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0" r:id="rId2"/>
    <p:sldId id="271" r:id="rId3"/>
    <p:sldId id="272" r:id="rId4"/>
    <p:sldId id="273" r:id="rId5"/>
    <p:sldId id="278" r:id="rId6"/>
    <p:sldId id="282" r:id="rId7"/>
    <p:sldId id="279" r:id="rId8"/>
    <p:sldId id="280" r:id="rId9"/>
    <p:sldId id="281"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7BAF4-BB12-4D72-8556-2BC9D851B4B5}"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E2427-444B-40F9-93DE-B5DFF0B8A1BB}" type="slidenum">
              <a:rPr lang="en-GB" smtClean="0"/>
              <a:t>‹#›</a:t>
            </a:fld>
            <a:endParaRPr lang="en-GB"/>
          </a:p>
        </p:txBody>
      </p:sp>
    </p:spTree>
    <p:extLst>
      <p:ext uri="{BB962C8B-B14F-4D97-AF65-F5344CB8AC3E}">
        <p14:creationId xmlns:p14="http://schemas.microsoft.com/office/powerpoint/2010/main" val="260822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134CBF-4972-4709-ACB9-37F979958308}" type="slidenum">
              <a:rPr lang="en-GB" smtClean="0"/>
              <a:t>1</a:t>
            </a:fld>
            <a:endParaRPr lang="en-GB"/>
          </a:p>
        </p:txBody>
      </p:sp>
    </p:spTree>
    <p:extLst>
      <p:ext uri="{BB962C8B-B14F-4D97-AF65-F5344CB8AC3E}">
        <p14:creationId xmlns:p14="http://schemas.microsoft.com/office/powerpoint/2010/main" val="249120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5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134CBF-4972-4709-ACB9-37F979958308}" type="slidenum">
              <a:rPr lang="en-GB" smtClean="0"/>
              <a:t>2</a:t>
            </a:fld>
            <a:endParaRPr lang="en-GB"/>
          </a:p>
        </p:txBody>
      </p:sp>
    </p:spTree>
    <p:extLst>
      <p:ext uri="{BB962C8B-B14F-4D97-AF65-F5344CB8AC3E}">
        <p14:creationId xmlns:p14="http://schemas.microsoft.com/office/powerpoint/2010/main" val="101826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134CBF-4972-4709-ACB9-37F979958308}" type="slidenum">
              <a:rPr lang="en-GB" smtClean="0"/>
              <a:t>3</a:t>
            </a:fld>
            <a:endParaRPr lang="en-GB"/>
          </a:p>
        </p:txBody>
      </p:sp>
    </p:spTree>
    <p:extLst>
      <p:ext uri="{BB962C8B-B14F-4D97-AF65-F5344CB8AC3E}">
        <p14:creationId xmlns:p14="http://schemas.microsoft.com/office/powerpoint/2010/main" val="329013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a P.E lesson, playing rounder's, Francesca, who finds taking turns difficult, pushed in front of Poppy whilst waiting to bat. Poppy challenged Francesca which culminated in lots of shouting and Francesca pushing Poppy. A key was agreed with Francesca and she added good thoughts and words to her initial drawings (these are in blue) Francesca was able to see the situation from Poppy’s perspective and she apologised to Poppy.</a:t>
            </a:r>
          </a:p>
        </p:txBody>
      </p:sp>
      <p:sp>
        <p:nvSpPr>
          <p:cNvPr id="4" name="Slide Number Placeholder 3"/>
          <p:cNvSpPr>
            <a:spLocks noGrp="1"/>
          </p:cNvSpPr>
          <p:nvPr>
            <p:ph type="sldNum" sz="quarter" idx="5"/>
          </p:nvPr>
        </p:nvSpPr>
        <p:spPr/>
        <p:txBody>
          <a:bodyPr/>
          <a:lstStyle/>
          <a:p>
            <a:fld id="{3C134CBF-4972-4709-ACB9-37F979958308}" type="slidenum">
              <a:rPr lang="en-GB" smtClean="0"/>
              <a:t>4</a:t>
            </a:fld>
            <a:endParaRPr lang="en-GB"/>
          </a:p>
        </p:txBody>
      </p:sp>
    </p:spTree>
    <p:extLst>
      <p:ext uri="{BB962C8B-B14F-4D97-AF65-F5344CB8AC3E}">
        <p14:creationId xmlns:p14="http://schemas.microsoft.com/office/powerpoint/2010/main" val="176912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134CBF-4972-4709-ACB9-37F979958308}" type="slidenum">
              <a:rPr lang="en-GB" smtClean="0"/>
              <a:t>9</a:t>
            </a:fld>
            <a:endParaRPr lang="en-GB"/>
          </a:p>
        </p:txBody>
      </p:sp>
    </p:spTree>
    <p:extLst>
      <p:ext uri="{BB962C8B-B14F-4D97-AF65-F5344CB8AC3E}">
        <p14:creationId xmlns:p14="http://schemas.microsoft.com/office/powerpoint/2010/main" val="66814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4444-7548-45FA-81D4-5C18395554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53612E1-7213-4435-9E2E-6D058823A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77389F-2C3B-49C7-BA68-06BDB6A08FEF}"/>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5" name="Footer Placeholder 4">
            <a:extLst>
              <a:ext uri="{FF2B5EF4-FFF2-40B4-BE49-F238E27FC236}">
                <a16:creationId xmlns:a16="http://schemas.microsoft.com/office/drawing/2014/main" id="{A5A84006-4B6D-48F2-A2E1-9635069ED6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958B89-8B5E-4514-B709-5561F26D86F5}"/>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250162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2D5F-BA57-48CA-8B48-599DF83E85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58CF9D-C753-490B-AA7E-D97468E30F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CD43F7-2641-4DD7-B80F-4114EEC48BBE}"/>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5" name="Footer Placeholder 4">
            <a:extLst>
              <a:ext uri="{FF2B5EF4-FFF2-40B4-BE49-F238E27FC236}">
                <a16:creationId xmlns:a16="http://schemas.microsoft.com/office/drawing/2014/main" id="{D234BC4F-55F7-46CF-951F-C112EFEB17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1BEDD-6BC6-4422-A9DE-D3C9088090D7}"/>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210541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B43A7-5BDB-46DD-A679-2E589A29D1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EC2E5C-8676-488E-ACDE-7C64A7DCD1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5AB6E6-8C73-4901-91B4-063909438BD2}"/>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5" name="Footer Placeholder 4">
            <a:extLst>
              <a:ext uri="{FF2B5EF4-FFF2-40B4-BE49-F238E27FC236}">
                <a16:creationId xmlns:a16="http://schemas.microsoft.com/office/drawing/2014/main" id="{272E6251-CF40-4FE1-A6A4-D53551053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7E8CF-288A-44AB-A5FB-E4018EDACE31}"/>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419670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16AD-AE36-4A99-AC4E-960A0057CC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76C547-ED5B-4D60-8E75-DED1E53F2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5C0CE1-6910-401F-940F-7F11F69EA9B1}"/>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5" name="Footer Placeholder 4">
            <a:extLst>
              <a:ext uri="{FF2B5EF4-FFF2-40B4-BE49-F238E27FC236}">
                <a16:creationId xmlns:a16="http://schemas.microsoft.com/office/drawing/2014/main" id="{A4476C44-3605-4355-93C3-038A7F9F95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7A5989-3F92-4B5C-8A96-649E01348560}"/>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15924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EB0D-17D3-4CD1-9530-5A95BB32E7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1CC1BC-FBAB-4A92-B9DE-3E31CAF79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8075D-05A8-436B-BE2A-40E49600BD34}"/>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5" name="Footer Placeholder 4">
            <a:extLst>
              <a:ext uri="{FF2B5EF4-FFF2-40B4-BE49-F238E27FC236}">
                <a16:creationId xmlns:a16="http://schemas.microsoft.com/office/drawing/2014/main" id="{9F76D2CD-5B14-43A6-966F-6776B380CA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58E124-9487-42BA-B5CF-4655E1FD5BA1}"/>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303960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B95D2-585F-481E-9DA9-8EA1B41F0A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50EE6F-F8F5-4DE0-AC53-A4D1A40F0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EE5B51-FA97-42D6-8C26-7BF216D56B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B6D415-E53A-4F04-8C3F-F68ADD427C51}"/>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6" name="Footer Placeholder 5">
            <a:extLst>
              <a:ext uri="{FF2B5EF4-FFF2-40B4-BE49-F238E27FC236}">
                <a16:creationId xmlns:a16="http://schemas.microsoft.com/office/drawing/2014/main" id="{A7F56C10-C3B2-4545-A9F5-C8BDDEAD37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AAA646-432C-4AAD-BD79-DA2B1A083C24}"/>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364697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94DA-9B58-4D80-9CDD-C917B89741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91FD10-E4B8-4AE8-A1D7-AD4468D1C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01FB6-6DE3-44DF-87DF-E8253A124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1A1141-A958-496D-ABCD-BB90B45BA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2D17D-C25A-4AB5-81C6-730685866D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E2DC04-D00A-49C2-8618-5E3E732AD621}"/>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8" name="Footer Placeholder 7">
            <a:extLst>
              <a:ext uri="{FF2B5EF4-FFF2-40B4-BE49-F238E27FC236}">
                <a16:creationId xmlns:a16="http://schemas.microsoft.com/office/drawing/2014/main" id="{9C7BF682-C054-439D-AE61-6322413750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81E7EA-D37C-4ECF-B55B-28625508BDC7}"/>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147074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4A3F-9E4F-4665-A66A-0CADC49B21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6A3A77-52F5-41E5-AB3A-CC17E94196FF}"/>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4" name="Footer Placeholder 3">
            <a:extLst>
              <a:ext uri="{FF2B5EF4-FFF2-40B4-BE49-F238E27FC236}">
                <a16:creationId xmlns:a16="http://schemas.microsoft.com/office/drawing/2014/main" id="{9817DD3B-0646-437A-8C3B-3038B65FD9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E06405-3EAE-4222-AED3-DD4AACD30967}"/>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266307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058251-0CBA-49D5-82C5-12301AB67376}"/>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3" name="Footer Placeholder 2">
            <a:extLst>
              <a:ext uri="{FF2B5EF4-FFF2-40B4-BE49-F238E27FC236}">
                <a16:creationId xmlns:a16="http://schemas.microsoft.com/office/drawing/2014/main" id="{3081A9A6-2554-4970-87B8-34A88330BD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E896AE3-022E-4754-9DCA-307F9464C77A}"/>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374096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80B8-19D6-4C5E-93C0-87ABEB10F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554B76-AD57-4E14-8E4E-65173A9A4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FB8BFF-36B5-4AB5-BCF6-83E8F73C7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39608-58B0-43A9-9CE1-1B54E11C3261}"/>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6" name="Footer Placeholder 5">
            <a:extLst>
              <a:ext uri="{FF2B5EF4-FFF2-40B4-BE49-F238E27FC236}">
                <a16:creationId xmlns:a16="http://schemas.microsoft.com/office/drawing/2014/main" id="{08F44552-1479-4AA3-A09C-55287B9AA6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8A92E4-EEB5-4EF1-B28F-8EDAE5886865}"/>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368884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264D-76F1-417F-8D36-9F6D5AB65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E9ABF4-2660-4CCE-93AF-49D92CB2D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DAD731-5D07-4292-8885-21F1D400C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0BE4A4-0640-4998-A812-F219474D6857}"/>
              </a:ext>
            </a:extLst>
          </p:cNvPr>
          <p:cNvSpPr>
            <a:spLocks noGrp="1"/>
          </p:cNvSpPr>
          <p:nvPr>
            <p:ph type="dt" sz="half" idx="10"/>
          </p:nvPr>
        </p:nvSpPr>
        <p:spPr/>
        <p:txBody>
          <a:bodyPr/>
          <a:lstStyle/>
          <a:p>
            <a:fld id="{19884613-BB41-4087-A6CD-3E92AA17D3E6}" type="datetimeFigureOut">
              <a:rPr lang="en-GB" smtClean="0"/>
              <a:t>23/02/2021</a:t>
            </a:fld>
            <a:endParaRPr lang="en-GB"/>
          </a:p>
        </p:txBody>
      </p:sp>
      <p:sp>
        <p:nvSpPr>
          <p:cNvPr id="6" name="Footer Placeholder 5">
            <a:extLst>
              <a:ext uri="{FF2B5EF4-FFF2-40B4-BE49-F238E27FC236}">
                <a16:creationId xmlns:a16="http://schemas.microsoft.com/office/drawing/2014/main" id="{23942251-ADA1-47DE-AF7B-F1DDEBB869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A4FC96-9515-48B5-B927-5DACCE751702}"/>
              </a:ext>
            </a:extLst>
          </p:cNvPr>
          <p:cNvSpPr>
            <a:spLocks noGrp="1"/>
          </p:cNvSpPr>
          <p:nvPr>
            <p:ph type="sldNum" sz="quarter" idx="12"/>
          </p:nvPr>
        </p:nvSpPr>
        <p:spPr/>
        <p:txBody>
          <a:bodyPr/>
          <a:lstStyle/>
          <a:p>
            <a:fld id="{F0D76E1F-A235-4CCC-938E-81C3CFF74082}" type="slidenum">
              <a:rPr lang="en-GB" smtClean="0"/>
              <a:t>‹#›</a:t>
            </a:fld>
            <a:endParaRPr lang="en-GB"/>
          </a:p>
        </p:txBody>
      </p:sp>
    </p:spTree>
    <p:extLst>
      <p:ext uri="{BB962C8B-B14F-4D97-AF65-F5344CB8AC3E}">
        <p14:creationId xmlns:p14="http://schemas.microsoft.com/office/powerpoint/2010/main" val="28226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271EB-5A13-4D82-98E6-24D528C1F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1D9B19-93DA-43F5-A4D6-12D32698EC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BEEF82-F746-4079-AAE5-87BFBFFF9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84613-BB41-4087-A6CD-3E92AA17D3E6}" type="datetimeFigureOut">
              <a:rPr lang="en-GB" smtClean="0"/>
              <a:t>23/02/2021</a:t>
            </a:fld>
            <a:endParaRPr lang="en-GB"/>
          </a:p>
        </p:txBody>
      </p:sp>
      <p:sp>
        <p:nvSpPr>
          <p:cNvPr id="5" name="Footer Placeholder 4">
            <a:extLst>
              <a:ext uri="{FF2B5EF4-FFF2-40B4-BE49-F238E27FC236}">
                <a16:creationId xmlns:a16="http://schemas.microsoft.com/office/drawing/2014/main" id="{285FF4E9-F31C-420A-AC0E-AC0BA9258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E59FF2-7597-40CE-A898-CFFD125883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76E1F-A235-4CCC-938E-81C3CFF74082}" type="slidenum">
              <a:rPr lang="en-GB" smtClean="0"/>
              <a:t>‹#›</a:t>
            </a:fld>
            <a:endParaRPr lang="en-GB"/>
          </a:p>
        </p:txBody>
      </p:sp>
    </p:spTree>
    <p:extLst>
      <p:ext uri="{BB962C8B-B14F-4D97-AF65-F5344CB8AC3E}">
        <p14:creationId xmlns:p14="http://schemas.microsoft.com/office/powerpoint/2010/main" val="2816254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www.autism.org.uk/about/strategies/social-stories-comic-strips.aspx" TargetMode="External"/><Relationship Id="rId4" Type="http://schemas.openxmlformats.org/officeDocument/2006/relationships/hyperlink" Target="https://carolgraysocialstories.com/about-2/carol-gray/"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CCCE6A-FAE3-4788-BD64-D96EC1B2B113}"/>
              </a:ext>
            </a:extLst>
          </p:cNvPr>
          <p:cNvPicPr>
            <a:picLocks noGrp="1" noChangeAspect="1"/>
          </p:cNvPicPr>
          <p:nvPr>
            <p:ph idx="1"/>
          </p:nvPr>
        </p:nvPicPr>
        <p:blipFill rotWithShape="1">
          <a:blip r:embed="rId5"/>
          <a:srcRect t="8772" b="6981"/>
          <a:stretch/>
        </p:blipFill>
        <p:spPr>
          <a:xfrm>
            <a:off x="20" y="206071"/>
            <a:ext cx="12191980" cy="4801868"/>
          </a:xfrm>
          <a:prstGeom prst="rect">
            <a:avLst/>
          </a:prstGeom>
        </p:spPr>
      </p:pic>
      <p:sp>
        <p:nvSpPr>
          <p:cNvPr id="2" name="Title 1">
            <a:extLst>
              <a:ext uri="{FF2B5EF4-FFF2-40B4-BE49-F238E27FC236}">
                <a16:creationId xmlns:a16="http://schemas.microsoft.com/office/drawing/2014/main" id="{83735A49-4AF4-4A8C-AF01-AAAF010AB254}"/>
              </a:ext>
            </a:extLst>
          </p:cNvPr>
          <p:cNvSpPr>
            <a:spLocks noGrp="1"/>
          </p:cNvSpPr>
          <p:nvPr>
            <p:ph type="title"/>
          </p:nvPr>
        </p:nvSpPr>
        <p:spPr>
          <a:xfrm>
            <a:off x="804484" y="5566756"/>
            <a:ext cx="10592174" cy="656946"/>
          </a:xfrm>
        </p:spPr>
        <p:txBody>
          <a:bodyPr vert="horz" lIns="91440" tIns="45720" rIns="91440" bIns="45720" rtlCol="0" anchor="t">
            <a:normAutofit/>
          </a:bodyPr>
          <a:lstStyle/>
          <a:p>
            <a:r>
              <a:rPr lang="en-US" sz="4000" b="1" dirty="0">
                <a:solidFill>
                  <a:srgbClr val="000000"/>
                </a:solidFill>
                <a:latin typeface="Verdana" panose="020B0604030504040204" pitchFamily="34" charset="0"/>
                <a:ea typeface="Verdana" panose="020B0604030504040204" pitchFamily="34" charset="0"/>
              </a:rPr>
              <a:t>Comic Strip Conversations</a:t>
            </a:r>
            <a:endParaRPr lang="en-US">
              <a:cs typeface="Calibri Light" panose="020F0302020204030204"/>
            </a:endParaRPr>
          </a:p>
        </p:txBody>
      </p:sp>
      <p:pic>
        <p:nvPicPr>
          <p:cNvPr id="5" name="Audio 4">
            <a:hlinkClick r:id="" action="ppaction://media"/>
            <a:extLst>
              <a:ext uri="{FF2B5EF4-FFF2-40B4-BE49-F238E27FC236}">
                <a16:creationId xmlns:a16="http://schemas.microsoft.com/office/drawing/2014/main" id="{B491E2B0-D969-419C-A9F7-53240D88CA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76467440"/>
      </p:ext>
    </p:extLst>
  </p:cSld>
  <p:clrMapOvr>
    <a:masterClrMapping/>
  </p:clrMapOvr>
  <mc:AlternateContent xmlns:mc="http://schemas.openxmlformats.org/markup-compatibility/2006" xmlns:p14="http://schemas.microsoft.com/office/powerpoint/2010/main">
    <mc:Choice Requires="p14">
      <p:transition spd="slow" p14:dur="2000" advTm="76459"/>
    </mc:Choice>
    <mc:Fallback xmlns="">
      <p:transition spd="slow" advTm="7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7669-3F38-4C94-A360-ED07D8390852}"/>
              </a:ext>
            </a:extLst>
          </p:cNvPr>
          <p:cNvSpPr>
            <a:spLocks noGrp="1"/>
          </p:cNvSpPr>
          <p:nvPr>
            <p:ph type="title"/>
          </p:nvPr>
        </p:nvSpPr>
        <p:spPr>
          <a:xfrm>
            <a:off x="757450" y="521208"/>
            <a:ext cx="10754437" cy="1627632"/>
          </a:xfrm>
        </p:spPr>
        <p:txBody>
          <a:bodyPr>
            <a:normAutofit/>
          </a:bodyPr>
          <a:lstStyle/>
          <a:p>
            <a:r>
              <a:rPr lang="en-GB" sz="4800">
                <a:solidFill>
                  <a:srgbClr val="FFFFFF"/>
                </a:solidFill>
              </a:rPr>
              <a:t>Useful websites and resources</a:t>
            </a:r>
          </a:p>
        </p:txBody>
      </p:sp>
      <p:sp>
        <p:nvSpPr>
          <p:cNvPr id="3" name="Content Placeholder 2">
            <a:extLst>
              <a:ext uri="{FF2B5EF4-FFF2-40B4-BE49-F238E27FC236}">
                <a16:creationId xmlns:a16="http://schemas.microsoft.com/office/drawing/2014/main" id="{BE598C92-A2CB-4342-BF05-05F250F6CF1A}"/>
              </a:ext>
            </a:extLst>
          </p:cNvPr>
          <p:cNvSpPr>
            <a:spLocks noGrp="1"/>
          </p:cNvSpPr>
          <p:nvPr>
            <p:ph idx="1"/>
          </p:nvPr>
        </p:nvSpPr>
        <p:spPr>
          <a:xfrm>
            <a:off x="519953" y="2447552"/>
            <a:ext cx="11344500" cy="4088714"/>
          </a:xfrm>
        </p:spPr>
        <p:txBody>
          <a:bodyPr anchor="ctr">
            <a:normAutofit/>
          </a:bodyPr>
          <a:lstStyle/>
          <a:p>
            <a:pPr rtl="0" fontAlgn="base"/>
            <a:r>
              <a:rPr lang="en-US" sz="1500" b="0" i="0" u="sng" strike="noStrike" dirty="0">
                <a:solidFill>
                  <a:srgbClr val="FFFFFF"/>
                </a:solidFill>
                <a:effectLst/>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https://carolgraysocialstories.com/about-2/carol-gray/</a:t>
            </a:r>
            <a:r>
              <a:rPr lang="en-US" sz="1500" b="0" i="0" dirty="0">
                <a:solidFill>
                  <a:srgbClr val="FFFFFF"/>
                </a:solidFill>
                <a:effectLst/>
                <a:latin typeface="Verdana" panose="020B0604030504040204" pitchFamily="34" charset="0"/>
                <a:ea typeface="Verdana" panose="020B0604030504040204" pitchFamily="34" charset="0"/>
              </a:rPr>
              <a:t>​</a:t>
            </a:r>
          </a:p>
          <a:p>
            <a:pPr rtl="0" fontAlgn="base"/>
            <a:endParaRPr lang="en-US" sz="1500" b="0" i="0" dirty="0">
              <a:solidFill>
                <a:srgbClr val="FFFFFF"/>
              </a:solidFill>
              <a:effectLst/>
              <a:latin typeface="Verdana" panose="020B0604030504040204" pitchFamily="34" charset="0"/>
              <a:ea typeface="Verdana" panose="020B0604030504040204" pitchFamily="34" charset="0"/>
            </a:endParaRPr>
          </a:p>
          <a:p>
            <a:pPr rtl="0" fontAlgn="base"/>
            <a:r>
              <a:rPr lang="en-US" sz="1500" b="0" i="0" u="sng" strike="noStrike" dirty="0">
                <a:solidFill>
                  <a:srgbClr val="FFFFFF"/>
                </a:solidFill>
                <a:effectLst/>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https://www.autism.org.uk/about/strategies/social-stories-comic-strips.aspx</a:t>
            </a:r>
            <a:r>
              <a:rPr lang="en-US" sz="1500" b="0" i="0" dirty="0">
                <a:solidFill>
                  <a:srgbClr val="FFFFFF"/>
                </a:solidFill>
                <a:effectLst/>
                <a:latin typeface="Verdana" panose="020B0604030504040204" pitchFamily="34" charset="0"/>
                <a:ea typeface="Verdana" panose="020B0604030504040204" pitchFamily="34" charset="0"/>
              </a:rPr>
              <a:t>​</a:t>
            </a:r>
          </a:p>
          <a:p>
            <a:pPr rtl="0" fontAlgn="base"/>
            <a:endParaRPr lang="en-US" sz="1500" b="0" i="0" dirty="0">
              <a:solidFill>
                <a:srgbClr val="FFFFFF"/>
              </a:solidFill>
              <a:effectLst/>
              <a:latin typeface="Verdana" panose="020B0604030504040204" pitchFamily="34" charset="0"/>
              <a:ea typeface="Verdana" panose="020B0604030504040204" pitchFamily="34" charset="0"/>
            </a:endParaRPr>
          </a:p>
          <a:p>
            <a:pPr fontAlgn="base"/>
            <a:r>
              <a:rPr lang="en-GB" sz="1500" b="1" i="0" dirty="0">
                <a:solidFill>
                  <a:schemeClr val="bg1"/>
                </a:solidFill>
                <a:effectLst/>
                <a:latin typeface="Verdana" panose="020B0604030504040204" pitchFamily="34" charset="0"/>
                <a:ea typeface="Verdana" panose="020B0604030504040204" pitchFamily="34" charset="0"/>
              </a:rPr>
              <a:t>Comic Strip Conversations</a:t>
            </a:r>
            <a:r>
              <a:rPr lang="en-GB" sz="1500" b="0" i="0" dirty="0">
                <a:solidFill>
                  <a:schemeClr val="bg1"/>
                </a:solidFill>
                <a:effectLst/>
                <a:latin typeface="Verdana" panose="020B0604030504040204" pitchFamily="34" charset="0"/>
                <a:ea typeface="Verdana" panose="020B0604030504040204" pitchFamily="34" charset="0"/>
              </a:rPr>
              <a:t>: Illustrated interactions that teach conversation skills to students with autism and related disorders (Paperback) by Carol Gray</a:t>
            </a:r>
          </a:p>
          <a:p>
            <a:pPr rtl="0" fontAlgn="base"/>
            <a:endParaRPr lang="en-US" sz="1500" b="0" i="0" dirty="0">
              <a:solidFill>
                <a:srgbClr val="FFFFFF"/>
              </a:solidFill>
              <a:effectLst/>
              <a:latin typeface="Verdana" panose="020B0604030504040204" pitchFamily="34" charset="0"/>
              <a:ea typeface="Verdana" panose="020B0604030504040204" pitchFamily="34" charset="0"/>
            </a:endParaRPr>
          </a:p>
          <a:p>
            <a:pPr rtl="0" fontAlgn="base"/>
            <a:r>
              <a:rPr lang="en-US" sz="1500" b="1" i="0" u="none" strike="noStrike" dirty="0">
                <a:solidFill>
                  <a:srgbClr val="FFFFFF"/>
                </a:solidFill>
                <a:effectLst/>
                <a:latin typeface="Verdana" panose="020B0604030504040204" pitchFamily="34" charset="0"/>
                <a:ea typeface="Verdana" panose="020B0604030504040204" pitchFamily="34" charset="0"/>
              </a:rPr>
              <a:t>Successful Social Stories for Young Children with Autism </a:t>
            </a:r>
            <a:r>
              <a:rPr lang="en-US" sz="1500" b="0" i="0" u="none" strike="noStrike" dirty="0">
                <a:solidFill>
                  <a:srgbClr val="FFFFFF"/>
                </a:solidFill>
                <a:effectLst/>
                <a:latin typeface="Verdana" panose="020B0604030504040204" pitchFamily="34" charset="0"/>
                <a:ea typeface="Verdana" panose="020B0604030504040204" pitchFamily="34" charset="0"/>
              </a:rPr>
              <a:t>by Dr Siobhan Timmins, foreword by Carol Gray</a:t>
            </a:r>
            <a:r>
              <a:rPr lang="en-US" sz="1500" b="0" i="0" dirty="0">
                <a:solidFill>
                  <a:srgbClr val="FFFFFF"/>
                </a:solidFill>
                <a:effectLst/>
                <a:latin typeface="Verdana" panose="020B0604030504040204" pitchFamily="34" charset="0"/>
                <a:ea typeface="Verdana" panose="020B0604030504040204" pitchFamily="34" charset="0"/>
              </a:rPr>
              <a:t>​</a:t>
            </a:r>
          </a:p>
          <a:p>
            <a:pPr rtl="0" fontAlgn="base"/>
            <a:endParaRPr lang="en-US" sz="1500" b="0" i="0" dirty="0">
              <a:solidFill>
                <a:srgbClr val="FFFFFF"/>
              </a:solidFill>
              <a:effectLst/>
              <a:latin typeface="Verdana" panose="020B0604030504040204" pitchFamily="34" charset="0"/>
              <a:ea typeface="Verdana" panose="020B0604030504040204" pitchFamily="34" charset="0"/>
            </a:endParaRPr>
          </a:p>
          <a:p>
            <a:pPr rtl="0" fontAlgn="base"/>
            <a:r>
              <a:rPr lang="en-US" sz="1500" b="1" i="0" u="none" strike="noStrike" dirty="0">
                <a:solidFill>
                  <a:srgbClr val="FFFFFF"/>
                </a:solidFill>
                <a:effectLst/>
                <a:latin typeface="Verdana" panose="020B0604030504040204" pitchFamily="34" charset="0"/>
                <a:ea typeface="Verdana" panose="020B0604030504040204" pitchFamily="34" charset="0"/>
              </a:rPr>
              <a:t>The New Social Story Book </a:t>
            </a:r>
            <a:r>
              <a:rPr lang="en-US" sz="1500" b="0" i="0" u="none" strike="noStrike" dirty="0">
                <a:solidFill>
                  <a:srgbClr val="FFFFFF"/>
                </a:solidFill>
                <a:effectLst/>
                <a:latin typeface="Verdana" panose="020B0604030504040204" pitchFamily="34" charset="0"/>
                <a:ea typeface="Verdana" panose="020B0604030504040204" pitchFamily="34" charset="0"/>
              </a:rPr>
              <a:t>(1 January 2010) by Carol Gray</a:t>
            </a:r>
          </a:p>
          <a:p>
            <a:pPr marL="0" indent="0" rtl="0" fontAlgn="base">
              <a:buNone/>
            </a:pPr>
            <a:endParaRPr lang="en-US" sz="2300" b="0" i="0" u="none" strike="noStrike" dirty="0">
              <a:solidFill>
                <a:srgbClr val="FFFFFF"/>
              </a:solidFill>
              <a:effectLst/>
              <a:latin typeface="Verdana" panose="020B0604030504040204" pitchFamily="34" charset="0"/>
              <a:ea typeface="Verdana" panose="020B0604030504040204" pitchFamily="34" charset="0"/>
            </a:endParaRPr>
          </a:p>
          <a:p>
            <a:endParaRPr lang="en-GB" sz="2300" dirty="0">
              <a:solidFill>
                <a:srgbClr val="FFFFFF"/>
              </a:solidFill>
            </a:endParaRPr>
          </a:p>
        </p:txBody>
      </p:sp>
      <p:pic>
        <p:nvPicPr>
          <p:cNvPr id="11" name="Audio 10">
            <a:hlinkClick r:id="" action="ppaction://media"/>
            <a:extLst>
              <a:ext uri="{FF2B5EF4-FFF2-40B4-BE49-F238E27FC236}">
                <a16:creationId xmlns:a16="http://schemas.microsoft.com/office/drawing/2014/main" id="{9DE760F0-0623-422C-A147-6F9B9A8F0B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33325630"/>
      </p:ext>
    </p:extLst>
  </p:cSld>
  <p:clrMapOvr>
    <a:masterClrMapping/>
  </p:clrMapOvr>
  <mc:AlternateContent xmlns:mc="http://schemas.openxmlformats.org/markup-compatibility/2006" xmlns:p14="http://schemas.microsoft.com/office/powerpoint/2010/main">
    <mc:Choice Requires="p14">
      <p:transition spd="slow" p14:dur="2000" advTm="63203"/>
    </mc:Choice>
    <mc:Fallback xmlns="">
      <p:transition spd="slow" advTm="6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2E89-CEDF-482E-BDB7-3EF7CA3BDF4B}"/>
              </a:ext>
            </a:extLst>
          </p:cNvPr>
          <p:cNvSpPr>
            <a:spLocks noGrp="1"/>
          </p:cNvSpPr>
          <p:nvPr>
            <p:ph type="title"/>
          </p:nvPr>
        </p:nvSpPr>
        <p:spPr>
          <a:xfrm>
            <a:off x="1179226" y="826680"/>
            <a:ext cx="9833548" cy="1325563"/>
          </a:xfrm>
        </p:spPr>
        <p:txBody>
          <a:bodyPr>
            <a:normAutofit/>
          </a:bodyPr>
          <a:lstStyle/>
          <a:p>
            <a:pPr algn="ctr"/>
            <a:r>
              <a:rPr lang="en-GB" sz="4000" dirty="0">
                <a:solidFill>
                  <a:srgbClr val="FFFFFF"/>
                </a:solidFill>
              </a:rPr>
              <a:t>Uses of Comic Strip Conversations</a:t>
            </a:r>
          </a:p>
        </p:txBody>
      </p:sp>
      <p:sp>
        <p:nvSpPr>
          <p:cNvPr id="3" name="Content Placeholder 2">
            <a:extLst>
              <a:ext uri="{FF2B5EF4-FFF2-40B4-BE49-F238E27FC236}">
                <a16:creationId xmlns:a16="http://schemas.microsoft.com/office/drawing/2014/main" id="{7B2FC7B2-1481-4D70-B71A-679F99D804F8}"/>
              </a:ext>
            </a:extLst>
          </p:cNvPr>
          <p:cNvSpPr>
            <a:spLocks noGrp="1"/>
          </p:cNvSpPr>
          <p:nvPr>
            <p:ph idx="1"/>
          </p:nvPr>
        </p:nvSpPr>
        <p:spPr>
          <a:xfrm>
            <a:off x="1179226" y="3092970"/>
            <a:ext cx="9833548" cy="2693976"/>
          </a:xfrm>
        </p:spPr>
        <p:txBody>
          <a:bodyPr>
            <a:normAutofit/>
          </a:bodyPr>
          <a:lstStyle/>
          <a:p>
            <a:r>
              <a:rPr lang="en-GB" dirty="0">
                <a:solidFill>
                  <a:srgbClr val="000000"/>
                </a:solidFill>
                <a:latin typeface="Verdana" panose="020B0604030504040204" pitchFamily="34" charset="0"/>
                <a:ea typeface="Verdana" panose="020B0604030504040204" pitchFamily="34" charset="0"/>
              </a:rPr>
              <a:t>Problem solving and conflict resolution</a:t>
            </a:r>
          </a:p>
          <a:p>
            <a:r>
              <a:rPr lang="en-GB" dirty="0">
                <a:solidFill>
                  <a:srgbClr val="000000"/>
                </a:solidFill>
                <a:latin typeface="Verdana" panose="020B0604030504040204" pitchFamily="34" charset="0"/>
                <a:ea typeface="Verdana" panose="020B0604030504040204" pitchFamily="34" charset="0"/>
              </a:rPr>
              <a:t>Communicating feeling and perceptions about event</a:t>
            </a:r>
          </a:p>
          <a:p>
            <a:r>
              <a:rPr lang="en-GB" dirty="0">
                <a:solidFill>
                  <a:srgbClr val="000000"/>
                </a:solidFill>
                <a:latin typeface="Verdana" panose="020B0604030504040204" pitchFamily="34" charset="0"/>
                <a:ea typeface="Verdana" panose="020B0604030504040204" pitchFamily="34" charset="0"/>
              </a:rPr>
              <a:t>Reflect in non-threatening manner</a:t>
            </a:r>
          </a:p>
          <a:p>
            <a:r>
              <a:rPr lang="en-GB" dirty="0">
                <a:solidFill>
                  <a:srgbClr val="000000"/>
                </a:solidFill>
                <a:latin typeface="Verdana" panose="020B0604030504040204" pitchFamily="34" charset="0"/>
                <a:ea typeface="Verdana" panose="020B0604030504040204" pitchFamily="34" charset="0"/>
              </a:rPr>
              <a:t>Help CYP understand when things were difficult</a:t>
            </a:r>
          </a:p>
          <a:p>
            <a:r>
              <a:rPr lang="en-GB" dirty="0">
                <a:solidFill>
                  <a:srgbClr val="000000"/>
                </a:solidFill>
                <a:latin typeface="Verdana" panose="020B0604030504040204" pitchFamily="34" charset="0"/>
                <a:ea typeface="Verdana" panose="020B0604030504040204" pitchFamily="34" charset="0"/>
              </a:rPr>
              <a:t>Help planning for the future</a:t>
            </a:r>
          </a:p>
          <a:p>
            <a:endParaRPr lang="en-GB" sz="2000" dirty="0">
              <a:solidFill>
                <a:srgbClr val="000000"/>
              </a:solidFill>
            </a:endParaRPr>
          </a:p>
        </p:txBody>
      </p:sp>
      <p:pic>
        <p:nvPicPr>
          <p:cNvPr id="6" name="Audio 5">
            <a:hlinkClick r:id="" action="ppaction://media"/>
            <a:extLst>
              <a:ext uri="{FF2B5EF4-FFF2-40B4-BE49-F238E27FC236}">
                <a16:creationId xmlns:a16="http://schemas.microsoft.com/office/drawing/2014/main" id="{22C87158-72BA-43A1-B9E8-20A4024F5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10241426"/>
      </p:ext>
    </p:extLst>
  </p:cSld>
  <p:clrMapOvr>
    <a:masterClrMapping/>
  </p:clrMapOvr>
  <mc:AlternateContent xmlns:mc="http://schemas.openxmlformats.org/markup-compatibility/2006" xmlns:p14="http://schemas.microsoft.com/office/powerpoint/2010/main">
    <mc:Choice Requires="p14">
      <p:transition spd="slow" p14:dur="2000" advTm="148609"/>
    </mc:Choice>
    <mc:Fallback xmlns="">
      <p:transition spd="slow" advTm="14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10E4-F858-46F0-8B16-3BD0A6B1D664}"/>
              </a:ext>
            </a:extLst>
          </p:cNvPr>
          <p:cNvSpPr>
            <a:spLocks noGrp="1"/>
          </p:cNvSpPr>
          <p:nvPr>
            <p:ph type="title"/>
          </p:nvPr>
        </p:nvSpPr>
        <p:spPr>
          <a:xfrm>
            <a:off x="640079" y="2053641"/>
            <a:ext cx="3669161" cy="2760098"/>
          </a:xfrm>
        </p:spPr>
        <p:txBody>
          <a:bodyPr>
            <a:normAutofit/>
          </a:bodyPr>
          <a:lstStyle/>
          <a:p>
            <a:r>
              <a:rPr lang="en-GB">
                <a:solidFill>
                  <a:srgbClr val="FFFFFF"/>
                </a:solidFill>
              </a:rPr>
              <a:t>Elements of Comic Strip Conversations</a:t>
            </a:r>
          </a:p>
        </p:txBody>
      </p:sp>
      <p:sp>
        <p:nvSpPr>
          <p:cNvPr id="7" name="Content Placeholder 2">
            <a:extLst>
              <a:ext uri="{FF2B5EF4-FFF2-40B4-BE49-F238E27FC236}">
                <a16:creationId xmlns:a16="http://schemas.microsoft.com/office/drawing/2014/main" id="{8CC89551-F9E9-44E3-A041-5517159709CF}"/>
              </a:ext>
            </a:extLst>
          </p:cNvPr>
          <p:cNvSpPr>
            <a:spLocks noGrp="1"/>
          </p:cNvSpPr>
          <p:nvPr>
            <p:ph idx="1"/>
          </p:nvPr>
        </p:nvSpPr>
        <p:spPr>
          <a:xfrm>
            <a:off x="5314548" y="430307"/>
            <a:ext cx="6082110" cy="6239434"/>
          </a:xfrm>
        </p:spPr>
        <p:txBody>
          <a:bodyPr anchor="ctr">
            <a:noAutofit/>
          </a:bodyPr>
          <a:lstStyle/>
          <a:p>
            <a:r>
              <a:rPr lang="en-GB" sz="3200" dirty="0">
                <a:solidFill>
                  <a:srgbClr val="000000"/>
                </a:solidFill>
              </a:rPr>
              <a:t>Begin with drawing the event that caused the problem.</a:t>
            </a:r>
          </a:p>
          <a:p>
            <a:r>
              <a:rPr lang="en-GB" sz="3200" dirty="0">
                <a:solidFill>
                  <a:srgbClr val="000000"/>
                </a:solidFill>
              </a:rPr>
              <a:t>Draw key people, relevant items and actions</a:t>
            </a:r>
          </a:p>
          <a:p>
            <a:r>
              <a:rPr lang="en-GB" sz="3200" dirty="0">
                <a:solidFill>
                  <a:srgbClr val="000000"/>
                </a:solidFill>
              </a:rPr>
              <a:t>Use speech bubbles and thought bubbles </a:t>
            </a:r>
          </a:p>
          <a:p>
            <a:r>
              <a:rPr lang="en-GB" sz="3200" dirty="0">
                <a:solidFill>
                  <a:srgbClr val="000000"/>
                </a:solidFill>
              </a:rPr>
              <a:t>Explore interpretation and discuss and include alterative representations of what happened</a:t>
            </a:r>
          </a:p>
          <a:p>
            <a:r>
              <a:rPr lang="en-GB" sz="3200" dirty="0">
                <a:solidFill>
                  <a:srgbClr val="000000"/>
                </a:solidFill>
              </a:rPr>
              <a:t>Draw a solution or idea for the future </a:t>
            </a:r>
          </a:p>
        </p:txBody>
      </p:sp>
      <p:pic>
        <p:nvPicPr>
          <p:cNvPr id="4" name="Audio 3">
            <a:hlinkClick r:id="" action="ppaction://media"/>
            <a:extLst>
              <a:ext uri="{FF2B5EF4-FFF2-40B4-BE49-F238E27FC236}">
                <a16:creationId xmlns:a16="http://schemas.microsoft.com/office/drawing/2014/main" id="{17EAF7A9-3477-4575-B12C-661D375FF4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8410347"/>
      </p:ext>
    </p:extLst>
  </p:cSld>
  <p:clrMapOvr>
    <a:masterClrMapping/>
  </p:clrMapOvr>
  <mc:AlternateContent xmlns:mc="http://schemas.openxmlformats.org/markup-compatibility/2006" xmlns:p14="http://schemas.microsoft.com/office/powerpoint/2010/main">
    <mc:Choice Requires="p14">
      <p:transition spd="slow" p14:dur="2000" advTm="172574"/>
    </mc:Choice>
    <mc:Fallback xmlns="">
      <p:transition spd="slow" advTm="17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1861-640F-4D2F-B0B3-6CB122E69805}"/>
              </a:ext>
            </a:extLst>
          </p:cNvPr>
          <p:cNvSpPr>
            <a:spLocks noGrp="1"/>
          </p:cNvSpPr>
          <p:nvPr>
            <p:ph type="title"/>
          </p:nvPr>
        </p:nvSpPr>
        <p:spPr>
          <a:xfrm>
            <a:off x="1098468" y="885651"/>
            <a:ext cx="3229803" cy="4624603"/>
          </a:xfrm>
        </p:spPr>
        <p:txBody>
          <a:bodyPr>
            <a:normAutofit/>
          </a:bodyPr>
          <a:lstStyle/>
          <a:p>
            <a:r>
              <a:rPr lang="en-GB">
                <a:solidFill>
                  <a:srgbClr val="FFFFFF"/>
                </a:solidFill>
              </a:rPr>
              <a:t>Example of a Comic Strip Conversation</a:t>
            </a:r>
          </a:p>
        </p:txBody>
      </p:sp>
      <p:sp>
        <p:nvSpPr>
          <p:cNvPr id="3" name="Content Placeholder 2">
            <a:extLst>
              <a:ext uri="{FF2B5EF4-FFF2-40B4-BE49-F238E27FC236}">
                <a16:creationId xmlns:a16="http://schemas.microsoft.com/office/drawing/2014/main" id="{B459DADB-8906-4A9B-9F25-77B86AB932FA}"/>
              </a:ext>
            </a:extLst>
          </p:cNvPr>
          <p:cNvSpPr>
            <a:spLocks noGrp="1"/>
          </p:cNvSpPr>
          <p:nvPr>
            <p:ph idx="1"/>
          </p:nvPr>
        </p:nvSpPr>
        <p:spPr>
          <a:xfrm>
            <a:off x="4978708" y="885651"/>
            <a:ext cx="6525220" cy="4616849"/>
          </a:xfrm>
        </p:spPr>
        <p:txBody>
          <a:bodyPr anchor="ctr">
            <a:normAutofit/>
          </a:bodyPr>
          <a:lstStyle/>
          <a:p>
            <a:pPr marL="0" indent="0">
              <a:buNone/>
            </a:pPr>
            <a:r>
              <a:rPr lang="en-GB" sz="2400"/>
              <a:t>During a P.E lesson, playing rounder's, Francesca, who finds taking turns difficult, pushed in front of Poppy whilst waiting to bat. Poppy challenged Francesca which culminated in lots of shouting and Francesca pushing Poppy. </a:t>
            </a:r>
          </a:p>
          <a:p>
            <a:pPr marL="0" indent="0">
              <a:buNone/>
            </a:pPr>
            <a:r>
              <a:rPr lang="en-GB" sz="2400"/>
              <a:t>A key was agreed with Francesca and she added good thoughts and words to her initial drawings (these are in green) Francesca was able to see the situation from Poppy’s perspective and she apologised to Poppy.</a:t>
            </a:r>
          </a:p>
          <a:p>
            <a:endParaRPr lang="en-GB" sz="2400"/>
          </a:p>
        </p:txBody>
      </p:sp>
      <p:pic>
        <p:nvPicPr>
          <p:cNvPr id="5" name="Audio 4">
            <a:hlinkClick r:id="" action="ppaction://media"/>
            <a:extLst>
              <a:ext uri="{FF2B5EF4-FFF2-40B4-BE49-F238E27FC236}">
                <a16:creationId xmlns:a16="http://schemas.microsoft.com/office/drawing/2014/main" id="{482ABC6E-DA26-4946-AEF3-FC94FD922F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26392009"/>
      </p:ext>
    </p:extLst>
  </p:cSld>
  <p:clrMapOvr>
    <a:masterClrMapping/>
  </p:clrMapOvr>
  <mc:AlternateContent xmlns:mc="http://schemas.openxmlformats.org/markup-compatibility/2006" xmlns:p14="http://schemas.microsoft.com/office/powerpoint/2010/main">
    <mc:Choice Requires="p14">
      <p:transition spd="slow" p14:dur="2000" advTm="56762"/>
    </mc:Choice>
    <mc:Fallback xmlns="">
      <p:transition spd="slow" advTm="5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ADE23-08F5-44C2-B62F-5A0A865CAC62}"/>
              </a:ext>
            </a:extLst>
          </p:cNvPr>
          <p:cNvPicPr>
            <a:picLocks noChangeAspect="1"/>
          </p:cNvPicPr>
          <p:nvPr/>
        </p:nvPicPr>
        <p:blipFill rotWithShape="1">
          <a:blip r:embed="rId4"/>
          <a:srcRect t="15039" r="-1" b="31149"/>
          <a:stretch/>
        </p:blipFill>
        <p:spPr>
          <a:xfrm>
            <a:off x="573387" y="457200"/>
            <a:ext cx="11045225" cy="5943600"/>
          </a:xfrm>
          <a:prstGeom prst="rect">
            <a:avLst/>
          </a:prstGeom>
        </p:spPr>
      </p:pic>
      <p:pic>
        <p:nvPicPr>
          <p:cNvPr id="3" name="Audio 2">
            <a:hlinkClick r:id="" action="ppaction://media"/>
            <a:extLst>
              <a:ext uri="{FF2B5EF4-FFF2-40B4-BE49-F238E27FC236}">
                <a16:creationId xmlns:a16="http://schemas.microsoft.com/office/drawing/2014/main" id="{8CC496D7-8F6D-48A8-BD71-6D46995A23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0792359"/>
      </p:ext>
    </p:extLst>
  </p:cSld>
  <p:clrMapOvr>
    <a:masterClrMapping/>
  </p:clrMapOvr>
  <mc:AlternateContent xmlns:mc="http://schemas.openxmlformats.org/markup-compatibility/2006" xmlns:p14="http://schemas.microsoft.com/office/powerpoint/2010/main">
    <mc:Choice Requires="p14">
      <p:transition spd="slow" p14:dur="2000" advTm="27731"/>
    </mc:Choice>
    <mc:Fallback xmlns="">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987C1-A5D4-475C-864C-58F8EE44292F}"/>
              </a:ext>
            </a:extLst>
          </p:cNvPr>
          <p:cNvPicPr>
            <a:picLocks noChangeAspect="1"/>
          </p:cNvPicPr>
          <p:nvPr/>
        </p:nvPicPr>
        <p:blipFill rotWithShape="1">
          <a:blip r:embed="rId4"/>
          <a:srcRect t="42294" r="-1" b="3893"/>
          <a:stretch/>
        </p:blipFill>
        <p:spPr>
          <a:xfrm>
            <a:off x="533400" y="457200"/>
            <a:ext cx="11099800" cy="5943600"/>
          </a:xfrm>
          <a:prstGeom prst="rect">
            <a:avLst/>
          </a:prstGeom>
        </p:spPr>
      </p:pic>
      <p:sp>
        <p:nvSpPr>
          <p:cNvPr id="3" name="TextBox 2">
            <a:extLst>
              <a:ext uri="{FF2B5EF4-FFF2-40B4-BE49-F238E27FC236}">
                <a16:creationId xmlns:a16="http://schemas.microsoft.com/office/drawing/2014/main" id="{9AD57374-5819-4223-9729-E3DEE4A7ABC3}"/>
              </a:ext>
            </a:extLst>
          </p:cNvPr>
          <p:cNvSpPr txBox="1"/>
          <p:nvPr/>
        </p:nvSpPr>
        <p:spPr>
          <a:xfrm>
            <a:off x="533400" y="5683624"/>
            <a:ext cx="11099800" cy="704476"/>
          </a:xfrm>
          <a:prstGeom prst="rect">
            <a:avLst/>
          </a:prstGeom>
          <a:solidFill>
            <a:srgbClr val="000000">
              <a:alpha val="50000"/>
            </a:srgbClr>
          </a:solidFill>
          <a:ln>
            <a:noFill/>
          </a:ln>
        </p:spPr>
        <p:txBody>
          <a:bodyPr wrap="square" rtlCol="0" anchor="ctr">
            <a:noAutofit/>
          </a:bodyPr>
          <a:lstStyle/>
          <a:p>
            <a:pPr algn="ctr">
              <a:spcAft>
                <a:spcPts val="600"/>
              </a:spcAft>
            </a:pPr>
            <a:r>
              <a:rPr lang="en-GB" sz="2800" dirty="0">
                <a:solidFill>
                  <a:srgbClr val="FFFFFF"/>
                </a:solidFill>
              </a:rPr>
              <a:t>Where were you?</a:t>
            </a:r>
          </a:p>
        </p:txBody>
      </p:sp>
      <p:pic>
        <p:nvPicPr>
          <p:cNvPr id="5" name="Audio 4">
            <a:hlinkClick r:id="" action="ppaction://media"/>
            <a:extLst>
              <a:ext uri="{FF2B5EF4-FFF2-40B4-BE49-F238E27FC236}">
                <a16:creationId xmlns:a16="http://schemas.microsoft.com/office/drawing/2014/main" id="{6B4CC6CD-A6B9-4209-A413-DE16B2D07E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76520162"/>
      </p:ext>
    </p:extLst>
  </p:cSld>
  <p:clrMapOvr>
    <a:masterClrMapping/>
  </p:clrMapOvr>
  <mc:AlternateContent xmlns:mc="http://schemas.openxmlformats.org/markup-compatibility/2006" xmlns:p14="http://schemas.microsoft.com/office/powerpoint/2010/main">
    <mc:Choice Requires="p14">
      <p:transition spd="slow" p14:dur="2000" advTm="44722"/>
    </mc:Choice>
    <mc:Fallback xmlns="">
      <p:transition spd="slow" advTm="4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16CF9-2EBC-4BDD-8787-A0D1150A508D}"/>
              </a:ext>
            </a:extLst>
          </p:cNvPr>
          <p:cNvPicPr>
            <a:picLocks noChangeAspect="1"/>
          </p:cNvPicPr>
          <p:nvPr/>
        </p:nvPicPr>
        <p:blipFill>
          <a:blip r:embed="rId4"/>
          <a:stretch>
            <a:fillRect/>
          </a:stretch>
        </p:blipFill>
        <p:spPr>
          <a:xfrm>
            <a:off x="3124200" y="457200"/>
            <a:ext cx="5943600" cy="5943600"/>
          </a:xfrm>
          <a:prstGeom prst="rect">
            <a:avLst/>
          </a:prstGeom>
        </p:spPr>
      </p:pic>
      <p:pic>
        <p:nvPicPr>
          <p:cNvPr id="3" name="Audio 2">
            <a:hlinkClick r:id="" action="ppaction://media"/>
            <a:extLst>
              <a:ext uri="{FF2B5EF4-FFF2-40B4-BE49-F238E27FC236}">
                <a16:creationId xmlns:a16="http://schemas.microsoft.com/office/drawing/2014/main" id="{610EC7BC-980C-4231-B103-1F512DE25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8697622"/>
      </p:ext>
    </p:extLst>
  </p:cSld>
  <p:clrMapOvr>
    <a:masterClrMapping/>
  </p:clrMapOvr>
  <mc:AlternateContent xmlns:mc="http://schemas.openxmlformats.org/markup-compatibility/2006" xmlns:p14="http://schemas.microsoft.com/office/powerpoint/2010/main">
    <mc:Choice Requires="p14">
      <p:transition spd="slow" p14:dur="2000" advTm="48236"/>
    </mc:Choice>
    <mc:Fallback xmlns="">
      <p:transition spd="slow" advTm="4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C03D5-30A1-4461-8E62-37EEA128CBC9}"/>
              </a:ext>
            </a:extLst>
          </p:cNvPr>
          <p:cNvPicPr>
            <a:picLocks noChangeAspect="1"/>
          </p:cNvPicPr>
          <p:nvPr/>
        </p:nvPicPr>
        <p:blipFill rotWithShape="1">
          <a:blip r:embed="rId4"/>
          <a:srcRect t="15345" b="31953"/>
          <a:stretch/>
        </p:blipFill>
        <p:spPr>
          <a:xfrm>
            <a:off x="457200" y="457200"/>
            <a:ext cx="11277600" cy="5943600"/>
          </a:xfrm>
          <a:prstGeom prst="rect">
            <a:avLst/>
          </a:prstGeom>
        </p:spPr>
      </p:pic>
      <p:pic>
        <p:nvPicPr>
          <p:cNvPr id="3" name="Audio 2">
            <a:hlinkClick r:id="" action="ppaction://media"/>
            <a:extLst>
              <a:ext uri="{FF2B5EF4-FFF2-40B4-BE49-F238E27FC236}">
                <a16:creationId xmlns:a16="http://schemas.microsoft.com/office/drawing/2014/main" id="{0746254F-935D-4D84-9132-1D91576BD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6700037"/>
      </p:ext>
    </p:extLst>
  </p:cSld>
  <p:clrMapOvr>
    <a:masterClrMapping/>
  </p:clrMapOvr>
  <mc:AlternateContent xmlns:mc="http://schemas.openxmlformats.org/markup-compatibility/2006" xmlns:p14="http://schemas.microsoft.com/office/powerpoint/2010/main">
    <mc:Choice Requires="p14">
      <p:transition spd="slow" p14:dur="2000" advTm="21356"/>
    </mc:Choice>
    <mc:Fallback xmlns="">
      <p:transition spd="slow" advTm="2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n a paper&#10;&#10;Description automatically generated with low confidence">
            <a:extLst>
              <a:ext uri="{FF2B5EF4-FFF2-40B4-BE49-F238E27FC236}">
                <a16:creationId xmlns:a16="http://schemas.microsoft.com/office/drawing/2014/main" id="{7FEDC4BF-443A-4AE4-A3BA-A73F07343ED6}"/>
              </a:ext>
            </a:extLst>
          </p:cNvPr>
          <p:cNvPicPr>
            <a:picLocks noChangeAspect="1"/>
          </p:cNvPicPr>
          <p:nvPr/>
        </p:nvPicPr>
        <p:blipFill>
          <a:blip r:embed="rId5"/>
          <a:stretch>
            <a:fillRect/>
          </a:stretch>
        </p:blipFill>
        <p:spPr>
          <a:xfrm>
            <a:off x="3124200" y="457200"/>
            <a:ext cx="5943600" cy="5943600"/>
          </a:xfrm>
          <a:prstGeom prst="rect">
            <a:avLst/>
          </a:prstGeom>
        </p:spPr>
      </p:pic>
      <p:pic>
        <p:nvPicPr>
          <p:cNvPr id="3" name="Audio 2">
            <a:hlinkClick r:id="" action="ppaction://media"/>
            <a:extLst>
              <a:ext uri="{FF2B5EF4-FFF2-40B4-BE49-F238E27FC236}">
                <a16:creationId xmlns:a16="http://schemas.microsoft.com/office/drawing/2014/main" id="{CC31113F-6EF0-4DD3-B121-6134143D42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9106503"/>
      </p:ext>
    </p:extLst>
  </p:cSld>
  <p:clrMapOvr>
    <a:masterClrMapping/>
  </p:clrMapOvr>
  <mc:AlternateContent xmlns:mc="http://schemas.openxmlformats.org/markup-compatibility/2006" xmlns:p14="http://schemas.microsoft.com/office/powerpoint/2010/main">
    <mc:Choice Requires="p14">
      <p:transition spd="slow" p14:dur="2000" advTm="76808"/>
    </mc:Choice>
    <mc:Fallback xmlns="">
      <p:transition spd="slow" advTm="7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Words>
  <Application>Microsoft Office PowerPoint</Application>
  <PresentationFormat>Widescreen</PresentationFormat>
  <Paragraphs>33</Paragraphs>
  <Slides>10</Slides>
  <Notes>5</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Verdana</vt:lpstr>
      <vt:lpstr>Office Theme</vt:lpstr>
      <vt:lpstr>Comic Strip Conversations</vt:lpstr>
      <vt:lpstr>Uses of Comic Strip Conversations</vt:lpstr>
      <vt:lpstr>Elements of Comic Strip Conversations</vt:lpstr>
      <vt:lpstr>Example of a Comic Strip Conversation</vt:lpstr>
      <vt:lpstr>PowerPoint Presentation</vt:lpstr>
      <vt:lpstr>PowerPoint Presentation</vt:lpstr>
      <vt:lpstr>PowerPoint Presentation</vt:lpstr>
      <vt:lpstr>PowerPoint Presentation</vt:lpstr>
      <vt:lpstr>PowerPoint Presentation</vt:lpstr>
      <vt:lpstr>Useful websites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Comic Strip Conversations</dc:title>
  <dc:creator>Mr Stewart</dc:creator>
  <cp:lastModifiedBy>Mr Stewart</cp:lastModifiedBy>
  <cp:revision>1</cp:revision>
  <dcterms:created xsi:type="dcterms:W3CDTF">2021-02-23T19:10:39Z</dcterms:created>
  <dcterms:modified xsi:type="dcterms:W3CDTF">2021-02-23T19:11:05Z</dcterms:modified>
</cp:coreProperties>
</file>