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
  </p:notesMasterIdLst>
  <p:sldIdLst>
    <p:sldId id="280" r:id="rId2"/>
    <p:sldId id="278" r:id="rId3"/>
    <p:sldId id="281" r:id="rId4"/>
    <p:sldId id="283" r:id="rId5"/>
    <p:sldId id="284" r:id="rId6"/>
    <p:sldId id="271" r:id="rId7"/>
    <p:sldId id="264" r:id="rId8"/>
    <p:sldId id="270" r:id="rId9"/>
    <p:sldId id="258"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85" autoAdjust="0"/>
    <p:restoredTop sz="94660"/>
  </p:normalViewPr>
  <p:slideViewPr>
    <p:cSldViewPr snapToGrid="0">
      <p:cViewPr varScale="1">
        <p:scale>
          <a:sx n="85" d="100"/>
          <a:sy n="85" d="100"/>
        </p:scale>
        <p:origin x="48" y="22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diagrams/_rels/drawing1.xml.rels><?xml version="1.0" encoding="UTF-8" standalone="yes"?>
<Relationships xmlns="http://schemas.openxmlformats.org/package/2006/relationships"><Relationship Id="rId1" Type="http://schemas.openxmlformats.org/officeDocument/2006/relationships/image" Target="../media/image1.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564A5F-26EE-4319-93B8-29BC6449CDB7}"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889B5EEF-CF12-41F4-B716-5A823E3F72F7}">
      <dgm:prSet/>
      <dgm:spPr/>
      <dgm:t>
        <a:bodyPr/>
        <a:lstStyle/>
        <a:p>
          <a:r>
            <a:rPr lang="en-GB"/>
            <a:t>Think of one pupil you know who may need support with understanding or dealing with a challenging social or emotional concept or situation.</a:t>
          </a:r>
          <a:endParaRPr lang="en-US"/>
        </a:p>
      </dgm:t>
    </dgm:pt>
    <dgm:pt modelId="{1BB6F38E-0AB5-4419-B240-D64EB9EE9F74}" type="parTrans" cxnId="{12E92795-7161-40AE-948D-691F9B5B6CA8}">
      <dgm:prSet/>
      <dgm:spPr/>
      <dgm:t>
        <a:bodyPr/>
        <a:lstStyle/>
        <a:p>
          <a:endParaRPr lang="en-US"/>
        </a:p>
      </dgm:t>
    </dgm:pt>
    <dgm:pt modelId="{CBCF8ABF-03B0-4EC2-9E3A-E8DB67CAE5C3}" type="sibTrans" cxnId="{12E92795-7161-40AE-948D-691F9B5B6CA8}">
      <dgm:prSet/>
      <dgm:spPr/>
      <dgm:t>
        <a:bodyPr/>
        <a:lstStyle/>
        <a:p>
          <a:endParaRPr lang="en-US"/>
        </a:p>
      </dgm:t>
    </dgm:pt>
    <dgm:pt modelId="{0E424F4A-98CE-44A5-92D2-F42E3E67A9FF}">
      <dgm:prSet/>
      <dgm:spPr/>
      <dgm:t>
        <a:bodyPr/>
        <a:lstStyle/>
        <a:p>
          <a:r>
            <a:rPr lang="en-GB"/>
            <a:t>What different ways can the Incredible 5-point scale be designed to meet the needs of pupils at different ages and stages of development?</a:t>
          </a:r>
          <a:endParaRPr lang="en-US"/>
        </a:p>
      </dgm:t>
    </dgm:pt>
    <dgm:pt modelId="{5A876881-0ABC-46C2-9025-97CF330F4C2A}" type="parTrans" cxnId="{65FCB760-A0DF-4314-92D0-5F2EB20619FF}">
      <dgm:prSet/>
      <dgm:spPr/>
      <dgm:t>
        <a:bodyPr/>
        <a:lstStyle/>
        <a:p>
          <a:endParaRPr lang="en-US"/>
        </a:p>
      </dgm:t>
    </dgm:pt>
    <dgm:pt modelId="{BE8DD71E-252F-4274-A483-E106F2D74B3F}" type="sibTrans" cxnId="{65FCB760-A0DF-4314-92D0-5F2EB20619FF}">
      <dgm:prSet/>
      <dgm:spPr/>
      <dgm:t>
        <a:bodyPr/>
        <a:lstStyle/>
        <a:p>
          <a:endParaRPr lang="en-US"/>
        </a:p>
      </dgm:t>
    </dgm:pt>
    <dgm:pt modelId="{5B182167-DD99-4F83-A746-D1BB3218C7DE}">
      <dgm:prSet/>
      <dgm:spPr/>
      <dgm:t>
        <a:bodyPr/>
        <a:lstStyle/>
        <a:p>
          <a:r>
            <a:rPr lang="en-GB"/>
            <a:t>How might the Incredible 5-point scale be used for a group of individuals or a class?</a:t>
          </a:r>
          <a:endParaRPr lang="en-US"/>
        </a:p>
      </dgm:t>
    </dgm:pt>
    <dgm:pt modelId="{9A8E5E40-D226-486A-91D0-A14B796BD8BA}" type="parTrans" cxnId="{7B99BD17-B203-436C-B2F2-893DF1332193}">
      <dgm:prSet/>
      <dgm:spPr/>
      <dgm:t>
        <a:bodyPr/>
        <a:lstStyle/>
        <a:p>
          <a:endParaRPr lang="en-US"/>
        </a:p>
      </dgm:t>
    </dgm:pt>
    <dgm:pt modelId="{24DBEDFB-7C75-4833-AEAA-F93635BBBF2D}" type="sibTrans" cxnId="{7B99BD17-B203-436C-B2F2-893DF1332193}">
      <dgm:prSet/>
      <dgm:spPr/>
      <dgm:t>
        <a:bodyPr/>
        <a:lstStyle/>
        <a:p>
          <a:endParaRPr lang="en-US"/>
        </a:p>
      </dgm:t>
    </dgm:pt>
    <dgm:pt modelId="{604D175A-D563-4FF2-B58A-0C3C9329C329}">
      <dgm:prSet/>
      <dgm:spPr/>
      <dgm:t>
        <a:bodyPr/>
        <a:lstStyle/>
        <a:p>
          <a:r>
            <a:rPr lang="en-GB"/>
            <a:t>How might you increase a pupil's motivation to use the scale?</a:t>
          </a:r>
          <a:endParaRPr lang="en-US"/>
        </a:p>
      </dgm:t>
    </dgm:pt>
    <dgm:pt modelId="{900E91FB-54BB-44A6-BBCF-86EF2BC2A23E}" type="parTrans" cxnId="{3B87FD22-A360-49C5-8AB9-DA5E4D58CE80}">
      <dgm:prSet/>
      <dgm:spPr/>
      <dgm:t>
        <a:bodyPr/>
        <a:lstStyle/>
        <a:p>
          <a:endParaRPr lang="en-US"/>
        </a:p>
      </dgm:t>
    </dgm:pt>
    <dgm:pt modelId="{DEEEFFA5-9FB3-4C2B-8A46-66B5036650FA}" type="sibTrans" cxnId="{3B87FD22-A360-49C5-8AB9-DA5E4D58CE80}">
      <dgm:prSet/>
      <dgm:spPr/>
      <dgm:t>
        <a:bodyPr/>
        <a:lstStyle/>
        <a:p>
          <a:endParaRPr lang="en-US"/>
        </a:p>
      </dgm:t>
    </dgm:pt>
    <dgm:pt modelId="{18BEE3D6-CB77-4E39-A5BC-0C221FF1AD7A}">
      <dgm:prSet/>
      <dgm:spPr/>
      <dgm:t>
        <a:bodyPr/>
        <a:lstStyle/>
        <a:p>
          <a:r>
            <a:rPr lang="en-GB"/>
            <a:t>How will you monitor and evaluate outcome(s) of the 5-point scale?</a:t>
          </a:r>
          <a:endParaRPr lang="en-US"/>
        </a:p>
      </dgm:t>
    </dgm:pt>
    <dgm:pt modelId="{99921BEB-4132-47AE-9A2C-EB44AB55C711}" type="parTrans" cxnId="{1789C662-B5DF-4A09-ACDD-40C93E148447}">
      <dgm:prSet/>
      <dgm:spPr/>
      <dgm:t>
        <a:bodyPr/>
        <a:lstStyle/>
        <a:p>
          <a:endParaRPr lang="en-US"/>
        </a:p>
      </dgm:t>
    </dgm:pt>
    <dgm:pt modelId="{1443EE94-41A2-4E9C-9004-63B9122F0E02}" type="sibTrans" cxnId="{1789C662-B5DF-4A09-ACDD-40C93E148447}">
      <dgm:prSet/>
      <dgm:spPr/>
      <dgm:t>
        <a:bodyPr/>
        <a:lstStyle/>
        <a:p>
          <a:endParaRPr lang="en-US"/>
        </a:p>
      </dgm:t>
    </dgm:pt>
    <dgm:pt modelId="{74F24EF5-1F84-4D42-93DD-ED1030C29C03}" type="pres">
      <dgm:prSet presAssocID="{0A564A5F-26EE-4319-93B8-29BC6449CDB7}" presName="linear" presStyleCnt="0">
        <dgm:presLayoutVars>
          <dgm:animLvl val="lvl"/>
          <dgm:resizeHandles val="exact"/>
        </dgm:presLayoutVars>
      </dgm:prSet>
      <dgm:spPr/>
    </dgm:pt>
    <dgm:pt modelId="{83DC45B6-4856-4115-83EB-DAB86202A021}" type="pres">
      <dgm:prSet presAssocID="{889B5EEF-CF12-41F4-B716-5A823E3F72F7}" presName="parentText" presStyleLbl="node1" presStyleIdx="0" presStyleCnt="5">
        <dgm:presLayoutVars>
          <dgm:chMax val="0"/>
          <dgm:bulletEnabled val="1"/>
        </dgm:presLayoutVars>
      </dgm:prSet>
      <dgm:spPr/>
    </dgm:pt>
    <dgm:pt modelId="{624541F4-8BD7-4C67-950E-24C597489F67}" type="pres">
      <dgm:prSet presAssocID="{CBCF8ABF-03B0-4EC2-9E3A-E8DB67CAE5C3}" presName="spacer" presStyleCnt="0"/>
      <dgm:spPr/>
    </dgm:pt>
    <dgm:pt modelId="{70728C53-1122-488C-926E-B3FAD93685E6}" type="pres">
      <dgm:prSet presAssocID="{0E424F4A-98CE-44A5-92D2-F42E3E67A9FF}" presName="parentText" presStyleLbl="node1" presStyleIdx="1" presStyleCnt="5">
        <dgm:presLayoutVars>
          <dgm:chMax val="0"/>
          <dgm:bulletEnabled val="1"/>
        </dgm:presLayoutVars>
      </dgm:prSet>
      <dgm:spPr/>
    </dgm:pt>
    <dgm:pt modelId="{F62DE550-83FC-4446-8A52-A81B55A0DC41}" type="pres">
      <dgm:prSet presAssocID="{BE8DD71E-252F-4274-A483-E106F2D74B3F}" presName="spacer" presStyleCnt="0"/>
      <dgm:spPr/>
    </dgm:pt>
    <dgm:pt modelId="{21F4089B-4A7D-4299-85D3-0A30C373B61E}" type="pres">
      <dgm:prSet presAssocID="{5B182167-DD99-4F83-A746-D1BB3218C7DE}" presName="parentText" presStyleLbl="node1" presStyleIdx="2" presStyleCnt="5">
        <dgm:presLayoutVars>
          <dgm:chMax val="0"/>
          <dgm:bulletEnabled val="1"/>
        </dgm:presLayoutVars>
      </dgm:prSet>
      <dgm:spPr/>
    </dgm:pt>
    <dgm:pt modelId="{071C8F9E-9370-4E66-A3FE-4AF3E8DC17E5}" type="pres">
      <dgm:prSet presAssocID="{24DBEDFB-7C75-4833-AEAA-F93635BBBF2D}" presName="spacer" presStyleCnt="0"/>
      <dgm:spPr/>
    </dgm:pt>
    <dgm:pt modelId="{406B44D5-418A-4A7E-8F36-D46197E212E5}" type="pres">
      <dgm:prSet presAssocID="{604D175A-D563-4FF2-B58A-0C3C9329C329}" presName="parentText" presStyleLbl="node1" presStyleIdx="3" presStyleCnt="5">
        <dgm:presLayoutVars>
          <dgm:chMax val="0"/>
          <dgm:bulletEnabled val="1"/>
        </dgm:presLayoutVars>
      </dgm:prSet>
      <dgm:spPr/>
    </dgm:pt>
    <dgm:pt modelId="{C5099751-A017-4921-BAD7-3565600D987F}" type="pres">
      <dgm:prSet presAssocID="{DEEEFFA5-9FB3-4C2B-8A46-66B5036650FA}" presName="spacer" presStyleCnt="0"/>
      <dgm:spPr/>
    </dgm:pt>
    <dgm:pt modelId="{0D424A93-26E8-40F2-9E7E-BC6B8F8E3676}" type="pres">
      <dgm:prSet presAssocID="{18BEE3D6-CB77-4E39-A5BC-0C221FF1AD7A}" presName="parentText" presStyleLbl="node1" presStyleIdx="4" presStyleCnt="5">
        <dgm:presLayoutVars>
          <dgm:chMax val="0"/>
          <dgm:bulletEnabled val="1"/>
        </dgm:presLayoutVars>
      </dgm:prSet>
      <dgm:spPr/>
    </dgm:pt>
  </dgm:ptLst>
  <dgm:cxnLst>
    <dgm:cxn modelId="{7B99BD17-B203-436C-B2F2-893DF1332193}" srcId="{0A564A5F-26EE-4319-93B8-29BC6449CDB7}" destId="{5B182167-DD99-4F83-A746-D1BB3218C7DE}" srcOrd="2" destOrd="0" parTransId="{9A8E5E40-D226-486A-91D0-A14B796BD8BA}" sibTransId="{24DBEDFB-7C75-4833-AEAA-F93635BBBF2D}"/>
    <dgm:cxn modelId="{3B87FD22-A360-49C5-8AB9-DA5E4D58CE80}" srcId="{0A564A5F-26EE-4319-93B8-29BC6449CDB7}" destId="{604D175A-D563-4FF2-B58A-0C3C9329C329}" srcOrd="3" destOrd="0" parTransId="{900E91FB-54BB-44A6-BBCF-86EF2BC2A23E}" sibTransId="{DEEEFFA5-9FB3-4C2B-8A46-66B5036650FA}"/>
    <dgm:cxn modelId="{65FCB760-A0DF-4314-92D0-5F2EB20619FF}" srcId="{0A564A5F-26EE-4319-93B8-29BC6449CDB7}" destId="{0E424F4A-98CE-44A5-92D2-F42E3E67A9FF}" srcOrd="1" destOrd="0" parTransId="{5A876881-0ABC-46C2-9025-97CF330F4C2A}" sibTransId="{BE8DD71E-252F-4274-A483-E106F2D74B3F}"/>
    <dgm:cxn modelId="{1789C662-B5DF-4A09-ACDD-40C93E148447}" srcId="{0A564A5F-26EE-4319-93B8-29BC6449CDB7}" destId="{18BEE3D6-CB77-4E39-A5BC-0C221FF1AD7A}" srcOrd="4" destOrd="0" parTransId="{99921BEB-4132-47AE-9A2C-EB44AB55C711}" sibTransId="{1443EE94-41A2-4E9C-9004-63B9122F0E02}"/>
    <dgm:cxn modelId="{757EC345-D0E6-400F-B7AA-A8E381A4EC30}" type="presOf" srcId="{0E424F4A-98CE-44A5-92D2-F42E3E67A9FF}" destId="{70728C53-1122-488C-926E-B3FAD93685E6}" srcOrd="0" destOrd="0" presId="urn:microsoft.com/office/officeart/2005/8/layout/vList2"/>
    <dgm:cxn modelId="{156DC266-42FC-43ED-ABE9-27DC981E56A9}" type="presOf" srcId="{889B5EEF-CF12-41F4-B716-5A823E3F72F7}" destId="{83DC45B6-4856-4115-83EB-DAB86202A021}" srcOrd="0" destOrd="0" presId="urn:microsoft.com/office/officeart/2005/8/layout/vList2"/>
    <dgm:cxn modelId="{12E92795-7161-40AE-948D-691F9B5B6CA8}" srcId="{0A564A5F-26EE-4319-93B8-29BC6449CDB7}" destId="{889B5EEF-CF12-41F4-B716-5A823E3F72F7}" srcOrd="0" destOrd="0" parTransId="{1BB6F38E-0AB5-4419-B240-D64EB9EE9F74}" sibTransId="{CBCF8ABF-03B0-4EC2-9E3A-E8DB67CAE5C3}"/>
    <dgm:cxn modelId="{D45ECEAB-860D-4C95-8F0E-BA879F5E1F09}" type="presOf" srcId="{5B182167-DD99-4F83-A746-D1BB3218C7DE}" destId="{21F4089B-4A7D-4299-85D3-0A30C373B61E}" srcOrd="0" destOrd="0" presId="urn:microsoft.com/office/officeart/2005/8/layout/vList2"/>
    <dgm:cxn modelId="{490602C0-BFF6-45E9-A7C2-D47810E04374}" type="presOf" srcId="{0A564A5F-26EE-4319-93B8-29BC6449CDB7}" destId="{74F24EF5-1F84-4D42-93DD-ED1030C29C03}" srcOrd="0" destOrd="0" presId="urn:microsoft.com/office/officeart/2005/8/layout/vList2"/>
    <dgm:cxn modelId="{364D36D4-EB36-44C1-B13F-820DF9276E4C}" type="presOf" srcId="{604D175A-D563-4FF2-B58A-0C3C9329C329}" destId="{406B44D5-418A-4A7E-8F36-D46197E212E5}" srcOrd="0" destOrd="0" presId="urn:microsoft.com/office/officeart/2005/8/layout/vList2"/>
    <dgm:cxn modelId="{6A79D1E6-B075-47B5-A1DE-9A412263CDB7}" type="presOf" srcId="{18BEE3D6-CB77-4E39-A5BC-0C221FF1AD7A}" destId="{0D424A93-26E8-40F2-9E7E-BC6B8F8E3676}" srcOrd="0" destOrd="0" presId="urn:microsoft.com/office/officeart/2005/8/layout/vList2"/>
    <dgm:cxn modelId="{64CF1143-D86D-40EA-95F2-F7C28B0D2810}" type="presParOf" srcId="{74F24EF5-1F84-4D42-93DD-ED1030C29C03}" destId="{83DC45B6-4856-4115-83EB-DAB86202A021}" srcOrd="0" destOrd="0" presId="urn:microsoft.com/office/officeart/2005/8/layout/vList2"/>
    <dgm:cxn modelId="{D9F13AD5-15BE-46E7-B099-54291F82505E}" type="presParOf" srcId="{74F24EF5-1F84-4D42-93DD-ED1030C29C03}" destId="{624541F4-8BD7-4C67-950E-24C597489F67}" srcOrd="1" destOrd="0" presId="urn:microsoft.com/office/officeart/2005/8/layout/vList2"/>
    <dgm:cxn modelId="{BAF3F7C9-8A57-468C-BC3A-B3CFD78C3B9E}" type="presParOf" srcId="{74F24EF5-1F84-4D42-93DD-ED1030C29C03}" destId="{70728C53-1122-488C-926E-B3FAD93685E6}" srcOrd="2" destOrd="0" presId="urn:microsoft.com/office/officeart/2005/8/layout/vList2"/>
    <dgm:cxn modelId="{C767E089-5507-43C5-9172-EEEF55BBFD3C}" type="presParOf" srcId="{74F24EF5-1F84-4D42-93DD-ED1030C29C03}" destId="{F62DE550-83FC-4446-8A52-A81B55A0DC41}" srcOrd="3" destOrd="0" presId="urn:microsoft.com/office/officeart/2005/8/layout/vList2"/>
    <dgm:cxn modelId="{C665CFA7-2CFF-4B5A-9BBB-DA589D7F43AF}" type="presParOf" srcId="{74F24EF5-1F84-4D42-93DD-ED1030C29C03}" destId="{21F4089B-4A7D-4299-85D3-0A30C373B61E}" srcOrd="4" destOrd="0" presId="urn:microsoft.com/office/officeart/2005/8/layout/vList2"/>
    <dgm:cxn modelId="{437E8FA7-2B4E-4E0B-827D-D410DB47965D}" type="presParOf" srcId="{74F24EF5-1F84-4D42-93DD-ED1030C29C03}" destId="{071C8F9E-9370-4E66-A3FE-4AF3E8DC17E5}" srcOrd="5" destOrd="0" presId="urn:microsoft.com/office/officeart/2005/8/layout/vList2"/>
    <dgm:cxn modelId="{A639083D-143B-4F4A-B136-BF38E400FEAF}" type="presParOf" srcId="{74F24EF5-1F84-4D42-93DD-ED1030C29C03}" destId="{406B44D5-418A-4A7E-8F36-D46197E212E5}" srcOrd="6" destOrd="0" presId="urn:microsoft.com/office/officeart/2005/8/layout/vList2"/>
    <dgm:cxn modelId="{55942AF6-C0D4-4553-B74C-A2005C5293B6}" type="presParOf" srcId="{74F24EF5-1F84-4D42-93DD-ED1030C29C03}" destId="{C5099751-A017-4921-BAD7-3565600D987F}" srcOrd="7" destOrd="0" presId="urn:microsoft.com/office/officeart/2005/8/layout/vList2"/>
    <dgm:cxn modelId="{AF730991-1ED5-4F13-B5BA-0FEB54363D6F}" type="presParOf" srcId="{74F24EF5-1F84-4D42-93DD-ED1030C29C03}" destId="{0D424A93-26E8-40F2-9E7E-BC6B8F8E3676}" srcOrd="8"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DC45B6-4856-4115-83EB-DAB86202A021}">
      <dsp:nvSpPr>
        <dsp:cNvPr id="0" name=""/>
        <dsp:cNvSpPr/>
      </dsp:nvSpPr>
      <dsp:spPr>
        <a:xfrm>
          <a:off x="0" y="69588"/>
          <a:ext cx="5914209" cy="978120"/>
        </a:xfrm>
        <a:prstGeom prst="roundRect">
          <a:avLst/>
        </a:prstGeom>
        <a:blipFill>
          <a:blip xmlns:r="http://schemas.openxmlformats.org/officeDocument/2006/relationships" r:embed="rId1">
            <a:duotone>
              <a:schemeClr val="accent2">
                <a:hueOff val="0"/>
                <a:satOff val="0"/>
                <a:lumOff val="0"/>
                <a:alphaOff val="0"/>
                <a:shade val="74000"/>
                <a:satMod val="130000"/>
                <a:lumMod val="90000"/>
              </a:schemeClr>
              <a:schemeClr val="accent2">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a:t>Think of one pupil you know who may need support with understanding or dealing with a challenging social or emotional concept or situation.</a:t>
          </a:r>
          <a:endParaRPr lang="en-US" sz="1900" kern="1200"/>
        </a:p>
      </dsp:txBody>
      <dsp:txXfrm>
        <a:off x="47748" y="117336"/>
        <a:ext cx="5818713" cy="882624"/>
      </dsp:txXfrm>
    </dsp:sp>
    <dsp:sp modelId="{70728C53-1122-488C-926E-B3FAD93685E6}">
      <dsp:nvSpPr>
        <dsp:cNvPr id="0" name=""/>
        <dsp:cNvSpPr/>
      </dsp:nvSpPr>
      <dsp:spPr>
        <a:xfrm>
          <a:off x="0" y="1102428"/>
          <a:ext cx="5914209" cy="978120"/>
        </a:xfrm>
        <a:prstGeom prst="roundRect">
          <a:avLst/>
        </a:prstGeom>
        <a:blipFill>
          <a:blip xmlns:r="http://schemas.openxmlformats.org/officeDocument/2006/relationships" r:embed="rId1">
            <a:duotone>
              <a:schemeClr val="accent2">
                <a:hueOff val="840789"/>
                <a:satOff val="-893"/>
                <a:lumOff val="686"/>
                <a:alphaOff val="0"/>
                <a:shade val="74000"/>
                <a:satMod val="130000"/>
                <a:lumMod val="90000"/>
              </a:schemeClr>
              <a:schemeClr val="accent2">
                <a:hueOff val="840789"/>
                <a:satOff val="-893"/>
                <a:lumOff val="686"/>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a:t>What different ways can the Incredible 5-point scale be designed to meet the needs of pupils at different ages and stages of development?</a:t>
          </a:r>
          <a:endParaRPr lang="en-US" sz="1900" kern="1200"/>
        </a:p>
      </dsp:txBody>
      <dsp:txXfrm>
        <a:off x="47748" y="1150176"/>
        <a:ext cx="5818713" cy="882624"/>
      </dsp:txXfrm>
    </dsp:sp>
    <dsp:sp modelId="{21F4089B-4A7D-4299-85D3-0A30C373B61E}">
      <dsp:nvSpPr>
        <dsp:cNvPr id="0" name=""/>
        <dsp:cNvSpPr/>
      </dsp:nvSpPr>
      <dsp:spPr>
        <a:xfrm>
          <a:off x="0" y="2135268"/>
          <a:ext cx="5914209" cy="978120"/>
        </a:xfrm>
        <a:prstGeom prst="roundRect">
          <a:avLst/>
        </a:prstGeom>
        <a:blipFill>
          <a:blip xmlns:r="http://schemas.openxmlformats.org/officeDocument/2006/relationships" r:embed="rId1">
            <a:duotone>
              <a:schemeClr val="accent2">
                <a:hueOff val="1681577"/>
                <a:satOff val="-1786"/>
                <a:lumOff val="1372"/>
                <a:alphaOff val="0"/>
                <a:shade val="74000"/>
                <a:satMod val="130000"/>
                <a:lumMod val="90000"/>
              </a:schemeClr>
              <a:schemeClr val="accent2">
                <a:hueOff val="1681577"/>
                <a:satOff val="-1786"/>
                <a:lumOff val="1372"/>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a:t>How might the Incredible 5-point scale be used for a group of individuals or a class?</a:t>
          </a:r>
          <a:endParaRPr lang="en-US" sz="1900" kern="1200"/>
        </a:p>
      </dsp:txBody>
      <dsp:txXfrm>
        <a:off x="47748" y="2183016"/>
        <a:ext cx="5818713" cy="882624"/>
      </dsp:txXfrm>
    </dsp:sp>
    <dsp:sp modelId="{406B44D5-418A-4A7E-8F36-D46197E212E5}">
      <dsp:nvSpPr>
        <dsp:cNvPr id="0" name=""/>
        <dsp:cNvSpPr/>
      </dsp:nvSpPr>
      <dsp:spPr>
        <a:xfrm>
          <a:off x="0" y="3168108"/>
          <a:ext cx="5914209" cy="978120"/>
        </a:xfrm>
        <a:prstGeom prst="roundRect">
          <a:avLst/>
        </a:prstGeom>
        <a:blipFill>
          <a:blip xmlns:r="http://schemas.openxmlformats.org/officeDocument/2006/relationships" r:embed="rId1">
            <a:duotone>
              <a:schemeClr val="accent2">
                <a:hueOff val="2522366"/>
                <a:satOff val="-2679"/>
                <a:lumOff val="2059"/>
                <a:alphaOff val="0"/>
                <a:shade val="74000"/>
                <a:satMod val="130000"/>
                <a:lumMod val="90000"/>
              </a:schemeClr>
              <a:schemeClr val="accent2">
                <a:hueOff val="2522366"/>
                <a:satOff val="-2679"/>
                <a:lumOff val="2059"/>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a:t>How might you increase a pupil's motivation to use the scale?</a:t>
          </a:r>
          <a:endParaRPr lang="en-US" sz="1900" kern="1200"/>
        </a:p>
      </dsp:txBody>
      <dsp:txXfrm>
        <a:off x="47748" y="3215856"/>
        <a:ext cx="5818713" cy="882624"/>
      </dsp:txXfrm>
    </dsp:sp>
    <dsp:sp modelId="{0D424A93-26E8-40F2-9E7E-BC6B8F8E3676}">
      <dsp:nvSpPr>
        <dsp:cNvPr id="0" name=""/>
        <dsp:cNvSpPr/>
      </dsp:nvSpPr>
      <dsp:spPr>
        <a:xfrm>
          <a:off x="0" y="4200948"/>
          <a:ext cx="5914209" cy="978120"/>
        </a:xfrm>
        <a:prstGeom prst="roundRect">
          <a:avLst/>
        </a:prstGeom>
        <a:blipFill>
          <a:blip xmlns:r="http://schemas.openxmlformats.org/officeDocument/2006/relationships" r:embed="rId1">
            <a:duotone>
              <a:schemeClr val="accent2">
                <a:hueOff val="3363155"/>
                <a:satOff val="-3572"/>
                <a:lumOff val="2745"/>
                <a:alphaOff val="0"/>
                <a:shade val="74000"/>
                <a:satMod val="130000"/>
                <a:lumMod val="90000"/>
              </a:schemeClr>
              <a:schemeClr val="accent2">
                <a:hueOff val="3363155"/>
                <a:satOff val="-3572"/>
                <a:lumOff val="2745"/>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a:t>How will you monitor and evaluate outcome(s) of the 5-point scale?</a:t>
          </a:r>
          <a:endParaRPr lang="en-US" sz="1900" kern="1200"/>
        </a:p>
      </dsp:txBody>
      <dsp:txXfrm>
        <a:off x="47748" y="4248696"/>
        <a:ext cx="5818713" cy="88262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90D5FA-4817-4948-9932-E18D0D9962BA}" type="datetimeFigureOut">
              <a:rPr lang="en-GB" smtClean="0"/>
              <a:t>23/02/2021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864637-0A9B-42AD-81E9-C5F481DB6E7F}" type="slidenum">
              <a:rPr lang="en-GB" smtClean="0"/>
              <a:t>‹#›</a:t>
            </a:fld>
            <a:endParaRPr lang="en-GB"/>
          </a:p>
        </p:txBody>
      </p:sp>
    </p:spTree>
    <p:extLst>
      <p:ext uri="{BB962C8B-B14F-4D97-AF65-F5344CB8AC3E}">
        <p14:creationId xmlns:p14="http://schemas.microsoft.com/office/powerpoint/2010/main" val="2115215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Once the target behaviour has been identified – it is broken down into 5 parts.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It can be beneficial to include the CYP at this stage and work together to identify each level and its corresponding level or what the emotions may feel like for the child or even to identify strategies that might help them. Using meaningful visuals can increase the child’s engagement with the scale.</a:t>
            </a:r>
          </a:p>
          <a:p>
            <a:endParaRPr lang="en-GB" dirty="0"/>
          </a:p>
          <a:p>
            <a:r>
              <a:rPr lang="en-GB" dirty="0"/>
              <a:t>The first step is to label the two extremes of the scale as comparisons – so starting with no 1 and no 5. </a:t>
            </a:r>
          </a:p>
          <a:p>
            <a:r>
              <a:rPr lang="en-GB" dirty="0"/>
              <a:t>From that you then determine no 3 before expanding and discriminating the ratings at </a:t>
            </a:r>
            <a:r>
              <a:rPr lang="en-GB" dirty="0" err="1"/>
              <a:t>nos</a:t>
            </a:r>
            <a:r>
              <a:rPr lang="en-GB" dirty="0"/>
              <a:t> 2 and 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When designing the scale always use non-judgemental language – for example use big and small rather than good and bad.</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C6C8EC-620B-451A-A3C2-FC5168D2BE1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3142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our case study Alex worked with the class teacher to talk about different voice volumes that people have and when and where they might be appropriate or not appropriate. These were used in the scale with terminology of inside voice and outside used. Also Alex’s love of animals was used to provide a visual representation of each level on the scale with the two extremes of voice volume represented by a mouse and a lion.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C6C8EC-620B-451A-A3C2-FC5168D2BE1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4971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scale should have a meaningful title. A story or visual cue should be developed carefully based on the child or young persons age and stage and incorporate their interests. It should also explain how the scale is to be used.</a:t>
            </a:r>
          </a:p>
          <a:p>
            <a:endParaRPr lang="en-GB" dirty="0"/>
          </a:p>
          <a:p>
            <a:r>
              <a:rPr lang="en-GB" dirty="0"/>
              <a:t>For example – this is an example of a social story used for our case study called “when my voice gets too big”</a:t>
            </a:r>
          </a:p>
          <a:p>
            <a:endParaRPr lang="en-GB" dirty="0"/>
          </a:p>
          <a:p>
            <a:r>
              <a:rPr lang="en-GB" i="1" dirty="0"/>
              <a:t>When no words come out of my mouth my voice is at a 1</a:t>
            </a:r>
          </a:p>
          <a:p>
            <a:r>
              <a:rPr lang="en-GB" i="1" dirty="0"/>
              <a:t>When I go to the cinema I should try to keep my voice at 1.</a:t>
            </a:r>
          </a:p>
          <a:p>
            <a:r>
              <a:rPr lang="en-GB" i="1" dirty="0"/>
              <a:t>Sometimes my voice is little.</a:t>
            </a:r>
          </a:p>
          <a:p>
            <a:r>
              <a:rPr lang="en-GB" i="1" dirty="0"/>
              <a:t>Some people call this a soft voice.</a:t>
            </a:r>
          </a:p>
          <a:p>
            <a:r>
              <a:rPr lang="en-GB" i="1" dirty="0"/>
              <a:t>This is when my voice is at a 2. A 2 is like a whisper.</a:t>
            </a:r>
          </a:p>
          <a:p>
            <a:r>
              <a:rPr lang="en-GB" i="1" dirty="0"/>
              <a:t>I use a 2 voice when I am in the library. </a:t>
            </a:r>
          </a:p>
          <a:p>
            <a:r>
              <a:rPr lang="en-GB" i="1" dirty="0"/>
              <a:t>A 3 voice is not really loud but it is loud enough for people to hear me when I am talking.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My teacher would like me to try really hard to keep my voice to a 3 in the classroom. </a:t>
            </a:r>
          </a:p>
          <a:p>
            <a:r>
              <a:rPr lang="en-GB" i="1" dirty="0"/>
              <a:t>When I get excited or upset my voice might go to a 4. This is when my teacher will remind me about using a 3 or 2 voice in school.</a:t>
            </a:r>
          </a:p>
          <a:p>
            <a:r>
              <a:rPr lang="en-GB" i="1" dirty="0"/>
              <a:t>If I am in the playground I might use a 4 when playing with my friends. A 4 is quite loud. A 4 is sometimes called an outside voice.</a:t>
            </a:r>
          </a:p>
          <a:p>
            <a:r>
              <a:rPr lang="en-GB" i="1" dirty="0"/>
              <a:t>A 5 means I am screaming I should only use a 5 if it is an emergency and I am calling for help.</a:t>
            </a:r>
          </a:p>
          <a:p>
            <a:r>
              <a:rPr lang="en-GB" i="1" dirty="0"/>
              <a:t>It is important to know about how loud my voice is.</a:t>
            </a:r>
          </a:p>
          <a:p>
            <a:r>
              <a:rPr lang="en-GB" i="1" dirty="0"/>
              <a:t>Some places have rules about how loud a voice can be and sometimes my friends might get scared when I use a loud voice or scream.</a:t>
            </a:r>
          </a:p>
          <a:p>
            <a:r>
              <a:rPr lang="en-GB" i="1" dirty="0"/>
              <a:t>My teacher can help me remember about my voice by pointing to the number on the scale I should be at.</a:t>
            </a:r>
          </a:p>
          <a:p>
            <a:r>
              <a:rPr lang="en-GB" i="1" dirty="0"/>
              <a:t>They don’t even have to talk about it – they can just point to the number and then I will know that I accidentally got too loud and will try to lower my voice.</a:t>
            </a:r>
          </a:p>
          <a:p>
            <a:endParaRPr lang="en-GB" dirty="0"/>
          </a:p>
          <a:p>
            <a:r>
              <a:rPr lang="en-GB" dirty="0"/>
              <a:t>For older children a social story may not be appropriate so </a:t>
            </a:r>
            <a:r>
              <a:rPr lang="en-GB" dirty="0" err="1"/>
              <a:t>Buron</a:t>
            </a:r>
            <a:r>
              <a:rPr lang="en-GB" dirty="0"/>
              <a:t> and Curtis, in their book “the Incredible 5-point scale: the significantly improved and expanded second edition” have examples of written memos to remind them to use their scale on a regular basis.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C6C8EC-620B-451A-A3C2-FC5168D2BE1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0149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use the scale successfully the child or young person must learn how to discriminate and identify each stage.</a:t>
            </a:r>
          </a:p>
          <a:p>
            <a:r>
              <a:rPr lang="en-GB" dirty="0"/>
              <a:t>The scale should be used regularly and consistently with the child or young person, either before, during or after a </a:t>
            </a:r>
            <a:r>
              <a:rPr lang="en-GB" dirty="0" err="1"/>
              <a:t>terget</a:t>
            </a:r>
            <a:r>
              <a:rPr lang="en-GB" dirty="0"/>
              <a:t> situation so they can begin to develop awareness for identifying and discriminating each stage.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Buron</a:t>
            </a:r>
            <a:r>
              <a:rPr lang="en-GB" dirty="0"/>
              <a:t> and Curtis have suggestions of hands on activities that can be used with children – for example matching picture card emojis to the ratings on the scale.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C6C8EC-620B-451A-A3C2-FC5168D2BE1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34029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scale should be made available for the child to use on a regular basis – and ideally will become a tool which is embedded in their day-to-day use.</a:t>
            </a:r>
          </a:p>
          <a:p>
            <a:r>
              <a:rPr lang="en-GB" dirty="0"/>
              <a:t>In the case study all the adults who came into contact with Alex at school used the scale. When Alex began to become loud the class teacher would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C6C8EC-620B-451A-A3C2-FC5168D2BE1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62718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It may be appropriate for modifications to the scale depending upon the age and stage of the YP, and the scales flexibility easily allows this adaptation.</a:t>
            </a:r>
          </a:p>
          <a:p>
            <a:r>
              <a:rPr lang="en-US" dirty="0">
                <a:cs typeface="Calibri"/>
              </a:rPr>
              <a:t>For example, when working with children in the nursery it may be more appropriate to break a concept or idea into three parts, rather than 5 because it is an easier and more concrete way to initially introduce the idea of using a scale..</a:t>
            </a:r>
          </a:p>
          <a:p>
            <a:r>
              <a:rPr lang="en-US" dirty="0">
                <a:cs typeface="Calibri"/>
              </a:rPr>
              <a:t>However, when deciding whether or not to use a 3-point </a:t>
            </a:r>
            <a:r>
              <a:rPr lang="en-US" dirty="0" err="1">
                <a:cs typeface="Calibri"/>
              </a:rPr>
              <a:t>sclae</a:t>
            </a:r>
            <a:r>
              <a:rPr lang="en-US" dirty="0">
                <a:cs typeface="Calibri"/>
              </a:rPr>
              <a:t> or a 5-point scale it is important to remember that you a teaching a system for social and emotional learning. The idea of a system is the most important part so a 3-point scale is acceptable. However, for some children on the autism spectrum, it may provide an extra challenge for them progressing and expanding from using a 3 point to a 5-point scale. For example, if the number 3 was previously the biggest or most energetic level how can it then become an average or more acceptable level at a later stage? </a:t>
            </a:r>
          </a:p>
          <a:p>
            <a:r>
              <a:rPr lang="en-US" dirty="0">
                <a:cs typeface="Calibri"/>
              </a:rPr>
              <a:t>An alternative is to use a number scale of 5 (with 5 being the biggest) but only actually using the numbers 1, 3 and 5, as exampled in this scale which looks at energy level. In this way you are introducing a system which allows for future growth. After the child has learned to identify the 3 basic levels then the scale can be expanded to teach more subtle levels of energy without changing the original three ratings.</a:t>
            </a: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And as was mentioned earlier incorporate </a:t>
            </a:r>
            <a:r>
              <a:rPr lang="en-US" dirty="0" err="1">
                <a:cs typeface="Calibri"/>
              </a:rPr>
              <a:t>favourite</a:t>
            </a:r>
            <a:r>
              <a:rPr lang="en-US" dirty="0">
                <a:cs typeface="Calibri"/>
              </a:rPr>
              <a:t> characters of objects into the scale to help build motivation for children to look at and attend to the scale during the teaching phase.</a:t>
            </a:r>
          </a:p>
          <a:p>
            <a:endParaRPr lang="en-US" dirty="0">
              <a:cs typeface="Calibri"/>
            </a:endParaRPr>
          </a:p>
          <a:p>
            <a:r>
              <a:rPr lang="en-US" dirty="0">
                <a:cs typeface="Calibri"/>
              </a:rPr>
              <a:t>Other ways the scale has been used by </a:t>
            </a:r>
            <a:r>
              <a:rPr lang="en-US" dirty="0" err="1">
                <a:cs typeface="Calibri"/>
              </a:rPr>
              <a:t>Buron</a:t>
            </a:r>
            <a:r>
              <a:rPr lang="en-US" dirty="0">
                <a:cs typeface="Calibri"/>
              </a:rPr>
              <a:t> and Curtis is through use of balloons to visually illustrate parts of the scale. Using different </a:t>
            </a:r>
            <a:r>
              <a:rPr lang="en-US" dirty="0" err="1">
                <a:cs typeface="Calibri"/>
              </a:rPr>
              <a:t>colours</a:t>
            </a:r>
            <a:r>
              <a:rPr lang="en-US" dirty="0">
                <a:cs typeface="Calibri"/>
              </a:rPr>
              <a:t> and sizes, rather than numbers, are ordered in a line to provide a visual representation of the stages of the target concept.</a:t>
            </a:r>
          </a:p>
          <a:p>
            <a:endParaRPr lang="en-US" dirty="0">
              <a:cs typeface="Calibri"/>
            </a:endParaRPr>
          </a:p>
          <a:p>
            <a:r>
              <a:rPr lang="en-US" dirty="0">
                <a:cs typeface="Calibri"/>
              </a:rPr>
              <a:t>And when working with older children you may agree to reduce the size of the 5-point scale to that of a small credit card or on a keyring so that it is a tool which can be carried around and used discretely – without drawing attention of peers to its use. </a:t>
            </a:r>
          </a:p>
          <a:p>
            <a:endParaRPr lang="en-US" dirty="0">
              <a:cs typeface="Calibri"/>
            </a:endParaRPr>
          </a:p>
          <a:p>
            <a:r>
              <a:rPr lang="en-US" dirty="0">
                <a:cs typeface="Calibri"/>
              </a:rPr>
              <a:t>Or the scale can be used with a group of children – why not get them to work collaboratively to identify </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C6C8EC-620B-451A-A3C2-FC5168D2BE1A}"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63362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number of way to improve the successful use of the Incredible 5-point scale for children and young people in your educational settings. </a:t>
            </a:r>
          </a:p>
          <a:p>
            <a:r>
              <a:rPr lang="en-US" dirty="0"/>
              <a:t>The key to success is to inform all staff working with the child or young person so they all have a copy of the scale and know how to use it and use shared language to support the child. This helps them to begin to generalize understanding of </a:t>
            </a:r>
            <a:r>
              <a:rPr lang="en-US" dirty="0" err="1"/>
              <a:t>behaviours</a:t>
            </a:r>
            <a:r>
              <a:rPr lang="en-US" dirty="0"/>
              <a:t> across different contexts which is key to the social and emotional learning intentions of the scale. Remembering that it is a learning tool and so should be embedded in daily use for child, rather than a tool which is used only when </a:t>
            </a:r>
            <a:r>
              <a:rPr lang="en-US" dirty="0" err="1"/>
              <a:t>behaviours</a:t>
            </a:r>
            <a:r>
              <a:rPr lang="en-US" dirty="0"/>
              <a:t> begin to escalate.</a:t>
            </a:r>
          </a:p>
          <a:p>
            <a:r>
              <a:rPr lang="en-US" dirty="0"/>
              <a:t>Including the CYP when devising the scale can make it more meaningful. For example, including their language to describe feelings and emotions or including visuals and symbols which are of interest to them help to make the scale more engaging, meaningful and motivating. It can also be important to consider ways of using the scale whereby the child or young person does not feel ‘singled’ out to use it – so using of ways whereby its use is possibly discrete or using it a part of a larger group, if this is appropriate.</a:t>
            </a:r>
          </a:p>
          <a:p>
            <a:r>
              <a:rPr lang="en-US" dirty="0"/>
              <a:t>And it’s important to monitor and evaluate the use of the scale – is it being used consistently? And what are the outcomes on the targeted </a:t>
            </a:r>
            <a:r>
              <a:rPr lang="en-US" dirty="0" err="1"/>
              <a:t>behaviour</a:t>
            </a:r>
            <a:r>
              <a:rPr lang="en-US" dirty="0"/>
              <a:t>? Are there any improvements needed? And if it is proving to be an effective strategy are there other target </a:t>
            </a:r>
            <a:r>
              <a:rPr lang="en-US" dirty="0" err="1"/>
              <a:t>behaviours</a:t>
            </a:r>
            <a:r>
              <a:rPr lang="en-US" dirty="0"/>
              <a:t> or situations for which a 5-point scale could also support the child or young person?</a:t>
            </a:r>
          </a:p>
          <a:p>
            <a:endParaRPr lang="en-US" dirty="0"/>
          </a:p>
          <a:p>
            <a:r>
              <a:rPr lang="en-GB" dirty="0"/>
              <a:t>Inconsistent use • If student “feels” like singled out to use it • Becomes what “they” (the students) use, rather than part of the class • Lacks meaningfulness for the student</a:t>
            </a:r>
            <a:endParaRPr lang="en-US" dirty="0"/>
          </a:p>
          <a:p>
            <a:r>
              <a:rPr lang="en-GB" dirty="0"/>
              <a:t>The more consistent, meaningful, and organic, the Incredible 5-Point Scale is for the student, the more successful he/she will be in its use.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C6C8EC-620B-451A-A3C2-FC5168D2BE1A}"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30886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Some reflective questions for teams to consider when thinking about implementing the 5-point scale</a:t>
            </a: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C6C8EC-620B-451A-A3C2-FC5168D2BE1A}"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04205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dirty="0"/>
              <a:t>Click to edit Master title style</a:t>
            </a:r>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2/23/2021</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927003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dirty="0"/>
              <a:t>Click to edit Master title style</a:t>
            </a:r>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2/23/2021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4059066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dirty="0"/>
              <a:t>Click to edit Master title style</a:t>
            </a:r>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144622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dirty="0"/>
              <a:t>Click to edit Master title style</a:t>
            </a:r>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034000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dirty="0"/>
              <a:t>Click to edit Master title style</a:t>
            </a:r>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7243792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dirty="0"/>
              <a:t>Click to edit Master title style</a:t>
            </a:r>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469065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dirty="0"/>
              <a:t>Click to edit Master title style</a:t>
            </a:r>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492542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2/23/2021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531055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2/23/2021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28007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2647F38-B617-4D2F-AE0A-013F0C4D2C57}" type="datetimeFigureOut">
              <a:rPr lang="en-US" dirty="0"/>
              <a:t>2/23/2021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t>‹#›</a:t>
            </a:fld>
            <a:endParaRPr lang="en-US" dirty="0"/>
          </a:p>
        </p:txBody>
      </p:sp>
    </p:spTree>
    <p:extLst>
      <p:ext uri="{BB962C8B-B14F-4D97-AF65-F5344CB8AC3E}">
        <p14:creationId xmlns:p14="http://schemas.microsoft.com/office/powerpoint/2010/main" val="4182341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dirty="0"/>
              <a:t>Click to edit Master title style</a:t>
            </a:r>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8586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05BFA754-D5C3-4E66-96A6-867B257F58DC}" type="datetimeFigureOut">
              <a:rPr lang="en-US" dirty="0"/>
              <a:t>2/23/2021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spTree>
    <p:extLst>
      <p:ext uri="{BB962C8B-B14F-4D97-AF65-F5344CB8AC3E}">
        <p14:creationId xmlns:p14="http://schemas.microsoft.com/office/powerpoint/2010/main" val="470612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2/23/2021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910498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2/23/2021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694512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2/23/2021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55954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dirty="0"/>
              <a:t>Click to edit Master title style</a:t>
            </a:r>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2/23/2021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52082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dirty="0"/>
              <a:t>Click to edit Master title style</a:t>
            </a:r>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2/23/2021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755661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2/23/2021</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9677607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7.png"/><Relationship Id="rId4" Type="http://schemas.openxmlformats.org/officeDocument/2006/relationships/notesSlide" Target="../notesSlides/notesSlide2.xml"/><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2.xml"/><Relationship Id="rId7" Type="http://schemas.openxmlformats.org/officeDocument/2006/relationships/diagramLayout" Target="../diagrams/layout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Data" Target="../diagrams/data1.xml"/><Relationship Id="rId11" Type="http://schemas.openxmlformats.org/officeDocument/2006/relationships/image" Target="../media/image7.png"/><Relationship Id="rId5" Type="http://schemas.openxmlformats.org/officeDocument/2006/relationships/image" Target="../media/image16.png"/><Relationship Id="rId10" Type="http://schemas.microsoft.com/office/2007/relationships/diagramDrawing" Target="../diagrams/drawing1.xml"/><Relationship Id="rId4" Type="http://schemas.openxmlformats.org/officeDocument/2006/relationships/notesSlide" Target="../notesSlides/notesSlide8.xml"/><Relationship Id="rId9" Type="http://schemas.openxmlformats.org/officeDocument/2006/relationships/diagramColors" Target="../diagrams/colors1.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hyperlink" Target="https://www.5pointscale.com/" TargetMode="External"/><Relationship Id="rId12" Type="http://schemas.openxmlformats.org/officeDocument/2006/relationships/image" Target="../media/image7.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11" Type="http://schemas.openxmlformats.org/officeDocument/2006/relationships/image" Target="../media/image20.png"/><Relationship Id="rId5" Type="http://schemas.openxmlformats.org/officeDocument/2006/relationships/image" Target="../media/image3.png"/><Relationship Id="rId10" Type="http://schemas.openxmlformats.org/officeDocument/2006/relationships/image" Target="../media/image19.png"/><Relationship Id="rId4" Type="http://schemas.openxmlformats.org/officeDocument/2006/relationships/image" Target="../media/image2.jpe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11E2B-4306-441B-B698-8451CC6C7D76}"/>
              </a:ext>
            </a:extLst>
          </p:cNvPr>
          <p:cNvSpPr>
            <a:spLocks noGrp="1"/>
          </p:cNvSpPr>
          <p:nvPr>
            <p:ph type="title"/>
          </p:nvPr>
        </p:nvSpPr>
        <p:spPr/>
        <p:txBody>
          <a:bodyPr/>
          <a:lstStyle/>
          <a:p>
            <a:r>
              <a:rPr lang="en-GB" dirty="0"/>
              <a:t>Implementing the 5-point scale</a:t>
            </a:r>
          </a:p>
        </p:txBody>
      </p:sp>
      <p:sp>
        <p:nvSpPr>
          <p:cNvPr id="3" name="Content Placeholder 2">
            <a:extLst>
              <a:ext uri="{FF2B5EF4-FFF2-40B4-BE49-F238E27FC236}">
                <a16:creationId xmlns:a16="http://schemas.microsoft.com/office/drawing/2014/main" id="{84520EC6-6962-4A38-AF90-4A180A4521A9}"/>
              </a:ext>
            </a:extLst>
          </p:cNvPr>
          <p:cNvSpPr>
            <a:spLocks noGrp="1"/>
          </p:cNvSpPr>
          <p:nvPr>
            <p:ph idx="1"/>
          </p:nvPr>
        </p:nvSpPr>
        <p:spPr/>
        <p:txBody>
          <a:bodyPr/>
          <a:lstStyle/>
          <a:p>
            <a:pPr marL="457200" indent="-457200">
              <a:buAutoNum type="arabicPeriod"/>
            </a:pPr>
            <a:r>
              <a:rPr lang="en-GB" dirty="0"/>
              <a:t>Identify the target behaviour / context or situation</a:t>
            </a:r>
          </a:p>
          <a:p>
            <a:pPr marL="457200" indent="-457200">
              <a:buAutoNum type="arabicPeriod"/>
            </a:pPr>
            <a:r>
              <a:rPr lang="en-GB" b="1" dirty="0"/>
              <a:t>Decide on the descriptors / content for each rating on the scale</a:t>
            </a:r>
          </a:p>
          <a:p>
            <a:pPr marL="457200" indent="-457200">
              <a:buAutoNum type="arabicPeriod"/>
            </a:pPr>
            <a:endParaRPr lang="en-GB" dirty="0"/>
          </a:p>
        </p:txBody>
      </p:sp>
      <p:pic>
        <p:nvPicPr>
          <p:cNvPr id="5" name="Audio 4">
            <a:hlinkClick r:id="" action="ppaction://media"/>
            <a:extLst>
              <a:ext uri="{FF2B5EF4-FFF2-40B4-BE49-F238E27FC236}">
                <a16:creationId xmlns:a16="http://schemas.microsoft.com/office/drawing/2014/main" id="{0378831C-64F3-43BF-B0E3-CC87EEDB94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28943746"/>
      </p:ext>
    </p:extLst>
  </p:cSld>
  <p:clrMapOvr>
    <a:masterClrMapping/>
  </p:clrMapOvr>
  <mc:AlternateContent xmlns:mc="http://schemas.openxmlformats.org/markup-compatibility/2006" xmlns:p14="http://schemas.microsoft.com/office/powerpoint/2010/main">
    <mc:Choice Requires="p14">
      <p:transition spd="slow" p14:dur="2000" advTm="110985"/>
    </mc:Choice>
    <mc:Fallback xmlns="">
      <p:transition spd="slow" advTm="110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A901B-CAF7-442D-ABD4-49F92D1B2BB4}"/>
              </a:ext>
            </a:extLst>
          </p:cNvPr>
          <p:cNvSpPr>
            <a:spLocks noGrp="1"/>
          </p:cNvSpPr>
          <p:nvPr>
            <p:ph type="title"/>
          </p:nvPr>
        </p:nvSpPr>
        <p:spPr/>
        <p:txBody>
          <a:bodyPr/>
          <a:lstStyle/>
          <a:p>
            <a:r>
              <a:rPr lang="en-GB" b="1" dirty="0"/>
              <a:t>Case study example</a:t>
            </a:r>
          </a:p>
        </p:txBody>
      </p:sp>
      <p:graphicFrame>
        <p:nvGraphicFramePr>
          <p:cNvPr id="4" name="Table 4">
            <a:extLst>
              <a:ext uri="{FF2B5EF4-FFF2-40B4-BE49-F238E27FC236}">
                <a16:creationId xmlns:a16="http://schemas.microsoft.com/office/drawing/2014/main" id="{8916A3C7-5B07-40D7-B3D3-AB17B63B88F6}"/>
              </a:ext>
            </a:extLst>
          </p:cNvPr>
          <p:cNvGraphicFramePr>
            <a:graphicFrameLocks noGrp="1"/>
          </p:cNvGraphicFramePr>
          <p:nvPr>
            <p:ph idx="1"/>
          </p:nvPr>
        </p:nvGraphicFramePr>
        <p:xfrm>
          <a:off x="1428750" y="2557462"/>
          <a:ext cx="9467850" cy="3523404"/>
        </p:xfrm>
        <a:graphic>
          <a:graphicData uri="http://schemas.openxmlformats.org/drawingml/2006/table">
            <a:tbl>
              <a:tblPr firstRow="1" bandRow="1">
                <a:tableStyleId>{5940675A-B579-460E-94D1-54222C63F5DA}</a:tableStyleId>
              </a:tblPr>
              <a:tblGrid>
                <a:gridCol w="914400">
                  <a:extLst>
                    <a:ext uri="{9D8B030D-6E8A-4147-A177-3AD203B41FA5}">
                      <a16:colId xmlns:a16="http://schemas.microsoft.com/office/drawing/2014/main" val="896060957"/>
                    </a:ext>
                  </a:extLst>
                </a:gridCol>
                <a:gridCol w="1614488">
                  <a:extLst>
                    <a:ext uri="{9D8B030D-6E8A-4147-A177-3AD203B41FA5}">
                      <a16:colId xmlns:a16="http://schemas.microsoft.com/office/drawing/2014/main" val="2570231784"/>
                    </a:ext>
                  </a:extLst>
                </a:gridCol>
                <a:gridCol w="5657850">
                  <a:extLst>
                    <a:ext uri="{9D8B030D-6E8A-4147-A177-3AD203B41FA5}">
                      <a16:colId xmlns:a16="http://schemas.microsoft.com/office/drawing/2014/main" val="3711226295"/>
                    </a:ext>
                  </a:extLst>
                </a:gridCol>
                <a:gridCol w="1281112">
                  <a:extLst>
                    <a:ext uri="{9D8B030D-6E8A-4147-A177-3AD203B41FA5}">
                      <a16:colId xmlns:a16="http://schemas.microsoft.com/office/drawing/2014/main" val="4096470115"/>
                    </a:ext>
                  </a:extLst>
                </a:gridCol>
              </a:tblGrid>
              <a:tr h="663681">
                <a:tc>
                  <a:txBody>
                    <a:bodyPr/>
                    <a:lstStyle/>
                    <a:p>
                      <a:pPr algn="ctr"/>
                      <a:r>
                        <a:rPr lang="en-GB" sz="3200" dirty="0">
                          <a:latin typeface="Comic Sans MS" panose="030F0702030302020204" pitchFamily="66" charset="0"/>
                        </a:rPr>
                        <a:t>5</a:t>
                      </a:r>
                    </a:p>
                  </a:txBody>
                  <a:tcPr>
                    <a:solidFill>
                      <a:srgbClr val="FF0000"/>
                    </a:solidFill>
                  </a:tcPr>
                </a:tc>
                <a:tc>
                  <a:txBody>
                    <a:bodyPr/>
                    <a:lstStyle/>
                    <a:p>
                      <a:r>
                        <a:rPr lang="en-GB" sz="1700" dirty="0">
                          <a:latin typeface="Comic Sans MS" panose="030F0702030302020204" pitchFamily="66" charset="0"/>
                        </a:rPr>
                        <a:t>Screaming</a:t>
                      </a:r>
                    </a:p>
                  </a:txBody>
                  <a:tcPr/>
                </a:tc>
                <a:tc>
                  <a:txBody>
                    <a:bodyPr/>
                    <a:lstStyle/>
                    <a:p>
                      <a:r>
                        <a:rPr lang="en-GB" sz="1700" dirty="0">
                          <a:latin typeface="Comic Sans MS" panose="030F0702030302020204" pitchFamily="66" charset="0"/>
                        </a:rPr>
                        <a:t>When I am hurt and help</a:t>
                      </a:r>
                    </a:p>
                    <a:p>
                      <a:r>
                        <a:rPr lang="en-GB" sz="1700" dirty="0">
                          <a:latin typeface="Comic Sans MS" panose="030F0702030302020204" pitchFamily="66" charset="0"/>
                        </a:rPr>
                        <a:t>When there is an emergency</a:t>
                      </a:r>
                    </a:p>
                  </a:txBody>
                  <a:tcPr/>
                </a:tc>
                <a:tc>
                  <a:txBody>
                    <a:bodyPr/>
                    <a:lstStyle/>
                    <a:p>
                      <a:endParaRPr lang="en-GB" dirty="0"/>
                    </a:p>
                  </a:txBody>
                  <a:tcPr/>
                </a:tc>
                <a:extLst>
                  <a:ext uri="{0D108BD9-81ED-4DB2-BD59-A6C34878D82A}">
                    <a16:rowId xmlns:a16="http://schemas.microsoft.com/office/drawing/2014/main" val="1297445388"/>
                  </a:ext>
                </a:extLst>
              </a:tr>
              <a:tr h="663681">
                <a:tc>
                  <a:txBody>
                    <a:bodyPr/>
                    <a:lstStyle/>
                    <a:p>
                      <a:pPr algn="ctr"/>
                      <a:r>
                        <a:rPr lang="en-GB" sz="3200" dirty="0">
                          <a:latin typeface="Comic Sans MS" panose="030F0702030302020204" pitchFamily="66" charset="0"/>
                        </a:rPr>
                        <a:t>4</a:t>
                      </a:r>
                    </a:p>
                  </a:txBody>
                  <a:tcPr>
                    <a:solidFill>
                      <a:srgbClr val="F75B07"/>
                    </a:solidFill>
                  </a:tcPr>
                </a:tc>
                <a:tc>
                  <a:txBody>
                    <a:bodyPr/>
                    <a:lstStyle/>
                    <a:p>
                      <a:r>
                        <a:rPr lang="en-GB" sz="1700" dirty="0">
                          <a:latin typeface="Comic Sans MS" panose="030F0702030302020204" pitchFamily="66" charset="0"/>
                        </a:rPr>
                        <a:t>Outside voice</a:t>
                      </a:r>
                    </a:p>
                  </a:txBody>
                  <a:tcPr/>
                </a:tc>
                <a:tc>
                  <a:txBody>
                    <a:bodyPr/>
                    <a:lstStyle/>
                    <a:p>
                      <a:r>
                        <a:rPr lang="en-GB" sz="1700" dirty="0">
                          <a:latin typeface="Comic Sans MS" panose="030F0702030302020204" pitchFamily="66" charset="0"/>
                        </a:rPr>
                        <a:t>When I am in the playground or watching my brother’s football game</a:t>
                      </a:r>
                    </a:p>
                  </a:txBody>
                  <a:tcPr/>
                </a:tc>
                <a:tc>
                  <a:txBody>
                    <a:bodyPr/>
                    <a:lstStyle/>
                    <a:p>
                      <a:endParaRPr lang="en-GB"/>
                    </a:p>
                  </a:txBody>
                  <a:tcPr/>
                </a:tc>
                <a:extLst>
                  <a:ext uri="{0D108BD9-81ED-4DB2-BD59-A6C34878D82A}">
                    <a16:rowId xmlns:a16="http://schemas.microsoft.com/office/drawing/2014/main" val="1659634394"/>
                  </a:ext>
                </a:extLst>
              </a:tr>
              <a:tr h="663681">
                <a:tc>
                  <a:txBody>
                    <a:bodyPr/>
                    <a:lstStyle/>
                    <a:p>
                      <a:pPr algn="ctr"/>
                      <a:r>
                        <a:rPr lang="en-GB" sz="3200" dirty="0">
                          <a:latin typeface="Comic Sans MS" panose="030F0702030302020204" pitchFamily="66" charset="0"/>
                        </a:rPr>
                        <a:t>3</a:t>
                      </a:r>
                    </a:p>
                  </a:txBody>
                  <a:tcPr>
                    <a:solidFill>
                      <a:srgbClr val="FFFF00"/>
                    </a:solidFill>
                  </a:tcPr>
                </a:tc>
                <a:tc>
                  <a:txBody>
                    <a:bodyPr/>
                    <a:lstStyle/>
                    <a:p>
                      <a:r>
                        <a:rPr lang="en-GB" sz="1700" dirty="0">
                          <a:latin typeface="Comic Sans MS" panose="030F0702030302020204" pitchFamily="66" charset="0"/>
                        </a:rPr>
                        <a:t>Inside voice</a:t>
                      </a:r>
                    </a:p>
                  </a:txBody>
                  <a:tcPr/>
                </a:tc>
                <a:tc>
                  <a:txBody>
                    <a:bodyPr/>
                    <a:lstStyle/>
                    <a:p>
                      <a:r>
                        <a:rPr lang="en-GB" sz="1700" dirty="0">
                          <a:latin typeface="Comic Sans MS" panose="030F0702030302020204" pitchFamily="66" charset="0"/>
                        </a:rPr>
                        <a:t>When I am in class, or when talking to my friends or answering my teacher.</a:t>
                      </a:r>
                    </a:p>
                    <a:p>
                      <a:r>
                        <a:rPr lang="en-GB" sz="1700" dirty="0">
                          <a:latin typeface="Comic Sans MS" panose="030F0702030302020204" pitchFamily="66" charset="0"/>
                        </a:rPr>
                        <a:t>When in the lunch hall</a:t>
                      </a:r>
                    </a:p>
                  </a:txBody>
                  <a:tcPr/>
                </a:tc>
                <a:tc>
                  <a:txBody>
                    <a:bodyPr/>
                    <a:lstStyle/>
                    <a:p>
                      <a:endParaRPr lang="en-GB" dirty="0"/>
                    </a:p>
                  </a:txBody>
                  <a:tcPr/>
                </a:tc>
                <a:extLst>
                  <a:ext uri="{0D108BD9-81ED-4DB2-BD59-A6C34878D82A}">
                    <a16:rowId xmlns:a16="http://schemas.microsoft.com/office/drawing/2014/main" val="2572781555"/>
                  </a:ext>
                </a:extLst>
              </a:tr>
              <a:tr h="663681">
                <a:tc>
                  <a:txBody>
                    <a:bodyPr/>
                    <a:lstStyle/>
                    <a:p>
                      <a:pPr algn="ctr"/>
                      <a:r>
                        <a:rPr lang="en-GB" sz="3200" dirty="0">
                          <a:latin typeface="Comic Sans MS" panose="030F0702030302020204" pitchFamily="66" charset="0"/>
                        </a:rPr>
                        <a:t>2</a:t>
                      </a:r>
                    </a:p>
                  </a:txBody>
                  <a:tcPr>
                    <a:solidFill>
                      <a:srgbClr val="0070C0"/>
                    </a:solidFill>
                  </a:tcPr>
                </a:tc>
                <a:tc>
                  <a:txBody>
                    <a:bodyPr/>
                    <a:lstStyle/>
                    <a:p>
                      <a:r>
                        <a:rPr lang="en-GB" sz="1700" dirty="0">
                          <a:latin typeface="Comic Sans MS" panose="030F0702030302020204" pitchFamily="66" charset="0"/>
                        </a:rPr>
                        <a:t>Whisper</a:t>
                      </a:r>
                    </a:p>
                  </a:txBody>
                  <a:tcPr/>
                </a:tc>
                <a:tc>
                  <a:txBody>
                    <a:bodyPr/>
                    <a:lstStyle/>
                    <a:p>
                      <a:r>
                        <a:rPr lang="en-GB" sz="1700" dirty="0">
                          <a:latin typeface="Comic Sans MS" panose="030F0702030302020204" pitchFamily="66" charset="0"/>
                        </a:rPr>
                        <a:t>When I am in the library</a:t>
                      </a:r>
                    </a:p>
                    <a:p>
                      <a:r>
                        <a:rPr lang="en-GB" sz="1700" dirty="0">
                          <a:latin typeface="Comic Sans MS" panose="030F0702030302020204" pitchFamily="66" charset="0"/>
                        </a:rPr>
                        <a:t>When I am working with my partner or group in class</a:t>
                      </a:r>
                    </a:p>
                  </a:txBody>
                  <a:tcPr/>
                </a:tc>
                <a:tc>
                  <a:txBody>
                    <a:bodyPr/>
                    <a:lstStyle/>
                    <a:p>
                      <a:endParaRPr lang="en-GB" dirty="0"/>
                    </a:p>
                  </a:txBody>
                  <a:tcPr/>
                </a:tc>
                <a:extLst>
                  <a:ext uri="{0D108BD9-81ED-4DB2-BD59-A6C34878D82A}">
                    <a16:rowId xmlns:a16="http://schemas.microsoft.com/office/drawing/2014/main" val="1468420430"/>
                  </a:ext>
                </a:extLst>
              </a:tr>
              <a:tr h="663681">
                <a:tc>
                  <a:txBody>
                    <a:bodyPr/>
                    <a:lstStyle/>
                    <a:p>
                      <a:pPr algn="ctr"/>
                      <a:r>
                        <a:rPr lang="en-GB" sz="3200" dirty="0">
                          <a:latin typeface="Comic Sans MS" panose="030F0702030302020204" pitchFamily="66" charset="0"/>
                        </a:rPr>
                        <a:t>1</a:t>
                      </a:r>
                    </a:p>
                  </a:txBody>
                  <a:tcPr>
                    <a:solidFill>
                      <a:srgbClr val="00B050"/>
                    </a:solidFill>
                  </a:tcPr>
                </a:tc>
                <a:tc>
                  <a:txBody>
                    <a:bodyPr/>
                    <a:lstStyle/>
                    <a:p>
                      <a:r>
                        <a:rPr lang="en-GB" sz="1700" dirty="0">
                          <a:latin typeface="Comic Sans MS" panose="030F0702030302020204" pitchFamily="66" charset="0"/>
                        </a:rPr>
                        <a:t>No sound</a:t>
                      </a:r>
                    </a:p>
                  </a:txBody>
                  <a:tcPr/>
                </a:tc>
                <a:tc>
                  <a:txBody>
                    <a:bodyPr/>
                    <a:lstStyle/>
                    <a:p>
                      <a:r>
                        <a:rPr lang="en-GB" sz="1700" dirty="0">
                          <a:latin typeface="Comic Sans MS" panose="030F0702030302020204" pitchFamily="66" charset="0"/>
                        </a:rPr>
                        <a:t>When walking in the corridors in school</a:t>
                      </a:r>
                    </a:p>
                    <a:p>
                      <a:r>
                        <a:rPr lang="en-GB" sz="1700" dirty="0">
                          <a:latin typeface="Comic Sans MS" panose="030F0702030302020204" pitchFamily="66" charset="0"/>
                        </a:rPr>
                        <a:t>When in assembly</a:t>
                      </a:r>
                    </a:p>
                  </a:txBody>
                  <a:tcPr/>
                </a:tc>
                <a:tc>
                  <a:txBody>
                    <a:bodyPr/>
                    <a:lstStyle/>
                    <a:p>
                      <a:endParaRPr lang="en-GB" dirty="0"/>
                    </a:p>
                  </a:txBody>
                  <a:tcPr/>
                </a:tc>
                <a:extLst>
                  <a:ext uri="{0D108BD9-81ED-4DB2-BD59-A6C34878D82A}">
                    <a16:rowId xmlns:a16="http://schemas.microsoft.com/office/drawing/2014/main" val="885976669"/>
                  </a:ext>
                </a:extLst>
              </a:tr>
            </a:tbl>
          </a:graphicData>
        </a:graphic>
      </p:graphicFrame>
      <p:pic>
        <p:nvPicPr>
          <p:cNvPr id="6" name="Picture 5">
            <a:extLst>
              <a:ext uri="{FF2B5EF4-FFF2-40B4-BE49-F238E27FC236}">
                <a16:creationId xmlns:a16="http://schemas.microsoft.com/office/drawing/2014/main" id="{E550211C-2197-4F6B-A45A-4B5431F2FFA0}"/>
              </a:ext>
            </a:extLst>
          </p:cNvPr>
          <p:cNvPicPr>
            <a:picLocks noChangeAspect="1"/>
          </p:cNvPicPr>
          <p:nvPr/>
        </p:nvPicPr>
        <p:blipFill>
          <a:blip r:embed="rId5"/>
          <a:stretch>
            <a:fillRect/>
          </a:stretch>
        </p:blipFill>
        <p:spPr>
          <a:xfrm>
            <a:off x="9675349" y="5513917"/>
            <a:ext cx="1087901" cy="504000"/>
          </a:xfrm>
          <a:prstGeom prst="rect">
            <a:avLst/>
          </a:prstGeom>
        </p:spPr>
      </p:pic>
      <p:pic>
        <p:nvPicPr>
          <p:cNvPr id="8" name="Picture 7">
            <a:extLst>
              <a:ext uri="{FF2B5EF4-FFF2-40B4-BE49-F238E27FC236}">
                <a16:creationId xmlns:a16="http://schemas.microsoft.com/office/drawing/2014/main" id="{AA392D84-5259-456D-A391-18D5E585018C}"/>
              </a:ext>
            </a:extLst>
          </p:cNvPr>
          <p:cNvPicPr>
            <a:picLocks noChangeAspect="1"/>
          </p:cNvPicPr>
          <p:nvPr/>
        </p:nvPicPr>
        <p:blipFill>
          <a:blip r:embed="rId6"/>
          <a:stretch>
            <a:fillRect/>
          </a:stretch>
        </p:blipFill>
        <p:spPr>
          <a:xfrm>
            <a:off x="9941984" y="4816919"/>
            <a:ext cx="451740" cy="612000"/>
          </a:xfrm>
          <a:prstGeom prst="rect">
            <a:avLst/>
          </a:prstGeom>
        </p:spPr>
      </p:pic>
      <p:pic>
        <p:nvPicPr>
          <p:cNvPr id="10" name="Picture 9">
            <a:extLst>
              <a:ext uri="{FF2B5EF4-FFF2-40B4-BE49-F238E27FC236}">
                <a16:creationId xmlns:a16="http://schemas.microsoft.com/office/drawing/2014/main" id="{F18628B8-8EA0-4FF4-A2D2-8B80494F7CEE}"/>
              </a:ext>
            </a:extLst>
          </p:cNvPr>
          <p:cNvPicPr>
            <a:picLocks noChangeAspect="1"/>
          </p:cNvPicPr>
          <p:nvPr/>
        </p:nvPicPr>
        <p:blipFill>
          <a:blip r:embed="rId7"/>
          <a:stretch>
            <a:fillRect/>
          </a:stretch>
        </p:blipFill>
        <p:spPr>
          <a:xfrm>
            <a:off x="9851148" y="4053262"/>
            <a:ext cx="633412" cy="577523"/>
          </a:xfrm>
          <a:prstGeom prst="rect">
            <a:avLst/>
          </a:prstGeom>
        </p:spPr>
      </p:pic>
      <p:pic>
        <p:nvPicPr>
          <p:cNvPr id="12" name="Picture 11">
            <a:extLst>
              <a:ext uri="{FF2B5EF4-FFF2-40B4-BE49-F238E27FC236}">
                <a16:creationId xmlns:a16="http://schemas.microsoft.com/office/drawing/2014/main" id="{68ADD167-BB17-4EB2-A997-7EA3C13E9031}"/>
              </a:ext>
            </a:extLst>
          </p:cNvPr>
          <p:cNvPicPr>
            <a:picLocks noChangeAspect="1"/>
          </p:cNvPicPr>
          <p:nvPr/>
        </p:nvPicPr>
        <p:blipFill>
          <a:blip r:embed="rId8"/>
          <a:stretch>
            <a:fillRect/>
          </a:stretch>
        </p:blipFill>
        <p:spPr>
          <a:xfrm>
            <a:off x="9891629" y="3255884"/>
            <a:ext cx="633412" cy="611243"/>
          </a:xfrm>
          <a:prstGeom prst="rect">
            <a:avLst/>
          </a:prstGeom>
        </p:spPr>
      </p:pic>
      <p:pic>
        <p:nvPicPr>
          <p:cNvPr id="14" name="Picture 13">
            <a:extLst>
              <a:ext uri="{FF2B5EF4-FFF2-40B4-BE49-F238E27FC236}">
                <a16:creationId xmlns:a16="http://schemas.microsoft.com/office/drawing/2014/main" id="{86A2C9E0-4E88-4EDE-B25D-6435E4285FE2}"/>
              </a:ext>
            </a:extLst>
          </p:cNvPr>
          <p:cNvPicPr>
            <a:picLocks noChangeAspect="1"/>
          </p:cNvPicPr>
          <p:nvPr/>
        </p:nvPicPr>
        <p:blipFill>
          <a:blip r:embed="rId9"/>
          <a:stretch>
            <a:fillRect/>
          </a:stretch>
        </p:blipFill>
        <p:spPr>
          <a:xfrm>
            <a:off x="9966235" y="2580153"/>
            <a:ext cx="484200" cy="540000"/>
          </a:xfrm>
          <a:prstGeom prst="rect">
            <a:avLst/>
          </a:prstGeom>
        </p:spPr>
      </p:pic>
      <p:pic>
        <p:nvPicPr>
          <p:cNvPr id="3" name="Audio 2">
            <a:hlinkClick r:id="" action="ppaction://media"/>
            <a:extLst>
              <a:ext uri="{FF2B5EF4-FFF2-40B4-BE49-F238E27FC236}">
                <a16:creationId xmlns:a16="http://schemas.microsoft.com/office/drawing/2014/main" id="{9D08DB72-DF5F-4F42-9975-563BFC7B38A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78059809"/>
      </p:ext>
    </p:extLst>
  </p:cSld>
  <p:clrMapOvr>
    <a:masterClrMapping/>
  </p:clrMapOvr>
  <mc:AlternateContent xmlns:mc="http://schemas.openxmlformats.org/markup-compatibility/2006" xmlns:p14="http://schemas.microsoft.com/office/powerpoint/2010/main">
    <mc:Choice Requires="p14">
      <p:transition spd="slow" p14:dur="2000" advTm="64516"/>
    </mc:Choice>
    <mc:Fallback xmlns="">
      <p:transition spd="slow" advTm="64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11E2B-4306-441B-B698-8451CC6C7D76}"/>
              </a:ext>
            </a:extLst>
          </p:cNvPr>
          <p:cNvSpPr>
            <a:spLocks noGrp="1"/>
          </p:cNvSpPr>
          <p:nvPr>
            <p:ph type="title"/>
          </p:nvPr>
        </p:nvSpPr>
        <p:spPr/>
        <p:txBody>
          <a:bodyPr/>
          <a:lstStyle/>
          <a:p>
            <a:r>
              <a:rPr lang="en-GB" dirty="0"/>
              <a:t>Implementing the 5-point scale</a:t>
            </a:r>
          </a:p>
        </p:txBody>
      </p:sp>
      <p:sp>
        <p:nvSpPr>
          <p:cNvPr id="3" name="Content Placeholder 2">
            <a:extLst>
              <a:ext uri="{FF2B5EF4-FFF2-40B4-BE49-F238E27FC236}">
                <a16:creationId xmlns:a16="http://schemas.microsoft.com/office/drawing/2014/main" id="{84520EC6-6962-4A38-AF90-4A180A4521A9}"/>
              </a:ext>
            </a:extLst>
          </p:cNvPr>
          <p:cNvSpPr>
            <a:spLocks noGrp="1"/>
          </p:cNvSpPr>
          <p:nvPr>
            <p:ph idx="1"/>
          </p:nvPr>
        </p:nvSpPr>
        <p:spPr/>
        <p:txBody>
          <a:bodyPr/>
          <a:lstStyle/>
          <a:p>
            <a:pPr marL="457200" indent="-457200">
              <a:buAutoNum type="arabicPeriod"/>
            </a:pPr>
            <a:r>
              <a:rPr lang="en-GB" dirty="0"/>
              <a:t>Identify the target behaviour / context or situation</a:t>
            </a:r>
          </a:p>
          <a:p>
            <a:pPr marL="457200" indent="-457200">
              <a:buAutoNum type="arabicPeriod"/>
            </a:pPr>
            <a:r>
              <a:rPr lang="en-GB" dirty="0"/>
              <a:t>Decide on the descriptors / content for each rating on the scale</a:t>
            </a:r>
          </a:p>
          <a:p>
            <a:pPr marL="457200" indent="-457200">
              <a:buAutoNum type="arabicPeriod"/>
            </a:pPr>
            <a:r>
              <a:rPr lang="en-GB" b="1" dirty="0"/>
              <a:t>Develop a story or visual cue for the scale</a:t>
            </a:r>
          </a:p>
          <a:p>
            <a:pPr marL="457200" indent="-457200">
              <a:buAutoNum type="arabicPeriod"/>
            </a:pPr>
            <a:endParaRPr lang="en-GB" dirty="0"/>
          </a:p>
        </p:txBody>
      </p:sp>
      <p:pic>
        <p:nvPicPr>
          <p:cNvPr id="4" name="Audio 3">
            <a:hlinkClick r:id="" action="ppaction://media"/>
            <a:extLst>
              <a:ext uri="{FF2B5EF4-FFF2-40B4-BE49-F238E27FC236}">
                <a16:creationId xmlns:a16="http://schemas.microsoft.com/office/drawing/2014/main" id="{4D8E0578-5E05-48CD-A436-16C926AB03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77829941"/>
      </p:ext>
    </p:extLst>
  </p:cSld>
  <p:clrMapOvr>
    <a:masterClrMapping/>
  </p:clrMapOvr>
  <mc:AlternateContent xmlns:mc="http://schemas.openxmlformats.org/markup-compatibility/2006" xmlns:p14="http://schemas.microsoft.com/office/powerpoint/2010/main">
    <mc:Choice Requires="p14">
      <p:transition spd="slow" p14:dur="2000" advTm="200833"/>
    </mc:Choice>
    <mc:Fallback xmlns="">
      <p:transition spd="slow" advTm="2008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11E2B-4306-441B-B698-8451CC6C7D76}"/>
              </a:ext>
            </a:extLst>
          </p:cNvPr>
          <p:cNvSpPr>
            <a:spLocks noGrp="1"/>
          </p:cNvSpPr>
          <p:nvPr>
            <p:ph type="title"/>
          </p:nvPr>
        </p:nvSpPr>
        <p:spPr/>
        <p:txBody>
          <a:bodyPr/>
          <a:lstStyle/>
          <a:p>
            <a:r>
              <a:rPr lang="en-GB" dirty="0"/>
              <a:t>Implementing the 5-point scale</a:t>
            </a:r>
          </a:p>
        </p:txBody>
      </p:sp>
      <p:sp>
        <p:nvSpPr>
          <p:cNvPr id="3" name="Content Placeholder 2">
            <a:extLst>
              <a:ext uri="{FF2B5EF4-FFF2-40B4-BE49-F238E27FC236}">
                <a16:creationId xmlns:a16="http://schemas.microsoft.com/office/drawing/2014/main" id="{84520EC6-6962-4A38-AF90-4A180A4521A9}"/>
              </a:ext>
            </a:extLst>
          </p:cNvPr>
          <p:cNvSpPr>
            <a:spLocks noGrp="1"/>
          </p:cNvSpPr>
          <p:nvPr>
            <p:ph idx="1"/>
          </p:nvPr>
        </p:nvSpPr>
        <p:spPr/>
        <p:txBody>
          <a:bodyPr/>
          <a:lstStyle/>
          <a:p>
            <a:pPr marL="457200" indent="-457200">
              <a:buAutoNum type="arabicPeriod"/>
            </a:pPr>
            <a:r>
              <a:rPr lang="en-GB" dirty="0"/>
              <a:t>Identify the target behaviour / context or situation</a:t>
            </a:r>
          </a:p>
          <a:p>
            <a:pPr marL="457200" indent="-457200">
              <a:buAutoNum type="arabicPeriod"/>
            </a:pPr>
            <a:r>
              <a:rPr lang="en-GB" dirty="0"/>
              <a:t>Decide on the descriptors / content for each rating on the scale</a:t>
            </a:r>
          </a:p>
          <a:p>
            <a:pPr marL="457200" indent="-457200">
              <a:buAutoNum type="arabicPeriod"/>
            </a:pPr>
            <a:r>
              <a:rPr lang="en-GB" dirty="0"/>
              <a:t>Develop a story or visual cue for the story</a:t>
            </a:r>
          </a:p>
          <a:p>
            <a:pPr marL="457200" indent="-457200">
              <a:buAutoNum type="arabicPeriod"/>
            </a:pPr>
            <a:r>
              <a:rPr lang="en-GB" b="1" dirty="0"/>
              <a:t>Introduce the scale to the child / young person</a:t>
            </a:r>
          </a:p>
          <a:p>
            <a:pPr marL="457200" indent="-457200">
              <a:buAutoNum type="arabicPeriod"/>
            </a:pPr>
            <a:endParaRPr lang="en-GB" dirty="0"/>
          </a:p>
        </p:txBody>
      </p:sp>
      <p:pic>
        <p:nvPicPr>
          <p:cNvPr id="4" name="Audio 3">
            <a:hlinkClick r:id="" action="ppaction://media"/>
            <a:extLst>
              <a:ext uri="{FF2B5EF4-FFF2-40B4-BE49-F238E27FC236}">
                <a16:creationId xmlns:a16="http://schemas.microsoft.com/office/drawing/2014/main" id="{B6CAF39A-E566-4385-9B3A-447E59C022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42287744"/>
      </p:ext>
    </p:extLst>
  </p:cSld>
  <p:clrMapOvr>
    <a:masterClrMapping/>
  </p:clrMapOvr>
  <mc:AlternateContent xmlns:mc="http://schemas.openxmlformats.org/markup-compatibility/2006" xmlns:p14="http://schemas.microsoft.com/office/powerpoint/2010/main">
    <mc:Choice Requires="p14">
      <p:transition spd="slow" p14:dur="2000" advTm="58438"/>
    </mc:Choice>
    <mc:Fallback xmlns="">
      <p:transition spd="slow" advTm="584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11E2B-4306-441B-B698-8451CC6C7D76}"/>
              </a:ext>
            </a:extLst>
          </p:cNvPr>
          <p:cNvSpPr>
            <a:spLocks noGrp="1"/>
          </p:cNvSpPr>
          <p:nvPr>
            <p:ph type="title"/>
          </p:nvPr>
        </p:nvSpPr>
        <p:spPr/>
        <p:txBody>
          <a:bodyPr/>
          <a:lstStyle/>
          <a:p>
            <a:r>
              <a:rPr lang="en-GB" dirty="0"/>
              <a:t>Implementing the 5-point scale</a:t>
            </a:r>
          </a:p>
        </p:txBody>
      </p:sp>
      <p:sp>
        <p:nvSpPr>
          <p:cNvPr id="3" name="Content Placeholder 2">
            <a:extLst>
              <a:ext uri="{FF2B5EF4-FFF2-40B4-BE49-F238E27FC236}">
                <a16:creationId xmlns:a16="http://schemas.microsoft.com/office/drawing/2014/main" id="{84520EC6-6962-4A38-AF90-4A180A4521A9}"/>
              </a:ext>
            </a:extLst>
          </p:cNvPr>
          <p:cNvSpPr>
            <a:spLocks noGrp="1"/>
          </p:cNvSpPr>
          <p:nvPr>
            <p:ph idx="1"/>
          </p:nvPr>
        </p:nvSpPr>
        <p:spPr/>
        <p:txBody>
          <a:bodyPr/>
          <a:lstStyle/>
          <a:p>
            <a:pPr marL="457200" indent="-457200">
              <a:buAutoNum type="arabicPeriod"/>
            </a:pPr>
            <a:r>
              <a:rPr lang="en-GB" dirty="0"/>
              <a:t>Identify the target behaviour / context or situation</a:t>
            </a:r>
          </a:p>
          <a:p>
            <a:pPr marL="457200" indent="-457200">
              <a:buAutoNum type="arabicPeriod"/>
            </a:pPr>
            <a:r>
              <a:rPr lang="en-GB" dirty="0"/>
              <a:t>Decide on the descriptors / content for each rating on the scale</a:t>
            </a:r>
          </a:p>
          <a:p>
            <a:pPr marL="457200" indent="-457200">
              <a:buAutoNum type="arabicPeriod"/>
            </a:pPr>
            <a:r>
              <a:rPr lang="en-GB" dirty="0"/>
              <a:t>Develop a story or visual cue for the story</a:t>
            </a:r>
          </a:p>
          <a:p>
            <a:pPr marL="457200" indent="-457200">
              <a:buAutoNum type="arabicPeriod"/>
            </a:pPr>
            <a:r>
              <a:rPr lang="en-GB" dirty="0"/>
              <a:t>Introduce the scale to the child / young person</a:t>
            </a:r>
          </a:p>
          <a:p>
            <a:pPr marL="457200" indent="-457200">
              <a:buAutoNum type="arabicPeriod"/>
            </a:pPr>
            <a:r>
              <a:rPr lang="en-GB" b="1" dirty="0"/>
              <a:t>Practise the scale with the child / young person, making any necessary revisions.</a:t>
            </a:r>
          </a:p>
          <a:p>
            <a:pPr marL="457200" indent="-457200">
              <a:buAutoNum type="arabicPeriod"/>
            </a:pPr>
            <a:endParaRPr lang="en-GB" dirty="0"/>
          </a:p>
        </p:txBody>
      </p:sp>
      <p:pic>
        <p:nvPicPr>
          <p:cNvPr id="5" name="Audio 4">
            <a:hlinkClick r:id="" action="ppaction://media"/>
            <a:extLst>
              <a:ext uri="{FF2B5EF4-FFF2-40B4-BE49-F238E27FC236}">
                <a16:creationId xmlns:a16="http://schemas.microsoft.com/office/drawing/2014/main" id="{356CB889-B0A6-4A95-BA84-9D8012F468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02875019"/>
      </p:ext>
    </p:extLst>
  </p:cSld>
  <p:clrMapOvr>
    <a:masterClrMapping/>
  </p:clrMapOvr>
  <mc:AlternateContent xmlns:mc="http://schemas.openxmlformats.org/markup-compatibility/2006" xmlns:p14="http://schemas.microsoft.com/office/powerpoint/2010/main">
    <mc:Choice Requires="p14">
      <p:transition spd="slow" p14:dur="2000" advTm="108310"/>
    </mc:Choice>
    <mc:Fallback xmlns="">
      <p:transition spd="slow" advTm="108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94BBD-07A1-4B0E-8788-8025E5E48704}"/>
              </a:ext>
            </a:extLst>
          </p:cNvPr>
          <p:cNvSpPr>
            <a:spLocks noGrp="1"/>
          </p:cNvSpPr>
          <p:nvPr>
            <p:ph type="title"/>
          </p:nvPr>
        </p:nvSpPr>
        <p:spPr/>
        <p:txBody>
          <a:bodyPr/>
          <a:lstStyle/>
          <a:p>
            <a:r>
              <a:rPr lang="en-GB" b="1"/>
              <a:t>Modifying the scale</a:t>
            </a:r>
          </a:p>
        </p:txBody>
      </p:sp>
      <p:graphicFrame>
        <p:nvGraphicFramePr>
          <p:cNvPr id="7" name="Table 7">
            <a:extLst>
              <a:ext uri="{FF2B5EF4-FFF2-40B4-BE49-F238E27FC236}">
                <a16:creationId xmlns:a16="http://schemas.microsoft.com/office/drawing/2014/main" id="{9C85DBF7-8F16-4E7A-9CEB-72681DFA6423}"/>
              </a:ext>
            </a:extLst>
          </p:cNvPr>
          <p:cNvGraphicFramePr>
            <a:graphicFrameLocks noGrp="1"/>
          </p:cNvGraphicFramePr>
          <p:nvPr>
            <p:ph idx="1"/>
          </p:nvPr>
        </p:nvGraphicFramePr>
        <p:xfrm>
          <a:off x="2875471" y="2429773"/>
          <a:ext cx="6468462" cy="3746491"/>
        </p:xfrm>
        <a:graphic>
          <a:graphicData uri="http://schemas.openxmlformats.org/drawingml/2006/table">
            <a:tbl>
              <a:tblPr firstRow="1" bandRow="1">
                <a:tableStyleId>{5940675A-B579-460E-94D1-54222C63F5DA}</a:tableStyleId>
              </a:tblPr>
              <a:tblGrid>
                <a:gridCol w="2144624">
                  <a:extLst>
                    <a:ext uri="{9D8B030D-6E8A-4147-A177-3AD203B41FA5}">
                      <a16:colId xmlns:a16="http://schemas.microsoft.com/office/drawing/2014/main" val="3295118837"/>
                    </a:ext>
                  </a:extLst>
                </a:gridCol>
                <a:gridCol w="2213804">
                  <a:extLst>
                    <a:ext uri="{9D8B030D-6E8A-4147-A177-3AD203B41FA5}">
                      <a16:colId xmlns:a16="http://schemas.microsoft.com/office/drawing/2014/main" val="2213221463"/>
                    </a:ext>
                  </a:extLst>
                </a:gridCol>
                <a:gridCol w="2110034">
                  <a:extLst>
                    <a:ext uri="{9D8B030D-6E8A-4147-A177-3AD203B41FA5}">
                      <a16:colId xmlns:a16="http://schemas.microsoft.com/office/drawing/2014/main" val="1980966386"/>
                    </a:ext>
                  </a:extLst>
                </a:gridCol>
              </a:tblGrid>
              <a:tr h="403411">
                <a:tc>
                  <a:txBody>
                    <a:bodyPr/>
                    <a:lstStyle/>
                    <a:p>
                      <a:pPr algn="ctr"/>
                      <a:r>
                        <a:rPr lang="en-GB" dirty="0">
                          <a:latin typeface="Comic Sans MS"/>
                        </a:rPr>
                        <a:t>Rating</a:t>
                      </a:r>
                    </a:p>
                  </a:txBody>
                  <a:tcPr/>
                </a:tc>
                <a:tc>
                  <a:txBody>
                    <a:bodyPr/>
                    <a:lstStyle/>
                    <a:p>
                      <a:r>
                        <a:rPr lang="en-GB">
                          <a:latin typeface="Comic Sans MS"/>
                        </a:rPr>
                        <a:t>Feels like:</a:t>
                      </a:r>
                    </a:p>
                  </a:txBody>
                  <a:tcPr/>
                </a:tc>
                <a:tc>
                  <a:txBody>
                    <a:bodyPr/>
                    <a:lstStyle/>
                    <a:p>
                      <a:r>
                        <a:rPr lang="en-GB">
                          <a:latin typeface="Comic Sans MS"/>
                        </a:rPr>
                        <a:t>Looks like:</a:t>
                      </a:r>
                    </a:p>
                  </a:txBody>
                  <a:tcPr/>
                </a:tc>
                <a:extLst>
                  <a:ext uri="{0D108BD9-81ED-4DB2-BD59-A6C34878D82A}">
                    <a16:rowId xmlns:a16="http://schemas.microsoft.com/office/drawing/2014/main" val="4173136818"/>
                  </a:ext>
                </a:extLst>
              </a:tr>
              <a:tr h="668616">
                <a:tc>
                  <a:txBody>
                    <a:bodyPr/>
                    <a:lstStyle/>
                    <a:p>
                      <a:pPr algn="ctr"/>
                      <a:r>
                        <a:rPr lang="en-GB" sz="2800">
                          <a:latin typeface="Comic Sans MS"/>
                        </a:rPr>
                        <a:t>5</a:t>
                      </a:r>
                    </a:p>
                  </a:txBody>
                  <a:tcPr>
                    <a:solidFill>
                      <a:srgbClr val="FF0000"/>
                    </a:solidFill>
                  </a:tcPr>
                </a:tc>
                <a:tc>
                  <a:txBody>
                    <a:bodyPr/>
                    <a:lstStyle/>
                    <a:p>
                      <a:r>
                        <a:rPr lang="en-GB"/>
                        <a:t>Feeling wild. I can't stop moving.</a:t>
                      </a:r>
                    </a:p>
                  </a:txBody>
                  <a:tcPr/>
                </a:tc>
                <a:tc>
                  <a:txBody>
                    <a:bodyPr/>
                    <a:lstStyle/>
                    <a:p>
                      <a:endParaRPr lang="en-GB"/>
                    </a:p>
                  </a:txBody>
                  <a:tcPr/>
                </a:tc>
                <a:extLst>
                  <a:ext uri="{0D108BD9-81ED-4DB2-BD59-A6C34878D82A}">
                    <a16:rowId xmlns:a16="http://schemas.microsoft.com/office/drawing/2014/main" val="3383834048"/>
                  </a:ext>
                </a:extLst>
              </a:tr>
              <a:tr h="668616">
                <a:tc>
                  <a:txBody>
                    <a:bodyPr/>
                    <a:lstStyle/>
                    <a:p>
                      <a:pPr algn="ctr"/>
                      <a:r>
                        <a:rPr lang="en-GB" sz="2800">
                          <a:latin typeface="Comic Sans MS"/>
                        </a:rPr>
                        <a:t>4</a:t>
                      </a:r>
                    </a:p>
                  </a:txBody>
                  <a:tcPr>
                    <a:solidFill>
                      <a:srgbClr val="F75B07"/>
                    </a:solidFill>
                  </a:tcPr>
                </a:tc>
                <a:tc>
                  <a:txBody>
                    <a:bodyPr/>
                    <a:lstStyle/>
                    <a:p>
                      <a:endParaRPr lang="en-GB"/>
                    </a:p>
                  </a:txBody>
                  <a:tcPr/>
                </a:tc>
                <a:tc>
                  <a:txBody>
                    <a:bodyPr/>
                    <a:lstStyle/>
                    <a:p>
                      <a:endParaRPr lang="en-GB"/>
                    </a:p>
                  </a:txBody>
                  <a:tcPr/>
                </a:tc>
                <a:extLst>
                  <a:ext uri="{0D108BD9-81ED-4DB2-BD59-A6C34878D82A}">
                    <a16:rowId xmlns:a16="http://schemas.microsoft.com/office/drawing/2014/main" val="1124507582"/>
                  </a:ext>
                </a:extLst>
              </a:tr>
              <a:tr h="668616">
                <a:tc>
                  <a:txBody>
                    <a:bodyPr/>
                    <a:lstStyle/>
                    <a:p>
                      <a:pPr algn="ctr"/>
                      <a:r>
                        <a:rPr lang="en-GB" sz="2800">
                          <a:latin typeface="Comic Sans MS"/>
                        </a:rPr>
                        <a:t>3</a:t>
                      </a:r>
                    </a:p>
                  </a:txBody>
                  <a:tcPr>
                    <a:solidFill>
                      <a:srgbClr val="FFFF00"/>
                    </a:solidFill>
                  </a:tcPr>
                </a:tc>
                <a:tc>
                  <a:txBody>
                    <a:bodyPr/>
                    <a:lstStyle/>
                    <a:p>
                      <a:r>
                        <a:rPr lang="en-GB"/>
                        <a:t>Ok – I can do my work</a:t>
                      </a:r>
                    </a:p>
                  </a:txBody>
                  <a:tcPr/>
                </a:tc>
                <a:tc>
                  <a:txBody>
                    <a:bodyPr/>
                    <a:lstStyle/>
                    <a:p>
                      <a:endParaRPr lang="en-GB"/>
                    </a:p>
                  </a:txBody>
                  <a:tcPr/>
                </a:tc>
                <a:extLst>
                  <a:ext uri="{0D108BD9-81ED-4DB2-BD59-A6C34878D82A}">
                    <a16:rowId xmlns:a16="http://schemas.microsoft.com/office/drawing/2014/main" val="3200318201"/>
                  </a:ext>
                </a:extLst>
              </a:tr>
              <a:tr h="668616">
                <a:tc>
                  <a:txBody>
                    <a:bodyPr/>
                    <a:lstStyle/>
                    <a:p>
                      <a:pPr algn="ctr"/>
                      <a:r>
                        <a:rPr lang="en-GB" sz="2800">
                          <a:latin typeface="Comic Sans MS"/>
                        </a:rPr>
                        <a:t>2</a:t>
                      </a:r>
                    </a:p>
                  </a:txBody>
                  <a:tcPr>
                    <a:solidFill>
                      <a:srgbClr val="00B0F0"/>
                    </a:solidFill>
                  </a:tcPr>
                </a:tc>
                <a:tc>
                  <a:txBody>
                    <a:bodyPr/>
                    <a:lstStyle/>
                    <a:p>
                      <a:endParaRPr lang="en-GB"/>
                    </a:p>
                  </a:txBody>
                  <a:tcPr/>
                </a:tc>
                <a:tc>
                  <a:txBody>
                    <a:bodyPr/>
                    <a:lstStyle/>
                    <a:p>
                      <a:endParaRPr lang="en-GB"/>
                    </a:p>
                  </a:txBody>
                  <a:tcPr/>
                </a:tc>
                <a:extLst>
                  <a:ext uri="{0D108BD9-81ED-4DB2-BD59-A6C34878D82A}">
                    <a16:rowId xmlns:a16="http://schemas.microsoft.com/office/drawing/2014/main" val="1370568527"/>
                  </a:ext>
                </a:extLst>
              </a:tr>
              <a:tr h="668616">
                <a:tc>
                  <a:txBody>
                    <a:bodyPr/>
                    <a:lstStyle/>
                    <a:p>
                      <a:pPr algn="ctr"/>
                      <a:r>
                        <a:rPr lang="en-GB" sz="2800">
                          <a:latin typeface="Comic Sans MS"/>
                        </a:rPr>
                        <a:t>1</a:t>
                      </a:r>
                    </a:p>
                  </a:txBody>
                  <a:tcPr>
                    <a:solidFill>
                      <a:srgbClr val="00B050"/>
                    </a:solidFill>
                  </a:tcPr>
                </a:tc>
                <a:tc>
                  <a:txBody>
                    <a:bodyPr/>
                    <a:lstStyle/>
                    <a:p>
                      <a:r>
                        <a:rPr lang="en-GB"/>
                        <a:t>Too tired... I feel like taking a nap</a:t>
                      </a:r>
                    </a:p>
                  </a:txBody>
                  <a:tcPr/>
                </a:tc>
                <a:tc>
                  <a:txBody>
                    <a:bodyPr/>
                    <a:lstStyle/>
                    <a:p>
                      <a:endParaRPr lang="en-GB" dirty="0"/>
                    </a:p>
                  </a:txBody>
                  <a:tcPr/>
                </a:tc>
                <a:extLst>
                  <a:ext uri="{0D108BD9-81ED-4DB2-BD59-A6C34878D82A}">
                    <a16:rowId xmlns:a16="http://schemas.microsoft.com/office/drawing/2014/main" val="3211256502"/>
                  </a:ext>
                </a:extLst>
              </a:tr>
            </a:tbl>
          </a:graphicData>
        </a:graphic>
      </p:graphicFrame>
      <p:pic>
        <p:nvPicPr>
          <p:cNvPr id="8" name="Picture 8" descr="A picture containing text, clipart&#10;&#10;Description automatically generated">
            <a:extLst>
              <a:ext uri="{FF2B5EF4-FFF2-40B4-BE49-F238E27FC236}">
                <a16:creationId xmlns:a16="http://schemas.microsoft.com/office/drawing/2014/main" id="{578C8BB7-BA00-4EAC-967A-46D6C2989273}"/>
              </a:ext>
            </a:extLst>
          </p:cNvPr>
          <p:cNvPicPr>
            <a:picLocks noChangeAspect="1"/>
          </p:cNvPicPr>
          <p:nvPr/>
        </p:nvPicPr>
        <p:blipFill>
          <a:blip r:embed="rId5"/>
          <a:stretch>
            <a:fillRect/>
          </a:stretch>
        </p:blipFill>
        <p:spPr>
          <a:xfrm>
            <a:off x="7830718" y="2833687"/>
            <a:ext cx="728754" cy="586777"/>
          </a:xfrm>
          <a:prstGeom prst="rect">
            <a:avLst/>
          </a:prstGeom>
        </p:spPr>
      </p:pic>
      <p:pic>
        <p:nvPicPr>
          <p:cNvPr id="9" name="Picture 9" descr="A picture containing clipart&#10;&#10;Description automatically generated">
            <a:extLst>
              <a:ext uri="{FF2B5EF4-FFF2-40B4-BE49-F238E27FC236}">
                <a16:creationId xmlns:a16="http://schemas.microsoft.com/office/drawing/2014/main" id="{A721E76B-2679-405F-AAD0-000B9E63D331}"/>
              </a:ext>
            </a:extLst>
          </p:cNvPr>
          <p:cNvPicPr>
            <a:picLocks noChangeAspect="1"/>
          </p:cNvPicPr>
          <p:nvPr/>
        </p:nvPicPr>
        <p:blipFill>
          <a:blip r:embed="rId6"/>
          <a:stretch>
            <a:fillRect/>
          </a:stretch>
        </p:blipFill>
        <p:spPr>
          <a:xfrm>
            <a:off x="7726751" y="4214004"/>
            <a:ext cx="907931" cy="514710"/>
          </a:xfrm>
          <a:prstGeom prst="rect">
            <a:avLst/>
          </a:prstGeom>
        </p:spPr>
      </p:pic>
      <p:pic>
        <p:nvPicPr>
          <p:cNvPr id="10" name="Picture 10" descr="A pair of headphones&#10;&#10;Description automatically generated">
            <a:extLst>
              <a:ext uri="{FF2B5EF4-FFF2-40B4-BE49-F238E27FC236}">
                <a16:creationId xmlns:a16="http://schemas.microsoft.com/office/drawing/2014/main" id="{B4D52F69-FD8C-4A16-9299-482B7FB37C6B}"/>
              </a:ext>
            </a:extLst>
          </p:cNvPr>
          <p:cNvPicPr>
            <a:picLocks noChangeAspect="1"/>
          </p:cNvPicPr>
          <p:nvPr/>
        </p:nvPicPr>
        <p:blipFill>
          <a:blip r:embed="rId7"/>
          <a:stretch>
            <a:fillRect/>
          </a:stretch>
        </p:blipFill>
        <p:spPr>
          <a:xfrm>
            <a:off x="7836828" y="5522342"/>
            <a:ext cx="932193" cy="600975"/>
          </a:xfrm>
          <a:prstGeom prst="rect">
            <a:avLst/>
          </a:prstGeom>
        </p:spPr>
      </p:pic>
      <p:pic>
        <p:nvPicPr>
          <p:cNvPr id="5" name="Audio 4">
            <a:hlinkClick r:id="" action="ppaction://media"/>
            <a:extLst>
              <a:ext uri="{FF2B5EF4-FFF2-40B4-BE49-F238E27FC236}">
                <a16:creationId xmlns:a16="http://schemas.microsoft.com/office/drawing/2014/main" id="{41F2A95C-10F8-47ED-A04C-CF56BF8B0A1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951433781"/>
      </p:ext>
    </p:extLst>
  </p:cSld>
  <p:clrMapOvr>
    <a:masterClrMapping/>
  </p:clrMapOvr>
  <mc:AlternateContent xmlns:mc="http://schemas.openxmlformats.org/markup-compatibility/2006" xmlns:p14="http://schemas.microsoft.com/office/powerpoint/2010/main">
    <mc:Choice Requires="p14">
      <p:transition spd="slow" p14:dur="2000" advTm="287860"/>
    </mc:Choice>
    <mc:Fallback xmlns="">
      <p:transition spd="slow" advTm="287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06C7B-9EDD-40EF-A386-5BC6680DE0C2}"/>
              </a:ext>
            </a:extLst>
          </p:cNvPr>
          <p:cNvSpPr>
            <a:spLocks noGrp="1"/>
          </p:cNvSpPr>
          <p:nvPr>
            <p:ph type="title"/>
          </p:nvPr>
        </p:nvSpPr>
        <p:spPr/>
        <p:txBody>
          <a:bodyPr>
            <a:normAutofit fontScale="90000"/>
          </a:bodyPr>
          <a:lstStyle/>
          <a:p>
            <a:r>
              <a:rPr lang="en-GB" dirty="0">
                <a:cs typeface="Sabon Next LT"/>
              </a:rPr>
              <a:t>Ways to increase success of the 5-point scale</a:t>
            </a:r>
            <a:endParaRPr lang="en-GB" dirty="0"/>
          </a:p>
        </p:txBody>
      </p:sp>
      <p:sp>
        <p:nvSpPr>
          <p:cNvPr id="3" name="Content Placeholder 2">
            <a:extLst>
              <a:ext uri="{FF2B5EF4-FFF2-40B4-BE49-F238E27FC236}">
                <a16:creationId xmlns:a16="http://schemas.microsoft.com/office/drawing/2014/main" id="{256BCD7C-9AB1-4CB1-A364-6FD5A46E6A2C}"/>
              </a:ext>
            </a:extLst>
          </p:cNvPr>
          <p:cNvSpPr>
            <a:spLocks noGrp="1"/>
          </p:cNvSpPr>
          <p:nvPr>
            <p:ph idx="1"/>
          </p:nvPr>
        </p:nvSpPr>
        <p:spPr/>
        <p:txBody>
          <a:bodyPr vert="horz" lIns="91440" tIns="45720" rIns="91440" bIns="45720" rtlCol="0" anchor="t">
            <a:normAutofit/>
          </a:bodyPr>
          <a:lstStyle/>
          <a:p>
            <a:pPr marL="0" indent="0">
              <a:buNone/>
            </a:pPr>
            <a:r>
              <a:rPr lang="en-GB" dirty="0">
                <a:ea typeface="+mn-lt"/>
                <a:cs typeface="+mn-lt"/>
              </a:rPr>
              <a:t>Factors which can improve successful use of the 5-point scale include:</a:t>
            </a:r>
          </a:p>
          <a:p>
            <a:r>
              <a:rPr lang="en-GB" dirty="0">
                <a:ea typeface="+mn-lt"/>
                <a:cs typeface="+mn-lt"/>
              </a:rPr>
              <a:t>Consistent use</a:t>
            </a:r>
          </a:p>
          <a:p>
            <a:r>
              <a:rPr lang="en-GB" dirty="0"/>
              <a:t>Including CYP in the process</a:t>
            </a:r>
          </a:p>
          <a:p>
            <a:r>
              <a:rPr lang="en-GB" dirty="0"/>
              <a:t>Making it meaningful</a:t>
            </a:r>
          </a:p>
          <a:p>
            <a:r>
              <a:rPr lang="en-GB" dirty="0"/>
              <a:t>Monitoring and evaluating outcomes</a:t>
            </a:r>
          </a:p>
          <a:p>
            <a:pPr marL="0" indent="0">
              <a:buNone/>
            </a:pPr>
            <a:endParaRPr lang="en-GB" dirty="0"/>
          </a:p>
        </p:txBody>
      </p:sp>
      <p:pic>
        <p:nvPicPr>
          <p:cNvPr id="5" name="Audio 4">
            <a:hlinkClick r:id="" action="ppaction://media"/>
            <a:extLst>
              <a:ext uri="{FF2B5EF4-FFF2-40B4-BE49-F238E27FC236}">
                <a16:creationId xmlns:a16="http://schemas.microsoft.com/office/drawing/2014/main" id="{9B0429FD-6D66-41E7-9A85-67667DDBC0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99831677"/>
      </p:ext>
    </p:extLst>
  </p:cSld>
  <p:clrMapOvr>
    <a:masterClrMapping/>
  </p:clrMapOvr>
  <mc:AlternateContent xmlns:mc="http://schemas.openxmlformats.org/markup-compatibility/2006" xmlns:p14="http://schemas.microsoft.com/office/powerpoint/2010/main">
    <mc:Choice Requires="p14">
      <p:transition spd="slow" p14:dur="2000" advTm="173352"/>
    </mc:Choice>
    <mc:Fallback xmlns="">
      <p:transition spd="slow" advTm="1733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52BE4420-3B5F-4549-8B4A-77855B8215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31" name="Rectangle 30">
            <a:extLst>
              <a:ext uri="{FF2B5EF4-FFF2-40B4-BE49-F238E27FC236}">
                <a16:creationId xmlns:a16="http://schemas.microsoft.com/office/drawing/2014/main" id="{A75876F6-95D4-48CB-8E3E-4401A96E25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88"/>
            <a:ext cx="3823215" cy="5883295"/>
          </a:xfrm>
          <a:prstGeom prst="rect">
            <a:avLst/>
          </a:prstGeom>
          <a:blipFill dpi="0" rotWithShape="1">
            <a:blip r:embed="rId5"/>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33" name="Rectangle 32">
            <a:extLst>
              <a:ext uri="{FF2B5EF4-FFF2-40B4-BE49-F238E27FC236}">
                <a16:creationId xmlns:a16="http://schemas.microsoft.com/office/drawing/2014/main" id="{D1B84719-90BB-4D0C-92D8-61DC5512B3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7D982E54-10A5-4298-8EDA-9BEAAFDA1AE1}"/>
              </a:ext>
            </a:extLst>
          </p:cNvPr>
          <p:cNvSpPr>
            <a:spLocks noGrp="1"/>
          </p:cNvSpPr>
          <p:nvPr>
            <p:ph type="title"/>
          </p:nvPr>
        </p:nvSpPr>
        <p:spPr>
          <a:xfrm>
            <a:off x="1055599" y="1055077"/>
            <a:ext cx="2532909" cy="4794578"/>
          </a:xfrm>
        </p:spPr>
        <p:txBody>
          <a:bodyPr>
            <a:normAutofit/>
          </a:bodyPr>
          <a:lstStyle/>
          <a:p>
            <a:r>
              <a:rPr lang="en-GB" sz="3700" b="1">
                <a:solidFill>
                  <a:srgbClr val="262626"/>
                </a:solidFill>
                <a:cs typeface="Sabon Next LT"/>
              </a:rPr>
              <a:t>Reflections for practice</a:t>
            </a:r>
          </a:p>
        </p:txBody>
      </p:sp>
      <p:sp useBgFill="1">
        <p:nvSpPr>
          <p:cNvPr id="35" name="Rectangle 34">
            <a:extLst>
              <a:ext uri="{FF2B5EF4-FFF2-40B4-BE49-F238E27FC236}">
                <a16:creationId xmlns:a16="http://schemas.microsoft.com/office/drawing/2014/main" id="{7B407EC4-5D16-4845-9840-4E28622B65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2053" y="-2"/>
            <a:ext cx="753994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graphicFrame>
        <p:nvGraphicFramePr>
          <p:cNvPr id="25" name="Content Placeholder 2">
            <a:extLst>
              <a:ext uri="{FF2B5EF4-FFF2-40B4-BE49-F238E27FC236}">
                <a16:creationId xmlns:a16="http://schemas.microsoft.com/office/drawing/2014/main" id="{29893551-355E-4AFF-8450-23ACD3A887F7}"/>
              </a:ext>
            </a:extLst>
          </p:cNvPr>
          <p:cNvGraphicFramePr>
            <a:graphicFrameLocks noGrp="1"/>
          </p:cNvGraphicFramePr>
          <p:nvPr>
            <p:ph idx="1"/>
          </p:nvPr>
        </p:nvGraphicFramePr>
        <p:xfrm>
          <a:off x="5470072" y="804670"/>
          <a:ext cx="5914209" cy="524865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3" name="Audio 2">
            <a:hlinkClick r:id="" action="ppaction://media"/>
            <a:extLst>
              <a:ext uri="{FF2B5EF4-FFF2-40B4-BE49-F238E27FC236}">
                <a16:creationId xmlns:a16="http://schemas.microsoft.com/office/drawing/2014/main" id="{08F37839-6F69-45D9-8E4F-38020905040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4240316"/>
      </p:ext>
    </p:extLst>
  </p:cSld>
  <p:clrMapOvr>
    <a:masterClrMapping/>
  </p:clrMapOvr>
  <mc:AlternateContent xmlns:mc="http://schemas.openxmlformats.org/markup-compatibility/2006" xmlns:p14="http://schemas.microsoft.com/office/powerpoint/2010/main">
    <mc:Choice Requires="p14">
      <p:transition spd="slow" p14:dur="2000" advTm="109121"/>
    </mc:Choice>
    <mc:Fallback xmlns="">
      <p:transition spd="slow" advTm="109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4"/>
          <a:stretch/>
        </a:blip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7E26942-98D3-4165-B38A-63C16BDF6F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grpSp>
        <p:nvGrpSpPr>
          <p:cNvPr id="18" name="Group 17">
            <a:extLst>
              <a:ext uri="{FF2B5EF4-FFF2-40B4-BE49-F238E27FC236}">
                <a16:creationId xmlns:a16="http://schemas.microsoft.com/office/drawing/2014/main" id="{2C2A9551-8286-49CA-BBAD-C9EDC4C11C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9" name="Picture 18">
              <a:extLst>
                <a:ext uri="{FF2B5EF4-FFF2-40B4-BE49-F238E27FC236}">
                  <a16:creationId xmlns:a16="http://schemas.microsoft.com/office/drawing/2014/main" id="{5537D9E9-B514-4404-BFC3-5CBEDA8885C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0" name="Rectangle 19">
              <a:extLst>
                <a:ext uri="{FF2B5EF4-FFF2-40B4-BE49-F238E27FC236}">
                  <a16:creationId xmlns:a16="http://schemas.microsoft.com/office/drawing/2014/main" id="{5EED875C-CF65-41D6-80BB-B9927D3ACA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1" name="Picture 20">
              <a:extLst>
                <a:ext uri="{FF2B5EF4-FFF2-40B4-BE49-F238E27FC236}">
                  <a16:creationId xmlns:a16="http://schemas.microsoft.com/office/drawing/2014/main" id="{8EEE05CE-FD39-49D7-B1DC-97F47AC19EF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2" name="Picture 21">
              <a:extLst>
                <a:ext uri="{FF2B5EF4-FFF2-40B4-BE49-F238E27FC236}">
                  <a16:creationId xmlns:a16="http://schemas.microsoft.com/office/drawing/2014/main" id="{C457D2B2-8F64-4CC9-B35C-5AB848D4E3D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63179F2C-2B52-47C9-979B-851281F8D775}"/>
              </a:ext>
            </a:extLst>
          </p:cNvPr>
          <p:cNvSpPr>
            <a:spLocks noGrp="1"/>
          </p:cNvSpPr>
          <p:nvPr>
            <p:ph type="title"/>
          </p:nvPr>
        </p:nvSpPr>
        <p:spPr>
          <a:xfrm>
            <a:off x="1170564" y="982132"/>
            <a:ext cx="4561069" cy="1416721"/>
          </a:xfrm>
        </p:spPr>
        <p:txBody>
          <a:bodyPr>
            <a:normAutofit/>
          </a:bodyPr>
          <a:lstStyle/>
          <a:p>
            <a:r>
              <a:rPr lang="en-GB" sz="4000">
                <a:cs typeface="Sabon Next LT"/>
              </a:rPr>
              <a:t>Resources</a:t>
            </a:r>
            <a:endParaRPr lang="en-GB" sz="4000"/>
          </a:p>
        </p:txBody>
      </p:sp>
      <p:cxnSp>
        <p:nvCxnSpPr>
          <p:cNvPr id="24" name="Straight Connector 23">
            <a:extLst>
              <a:ext uri="{FF2B5EF4-FFF2-40B4-BE49-F238E27FC236}">
                <a16:creationId xmlns:a16="http://schemas.microsoft.com/office/drawing/2014/main" id="{24EAC194-027A-40BE-95EB-F1EA2D2DAE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39418" y="2400639"/>
            <a:ext cx="4023360" cy="0"/>
          </a:xfrm>
          <a:prstGeom prst="line">
            <a:avLst/>
          </a:prstGeom>
        </p:spPr>
        <p:style>
          <a:lnRef idx="2">
            <a:schemeClr val="accent1"/>
          </a:lnRef>
          <a:fillRef idx="0">
            <a:schemeClr val="accent1"/>
          </a:fillRef>
          <a:effectRef idx="1">
            <a:schemeClr val="accent1"/>
          </a:effectRef>
          <a:fontRef idx="minor">
            <a:schemeClr val="tx1"/>
          </a:fontRef>
        </p:style>
      </p:cxnSp>
      <p:sp>
        <p:nvSpPr>
          <p:cNvPr id="11" name="Content Placeholder 10">
            <a:extLst>
              <a:ext uri="{FF2B5EF4-FFF2-40B4-BE49-F238E27FC236}">
                <a16:creationId xmlns:a16="http://schemas.microsoft.com/office/drawing/2014/main" id="{7B4E777F-A4C7-4542-9C63-A9ECE42A38B1}"/>
              </a:ext>
            </a:extLst>
          </p:cNvPr>
          <p:cNvSpPr>
            <a:spLocks noGrp="1"/>
          </p:cNvSpPr>
          <p:nvPr>
            <p:ph idx="1"/>
          </p:nvPr>
        </p:nvSpPr>
        <p:spPr>
          <a:xfrm>
            <a:off x="1167385" y="2556932"/>
            <a:ext cx="4567427" cy="3318936"/>
          </a:xfrm>
        </p:spPr>
        <p:txBody>
          <a:bodyPr vert="horz" lIns="91440" tIns="45720" rIns="91440" bIns="45720" rtlCol="0">
            <a:normAutofit/>
          </a:bodyPr>
          <a:lstStyle/>
          <a:p>
            <a:r>
              <a:rPr lang="en-US" sz="1800" dirty="0">
                <a:hlinkClick r:id="rId7"/>
              </a:rPr>
              <a:t>Website with downloadable resources - blank scales and examples of completed scales</a:t>
            </a:r>
          </a:p>
          <a:p>
            <a:endParaRPr lang="en-US" sz="1800" dirty="0"/>
          </a:p>
        </p:txBody>
      </p:sp>
      <p:sp>
        <p:nvSpPr>
          <p:cNvPr id="26" name="Rectangle 25">
            <a:extLst>
              <a:ext uri="{FF2B5EF4-FFF2-40B4-BE49-F238E27FC236}">
                <a16:creationId xmlns:a16="http://schemas.microsoft.com/office/drawing/2014/main" id="{44FCBB35-9C7D-454A-913C-5C78C1BB95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04708" y="1087821"/>
            <a:ext cx="2488529" cy="2227885"/>
          </a:xfrm>
          <a:prstGeom prst="rect">
            <a:avLst/>
          </a:prstGeom>
          <a:solidFill>
            <a:schemeClr val="bg1"/>
          </a:solid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28" name="Rectangle 27">
            <a:extLst>
              <a:ext uri="{FF2B5EF4-FFF2-40B4-BE49-F238E27FC236}">
                <a16:creationId xmlns:a16="http://schemas.microsoft.com/office/drawing/2014/main" id="{20996CAB-BE2B-47B2-9653-1B02BA8F3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55486" y="1087821"/>
            <a:ext cx="2240567" cy="2226099"/>
          </a:xfrm>
          <a:prstGeom prst="rect">
            <a:avLst/>
          </a:prstGeom>
          <a:solidFill>
            <a:schemeClr val="bg1"/>
          </a:solid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4" name="Picture 4" descr="A picture containing diagram&#10;&#10;Description automatically generated">
            <a:extLst>
              <a:ext uri="{FF2B5EF4-FFF2-40B4-BE49-F238E27FC236}">
                <a16:creationId xmlns:a16="http://schemas.microsoft.com/office/drawing/2014/main" id="{7C60A2F0-3254-4BBA-A232-43969AB02583}"/>
              </a:ext>
            </a:extLst>
          </p:cNvPr>
          <p:cNvPicPr>
            <a:picLocks noChangeAspect="1"/>
          </p:cNvPicPr>
          <p:nvPr/>
        </p:nvPicPr>
        <p:blipFill rotWithShape="1">
          <a:blip r:embed="rId8"/>
          <a:srcRect t="4094" r="4" b="16383"/>
          <a:stretch/>
        </p:blipFill>
        <p:spPr>
          <a:xfrm>
            <a:off x="6604082" y="1261240"/>
            <a:ext cx="1838422" cy="1892592"/>
          </a:xfrm>
          <a:prstGeom prst="rect">
            <a:avLst/>
          </a:prstGeom>
        </p:spPr>
      </p:pic>
      <p:sp>
        <p:nvSpPr>
          <p:cNvPr id="30" name="Rectangle 29">
            <a:extLst>
              <a:ext uri="{FF2B5EF4-FFF2-40B4-BE49-F238E27FC236}">
                <a16:creationId xmlns:a16="http://schemas.microsoft.com/office/drawing/2014/main" id="{E019FA98-7A89-4E6B-881A-C8D19F1FC1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04708" y="3486394"/>
            <a:ext cx="2488529" cy="2275588"/>
          </a:xfrm>
          <a:prstGeom prst="rect">
            <a:avLst/>
          </a:prstGeom>
          <a:solidFill>
            <a:schemeClr val="bg1"/>
          </a:solid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6" name="Picture 6" descr="Text&#10;&#10;Description automatically generated">
            <a:extLst>
              <a:ext uri="{FF2B5EF4-FFF2-40B4-BE49-F238E27FC236}">
                <a16:creationId xmlns:a16="http://schemas.microsoft.com/office/drawing/2014/main" id="{3D4425AB-F407-4D8A-B6A1-54C34FF9AD1B}"/>
              </a:ext>
            </a:extLst>
          </p:cNvPr>
          <p:cNvPicPr>
            <a:picLocks noChangeAspect="1"/>
          </p:cNvPicPr>
          <p:nvPr/>
        </p:nvPicPr>
        <p:blipFill rotWithShape="1">
          <a:blip r:embed="rId9"/>
          <a:srcRect t="13156" r="4" b="7322"/>
          <a:stretch/>
        </p:blipFill>
        <p:spPr>
          <a:xfrm>
            <a:off x="9032297" y="1261241"/>
            <a:ext cx="1921966" cy="1978573"/>
          </a:xfrm>
          <a:prstGeom prst="rect">
            <a:avLst/>
          </a:prstGeom>
        </p:spPr>
      </p:pic>
      <p:sp>
        <p:nvSpPr>
          <p:cNvPr id="32" name="Rectangle 31">
            <a:extLst>
              <a:ext uri="{FF2B5EF4-FFF2-40B4-BE49-F238E27FC236}">
                <a16:creationId xmlns:a16="http://schemas.microsoft.com/office/drawing/2014/main" id="{D7C77F71-83B3-449E-8CD6-0652103C54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55486" y="3486394"/>
            <a:ext cx="2240567" cy="2275588"/>
          </a:xfrm>
          <a:prstGeom prst="rect">
            <a:avLst/>
          </a:prstGeom>
          <a:solidFill>
            <a:schemeClr val="bg1"/>
          </a:solid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5" name="Picture 5" descr="A picture containing map&#10;&#10;Description automatically generated">
            <a:extLst>
              <a:ext uri="{FF2B5EF4-FFF2-40B4-BE49-F238E27FC236}">
                <a16:creationId xmlns:a16="http://schemas.microsoft.com/office/drawing/2014/main" id="{25F020D2-CDF8-4716-83D3-C5B7FE481468}"/>
              </a:ext>
            </a:extLst>
          </p:cNvPr>
          <p:cNvPicPr>
            <a:picLocks noChangeAspect="1"/>
          </p:cNvPicPr>
          <p:nvPr/>
        </p:nvPicPr>
        <p:blipFill rotWithShape="1">
          <a:blip r:embed="rId10"/>
          <a:srcRect t="7929" r="6" b="11505"/>
          <a:stretch/>
        </p:blipFill>
        <p:spPr>
          <a:xfrm>
            <a:off x="9058496" y="3649717"/>
            <a:ext cx="1866328" cy="1978574"/>
          </a:xfrm>
          <a:prstGeom prst="rect">
            <a:avLst/>
          </a:prstGeom>
        </p:spPr>
      </p:pic>
      <p:pic>
        <p:nvPicPr>
          <p:cNvPr id="3" name="Picture 2">
            <a:extLst>
              <a:ext uri="{FF2B5EF4-FFF2-40B4-BE49-F238E27FC236}">
                <a16:creationId xmlns:a16="http://schemas.microsoft.com/office/drawing/2014/main" id="{0A015D40-C4CA-4279-AD49-2335A5BB531B}"/>
              </a:ext>
            </a:extLst>
          </p:cNvPr>
          <p:cNvPicPr>
            <a:picLocks noChangeAspect="1"/>
          </p:cNvPicPr>
          <p:nvPr/>
        </p:nvPicPr>
        <p:blipFill>
          <a:blip r:embed="rId11"/>
          <a:stretch>
            <a:fillRect/>
          </a:stretch>
        </p:blipFill>
        <p:spPr>
          <a:xfrm>
            <a:off x="6728270" y="3733695"/>
            <a:ext cx="1786283" cy="1889924"/>
          </a:xfrm>
          <a:prstGeom prst="rect">
            <a:avLst/>
          </a:prstGeom>
        </p:spPr>
      </p:pic>
      <p:pic>
        <p:nvPicPr>
          <p:cNvPr id="12" name="Audio 11">
            <a:hlinkClick r:id="" action="ppaction://media"/>
            <a:extLst>
              <a:ext uri="{FF2B5EF4-FFF2-40B4-BE49-F238E27FC236}">
                <a16:creationId xmlns:a16="http://schemas.microsoft.com/office/drawing/2014/main" id="{8BD39FD0-74E2-4993-9769-5F92FDA472F3}"/>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963058450"/>
      </p:ext>
    </p:extLst>
  </p:cSld>
  <p:clrMapOvr>
    <a:masterClrMapping/>
  </p:clrMapOvr>
  <mc:AlternateContent xmlns:mc="http://schemas.openxmlformats.org/markup-compatibility/2006" xmlns:p14="http://schemas.microsoft.com/office/powerpoint/2010/main">
    <mc:Choice Requires="p14">
      <p:transition spd="slow" p14:dur="2000" advTm="74267"/>
    </mc:Choice>
    <mc:Fallback xmlns="">
      <p:transition spd="slow" advTm="742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2012</Words>
  <Application>Microsoft Office PowerPoint</Application>
  <PresentationFormat>Widescreen</PresentationFormat>
  <Paragraphs>125</Paragraphs>
  <Slides>9</Slides>
  <Notes>8</Notes>
  <HiddenSlides>0</HiddenSlides>
  <MMClips>9</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Comic Sans MS</vt:lpstr>
      <vt:lpstr>Garamond</vt:lpstr>
      <vt:lpstr>Organic</vt:lpstr>
      <vt:lpstr>Implementing the 5-point scale</vt:lpstr>
      <vt:lpstr>Case study example</vt:lpstr>
      <vt:lpstr>Implementing the 5-point scale</vt:lpstr>
      <vt:lpstr>Implementing the 5-point scale</vt:lpstr>
      <vt:lpstr>Implementing the 5-point scale</vt:lpstr>
      <vt:lpstr>Modifying the scale</vt:lpstr>
      <vt:lpstr>Ways to increase success of the 5-point scale</vt:lpstr>
      <vt:lpstr>Reflections for practice</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Implementing the 5-point scale</dc:title>
  <dc:creator>Mr Stewart</dc:creator>
  <cp:lastModifiedBy>Mr Stewart</cp:lastModifiedBy>
  <cp:revision>1</cp:revision>
  <dcterms:created xsi:type="dcterms:W3CDTF">2021-02-23T18:29:19Z</dcterms:created>
  <dcterms:modified xsi:type="dcterms:W3CDTF">2021-02-23T18:29:48Z</dcterms:modified>
</cp:coreProperties>
</file>