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57" r:id="rId2"/>
    <p:sldId id="258" r:id="rId3"/>
    <p:sldId id="262" r:id="rId4"/>
    <p:sldId id="269" r:id="rId5"/>
    <p:sldId id="267" r:id="rId6"/>
    <p:sldId id="285" r:id="rId7"/>
    <p:sldId id="286" r:id="rId8"/>
    <p:sldId id="287" r:id="rId9"/>
    <p:sldId id="273" r:id="rId10"/>
    <p:sldId id="279"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5" autoAdjust="0"/>
    <p:restoredTop sz="94660"/>
  </p:normalViewPr>
  <p:slideViewPr>
    <p:cSldViewPr snapToGrid="0">
      <p:cViewPr varScale="1">
        <p:scale>
          <a:sx n="85" d="100"/>
          <a:sy n="85" d="100"/>
        </p:scale>
        <p:origin x="48" y="22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6C051A-5FC1-47F3-B6FE-3D506CE9BA84}"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4A509DB-7B58-4307-A0CE-B168523115B0}">
      <dgm:prSet/>
      <dgm:spPr/>
      <dgm:t>
        <a:bodyPr/>
        <a:lstStyle/>
        <a:p>
          <a:pPr>
            <a:lnSpc>
              <a:spcPct val="100000"/>
            </a:lnSpc>
          </a:pPr>
          <a:r>
            <a:rPr lang="en-GB"/>
            <a:t>Cognitive behavioural </a:t>
          </a:r>
          <a:r>
            <a:rPr lang="en-GB">
              <a:latin typeface="Sabon Next LT"/>
            </a:rPr>
            <a:t>intervention</a:t>
          </a:r>
          <a:endParaRPr lang="en-US">
            <a:latin typeface="Sabon Next LT"/>
          </a:endParaRPr>
        </a:p>
      </dgm:t>
    </dgm:pt>
    <dgm:pt modelId="{428FC445-4EDE-4604-9B54-18120BF2BF32}" type="parTrans" cxnId="{76F9BCF7-4240-4920-9797-A344DE6BED71}">
      <dgm:prSet/>
      <dgm:spPr/>
      <dgm:t>
        <a:bodyPr/>
        <a:lstStyle/>
        <a:p>
          <a:endParaRPr lang="en-US"/>
        </a:p>
      </dgm:t>
    </dgm:pt>
    <dgm:pt modelId="{F061CFAD-A0DF-4FF3-B108-32EF1D054092}" type="sibTrans" cxnId="{76F9BCF7-4240-4920-9797-A344DE6BED71}">
      <dgm:prSet/>
      <dgm:spPr/>
      <dgm:t>
        <a:bodyPr/>
        <a:lstStyle/>
        <a:p>
          <a:endParaRPr lang="en-US"/>
        </a:p>
      </dgm:t>
    </dgm:pt>
    <dgm:pt modelId="{CBC039E3-6EB4-4130-BEFA-023F2F0B01A8}">
      <dgm:prSet/>
      <dgm:spPr/>
      <dgm:t>
        <a:bodyPr/>
        <a:lstStyle/>
        <a:p>
          <a:pPr>
            <a:lnSpc>
              <a:spcPct val="100000"/>
            </a:lnSpc>
          </a:pPr>
          <a:r>
            <a:rPr lang="en-GB"/>
            <a:t>Visual</a:t>
          </a:r>
          <a:endParaRPr lang="en-US"/>
        </a:p>
      </dgm:t>
    </dgm:pt>
    <dgm:pt modelId="{F5C4ED58-4443-4DA4-A52F-4D0B4E111627}" type="parTrans" cxnId="{9416F533-B75A-4D6E-97BE-6DF361F41A40}">
      <dgm:prSet/>
      <dgm:spPr/>
      <dgm:t>
        <a:bodyPr/>
        <a:lstStyle/>
        <a:p>
          <a:endParaRPr lang="en-US"/>
        </a:p>
      </dgm:t>
    </dgm:pt>
    <dgm:pt modelId="{E54D1C00-1873-47CA-AD36-3030408D478B}" type="sibTrans" cxnId="{9416F533-B75A-4D6E-97BE-6DF361F41A40}">
      <dgm:prSet/>
      <dgm:spPr/>
      <dgm:t>
        <a:bodyPr/>
        <a:lstStyle/>
        <a:p>
          <a:endParaRPr lang="en-US"/>
        </a:p>
      </dgm:t>
    </dgm:pt>
    <dgm:pt modelId="{3623A569-4D6E-47A4-AEB2-4479ECF69823}">
      <dgm:prSet/>
      <dgm:spPr/>
      <dgm:t>
        <a:bodyPr/>
        <a:lstStyle/>
        <a:p>
          <a:pPr>
            <a:lnSpc>
              <a:spcPct val="100000"/>
            </a:lnSpc>
          </a:pPr>
          <a:r>
            <a:rPr lang="en-GB" dirty="0"/>
            <a:t>It is </a:t>
          </a:r>
          <a:r>
            <a:rPr lang="en-GB" b="1" dirty="0"/>
            <a:t>not</a:t>
          </a:r>
          <a:r>
            <a:rPr lang="en-GB" dirty="0"/>
            <a:t> a behaviour management tool</a:t>
          </a:r>
          <a:endParaRPr lang="en-US" dirty="0"/>
        </a:p>
      </dgm:t>
    </dgm:pt>
    <dgm:pt modelId="{105D6B6A-F8AB-4EA7-A119-2978BBAAFC5B}" type="parTrans" cxnId="{CF92E7FB-3291-4E7A-9E76-0B34659A7677}">
      <dgm:prSet/>
      <dgm:spPr/>
      <dgm:t>
        <a:bodyPr/>
        <a:lstStyle/>
        <a:p>
          <a:endParaRPr lang="en-US"/>
        </a:p>
      </dgm:t>
    </dgm:pt>
    <dgm:pt modelId="{378DC726-4D24-409B-83CD-5ED5EC4AD537}" type="sibTrans" cxnId="{CF92E7FB-3291-4E7A-9E76-0B34659A7677}">
      <dgm:prSet/>
      <dgm:spPr/>
      <dgm:t>
        <a:bodyPr/>
        <a:lstStyle/>
        <a:p>
          <a:endParaRPr lang="en-US"/>
        </a:p>
      </dgm:t>
    </dgm:pt>
    <dgm:pt modelId="{08718F07-E498-4833-A9C4-D1FA35342378}">
      <dgm:prSet phldr="0"/>
      <dgm:spPr/>
      <dgm:t>
        <a:bodyPr/>
        <a:lstStyle/>
        <a:p>
          <a:pPr>
            <a:lnSpc>
              <a:spcPct val="100000"/>
            </a:lnSpc>
          </a:pPr>
          <a:r>
            <a:rPr lang="en-GB">
              <a:latin typeface="Sabon Next LT"/>
            </a:rPr>
            <a:t>Systemized</a:t>
          </a:r>
          <a:r>
            <a:rPr lang="en-GB"/>
            <a:t> thinking theory</a:t>
          </a:r>
        </a:p>
      </dgm:t>
    </dgm:pt>
    <dgm:pt modelId="{B15A9262-4E5C-49F5-8029-208D5513F75F}" type="parTrans" cxnId="{E5F367A8-329B-472A-BC4F-42906A53C9E8}">
      <dgm:prSet/>
      <dgm:spPr/>
      <dgm:t>
        <a:bodyPr/>
        <a:lstStyle/>
        <a:p>
          <a:endParaRPr lang="en-GB"/>
        </a:p>
      </dgm:t>
    </dgm:pt>
    <dgm:pt modelId="{2DE31D9F-C15C-440B-91ED-99089D06E5DB}" type="sibTrans" cxnId="{E5F367A8-329B-472A-BC4F-42906A53C9E8}">
      <dgm:prSet/>
      <dgm:spPr/>
    </dgm:pt>
    <dgm:pt modelId="{D517EB06-E55C-464E-AA0C-BB74B8B76C74}">
      <dgm:prSet/>
      <dgm:spPr/>
      <dgm:t>
        <a:bodyPr/>
        <a:lstStyle/>
        <a:p>
          <a:pPr>
            <a:lnSpc>
              <a:spcPct val="100000"/>
            </a:lnSpc>
          </a:pPr>
          <a:r>
            <a:rPr lang="en-GB"/>
            <a:t>Teaching tool</a:t>
          </a:r>
        </a:p>
      </dgm:t>
    </dgm:pt>
    <dgm:pt modelId="{4F052189-6DB5-47D8-A6E4-6AFCC0F49048}" type="parTrans" cxnId="{46DFCEC6-5656-4826-9042-F2FA8483246D}">
      <dgm:prSet/>
      <dgm:spPr/>
      <dgm:t>
        <a:bodyPr/>
        <a:lstStyle/>
        <a:p>
          <a:endParaRPr lang="en-GB"/>
        </a:p>
      </dgm:t>
    </dgm:pt>
    <dgm:pt modelId="{24BAE555-7D37-4AB9-9610-AEC00CBD6811}" type="sibTrans" cxnId="{46DFCEC6-5656-4826-9042-F2FA8483246D}">
      <dgm:prSet/>
      <dgm:spPr/>
    </dgm:pt>
    <dgm:pt modelId="{E549BC9D-603F-4351-950A-BE21E8F8159B}" type="pres">
      <dgm:prSet presAssocID="{206C051A-5FC1-47F3-B6FE-3D506CE9BA84}" presName="root" presStyleCnt="0">
        <dgm:presLayoutVars>
          <dgm:dir/>
          <dgm:resizeHandles val="exact"/>
        </dgm:presLayoutVars>
      </dgm:prSet>
      <dgm:spPr/>
    </dgm:pt>
    <dgm:pt modelId="{9579B907-B577-4BFA-ABD9-FF8ABB9F523B}" type="pres">
      <dgm:prSet presAssocID="{A4A509DB-7B58-4307-A0CE-B168523115B0}" presName="compNode" presStyleCnt="0"/>
      <dgm:spPr/>
    </dgm:pt>
    <dgm:pt modelId="{322CA663-C602-4613-9CC0-7E5A4B2F38C5}" type="pres">
      <dgm:prSet presAssocID="{A4A509DB-7B58-4307-A0CE-B168523115B0}" presName="iconRect"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76A1694A-AB88-4928-9CBA-CF52D3E7E3A7}" type="pres">
      <dgm:prSet presAssocID="{A4A509DB-7B58-4307-A0CE-B168523115B0}" presName="spaceRect" presStyleCnt="0"/>
      <dgm:spPr/>
    </dgm:pt>
    <dgm:pt modelId="{58D7FF32-5E9F-4CA3-B302-9B50112E0ACE}" type="pres">
      <dgm:prSet presAssocID="{A4A509DB-7B58-4307-A0CE-B168523115B0}" presName="textRect" presStyleLbl="revTx" presStyleIdx="0" presStyleCnt="5">
        <dgm:presLayoutVars>
          <dgm:chMax val="1"/>
          <dgm:chPref val="1"/>
        </dgm:presLayoutVars>
      </dgm:prSet>
      <dgm:spPr/>
    </dgm:pt>
    <dgm:pt modelId="{EF5C5545-27A4-4663-B081-1CBD3BBF70B7}" type="pres">
      <dgm:prSet presAssocID="{F061CFAD-A0DF-4FF3-B108-32EF1D054092}" presName="sibTrans" presStyleCnt="0"/>
      <dgm:spPr/>
    </dgm:pt>
    <dgm:pt modelId="{3F2E16F0-8C16-45CA-9ADF-B29AE4D5CAFF}" type="pres">
      <dgm:prSet presAssocID="{08718F07-E498-4833-A9C4-D1FA35342378}" presName="compNode" presStyleCnt="0"/>
      <dgm:spPr/>
    </dgm:pt>
    <dgm:pt modelId="{AF2DCCA5-F81E-4E77-A158-359B1C621B9D}" type="pres">
      <dgm:prSet presAssocID="{08718F07-E498-4833-A9C4-D1FA35342378}" presName="iconRect" presStyleLbl="node1" presStyleIdx="1" presStyleCnt="5"/>
      <dgm:spPr>
        <a:blipFill rotWithShape="1">
          <a:blip xmlns:r="http://schemas.openxmlformats.org/officeDocument/2006/relationships" r:embed="rId3"/>
          <a:srcRect/>
          <a:stretch>
            <a:fillRect/>
          </a:stretch>
        </a:blipFill>
        <a:ln>
          <a:noFill/>
        </a:ln>
      </dgm:spPr>
    </dgm:pt>
    <dgm:pt modelId="{212A06F5-1463-41C7-BE91-7B6BD14914FC}" type="pres">
      <dgm:prSet presAssocID="{08718F07-E498-4833-A9C4-D1FA35342378}" presName="spaceRect" presStyleCnt="0"/>
      <dgm:spPr/>
    </dgm:pt>
    <dgm:pt modelId="{F850A58C-6113-4EA7-A401-2F78CC5A5FEC}" type="pres">
      <dgm:prSet presAssocID="{08718F07-E498-4833-A9C4-D1FA35342378}" presName="textRect" presStyleLbl="revTx" presStyleIdx="1" presStyleCnt="5">
        <dgm:presLayoutVars>
          <dgm:chMax val="1"/>
          <dgm:chPref val="1"/>
        </dgm:presLayoutVars>
      </dgm:prSet>
      <dgm:spPr/>
    </dgm:pt>
    <dgm:pt modelId="{86BCEE41-5FD9-4DA1-9B49-39AFA9028B83}" type="pres">
      <dgm:prSet presAssocID="{2DE31D9F-C15C-440B-91ED-99089D06E5DB}" presName="sibTrans" presStyleCnt="0"/>
      <dgm:spPr/>
    </dgm:pt>
    <dgm:pt modelId="{CD8E7DF7-9A67-4FD8-985A-8885381DCA9A}" type="pres">
      <dgm:prSet presAssocID="{D517EB06-E55C-464E-AA0C-BB74B8B76C74}" presName="compNode" presStyleCnt="0"/>
      <dgm:spPr/>
    </dgm:pt>
    <dgm:pt modelId="{DCEC7144-A243-4621-8974-7C8410FBA715}" type="pres">
      <dgm:prSet presAssocID="{D517EB06-E55C-464E-AA0C-BB74B8B76C74}" presName="iconRect" presStyleLbl="node1" presStyleIdx="2" presStyleCnt="5"/>
      <dgm:spPr>
        <a:blipFill rotWithShape="1">
          <a:blip xmlns:r="http://schemas.openxmlformats.org/officeDocument/2006/relationships" r:embed="rId4"/>
          <a:srcRect/>
          <a:stretch>
            <a:fillRect/>
          </a:stretch>
        </a:blipFill>
        <a:ln>
          <a:noFill/>
        </a:ln>
      </dgm:spPr>
    </dgm:pt>
    <dgm:pt modelId="{9B0E8AC5-21A1-4EFC-953F-FD3464537490}" type="pres">
      <dgm:prSet presAssocID="{D517EB06-E55C-464E-AA0C-BB74B8B76C74}" presName="spaceRect" presStyleCnt="0"/>
      <dgm:spPr/>
    </dgm:pt>
    <dgm:pt modelId="{BA9ED0CF-85AE-4232-B040-11350A59A9F3}" type="pres">
      <dgm:prSet presAssocID="{D517EB06-E55C-464E-AA0C-BB74B8B76C74}" presName="textRect" presStyleLbl="revTx" presStyleIdx="2" presStyleCnt="5">
        <dgm:presLayoutVars>
          <dgm:chMax val="1"/>
          <dgm:chPref val="1"/>
        </dgm:presLayoutVars>
      </dgm:prSet>
      <dgm:spPr/>
    </dgm:pt>
    <dgm:pt modelId="{7BFBBB1F-F285-4EDE-9DC1-6DED0F20C43D}" type="pres">
      <dgm:prSet presAssocID="{24BAE555-7D37-4AB9-9610-AEC00CBD6811}" presName="sibTrans" presStyleCnt="0"/>
      <dgm:spPr/>
    </dgm:pt>
    <dgm:pt modelId="{550461BF-B484-4679-A0A6-3B25F6840457}" type="pres">
      <dgm:prSet presAssocID="{CBC039E3-6EB4-4130-BEFA-023F2F0B01A8}" presName="compNode" presStyleCnt="0"/>
      <dgm:spPr/>
    </dgm:pt>
    <dgm:pt modelId="{55EED4B6-918E-4B46-9BA0-59A001347311}" type="pres">
      <dgm:prSet presAssocID="{CBC039E3-6EB4-4130-BEFA-023F2F0B01A8}" presName="iconRect" presStyleLbl="node1" presStyleIdx="3" presStyleCnt="5"/>
      <dgm:spPr>
        <a:blipFill rotWithShape="1">
          <a:blip xmlns:r="http://schemas.openxmlformats.org/officeDocument/2006/relationships" r:embed="rId5"/>
          <a:srcRect/>
          <a:stretch>
            <a:fillRect/>
          </a:stretch>
        </a:blipFill>
        <a:ln>
          <a:noFill/>
        </a:ln>
      </dgm:spPr>
    </dgm:pt>
    <dgm:pt modelId="{712774B4-3FD8-45A9-969B-3F4BAF3546B2}" type="pres">
      <dgm:prSet presAssocID="{CBC039E3-6EB4-4130-BEFA-023F2F0B01A8}" presName="spaceRect" presStyleCnt="0"/>
      <dgm:spPr/>
    </dgm:pt>
    <dgm:pt modelId="{402FF615-ABA8-461C-8FA7-6AA48EA23171}" type="pres">
      <dgm:prSet presAssocID="{CBC039E3-6EB4-4130-BEFA-023F2F0B01A8}" presName="textRect" presStyleLbl="revTx" presStyleIdx="3" presStyleCnt="5">
        <dgm:presLayoutVars>
          <dgm:chMax val="1"/>
          <dgm:chPref val="1"/>
        </dgm:presLayoutVars>
      </dgm:prSet>
      <dgm:spPr/>
    </dgm:pt>
    <dgm:pt modelId="{C4F72BE4-012D-459D-BB6B-CA0160A17695}" type="pres">
      <dgm:prSet presAssocID="{E54D1C00-1873-47CA-AD36-3030408D478B}" presName="sibTrans" presStyleCnt="0"/>
      <dgm:spPr/>
    </dgm:pt>
    <dgm:pt modelId="{BFF87374-70C3-4A48-BFE6-5A8D9379AAF7}" type="pres">
      <dgm:prSet presAssocID="{3623A569-4D6E-47A4-AEB2-4479ECF69823}" presName="compNode" presStyleCnt="0"/>
      <dgm:spPr/>
    </dgm:pt>
    <dgm:pt modelId="{B850DBF3-2A75-4D0C-B4F8-361B4E2A3669}" type="pres">
      <dgm:prSet presAssocID="{3623A569-4D6E-47A4-AEB2-4479ECF69823}" presName="iconRect" presStyleLbl="node1" presStyleIdx="4" presStyleCnt="5"/>
      <dgm:spPr>
        <a:blipFill rotWithShape="1">
          <a:blip xmlns:r="http://schemas.openxmlformats.org/officeDocument/2006/relationships" r:embed="rId6"/>
          <a:srcRect/>
          <a:stretch>
            <a:fillRect l="-4000" r="-4000"/>
          </a:stretch>
        </a:blipFill>
        <a:ln>
          <a:noFill/>
        </a:ln>
      </dgm:spPr>
    </dgm:pt>
    <dgm:pt modelId="{D353D3EB-8D54-48FD-8476-642D037C724C}" type="pres">
      <dgm:prSet presAssocID="{3623A569-4D6E-47A4-AEB2-4479ECF69823}" presName="spaceRect" presStyleCnt="0"/>
      <dgm:spPr/>
    </dgm:pt>
    <dgm:pt modelId="{4682DEB5-9EAA-4C20-B76B-FE2AA7F4E43F}" type="pres">
      <dgm:prSet presAssocID="{3623A569-4D6E-47A4-AEB2-4479ECF69823}" presName="textRect" presStyleLbl="revTx" presStyleIdx="4" presStyleCnt="5">
        <dgm:presLayoutVars>
          <dgm:chMax val="1"/>
          <dgm:chPref val="1"/>
        </dgm:presLayoutVars>
      </dgm:prSet>
      <dgm:spPr/>
    </dgm:pt>
  </dgm:ptLst>
  <dgm:cxnLst>
    <dgm:cxn modelId="{9416F533-B75A-4D6E-97BE-6DF361F41A40}" srcId="{206C051A-5FC1-47F3-B6FE-3D506CE9BA84}" destId="{CBC039E3-6EB4-4130-BEFA-023F2F0B01A8}" srcOrd="3" destOrd="0" parTransId="{F5C4ED58-4443-4DA4-A52F-4D0B4E111627}" sibTransId="{E54D1C00-1873-47CA-AD36-3030408D478B}"/>
    <dgm:cxn modelId="{724C113E-B4EB-4673-AF5A-6A51E31A50F9}" type="presOf" srcId="{D517EB06-E55C-464E-AA0C-BB74B8B76C74}" destId="{BA9ED0CF-85AE-4232-B040-11350A59A9F3}" srcOrd="0" destOrd="0" presId="urn:microsoft.com/office/officeart/2018/2/layout/IconLabelList"/>
    <dgm:cxn modelId="{E5862E5A-7362-4EA2-A2AD-FEA29B0EC841}" type="presOf" srcId="{CBC039E3-6EB4-4130-BEFA-023F2F0B01A8}" destId="{402FF615-ABA8-461C-8FA7-6AA48EA23171}" srcOrd="0" destOrd="0" presId="urn:microsoft.com/office/officeart/2018/2/layout/IconLabelList"/>
    <dgm:cxn modelId="{E5F367A8-329B-472A-BC4F-42906A53C9E8}" srcId="{206C051A-5FC1-47F3-B6FE-3D506CE9BA84}" destId="{08718F07-E498-4833-A9C4-D1FA35342378}" srcOrd="1" destOrd="0" parTransId="{B15A9262-4E5C-49F5-8029-208D5513F75F}" sibTransId="{2DE31D9F-C15C-440B-91ED-99089D06E5DB}"/>
    <dgm:cxn modelId="{0F3F1CB6-E48E-4E7C-B5ED-A98A9CB6ABC4}" type="presOf" srcId="{A4A509DB-7B58-4307-A0CE-B168523115B0}" destId="{58D7FF32-5E9F-4CA3-B302-9B50112E0ACE}" srcOrd="0" destOrd="0" presId="urn:microsoft.com/office/officeart/2018/2/layout/IconLabelList"/>
    <dgm:cxn modelId="{46DFCEC6-5656-4826-9042-F2FA8483246D}" srcId="{206C051A-5FC1-47F3-B6FE-3D506CE9BA84}" destId="{D517EB06-E55C-464E-AA0C-BB74B8B76C74}" srcOrd="2" destOrd="0" parTransId="{4F052189-6DB5-47D8-A6E4-6AFCC0F49048}" sibTransId="{24BAE555-7D37-4AB9-9610-AEC00CBD6811}"/>
    <dgm:cxn modelId="{A219BBD9-1F52-4E73-A3C2-9304D2E65A17}" type="presOf" srcId="{08718F07-E498-4833-A9C4-D1FA35342378}" destId="{F850A58C-6113-4EA7-A401-2F78CC5A5FEC}" srcOrd="0" destOrd="0" presId="urn:microsoft.com/office/officeart/2018/2/layout/IconLabelList"/>
    <dgm:cxn modelId="{3BF788E2-D960-4469-BC64-1BB3B326D123}" type="presOf" srcId="{206C051A-5FC1-47F3-B6FE-3D506CE9BA84}" destId="{E549BC9D-603F-4351-950A-BE21E8F8159B}" srcOrd="0" destOrd="0" presId="urn:microsoft.com/office/officeart/2018/2/layout/IconLabelList"/>
    <dgm:cxn modelId="{F17DD9E6-A94E-4972-A491-B5D49BB3AC6D}" type="presOf" srcId="{3623A569-4D6E-47A4-AEB2-4479ECF69823}" destId="{4682DEB5-9EAA-4C20-B76B-FE2AA7F4E43F}" srcOrd="0" destOrd="0" presId="urn:microsoft.com/office/officeart/2018/2/layout/IconLabelList"/>
    <dgm:cxn modelId="{76F9BCF7-4240-4920-9797-A344DE6BED71}" srcId="{206C051A-5FC1-47F3-B6FE-3D506CE9BA84}" destId="{A4A509DB-7B58-4307-A0CE-B168523115B0}" srcOrd="0" destOrd="0" parTransId="{428FC445-4EDE-4604-9B54-18120BF2BF32}" sibTransId="{F061CFAD-A0DF-4FF3-B108-32EF1D054092}"/>
    <dgm:cxn modelId="{CF92E7FB-3291-4E7A-9E76-0B34659A7677}" srcId="{206C051A-5FC1-47F3-B6FE-3D506CE9BA84}" destId="{3623A569-4D6E-47A4-AEB2-4479ECF69823}" srcOrd="4" destOrd="0" parTransId="{105D6B6A-F8AB-4EA7-A119-2978BBAAFC5B}" sibTransId="{378DC726-4D24-409B-83CD-5ED5EC4AD537}"/>
    <dgm:cxn modelId="{4D3A08D6-A1C6-42A5-8305-357213A55C4D}" type="presParOf" srcId="{E549BC9D-603F-4351-950A-BE21E8F8159B}" destId="{9579B907-B577-4BFA-ABD9-FF8ABB9F523B}" srcOrd="0" destOrd="0" presId="urn:microsoft.com/office/officeart/2018/2/layout/IconLabelList"/>
    <dgm:cxn modelId="{5D4B1C70-FFFF-4F1D-AD07-110AA7BAC423}" type="presParOf" srcId="{9579B907-B577-4BFA-ABD9-FF8ABB9F523B}" destId="{322CA663-C602-4613-9CC0-7E5A4B2F38C5}" srcOrd="0" destOrd="0" presId="urn:microsoft.com/office/officeart/2018/2/layout/IconLabelList"/>
    <dgm:cxn modelId="{E30DEAF6-0D8A-40C6-8E2C-ED22A3106414}" type="presParOf" srcId="{9579B907-B577-4BFA-ABD9-FF8ABB9F523B}" destId="{76A1694A-AB88-4928-9CBA-CF52D3E7E3A7}" srcOrd="1" destOrd="0" presId="urn:microsoft.com/office/officeart/2018/2/layout/IconLabelList"/>
    <dgm:cxn modelId="{13242D53-BA84-4C10-BE01-E7467DBD8FF7}" type="presParOf" srcId="{9579B907-B577-4BFA-ABD9-FF8ABB9F523B}" destId="{58D7FF32-5E9F-4CA3-B302-9B50112E0ACE}" srcOrd="2" destOrd="0" presId="urn:microsoft.com/office/officeart/2018/2/layout/IconLabelList"/>
    <dgm:cxn modelId="{B64993BD-43AA-45D5-B3C6-E38B00073830}" type="presParOf" srcId="{E549BC9D-603F-4351-950A-BE21E8F8159B}" destId="{EF5C5545-27A4-4663-B081-1CBD3BBF70B7}" srcOrd="1" destOrd="0" presId="urn:microsoft.com/office/officeart/2018/2/layout/IconLabelList"/>
    <dgm:cxn modelId="{73D056E4-0494-4B77-8990-C9EC8704162A}" type="presParOf" srcId="{E549BC9D-603F-4351-950A-BE21E8F8159B}" destId="{3F2E16F0-8C16-45CA-9ADF-B29AE4D5CAFF}" srcOrd="2" destOrd="0" presId="urn:microsoft.com/office/officeart/2018/2/layout/IconLabelList"/>
    <dgm:cxn modelId="{9445A0DF-7C9A-42B8-8319-4400BC53DB07}" type="presParOf" srcId="{3F2E16F0-8C16-45CA-9ADF-B29AE4D5CAFF}" destId="{AF2DCCA5-F81E-4E77-A158-359B1C621B9D}" srcOrd="0" destOrd="0" presId="urn:microsoft.com/office/officeart/2018/2/layout/IconLabelList"/>
    <dgm:cxn modelId="{A0C06B2C-61A2-4F1A-B501-D18F69F09873}" type="presParOf" srcId="{3F2E16F0-8C16-45CA-9ADF-B29AE4D5CAFF}" destId="{212A06F5-1463-41C7-BE91-7B6BD14914FC}" srcOrd="1" destOrd="0" presId="urn:microsoft.com/office/officeart/2018/2/layout/IconLabelList"/>
    <dgm:cxn modelId="{CFA18237-46B1-4FA6-9A8C-0F2E61E09359}" type="presParOf" srcId="{3F2E16F0-8C16-45CA-9ADF-B29AE4D5CAFF}" destId="{F850A58C-6113-4EA7-A401-2F78CC5A5FEC}" srcOrd="2" destOrd="0" presId="urn:microsoft.com/office/officeart/2018/2/layout/IconLabelList"/>
    <dgm:cxn modelId="{016723EC-8A5F-416E-818F-DC7B3489636D}" type="presParOf" srcId="{E549BC9D-603F-4351-950A-BE21E8F8159B}" destId="{86BCEE41-5FD9-4DA1-9B49-39AFA9028B83}" srcOrd="3" destOrd="0" presId="urn:microsoft.com/office/officeart/2018/2/layout/IconLabelList"/>
    <dgm:cxn modelId="{581BF686-A3EA-4AE0-822D-B9C695212F5B}" type="presParOf" srcId="{E549BC9D-603F-4351-950A-BE21E8F8159B}" destId="{CD8E7DF7-9A67-4FD8-985A-8885381DCA9A}" srcOrd="4" destOrd="0" presId="urn:microsoft.com/office/officeart/2018/2/layout/IconLabelList"/>
    <dgm:cxn modelId="{2A857DAF-C657-4C4A-B2D3-56A7AE8E4DA4}" type="presParOf" srcId="{CD8E7DF7-9A67-4FD8-985A-8885381DCA9A}" destId="{DCEC7144-A243-4621-8974-7C8410FBA715}" srcOrd="0" destOrd="0" presId="urn:microsoft.com/office/officeart/2018/2/layout/IconLabelList"/>
    <dgm:cxn modelId="{C78C26FC-37A9-4C91-A18D-0BA73881FFFA}" type="presParOf" srcId="{CD8E7DF7-9A67-4FD8-985A-8885381DCA9A}" destId="{9B0E8AC5-21A1-4EFC-953F-FD3464537490}" srcOrd="1" destOrd="0" presId="urn:microsoft.com/office/officeart/2018/2/layout/IconLabelList"/>
    <dgm:cxn modelId="{C1E435D4-1A40-4092-91E1-68206FE45E22}" type="presParOf" srcId="{CD8E7DF7-9A67-4FD8-985A-8885381DCA9A}" destId="{BA9ED0CF-85AE-4232-B040-11350A59A9F3}" srcOrd="2" destOrd="0" presId="urn:microsoft.com/office/officeart/2018/2/layout/IconLabelList"/>
    <dgm:cxn modelId="{E67F28B5-E6A0-4C7E-B8EB-F45753C7793F}" type="presParOf" srcId="{E549BC9D-603F-4351-950A-BE21E8F8159B}" destId="{7BFBBB1F-F285-4EDE-9DC1-6DED0F20C43D}" srcOrd="5" destOrd="0" presId="urn:microsoft.com/office/officeart/2018/2/layout/IconLabelList"/>
    <dgm:cxn modelId="{661B478B-9114-480F-8B73-CEDC2D320903}" type="presParOf" srcId="{E549BC9D-603F-4351-950A-BE21E8F8159B}" destId="{550461BF-B484-4679-A0A6-3B25F6840457}" srcOrd="6" destOrd="0" presId="urn:microsoft.com/office/officeart/2018/2/layout/IconLabelList"/>
    <dgm:cxn modelId="{9746204B-A077-4348-B2D0-69B27B333D11}" type="presParOf" srcId="{550461BF-B484-4679-A0A6-3B25F6840457}" destId="{55EED4B6-918E-4B46-9BA0-59A001347311}" srcOrd="0" destOrd="0" presId="urn:microsoft.com/office/officeart/2018/2/layout/IconLabelList"/>
    <dgm:cxn modelId="{68DD9475-6162-4E0C-BEDC-360DD03AC577}" type="presParOf" srcId="{550461BF-B484-4679-A0A6-3B25F6840457}" destId="{712774B4-3FD8-45A9-969B-3F4BAF3546B2}" srcOrd="1" destOrd="0" presId="urn:microsoft.com/office/officeart/2018/2/layout/IconLabelList"/>
    <dgm:cxn modelId="{EF32EFE6-D564-4FC3-B15E-4A46EF889398}" type="presParOf" srcId="{550461BF-B484-4679-A0A6-3B25F6840457}" destId="{402FF615-ABA8-461C-8FA7-6AA48EA23171}" srcOrd="2" destOrd="0" presId="urn:microsoft.com/office/officeart/2018/2/layout/IconLabelList"/>
    <dgm:cxn modelId="{6513FC8D-FD1F-4951-A576-8DE3062A22E8}" type="presParOf" srcId="{E549BC9D-603F-4351-950A-BE21E8F8159B}" destId="{C4F72BE4-012D-459D-BB6B-CA0160A17695}" srcOrd="7" destOrd="0" presId="urn:microsoft.com/office/officeart/2018/2/layout/IconLabelList"/>
    <dgm:cxn modelId="{02897C9B-25FC-4122-B331-954F8A3A0F41}" type="presParOf" srcId="{E549BC9D-603F-4351-950A-BE21E8F8159B}" destId="{BFF87374-70C3-4A48-BFE6-5A8D9379AAF7}" srcOrd="8" destOrd="0" presId="urn:microsoft.com/office/officeart/2018/2/layout/IconLabelList"/>
    <dgm:cxn modelId="{CDA57324-2929-4271-8965-E02B24D2D136}" type="presParOf" srcId="{BFF87374-70C3-4A48-BFE6-5A8D9379AAF7}" destId="{B850DBF3-2A75-4D0C-B4F8-361B4E2A3669}" srcOrd="0" destOrd="0" presId="urn:microsoft.com/office/officeart/2018/2/layout/IconLabelList"/>
    <dgm:cxn modelId="{2CCBDDAB-080B-47E9-ABB9-FA4F9940AD37}" type="presParOf" srcId="{BFF87374-70C3-4A48-BFE6-5A8D9379AAF7}" destId="{D353D3EB-8D54-48FD-8476-642D037C724C}" srcOrd="1" destOrd="0" presId="urn:microsoft.com/office/officeart/2018/2/layout/IconLabelList"/>
    <dgm:cxn modelId="{F89CAC4B-C120-4494-8DAB-15DE9FA352A3}" type="presParOf" srcId="{BFF87374-70C3-4A48-BFE6-5A8D9379AAF7}" destId="{4682DEB5-9EAA-4C20-B76B-FE2AA7F4E43F}" srcOrd="2" destOrd="0" presId="urn:microsoft.com/office/officeart/2018/2/layout/IconLabel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2CA663-C602-4613-9CC0-7E5A4B2F38C5}">
      <dsp:nvSpPr>
        <dsp:cNvPr id="0" name=""/>
        <dsp:cNvSpPr/>
      </dsp:nvSpPr>
      <dsp:spPr>
        <a:xfrm>
          <a:off x="464338" y="650836"/>
          <a:ext cx="757792" cy="75779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8D7FF32-5E9F-4CA3-B302-9B50112E0ACE}">
      <dsp:nvSpPr>
        <dsp:cNvPr id="0" name=""/>
        <dsp:cNvSpPr/>
      </dsp:nvSpPr>
      <dsp:spPr>
        <a:xfrm>
          <a:off x="1243" y="1661245"/>
          <a:ext cx="1683984" cy="67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GB" sz="1500" kern="1200"/>
            <a:t>Cognitive behavioural </a:t>
          </a:r>
          <a:r>
            <a:rPr lang="en-GB" sz="1500" kern="1200">
              <a:latin typeface="Sabon Next LT"/>
            </a:rPr>
            <a:t>intervention</a:t>
          </a:r>
          <a:endParaRPr lang="en-US" sz="1500" kern="1200">
            <a:latin typeface="Sabon Next LT"/>
          </a:endParaRPr>
        </a:p>
      </dsp:txBody>
      <dsp:txXfrm>
        <a:off x="1243" y="1661245"/>
        <a:ext cx="1683984" cy="673593"/>
      </dsp:txXfrm>
    </dsp:sp>
    <dsp:sp modelId="{AF2DCCA5-F81E-4E77-A158-359B1C621B9D}">
      <dsp:nvSpPr>
        <dsp:cNvPr id="0" name=""/>
        <dsp:cNvSpPr/>
      </dsp:nvSpPr>
      <dsp:spPr>
        <a:xfrm>
          <a:off x="2443020" y="650836"/>
          <a:ext cx="757792" cy="757792"/>
        </a:xfrm>
        <a:prstGeom prst="rect">
          <a:avLst/>
        </a:prstGeom>
        <a:blipFill rotWithShape="1">
          <a:blip xmlns:r="http://schemas.openxmlformats.org/officeDocument/2006/relationships" r:embed="rId3"/>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850A58C-6113-4EA7-A401-2F78CC5A5FEC}">
      <dsp:nvSpPr>
        <dsp:cNvPr id="0" name=""/>
        <dsp:cNvSpPr/>
      </dsp:nvSpPr>
      <dsp:spPr>
        <a:xfrm>
          <a:off x="1979924" y="1661245"/>
          <a:ext cx="1683984" cy="67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GB" sz="1500" kern="1200">
              <a:latin typeface="Sabon Next LT"/>
            </a:rPr>
            <a:t>Systemized</a:t>
          </a:r>
          <a:r>
            <a:rPr lang="en-GB" sz="1500" kern="1200"/>
            <a:t> thinking theory</a:t>
          </a:r>
        </a:p>
      </dsp:txBody>
      <dsp:txXfrm>
        <a:off x="1979924" y="1661245"/>
        <a:ext cx="1683984" cy="673593"/>
      </dsp:txXfrm>
    </dsp:sp>
    <dsp:sp modelId="{DCEC7144-A243-4621-8974-7C8410FBA715}">
      <dsp:nvSpPr>
        <dsp:cNvPr id="0" name=""/>
        <dsp:cNvSpPr/>
      </dsp:nvSpPr>
      <dsp:spPr>
        <a:xfrm>
          <a:off x="4421702" y="650836"/>
          <a:ext cx="757792" cy="757792"/>
        </a:xfrm>
        <a:prstGeom prst="rect">
          <a:avLst/>
        </a:prstGeom>
        <a:blipFill rotWithShape="1">
          <a:blip xmlns:r="http://schemas.openxmlformats.org/officeDocument/2006/relationships" r:embed="rId4"/>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A9ED0CF-85AE-4232-B040-11350A59A9F3}">
      <dsp:nvSpPr>
        <dsp:cNvPr id="0" name=""/>
        <dsp:cNvSpPr/>
      </dsp:nvSpPr>
      <dsp:spPr>
        <a:xfrm>
          <a:off x="3958606" y="1661245"/>
          <a:ext cx="1683984" cy="67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GB" sz="1500" kern="1200"/>
            <a:t>Teaching tool</a:t>
          </a:r>
        </a:p>
      </dsp:txBody>
      <dsp:txXfrm>
        <a:off x="3958606" y="1661245"/>
        <a:ext cx="1683984" cy="673593"/>
      </dsp:txXfrm>
    </dsp:sp>
    <dsp:sp modelId="{55EED4B6-918E-4B46-9BA0-59A001347311}">
      <dsp:nvSpPr>
        <dsp:cNvPr id="0" name=""/>
        <dsp:cNvSpPr/>
      </dsp:nvSpPr>
      <dsp:spPr>
        <a:xfrm>
          <a:off x="6400383" y="650836"/>
          <a:ext cx="757792" cy="757792"/>
        </a:xfrm>
        <a:prstGeom prst="rect">
          <a:avLst/>
        </a:prstGeom>
        <a:blipFill rotWithShape="1">
          <a:blip xmlns:r="http://schemas.openxmlformats.org/officeDocument/2006/relationships" r:embed="rId5"/>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02FF615-ABA8-461C-8FA7-6AA48EA23171}">
      <dsp:nvSpPr>
        <dsp:cNvPr id="0" name=""/>
        <dsp:cNvSpPr/>
      </dsp:nvSpPr>
      <dsp:spPr>
        <a:xfrm>
          <a:off x="5937287" y="1661245"/>
          <a:ext cx="1683984" cy="67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GB" sz="1500" kern="1200"/>
            <a:t>Visual</a:t>
          </a:r>
          <a:endParaRPr lang="en-US" sz="1500" kern="1200"/>
        </a:p>
      </dsp:txBody>
      <dsp:txXfrm>
        <a:off x="5937287" y="1661245"/>
        <a:ext cx="1683984" cy="673593"/>
      </dsp:txXfrm>
    </dsp:sp>
    <dsp:sp modelId="{B850DBF3-2A75-4D0C-B4F8-361B4E2A3669}">
      <dsp:nvSpPr>
        <dsp:cNvPr id="0" name=""/>
        <dsp:cNvSpPr/>
      </dsp:nvSpPr>
      <dsp:spPr>
        <a:xfrm>
          <a:off x="8379065" y="650836"/>
          <a:ext cx="757792" cy="757792"/>
        </a:xfrm>
        <a:prstGeom prst="rect">
          <a:avLst/>
        </a:prstGeom>
        <a:blipFill rotWithShape="1">
          <a:blip xmlns:r="http://schemas.openxmlformats.org/officeDocument/2006/relationships" r:embed="rId6"/>
          <a:srcRect/>
          <a:stretch>
            <a:fillRect l="-4000" r="-4000"/>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682DEB5-9EAA-4C20-B76B-FE2AA7F4E43F}">
      <dsp:nvSpPr>
        <dsp:cNvPr id="0" name=""/>
        <dsp:cNvSpPr/>
      </dsp:nvSpPr>
      <dsp:spPr>
        <a:xfrm>
          <a:off x="7915969" y="1661245"/>
          <a:ext cx="1683984" cy="67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GB" sz="1500" kern="1200" dirty="0"/>
            <a:t>It is </a:t>
          </a:r>
          <a:r>
            <a:rPr lang="en-GB" sz="1500" b="1" kern="1200" dirty="0"/>
            <a:t>not</a:t>
          </a:r>
          <a:r>
            <a:rPr lang="en-GB" sz="1500" kern="1200" dirty="0"/>
            <a:t> a behaviour management tool</a:t>
          </a:r>
          <a:endParaRPr lang="en-US" sz="1500" kern="1200" dirty="0"/>
        </a:p>
      </dsp:txBody>
      <dsp:txXfrm>
        <a:off x="7915969" y="1661245"/>
        <a:ext cx="1683984" cy="673593"/>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2D6DA0-A90E-4147-9C77-FE178AC80CC2}" type="datetimeFigureOut">
              <a:rPr lang="en-GB" smtClean="0"/>
              <a:t>23/02/2021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B4B921-BE4F-4E52-86CD-9F284FB9A4BE}" type="slidenum">
              <a:rPr lang="en-GB" smtClean="0"/>
              <a:t>‹#›</a:t>
            </a:fld>
            <a:endParaRPr lang="en-GB"/>
          </a:p>
        </p:txBody>
      </p:sp>
    </p:spTree>
    <p:extLst>
      <p:ext uri="{BB962C8B-B14F-4D97-AF65-F5344CB8AC3E}">
        <p14:creationId xmlns:p14="http://schemas.microsoft.com/office/powerpoint/2010/main" val="1595497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dirty="0"/>
              <a:t>·</a:t>
            </a:r>
            <a:r>
              <a:rPr lang="en-US" sz="1800" dirty="0">
                <a:effectLst/>
                <a:latin typeface="Calibri" panose="020F0502020204030204" pitchFamily="34" charset="0"/>
                <a:ea typeface="Calibri" panose="020F0502020204030204" pitchFamily="34" charset="0"/>
                <a:cs typeface="Times New Roman" panose="02020603050405020304" pitchFamily="18" charset="0"/>
              </a:rPr>
              <a:t>Developed by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Buron</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Curtis in 2003 and revised in 2012.</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750"/>
              </a:spcAft>
            </a:pPr>
            <a:r>
              <a:rPr lang="en-GB" sz="1800" dirty="0">
                <a:solidFill>
                  <a:srgbClr val="000000"/>
                </a:solidFill>
                <a:effectLst/>
                <a:latin typeface="Calibri" panose="020F0502020204030204" pitchFamily="34" charset="0"/>
                <a:ea typeface="Times New Roman" panose="02020603050405020304" pitchFamily="18" charset="0"/>
              </a:rPr>
              <a:t>The 5-point scale uses cognitive behavioural intervention principles to support children and young people to gain increased awareness of their thoughts, feelings and behaviours. Use of the scale helps children to recognize feelings and emotions and identify when negative thoughts are increasing, and then apply a number of proactive positive strategies to alter those negative thoughts and emotions.</a:t>
            </a:r>
          </a:p>
          <a:p>
            <a:pPr>
              <a:spcAft>
                <a:spcPts val="750"/>
              </a:spcAft>
            </a:pPr>
            <a:endParaRPr lang="en-GB" sz="1800" dirty="0">
              <a:effectLst/>
              <a:latin typeface="Times New Roman" panose="02020603050405020304" pitchFamily="18" charset="0"/>
              <a:ea typeface="Times New Roman" panose="02020603050405020304" pitchFamily="18" charset="0"/>
            </a:endParaRPr>
          </a:p>
          <a:p>
            <a:pPr algn="l">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scale was originally devised for supporting children and young people with Autism spectrum disorder, however since then it has been used with a variety of individuals of different ages and stages and needs, for example attention deficit hyperactivity disorder and obsessive-compulsive disorder.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objective of the 5-point scale is to teach social and emotional information in a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concrete, systematic and non-judging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way to children or young people who may require support in the areas of social thinking and emotional regulation when facing difficult social situations. In the scale teachers and parents have a simple way to teach rules and expectations and work alongside the child to problem solve behavioral responses of others, or to reflect and discuss past and future social scenarios and also as a way to teach self-management skills.</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scale is a visual representation of the target concept, and uses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colours</a:t>
            </a:r>
            <a:r>
              <a:rPr lang="en-US" sz="1800" dirty="0">
                <a:effectLst/>
                <a:latin typeface="Calibri" panose="020F0502020204030204" pitchFamily="34" charset="0"/>
                <a:ea typeface="Calibri" panose="020F0502020204030204" pitchFamily="34" charset="0"/>
                <a:cs typeface="Times New Roman" panose="02020603050405020304" pitchFamily="18" charset="0"/>
              </a:rPr>
              <a:t>, numbers and visuals to represent the different ratings on the scale. In the Scale, each of the 5 stages represents the level or magnitude of the target behavior, with #1 representative of the smallest and #5 the largest. Getting the child to give a number or point to a visual on the scale instead of trying to get them to describe or name an emotion in the moment supports children and young people at times when it is easier to communicate in simplified terms rather than using socially and emotionally based words. This method of communication provides the child or young person with the means to</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 provide information to the teacher about how they are feeling,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(b) become more effective in managing their thinking processes, and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(c) implement the desired behavior as a proactive approach.</a:t>
            </a:r>
          </a:p>
          <a:p>
            <a:pPr>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It is important to stress that the 5-point scale is a social and emotional tool NOT</a:t>
            </a:r>
            <a:r>
              <a:rPr lang="en-US" sz="18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 a </a:t>
            </a:r>
            <a:r>
              <a:rPr lang="en-US" sz="1800" dirty="0" err="1">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behaviour</a:t>
            </a:r>
            <a:r>
              <a:rPr lang="en-US" sz="18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 management strategy. The distinction can become blurred depending upon how it is used – for example is it used regularly and consistently or is it used on an ad-hoc basis when emotions and </a:t>
            </a:r>
            <a:r>
              <a:rPr lang="en-US" sz="1800" dirty="0" err="1">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behaviour</a:t>
            </a:r>
            <a:r>
              <a:rPr lang="en-US" sz="18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 have escalated.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6C8EC-620B-451A-A3C2-FC5168D2BE1A}"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5384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tabLst>
                <a:tab pos="457200" algn="l"/>
              </a:tabLst>
            </a:pPr>
            <a:r>
              <a:rPr lang="en-US" sz="1200" b="1"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 scale makes use of the strengths of children and young people through the use of a system to teach difficult information.</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dirty="0">
                <a:effectLst/>
                <a:latin typeface="Calibri" panose="020F0502020204030204" pitchFamily="34" charset="0"/>
                <a:ea typeface="Calibri" panose="020F0502020204030204" pitchFamily="34" charset="0"/>
                <a:cs typeface="Calibri" panose="020F0502020204030204" pitchFamily="34" charset="0"/>
              </a:rPr>
              <a:t>It is a simple and easy premise to develop and implement. Given that individuals with ASD are visual learners, the Incredible 5-Point Scale simplifies </a:t>
            </a:r>
            <a:r>
              <a:rPr lang="en-GB" sz="1800" dirty="0" err="1">
                <a:effectLst/>
                <a:latin typeface="Calibri" panose="020F0502020204030204" pitchFamily="34" charset="0"/>
                <a:ea typeface="Calibri" panose="020F0502020204030204" pitchFamily="34" charset="0"/>
                <a:cs typeface="Calibri" panose="020F0502020204030204" pitchFamily="34" charset="0"/>
              </a:rPr>
              <a:t>behaviors</a:t>
            </a:r>
            <a:r>
              <a:rPr lang="en-GB" sz="1800" dirty="0">
                <a:effectLst/>
                <a:latin typeface="Calibri" panose="020F0502020204030204" pitchFamily="34" charset="0"/>
                <a:ea typeface="Calibri" panose="020F0502020204030204" pitchFamily="34" charset="0"/>
                <a:cs typeface="Calibri" panose="020F0502020204030204" pitchFamily="34" charset="0"/>
              </a:rPr>
              <a:t> by assigning them a number and/or colour and symbols.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dirty="0">
                <a:effectLst/>
                <a:latin typeface="Calibri" panose="020F0502020204030204" pitchFamily="34" charset="0"/>
                <a:ea typeface="Calibri" panose="020F0502020204030204" pitchFamily="34" charset="0"/>
                <a:cs typeface="Calibri" panose="020F0502020204030204" pitchFamily="34" charset="0"/>
              </a:rPr>
              <a:t>Versatility of the Incredible 5-Point Scale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914400">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 It can be used in groups, classes, or with individuals – Of different ages – Across a wide variety of circumstances – In a broad array of situations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914400">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 The Incredible 5-Point Scale can be applied prior to, during, or after an event or situation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914400">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 It can be used to prime an individual of </a:t>
            </a:r>
            <a:r>
              <a:rPr lang="en-GB" sz="1800" dirty="0" err="1">
                <a:effectLst/>
                <a:latin typeface="Calibri" panose="020F0502020204030204" pitchFamily="34" charset="0"/>
                <a:ea typeface="Calibri" panose="020F0502020204030204" pitchFamily="34" charset="0"/>
                <a:cs typeface="Calibri" panose="020F0502020204030204" pitchFamily="34" charset="0"/>
              </a:rPr>
              <a:t>behavior</a:t>
            </a:r>
            <a:r>
              <a:rPr lang="en-GB" sz="1800" dirty="0">
                <a:effectLst/>
                <a:latin typeface="Calibri" panose="020F0502020204030204" pitchFamily="34" charset="0"/>
                <a:ea typeface="Calibri" panose="020F0502020204030204" pitchFamily="34" charset="0"/>
                <a:cs typeface="Calibri" panose="020F0502020204030204" pitchFamily="34" charset="0"/>
              </a:rPr>
              <a:t> that is and is not appropriate in a specific social context and cue use of the appropriate skill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914400">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 It can provide a visual reminder of the individual’s </a:t>
            </a:r>
            <a:r>
              <a:rPr lang="en-GB" sz="1800" dirty="0" err="1">
                <a:effectLst/>
                <a:latin typeface="Calibri" panose="020F0502020204030204" pitchFamily="34" charset="0"/>
                <a:ea typeface="Calibri" panose="020F0502020204030204" pitchFamily="34" charset="0"/>
                <a:cs typeface="Calibri" panose="020F0502020204030204" pitchFamily="34" charset="0"/>
              </a:rPr>
              <a:t>behavior</a:t>
            </a:r>
            <a:r>
              <a:rPr lang="en-GB" sz="1800" dirty="0">
                <a:effectLst/>
                <a:latin typeface="Calibri" panose="020F0502020204030204" pitchFamily="34" charset="0"/>
                <a:ea typeface="Calibri" panose="020F0502020204030204" pitchFamily="34" charset="0"/>
                <a:cs typeface="Calibri" panose="020F0502020204030204" pitchFamily="34" charset="0"/>
              </a:rPr>
              <a:t> at that specific point in time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dirty="0">
                <a:effectLst/>
                <a:latin typeface="Calibri" panose="020F0502020204030204" pitchFamily="34" charset="0"/>
                <a:ea typeface="Calibri" panose="020F0502020204030204" pitchFamily="34" charset="0"/>
                <a:cs typeface="Calibri" panose="020F0502020204030204" pitchFamily="34" charset="0"/>
              </a:rPr>
              <a:t>It is cost effective – no special tools or resources are required to develop the scale(s) - all you effectively need is piece of paper.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dirty="0">
                <a:effectLst/>
                <a:latin typeface="Calibri" panose="020F0502020204030204" pitchFamily="34" charset="0"/>
                <a:ea typeface="Calibri" panose="020F0502020204030204" pitchFamily="34" charset="0"/>
                <a:cs typeface="Calibri" panose="020F0502020204030204" pitchFamily="34" charset="0"/>
              </a:rPr>
              <a:t>And it can easily be used across environmental contexts – for example school and home so CYP gain a consistent approach – so very naturalistic.</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0000"/>
              </a:lnSpc>
              <a:spcBef>
                <a:spcPts val="1000"/>
              </a:spcBef>
              <a:buFont typeface="Arial"/>
              <a:buChar char="•"/>
            </a:pPr>
            <a:endParaRPr lang="en-GB"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6C8EC-620B-451A-A3C2-FC5168D2BE1A}"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9587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scale is very versatile and can be adapted for a range of ages, stages, environmental contexts and tailored for a variety of target situations, behaviours or contexts.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not an exhaustive list – this represents some of the social and emotional concepts or situations where use of the scale have been used to support individual children or groups.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6C8EC-620B-451A-A3C2-FC5168D2BE1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9756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first step is to identify the target behaviour / situation or context.</a:t>
            </a:r>
          </a:p>
          <a:p>
            <a:r>
              <a:rPr lang="en-GB" dirty="0"/>
              <a:t>In this case study we know that the target behaviour is learning to moderate voice volume when in school.</a:t>
            </a:r>
          </a:p>
          <a:p>
            <a:r>
              <a:rPr lang="en-GB" dirty="0"/>
              <a:t>When starting to identify the target behaviour it is beneficial to gather information about the CYP which provides contextual information to further our understanding of when and where the behaviour may occur.</a:t>
            </a:r>
          </a:p>
          <a:p>
            <a:r>
              <a:rPr lang="en-GB" dirty="0"/>
              <a:t>Links to templates and examples of ABC and STAR charts are on the slides.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6C8EC-620B-451A-A3C2-FC5168D2BE1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58271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dirty="0"/>
              <a:t>Click to edit Master title style</a:t>
            </a:r>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2/23/2021</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62997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dirty="0"/>
              <a:t>Click to edit Master title style</a:t>
            </a:r>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78694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dirty="0"/>
              <a:t>Click to edit Master title style</a:t>
            </a:r>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8971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499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dirty="0"/>
              <a:t>Click to edit Master title style</a:t>
            </a:r>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09333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dirty="0"/>
              <a:t>Click to edit Master title style</a:t>
            </a:r>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0363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dirty="0"/>
              <a:t>Click to edit Master title style</a:t>
            </a:r>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15488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13416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40605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2647F38-B617-4D2F-AE0A-013F0C4D2C57}" type="datetimeFigureOut">
              <a:rPr lang="en-US" dirty="0"/>
              <a:t>2/23/2021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extLst>
      <p:ext uri="{BB962C8B-B14F-4D97-AF65-F5344CB8AC3E}">
        <p14:creationId xmlns:p14="http://schemas.microsoft.com/office/powerpoint/2010/main" val="647143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dirty="0"/>
              <a:t>Click to edit Master title style</a:t>
            </a:r>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2789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05BFA754-D5C3-4E66-96A6-867B257F58DC}" type="datetimeFigureOut">
              <a:rPr lang="en-US" dirty="0"/>
              <a:t>2/23/2021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extLst>
      <p:ext uri="{BB962C8B-B14F-4D97-AF65-F5344CB8AC3E}">
        <p14:creationId xmlns:p14="http://schemas.microsoft.com/office/powerpoint/2010/main" val="2078941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9868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2789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19847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dirty="0"/>
              <a:t>Click to edit Master title style</a:t>
            </a:r>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6942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dirty="0"/>
              <a:t>Click to edit Master title style</a:t>
            </a:r>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90233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2/23/2021</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110097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glowscotland-my.sharepoint.com/:b:/r/personal/gw20steelann_glow_sch_uk/Documents/the_star_approach%20(1).pdf?csf=1&amp;web=1&amp;e=o6EEkR" TargetMode="External"/><Relationship Id="rId5" Type="http://schemas.openxmlformats.org/officeDocument/2006/relationships/hyperlink" Target="https://glowscotland-my.sharepoint.com/:w:/r/personal/gw20steelann_glow_sch_uk/Documents/ABC%20assessment.docx?d=w23c3b274ff1a461e9be9260e2aafd2b8&amp;csf=1&amp;web=1&amp;e=7WcRAx" TargetMode="External"/><Relationship Id="rId4"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4.png"/><Relationship Id="rId12" Type="http://schemas.microsoft.com/office/2007/relationships/diagramDrawing" Target="../diagrams/drawing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11" Type="http://schemas.openxmlformats.org/officeDocument/2006/relationships/diagramColors" Target="../diagrams/colors1.xml"/><Relationship Id="rId5" Type="http://schemas.openxmlformats.org/officeDocument/2006/relationships/image" Target="../media/image2.jpeg"/><Relationship Id="rId10" Type="http://schemas.openxmlformats.org/officeDocument/2006/relationships/diagramQuickStyle" Target="../diagrams/quickStyle1.xml"/><Relationship Id="rId4" Type="http://schemas.openxmlformats.org/officeDocument/2006/relationships/notesSlide" Target="../notesSlides/notesSlide1.xml"/><Relationship Id="rId9"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6.jpe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18.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458EB8A-C7C5-4211-9687-A5EE0C6DD0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grpSp>
        <p:nvGrpSpPr>
          <p:cNvPr id="14" name="Group 13">
            <a:extLst>
              <a:ext uri="{FF2B5EF4-FFF2-40B4-BE49-F238E27FC236}">
                <a16:creationId xmlns:a16="http://schemas.microsoft.com/office/drawing/2014/main" id="{65D94D4E-6D90-4017-88B5-20FB900382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15" name="Picture 14">
              <a:extLst>
                <a:ext uri="{FF2B5EF4-FFF2-40B4-BE49-F238E27FC236}">
                  <a16:creationId xmlns:a16="http://schemas.microsoft.com/office/drawing/2014/main" id="{55383EC4-D6DD-4C5A-913E-9FBB97309C9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6" name="Rectangle 15">
              <a:extLst>
                <a:ext uri="{FF2B5EF4-FFF2-40B4-BE49-F238E27FC236}">
                  <a16:creationId xmlns:a16="http://schemas.microsoft.com/office/drawing/2014/main" id="{C9779F7A-4308-4A06-9EE1-97A003037C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7" name="Picture 16">
              <a:extLst>
                <a:ext uri="{FF2B5EF4-FFF2-40B4-BE49-F238E27FC236}">
                  <a16:creationId xmlns:a16="http://schemas.microsoft.com/office/drawing/2014/main" id="{A0F2FC2F-2244-4240-94B0-9D51B33BA54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8" name="Picture 17">
              <a:extLst>
                <a:ext uri="{FF2B5EF4-FFF2-40B4-BE49-F238E27FC236}">
                  <a16:creationId xmlns:a16="http://schemas.microsoft.com/office/drawing/2014/main" id="{03307054-69F1-41D9-993D-AE5A21F8696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p:cNvSpPr>
            <a:spLocks noGrp="1"/>
          </p:cNvSpPr>
          <p:nvPr>
            <p:ph type="ctrTitle"/>
          </p:nvPr>
        </p:nvSpPr>
        <p:spPr>
          <a:xfrm>
            <a:off x="1102619" y="4404852"/>
            <a:ext cx="9989677" cy="1054745"/>
          </a:xfrm>
        </p:spPr>
        <p:txBody>
          <a:bodyPr>
            <a:normAutofit/>
          </a:bodyPr>
          <a:lstStyle/>
          <a:p>
            <a:r>
              <a:rPr lang="en-GB">
                <a:cs typeface="Calibri Light"/>
              </a:rPr>
              <a:t>Using the Incredible 5-point scale</a:t>
            </a:r>
            <a:endParaRPr lang="en-GB"/>
          </a:p>
        </p:txBody>
      </p:sp>
      <p:sp>
        <p:nvSpPr>
          <p:cNvPr id="3" name="Subtitle 2"/>
          <p:cNvSpPr>
            <a:spLocks noGrp="1"/>
          </p:cNvSpPr>
          <p:nvPr>
            <p:ph type="subTitle" idx="1"/>
          </p:nvPr>
        </p:nvSpPr>
        <p:spPr>
          <a:xfrm>
            <a:off x="1298448" y="5565530"/>
            <a:ext cx="9603727" cy="405501"/>
          </a:xfrm>
        </p:spPr>
        <p:txBody>
          <a:bodyPr vert="horz" lIns="91440" tIns="45720" rIns="91440" bIns="45720" rtlCol="0">
            <a:normAutofit/>
          </a:bodyPr>
          <a:lstStyle/>
          <a:p>
            <a:pPr>
              <a:lnSpc>
                <a:spcPct val="90000"/>
              </a:lnSpc>
            </a:pPr>
            <a:endParaRPr lang="en-GB" sz="700" dirty="0">
              <a:ea typeface="Meiryo"/>
            </a:endParaRPr>
          </a:p>
        </p:txBody>
      </p:sp>
      <p:sp>
        <p:nvSpPr>
          <p:cNvPr id="20" name="Rectangle 19">
            <a:extLst>
              <a:ext uri="{FF2B5EF4-FFF2-40B4-BE49-F238E27FC236}">
                <a16:creationId xmlns:a16="http://schemas.microsoft.com/office/drawing/2014/main" id="{B6E7B777-18B2-4C35-B506-702DC68D2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11086" y="1092200"/>
            <a:ext cx="8962768"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 name="Picture 3">
            <a:extLst>
              <a:ext uri="{FF2B5EF4-FFF2-40B4-BE49-F238E27FC236}">
                <a16:creationId xmlns:a16="http://schemas.microsoft.com/office/drawing/2014/main" id="{438E300F-8A9A-4A22-8667-B5D1E368A182}"/>
              </a:ext>
            </a:extLst>
          </p:cNvPr>
          <p:cNvPicPr>
            <a:picLocks noChangeAspect="1"/>
          </p:cNvPicPr>
          <p:nvPr/>
        </p:nvPicPr>
        <p:blipFill rotWithShape="1">
          <a:blip r:embed="rId7"/>
          <a:srcRect t="1214" r="-4" b="-4"/>
          <a:stretch/>
        </p:blipFill>
        <p:spPr>
          <a:xfrm>
            <a:off x="1776502" y="1257341"/>
            <a:ext cx="4243375" cy="2798064"/>
          </a:xfrm>
          <a:prstGeom prst="rect">
            <a:avLst/>
          </a:prstGeom>
        </p:spPr>
      </p:pic>
      <p:pic>
        <p:nvPicPr>
          <p:cNvPr id="7" name="Picture 7" descr="Logo, company name&#10;&#10;Description automatically generated">
            <a:extLst>
              <a:ext uri="{FF2B5EF4-FFF2-40B4-BE49-F238E27FC236}">
                <a16:creationId xmlns:a16="http://schemas.microsoft.com/office/drawing/2014/main" id="{FECB3912-0FE7-447A-9FE0-D5A5232F2C47}"/>
              </a:ext>
            </a:extLst>
          </p:cNvPr>
          <p:cNvPicPr>
            <a:picLocks noChangeAspect="1"/>
          </p:cNvPicPr>
          <p:nvPr/>
        </p:nvPicPr>
        <p:blipFill rotWithShape="1">
          <a:blip r:embed="rId8"/>
          <a:srcRect l="12573" r="11878" b="-2"/>
          <a:stretch/>
        </p:blipFill>
        <p:spPr>
          <a:xfrm>
            <a:off x="6180744" y="1257341"/>
            <a:ext cx="4227694" cy="2798064"/>
          </a:xfrm>
          <a:prstGeom prst="rect">
            <a:avLst/>
          </a:prstGeom>
        </p:spPr>
      </p:pic>
      <p:cxnSp>
        <p:nvCxnSpPr>
          <p:cNvPr id="22" name="Straight Connector 21">
            <a:extLst>
              <a:ext uri="{FF2B5EF4-FFF2-40B4-BE49-F238E27FC236}">
                <a16:creationId xmlns:a16="http://schemas.microsoft.com/office/drawing/2014/main" id="{ADF7A100-AC98-48E5-8ADC-222C893FB2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64080" y="5518838"/>
            <a:ext cx="7863840" cy="0"/>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B58F4BA6-680F-410B-A1D9-E275909D703A}"/>
              </a:ext>
            </a:extLst>
          </p:cNvPr>
          <p:cNvSpPr txBox="1"/>
          <p:nvPr/>
        </p:nvSpPr>
        <p:spPr>
          <a:xfrm>
            <a:off x="842962" y="5760243"/>
            <a:ext cx="1052134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ct val="20000"/>
              </a:spcBef>
              <a:spcAft>
                <a:spcPts val="600"/>
              </a:spcAft>
              <a:buClrTx/>
              <a:buSzTx/>
              <a:buFontTx/>
              <a:buNone/>
              <a:tabLst/>
              <a:defRPr/>
            </a:pPr>
            <a:r>
              <a:rPr kumimoji="0" lang="en-GB" sz="1300" b="0" i="0" u="none" strike="noStrike" kern="1200" cap="none" spc="0" normalizeH="0" baseline="0" noProof="0">
                <a:ln>
                  <a:noFill/>
                </a:ln>
                <a:solidFill>
                  <a:prstClr val="black"/>
                </a:solidFill>
                <a:effectLst/>
                <a:uLnTx/>
                <a:uFillTx/>
                <a:latin typeface="Garamond" panose="02020404030301010803"/>
                <a:ea typeface="+mn-ea"/>
                <a:cs typeface="+mn-cs"/>
              </a:rPr>
              <a:t>Ann Steel – Trainee Educational Psychologist</a:t>
            </a:r>
            <a:endParaRPr kumimoji="0" lang="en-US" sz="1300" b="0" i="0" u="none" strike="noStrike" kern="1200" cap="none" spc="0" normalizeH="0" baseline="0" noProof="0">
              <a:ln>
                <a:noFill/>
              </a:ln>
              <a:solidFill>
                <a:prstClr val="black"/>
              </a:solidFill>
              <a:effectLst/>
              <a:uLnTx/>
              <a:uFillTx/>
              <a:latin typeface="Garamond" panose="02020404030301010803"/>
              <a:ea typeface="+mn-lt"/>
              <a:cs typeface="+mn-lt"/>
            </a:endParaRPr>
          </a:p>
          <a:p>
            <a:pPr marL="0" marR="0" lvl="0" indent="0" algn="ctr" defTabSz="914400" rtl="0" eaLnBrk="1" fontAlgn="auto" latinLnBrk="0" hangingPunct="1">
              <a:lnSpc>
                <a:spcPct val="90000"/>
              </a:lnSpc>
              <a:spcBef>
                <a:spcPct val="20000"/>
              </a:spcBef>
              <a:spcAft>
                <a:spcPts val="600"/>
              </a:spcAft>
              <a:buClrTx/>
              <a:buSzTx/>
              <a:buFontTx/>
              <a:buNone/>
              <a:tabLst/>
              <a:defRPr/>
            </a:pPr>
            <a:r>
              <a:rPr kumimoji="0" lang="en-GB" sz="1300" b="0" i="0" u="none" strike="noStrike" kern="1200" cap="none" spc="0" normalizeH="0" baseline="0" noProof="0">
                <a:ln>
                  <a:noFill/>
                </a:ln>
                <a:solidFill>
                  <a:prstClr val="black"/>
                </a:solidFill>
                <a:effectLst/>
                <a:uLnTx/>
                <a:uFillTx/>
                <a:latin typeface="Garamond" panose="02020404030301010803"/>
                <a:ea typeface="+mn-ea"/>
                <a:cs typeface="+mn-cs"/>
              </a:rPr>
              <a:t>Falkirk Educational Psychology Service – February 2021</a:t>
            </a:r>
            <a:endParaRPr kumimoji="0" lang="en-US" sz="1300" b="0" i="0" u="none" strike="noStrike" kern="1200" cap="none" spc="0" normalizeH="0" baseline="0" noProof="0">
              <a:ln>
                <a:noFill/>
              </a:ln>
              <a:solidFill>
                <a:prstClr val="black"/>
              </a:solidFill>
              <a:effectLst/>
              <a:uLnTx/>
              <a:uFillTx/>
              <a:latin typeface="Garamond" panose="02020404030301010803"/>
              <a:ea typeface="+mn-lt"/>
              <a:cs typeface="+mn-lt"/>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a:ln>
                  <a:noFill/>
                </a:ln>
                <a:solidFill>
                  <a:prstClr val="black"/>
                </a:solidFill>
                <a:effectLst/>
                <a:uLnTx/>
                <a:uFillTx/>
                <a:latin typeface="Garamond" panose="02020404030301010803"/>
                <a:ea typeface="+mn-ea"/>
                <a:cs typeface="+mn-cs"/>
              </a:rPr>
              <a:t>Click to add text</a:t>
            </a:r>
          </a:p>
        </p:txBody>
      </p:sp>
      <p:pic>
        <p:nvPicPr>
          <p:cNvPr id="8" name="Audio 7">
            <a:hlinkClick r:id="" action="ppaction://media"/>
            <a:extLst>
              <a:ext uri="{FF2B5EF4-FFF2-40B4-BE49-F238E27FC236}">
                <a16:creationId xmlns:a16="http://schemas.microsoft.com/office/drawing/2014/main" id="{0C572801-8041-4C82-A559-8A76EE47F3C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9857222"/>
      </p:ext>
    </p:extLst>
  </p:cSld>
  <p:clrMapOvr>
    <a:masterClrMapping/>
  </p:clrMapOvr>
  <mc:AlternateContent xmlns:mc="http://schemas.openxmlformats.org/markup-compatibility/2006" xmlns:p14="http://schemas.microsoft.com/office/powerpoint/2010/main">
    <mc:Choice Requires="p14">
      <p:transition spd="slow" p14:dur="2000" advTm="36664"/>
    </mc:Choice>
    <mc:Fallback xmlns="">
      <p:transition spd="slow" advTm="36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11E2B-4306-441B-B698-8451CC6C7D76}"/>
              </a:ext>
            </a:extLst>
          </p:cNvPr>
          <p:cNvSpPr>
            <a:spLocks noGrp="1"/>
          </p:cNvSpPr>
          <p:nvPr>
            <p:ph type="title"/>
          </p:nvPr>
        </p:nvSpPr>
        <p:spPr/>
        <p:txBody>
          <a:bodyPr/>
          <a:lstStyle/>
          <a:p>
            <a:r>
              <a:rPr lang="en-GB" dirty="0"/>
              <a:t>Implementing the 5-point scale</a:t>
            </a:r>
          </a:p>
        </p:txBody>
      </p:sp>
      <p:sp>
        <p:nvSpPr>
          <p:cNvPr id="3" name="Content Placeholder 2">
            <a:extLst>
              <a:ext uri="{FF2B5EF4-FFF2-40B4-BE49-F238E27FC236}">
                <a16:creationId xmlns:a16="http://schemas.microsoft.com/office/drawing/2014/main" id="{84520EC6-6962-4A38-AF90-4A180A4521A9}"/>
              </a:ext>
            </a:extLst>
          </p:cNvPr>
          <p:cNvSpPr>
            <a:spLocks noGrp="1"/>
          </p:cNvSpPr>
          <p:nvPr>
            <p:ph idx="1"/>
          </p:nvPr>
        </p:nvSpPr>
        <p:spPr/>
        <p:txBody>
          <a:bodyPr/>
          <a:lstStyle/>
          <a:p>
            <a:pPr marL="457200" indent="-457200">
              <a:buAutoNum type="arabicPeriod"/>
            </a:pPr>
            <a:r>
              <a:rPr lang="en-GB" b="1" dirty="0"/>
              <a:t>Identify the target behaviour / context or situation</a:t>
            </a:r>
          </a:p>
          <a:p>
            <a:pPr marL="0" indent="0">
              <a:buNone/>
            </a:pPr>
            <a:r>
              <a:rPr lang="en-GB" b="1" dirty="0">
                <a:hlinkClick r:id="rId5"/>
              </a:rPr>
              <a:t>The ABC assessment</a:t>
            </a:r>
          </a:p>
          <a:p>
            <a:pPr marL="0" indent="0">
              <a:buNone/>
            </a:pPr>
            <a:r>
              <a:rPr lang="en-GB" b="1" dirty="0">
                <a:hlinkClick r:id="rId6"/>
              </a:rPr>
              <a:t>The STAR approach</a:t>
            </a:r>
            <a:endParaRPr lang="en-GB" b="1" dirty="0"/>
          </a:p>
        </p:txBody>
      </p:sp>
      <p:pic>
        <p:nvPicPr>
          <p:cNvPr id="4" name="Audio 3">
            <a:hlinkClick r:id="" action="ppaction://media"/>
            <a:extLst>
              <a:ext uri="{FF2B5EF4-FFF2-40B4-BE49-F238E27FC236}">
                <a16:creationId xmlns:a16="http://schemas.microsoft.com/office/drawing/2014/main" id="{041FDBD3-261E-417B-B793-D820B761FE9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70972273"/>
      </p:ext>
    </p:extLst>
  </p:cSld>
  <p:clrMapOvr>
    <a:masterClrMapping/>
  </p:clrMapOvr>
  <mc:AlternateContent xmlns:mc="http://schemas.openxmlformats.org/markup-compatibility/2006" xmlns:p14="http://schemas.microsoft.com/office/powerpoint/2010/main">
    <mc:Choice Requires="p14">
      <p:transition spd="slow" p14:dur="2000" advTm="102189"/>
    </mc:Choice>
    <mc:Fallback xmlns="">
      <p:transition spd="slow" advTm="102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99709-F626-4C4E-AC0C-D6A8B7AA3C8E}"/>
              </a:ext>
            </a:extLst>
          </p:cNvPr>
          <p:cNvSpPr>
            <a:spLocks noGrp="1"/>
          </p:cNvSpPr>
          <p:nvPr>
            <p:ph type="title"/>
          </p:nvPr>
        </p:nvSpPr>
        <p:spPr/>
        <p:txBody>
          <a:bodyPr/>
          <a:lstStyle/>
          <a:p>
            <a:r>
              <a:rPr lang="en-GB" dirty="0">
                <a:cs typeface="Sabon Next LT"/>
              </a:rPr>
              <a:t>Aims for the session</a:t>
            </a:r>
            <a:endParaRPr lang="en-GB" dirty="0"/>
          </a:p>
        </p:txBody>
      </p:sp>
      <p:sp>
        <p:nvSpPr>
          <p:cNvPr id="3" name="Content Placeholder 2">
            <a:extLst>
              <a:ext uri="{FF2B5EF4-FFF2-40B4-BE49-F238E27FC236}">
                <a16:creationId xmlns:a16="http://schemas.microsoft.com/office/drawing/2014/main" id="{957AF836-CFBC-45CE-B465-8454CFB63337}"/>
              </a:ext>
            </a:extLst>
          </p:cNvPr>
          <p:cNvSpPr>
            <a:spLocks noGrp="1"/>
          </p:cNvSpPr>
          <p:nvPr>
            <p:ph idx="1"/>
          </p:nvPr>
        </p:nvSpPr>
        <p:spPr/>
        <p:txBody>
          <a:bodyPr>
            <a:normAutofit lnSpcReduction="10000"/>
          </a:bodyPr>
          <a:lstStyle/>
          <a:p>
            <a:r>
              <a:rPr lang="en-GB"/>
              <a:t>What is the Incredible 5-point scale?</a:t>
            </a:r>
          </a:p>
          <a:p>
            <a:pPr>
              <a:buSzPct val="114999"/>
            </a:pPr>
            <a:r>
              <a:rPr lang="en-GB"/>
              <a:t>Uses of the scale</a:t>
            </a:r>
          </a:p>
          <a:p>
            <a:pPr>
              <a:buSzPct val="114999"/>
            </a:pPr>
            <a:r>
              <a:rPr lang="en-GB"/>
              <a:t>Steps to implementing the scale</a:t>
            </a:r>
            <a:endParaRPr lang="en-GB" dirty="0"/>
          </a:p>
          <a:p>
            <a:pPr>
              <a:buSzPct val="114999"/>
            </a:pPr>
            <a:r>
              <a:rPr lang="en-GB"/>
              <a:t>Examples</a:t>
            </a:r>
          </a:p>
          <a:p>
            <a:pPr>
              <a:buSzPct val="114999"/>
            </a:pPr>
            <a:r>
              <a:rPr lang="en-GB"/>
              <a:t>Ways to improve success of the 5-point scale</a:t>
            </a:r>
            <a:endParaRPr lang="en-GB" dirty="0"/>
          </a:p>
          <a:p>
            <a:pPr>
              <a:buSzPct val="114999"/>
            </a:pPr>
            <a:r>
              <a:rPr lang="en-GB"/>
              <a:t>Reflections for practice</a:t>
            </a:r>
            <a:endParaRPr lang="en-GB" dirty="0"/>
          </a:p>
          <a:p>
            <a:pPr>
              <a:buSzPct val="114999"/>
            </a:pPr>
            <a:r>
              <a:rPr lang="en-GB"/>
              <a:t>Resources</a:t>
            </a:r>
            <a:endParaRPr lang="en-GB" dirty="0"/>
          </a:p>
        </p:txBody>
      </p:sp>
      <p:pic>
        <p:nvPicPr>
          <p:cNvPr id="6" name="Audio 5">
            <a:hlinkClick r:id="" action="ppaction://media"/>
            <a:extLst>
              <a:ext uri="{FF2B5EF4-FFF2-40B4-BE49-F238E27FC236}">
                <a16:creationId xmlns:a16="http://schemas.microsoft.com/office/drawing/2014/main" id="{1D4097DD-EC45-4FF3-AEB9-479A994BDE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32687702"/>
      </p:ext>
    </p:extLst>
  </p:cSld>
  <p:clrMapOvr>
    <a:masterClrMapping/>
  </p:clrMapOvr>
  <mc:AlternateContent xmlns:mc="http://schemas.openxmlformats.org/markup-compatibility/2006" xmlns:p14="http://schemas.microsoft.com/office/powerpoint/2010/main">
    <mc:Choice Requires="p14">
      <p:transition spd="slow" p14:dur="2000" advTm="55723"/>
    </mc:Choice>
    <mc:Fallback xmlns="">
      <p:transition spd="slow" advTm="55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7DEDD00-5E71-418B-9C3C-9B71B01822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1" name="Picture 10">
              <a:extLst>
                <a:ext uri="{FF2B5EF4-FFF2-40B4-BE49-F238E27FC236}">
                  <a16:creationId xmlns:a16="http://schemas.microsoft.com/office/drawing/2014/main" id="{F08AA894-60A7-4A09-919E-54EF7C3EC82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a:extLst>
                <a:ext uri="{FF2B5EF4-FFF2-40B4-BE49-F238E27FC236}">
                  <a16:creationId xmlns:a16="http://schemas.microsoft.com/office/drawing/2014/main" id="{44680684-9D82-4E2B-9E9A-778390DA9E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3" name="Picture 12">
              <a:extLst>
                <a:ext uri="{FF2B5EF4-FFF2-40B4-BE49-F238E27FC236}">
                  <a16:creationId xmlns:a16="http://schemas.microsoft.com/office/drawing/2014/main" id="{E28899EB-8201-46DC-A208-67136E6BA1A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4" name="Picture 13">
              <a:extLst>
                <a:ext uri="{FF2B5EF4-FFF2-40B4-BE49-F238E27FC236}">
                  <a16:creationId xmlns:a16="http://schemas.microsoft.com/office/drawing/2014/main" id="{58681DBB-DB5A-40DF-8333-C7E1C945B5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6C0DFF9D-69FF-4161-A310-D184F9AF0166}"/>
              </a:ext>
            </a:extLst>
          </p:cNvPr>
          <p:cNvSpPr>
            <a:spLocks noGrp="1"/>
          </p:cNvSpPr>
          <p:nvPr>
            <p:ph type="title"/>
          </p:nvPr>
        </p:nvSpPr>
        <p:spPr>
          <a:xfrm>
            <a:off x="1295402" y="982132"/>
            <a:ext cx="9601196" cy="1303867"/>
          </a:xfrm>
        </p:spPr>
        <p:txBody>
          <a:bodyPr>
            <a:normAutofit/>
          </a:bodyPr>
          <a:lstStyle/>
          <a:p>
            <a:r>
              <a:rPr lang="en-GB" dirty="0">
                <a:solidFill>
                  <a:srgbClr val="262626"/>
                </a:solidFill>
                <a:cs typeface="Sabon Next LT"/>
              </a:rPr>
              <a:t>What is the Incredible 5-point scale?</a:t>
            </a:r>
            <a:endParaRPr lang="en-GB" dirty="0">
              <a:solidFill>
                <a:srgbClr val="262626"/>
              </a:solidFill>
            </a:endParaRPr>
          </a:p>
        </p:txBody>
      </p:sp>
      <p:graphicFrame>
        <p:nvGraphicFramePr>
          <p:cNvPr id="5" name="Content Placeholder 2">
            <a:extLst>
              <a:ext uri="{FF2B5EF4-FFF2-40B4-BE49-F238E27FC236}">
                <a16:creationId xmlns:a16="http://schemas.microsoft.com/office/drawing/2014/main" id="{ADF68723-D281-41A3-B684-A7C39B0F1E7A}"/>
              </a:ext>
            </a:extLst>
          </p:cNvPr>
          <p:cNvGraphicFramePr>
            <a:graphicFrameLocks noGrp="1"/>
          </p:cNvGraphicFramePr>
          <p:nvPr>
            <p:ph idx="1"/>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 name="Audio 2">
            <a:hlinkClick r:id="" action="ppaction://media"/>
            <a:extLst>
              <a:ext uri="{FF2B5EF4-FFF2-40B4-BE49-F238E27FC236}">
                <a16:creationId xmlns:a16="http://schemas.microsoft.com/office/drawing/2014/main" id="{6DFB0012-34C7-4767-945E-25E07F34462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95077829"/>
      </p:ext>
    </p:extLst>
  </p:cSld>
  <p:clrMapOvr>
    <a:masterClrMapping/>
  </p:clrMapOvr>
  <mc:AlternateContent xmlns:mc="http://schemas.openxmlformats.org/markup-compatibility/2006" xmlns:p14="http://schemas.microsoft.com/office/powerpoint/2010/main">
    <mc:Choice Requires="p14">
      <p:transition spd="slow" p14:dur="2000" advTm="240202"/>
    </mc:Choice>
    <mc:Fallback xmlns="">
      <p:transition spd="slow" advTm="240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278BC618-3289-4C64-902D-506AF437E6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6"/>
            <a:stretch/>
          </a:blipFill>
          <a:ln w="15875" cap="flat" cmpd="sng" algn="ctr">
            <a:solidFill>
              <a:srgbClr val="AB946B">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panose="02020404030301010803"/>
              <a:ea typeface="+mn-ea"/>
              <a:cs typeface="+mn-cs"/>
            </a:endParaRPr>
          </a:p>
        </p:txBody>
      </p:sp>
      <p:pic>
        <p:nvPicPr>
          <p:cNvPr id="17" name="Picture 9">
            <a:extLst>
              <a:ext uri="{FF2B5EF4-FFF2-40B4-BE49-F238E27FC236}">
                <a16:creationId xmlns:a16="http://schemas.microsoft.com/office/drawing/2014/main" id="{133D31B1-9C37-4542-80D3-7B54026F2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E830B798-F894-41F6-AFC5-76646D1B0C4E}"/>
              </a:ext>
            </a:extLst>
          </p:cNvPr>
          <p:cNvSpPr>
            <a:spLocks noGrp="1"/>
          </p:cNvSpPr>
          <p:nvPr>
            <p:ph type="title"/>
          </p:nvPr>
        </p:nvSpPr>
        <p:spPr>
          <a:xfrm>
            <a:off x="1295402" y="982132"/>
            <a:ext cx="9601196" cy="1303867"/>
          </a:xfrm>
        </p:spPr>
        <p:txBody>
          <a:bodyPr>
            <a:normAutofit/>
          </a:bodyPr>
          <a:lstStyle/>
          <a:p>
            <a:r>
              <a:rPr lang="en-GB">
                <a:cs typeface="Sabon Next LT"/>
              </a:rPr>
              <a:t>Why use the Incredible 5-point scale?</a:t>
            </a:r>
            <a:endParaRPr lang="en-GB" dirty="0">
              <a:cs typeface="Sabon Next LT"/>
            </a:endParaRPr>
          </a:p>
        </p:txBody>
      </p:sp>
      <p:cxnSp>
        <p:nvCxnSpPr>
          <p:cNvPr id="18" name="Straight Connector 11">
            <a:extLst>
              <a:ext uri="{FF2B5EF4-FFF2-40B4-BE49-F238E27FC236}">
                <a16:creationId xmlns:a16="http://schemas.microsoft.com/office/drawing/2014/main" id="{10D273FA-71CB-4AEB-8F60-67AB3375E39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DE4DE232-9705-49E4-9CC8-31755493C58D}"/>
              </a:ext>
            </a:extLst>
          </p:cNvPr>
          <p:cNvSpPr>
            <a:spLocks noGrp="1"/>
          </p:cNvSpPr>
          <p:nvPr>
            <p:ph idx="1"/>
          </p:nvPr>
        </p:nvSpPr>
        <p:spPr>
          <a:xfrm>
            <a:off x="1295401" y="2556932"/>
            <a:ext cx="9601196" cy="3318936"/>
          </a:xfrm>
        </p:spPr>
        <p:txBody>
          <a:bodyPr vert="horz" lIns="91440" tIns="45720" rIns="91440" bIns="45720" rtlCol="0">
            <a:normAutofit/>
          </a:bodyPr>
          <a:lstStyle/>
          <a:p>
            <a:r>
              <a:rPr lang="en-GB" dirty="0"/>
              <a:t>Simple</a:t>
            </a:r>
          </a:p>
          <a:p>
            <a:r>
              <a:rPr lang="en-GB" dirty="0"/>
              <a:t>Versatile and flexible</a:t>
            </a:r>
          </a:p>
          <a:p>
            <a:r>
              <a:rPr lang="en-GB" dirty="0"/>
              <a:t>Cost effective</a:t>
            </a:r>
          </a:p>
          <a:p>
            <a:r>
              <a:rPr lang="en-GB" dirty="0"/>
              <a:t>Consistent language</a:t>
            </a:r>
          </a:p>
          <a:p>
            <a:r>
              <a:rPr lang="en-GB" dirty="0"/>
              <a:t>Easily transferrable across contexts</a:t>
            </a:r>
          </a:p>
          <a:p>
            <a:endParaRPr lang="en-GB" dirty="0"/>
          </a:p>
        </p:txBody>
      </p:sp>
      <p:pic>
        <p:nvPicPr>
          <p:cNvPr id="4" name="Audio 3">
            <a:hlinkClick r:id="" action="ppaction://media"/>
            <a:extLst>
              <a:ext uri="{FF2B5EF4-FFF2-40B4-BE49-F238E27FC236}">
                <a16:creationId xmlns:a16="http://schemas.microsoft.com/office/drawing/2014/main" id="{ABA07ACA-3353-403A-8115-B691F6F8F4D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25530355"/>
      </p:ext>
    </p:extLst>
  </p:cSld>
  <p:clrMapOvr>
    <a:masterClrMapping/>
  </p:clrMapOvr>
  <mc:AlternateContent xmlns:mc="http://schemas.openxmlformats.org/markup-compatibility/2006" xmlns:p14="http://schemas.microsoft.com/office/powerpoint/2010/main">
    <mc:Choice Requires="p14">
      <p:transition spd="slow" p14:dur="2000" advTm="149557"/>
    </mc:Choice>
    <mc:Fallback xmlns="">
      <p:transition spd="slow" advTm="149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5276F-6AA8-4849-BF90-D4C6745D7963}"/>
              </a:ext>
            </a:extLst>
          </p:cNvPr>
          <p:cNvSpPr>
            <a:spLocks noGrp="1"/>
          </p:cNvSpPr>
          <p:nvPr>
            <p:ph type="title"/>
          </p:nvPr>
        </p:nvSpPr>
        <p:spPr>
          <a:xfrm>
            <a:off x="791440" y="616789"/>
            <a:ext cx="10606072" cy="779253"/>
          </a:xfrm>
          <a:ln>
            <a:solidFill>
              <a:schemeClr val="bg1"/>
            </a:solidFill>
          </a:ln>
        </p:spPr>
        <p:txBody>
          <a:bodyPr anchor="b">
            <a:normAutofit/>
          </a:bodyPr>
          <a:lstStyle/>
          <a:p>
            <a:pPr algn="ctr"/>
            <a:r>
              <a:rPr lang="en-GB" sz="4000" dirty="0">
                <a:cs typeface="Sabon Next LT"/>
              </a:rPr>
              <a:t>Examples of Use of the Incredible 5-point scale</a:t>
            </a:r>
            <a:endParaRPr lang="en-GB" sz="4000" dirty="0"/>
          </a:p>
        </p:txBody>
      </p:sp>
      <p:sp>
        <p:nvSpPr>
          <p:cNvPr id="8" name="Content Placeholder 7">
            <a:extLst>
              <a:ext uri="{FF2B5EF4-FFF2-40B4-BE49-F238E27FC236}">
                <a16:creationId xmlns:a16="http://schemas.microsoft.com/office/drawing/2014/main" id="{185483D9-14C4-452D-9032-E2B1BB0D25AA}"/>
              </a:ext>
            </a:extLst>
          </p:cNvPr>
          <p:cNvSpPr>
            <a:spLocks noGrp="1"/>
          </p:cNvSpPr>
          <p:nvPr>
            <p:ph idx="1"/>
          </p:nvPr>
        </p:nvSpPr>
        <p:spPr>
          <a:xfrm>
            <a:off x="2323323" y="1524000"/>
            <a:ext cx="7542306" cy="1600199"/>
          </a:xfrm>
        </p:spPr>
        <p:txBody>
          <a:bodyPr>
            <a:normAutofit/>
          </a:bodyPr>
          <a:lstStyle/>
          <a:p>
            <a:pPr algn="ctr"/>
            <a:endParaRPr lang="en-US" sz="1600"/>
          </a:p>
        </p:txBody>
      </p:sp>
      <p:pic>
        <p:nvPicPr>
          <p:cNvPr id="4" name="Picture 4">
            <a:extLst>
              <a:ext uri="{FF2B5EF4-FFF2-40B4-BE49-F238E27FC236}">
                <a16:creationId xmlns:a16="http://schemas.microsoft.com/office/drawing/2014/main" id="{85F56975-3A28-4968-BC72-7C4891A64951}"/>
              </a:ext>
            </a:extLst>
          </p:cNvPr>
          <p:cNvPicPr>
            <a:picLocks noChangeAspect="1"/>
          </p:cNvPicPr>
          <p:nvPr/>
        </p:nvPicPr>
        <p:blipFill rotWithShape="1">
          <a:blip r:embed="rId5"/>
          <a:srcRect t="6081" b="10551"/>
          <a:stretch/>
        </p:blipFill>
        <p:spPr>
          <a:xfrm>
            <a:off x="0" y="1524000"/>
            <a:ext cx="12186745" cy="5561162"/>
          </a:xfrm>
          <a:prstGeom prst="rect">
            <a:avLst/>
          </a:prstGeom>
        </p:spPr>
      </p:pic>
      <p:pic>
        <p:nvPicPr>
          <p:cNvPr id="5" name="Audio 4">
            <a:hlinkClick r:id="" action="ppaction://media"/>
            <a:extLst>
              <a:ext uri="{FF2B5EF4-FFF2-40B4-BE49-F238E27FC236}">
                <a16:creationId xmlns:a16="http://schemas.microsoft.com/office/drawing/2014/main" id="{CB077824-F932-4A79-88CD-7DF8225A22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87521089"/>
      </p:ext>
    </p:extLst>
  </p:cSld>
  <p:clrMapOvr>
    <a:masterClrMapping/>
  </p:clrMapOvr>
  <mc:AlternateContent xmlns:mc="http://schemas.openxmlformats.org/markup-compatibility/2006" xmlns:p14="http://schemas.microsoft.com/office/powerpoint/2010/main">
    <mc:Choice Requires="p14">
      <p:transition spd="slow" p14:dur="2000" advTm="86848"/>
    </mc:Choice>
    <mc:Fallback xmlns="">
      <p:transition spd="slow" advTm="86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E61F402-3445-458A-9A2B-D28FD2883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grpSp>
        <p:nvGrpSpPr>
          <p:cNvPr id="13" name="Group 12">
            <a:extLst>
              <a:ext uri="{FF2B5EF4-FFF2-40B4-BE49-F238E27FC236}">
                <a16:creationId xmlns:a16="http://schemas.microsoft.com/office/drawing/2014/main" id="{A673C096-95AE-4644-B76C-1DF1B667DC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4" name="Picture 13">
              <a:extLst>
                <a:ext uri="{FF2B5EF4-FFF2-40B4-BE49-F238E27FC236}">
                  <a16:creationId xmlns:a16="http://schemas.microsoft.com/office/drawing/2014/main" id="{77A91835-418B-4867-87D7-1376A57F3F7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4">
              <a:extLst>
                <a:ext uri="{FF2B5EF4-FFF2-40B4-BE49-F238E27FC236}">
                  <a16:creationId xmlns:a16="http://schemas.microsoft.com/office/drawing/2014/main" id="{65B511A1-E0EC-49FE-8068-9DA29CD00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4A61BC5F-ADA4-4DBA-9C6B-E17E0B82EC5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7" name="Picture 16">
              <a:extLst>
                <a:ext uri="{FF2B5EF4-FFF2-40B4-BE49-F238E27FC236}">
                  <a16:creationId xmlns:a16="http://schemas.microsoft.com/office/drawing/2014/main" id="{1CE6F7D2-ACED-47D2-BEFD-FB26F75374A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4E25334E-D534-42BB-9F64-4816ABA227C9}"/>
              </a:ext>
            </a:extLst>
          </p:cNvPr>
          <p:cNvSpPr>
            <a:spLocks noGrp="1"/>
          </p:cNvSpPr>
          <p:nvPr>
            <p:ph type="title"/>
          </p:nvPr>
        </p:nvSpPr>
        <p:spPr>
          <a:xfrm>
            <a:off x="1295402" y="982132"/>
            <a:ext cx="3660056" cy="1325373"/>
          </a:xfrm>
        </p:spPr>
        <p:txBody>
          <a:bodyPr anchor="b">
            <a:normAutofit/>
          </a:bodyPr>
          <a:lstStyle/>
          <a:p>
            <a:r>
              <a:rPr lang="en-GB" sz="3600" b="1" dirty="0">
                <a:solidFill>
                  <a:srgbClr val="262626"/>
                </a:solidFill>
              </a:rPr>
              <a:t>Examples of the 5-point scale</a:t>
            </a:r>
          </a:p>
        </p:txBody>
      </p:sp>
      <p:cxnSp>
        <p:nvCxnSpPr>
          <p:cNvPr id="19" name="Straight Connector 18">
            <a:extLst>
              <a:ext uri="{FF2B5EF4-FFF2-40B4-BE49-F238E27FC236}">
                <a16:creationId xmlns:a16="http://schemas.microsoft.com/office/drawing/2014/main" id="{2BE880E9-2B86-4CDB-B5B7-308745CDD1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Content Placeholder 7">
            <a:extLst>
              <a:ext uri="{FF2B5EF4-FFF2-40B4-BE49-F238E27FC236}">
                <a16:creationId xmlns:a16="http://schemas.microsoft.com/office/drawing/2014/main" id="{DA0002B7-79DE-4D18-B0CC-B9DEB4C0962F}"/>
              </a:ext>
            </a:extLst>
          </p:cNvPr>
          <p:cNvSpPr>
            <a:spLocks noGrp="1"/>
          </p:cNvSpPr>
          <p:nvPr>
            <p:ph idx="1"/>
          </p:nvPr>
        </p:nvSpPr>
        <p:spPr>
          <a:xfrm>
            <a:off x="1295401" y="2493774"/>
            <a:ext cx="3660057" cy="3382094"/>
          </a:xfrm>
        </p:spPr>
        <p:txBody>
          <a:bodyPr>
            <a:normAutofit/>
          </a:bodyPr>
          <a:lstStyle/>
          <a:p>
            <a:pPr algn="ctr"/>
            <a:endParaRPr lang="en-US" sz="1600">
              <a:solidFill>
                <a:srgbClr val="262626"/>
              </a:solidFill>
            </a:endParaRPr>
          </a:p>
        </p:txBody>
      </p:sp>
      <p:pic>
        <p:nvPicPr>
          <p:cNvPr id="4" name="Content Placeholder 3">
            <a:extLst>
              <a:ext uri="{FF2B5EF4-FFF2-40B4-BE49-F238E27FC236}">
                <a16:creationId xmlns:a16="http://schemas.microsoft.com/office/drawing/2014/main" id="{6CCCB222-F63A-4870-A33B-76A91C6A5828}"/>
              </a:ext>
            </a:extLst>
          </p:cNvPr>
          <p:cNvPicPr>
            <a:picLocks noChangeAspect="1"/>
          </p:cNvPicPr>
          <p:nvPr/>
        </p:nvPicPr>
        <p:blipFill>
          <a:blip r:embed="rId7"/>
          <a:stretch>
            <a:fillRect/>
          </a:stretch>
        </p:blipFill>
        <p:spPr>
          <a:xfrm>
            <a:off x="5489355" y="982131"/>
            <a:ext cx="5569169" cy="4893735"/>
          </a:xfrm>
          <a:prstGeom prst="rect">
            <a:avLst/>
          </a:prstGeom>
          <a:ln w="57150" cmpd="thickThin">
            <a:solidFill>
              <a:srgbClr val="7F7F7F"/>
            </a:solidFill>
            <a:miter lim="800000"/>
          </a:ln>
        </p:spPr>
      </p:pic>
      <p:pic>
        <p:nvPicPr>
          <p:cNvPr id="5" name="Audio 4">
            <a:hlinkClick r:id="" action="ppaction://media"/>
            <a:extLst>
              <a:ext uri="{FF2B5EF4-FFF2-40B4-BE49-F238E27FC236}">
                <a16:creationId xmlns:a16="http://schemas.microsoft.com/office/drawing/2014/main" id="{1A9F50DE-2D13-44F2-A52F-47E9FDAA492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51784290"/>
      </p:ext>
    </p:extLst>
  </p:cSld>
  <p:clrMapOvr>
    <a:masterClrMapping/>
  </p:clrMapOvr>
  <mc:AlternateContent xmlns:mc="http://schemas.openxmlformats.org/markup-compatibility/2006" xmlns:p14="http://schemas.microsoft.com/office/powerpoint/2010/main">
    <mc:Choice Requires="p14">
      <p:transition spd="slow" p14:dur="2000" advTm="61756"/>
    </mc:Choice>
    <mc:Fallback xmlns="">
      <p:transition spd="slow" advTm="61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E61F402-3445-458A-9A2B-D28FD2883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grpSp>
        <p:nvGrpSpPr>
          <p:cNvPr id="13" name="Group 12">
            <a:extLst>
              <a:ext uri="{FF2B5EF4-FFF2-40B4-BE49-F238E27FC236}">
                <a16:creationId xmlns:a16="http://schemas.microsoft.com/office/drawing/2014/main" id="{A673C096-95AE-4644-B76C-1DF1B667DC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4" name="Picture 13">
              <a:extLst>
                <a:ext uri="{FF2B5EF4-FFF2-40B4-BE49-F238E27FC236}">
                  <a16:creationId xmlns:a16="http://schemas.microsoft.com/office/drawing/2014/main" id="{77A91835-418B-4867-87D7-1376A57F3F7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4">
              <a:extLst>
                <a:ext uri="{FF2B5EF4-FFF2-40B4-BE49-F238E27FC236}">
                  <a16:creationId xmlns:a16="http://schemas.microsoft.com/office/drawing/2014/main" id="{65B511A1-E0EC-49FE-8068-9DA29CD00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4A61BC5F-ADA4-4DBA-9C6B-E17E0B82EC5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7" name="Picture 16">
              <a:extLst>
                <a:ext uri="{FF2B5EF4-FFF2-40B4-BE49-F238E27FC236}">
                  <a16:creationId xmlns:a16="http://schemas.microsoft.com/office/drawing/2014/main" id="{1CE6F7D2-ACED-47D2-BEFD-FB26F75374A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4E25334E-D534-42BB-9F64-4816ABA227C9}"/>
              </a:ext>
            </a:extLst>
          </p:cNvPr>
          <p:cNvSpPr>
            <a:spLocks noGrp="1"/>
          </p:cNvSpPr>
          <p:nvPr>
            <p:ph type="title"/>
          </p:nvPr>
        </p:nvSpPr>
        <p:spPr>
          <a:xfrm>
            <a:off x="1295402" y="982132"/>
            <a:ext cx="3660056" cy="1325373"/>
          </a:xfrm>
        </p:spPr>
        <p:txBody>
          <a:bodyPr anchor="b">
            <a:normAutofit/>
          </a:bodyPr>
          <a:lstStyle/>
          <a:p>
            <a:r>
              <a:rPr lang="en-GB" sz="3600" b="1" dirty="0">
                <a:solidFill>
                  <a:srgbClr val="262626"/>
                </a:solidFill>
              </a:rPr>
              <a:t>Examples of the 5-point scale</a:t>
            </a:r>
          </a:p>
        </p:txBody>
      </p:sp>
      <p:cxnSp>
        <p:nvCxnSpPr>
          <p:cNvPr id="19" name="Straight Connector 18">
            <a:extLst>
              <a:ext uri="{FF2B5EF4-FFF2-40B4-BE49-F238E27FC236}">
                <a16:creationId xmlns:a16="http://schemas.microsoft.com/office/drawing/2014/main" id="{2BE880E9-2B86-4CDB-B5B7-308745CDD1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Content Placeholder 7">
            <a:extLst>
              <a:ext uri="{FF2B5EF4-FFF2-40B4-BE49-F238E27FC236}">
                <a16:creationId xmlns:a16="http://schemas.microsoft.com/office/drawing/2014/main" id="{DA0002B7-79DE-4D18-B0CC-B9DEB4C0962F}"/>
              </a:ext>
            </a:extLst>
          </p:cNvPr>
          <p:cNvSpPr>
            <a:spLocks noGrp="1"/>
          </p:cNvSpPr>
          <p:nvPr>
            <p:ph idx="1"/>
          </p:nvPr>
        </p:nvSpPr>
        <p:spPr>
          <a:xfrm>
            <a:off x="1295401" y="2493774"/>
            <a:ext cx="3660057" cy="3382094"/>
          </a:xfrm>
        </p:spPr>
        <p:txBody>
          <a:bodyPr>
            <a:normAutofit/>
          </a:bodyPr>
          <a:lstStyle/>
          <a:p>
            <a:pPr algn="ctr"/>
            <a:endParaRPr lang="en-US" sz="1600">
              <a:solidFill>
                <a:srgbClr val="262626"/>
              </a:solidFill>
            </a:endParaRPr>
          </a:p>
        </p:txBody>
      </p:sp>
      <p:pic>
        <p:nvPicPr>
          <p:cNvPr id="3" name="Picture 2">
            <a:extLst>
              <a:ext uri="{FF2B5EF4-FFF2-40B4-BE49-F238E27FC236}">
                <a16:creationId xmlns:a16="http://schemas.microsoft.com/office/drawing/2014/main" id="{E3BB21D4-F2F0-4A0A-804D-0969A7FE8CA0}"/>
              </a:ext>
            </a:extLst>
          </p:cNvPr>
          <p:cNvPicPr>
            <a:picLocks noChangeAspect="1"/>
          </p:cNvPicPr>
          <p:nvPr/>
        </p:nvPicPr>
        <p:blipFill>
          <a:blip r:embed="rId7"/>
          <a:stretch>
            <a:fillRect/>
          </a:stretch>
        </p:blipFill>
        <p:spPr>
          <a:xfrm>
            <a:off x="6377688" y="771524"/>
            <a:ext cx="4880862" cy="5476875"/>
          </a:xfrm>
          <a:prstGeom prst="rect">
            <a:avLst/>
          </a:prstGeom>
        </p:spPr>
      </p:pic>
      <p:pic>
        <p:nvPicPr>
          <p:cNvPr id="5" name="Audio 4">
            <a:hlinkClick r:id="" action="ppaction://media"/>
            <a:extLst>
              <a:ext uri="{FF2B5EF4-FFF2-40B4-BE49-F238E27FC236}">
                <a16:creationId xmlns:a16="http://schemas.microsoft.com/office/drawing/2014/main" id="{B7572B61-D1AA-48C5-BC38-C341496CE88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6936389"/>
      </p:ext>
    </p:extLst>
  </p:cSld>
  <p:clrMapOvr>
    <a:masterClrMapping/>
  </p:clrMapOvr>
  <mc:AlternateContent xmlns:mc="http://schemas.openxmlformats.org/markup-compatibility/2006" xmlns:p14="http://schemas.microsoft.com/office/powerpoint/2010/main">
    <mc:Choice Requires="p14">
      <p:transition spd="slow" p14:dur="2000" advTm="53582"/>
    </mc:Choice>
    <mc:Fallback xmlns="">
      <p:transition spd="slow" advTm="53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E61F402-3445-458A-9A2B-D28FD2883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grpSp>
        <p:nvGrpSpPr>
          <p:cNvPr id="13" name="Group 12">
            <a:extLst>
              <a:ext uri="{FF2B5EF4-FFF2-40B4-BE49-F238E27FC236}">
                <a16:creationId xmlns:a16="http://schemas.microsoft.com/office/drawing/2014/main" id="{A673C096-95AE-4644-B76C-1DF1B667DC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4" name="Picture 13">
              <a:extLst>
                <a:ext uri="{FF2B5EF4-FFF2-40B4-BE49-F238E27FC236}">
                  <a16:creationId xmlns:a16="http://schemas.microsoft.com/office/drawing/2014/main" id="{77A91835-418B-4867-87D7-1376A57F3F7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4">
              <a:extLst>
                <a:ext uri="{FF2B5EF4-FFF2-40B4-BE49-F238E27FC236}">
                  <a16:creationId xmlns:a16="http://schemas.microsoft.com/office/drawing/2014/main" id="{65B511A1-E0EC-49FE-8068-9DA29CD00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4A61BC5F-ADA4-4DBA-9C6B-E17E0B82EC5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7" name="Picture 16">
              <a:extLst>
                <a:ext uri="{FF2B5EF4-FFF2-40B4-BE49-F238E27FC236}">
                  <a16:creationId xmlns:a16="http://schemas.microsoft.com/office/drawing/2014/main" id="{1CE6F7D2-ACED-47D2-BEFD-FB26F75374A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4E25334E-D534-42BB-9F64-4816ABA227C9}"/>
              </a:ext>
            </a:extLst>
          </p:cNvPr>
          <p:cNvSpPr>
            <a:spLocks noGrp="1"/>
          </p:cNvSpPr>
          <p:nvPr>
            <p:ph type="title"/>
          </p:nvPr>
        </p:nvSpPr>
        <p:spPr>
          <a:xfrm>
            <a:off x="1295402" y="982132"/>
            <a:ext cx="3660056" cy="1325373"/>
          </a:xfrm>
        </p:spPr>
        <p:txBody>
          <a:bodyPr anchor="b">
            <a:normAutofit/>
          </a:bodyPr>
          <a:lstStyle/>
          <a:p>
            <a:r>
              <a:rPr lang="en-GB" sz="3600" b="1" dirty="0">
                <a:solidFill>
                  <a:srgbClr val="262626"/>
                </a:solidFill>
              </a:rPr>
              <a:t>Examples of the 5-point scale</a:t>
            </a:r>
          </a:p>
        </p:txBody>
      </p:sp>
      <p:cxnSp>
        <p:nvCxnSpPr>
          <p:cNvPr id="19" name="Straight Connector 18">
            <a:extLst>
              <a:ext uri="{FF2B5EF4-FFF2-40B4-BE49-F238E27FC236}">
                <a16:creationId xmlns:a16="http://schemas.microsoft.com/office/drawing/2014/main" id="{2BE880E9-2B86-4CDB-B5B7-308745CDD1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Content Placeholder 7">
            <a:extLst>
              <a:ext uri="{FF2B5EF4-FFF2-40B4-BE49-F238E27FC236}">
                <a16:creationId xmlns:a16="http://schemas.microsoft.com/office/drawing/2014/main" id="{DA0002B7-79DE-4D18-B0CC-B9DEB4C0962F}"/>
              </a:ext>
            </a:extLst>
          </p:cNvPr>
          <p:cNvSpPr>
            <a:spLocks noGrp="1"/>
          </p:cNvSpPr>
          <p:nvPr>
            <p:ph idx="1"/>
          </p:nvPr>
        </p:nvSpPr>
        <p:spPr>
          <a:xfrm>
            <a:off x="1295401" y="2493774"/>
            <a:ext cx="3660057" cy="3382094"/>
          </a:xfrm>
        </p:spPr>
        <p:txBody>
          <a:bodyPr>
            <a:normAutofit/>
          </a:bodyPr>
          <a:lstStyle/>
          <a:p>
            <a:pPr algn="ctr"/>
            <a:endParaRPr lang="en-US" sz="1600">
              <a:solidFill>
                <a:srgbClr val="262626"/>
              </a:solidFill>
            </a:endParaRPr>
          </a:p>
        </p:txBody>
      </p:sp>
      <p:pic>
        <p:nvPicPr>
          <p:cNvPr id="3" name="Picture 2">
            <a:extLst>
              <a:ext uri="{FF2B5EF4-FFF2-40B4-BE49-F238E27FC236}">
                <a16:creationId xmlns:a16="http://schemas.microsoft.com/office/drawing/2014/main" id="{BD4E44CE-246D-44D2-AD49-3B171F5DC176}"/>
              </a:ext>
            </a:extLst>
          </p:cNvPr>
          <p:cNvPicPr>
            <a:picLocks noChangeAspect="1"/>
          </p:cNvPicPr>
          <p:nvPr/>
        </p:nvPicPr>
        <p:blipFill>
          <a:blip r:embed="rId7"/>
          <a:stretch>
            <a:fillRect/>
          </a:stretch>
        </p:blipFill>
        <p:spPr>
          <a:xfrm>
            <a:off x="5563470" y="609600"/>
            <a:ext cx="5652218" cy="5761219"/>
          </a:xfrm>
          <a:prstGeom prst="rect">
            <a:avLst/>
          </a:prstGeom>
        </p:spPr>
      </p:pic>
      <p:pic>
        <p:nvPicPr>
          <p:cNvPr id="6" name="Audio 5">
            <a:hlinkClick r:id="" action="ppaction://media"/>
            <a:extLst>
              <a:ext uri="{FF2B5EF4-FFF2-40B4-BE49-F238E27FC236}">
                <a16:creationId xmlns:a16="http://schemas.microsoft.com/office/drawing/2014/main" id="{61E9A7FD-15A4-4A48-B191-005EC9C2ACC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98007030"/>
      </p:ext>
    </p:extLst>
  </p:cSld>
  <p:clrMapOvr>
    <a:masterClrMapping/>
  </p:clrMapOvr>
  <mc:AlternateContent xmlns:mc="http://schemas.openxmlformats.org/markup-compatibility/2006" xmlns:p14="http://schemas.microsoft.com/office/powerpoint/2010/main">
    <mc:Choice Requires="p14">
      <p:transition spd="slow" p14:dur="2000" advTm="35705"/>
    </mc:Choice>
    <mc:Fallback xmlns="">
      <p:transition spd="slow" advTm="35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3E39A-D848-4502-A6AE-AC1B06ECF12D}"/>
              </a:ext>
            </a:extLst>
          </p:cNvPr>
          <p:cNvSpPr>
            <a:spLocks noGrp="1"/>
          </p:cNvSpPr>
          <p:nvPr>
            <p:ph type="title"/>
          </p:nvPr>
        </p:nvSpPr>
        <p:spPr/>
        <p:txBody>
          <a:bodyPr/>
          <a:lstStyle/>
          <a:p>
            <a:r>
              <a:rPr lang="en-GB" b="1" dirty="0"/>
              <a:t>Case study</a:t>
            </a:r>
          </a:p>
        </p:txBody>
      </p:sp>
      <p:sp>
        <p:nvSpPr>
          <p:cNvPr id="3" name="Content Placeholder 2">
            <a:extLst>
              <a:ext uri="{FF2B5EF4-FFF2-40B4-BE49-F238E27FC236}">
                <a16:creationId xmlns:a16="http://schemas.microsoft.com/office/drawing/2014/main" id="{89D8D6E7-BC8E-4FD4-8977-4B3B73C7A006}"/>
              </a:ext>
            </a:extLst>
          </p:cNvPr>
          <p:cNvSpPr>
            <a:spLocks noGrp="1"/>
          </p:cNvSpPr>
          <p:nvPr>
            <p:ph idx="1"/>
          </p:nvPr>
        </p:nvSpPr>
        <p:spPr/>
        <p:txBody>
          <a:bodyPr>
            <a:normAutofit lnSpcReduction="10000"/>
          </a:bodyPr>
          <a:lstStyle/>
          <a:p>
            <a:r>
              <a:rPr lang="en-GB" dirty="0"/>
              <a:t>Alex is 6 –years old and currently in Primary 2.</a:t>
            </a:r>
          </a:p>
          <a:p>
            <a:r>
              <a:rPr lang="en-GB" dirty="0"/>
              <a:t>Alex has Autism and benefits from adult support with social communication.</a:t>
            </a:r>
          </a:p>
          <a:p>
            <a:r>
              <a:rPr lang="en-GB" dirty="0"/>
              <a:t>In the classroom, dining hall and assembly Alex uses the same volume to communicate…very loud! </a:t>
            </a:r>
          </a:p>
          <a:p>
            <a:r>
              <a:rPr lang="en-GB" dirty="0"/>
              <a:t>This can be scary for some of his peers in class.</a:t>
            </a:r>
          </a:p>
          <a:p>
            <a:r>
              <a:rPr lang="en-GB" dirty="0"/>
              <a:t>The class teacher has used verbal prompts and gestures to encourage Alex to lower his volume but these strategies haven’t worked. </a:t>
            </a:r>
          </a:p>
          <a:p>
            <a:pPr marL="0" indent="0">
              <a:buNone/>
            </a:pPr>
            <a:endParaRPr lang="en-GB" dirty="0"/>
          </a:p>
          <a:p>
            <a:endParaRPr lang="en-GB" dirty="0"/>
          </a:p>
        </p:txBody>
      </p:sp>
      <p:pic>
        <p:nvPicPr>
          <p:cNvPr id="4" name="Audio 3">
            <a:hlinkClick r:id="" action="ppaction://media"/>
            <a:extLst>
              <a:ext uri="{FF2B5EF4-FFF2-40B4-BE49-F238E27FC236}">
                <a16:creationId xmlns:a16="http://schemas.microsoft.com/office/drawing/2014/main" id="{1F5B47BD-3424-4AC2-852E-7B87D38714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96207535"/>
      </p:ext>
    </p:extLst>
  </p:cSld>
  <p:clrMapOvr>
    <a:masterClrMapping/>
  </p:clrMapOvr>
  <mc:AlternateContent xmlns:mc="http://schemas.openxmlformats.org/markup-compatibility/2006" xmlns:p14="http://schemas.microsoft.com/office/powerpoint/2010/main">
    <mc:Choice Requires="p14">
      <p:transition spd="slow" p14:dur="2000" advTm="69158"/>
    </mc:Choice>
    <mc:Fallback xmlns="">
      <p:transition spd="slow" advTm="69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1029</Words>
  <Application>Microsoft Office PowerPoint</Application>
  <PresentationFormat>Widescreen</PresentationFormat>
  <Paragraphs>71</Paragraphs>
  <Slides>10</Slides>
  <Notes>4</Notes>
  <HiddenSlides>0</HiddenSlides>
  <MMClips>10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Cambria</vt:lpstr>
      <vt:lpstr>Garamond</vt:lpstr>
      <vt:lpstr>Sabon Next LT</vt:lpstr>
      <vt:lpstr>Times New Roman</vt:lpstr>
      <vt:lpstr>Organic</vt:lpstr>
      <vt:lpstr>Using the Incredible 5-point scale</vt:lpstr>
      <vt:lpstr>Aims for the session</vt:lpstr>
      <vt:lpstr>What is the Incredible 5-point scale?</vt:lpstr>
      <vt:lpstr>Why use the Incredible 5-point scale?</vt:lpstr>
      <vt:lpstr>Examples of Use of the Incredible 5-point scale</vt:lpstr>
      <vt:lpstr>Examples of the 5-point scale</vt:lpstr>
      <vt:lpstr>Examples of the 5-point scale</vt:lpstr>
      <vt:lpstr>Examples of the 5-point scale</vt:lpstr>
      <vt:lpstr>Case study</vt:lpstr>
      <vt:lpstr>Implementing the 5-point scale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the Incredible 5-point scale</dc:title>
  <dc:creator>Mr Stewart</dc:creator>
  <cp:lastModifiedBy>Mr Stewart</cp:lastModifiedBy>
  <cp:revision>1</cp:revision>
  <dcterms:created xsi:type="dcterms:W3CDTF">2021-02-23T18:23:23Z</dcterms:created>
  <dcterms:modified xsi:type="dcterms:W3CDTF">2021-02-23T18:26:17Z</dcterms:modified>
</cp:coreProperties>
</file>