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2"/>
  </p:notesMasterIdLst>
  <p:sldIdLst>
    <p:sldId id="256" r:id="rId2"/>
    <p:sldId id="310" r:id="rId3"/>
    <p:sldId id="259" r:id="rId4"/>
    <p:sldId id="270" r:id="rId5"/>
    <p:sldId id="269" r:id="rId6"/>
    <p:sldId id="267" r:id="rId7"/>
    <p:sldId id="257" r:id="rId8"/>
    <p:sldId id="263" r:id="rId9"/>
    <p:sldId id="260" r:id="rId10"/>
    <p:sldId id="261" r:id="rId11"/>
    <p:sldId id="318" r:id="rId12"/>
    <p:sldId id="288" r:id="rId13"/>
    <p:sldId id="314" r:id="rId14"/>
    <p:sldId id="264" r:id="rId15"/>
    <p:sldId id="268" r:id="rId16"/>
    <p:sldId id="271" r:id="rId17"/>
    <p:sldId id="316" r:id="rId18"/>
    <p:sldId id="272" r:id="rId19"/>
    <p:sldId id="273" r:id="rId20"/>
    <p:sldId id="274" r:id="rId21"/>
    <p:sldId id="275" r:id="rId22"/>
    <p:sldId id="276" r:id="rId23"/>
    <p:sldId id="301" r:id="rId24"/>
    <p:sldId id="313" r:id="rId25"/>
    <p:sldId id="320" r:id="rId26"/>
    <p:sldId id="315" r:id="rId27"/>
    <p:sldId id="277" r:id="rId28"/>
    <p:sldId id="279" r:id="rId29"/>
    <p:sldId id="281" r:id="rId30"/>
    <p:sldId id="282" r:id="rId31"/>
    <p:sldId id="284" r:id="rId32"/>
    <p:sldId id="286" r:id="rId33"/>
    <p:sldId id="287" r:id="rId34"/>
    <p:sldId id="317" r:id="rId35"/>
    <p:sldId id="307" r:id="rId36"/>
    <p:sldId id="298" r:id="rId37"/>
    <p:sldId id="299" r:id="rId38"/>
    <p:sldId id="297" r:id="rId39"/>
    <p:sldId id="302" r:id="rId40"/>
    <p:sldId id="290" r:id="rId41"/>
    <p:sldId id="291" r:id="rId42"/>
    <p:sldId id="292" r:id="rId43"/>
    <p:sldId id="293" r:id="rId44"/>
    <p:sldId id="294" r:id="rId45"/>
    <p:sldId id="295" r:id="rId46"/>
    <p:sldId id="296" r:id="rId47"/>
    <p:sldId id="304" r:id="rId48"/>
    <p:sldId id="311" r:id="rId49"/>
    <p:sldId id="309" r:id="rId50"/>
    <p:sldId id="306"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60025" autoAdjust="0"/>
  </p:normalViewPr>
  <p:slideViewPr>
    <p:cSldViewPr snapToGrid="0">
      <p:cViewPr varScale="1">
        <p:scale>
          <a:sx n="55" d="100"/>
          <a:sy n="55" d="100"/>
        </p:scale>
        <p:origin x="1140" y="4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3" d="100"/>
          <a:sy n="83" d="100"/>
        </p:scale>
        <p:origin x="1992"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57D1F1-479E-4300-A6E0-B4E9D1809805}"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E15959A2-6A66-49DA-A058-85E890772EA9}">
      <dgm:prSet/>
      <dgm:spPr/>
      <dgm:t>
        <a:bodyPr/>
        <a:lstStyle/>
        <a:p>
          <a:r>
            <a:rPr lang="en-GB" smtClean="0"/>
            <a:t>Timetable is law</a:t>
          </a:r>
          <a:endParaRPr lang="en-GB"/>
        </a:p>
      </dgm:t>
    </dgm:pt>
    <dgm:pt modelId="{1E4AE110-5EC5-4310-A0B2-77318EE3E4AB}" type="parTrans" cxnId="{321D3745-A8C5-4806-A583-4DFD4B595066}">
      <dgm:prSet/>
      <dgm:spPr/>
      <dgm:t>
        <a:bodyPr/>
        <a:lstStyle/>
        <a:p>
          <a:endParaRPr lang="en-GB"/>
        </a:p>
      </dgm:t>
    </dgm:pt>
    <dgm:pt modelId="{D546D218-1B48-4B17-9731-8AD98EF8EB2C}" type="sibTrans" cxnId="{321D3745-A8C5-4806-A583-4DFD4B595066}">
      <dgm:prSet/>
      <dgm:spPr/>
      <dgm:t>
        <a:bodyPr/>
        <a:lstStyle/>
        <a:p>
          <a:endParaRPr lang="en-GB"/>
        </a:p>
      </dgm:t>
    </dgm:pt>
    <dgm:pt modelId="{87ABA298-5D8C-404E-BFD0-904818B255B6}">
      <dgm:prSet/>
      <dgm:spPr/>
      <dgm:t>
        <a:bodyPr/>
        <a:lstStyle/>
        <a:p>
          <a:r>
            <a:rPr lang="en-GB" smtClean="0"/>
            <a:t>Behaviour is communication</a:t>
          </a:r>
          <a:endParaRPr lang="en-GB"/>
        </a:p>
      </dgm:t>
    </dgm:pt>
    <dgm:pt modelId="{56FA9A97-77FC-4CBC-BD0A-52B3101D935B}" type="parTrans" cxnId="{C6E8A045-BF1C-40DE-BD44-8DA0A303359E}">
      <dgm:prSet/>
      <dgm:spPr/>
      <dgm:t>
        <a:bodyPr/>
        <a:lstStyle/>
        <a:p>
          <a:endParaRPr lang="en-GB"/>
        </a:p>
      </dgm:t>
    </dgm:pt>
    <dgm:pt modelId="{180EA2CC-1715-4862-83FA-AC06DFC7219E}" type="sibTrans" cxnId="{C6E8A045-BF1C-40DE-BD44-8DA0A303359E}">
      <dgm:prSet/>
      <dgm:spPr/>
      <dgm:t>
        <a:bodyPr/>
        <a:lstStyle/>
        <a:p>
          <a:endParaRPr lang="en-GB"/>
        </a:p>
      </dgm:t>
    </dgm:pt>
    <dgm:pt modelId="{DC309B6C-E7D6-4C1A-8497-66B63B6691E1}">
      <dgm:prSet/>
      <dgm:spPr/>
      <dgm:t>
        <a:bodyPr/>
        <a:lstStyle/>
        <a:p>
          <a:r>
            <a:rPr lang="en-GB" smtClean="0"/>
            <a:t>Positive Behaviour Support</a:t>
          </a:r>
          <a:endParaRPr lang="en-GB"/>
        </a:p>
      </dgm:t>
    </dgm:pt>
    <dgm:pt modelId="{7E8D4651-5096-43C5-A6D4-DD612D01727A}" type="parTrans" cxnId="{B10BBBD5-7F32-4F19-8900-D99FE57A973E}">
      <dgm:prSet/>
      <dgm:spPr/>
      <dgm:t>
        <a:bodyPr/>
        <a:lstStyle/>
        <a:p>
          <a:endParaRPr lang="en-GB"/>
        </a:p>
      </dgm:t>
    </dgm:pt>
    <dgm:pt modelId="{65A2D8A4-5928-4D42-97A7-8DC8A7FC1A06}" type="sibTrans" cxnId="{B10BBBD5-7F32-4F19-8900-D99FE57A973E}">
      <dgm:prSet/>
      <dgm:spPr/>
      <dgm:t>
        <a:bodyPr/>
        <a:lstStyle/>
        <a:p>
          <a:endParaRPr lang="en-GB"/>
        </a:p>
      </dgm:t>
    </dgm:pt>
    <dgm:pt modelId="{DBE6606D-0E67-4AD8-B2A7-B2E4B92D01DE}">
      <dgm:prSet/>
      <dgm:spPr/>
      <dgm:t>
        <a:bodyPr/>
        <a:lstStyle/>
        <a:p>
          <a:r>
            <a:rPr lang="en-GB" smtClean="0"/>
            <a:t>Be consistent </a:t>
          </a:r>
          <a:endParaRPr lang="en-GB"/>
        </a:p>
      </dgm:t>
    </dgm:pt>
    <dgm:pt modelId="{76CDF237-32AD-48C1-A8BE-0A42EFA54CD2}" type="parTrans" cxnId="{CC3BE158-8897-409C-929E-8D77125A734E}">
      <dgm:prSet/>
      <dgm:spPr/>
      <dgm:t>
        <a:bodyPr/>
        <a:lstStyle/>
        <a:p>
          <a:endParaRPr lang="en-GB"/>
        </a:p>
      </dgm:t>
    </dgm:pt>
    <dgm:pt modelId="{90E843D5-64DD-4652-93AD-F4A993AB2FE3}" type="sibTrans" cxnId="{CC3BE158-8897-409C-929E-8D77125A734E}">
      <dgm:prSet/>
      <dgm:spPr/>
      <dgm:t>
        <a:bodyPr/>
        <a:lstStyle/>
        <a:p>
          <a:endParaRPr lang="en-GB"/>
        </a:p>
      </dgm:t>
    </dgm:pt>
    <dgm:pt modelId="{14E3F4DA-74D6-436C-A391-D824C044F468}">
      <dgm:prSet/>
      <dgm:spPr/>
      <dgm:t>
        <a:bodyPr/>
        <a:lstStyle/>
        <a:p>
          <a:r>
            <a:rPr lang="en-GB" smtClean="0"/>
            <a:t>Think about the future when using strategies</a:t>
          </a:r>
          <a:endParaRPr lang="en-GB"/>
        </a:p>
      </dgm:t>
    </dgm:pt>
    <dgm:pt modelId="{F4965EF5-9627-4622-B33B-C26D23AE9BD0}" type="parTrans" cxnId="{AF63D563-7F7A-468E-AB70-FD71C597CE63}">
      <dgm:prSet/>
      <dgm:spPr/>
      <dgm:t>
        <a:bodyPr/>
        <a:lstStyle/>
        <a:p>
          <a:endParaRPr lang="en-GB"/>
        </a:p>
      </dgm:t>
    </dgm:pt>
    <dgm:pt modelId="{1CC78FCF-3CA7-4016-A9D8-B2BDD7CA3C2A}" type="sibTrans" cxnId="{AF63D563-7F7A-468E-AB70-FD71C597CE63}">
      <dgm:prSet/>
      <dgm:spPr/>
      <dgm:t>
        <a:bodyPr/>
        <a:lstStyle/>
        <a:p>
          <a:endParaRPr lang="en-GB"/>
        </a:p>
      </dgm:t>
    </dgm:pt>
    <dgm:pt modelId="{9831A903-3730-4839-BE6B-A41F8D112622}">
      <dgm:prSet/>
      <dgm:spPr/>
      <dgm:t>
        <a:bodyPr/>
        <a:lstStyle/>
        <a:p>
          <a:r>
            <a:rPr lang="en-GB" smtClean="0"/>
            <a:t>Keep in mind the child’s developmental level and focus on developing the skills (life skills) appropriate to that level</a:t>
          </a:r>
          <a:endParaRPr lang="en-GB"/>
        </a:p>
      </dgm:t>
    </dgm:pt>
    <dgm:pt modelId="{8BE54CAD-C916-470C-9D7B-580CA38E1AC4}" type="parTrans" cxnId="{E2C40D5A-350D-4369-95AE-0474E41AD75D}">
      <dgm:prSet/>
      <dgm:spPr/>
      <dgm:t>
        <a:bodyPr/>
        <a:lstStyle/>
        <a:p>
          <a:endParaRPr lang="en-GB"/>
        </a:p>
      </dgm:t>
    </dgm:pt>
    <dgm:pt modelId="{22BE6A6B-F416-4955-973D-97B6FF4270B3}" type="sibTrans" cxnId="{E2C40D5A-350D-4369-95AE-0474E41AD75D}">
      <dgm:prSet/>
      <dgm:spPr/>
      <dgm:t>
        <a:bodyPr/>
        <a:lstStyle/>
        <a:p>
          <a:endParaRPr lang="en-GB"/>
        </a:p>
      </dgm:t>
    </dgm:pt>
    <dgm:pt modelId="{27245EEC-1441-45AC-AE0A-334AEB6CDD8F}">
      <dgm:prSet/>
      <dgm:spPr/>
      <dgm:t>
        <a:bodyPr/>
        <a:lstStyle/>
        <a:p>
          <a:r>
            <a:rPr lang="en-GB" dirty="0" smtClean="0"/>
            <a:t>Patience and Persistence are key</a:t>
          </a:r>
          <a:endParaRPr lang="en-GB" dirty="0"/>
        </a:p>
      </dgm:t>
    </dgm:pt>
    <dgm:pt modelId="{5FA2A888-6490-4278-AF95-506E0A180E0C}" type="parTrans" cxnId="{C7348BBD-34AF-4131-A978-A569E0EF7BCA}">
      <dgm:prSet/>
      <dgm:spPr/>
      <dgm:t>
        <a:bodyPr/>
        <a:lstStyle/>
        <a:p>
          <a:endParaRPr lang="en-GB"/>
        </a:p>
      </dgm:t>
    </dgm:pt>
    <dgm:pt modelId="{F716A57C-DA39-4717-8390-7DCB55FE5C8A}" type="sibTrans" cxnId="{C7348BBD-34AF-4131-A978-A569E0EF7BCA}">
      <dgm:prSet/>
      <dgm:spPr/>
      <dgm:t>
        <a:bodyPr/>
        <a:lstStyle/>
        <a:p>
          <a:endParaRPr lang="en-GB"/>
        </a:p>
      </dgm:t>
    </dgm:pt>
    <dgm:pt modelId="{6721D62D-BC9E-4059-9060-F21D31648659}">
      <dgm:prSet/>
      <dgm:spPr/>
      <dgm:t>
        <a:bodyPr/>
        <a:lstStyle/>
        <a:p>
          <a:r>
            <a:rPr lang="en-GB" smtClean="0"/>
            <a:t>It’s ok to do an activity in the corridor</a:t>
          </a:r>
          <a:endParaRPr lang="en-GB"/>
        </a:p>
      </dgm:t>
    </dgm:pt>
    <dgm:pt modelId="{9C4564B2-8932-47A9-A638-8DC97D428E17}" type="parTrans" cxnId="{6E5E1EB5-9CBD-4433-9E84-A550E3D9FFC8}">
      <dgm:prSet/>
      <dgm:spPr/>
      <dgm:t>
        <a:bodyPr/>
        <a:lstStyle/>
        <a:p>
          <a:endParaRPr lang="en-GB"/>
        </a:p>
      </dgm:t>
    </dgm:pt>
    <dgm:pt modelId="{ADD095BF-E28D-486E-913B-FC4C0D379974}" type="sibTrans" cxnId="{6E5E1EB5-9CBD-4433-9E84-A550E3D9FFC8}">
      <dgm:prSet/>
      <dgm:spPr/>
      <dgm:t>
        <a:bodyPr/>
        <a:lstStyle/>
        <a:p>
          <a:endParaRPr lang="en-GB"/>
        </a:p>
      </dgm:t>
    </dgm:pt>
    <dgm:pt modelId="{2E7F84E4-513F-4206-AF81-ACDAD59A8640}">
      <dgm:prSet/>
      <dgm:spPr/>
      <dgm:t>
        <a:bodyPr/>
        <a:lstStyle/>
        <a:p>
          <a:r>
            <a:rPr lang="en-GB" smtClean="0"/>
            <a:t>Be consistent in implementing a total communication environment</a:t>
          </a:r>
          <a:endParaRPr lang="en-GB"/>
        </a:p>
      </dgm:t>
    </dgm:pt>
    <dgm:pt modelId="{8AD15B18-D3C8-4F6D-AE3E-6A4AD9A4586D}" type="parTrans" cxnId="{840575AA-8FC3-458F-9B24-82B703EE526E}">
      <dgm:prSet/>
      <dgm:spPr/>
      <dgm:t>
        <a:bodyPr/>
        <a:lstStyle/>
        <a:p>
          <a:endParaRPr lang="en-GB"/>
        </a:p>
      </dgm:t>
    </dgm:pt>
    <dgm:pt modelId="{E6076E1C-E676-4747-B73D-AF800C75C64F}" type="sibTrans" cxnId="{840575AA-8FC3-458F-9B24-82B703EE526E}">
      <dgm:prSet/>
      <dgm:spPr/>
      <dgm:t>
        <a:bodyPr/>
        <a:lstStyle/>
        <a:p>
          <a:endParaRPr lang="en-GB"/>
        </a:p>
      </dgm:t>
    </dgm:pt>
    <dgm:pt modelId="{8DB97A69-459A-4D7C-888C-CD6CB4793A79}">
      <dgm:prSet/>
      <dgm:spPr/>
      <dgm:t>
        <a:bodyPr/>
        <a:lstStyle/>
        <a:p>
          <a:r>
            <a:rPr lang="en-GB" smtClean="0"/>
            <a:t>Be aware of sensory needs</a:t>
          </a:r>
          <a:endParaRPr lang="en-GB"/>
        </a:p>
      </dgm:t>
    </dgm:pt>
    <dgm:pt modelId="{6ABC3AD1-4628-4BAD-AB9A-4C86DAF869EE}" type="parTrans" cxnId="{11C3FD13-AE05-42F3-ABF1-E0B5F12B9031}">
      <dgm:prSet/>
      <dgm:spPr/>
      <dgm:t>
        <a:bodyPr/>
        <a:lstStyle/>
        <a:p>
          <a:endParaRPr lang="en-GB"/>
        </a:p>
      </dgm:t>
    </dgm:pt>
    <dgm:pt modelId="{C6B0ACB8-179B-408E-8158-633E1C0EC581}" type="sibTrans" cxnId="{11C3FD13-AE05-42F3-ABF1-E0B5F12B9031}">
      <dgm:prSet/>
      <dgm:spPr/>
      <dgm:t>
        <a:bodyPr/>
        <a:lstStyle/>
        <a:p>
          <a:endParaRPr lang="en-GB"/>
        </a:p>
      </dgm:t>
    </dgm:pt>
    <dgm:pt modelId="{6A0E35B3-3A98-4B61-933B-28F34392EEE6}" type="pres">
      <dgm:prSet presAssocID="{7D57D1F1-479E-4300-A6E0-B4E9D1809805}" presName="diagram" presStyleCnt="0">
        <dgm:presLayoutVars>
          <dgm:dir/>
          <dgm:resizeHandles val="exact"/>
        </dgm:presLayoutVars>
      </dgm:prSet>
      <dgm:spPr/>
      <dgm:t>
        <a:bodyPr/>
        <a:lstStyle/>
        <a:p>
          <a:endParaRPr lang="en-GB"/>
        </a:p>
      </dgm:t>
    </dgm:pt>
    <dgm:pt modelId="{41A5137C-9FCA-4998-A31A-D307FCE8E3DE}" type="pres">
      <dgm:prSet presAssocID="{8DB97A69-459A-4D7C-888C-CD6CB4793A79}" presName="node" presStyleLbl="node1" presStyleIdx="0" presStyleCnt="10">
        <dgm:presLayoutVars>
          <dgm:bulletEnabled val="1"/>
        </dgm:presLayoutVars>
      </dgm:prSet>
      <dgm:spPr/>
      <dgm:t>
        <a:bodyPr/>
        <a:lstStyle/>
        <a:p>
          <a:endParaRPr lang="en-GB"/>
        </a:p>
      </dgm:t>
    </dgm:pt>
    <dgm:pt modelId="{65CA9EF4-39A3-4D58-BB71-773E32C61816}" type="pres">
      <dgm:prSet presAssocID="{C6B0ACB8-179B-408E-8158-633E1C0EC581}" presName="sibTrans" presStyleCnt="0"/>
      <dgm:spPr/>
    </dgm:pt>
    <dgm:pt modelId="{05B7F2E4-68CF-424A-83B6-EE4703D38860}" type="pres">
      <dgm:prSet presAssocID="{6721D62D-BC9E-4059-9060-F21D31648659}" presName="node" presStyleLbl="node1" presStyleIdx="1" presStyleCnt="10">
        <dgm:presLayoutVars>
          <dgm:bulletEnabled val="1"/>
        </dgm:presLayoutVars>
      </dgm:prSet>
      <dgm:spPr/>
      <dgm:t>
        <a:bodyPr/>
        <a:lstStyle/>
        <a:p>
          <a:endParaRPr lang="en-GB"/>
        </a:p>
      </dgm:t>
    </dgm:pt>
    <dgm:pt modelId="{04D73F08-2F9D-40B6-A39A-3F7688B235D7}" type="pres">
      <dgm:prSet presAssocID="{ADD095BF-E28D-486E-913B-FC4C0D379974}" presName="sibTrans" presStyleCnt="0"/>
      <dgm:spPr/>
    </dgm:pt>
    <dgm:pt modelId="{228C7BD0-0DE8-4337-A11B-A0D64E717FF9}" type="pres">
      <dgm:prSet presAssocID="{27245EEC-1441-45AC-AE0A-334AEB6CDD8F}" presName="node" presStyleLbl="node1" presStyleIdx="2" presStyleCnt="10">
        <dgm:presLayoutVars>
          <dgm:bulletEnabled val="1"/>
        </dgm:presLayoutVars>
      </dgm:prSet>
      <dgm:spPr/>
      <dgm:t>
        <a:bodyPr/>
        <a:lstStyle/>
        <a:p>
          <a:endParaRPr lang="en-GB"/>
        </a:p>
      </dgm:t>
    </dgm:pt>
    <dgm:pt modelId="{F56B0F0B-5E98-4076-92DF-A3BD35D4E78A}" type="pres">
      <dgm:prSet presAssocID="{F716A57C-DA39-4717-8390-7DCB55FE5C8A}" presName="sibTrans" presStyleCnt="0"/>
      <dgm:spPr/>
    </dgm:pt>
    <dgm:pt modelId="{71BAD3C6-8BC0-4082-B6B3-BB7309C3D768}" type="pres">
      <dgm:prSet presAssocID="{14E3F4DA-74D6-436C-A391-D824C044F468}" presName="node" presStyleLbl="node1" presStyleIdx="3" presStyleCnt="10">
        <dgm:presLayoutVars>
          <dgm:bulletEnabled val="1"/>
        </dgm:presLayoutVars>
      </dgm:prSet>
      <dgm:spPr/>
      <dgm:t>
        <a:bodyPr/>
        <a:lstStyle/>
        <a:p>
          <a:endParaRPr lang="en-GB"/>
        </a:p>
      </dgm:t>
    </dgm:pt>
    <dgm:pt modelId="{59170A45-98CD-4C20-8238-3ED970D4ABCA}" type="pres">
      <dgm:prSet presAssocID="{1CC78FCF-3CA7-4016-A9D8-B2BDD7CA3C2A}" presName="sibTrans" presStyleCnt="0"/>
      <dgm:spPr/>
    </dgm:pt>
    <dgm:pt modelId="{19BEFD13-07C4-4CC6-BB37-451323198E66}" type="pres">
      <dgm:prSet presAssocID="{DBE6606D-0E67-4AD8-B2A7-B2E4B92D01DE}" presName="node" presStyleLbl="node1" presStyleIdx="4" presStyleCnt="10">
        <dgm:presLayoutVars>
          <dgm:bulletEnabled val="1"/>
        </dgm:presLayoutVars>
      </dgm:prSet>
      <dgm:spPr/>
      <dgm:t>
        <a:bodyPr/>
        <a:lstStyle/>
        <a:p>
          <a:endParaRPr lang="en-GB"/>
        </a:p>
      </dgm:t>
    </dgm:pt>
    <dgm:pt modelId="{2FDA65CD-8D3E-44B3-BB59-98425AA83C7D}" type="pres">
      <dgm:prSet presAssocID="{90E843D5-64DD-4652-93AD-F4A993AB2FE3}" presName="sibTrans" presStyleCnt="0"/>
      <dgm:spPr/>
    </dgm:pt>
    <dgm:pt modelId="{E8802BDB-F20C-4692-8A72-2721BCF7C37C}" type="pres">
      <dgm:prSet presAssocID="{DC309B6C-E7D6-4C1A-8497-66B63B6691E1}" presName="node" presStyleLbl="node1" presStyleIdx="5" presStyleCnt="10">
        <dgm:presLayoutVars>
          <dgm:bulletEnabled val="1"/>
        </dgm:presLayoutVars>
      </dgm:prSet>
      <dgm:spPr/>
      <dgm:t>
        <a:bodyPr/>
        <a:lstStyle/>
        <a:p>
          <a:endParaRPr lang="en-GB"/>
        </a:p>
      </dgm:t>
    </dgm:pt>
    <dgm:pt modelId="{8778A054-E0CC-4EB5-9939-F855118B76FD}" type="pres">
      <dgm:prSet presAssocID="{65A2D8A4-5928-4D42-97A7-8DC8A7FC1A06}" presName="sibTrans" presStyleCnt="0"/>
      <dgm:spPr/>
    </dgm:pt>
    <dgm:pt modelId="{25B6EFDE-B6D1-4D82-BA85-CD582601614E}" type="pres">
      <dgm:prSet presAssocID="{87ABA298-5D8C-404E-BFD0-904818B255B6}" presName="node" presStyleLbl="node1" presStyleIdx="6" presStyleCnt="10">
        <dgm:presLayoutVars>
          <dgm:bulletEnabled val="1"/>
        </dgm:presLayoutVars>
      </dgm:prSet>
      <dgm:spPr/>
      <dgm:t>
        <a:bodyPr/>
        <a:lstStyle/>
        <a:p>
          <a:endParaRPr lang="en-GB"/>
        </a:p>
      </dgm:t>
    </dgm:pt>
    <dgm:pt modelId="{1D644307-FA30-41C0-8A9B-D4AA2C1D8D2F}" type="pres">
      <dgm:prSet presAssocID="{180EA2CC-1715-4862-83FA-AC06DFC7219E}" presName="sibTrans" presStyleCnt="0"/>
      <dgm:spPr/>
    </dgm:pt>
    <dgm:pt modelId="{E4619A8B-9C43-46EA-BAF4-A2724B857961}" type="pres">
      <dgm:prSet presAssocID="{E15959A2-6A66-49DA-A058-85E890772EA9}" presName="node" presStyleLbl="node1" presStyleIdx="7" presStyleCnt="10">
        <dgm:presLayoutVars>
          <dgm:bulletEnabled val="1"/>
        </dgm:presLayoutVars>
      </dgm:prSet>
      <dgm:spPr/>
      <dgm:t>
        <a:bodyPr/>
        <a:lstStyle/>
        <a:p>
          <a:endParaRPr lang="en-GB"/>
        </a:p>
      </dgm:t>
    </dgm:pt>
    <dgm:pt modelId="{C1DC88C7-3EC8-4B81-B27A-C8F8DF144082}" type="pres">
      <dgm:prSet presAssocID="{D546D218-1B48-4B17-9731-8AD98EF8EB2C}" presName="sibTrans" presStyleCnt="0"/>
      <dgm:spPr/>
    </dgm:pt>
    <dgm:pt modelId="{0B9F4E93-3678-4BDE-8B3B-DA1C7BF72619}" type="pres">
      <dgm:prSet presAssocID="{2E7F84E4-513F-4206-AF81-ACDAD59A8640}" presName="node" presStyleLbl="node1" presStyleIdx="8" presStyleCnt="10">
        <dgm:presLayoutVars>
          <dgm:bulletEnabled val="1"/>
        </dgm:presLayoutVars>
      </dgm:prSet>
      <dgm:spPr/>
      <dgm:t>
        <a:bodyPr/>
        <a:lstStyle/>
        <a:p>
          <a:endParaRPr lang="en-GB"/>
        </a:p>
      </dgm:t>
    </dgm:pt>
    <dgm:pt modelId="{AF347A26-F8EE-4256-ADE9-B11350835A82}" type="pres">
      <dgm:prSet presAssocID="{E6076E1C-E676-4747-B73D-AF800C75C64F}" presName="sibTrans" presStyleCnt="0"/>
      <dgm:spPr/>
    </dgm:pt>
    <dgm:pt modelId="{45E85D04-CDCA-4236-B020-D70A7935DA3A}" type="pres">
      <dgm:prSet presAssocID="{9831A903-3730-4839-BE6B-A41F8D112622}" presName="node" presStyleLbl="node1" presStyleIdx="9" presStyleCnt="10" custLinFactX="-10271" custLinFactNeighborX="-100000" custLinFactNeighborY="-5424">
        <dgm:presLayoutVars>
          <dgm:bulletEnabled val="1"/>
        </dgm:presLayoutVars>
      </dgm:prSet>
      <dgm:spPr/>
      <dgm:t>
        <a:bodyPr/>
        <a:lstStyle/>
        <a:p>
          <a:endParaRPr lang="en-GB"/>
        </a:p>
      </dgm:t>
    </dgm:pt>
  </dgm:ptLst>
  <dgm:cxnLst>
    <dgm:cxn modelId="{AF63D563-7F7A-468E-AB70-FD71C597CE63}" srcId="{7D57D1F1-479E-4300-A6E0-B4E9D1809805}" destId="{14E3F4DA-74D6-436C-A391-D824C044F468}" srcOrd="3" destOrd="0" parTransId="{F4965EF5-9627-4622-B33B-C26D23AE9BD0}" sibTransId="{1CC78FCF-3CA7-4016-A9D8-B2BDD7CA3C2A}"/>
    <dgm:cxn modelId="{D5073A4B-77EF-4C2B-829E-6342E6D7892C}" type="presOf" srcId="{2E7F84E4-513F-4206-AF81-ACDAD59A8640}" destId="{0B9F4E93-3678-4BDE-8B3B-DA1C7BF72619}" srcOrd="0" destOrd="0" presId="urn:microsoft.com/office/officeart/2005/8/layout/default"/>
    <dgm:cxn modelId="{62CCFDB1-9ADF-4E3B-8339-7CED620605F3}" type="presOf" srcId="{DBE6606D-0E67-4AD8-B2A7-B2E4B92D01DE}" destId="{19BEFD13-07C4-4CC6-BB37-451323198E66}" srcOrd="0" destOrd="0" presId="urn:microsoft.com/office/officeart/2005/8/layout/default"/>
    <dgm:cxn modelId="{6E5E1EB5-9CBD-4433-9E84-A550E3D9FFC8}" srcId="{7D57D1F1-479E-4300-A6E0-B4E9D1809805}" destId="{6721D62D-BC9E-4059-9060-F21D31648659}" srcOrd="1" destOrd="0" parTransId="{9C4564B2-8932-47A9-A638-8DC97D428E17}" sibTransId="{ADD095BF-E28D-486E-913B-FC4C0D379974}"/>
    <dgm:cxn modelId="{CC3BE158-8897-409C-929E-8D77125A734E}" srcId="{7D57D1F1-479E-4300-A6E0-B4E9D1809805}" destId="{DBE6606D-0E67-4AD8-B2A7-B2E4B92D01DE}" srcOrd="4" destOrd="0" parTransId="{76CDF237-32AD-48C1-A8BE-0A42EFA54CD2}" sibTransId="{90E843D5-64DD-4652-93AD-F4A993AB2FE3}"/>
    <dgm:cxn modelId="{A2890D8B-6F44-4CBA-B651-0B3F83EC099F}" type="presOf" srcId="{E15959A2-6A66-49DA-A058-85E890772EA9}" destId="{E4619A8B-9C43-46EA-BAF4-A2724B857961}" srcOrd="0" destOrd="0" presId="urn:microsoft.com/office/officeart/2005/8/layout/default"/>
    <dgm:cxn modelId="{565A11C9-39C9-45C0-A546-C04F271A120E}" type="presOf" srcId="{8DB97A69-459A-4D7C-888C-CD6CB4793A79}" destId="{41A5137C-9FCA-4998-A31A-D307FCE8E3DE}" srcOrd="0" destOrd="0" presId="urn:microsoft.com/office/officeart/2005/8/layout/default"/>
    <dgm:cxn modelId="{83A09B56-CB88-42B7-8885-BDD5A076A1CE}" type="presOf" srcId="{27245EEC-1441-45AC-AE0A-334AEB6CDD8F}" destId="{228C7BD0-0DE8-4337-A11B-A0D64E717FF9}" srcOrd="0" destOrd="0" presId="urn:microsoft.com/office/officeart/2005/8/layout/default"/>
    <dgm:cxn modelId="{B10BBBD5-7F32-4F19-8900-D99FE57A973E}" srcId="{7D57D1F1-479E-4300-A6E0-B4E9D1809805}" destId="{DC309B6C-E7D6-4C1A-8497-66B63B6691E1}" srcOrd="5" destOrd="0" parTransId="{7E8D4651-5096-43C5-A6D4-DD612D01727A}" sibTransId="{65A2D8A4-5928-4D42-97A7-8DC8A7FC1A06}"/>
    <dgm:cxn modelId="{B49FCC6E-9B94-4118-98F1-6F64FC717EF0}" type="presOf" srcId="{9831A903-3730-4839-BE6B-A41F8D112622}" destId="{45E85D04-CDCA-4236-B020-D70A7935DA3A}" srcOrd="0" destOrd="0" presId="urn:microsoft.com/office/officeart/2005/8/layout/default"/>
    <dgm:cxn modelId="{840575AA-8FC3-458F-9B24-82B703EE526E}" srcId="{7D57D1F1-479E-4300-A6E0-B4E9D1809805}" destId="{2E7F84E4-513F-4206-AF81-ACDAD59A8640}" srcOrd="8" destOrd="0" parTransId="{8AD15B18-D3C8-4F6D-AE3E-6A4AD9A4586D}" sibTransId="{E6076E1C-E676-4747-B73D-AF800C75C64F}"/>
    <dgm:cxn modelId="{321D3745-A8C5-4806-A583-4DFD4B595066}" srcId="{7D57D1F1-479E-4300-A6E0-B4E9D1809805}" destId="{E15959A2-6A66-49DA-A058-85E890772EA9}" srcOrd="7" destOrd="0" parTransId="{1E4AE110-5EC5-4310-A0B2-77318EE3E4AB}" sibTransId="{D546D218-1B48-4B17-9731-8AD98EF8EB2C}"/>
    <dgm:cxn modelId="{6105B395-06DE-48C3-986D-B19DB11A4842}" type="presOf" srcId="{14E3F4DA-74D6-436C-A391-D824C044F468}" destId="{71BAD3C6-8BC0-4082-B6B3-BB7309C3D768}" srcOrd="0" destOrd="0" presId="urn:microsoft.com/office/officeart/2005/8/layout/default"/>
    <dgm:cxn modelId="{11C3FD13-AE05-42F3-ABF1-E0B5F12B9031}" srcId="{7D57D1F1-479E-4300-A6E0-B4E9D1809805}" destId="{8DB97A69-459A-4D7C-888C-CD6CB4793A79}" srcOrd="0" destOrd="0" parTransId="{6ABC3AD1-4628-4BAD-AB9A-4C86DAF869EE}" sibTransId="{C6B0ACB8-179B-408E-8158-633E1C0EC581}"/>
    <dgm:cxn modelId="{E2C40D5A-350D-4369-95AE-0474E41AD75D}" srcId="{7D57D1F1-479E-4300-A6E0-B4E9D1809805}" destId="{9831A903-3730-4839-BE6B-A41F8D112622}" srcOrd="9" destOrd="0" parTransId="{8BE54CAD-C916-470C-9D7B-580CA38E1AC4}" sibTransId="{22BE6A6B-F416-4955-973D-97B6FF4270B3}"/>
    <dgm:cxn modelId="{C7348BBD-34AF-4131-A978-A569E0EF7BCA}" srcId="{7D57D1F1-479E-4300-A6E0-B4E9D1809805}" destId="{27245EEC-1441-45AC-AE0A-334AEB6CDD8F}" srcOrd="2" destOrd="0" parTransId="{5FA2A888-6490-4278-AF95-506E0A180E0C}" sibTransId="{F716A57C-DA39-4717-8390-7DCB55FE5C8A}"/>
    <dgm:cxn modelId="{F3BE96BA-BDC8-44DA-8CB9-1F43ED7484F4}" type="presOf" srcId="{87ABA298-5D8C-404E-BFD0-904818B255B6}" destId="{25B6EFDE-B6D1-4D82-BA85-CD582601614E}" srcOrd="0" destOrd="0" presId="urn:microsoft.com/office/officeart/2005/8/layout/default"/>
    <dgm:cxn modelId="{9C4D368A-87C1-4A19-AB8E-051CFFAF9EBF}" type="presOf" srcId="{7D57D1F1-479E-4300-A6E0-B4E9D1809805}" destId="{6A0E35B3-3A98-4B61-933B-28F34392EEE6}" srcOrd="0" destOrd="0" presId="urn:microsoft.com/office/officeart/2005/8/layout/default"/>
    <dgm:cxn modelId="{41B3A1FA-3F92-484F-908F-773445F3DA26}" type="presOf" srcId="{6721D62D-BC9E-4059-9060-F21D31648659}" destId="{05B7F2E4-68CF-424A-83B6-EE4703D38860}" srcOrd="0" destOrd="0" presId="urn:microsoft.com/office/officeart/2005/8/layout/default"/>
    <dgm:cxn modelId="{C6E8A045-BF1C-40DE-BD44-8DA0A303359E}" srcId="{7D57D1F1-479E-4300-A6E0-B4E9D1809805}" destId="{87ABA298-5D8C-404E-BFD0-904818B255B6}" srcOrd="6" destOrd="0" parTransId="{56FA9A97-77FC-4CBC-BD0A-52B3101D935B}" sibTransId="{180EA2CC-1715-4862-83FA-AC06DFC7219E}"/>
    <dgm:cxn modelId="{DC81E7F2-40B7-425F-ABB9-4E42D3E05036}" type="presOf" srcId="{DC309B6C-E7D6-4C1A-8497-66B63B6691E1}" destId="{E8802BDB-F20C-4692-8A72-2721BCF7C37C}" srcOrd="0" destOrd="0" presId="urn:microsoft.com/office/officeart/2005/8/layout/default"/>
    <dgm:cxn modelId="{C630F240-BF5D-4C58-8CED-A6BB29332AA9}" type="presParOf" srcId="{6A0E35B3-3A98-4B61-933B-28F34392EEE6}" destId="{41A5137C-9FCA-4998-A31A-D307FCE8E3DE}" srcOrd="0" destOrd="0" presId="urn:microsoft.com/office/officeart/2005/8/layout/default"/>
    <dgm:cxn modelId="{5570F705-F85D-4E4F-973F-056B0F8E44E0}" type="presParOf" srcId="{6A0E35B3-3A98-4B61-933B-28F34392EEE6}" destId="{65CA9EF4-39A3-4D58-BB71-773E32C61816}" srcOrd="1" destOrd="0" presId="urn:microsoft.com/office/officeart/2005/8/layout/default"/>
    <dgm:cxn modelId="{85CF6330-BCFC-4AE2-9925-BF3B8B9F6C69}" type="presParOf" srcId="{6A0E35B3-3A98-4B61-933B-28F34392EEE6}" destId="{05B7F2E4-68CF-424A-83B6-EE4703D38860}" srcOrd="2" destOrd="0" presId="urn:microsoft.com/office/officeart/2005/8/layout/default"/>
    <dgm:cxn modelId="{4733E08B-D58C-4186-880E-EF25A0D3E0DC}" type="presParOf" srcId="{6A0E35B3-3A98-4B61-933B-28F34392EEE6}" destId="{04D73F08-2F9D-40B6-A39A-3F7688B235D7}" srcOrd="3" destOrd="0" presId="urn:microsoft.com/office/officeart/2005/8/layout/default"/>
    <dgm:cxn modelId="{6AC14F42-2294-4697-B05A-D6DCBEFC01BE}" type="presParOf" srcId="{6A0E35B3-3A98-4B61-933B-28F34392EEE6}" destId="{228C7BD0-0DE8-4337-A11B-A0D64E717FF9}" srcOrd="4" destOrd="0" presId="urn:microsoft.com/office/officeart/2005/8/layout/default"/>
    <dgm:cxn modelId="{DDEEAEC8-4AE9-472B-A31E-877A77A9337D}" type="presParOf" srcId="{6A0E35B3-3A98-4B61-933B-28F34392EEE6}" destId="{F56B0F0B-5E98-4076-92DF-A3BD35D4E78A}" srcOrd="5" destOrd="0" presId="urn:microsoft.com/office/officeart/2005/8/layout/default"/>
    <dgm:cxn modelId="{7F7F3317-54E2-4F2F-A4AC-7DA007C1C279}" type="presParOf" srcId="{6A0E35B3-3A98-4B61-933B-28F34392EEE6}" destId="{71BAD3C6-8BC0-4082-B6B3-BB7309C3D768}" srcOrd="6" destOrd="0" presId="urn:microsoft.com/office/officeart/2005/8/layout/default"/>
    <dgm:cxn modelId="{D73D096E-55BA-4856-A320-76DD869C96B1}" type="presParOf" srcId="{6A0E35B3-3A98-4B61-933B-28F34392EEE6}" destId="{59170A45-98CD-4C20-8238-3ED970D4ABCA}" srcOrd="7" destOrd="0" presId="urn:microsoft.com/office/officeart/2005/8/layout/default"/>
    <dgm:cxn modelId="{B9832E49-1239-46FA-A0B1-6EEA263BD51C}" type="presParOf" srcId="{6A0E35B3-3A98-4B61-933B-28F34392EEE6}" destId="{19BEFD13-07C4-4CC6-BB37-451323198E66}" srcOrd="8" destOrd="0" presId="urn:microsoft.com/office/officeart/2005/8/layout/default"/>
    <dgm:cxn modelId="{292BECE9-87C7-4093-9E60-2A59E1E809B1}" type="presParOf" srcId="{6A0E35B3-3A98-4B61-933B-28F34392EEE6}" destId="{2FDA65CD-8D3E-44B3-BB59-98425AA83C7D}" srcOrd="9" destOrd="0" presId="urn:microsoft.com/office/officeart/2005/8/layout/default"/>
    <dgm:cxn modelId="{88040B84-A1E5-410C-A7A4-BB53F37B9A2F}" type="presParOf" srcId="{6A0E35B3-3A98-4B61-933B-28F34392EEE6}" destId="{E8802BDB-F20C-4692-8A72-2721BCF7C37C}" srcOrd="10" destOrd="0" presId="urn:microsoft.com/office/officeart/2005/8/layout/default"/>
    <dgm:cxn modelId="{3512F7FC-A87A-44DB-9BDB-043A404E208C}" type="presParOf" srcId="{6A0E35B3-3A98-4B61-933B-28F34392EEE6}" destId="{8778A054-E0CC-4EB5-9939-F855118B76FD}" srcOrd="11" destOrd="0" presId="urn:microsoft.com/office/officeart/2005/8/layout/default"/>
    <dgm:cxn modelId="{8F34973C-984E-4818-A740-54F3771E5B83}" type="presParOf" srcId="{6A0E35B3-3A98-4B61-933B-28F34392EEE6}" destId="{25B6EFDE-B6D1-4D82-BA85-CD582601614E}" srcOrd="12" destOrd="0" presId="urn:microsoft.com/office/officeart/2005/8/layout/default"/>
    <dgm:cxn modelId="{8AFC4FC6-3EE8-474C-B693-A31952837612}" type="presParOf" srcId="{6A0E35B3-3A98-4B61-933B-28F34392EEE6}" destId="{1D644307-FA30-41C0-8A9B-D4AA2C1D8D2F}" srcOrd="13" destOrd="0" presId="urn:microsoft.com/office/officeart/2005/8/layout/default"/>
    <dgm:cxn modelId="{F86016A7-3030-4D66-A02A-93BBC5E26C86}" type="presParOf" srcId="{6A0E35B3-3A98-4B61-933B-28F34392EEE6}" destId="{E4619A8B-9C43-46EA-BAF4-A2724B857961}" srcOrd="14" destOrd="0" presId="urn:microsoft.com/office/officeart/2005/8/layout/default"/>
    <dgm:cxn modelId="{3A688E44-E999-4FD9-A07F-645F0C382A66}" type="presParOf" srcId="{6A0E35B3-3A98-4B61-933B-28F34392EEE6}" destId="{C1DC88C7-3EC8-4B81-B27A-C8F8DF144082}" srcOrd="15" destOrd="0" presId="urn:microsoft.com/office/officeart/2005/8/layout/default"/>
    <dgm:cxn modelId="{914F4EC3-6CDE-485B-A89A-9FA365335EE8}" type="presParOf" srcId="{6A0E35B3-3A98-4B61-933B-28F34392EEE6}" destId="{0B9F4E93-3678-4BDE-8B3B-DA1C7BF72619}" srcOrd="16" destOrd="0" presId="urn:microsoft.com/office/officeart/2005/8/layout/default"/>
    <dgm:cxn modelId="{E3CE45A7-A55D-4ACE-ADBC-2E625BE86690}" type="presParOf" srcId="{6A0E35B3-3A98-4B61-933B-28F34392EEE6}" destId="{AF347A26-F8EE-4256-ADE9-B11350835A82}" srcOrd="17" destOrd="0" presId="urn:microsoft.com/office/officeart/2005/8/layout/default"/>
    <dgm:cxn modelId="{2B386FAC-E5C0-412C-A484-A00D5A336207}" type="presParOf" srcId="{6A0E35B3-3A98-4B61-933B-28F34392EEE6}" destId="{45E85D04-CDCA-4236-B020-D70A7935DA3A}" srcOrd="1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A5137C-9FCA-4998-A31A-D307FCE8E3DE}">
      <dsp:nvSpPr>
        <dsp:cNvPr id="0" name=""/>
        <dsp:cNvSpPr/>
      </dsp:nvSpPr>
      <dsp:spPr>
        <a:xfrm>
          <a:off x="854075" y="959"/>
          <a:ext cx="2006203" cy="1203721"/>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smtClean="0"/>
            <a:t>Be aware of sensory needs</a:t>
          </a:r>
          <a:endParaRPr lang="en-GB" sz="1300" kern="1200"/>
        </a:p>
      </dsp:txBody>
      <dsp:txXfrm>
        <a:off x="854075" y="959"/>
        <a:ext cx="2006203" cy="1203721"/>
      </dsp:txXfrm>
    </dsp:sp>
    <dsp:sp modelId="{05B7F2E4-68CF-424A-83B6-EE4703D38860}">
      <dsp:nvSpPr>
        <dsp:cNvPr id="0" name=""/>
        <dsp:cNvSpPr/>
      </dsp:nvSpPr>
      <dsp:spPr>
        <a:xfrm>
          <a:off x="3060898" y="959"/>
          <a:ext cx="2006203" cy="1203721"/>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smtClean="0"/>
            <a:t>It’s ok to do an activity in the corridor</a:t>
          </a:r>
          <a:endParaRPr lang="en-GB" sz="1300" kern="1200"/>
        </a:p>
      </dsp:txBody>
      <dsp:txXfrm>
        <a:off x="3060898" y="959"/>
        <a:ext cx="2006203" cy="1203721"/>
      </dsp:txXfrm>
    </dsp:sp>
    <dsp:sp modelId="{228C7BD0-0DE8-4337-A11B-A0D64E717FF9}">
      <dsp:nvSpPr>
        <dsp:cNvPr id="0" name=""/>
        <dsp:cNvSpPr/>
      </dsp:nvSpPr>
      <dsp:spPr>
        <a:xfrm>
          <a:off x="5267721" y="959"/>
          <a:ext cx="2006203" cy="1203721"/>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smtClean="0"/>
            <a:t>Patience and Persistence are key</a:t>
          </a:r>
          <a:endParaRPr lang="en-GB" sz="1300" kern="1200" dirty="0"/>
        </a:p>
      </dsp:txBody>
      <dsp:txXfrm>
        <a:off x="5267721" y="959"/>
        <a:ext cx="2006203" cy="1203721"/>
      </dsp:txXfrm>
    </dsp:sp>
    <dsp:sp modelId="{71BAD3C6-8BC0-4082-B6B3-BB7309C3D768}">
      <dsp:nvSpPr>
        <dsp:cNvPr id="0" name=""/>
        <dsp:cNvSpPr/>
      </dsp:nvSpPr>
      <dsp:spPr>
        <a:xfrm>
          <a:off x="854075" y="1405301"/>
          <a:ext cx="2006203" cy="1203721"/>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smtClean="0"/>
            <a:t>Think about the future when using strategies</a:t>
          </a:r>
          <a:endParaRPr lang="en-GB" sz="1300" kern="1200"/>
        </a:p>
      </dsp:txBody>
      <dsp:txXfrm>
        <a:off x="854075" y="1405301"/>
        <a:ext cx="2006203" cy="1203721"/>
      </dsp:txXfrm>
    </dsp:sp>
    <dsp:sp modelId="{19BEFD13-07C4-4CC6-BB37-451323198E66}">
      <dsp:nvSpPr>
        <dsp:cNvPr id="0" name=""/>
        <dsp:cNvSpPr/>
      </dsp:nvSpPr>
      <dsp:spPr>
        <a:xfrm>
          <a:off x="3060898" y="1405301"/>
          <a:ext cx="2006203" cy="1203721"/>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smtClean="0"/>
            <a:t>Be consistent </a:t>
          </a:r>
          <a:endParaRPr lang="en-GB" sz="1300" kern="1200"/>
        </a:p>
      </dsp:txBody>
      <dsp:txXfrm>
        <a:off x="3060898" y="1405301"/>
        <a:ext cx="2006203" cy="1203721"/>
      </dsp:txXfrm>
    </dsp:sp>
    <dsp:sp modelId="{E8802BDB-F20C-4692-8A72-2721BCF7C37C}">
      <dsp:nvSpPr>
        <dsp:cNvPr id="0" name=""/>
        <dsp:cNvSpPr/>
      </dsp:nvSpPr>
      <dsp:spPr>
        <a:xfrm>
          <a:off x="5267721" y="1405301"/>
          <a:ext cx="2006203" cy="1203721"/>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smtClean="0"/>
            <a:t>Positive Behaviour Support</a:t>
          </a:r>
          <a:endParaRPr lang="en-GB" sz="1300" kern="1200"/>
        </a:p>
      </dsp:txBody>
      <dsp:txXfrm>
        <a:off x="5267721" y="1405301"/>
        <a:ext cx="2006203" cy="1203721"/>
      </dsp:txXfrm>
    </dsp:sp>
    <dsp:sp modelId="{25B6EFDE-B6D1-4D82-BA85-CD582601614E}">
      <dsp:nvSpPr>
        <dsp:cNvPr id="0" name=""/>
        <dsp:cNvSpPr/>
      </dsp:nvSpPr>
      <dsp:spPr>
        <a:xfrm>
          <a:off x="854075" y="2809643"/>
          <a:ext cx="2006203" cy="1203721"/>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smtClean="0"/>
            <a:t>Behaviour is communication</a:t>
          </a:r>
          <a:endParaRPr lang="en-GB" sz="1300" kern="1200"/>
        </a:p>
      </dsp:txBody>
      <dsp:txXfrm>
        <a:off x="854075" y="2809643"/>
        <a:ext cx="2006203" cy="1203721"/>
      </dsp:txXfrm>
    </dsp:sp>
    <dsp:sp modelId="{E4619A8B-9C43-46EA-BAF4-A2724B857961}">
      <dsp:nvSpPr>
        <dsp:cNvPr id="0" name=""/>
        <dsp:cNvSpPr/>
      </dsp:nvSpPr>
      <dsp:spPr>
        <a:xfrm>
          <a:off x="3060898" y="2809643"/>
          <a:ext cx="2006203" cy="1203721"/>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smtClean="0"/>
            <a:t>Timetable is law</a:t>
          </a:r>
          <a:endParaRPr lang="en-GB" sz="1300" kern="1200"/>
        </a:p>
      </dsp:txBody>
      <dsp:txXfrm>
        <a:off x="3060898" y="2809643"/>
        <a:ext cx="2006203" cy="1203721"/>
      </dsp:txXfrm>
    </dsp:sp>
    <dsp:sp modelId="{0B9F4E93-3678-4BDE-8B3B-DA1C7BF72619}">
      <dsp:nvSpPr>
        <dsp:cNvPr id="0" name=""/>
        <dsp:cNvSpPr/>
      </dsp:nvSpPr>
      <dsp:spPr>
        <a:xfrm>
          <a:off x="5267721" y="2809643"/>
          <a:ext cx="2006203" cy="1203721"/>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smtClean="0"/>
            <a:t>Be consistent in implementing a total communication environment</a:t>
          </a:r>
          <a:endParaRPr lang="en-GB" sz="1300" kern="1200"/>
        </a:p>
      </dsp:txBody>
      <dsp:txXfrm>
        <a:off x="5267721" y="2809643"/>
        <a:ext cx="2006203" cy="1203721"/>
      </dsp:txXfrm>
    </dsp:sp>
    <dsp:sp modelId="{45E85D04-CDCA-4236-B020-D70A7935DA3A}">
      <dsp:nvSpPr>
        <dsp:cNvPr id="0" name=""/>
        <dsp:cNvSpPr/>
      </dsp:nvSpPr>
      <dsp:spPr>
        <a:xfrm>
          <a:off x="848638" y="4148695"/>
          <a:ext cx="2006203" cy="1203721"/>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smtClean="0"/>
            <a:t>Keep in mind the child’s developmental level and focus on developing the skills (life skills) appropriate to that level</a:t>
          </a:r>
          <a:endParaRPr lang="en-GB" sz="1300" kern="1200"/>
        </a:p>
      </dsp:txBody>
      <dsp:txXfrm>
        <a:off x="848638" y="4148695"/>
        <a:ext cx="2006203" cy="120372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41DC2A-2ADF-4BC5-A0C2-D00F164AE074}" type="datetimeFigureOut">
              <a:rPr lang="en-GB" smtClean="0"/>
              <a:t>28/04/2020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CDFBCC-90F8-4FCE-B6BE-69886C19797B}" type="slidenum">
              <a:rPr lang="en-GB" smtClean="0"/>
              <a:t>‹#›</a:t>
            </a:fld>
            <a:endParaRPr lang="en-GB"/>
          </a:p>
        </p:txBody>
      </p:sp>
    </p:spTree>
    <p:extLst>
      <p:ext uri="{BB962C8B-B14F-4D97-AF65-F5344CB8AC3E}">
        <p14:creationId xmlns:p14="http://schemas.microsoft.com/office/powerpoint/2010/main" val="1501697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youtu.be/vB65OyUG18g"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youtu.be/jTSsT8ixdrw"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youtube.com/watch?v=uEEZ-a0rVFU"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oreilly.com/library/view/key-management-development/9781292110530/html/chapter-043.html#ch043-fig-1"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youtu.be/cxaBn7qn9ng"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youtu.be/pq84Ni5X-hc"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youtu.be/RGS7k13ZuAQ"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youtu.be/wI0aqnrhKr4"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youtu.be/riaHN5gYlN0"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FCDFBCC-90F8-4FCE-B6BE-69886C19797B}" type="slidenum">
              <a:rPr lang="en-GB" smtClean="0"/>
              <a:t>1</a:t>
            </a:fld>
            <a:endParaRPr lang="en-GB"/>
          </a:p>
        </p:txBody>
      </p:sp>
    </p:spTree>
    <p:extLst>
      <p:ext uri="{BB962C8B-B14F-4D97-AF65-F5344CB8AC3E}">
        <p14:creationId xmlns:p14="http://schemas.microsoft.com/office/powerpoint/2010/main" val="2212503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b="1" dirty="0" smtClean="0">
                <a:effectLst/>
                <a:latin typeface="Calibri Light" panose="020F0302020204030204" pitchFamily="34" charset="0"/>
                <a:ea typeface="Calibri" panose="020F0502020204030204" pitchFamily="34" charset="0"/>
                <a:cs typeface="Times New Roman" panose="02020603050405020304" pitchFamily="18" charset="0"/>
              </a:rPr>
              <a:t>We make demands in a way that works. Low arousal with Bo </a:t>
            </a:r>
            <a:r>
              <a:rPr lang="en-GB" sz="1200" b="1" dirty="0" err="1" smtClean="0">
                <a:effectLst/>
                <a:latin typeface="Calibri Light" panose="020F0302020204030204" pitchFamily="34" charset="0"/>
                <a:ea typeface="Calibri" panose="020F0502020204030204" pitchFamily="34" charset="0"/>
                <a:cs typeface="Times New Roman" panose="02020603050405020304" pitchFamily="18" charset="0"/>
              </a:rPr>
              <a:t>Hejlskov</a:t>
            </a:r>
            <a:r>
              <a:rPr lang="en-GB" sz="1200" b="1" dirty="0" smtClean="0">
                <a:effectLst/>
                <a:latin typeface="Calibri Light" panose="020F0302020204030204" pitchFamily="34" charset="0"/>
                <a:ea typeface="Calibri" panose="020F0502020204030204" pitchFamily="34" charset="0"/>
                <a:cs typeface="Times New Roman" panose="02020603050405020304" pitchFamily="18" charset="0"/>
              </a:rPr>
              <a:t> </a:t>
            </a:r>
            <a:r>
              <a:rPr lang="en-GB" sz="1200" b="1" dirty="0" err="1" smtClean="0">
                <a:effectLst/>
                <a:latin typeface="Calibri Light" panose="020F0302020204030204" pitchFamily="34" charset="0"/>
                <a:ea typeface="Calibri" panose="020F0502020204030204" pitchFamily="34" charset="0"/>
                <a:cs typeface="Times New Roman" panose="02020603050405020304" pitchFamily="18" charset="0"/>
              </a:rPr>
              <a:t>Elvén</a:t>
            </a:r>
            <a:r>
              <a:rPr lang="en-GB" sz="1200" b="1" dirty="0" smtClean="0">
                <a:effectLst/>
                <a:latin typeface="Calibri Light" panose="020F0302020204030204" pitchFamily="34" charset="0"/>
                <a:ea typeface="Calibri" panose="020F0502020204030204" pitchFamily="34" charset="0"/>
                <a:cs typeface="Times New Roman" panose="02020603050405020304" pitchFamily="18" charset="0"/>
              </a:rPr>
              <a:t> Episode 10. 2m 37</a:t>
            </a:r>
            <a:endParaRPr lang="en-GB"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u="sng" dirty="0" smtClean="0">
                <a:solidFill>
                  <a:srgbClr val="0563C1"/>
                </a:solidFill>
                <a:effectLst/>
                <a:latin typeface="Calibri Light" panose="020F0302020204030204" pitchFamily="34" charset="0"/>
                <a:ea typeface="Calibri" panose="020F0502020204030204" pitchFamily="34" charset="0"/>
                <a:cs typeface="Times New Roman" panose="02020603050405020304" pitchFamily="18" charset="0"/>
                <a:hlinkClick r:id="rId3"/>
              </a:rPr>
              <a:t>https://youtu.be/vB65OyUG18g</a:t>
            </a:r>
            <a:endParaRPr lang="en-GB" sz="12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fld id="{0FCDFBCC-90F8-4FCE-B6BE-69886C19797B}" type="slidenum">
              <a:rPr lang="en-GB" smtClean="0"/>
              <a:t>16</a:t>
            </a:fld>
            <a:endParaRPr lang="en-GB"/>
          </a:p>
        </p:txBody>
      </p:sp>
    </p:spTree>
    <p:extLst>
      <p:ext uri="{BB962C8B-B14F-4D97-AF65-F5344CB8AC3E}">
        <p14:creationId xmlns:p14="http://schemas.microsoft.com/office/powerpoint/2010/main" val="263959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FCDFBCC-90F8-4FCE-B6BE-69886C19797B}" type="slidenum">
              <a:rPr lang="en-GB" smtClean="0"/>
              <a:t>17</a:t>
            </a:fld>
            <a:endParaRPr lang="en-GB"/>
          </a:p>
        </p:txBody>
      </p:sp>
    </p:spTree>
    <p:extLst>
      <p:ext uri="{BB962C8B-B14F-4D97-AF65-F5344CB8AC3E}">
        <p14:creationId xmlns:p14="http://schemas.microsoft.com/office/powerpoint/2010/main" val="635982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FCDFBCC-90F8-4FCE-B6BE-69886C19797B}" type="slidenum">
              <a:rPr lang="en-GB" smtClean="0"/>
              <a:t>18</a:t>
            </a:fld>
            <a:endParaRPr lang="en-GB"/>
          </a:p>
        </p:txBody>
      </p:sp>
    </p:spTree>
    <p:extLst>
      <p:ext uri="{BB962C8B-B14F-4D97-AF65-F5344CB8AC3E}">
        <p14:creationId xmlns:p14="http://schemas.microsoft.com/office/powerpoint/2010/main" val="4129982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FCDFBCC-90F8-4FCE-B6BE-69886C19797B}" type="slidenum">
              <a:rPr lang="en-GB" smtClean="0"/>
              <a:t>19</a:t>
            </a:fld>
            <a:endParaRPr lang="en-GB"/>
          </a:p>
        </p:txBody>
      </p:sp>
    </p:spTree>
    <p:extLst>
      <p:ext uri="{BB962C8B-B14F-4D97-AF65-F5344CB8AC3E}">
        <p14:creationId xmlns:p14="http://schemas.microsoft.com/office/powerpoint/2010/main" val="21905166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FCDFBCC-90F8-4FCE-B6BE-69886C19797B}" type="slidenum">
              <a:rPr lang="en-GB" smtClean="0"/>
              <a:t>20</a:t>
            </a:fld>
            <a:endParaRPr lang="en-GB"/>
          </a:p>
        </p:txBody>
      </p:sp>
    </p:spTree>
    <p:extLst>
      <p:ext uri="{BB962C8B-B14F-4D97-AF65-F5344CB8AC3E}">
        <p14:creationId xmlns:p14="http://schemas.microsoft.com/office/powerpoint/2010/main" val="2969857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b="1" dirty="0" smtClean="0">
                <a:effectLst/>
                <a:latin typeface="Calibri Light" panose="020F0302020204030204" pitchFamily="34" charset="0"/>
                <a:ea typeface="Calibri" panose="020F0502020204030204" pitchFamily="34" charset="0"/>
                <a:cs typeface="Times New Roman" panose="02020603050405020304" pitchFamily="18" charset="0"/>
              </a:rPr>
              <a:t>Affect is contagious. Low arousal with Bo </a:t>
            </a:r>
            <a:r>
              <a:rPr lang="en-GB" sz="1200" b="1" dirty="0" err="1" smtClean="0">
                <a:effectLst/>
                <a:latin typeface="Calibri Light" panose="020F0302020204030204" pitchFamily="34" charset="0"/>
                <a:ea typeface="Calibri" panose="020F0502020204030204" pitchFamily="34" charset="0"/>
                <a:cs typeface="Times New Roman" panose="02020603050405020304" pitchFamily="18" charset="0"/>
              </a:rPr>
              <a:t>Hejlskov</a:t>
            </a:r>
            <a:r>
              <a:rPr lang="en-GB" sz="1200" b="1" dirty="0" smtClean="0">
                <a:effectLst/>
                <a:latin typeface="Calibri Light" panose="020F0302020204030204" pitchFamily="34" charset="0"/>
                <a:ea typeface="Calibri" panose="020F0502020204030204" pitchFamily="34" charset="0"/>
                <a:cs typeface="Times New Roman" panose="02020603050405020304" pitchFamily="18" charset="0"/>
              </a:rPr>
              <a:t> </a:t>
            </a:r>
            <a:r>
              <a:rPr lang="en-GB" sz="1200" b="1" dirty="0" err="1" smtClean="0">
                <a:effectLst/>
                <a:latin typeface="Calibri Light" panose="020F0302020204030204" pitchFamily="34" charset="0"/>
                <a:ea typeface="Calibri" panose="020F0502020204030204" pitchFamily="34" charset="0"/>
                <a:cs typeface="Times New Roman" panose="02020603050405020304" pitchFamily="18" charset="0"/>
              </a:rPr>
              <a:t>Elvén</a:t>
            </a:r>
            <a:r>
              <a:rPr lang="en-GB" sz="1200" b="1" dirty="0" smtClean="0">
                <a:effectLst/>
                <a:latin typeface="Calibri Light" panose="020F0302020204030204" pitchFamily="34" charset="0"/>
                <a:ea typeface="Calibri" panose="020F0502020204030204" pitchFamily="34" charset="0"/>
                <a:cs typeface="Times New Roman" panose="02020603050405020304" pitchFamily="18" charset="0"/>
              </a:rPr>
              <a:t> Episode 8 2m 29</a:t>
            </a:r>
            <a:endParaRPr lang="en-GB"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u="sng" dirty="0" smtClean="0">
                <a:solidFill>
                  <a:srgbClr val="0563C1"/>
                </a:solidFill>
                <a:effectLst/>
                <a:latin typeface="Calibri Light" panose="020F0302020204030204" pitchFamily="34" charset="0"/>
                <a:ea typeface="Calibri" panose="020F0502020204030204" pitchFamily="34" charset="0"/>
                <a:cs typeface="Times New Roman" panose="02020603050405020304" pitchFamily="18" charset="0"/>
                <a:hlinkClick r:id="rId3"/>
              </a:rPr>
              <a:t>https://youtu.be/jTSsT8ixdrw</a:t>
            </a:r>
            <a:endParaRPr lang="en-GB" sz="12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fld id="{0FCDFBCC-90F8-4FCE-B6BE-69886C19797B}" type="slidenum">
              <a:rPr lang="en-GB" smtClean="0"/>
              <a:t>22</a:t>
            </a:fld>
            <a:endParaRPr lang="en-GB"/>
          </a:p>
        </p:txBody>
      </p:sp>
    </p:spTree>
    <p:extLst>
      <p:ext uri="{BB962C8B-B14F-4D97-AF65-F5344CB8AC3E}">
        <p14:creationId xmlns:p14="http://schemas.microsoft.com/office/powerpoint/2010/main" val="7273948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hlinkClick r:id="rId3"/>
              </a:rPr>
              <a:t>https://www.youtube.com/watch?v=uEEZ-a0rVFU</a:t>
            </a:r>
            <a:endParaRPr lang="en-GB" dirty="0"/>
          </a:p>
        </p:txBody>
      </p:sp>
      <p:sp>
        <p:nvSpPr>
          <p:cNvPr id="4" name="Slide Number Placeholder 3"/>
          <p:cNvSpPr>
            <a:spLocks noGrp="1"/>
          </p:cNvSpPr>
          <p:nvPr>
            <p:ph type="sldNum" sz="quarter" idx="10"/>
          </p:nvPr>
        </p:nvSpPr>
        <p:spPr/>
        <p:txBody>
          <a:bodyPr/>
          <a:lstStyle/>
          <a:p>
            <a:fld id="{0FCDFBCC-90F8-4FCE-B6BE-69886C19797B}" type="slidenum">
              <a:rPr lang="en-GB" smtClean="0"/>
              <a:t>23</a:t>
            </a:fld>
            <a:endParaRPr lang="en-GB"/>
          </a:p>
        </p:txBody>
      </p:sp>
    </p:spTree>
    <p:extLst>
      <p:ext uri="{BB962C8B-B14F-4D97-AF65-F5344CB8AC3E}">
        <p14:creationId xmlns:p14="http://schemas.microsoft.com/office/powerpoint/2010/main" val="9209176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FCDFBCC-90F8-4FCE-B6BE-69886C19797B}" type="slidenum">
              <a:rPr lang="en-GB" smtClean="0"/>
              <a:t>24</a:t>
            </a:fld>
            <a:endParaRPr lang="en-GB"/>
          </a:p>
        </p:txBody>
      </p:sp>
    </p:spTree>
    <p:extLst>
      <p:ext uri="{BB962C8B-B14F-4D97-AF65-F5344CB8AC3E}">
        <p14:creationId xmlns:p14="http://schemas.microsoft.com/office/powerpoint/2010/main" val="10185254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smtClean="0">
                <a:effectLst/>
              </a:rPr>
              <a:t>Betari</a:t>
            </a:r>
            <a:r>
              <a:rPr lang="en-GB" b="1" dirty="0" smtClean="0">
                <a:effectLst/>
              </a:rPr>
              <a:t> box</a:t>
            </a:r>
          </a:p>
          <a:p>
            <a:r>
              <a:rPr lang="en-GB" b="1" dirty="0" smtClean="0">
                <a:effectLst/>
              </a:rPr>
              <a:t>The big picture</a:t>
            </a:r>
          </a:p>
          <a:p>
            <a:r>
              <a:rPr lang="en-GB" dirty="0" smtClean="0">
                <a:effectLst/>
              </a:rPr>
              <a:t>It is uncertain who or what </a:t>
            </a:r>
            <a:r>
              <a:rPr lang="en-GB" dirty="0" err="1" smtClean="0">
                <a:effectLst/>
              </a:rPr>
              <a:t>Betari</a:t>
            </a:r>
            <a:r>
              <a:rPr lang="en-GB" dirty="0" smtClean="0">
                <a:effectLst/>
              </a:rPr>
              <a:t> was, but the </a:t>
            </a:r>
            <a:r>
              <a:rPr lang="en-GB" dirty="0" err="1" smtClean="0">
                <a:effectLst/>
              </a:rPr>
              <a:t>Betari</a:t>
            </a:r>
            <a:r>
              <a:rPr lang="en-GB" dirty="0" smtClean="0">
                <a:effectLst/>
              </a:rPr>
              <a:t> box (also known as </a:t>
            </a:r>
            <a:r>
              <a:rPr lang="en-GB" dirty="0" err="1" smtClean="0">
                <a:effectLst/>
              </a:rPr>
              <a:t>Betari’s</a:t>
            </a:r>
            <a:r>
              <a:rPr lang="en-GB" dirty="0" smtClean="0">
                <a:effectLst/>
              </a:rPr>
              <a:t> box) has become a classic model in conflict management. The box helps you to understand the impact of your behaviour and attitudes on the behaviour and attitudes of others and shows how quickly we can descend into spirals of negative communication (see </a:t>
            </a:r>
            <a:r>
              <a:rPr lang="en-GB" dirty="0" smtClean="0">
                <a:effectLst/>
                <a:hlinkClick r:id="rId3"/>
              </a:rPr>
              <a:t>Figure 43.1</a:t>
            </a:r>
            <a:r>
              <a:rPr lang="en-GB" dirty="0" smtClean="0">
                <a:effectLst/>
              </a:rPr>
              <a:t>).</a:t>
            </a:r>
          </a:p>
          <a:p>
            <a:r>
              <a:rPr lang="en-GB" dirty="0" smtClean="0">
                <a:effectLst/>
              </a:rPr>
              <a:t>If I feel negative about you, I will display negative behaviour towards you; this in turn will change the way you feel, resulting in negative behaviour towards me. Equally, a positive attitude from you or me can create a virtuous circle.</a:t>
            </a:r>
            <a:endParaRPr lang="en-GB" dirty="0">
              <a:effectLst/>
            </a:endParaRPr>
          </a:p>
        </p:txBody>
      </p:sp>
      <p:sp>
        <p:nvSpPr>
          <p:cNvPr id="4" name="Slide Number Placeholder 3"/>
          <p:cNvSpPr>
            <a:spLocks noGrp="1"/>
          </p:cNvSpPr>
          <p:nvPr>
            <p:ph type="sldNum" sz="quarter" idx="10"/>
          </p:nvPr>
        </p:nvSpPr>
        <p:spPr/>
        <p:txBody>
          <a:bodyPr/>
          <a:lstStyle/>
          <a:p>
            <a:fld id="{0FCDFBCC-90F8-4FCE-B6BE-69886C19797B}" type="slidenum">
              <a:rPr lang="en-GB" smtClean="0"/>
              <a:t>25</a:t>
            </a:fld>
            <a:endParaRPr lang="en-GB"/>
          </a:p>
        </p:txBody>
      </p:sp>
    </p:spTree>
    <p:extLst>
      <p:ext uri="{BB962C8B-B14F-4D97-AF65-F5344CB8AC3E}">
        <p14:creationId xmlns:p14="http://schemas.microsoft.com/office/powerpoint/2010/main" val="38388807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FCDFBCC-90F8-4FCE-B6BE-69886C19797B}" type="slidenum">
              <a:rPr lang="en-GB" smtClean="0"/>
              <a:t>26</a:t>
            </a:fld>
            <a:endParaRPr lang="en-GB"/>
          </a:p>
        </p:txBody>
      </p:sp>
    </p:spTree>
    <p:extLst>
      <p:ext uri="{BB962C8B-B14F-4D97-AF65-F5344CB8AC3E}">
        <p14:creationId xmlns:p14="http://schemas.microsoft.com/office/powerpoint/2010/main" val="3689426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FCDFBCC-90F8-4FCE-B6BE-69886C19797B}" type="slidenum">
              <a:rPr lang="en-GB" smtClean="0"/>
              <a:t>5</a:t>
            </a:fld>
            <a:endParaRPr lang="en-GB"/>
          </a:p>
        </p:txBody>
      </p:sp>
    </p:spTree>
    <p:extLst>
      <p:ext uri="{BB962C8B-B14F-4D97-AF65-F5344CB8AC3E}">
        <p14:creationId xmlns:p14="http://schemas.microsoft.com/office/powerpoint/2010/main" val="29970682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b="1" kern="1800" dirty="0" smtClean="0">
                <a:effectLst/>
                <a:latin typeface="Calibri Light" panose="020F0302020204030204" pitchFamily="34" charset="0"/>
                <a:ea typeface="Calibri" panose="020F0502020204030204" pitchFamily="34" charset="0"/>
                <a:cs typeface="Times New Roman" panose="02020603050405020304" pitchFamily="18" charset="0"/>
              </a:rPr>
              <a:t>Manage, evaluate, then change. Low arousal with Bo </a:t>
            </a:r>
            <a:r>
              <a:rPr lang="en-GB" sz="1200" b="1" kern="1800" dirty="0" err="1" smtClean="0">
                <a:effectLst/>
                <a:latin typeface="Calibri Light" panose="020F0302020204030204" pitchFamily="34" charset="0"/>
                <a:ea typeface="Calibri" panose="020F0502020204030204" pitchFamily="34" charset="0"/>
                <a:cs typeface="Times New Roman" panose="02020603050405020304" pitchFamily="18" charset="0"/>
              </a:rPr>
              <a:t>Hejlskov</a:t>
            </a:r>
            <a:r>
              <a:rPr lang="en-GB" sz="1200" b="1" kern="1800" dirty="0" smtClean="0">
                <a:effectLst/>
                <a:latin typeface="Calibri Light" panose="020F0302020204030204" pitchFamily="34" charset="0"/>
                <a:ea typeface="Calibri" panose="020F0502020204030204" pitchFamily="34" charset="0"/>
                <a:cs typeface="Times New Roman" panose="02020603050405020304" pitchFamily="18" charset="0"/>
              </a:rPr>
              <a:t> </a:t>
            </a:r>
            <a:r>
              <a:rPr lang="en-GB" sz="1200" b="1" kern="1800" dirty="0" err="1" smtClean="0">
                <a:effectLst/>
                <a:latin typeface="Calibri Light" panose="020F0302020204030204" pitchFamily="34" charset="0"/>
                <a:ea typeface="Calibri" panose="020F0502020204030204" pitchFamily="34" charset="0"/>
                <a:cs typeface="Times New Roman" panose="02020603050405020304" pitchFamily="18" charset="0"/>
              </a:rPr>
              <a:t>Elvén</a:t>
            </a:r>
            <a:r>
              <a:rPr lang="en-GB" sz="1200" b="1" kern="1800" dirty="0" smtClean="0">
                <a:effectLst/>
                <a:latin typeface="Calibri Light" panose="020F0302020204030204" pitchFamily="34" charset="0"/>
                <a:ea typeface="Calibri" panose="020F0502020204030204" pitchFamily="34" charset="0"/>
                <a:cs typeface="Times New Roman" panose="02020603050405020304" pitchFamily="18" charset="0"/>
              </a:rPr>
              <a:t> Episode 14 1m 51</a:t>
            </a:r>
            <a:endParaRPr lang="en-GB"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u="sng" dirty="0" smtClean="0">
                <a:solidFill>
                  <a:srgbClr val="0563C1"/>
                </a:solidFill>
                <a:effectLst/>
                <a:latin typeface="Calibri Light" panose="020F0302020204030204" pitchFamily="34" charset="0"/>
                <a:ea typeface="Calibri" panose="020F0502020204030204" pitchFamily="34" charset="0"/>
                <a:cs typeface="Times New Roman" panose="02020603050405020304" pitchFamily="18" charset="0"/>
                <a:hlinkClick r:id="rId3"/>
              </a:rPr>
              <a:t>https://youtu.be/cxaBn7qn9ng</a:t>
            </a:r>
            <a:r>
              <a:rPr lang="en-GB" sz="1200" dirty="0" smtClean="0">
                <a:effectLst/>
                <a:latin typeface="Calibri Light" panose="020F0302020204030204" pitchFamily="34" charset="0"/>
                <a:ea typeface="Calibri" panose="020F0502020204030204" pitchFamily="34" charset="0"/>
                <a:cs typeface="Times New Roman" panose="02020603050405020304" pitchFamily="18" charset="0"/>
              </a:rPr>
              <a:t> </a:t>
            </a:r>
            <a:endParaRPr lang="en-GB" sz="12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fld id="{0FCDFBCC-90F8-4FCE-B6BE-69886C19797B}" type="slidenum">
              <a:rPr lang="en-GB" smtClean="0"/>
              <a:t>33</a:t>
            </a:fld>
            <a:endParaRPr lang="en-GB"/>
          </a:p>
        </p:txBody>
      </p:sp>
    </p:spTree>
    <p:extLst>
      <p:ext uri="{BB962C8B-B14F-4D97-AF65-F5344CB8AC3E}">
        <p14:creationId xmlns:p14="http://schemas.microsoft.com/office/powerpoint/2010/main" val="37610444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FCDFBCC-90F8-4FCE-B6BE-69886C19797B}" type="slidenum">
              <a:rPr lang="en-GB" smtClean="0"/>
              <a:t>34</a:t>
            </a:fld>
            <a:endParaRPr lang="en-GB"/>
          </a:p>
        </p:txBody>
      </p:sp>
    </p:spTree>
    <p:extLst>
      <p:ext uri="{BB962C8B-B14F-4D97-AF65-F5344CB8AC3E}">
        <p14:creationId xmlns:p14="http://schemas.microsoft.com/office/powerpoint/2010/main" val="31237307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FCDFBCC-90F8-4FCE-B6BE-69886C19797B}" type="slidenum">
              <a:rPr lang="en-GB" smtClean="0"/>
              <a:t>35</a:t>
            </a:fld>
            <a:endParaRPr lang="en-GB"/>
          </a:p>
        </p:txBody>
      </p:sp>
    </p:spTree>
    <p:extLst>
      <p:ext uri="{BB962C8B-B14F-4D97-AF65-F5344CB8AC3E}">
        <p14:creationId xmlns:p14="http://schemas.microsoft.com/office/powerpoint/2010/main" val="23097428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Click</a:t>
            </a:r>
            <a:r>
              <a:rPr lang="en-GB" baseline="0" dirty="0" smtClean="0"/>
              <a:t> the picture to start the video</a:t>
            </a:r>
            <a:endParaRPr lang="en-GB" dirty="0"/>
          </a:p>
        </p:txBody>
      </p:sp>
      <p:sp>
        <p:nvSpPr>
          <p:cNvPr id="4" name="Slide Number Placeholder 3"/>
          <p:cNvSpPr>
            <a:spLocks noGrp="1"/>
          </p:cNvSpPr>
          <p:nvPr>
            <p:ph type="sldNum" sz="quarter" idx="10"/>
          </p:nvPr>
        </p:nvSpPr>
        <p:spPr/>
        <p:txBody>
          <a:bodyPr/>
          <a:lstStyle/>
          <a:p>
            <a:fld id="{0FCDFBCC-90F8-4FCE-B6BE-69886C19797B}" type="slidenum">
              <a:rPr lang="en-GB" smtClean="0"/>
              <a:t>36</a:t>
            </a:fld>
            <a:endParaRPr lang="en-GB"/>
          </a:p>
        </p:txBody>
      </p:sp>
    </p:spTree>
    <p:extLst>
      <p:ext uri="{BB962C8B-B14F-4D97-AF65-F5344CB8AC3E}">
        <p14:creationId xmlns:p14="http://schemas.microsoft.com/office/powerpoint/2010/main" val="1702126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Click</a:t>
            </a:r>
            <a:r>
              <a:rPr lang="en-GB" baseline="0" dirty="0" smtClean="0"/>
              <a:t> the picture to start the video</a:t>
            </a:r>
            <a:endParaRPr lang="en-GB" dirty="0" smtClean="0"/>
          </a:p>
          <a:p>
            <a:endParaRPr lang="en-GB" dirty="0"/>
          </a:p>
        </p:txBody>
      </p:sp>
      <p:sp>
        <p:nvSpPr>
          <p:cNvPr id="4" name="Slide Number Placeholder 3"/>
          <p:cNvSpPr>
            <a:spLocks noGrp="1"/>
          </p:cNvSpPr>
          <p:nvPr>
            <p:ph type="sldNum" sz="quarter" idx="10"/>
          </p:nvPr>
        </p:nvSpPr>
        <p:spPr/>
        <p:txBody>
          <a:bodyPr/>
          <a:lstStyle/>
          <a:p>
            <a:fld id="{0FCDFBCC-90F8-4FCE-B6BE-69886C19797B}" type="slidenum">
              <a:rPr lang="en-GB" smtClean="0"/>
              <a:t>37</a:t>
            </a:fld>
            <a:endParaRPr lang="en-GB"/>
          </a:p>
        </p:txBody>
      </p:sp>
    </p:spTree>
    <p:extLst>
      <p:ext uri="{BB962C8B-B14F-4D97-AF65-F5344CB8AC3E}">
        <p14:creationId xmlns:p14="http://schemas.microsoft.com/office/powerpoint/2010/main" val="4341985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FCDFBCC-90F8-4FCE-B6BE-69886C19797B}" type="slidenum">
              <a:rPr lang="en-GB" smtClean="0">
                <a:solidFill>
                  <a:prstClr val="black"/>
                </a:solidFill>
              </a:rPr>
              <a:pPr/>
              <a:t>39</a:t>
            </a:fld>
            <a:endParaRPr lang="en-GB">
              <a:solidFill>
                <a:prstClr val="black"/>
              </a:solidFill>
            </a:endParaRPr>
          </a:p>
        </p:txBody>
      </p:sp>
    </p:spTree>
    <p:extLst>
      <p:ext uri="{BB962C8B-B14F-4D97-AF65-F5344CB8AC3E}">
        <p14:creationId xmlns:p14="http://schemas.microsoft.com/office/powerpoint/2010/main" val="27916429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Wings</a:t>
            </a:r>
            <a:endParaRPr lang="en-GB" dirty="0"/>
          </a:p>
        </p:txBody>
      </p:sp>
      <p:sp>
        <p:nvSpPr>
          <p:cNvPr id="4" name="Slide Number Placeholder 3"/>
          <p:cNvSpPr>
            <a:spLocks noGrp="1"/>
          </p:cNvSpPr>
          <p:nvPr>
            <p:ph type="sldNum" sz="quarter" idx="10"/>
          </p:nvPr>
        </p:nvSpPr>
        <p:spPr/>
        <p:txBody>
          <a:bodyPr/>
          <a:lstStyle/>
          <a:p>
            <a:fld id="{0FCDFBCC-90F8-4FCE-B6BE-69886C19797B}" type="slidenum">
              <a:rPr lang="en-GB" smtClean="0"/>
              <a:t>40</a:t>
            </a:fld>
            <a:endParaRPr lang="en-GB"/>
          </a:p>
        </p:txBody>
      </p:sp>
    </p:spTree>
    <p:extLst>
      <p:ext uri="{BB962C8B-B14F-4D97-AF65-F5344CB8AC3E}">
        <p14:creationId xmlns:p14="http://schemas.microsoft.com/office/powerpoint/2010/main" val="1928184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u="sng" kern="1200" dirty="0" smtClean="0">
                <a:solidFill>
                  <a:schemeClr val="tx1"/>
                </a:solidFill>
                <a:effectLst/>
                <a:latin typeface="+mn-lt"/>
                <a:ea typeface="+mn-ea"/>
                <a:cs typeface="+mn-cs"/>
              </a:rPr>
              <a:t>What were the key skills and approaches that you learnt that made the difference to you and the young people?</a:t>
            </a:r>
            <a:endParaRPr lang="en-GB" sz="1200" u="sng"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Timetable is law</a:t>
            </a:r>
          </a:p>
          <a:p>
            <a:pPr lvl="1"/>
            <a:r>
              <a:rPr lang="en-GB" sz="1200" kern="1200" dirty="0" smtClean="0">
                <a:solidFill>
                  <a:schemeClr val="tx1"/>
                </a:solidFill>
                <a:effectLst/>
                <a:latin typeface="+mn-lt"/>
                <a:ea typeface="+mn-ea"/>
                <a:cs typeface="+mn-cs"/>
              </a:rPr>
              <a:t>Child has to be able to trust you and feel safe. If you say something/put it on the timetable that you’re going to do an activity then you have to follow through – even if the activity only lasts 2mins or even 2 seconds.</a:t>
            </a:r>
          </a:p>
          <a:p>
            <a:pPr lvl="0"/>
            <a:r>
              <a:rPr lang="en-GB" sz="1200" b="1" kern="1200" dirty="0" smtClean="0">
                <a:solidFill>
                  <a:schemeClr val="tx1"/>
                </a:solidFill>
                <a:effectLst/>
                <a:latin typeface="+mn-lt"/>
                <a:ea typeface="+mn-ea"/>
                <a:cs typeface="+mn-cs"/>
              </a:rPr>
              <a:t>Behaviour is communication</a:t>
            </a:r>
          </a:p>
          <a:p>
            <a:pPr lvl="1"/>
            <a:r>
              <a:rPr lang="en-GB" sz="1200" kern="1200" dirty="0" smtClean="0">
                <a:solidFill>
                  <a:schemeClr val="tx1"/>
                </a:solidFill>
                <a:effectLst/>
                <a:latin typeface="+mn-lt"/>
                <a:ea typeface="+mn-ea"/>
                <a:cs typeface="+mn-cs"/>
              </a:rPr>
              <a:t>ABC charts/proactive strategies</a:t>
            </a:r>
          </a:p>
          <a:p>
            <a:pPr lvl="0"/>
            <a:r>
              <a:rPr lang="en-GB" sz="1200" b="1" kern="1200" dirty="0" smtClean="0">
                <a:solidFill>
                  <a:schemeClr val="tx1"/>
                </a:solidFill>
                <a:effectLst/>
                <a:latin typeface="+mn-lt"/>
                <a:ea typeface="+mn-ea"/>
                <a:cs typeface="+mn-cs"/>
              </a:rPr>
              <a:t>Positive Behaviour Support</a:t>
            </a:r>
          </a:p>
          <a:p>
            <a:pPr lvl="1"/>
            <a:r>
              <a:rPr lang="en-GB" sz="1200" kern="1200" dirty="0" smtClean="0">
                <a:solidFill>
                  <a:schemeClr val="tx1"/>
                </a:solidFill>
                <a:effectLst/>
                <a:latin typeface="+mn-lt"/>
                <a:ea typeface="+mn-ea"/>
                <a:cs typeface="+mn-cs"/>
              </a:rPr>
              <a:t>Even the smallest kind of accidental reinforcement can have an effect and the behaviour can stick.</a:t>
            </a:r>
          </a:p>
          <a:p>
            <a:pPr lvl="1"/>
            <a:r>
              <a:rPr lang="en-GB" sz="1200" kern="1200" dirty="0" smtClean="0">
                <a:solidFill>
                  <a:schemeClr val="tx1"/>
                </a:solidFill>
                <a:effectLst/>
                <a:latin typeface="+mn-lt"/>
                <a:ea typeface="+mn-ea"/>
                <a:cs typeface="+mn-cs"/>
              </a:rPr>
              <a:t>Redirection</a:t>
            </a:r>
          </a:p>
          <a:p>
            <a:pPr lvl="1"/>
            <a:r>
              <a:rPr lang="en-GB" sz="1200" kern="1200" dirty="0" smtClean="0">
                <a:solidFill>
                  <a:schemeClr val="tx1"/>
                </a:solidFill>
                <a:effectLst/>
                <a:latin typeface="+mn-lt"/>
                <a:ea typeface="+mn-ea"/>
                <a:cs typeface="+mn-cs"/>
              </a:rPr>
              <a:t>Distraction</a:t>
            </a:r>
          </a:p>
          <a:p>
            <a:pPr lvl="1"/>
            <a:r>
              <a:rPr lang="en-GB" sz="1200" kern="1200" dirty="0" smtClean="0">
                <a:solidFill>
                  <a:schemeClr val="tx1"/>
                </a:solidFill>
                <a:effectLst/>
                <a:latin typeface="+mn-lt"/>
                <a:ea typeface="+mn-ea"/>
                <a:cs typeface="+mn-cs"/>
              </a:rPr>
              <a:t>Positively ignore behaviour but not child</a:t>
            </a:r>
          </a:p>
          <a:p>
            <a:pPr lvl="0"/>
            <a:r>
              <a:rPr lang="en-GB" sz="1200" b="1" kern="1200" dirty="0" smtClean="0">
                <a:solidFill>
                  <a:schemeClr val="tx1"/>
                </a:solidFill>
                <a:effectLst/>
                <a:latin typeface="+mn-lt"/>
                <a:ea typeface="+mn-ea"/>
                <a:cs typeface="+mn-cs"/>
              </a:rPr>
              <a:t>Be consistent (yourself and across staff)</a:t>
            </a:r>
          </a:p>
          <a:p>
            <a:pPr lvl="1"/>
            <a:r>
              <a:rPr lang="en-GB" sz="1200" kern="1200" dirty="0" smtClean="0">
                <a:solidFill>
                  <a:schemeClr val="tx1"/>
                </a:solidFill>
                <a:effectLst/>
                <a:latin typeface="+mn-lt"/>
                <a:ea typeface="+mn-ea"/>
                <a:cs typeface="+mn-cs"/>
              </a:rPr>
              <a:t>If one member of staff allows a child to have the </a:t>
            </a:r>
            <a:r>
              <a:rPr lang="en-GB" sz="1200" kern="1200" dirty="0" err="1" smtClean="0">
                <a:solidFill>
                  <a:schemeClr val="tx1"/>
                </a:solidFill>
                <a:effectLst/>
                <a:latin typeface="+mn-lt"/>
                <a:ea typeface="+mn-ea"/>
                <a:cs typeface="+mn-cs"/>
              </a:rPr>
              <a:t>ipad</a:t>
            </a:r>
            <a:r>
              <a:rPr lang="en-GB" sz="1200" kern="1200" dirty="0" smtClean="0">
                <a:solidFill>
                  <a:schemeClr val="tx1"/>
                </a:solidFill>
                <a:effectLst/>
                <a:latin typeface="+mn-lt"/>
                <a:ea typeface="+mn-ea"/>
                <a:cs typeface="+mn-cs"/>
              </a:rPr>
              <a:t> after you’ve said ‘finished’ because they bite/kick then this will reinforce it, even if all other staff following through with the ‘finished’. </a:t>
            </a:r>
          </a:p>
          <a:p>
            <a:pPr lvl="0"/>
            <a:r>
              <a:rPr lang="en-GB" sz="1200" b="1" kern="1200" dirty="0" smtClean="0">
                <a:solidFill>
                  <a:schemeClr val="tx1"/>
                </a:solidFill>
                <a:effectLst/>
                <a:latin typeface="+mn-lt"/>
                <a:ea typeface="+mn-ea"/>
                <a:cs typeface="+mn-cs"/>
              </a:rPr>
              <a:t>Think about the future when using strategies</a:t>
            </a:r>
          </a:p>
          <a:p>
            <a:pPr lvl="1"/>
            <a:r>
              <a:rPr lang="en-GB" sz="1200" kern="1200" dirty="0" smtClean="0">
                <a:solidFill>
                  <a:schemeClr val="tx1"/>
                </a:solidFill>
                <a:effectLst/>
                <a:latin typeface="+mn-lt"/>
                <a:ea typeface="+mn-ea"/>
                <a:cs typeface="+mn-cs"/>
              </a:rPr>
              <a:t>Will this child still be able to do this activity when they are 5 years older, taller and stronger than they are now? i.e. don’t lift them as a means of transition because they will learn to expect that and physically that will not always be possible. </a:t>
            </a:r>
          </a:p>
          <a:p>
            <a:pPr lvl="1"/>
            <a:r>
              <a:rPr lang="en-GB" sz="1200" kern="1200" dirty="0" smtClean="0">
                <a:solidFill>
                  <a:schemeClr val="tx1"/>
                </a:solidFill>
                <a:effectLst/>
                <a:latin typeface="+mn-lt"/>
                <a:ea typeface="+mn-ea"/>
                <a:cs typeface="+mn-cs"/>
              </a:rPr>
              <a:t>Playing tickling games – parents may have done this all the child’s life but now child is going through puberty and parents don’t feel as comfortable doing it. Developmentally the child’s not changed – might find it hard to understand why parent all of a sudden stops playing that game. </a:t>
            </a:r>
          </a:p>
          <a:p>
            <a:pPr lvl="0"/>
            <a:r>
              <a:rPr lang="en-GB" sz="1200" b="1" kern="1200" dirty="0" smtClean="0">
                <a:solidFill>
                  <a:schemeClr val="tx1"/>
                </a:solidFill>
                <a:effectLst/>
                <a:latin typeface="+mn-lt"/>
                <a:ea typeface="+mn-ea"/>
                <a:cs typeface="+mn-cs"/>
              </a:rPr>
              <a:t>Keep in mind the child’s developmental level and focus on developing the skills (life skills) appropriate to that level.</a:t>
            </a:r>
          </a:p>
          <a:p>
            <a:pPr lvl="1"/>
            <a:r>
              <a:rPr lang="en-GB" sz="1200" kern="1200" dirty="0" smtClean="0">
                <a:solidFill>
                  <a:schemeClr val="tx1"/>
                </a:solidFill>
                <a:effectLst/>
                <a:latin typeface="+mn-lt"/>
                <a:ea typeface="+mn-ea"/>
                <a:cs typeface="+mn-cs"/>
              </a:rPr>
              <a:t>e.g. I got very excited when a non-verbal child started saying the alphabet in his first language and English. I’d teach him different words/numbers and he’d ‘learn’ them. But never in context. Yet this child couldn’t dress himself – a more important life skill than being able to recite rote the numbers from 1-20 without knowing what numbers actually are. Balance between optimism and realism.  </a:t>
            </a:r>
          </a:p>
          <a:p>
            <a:pPr lvl="0"/>
            <a:r>
              <a:rPr lang="en-GB" sz="1200" b="1" kern="1200" dirty="0" smtClean="0">
                <a:solidFill>
                  <a:schemeClr val="tx1"/>
                </a:solidFill>
                <a:effectLst/>
                <a:latin typeface="+mn-lt"/>
                <a:ea typeface="+mn-ea"/>
                <a:cs typeface="+mn-cs"/>
              </a:rPr>
              <a:t>Patience and Persistence are key</a:t>
            </a:r>
          </a:p>
          <a:p>
            <a:pPr lvl="1"/>
            <a:r>
              <a:rPr lang="en-GB" sz="1200" kern="1200" dirty="0" smtClean="0">
                <a:solidFill>
                  <a:schemeClr val="tx1"/>
                </a:solidFill>
                <a:effectLst/>
                <a:latin typeface="+mn-lt"/>
                <a:ea typeface="+mn-ea"/>
                <a:cs typeface="+mn-cs"/>
              </a:rPr>
              <a:t>Skill development can be slow – it took 4months for us to get every child sitting at the lunch table at once, for the whole 20min lunch.</a:t>
            </a:r>
          </a:p>
          <a:p>
            <a:pPr lvl="0"/>
            <a:r>
              <a:rPr lang="en-GB" sz="1200" b="1" kern="1200" dirty="0" smtClean="0">
                <a:solidFill>
                  <a:schemeClr val="tx1"/>
                </a:solidFill>
                <a:effectLst/>
                <a:latin typeface="+mn-lt"/>
                <a:ea typeface="+mn-ea"/>
                <a:cs typeface="+mn-cs"/>
              </a:rPr>
              <a:t>It’s ok to do an activity in the corridor</a:t>
            </a:r>
          </a:p>
          <a:p>
            <a:pPr lvl="1"/>
            <a:r>
              <a:rPr lang="en-GB" sz="1200" kern="1200" dirty="0" smtClean="0">
                <a:solidFill>
                  <a:schemeClr val="tx1"/>
                </a:solidFill>
                <a:effectLst/>
                <a:latin typeface="+mn-lt"/>
                <a:ea typeface="+mn-ea"/>
                <a:cs typeface="+mn-cs"/>
              </a:rPr>
              <a:t>Transitions between classes can be difficult. The child does not have to be in class. There’s no reason they can’t carry out their whole timetable of activities with you in the corridor. (staffing permitting)</a:t>
            </a:r>
          </a:p>
          <a:p>
            <a:pPr lvl="0"/>
            <a:r>
              <a:rPr lang="en-GB" sz="1200" b="1" kern="1200" dirty="0" smtClean="0">
                <a:solidFill>
                  <a:schemeClr val="tx1"/>
                </a:solidFill>
                <a:effectLst/>
                <a:latin typeface="+mn-lt"/>
                <a:ea typeface="+mn-ea"/>
                <a:cs typeface="+mn-cs"/>
              </a:rPr>
              <a:t>Be consistent in implementing a total communication environment</a:t>
            </a:r>
          </a:p>
          <a:p>
            <a:pPr lvl="1"/>
            <a:r>
              <a:rPr lang="en-GB" sz="1200" kern="1200" dirty="0" err="1" smtClean="0">
                <a:solidFill>
                  <a:schemeClr val="tx1"/>
                </a:solidFill>
                <a:effectLst/>
                <a:latin typeface="+mn-lt"/>
                <a:ea typeface="+mn-ea"/>
                <a:cs typeface="+mn-cs"/>
              </a:rPr>
              <a:t>Signalong</a:t>
            </a:r>
            <a:r>
              <a:rPr lang="en-GB" sz="1200" kern="1200" dirty="0" smtClean="0">
                <a:solidFill>
                  <a:schemeClr val="tx1"/>
                </a:solidFill>
                <a:effectLst/>
                <a:latin typeface="+mn-lt"/>
                <a:ea typeface="+mn-ea"/>
                <a:cs typeface="+mn-cs"/>
              </a:rPr>
              <a:t>, Object Signifiers, Song Signifiers, PECS, VOCAs, Big Macs, Visuals</a:t>
            </a:r>
          </a:p>
          <a:p>
            <a:pPr lvl="0"/>
            <a:r>
              <a:rPr lang="en-GB" sz="1200" b="1" kern="1200" dirty="0" smtClean="0">
                <a:solidFill>
                  <a:schemeClr val="tx1"/>
                </a:solidFill>
                <a:effectLst/>
                <a:latin typeface="+mn-lt"/>
                <a:ea typeface="+mn-ea"/>
                <a:cs typeface="+mn-cs"/>
              </a:rPr>
              <a:t>Be aware of sensory needs</a:t>
            </a:r>
          </a:p>
          <a:p>
            <a:pPr lvl="1"/>
            <a:r>
              <a:rPr lang="en-GB" sz="1200" kern="1200" dirty="0" smtClean="0">
                <a:solidFill>
                  <a:schemeClr val="tx1"/>
                </a:solidFill>
                <a:effectLst/>
                <a:latin typeface="+mn-lt"/>
                <a:ea typeface="+mn-ea"/>
                <a:cs typeface="+mn-cs"/>
              </a:rPr>
              <a:t>Room lighting, noise, use of deep pressure, carrying sensory toys with you</a:t>
            </a:r>
          </a:p>
          <a:p>
            <a:endParaRPr lang="en-GB" dirty="0"/>
          </a:p>
        </p:txBody>
      </p:sp>
      <p:sp>
        <p:nvSpPr>
          <p:cNvPr id="4" name="Slide Number Placeholder 3"/>
          <p:cNvSpPr>
            <a:spLocks noGrp="1"/>
          </p:cNvSpPr>
          <p:nvPr>
            <p:ph type="sldNum" sz="quarter" idx="10"/>
          </p:nvPr>
        </p:nvSpPr>
        <p:spPr/>
        <p:txBody>
          <a:bodyPr/>
          <a:lstStyle/>
          <a:p>
            <a:fld id="{0FCDFBCC-90F8-4FCE-B6BE-69886C19797B}" type="slidenum">
              <a:rPr lang="en-GB" smtClean="0"/>
              <a:t>48</a:t>
            </a:fld>
            <a:endParaRPr lang="en-GB"/>
          </a:p>
        </p:txBody>
      </p:sp>
    </p:spTree>
    <p:extLst>
      <p:ext uri="{BB962C8B-B14F-4D97-AF65-F5344CB8AC3E}">
        <p14:creationId xmlns:p14="http://schemas.microsoft.com/office/powerpoint/2010/main" val="39004177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FCDFBCC-90F8-4FCE-B6BE-69886C19797B}" type="slidenum">
              <a:rPr lang="en-GB" smtClean="0"/>
              <a:t>49</a:t>
            </a:fld>
            <a:endParaRPr lang="en-GB"/>
          </a:p>
        </p:txBody>
      </p:sp>
    </p:spTree>
    <p:extLst>
      <p:ext uri="{BB962C8B-B14F-4D97-AF65-F5344CB8AC3E}">
        <p14:creationId xmlns:p14="http://schemas.microsoft.com/office/powerpoint/2010/main" val="8733317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https://eng.hejlskov.se/</a:t>
            </a:r>
          </a:p>
          <a:p>
            <a:endParaRPr lang="en-GB" dirty="0" smtClean="0"/>
          </a:p>
          <a:p>
            <a:r>
              <a:rPr lang="en-GB" dirty="0" smtClean="0"/>
              <a:t>http://www.complexneeds.org.uk/</a:t>
            </a:r>
          </a:p>
          <a:p>
            <a:r>
              <a:rPr lang="en-GB" dirty="0" smtClean="0"/>
              <a:t>https://barryprizant.com/</a:t>
            </a:r>
          </a:p>
          <a:p>
            <a:endParaRPr lang="en-GB" dirty="0"/>
          </a:p>
        </p:txBody>
      </p:sp>
      <p:sp>
        <p:nvSpPr>
          <p:cNvPr id="4" name="Slide Number Placeholder 3"/>
          <p:cNvSpPr>
            <a:spLocks noGrp="1"/>
          </p:cNvSpPr>
          <p:nvPr>
            <p:ph type="sldNum" sz="quarter" idx="10"/>
          </p:nvPr>
        </p:nvSpPr>
        <p:spPr/>
        <p:txBody>
          <a:bodyPr/>
          <a:lstStyle/>
          <a:p>
            <a:fld id="{0FCDFBCC-90F8-4FCE-B6BE-69886C19797B}" type="slidenum">
              <a:rPr lang="en-GB" smtClean="0"/>
              <a:t>50</a:t>
            </a:fld>
            <a:endParaRPr lang="en-GB"/>
          </a:p>
        </p:txBody>
      </p:sp>
    </p:spTree>
    <p:extLst>
      <p:ext uri="{BB962C8B-B14F-4D97-AF65-F5344CB8AC3E}">
        <p14:creationId xmlns:p14="http://schemas.microsoft.com/office/powerpoint/2010/main" val="3079844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b="1" kern="1800" dirty="0" smtClean="0">
                <a:effectLst/>
                <a:latin typeface="Calibri Light" panose="020F0302020204030204" pitchFamily="34" charset="0"/>
                <a:ea typeface="Calibri" panose="020F0502020204030204" pitchFamily="34" charset="0"/>
                <a:cs typeface="Times New Roman" panose="02020603050405020304" pitchFamily="18" charset="0"/>
              </a:rPr>
              <a:t>Kids do well if they can. Low arousal with Bo </a:t>
            </a:r>
            <a:r>
              <a:rPr lang="en-GB" sz="1200" b="1" kern="1800" dirty="0" err="1" smtClean="0">
                <a:effectLst/>
                <a:latin typeface="Calibri Light" panose="020F0302020204030204" pitchFamily="34" charset="0"/>
                <a:ea typeface="Calibri" panose="020F0502020204030204" pitchFamily="34" charset="0"/>
                <a:cs typeface="Times New Roman" panose="02020603050405020304" pitchFamily="18" charset="0"/>
              </a:rPr>
              <a:t>Hejlskov</a:t>
            </a:r>
            <a:r>
              <a:rPr lang="en-GB" sz="1200" b="1" kern="1800" dirty="0" smtClean="0">
                <a:effectLst/>
                <a:latin typeface="Calibri Light" panose="020F0302020204030204" pitchFamily="34" charset="0"/>
                <a:ea typeface="Calibri" panose="020F0502020204030204" pitchFamily="34" charset="0"/>
                <a:cs typeface="Times New Roman" panose="02020603050405020304" pitchFamily="18" charset="0"/>
              </a:rPr>
              <a:t> </a:t>
            </a:r>
            <a:r>
              <a:rPr lang="en-GB" sz="1200" b="1" kern="1800" dirty="0" err="1" smtClean="0">
                <a:effectLst/>
                <a:latin typeface="Calibri Light" panose="020F0302020204030204" pitchFamily="34" charset="0"/>
                <a:ea typeface="Calibri" panose="020F0502020204030204" pitchFamily="34" charset="0"/>
                <a:cs typeface="Times New Roman" panose="02020603050405020304" pitchFamily="18" charset="0"/>
              </a:rPr>
              <a:t>Elvén</a:t>
            </a:r>
            <a:r>
              <a:rPr lang="en-GB" sz="1200" b="1" kern="1800" dirty="0" smtClean="0">
                <a:effectLst/>
                <a:latin typeface="Calibri Light" panose="020F0302020204030204" pitchFamily="34" charset="0"/>
                <a:ea typeface="Calibri" panose="020F0502020204030204" pitchFamily="34" charset="0"/>
                <a:cs typeface="Times New Roman" panose="02020603050405020304" pitchFamily="18" charset="0"/>
              </a:rPr>
              <a:t> Episode 2. 1m 31</a:t>
            </a:r>
            <a:endParaRPr lang="en-GB"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u="sng" dirty="0" smtClean="0">
                <a:solidFill>
                  <a:srgbClr val="0563C1"/>
                </a:solidFill>
                <a:effectLst/>
                <a:latin typeface="Calibri Light" panose="020F0302020204030204" pitchFamily="34" charset="0"/>
                <a:ea typeface="Calibri" panose="020F0502020204030204" pitchFamily="34" charset="0"/>
                <a:cs typeface="Times New Roman" panose="02020603050405020304" pitchFamily="18" charset="0"/>
                <a:hlinkClick r:id="rId3"/>
              </a:rPr>
              <a:t>https://youtu.be/pq84Ni5X-hc</a:t>
            </a:r>
            <a:endParaRPr lang="en-GB" sz="12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fld id="{0FCDFBCC-90F8-4FCE-B6BE-69886C19797B}" type="slidenum">
              <a:rPr lang="en-GB" smtClean="0"/>
              <a:t>7</a:t>
            </a:fld>
            <a:endParaRPr lang="en-GB"/>
          </a:p>
        </p:txBody>
      </p:sp>
    </p:spTree>
    <p:extLst>
      <p:ext uri="{BB962C8B-B14F-4D97-AF65-F5344CB8AC3E}">
        <p14:creationId xmlns:p14="http://schemas.microsoft.com/office/powerpoint/2010/main" val="2850912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FCDFBCC-90F8-4FCE-B6BE-69886C19797B}" type="slidenum">
              <a:rPr lang="en-GB" smtClean="0"/>
              <a:t>9</a:t>
            </a:fld>
            <a:endParaRPr lang="en-GB"/>
          </a:p>
        </p:txBody>
      </p:sp>
    </p:spTree>
    <p:extLst>
      <p:ext uri="{BB962C8B-B14F-4D97-AF65-F5344CB8AC3E}">
        <p14:creationId xmlns:p14="http://schemas.microsoft.com/office/powerpoint/2010/main" val="690220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FCDFBCC-90F8-4FCE-B6BE-69886C19797B}" type="slidenum">
              <a:rPr lang="en-GB" smtClean="0"/>
              <a:t>10</a:t>
            </a:fld>
            <a:endParaRPr lang="en-GB"/>
          </a:p>
        </p:txBody>
      </p:sp>
    </p:spTree>
    <p:extLst>
      <p:ext uri="{BB962C8B-B14F-4D97-AF65-F5344CB8AC3E}">
        <p14:creationId xmlns:p14="http://schemas.microsoft.com/office/powerpoint/2010/main" val="2196299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FCDFBCC-90F8-4FCE-B6BE-69886C19797B}" type="slidenum">
              <a:rPr lang="en-GB" smtClean="0"/>
              <a:t>11</a:t>
            </a:fld>
            <a:endParaRPr lang="en-GB"/>
          </a:p>
        </p:txBody>
      </p:sp>
    </p:spTree>
    <p:extLst>
      <p:ext uri="{BB962C8B-B14F-4D97-AF65-F5344CB8AC3E}">
        <p14:creationId xmlns:p14="http://schemas.microsoft.com/office/powerpoint/2010/main" val="3791839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b="1" dirty="0" smtClean="0">
                <a:effectLst/>
                <a:latin typeface="Calibri Light" panose="020F0302020204030204" pitchFamily="34" charset="0"/>
                <a:ea typeface="Calibri" panose="020F0502020204030204" pitchFamily="34" charset="0"/>
                <a:cs typeface="Times New Roman" panose="02020603050405020304" pitchFamily="18" charset="0"/>
              </a:rPr>
              <a:t>You need self control in order to cooperate. Low arousal with Bo </a:t>
            </a:r>
            <a:r>
              <a:rPr lang="en-GB" sz="1200" b="1" dirty="0" err="1" smtClean="0">
                <a:effectLst/>
                <a:latin typeface="Calibri Light" panose="020F0302020204030204" pitchFamily="34" charset="0"/>
                <a:ea typeface="Calibri" panose="020F0502020204030204" pitchFamily="34" charset="0"/>
                <a:cs typeface="Times New Roman" panose="02020603050405020304" pitchFamily="18" charset="0"/>
              </a:rPr>
              <a:t>Hejlskov</a:t>
            </a:r>
            <a:r>
              <a:rPr lang="en-GB" sz="1200" b="1" dirty="0" smtClean="0">
                <a:effectLst/>
                <a:latin typeface="Calibri Light" panose="020F0302020204030204" pitchFamily="34" charset="0"/>
                <a:ea typeface="Calibri" panose="020F0502020204030204" pitchFamily="34" charset="0"/>
                <a:cs typeface="Times New Roman" panose="02020603050405020304" pitchFamily="18" charset="0"/>
              </a:rPr>
              <a:t> </a:t>
            </a:r>
            <a:r>
              <a:rPr lang="en-GB" sz="1200" b="1" dirty="0" err="1" smtClean="0">
                <a:effectLst/>
                <a:latin typeface="Calibri Light" panose="020F0302020204030204" pitchFamily="34" charset="0"/>
                <a:ea typeface="Calibri" panose="020F0502020204030204" pitchFamily="34" charset="0"/>
                <a:cs typeface="Times New Roman" panose="02020603050405020304" pitchFamily="18" charset="0"/>
              </a:rPr>
              <a:t>Elvén</a:t>
            </a:r>
            <a:r>
              <a:rPr lang="en-GB" sz="1200" b="1" dirty="0" smtClean="0">
                <a:effectLst/>
                <a:latin typeface="Calibri Light" panose="020F0302020204030204" pitchFamily="34" charset="0"/>
                <a:ea typeface="Calibri" panose="020F0502020204030204" pitchFamily="34" charset="0"/>
                <a:cs typeface="Times New Roman" panose="02020603050405020304" pitchFamily="18" charset="0"/>
              </a:rPr>
              <a:t> Episode 6. 1m 19</a:t>
            </a:r>
            <a:endParaRPr lang="en-GB"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u="sng" dirty="0" smtClean="0">
                <a:solidFill>
                  <a:srgbClr val="0563C1"/>
                </a:solidFill>
                <a:effectLst/>
                <a:latin typeface="Calibri Light" panose="020F0302020204030204" pitchFamily="34" charset="0"/>
                <a:ea typeface="Calibri" panose="020F0502020204030204" pitchFamily="34" charset="0"/>
                <a:cs typeface="Times New Roman" panose="02020603050405020304" pitchFamily="18" charset="0"/>
                <a:hlinkClick r:id="rId3"/>
              </a:rPr>
              <a:t>https://youtu.be/RGS7k13ZuAQ</a:t>
            </a:r>
            <a:endParaRPr lang="en-GB" sz="12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fld id="{0FCDFBCC-90F8-4FCE-B6BE-69886C19797B}" type="slidenum">
              <a:rPr lang="en-GB" smtClean="0"/>
              <a:t>12</a:t>
            </a:fld>
            <a:endParaRPr lang="en-GB"/>
          </a:p>
        </p:txBody>
      </p:sp>
    </p:spTree>
    <p:extLst>
      <p:ext uri="{BB962C8B-B14F-4D97-AF65-F5344CB8AC3E}">
        <p14:creationId xmlns:p14="http://schemas.microsoft.com/office/powerpoint/2010/main" val="3833045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b="1" dirty="0" smtClean="0">
                <a:effectLst/>
                <a:latin typeface="Calibri Light" panose="020F0302020204030204" pitchFamily="34" charset="0"/>
                <a:ea typeface="Calibri" panose="020F0502020204030204" pitchFamily="34" charset="0"/>
                <a:cs typeface="Times New Roman" panose="02020603050405020304" pitchFamily="18" charset="0"/>
              </a:rPr>
              <a:t>We do everything we can to maintain self control. Low arousal with Bo </a:t>
            </a:r>
            <a:r>
              <a:rPr lang="en-GB" sz="1200" b="1" dirty="0" err="1" smtClean="0">
                <a:effectLst/>
                <a:latin typeface="Calibri Light" panose="020F0302020204030204" pitchFamily="34" charset="0"/>
                <a:ea typeface="Calibri" panose="020F0502020204030204" pitchFamily="34" charset="0"/>
                <a:cs typeface="Times New Roman" panose="02020603050405020304" pitchFamily="18" charset="0"/>
              </a:rPr>
              <a:t>Hejlskov</a:t>
            </a:r>
            <a:r>
              <a:rPr lang="en-GB" sz="1200" b="1" dirty="0" smtClean="0">
                <a:effectLst/>
                <a:latin typeface="Calibri Light" panose="020F0302020204030204" pitchFamily="34" charset="0"/>
                <a:ea typeface="Calibri" panose="020F0502020204030204" pitchFamily="34" charset="0"/>
                <a:cs typeface="Times New Roman" panose="02020603050405020304" pitchFamily="18" charset="0"/>
              </a:rPr>
              <a:t> </a:t>
            </a:r>
            <a:r>
              <a:rPr lang="en-GB" sz="1200" b="1" dirty="0" err="1" smtClean="0">
                <a:effectLst/>
                <a:latin typeface="Calibri Light" panose="020F0302020204030204" pitchFamily="34" charset="0"/>
                <a:ea typeface="Calibri" panose="020F0502020204030204" pitchFamily="34" charset="0"/>
                <a:cs typeface="Times New Roman" panose="02020603050405020304" pitchFamily="18" charset="0"/>
              </a:rPr>
              <a:t>Elvén</a:t>
            </a:r>
            <a:r>
              <a:rPr lang="en-GB" sz="1200" b="1" dirty="0" smtClean="0">
                <a:effectLst/>
                <a:latin typeface="Calibri Light" panose="020F0302020204030204" pitchFamily="34" charset="0"/>
                <a:ea typeface="Calibri" panose="020F0502020204030204" pitchFamily="34" charset="0"/>
                <a:cs typeface="Times New Roman" panose="02020603050405020304" pitchFamily="18" charset="0"/>
              </a:rPr>
              <a:t> Episode 7 2m</a:t>
            </a:r>
            <a:r>
              <a:rPr lang="en-GB" sz="1200" dirty="0" smtClean="0">
                <a:effectLst/>
                <a:latin typeface="Calibri Light" panose="020F0302020204030204" pitchFamily="34" charset="0"/>
                <a:ea typeface="Calibri" panose="020F0502020204030204" pitchFamily="34" charset="0"/>
                <a:cs typeface="Times New Roman" panose="02020603050405020304" pitchFamily="18" charset="0"/>
              </a:rPr>
              <a:t> </a:t>
            </a:r>
            <a:r>
              <a:rPr lang="en-GB" sz="1200" b="1" dirty="0" smtClean="0">
                <a:effectLst/>
                <a:latin typeface="Calibri Light" panose="020F0302020204030204" pitchFamily="34" charset="0"/>
                <a:ea typeface="Calibri" panose="020F0502020204030204" pitchFamily="34" charset="0"/>
                <a:cs typeface="Times New Roman" panose="02020603050405020304" pitchFamily="18" charset="0"/>
              </a:rPr>
              <a:t>57</a:t>
            </a:r>
            <a:endParaRPr lang="en-GB"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u="sng" dirty="0" smtClean="0">
                <a:solidFill>
                  <a:srgbClr val="0563C1"/>
                </a:solidFill>
                <a:effectLst/>
                <a:latin typeface="Calibri Light" panose="020F0302020204030204" pitchFamily="34" charset="0"/>
                <a:ea typeface="Calibri" panose="020F0502020204030204" pitchFamily="34" charset="0"/>
                <a:cs typeface="Times New Roman" panose="02020603050405020304" pitchFamily="18" charset="0"/>
                <a:hlinkClick r:id="rId3"/>
              </a:rPr>
              <a:t>https://youtu.be/wI0aqnrhKr4</a:t>
            </a:r>
            <a:endParaRPr lang="en-GB" sz="12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fld id="{0FCDFBCC-90F8-4FCE-B6BE-69886C19797B}" type="slidenum">
              <a:rPr lang="en-GB" smtClean="0"/>
              <a:t>14</a:t>
            </a:fld>
            <a:endParaRPr lang="en-GB"/>
          </a:p>
        </p:txBody>
      </p:sp>
    </p:spTree>
    <p:extLst>
      <p:ext uri="{BB962C8B-B14F-4D97-AF65-F5344CB8AC3E}">
        <p14:creationId xmlns:p14="http://schemas.microsoft.com/office/powerpoint/2010/main" val="85247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b="1" kern="1800" dirty="0" smtClean="0">
                <a:effectLst/>
                <a:latin typeface="Calibri Light" panose="020F0302020204030204" pitchFamily="34" charset="0"/>
                <a:ea typeface="Calibri" panose="020F0502020204030204" pitchFamily="34" charset="0"/>
                <a:cs typeface="Times New Roman" panose="02020603050405020304" pitchFamily="18" charset="0"/>
              </a:rPr>
              <a:t>Conflicts are solutions. Low arousal with Bo </a:t>
            </a:r>
            <a:r>
              <a:rPr lang="en-GB" sz="1200" b="1" kern="1800" dirty="0" err="1" smtClean="0">
                <a:effectLst/>
                <a:latin typeface="Calibri Light" panose="020F0302020204030204" pitchFamily="34" charset="0"/>
                <a:ea typeface="Calibri" panose="020F0502020204030204" pitchFamily="34" charset="0"/>
                <a:cs typeface="Times New Roman" panose="02020603050405020304" pitchFamily="18" charset="0"/>
              </a:rPr>
              <a:t>Hejlskov</a:t>
            </a:r>
            <a:r>
              <a:rPr lang="en-GB" sz="1200" b="1" kern="1800" dirty="0" smtClean="0">
                <a:effectLst/>
                <a:latin typeface="Calibri Light" panose="020F0302020204030204" pitchFamily="34" charset="0"/>
                <a:ea typeface="Calibri" panose="020F0502020204030204" pitchFamily="34" charset="0"/>
                <a:cs typeface="Times New Roman" panose="02020603050405020304" pitchFamily="18" charset="0"/>
              </a:rPr>
              <a:t> </a:t>
            </a:r>
            <a:r>
              <a:rPr lang="en-GB" sz="1200" b="1" kern="1800" dirty="0" err="1" smtClean="0">
                <a:effectLst/>
                <a:latin typeface="Calibri Light" panose="020F0302020204030204" pitchFamily="34" charset="0"/>
                <a:ea typeface="Calibri" panose="020F0502020204030204" pitchFamily="34" charset="0"/>
                <a:cs typeface="Times New Roman" panose="02020603050405020304" pitchFamily="18" charset="0"/>
              </a:rPr>
              <a:t>Elvén</a:t>
            </a:r>
            <a:r>
              <a:rPr lang="en-GB" sz="1200" b="1" kern="1800" dirty="0" smtClean="0">
                <a:effectLst/>
                <a:latin typeface="Calibri Light" panose="020F0302020204030204" pitchFamily="34" charset="0"/>
                <a:ea typeface="Calibri" panose="020F0502020204030204" pitchFamily="34" charset="0"/>
                <a:cs typeface="Times New Roman" panose="02020603050405020304" pitchFamily="18" charset="0"/>
              </a:rPr>
              <a:t> Episode 9 2m 36</a:t>
            </a:r>
            <a:endParaRPr lang="en-GB"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u="sng" dirty="0" smtClean="0">
                <a:solidFill>
                  <a:srgbClr val="0563C1"/>
                </a:solidFill>
                <a:effectLst/>
                <a:latin typeface="Calibri Light" panose="020F0302020204030204" pitchFamily="34" charset="0"/>
                <a:ea typeface="Calibri" panose="020F0502020204030204" pitchFamily="34" charset="0"/>
                <a:cs typeface="Times New Roman" panose="02020603050405020304" pitchFamily="18" charset="0"/>
                <a:hlinkClick r:id="rId3"/>
              </a:rPr>
              <a:t>https://youtu.be/riaHN5gYlN0</a:t>
            </a:r>
            <a:endParaRPr lang="en-GB" sz="12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fld id="{0FCDFBCC-90F8-4FCE-B6BE-69886C19797B}" type="slidenum">
              <a:rPr lang="en-GB" smtClean="0"/>
              <a:t>15</a:t>
            </a:fld>
            <a:endParaRPr lang="en-GB"/>
          </a:p>
        </p:txBody>
      </p:sp>
    </p:spTree>
    <p:extLst>
      <p:ext uri="{BB962C8B-B14F-4D97-AF65-F5344CB8AC3E}">
        <p14:creationId xmlns:p14="http://schemas.microsoft.com/office/powerpoint/2010/main" val="37666994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4/28/2020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4/28/2020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4/28/2020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4/28/2020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4/28/2020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4/28/2020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4/28/2020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hyperlink" Target="https://youtu.be/RGS7k13ZuAQ"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youtu.be/wI0aqnrhKr4"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hyperlink" Target="https://youtu.be/riaHN5gYlN0"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hyperlink" Target="https://youtu.be/vB65OyUG18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hyperlink" Target="https://youtu.be/jTSsT8ixdrw"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uEEZ-a0rVFU"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youtu.be/cxaBn7qn9ng"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png"/><Relationship Id="rId4" Type="http://schemas.openxmlformats.org/officeDocument/2006/relationships/notesSlide" Target="../notesSlides/notesSlide23.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5.png"/><Relationship Id="rId4" Type="http://schemas.openxmlformats.org/officeDocument/2006/relationships/notesSlide" Target="../notesSlides/notesSlide24.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jpg"/><Relationship Id="rId7" Type="http://schemas.openxmlformats.org/officeDocument/2006/relationships/image" Target="../media/image38.jp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www.complexneeds.org.uk/" TargetMode="External"/><Relationship Id="rId5" Type="http://schemas.openxmlformats.org/officeDocument/2006/relationships/image" Target="../media/image37.jpg"/><Relationship Id="rId10" Type="http://schemas.openxmlformats.org/officeDocument/2006/relationships/image" Target="../media/image40.jpg"/><Relationship Id="rId4" Type="http://schemas.openxmlformats.org/officeDocument/2006/relationships/hyperlink" Target="https://eng.hejlskov.se/" TargetMode="External"/><Relationship Id="rId9" Type="http://schemas.openxmlformats.org/officeDocument/2006/relationships/hyperlink" Target="https://barryprizant.com/"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youtu.be/pq84Ni5X-hc"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22768" y="1440030"/>
            <a:ext cx="7766936" cy="1646302"/>
          </a:xfrm>
        </p:spPr>
        <p:txBody>
          <a:bodyPr/>
          <a:lstStyle/>
          <a:p>
            <a:pPr algn="ctr"/>
            <a:r>
              <a:rPr lang="en-GB" sz="4400" dirty="0" smtClean="0"/>
              <a:t>Understanding and managing challenging behaviour – the low arousal approach </a:t>
            </a:r>
            <a:endParaRPr lang="en-GB" sz="4400" dirty="0"/>
          </a:p>
        </p:txBody>
      </p:sp>
      <p:sp>
        <p:nvSpPr>
          <p:cNvPr id="3" name="Subtitle 2"/>
          <p:cNvSpPr>
            <a:spLocks noGrp="1"/>
          </p:cNvSpPr>
          <p:nvPr>
            <p:ph type="subTitle" idx="1"/>
          </p:nvPr>
        </p:nvSpPr>
        <p:spPr>
          <a:xfrm>
            <a:off x="585415" y="3913047"/>
            <a:ext cx="9578467" cy="1096899"/>
          </a:xfrm>
        </p:spPr>
        <p:txBody>
          <a:bodyPr>
            <a:normAutofit/>
          </a:bodyPr>
          <a:lstStyle/>
          <a:p>
            <a:pPr algn="l"/>
            <a:r>
              <a:rPr lang="en-GB" sz="2400" dirty="0" smtClean="0"/>
              <a:t>   Training for Support for Learning Assistants May In-service 2019</a:t>
            </a:r>
          </a:p>
          <a:p>
            <a:pPr algn="ctr"/>
            <a:r>
              <a:rPr lang="en-GB" sz="1400" dirty="0" smtClean="0"/>
              <a:t>Susi Wakely Educational Psychologist Falkirk Educational Psychology Service in consultation with Dr Lucie Risk Clinical Psychologist CAMHS, </a:t>
            </a:r>
            <a:r>
              <a:rPr lang="en-GB" sz="1400" dirty="0" err="1" smtClean="0"/>
              <a:t>Forthvalley</a:t>
            </a:r>
            <a:endParaRPr lang="en-GB" sz="1400" dirty="0" smtClean="0"/>
          </a:p>
        </p:txBody>
      </p:sp>
      <p:pic>
        <p:nvPicPr>
          <p:cNvPr id="4" name="Picture 3"/>
          <p:cNvPicPr>
            <a:picLocks noChangeAspect="1"/>
          </p:cNvPicPr>
          <p:nvPr/>
        </p:nvPicPr>
        <p:blipFill>
          <a:blip r:embed="rId3"/>
          <a:stretch>
            <a:fillRect/>
          </a:stretch>
        </p:blipFill>
        <p:spPr>
          <a:xfrm>
            <a:off x="10163882" y="144156"/>
            <a:ext cx="1609483" cy="1383912"/>
          </a:xfrm>
          <a:prstGeom prst="rect">
            <a:avLst/>
          </a:prstGeom>
        </p:spPr>
      </p:pic>
      <p:pic>
        <p:nvPicPr>
          <p:cNvPr id="5" name="Picture 4"/>
          <p:cNvPicPr>
            <a:picLocks noChangeAspect="1"/>
          </p:cNvPicPr>
          <p:nvPr/>
        </p:nvPicPr>
        <p:blipFill>
          <a:blip r:embed="rId4"/>
          <a:stretch>
            <a:fillRect/>
          </a:stretch>
        </p:blipFill>
        <p:spPr>
          <a:xfrm>
            <a:off x="2607252" y="6321410"/>
            <a:ext cx="4797968" cy="377985"/>
          </a:xfrm>
          <a:prstGeom prst="rect">
            <a:avLst/>
          </a:prstGeom>
        </p:spPr>
      </p:pic>
    </p:spTree>
    <p:extLst>
      <p:ext uri="{BB962C8B-B14F-4D97-AF65-F5344CB8AC3E}">
        <p14:creationId xmlns:p14="http://schemas.microsoft.com/office/powerpoint/2010/main" val="24501524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Change of perspective</a:t>
            </a:r>
            <a:endParaRPr lang="en-GB" dirty="0"/>
          </a:p>
        </p:txBody>
      </p:sp>
      <p:sp>
        <p:nvSpPr>
          <p:cNvPr id="3" name="Content Placeholder 2"/>
          <p:cNvSpPr>
            <a:spLocks noGrp="1"/>
          </p:cNvSpPr>
          <p:nvPr>
            <p:ph idx="1"/>
          </p:nvPr>
        </p:nvSpPr>
        <p:spPr>
          <a:xfrm>
            <a:off x="547332" y="1282526"/>
            <a:ext cx="8596668" cy="4266504"/>
          </a:xfrm>
        </p:spPr>
        <p:txBody>
          <a:bodyPr>
            <a:normAutofit/>
          </a:bodyPr>
          <a:lstStyle/>
          <a:p>
            <a:pPr marL="0" indent="0">
              <a:buNone/>
            </a:pPr>
            <a:r>
              <a:rPr lang="en-GB" sz="2400" dirty="0" smtClean="0"/>
              <a:t>If we believe that the child is doing their best…..</a:t>
            </a:r>
          </a:p>
          <a:p>
            <a:r>
              <a:rPr lang="en-GB" dirty="0" smtClean="0"/>
              <a:t>We do not attribute controllability to the child</a:t>
            </a:r>
          </a:p>
          <a:p>
            <a:r>
              <a:rPr lang="en-GB" dirty="0" smtClean="0"/>
              <a:t>We accept responsibility </a:t>
            </a:r>
          </a:p>
          <a:p>
            <a:r>
              <a:rPr lang="en-GB" dirty="0" smtClean="0"/>
              <a:t>We do not take it personally</a:t>
            </a:r>
          </a:p>
          <a:p>
            <a:r>
              <a:rPr lang="en-GB" dirty="0" smtClean="0"/>
              <a:t>Our curiosity about why the behaviour occurred increases </a:t>
            </a:r>
          </a:p>
          <a:p>
            <a:r>
              <a:rPr lang="en-GB" dirty="0" smtClean="0"/>
              <a:t>Our use of empathy increases </a:t>
            </a:r>
          </a:p>
          <a:p>
            <a:r>
              <a:rPr lang="en-GB" dirty="0" smtClean="0"/>
              <a:t>We like the child more</a:t>
            </a:r>
          </a:p>
          <a:p>
            <a:r>
              <a:rPr lang="en-GB" dirty="0" smtClean="0"/>
              <a:t>We become accepting and flexible</a:t>
            </a:r>
          </a:p>
          <a:p>
            <a:r>
              <a:rPr lang="en-GB" dirty="0" smtClean="0"/>
              <a:t>We adapt the environment and our demands</a:t>
            </a:r>
            <a:endParaRPr lang="en-GB" dirty="0"/>
          </a:p>
          <a:p>
            <a:pPr marL="0" indent="0">
              <a:buNone/>
            </a:pPr>
            <a:r>
              <a:rPr lang="en-GB" sz="2400" dirty="0" smtClean="0"/>
              <a:t>It becomes a positive circle….</a:t>
            </a:r>
          </a:p>
          <a:p>
            <a:endParaRPr lang="en-GB" dirty="0"/>
          </a:p>
        </p:txBody>
      </p:sp>
      <p:sp>
        <p:nvSpPr>
          <p:cNvPr id="5" name="Curved Down Arrow 4"/>
          <p:cNvSpPr/>
          <p:nvPr/>
        </p:nvSpPr>
        <p:spPr>
          <a:xfrm>
            <a:off x="6175332" y="4286478"/>
            <a:ext cx="1615857" cy="87682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3"/>
              </a:solidFill>
            </a:endParaRPr>
          </a:p>
        </p:txBody>
      </p:sp>
      <p:sp>
        <p:nvSpPr>
          <p:cNvPr id="6" name="Curved Up Arrow 5"/>
          <p:cNvSpPr/>
          <p:nvPr/>
        </p:nvSpPr>
        <p:spPr>
          <a:xfrm>
            <a:off x="6175332" y="5403589"/>
            <a:ext cx="1496859" cy="590115"/>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3"/>
              </a:solidFill>
            </a:endParaRPr>
          </a:p>
        </p:txBody>
      </p:sp>
      <p:sp>
        <p:nvSpPr>
          <p:cNvPr id="4" name="Rectangle 3"/>
          <p:cNvSpPr/>
          <p:nvPr/>
        </p:nvSpPr>
        <p:spPr>
          <a:xfrm>
            <a:off x="1620534" y="6484949"/>
            <a:ext cx="4817344" cy="307777"/>
          </a:xfrm>
          <a:prstGeom prst="rect">
            <a:avLst/>
          </a:prstGeom>
        </p:spPr>
        <p:txBody>
          <a:bodyPr wrap="none">
            <a:spAutoFit/>
          </a:bodyPr>
          <a:lstStyle/>
          <a:p>
            <a:pPr lvl="0" algn="ctr">
              <a:defRPr/>
            </a:pPr>
            <a:r>
              <a:rPr lang="en-GB" sz="1400" kern="0" dirty="0">
                <a:solidFill>
                  <a:prstClr val="black"/>
                </a:solidFill>
              </a:rPr>
              <a:t>Falkirk Children's Services Educational Psychology Service</a:t>
            </a:r>
          </a:p>
        </p:txBody>
      </p:sp>
    </p:spTree>
    <p:extLst>
      <p:ext uri="{BB962C8B-B14F-4D97-AF65-F5344CB8AC3E}">
        <p14:creationId xmlns:p14="http://schemas.microsoft.com/office/powerpoint/2010/main" val="34216020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535" y="319856"/>
            <a:ext cx="8224683" cy="6361278"/>
          </a:xfrm>
          <a:prstGeom prst="rect">
            <a:avLst/>
          </a:prstGeom>
        </p:spPr>
      </p:pic>
    </p:spTree>
    <p:extLst>
      <p:ext uri="{BB962C8B-B14F-4D97-AF65-F5344CB8AC3E}">
        <p14:creationId xmlns:p14="http://schemas.microsoft.com/office/powerpoint/2010/main" val="16642105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2482" y="223422"/>
            <a:ext cx="6096000" cy="1200329"/>
          </a:xfrm>
          <a:prstGeom prst="rect">
            <a:avLst/>
          </a:prstGeom>
        </p:spPr>
        <p:txBody>
          <a:bodyPr>
            <a:spAutoFit/>
          </a:bodyPr>
          <a:lstStyle/>
          <a:p>
            <a:r>
              <a:rPr lang="en-GB" sz="3600" dirty="0">
                <a:solidFill>
                  <a:srgbClr val="90C226"/>
                </a:solidFill>
              </a:rPr>
              <a:t>You need self control in order to cooperate </a:t>
            </a:r>
            <a:endParaRPr lang="en-GB" dirty="0"/>
          </a:p>
        </p:txBody>
      </p:sp>
      <p:pic>
        <p:nvPicPr>
          <p:cNvPr id="3" name="Picture 2"/>
          <p:cNvPicPr>
            <a:picLocks noChangeAspect="1"/>
          </p:cNvPicPr>
          <p:nvPr/>
        </p:nvPicPr>
        <p:blipFill>
          <a:blip r:embed="rId3"/>
          <a:stretch>
            <a:fillRect/>
          </a:stretch>
        </p:blipFill>
        <p:spPr>
          <a:xfrm>
            <a:off x="617401" y="1545017"/>
            <a:ext cx="8827773" cy="4444369"/>
          </a:xfrm>
          <a:prstGeom prst="rect">
            <a:avLst/>
          </a:prstGeom>
        </p:spPr>
      </p:pic>
      <p:sp>
        <p:nvSpPr>
          <p:cNvPr id="4" name="Rectangle 3"/>
          <p:cNvSpPr/>
          <p:nvPr/>
        </p:nvSpPr>
        <p:spPr>
          <a:xfrm>
            <a:off x="2071471" y="6343989"/>
            <a:ext cx="4817344" cy="307777"/>
          </a:xfrm>
          <a:prstGeom prst="rect">
            <a:avLst/>
          </a:prstGeom>
        </p:spPr>
        <p:txBody>
          <a:bodyPr wrap="none">
            <a:spAutoFit/>
          </a:bodyPr>
          <a:lstStyle/>
          <a:p>
            <a:pPr lvl="0" algn="ctr">
              <a:defRPr/>
            </a:pPr>
            <a:r>
              <a:rPr lang="en-GB" sz="1400" kern="0" dirty="0">
                <a:solidFill>
                  <a:prstClr val="black"/>
                </a:solidFill>
              </a:rPr>
              <a:t>Falkirk Children's Services Educational Psychology Service</a:t>
            </a:r>
          </a:p>
        </p:txBody>
      </p:sp>
      <p:pic>
        <p:nvPicPr>
          <p:cNvPr id="5" name="Picture 4">
            <a:hlinkClick r:id="rId4"/>
          </p:cNvPr>
          <p:cNvPicPr>
            <a:picLocks noChangeAspect="1"/>
          </p:cNvPicPr>
          <p:nvPr/>
        </p:nvPicPr>
        <p:blipFill>
          <a:blip r:embed="rId5"/>
          <a:stretch>
            <a:fillRect/>
          </a:stretch>
        </p:blipFill>
        <p:spPr>
          <a:xfrm>
            <a:off x="9822827" y="4585043"/>
            <a:ext cx="2103302" cy="2066723"/>
          </a:xfrm>
          <a:prstGeom prst="rect">
            <a:avLst/>
          </a:prstGeom>
        </p:spPr>
      </p:pic>
    </p:spTree>
    <p:extLst>
      <p:ext uri="{BB962C8B-B14F-4D97-AF65-F5344CB8AC3E}">
        <p14:creationId xmlns:p14="http://schemas.microsoft.com/office/powerpoint/2010/main" val="16490332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Self Control- Exercise</a:t>
            </a:r>
            <a:endParaRPr lang="en-GB" dirty="0"/>
          </a:p>
        </p:txBody>
      </p:sp>
      <p:sp>
        <p:nvSpPr>
          <p:cNvPr id="3" name="Content Placeholder 2"/>
          <p:cNvSpPr>
            <a:spLocks noGrp="1"/>
          </p:cNvSpPr>
          <p:nvPr>
            <p:ph idx="1"/>
          </p:nvPr>
        </p:nvSpPr>
        <p:spPr>
          <a:xfrm>
            <a:off x="677334" y="1467414"/>
            <a:ext cx="8596668" cy="3880773"/>
          </a:xfrm>
        </p:spPr>
        <p:txBody>
          <a:bodyPr>
            <a:normAutofit/>
          </a:bodyPr>
          <a:lstStyle/>
          <a:p>
            <a:r>
              <a:rPr lang="en-GB" sz="2800" dirty="0" smtClean="0"/>
              <a:t>What strategies do you use everyday to keep your sense of self control?</a:t>
            </a:r>
          </a:p>
          <a:p>
            <a:r>
              <a:rPr lang="en-GB" sz="2800" dirty="0" smtClean="0"/>
              <a:t>What strategies have you observed young people you know using to maintain their self control?</a:t>
            </a:r>
          </a:p>
          <a:p>
            <a:endParaRPr lang="en-GB" sz="2800" dirty="0"/>
          </a:p>
          <a:p>
            <a:pPr marL="0" indent="0">
              <a:buNone/>
            </a:pPr>
            <a:r>
              <a:rPr lang="en-GB" sz="2800" dirty="0" smtClean="0"/>
              <a:t>Think about social and anti-social strategies!</a:t>
            </a:r>
            <a:endParaRPr lang="en-GB" sz="2800" dirty="0"/>
          </a:p>
        </p:txBody>
      </p:sp>
    </p:spTree>
    <p:extLst>
      <p:ext uri="{BB962C8B-B14F-4D97-AF65-F5344CB8AC3E}">
        <p14:creationId xmlns:p14="http://schemas.microsoft.com/office/powerpoint/2010/main" val="26268889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solidFill>
                  <a:srgbClr val="90C226"/>
                </a:solidFill>
              </a:rPr>
              <a:t>We do everything we can to maintain self control</a:t>
            </a:r>
            <a:endParaRPr lang="en-GB" sz="1800" dirty="0"/>
          </a:p>
        </p:txBody>
      </p:sp>
      <p:sp>
        <p:nvSpPr>
          <p:cNvPr id="3" name="Content Placeholder 2"/>
          <p:cNvSpPr>
            <a:spLocks noGrp="1"/>
          </p:cNvSpPr>
          <p:nvPr>
            <p:ph idx="1"/>
          </p:nvPr>
        </p:nvSpPr>
        <p:spPr/>
        <p:txBody>
          <a:bodyPr>
            <a:normAutofit lnSpcReduction="10000"/>
          </a:bodyPr>
          <a:lstStyle/>
          <a:p>
            <a:pPr marL="0" indent="0">
              <a:buNone/>
            </a:pPr>
            <a:r>
              <a:rPr lang="en-GB" sz="2400" u="sng" dirty="0" smtClean="0"/>
              <a:t>Strategies we can use to maintain self control</a:t>
            </a:r>
          </a:p>
          <a:p>
            <a:r>
              <a:rPr lang="en-GB" sz="2400" dirty="0" smtClean="0"/>
              <a:t>Refusing</a:t>
            </a:r>
          </a:p>
          <a:p>
            <a:r>
              <a:rPr lang="en-GB" sz="2400" dirty="0" smtClean="0"/>
              <a:t>Lying</a:t>
            </a:r>
          </a:p>
          <a:p>
            <a:r>
              <a:rPr lang="en-GB" sz="2400" dirty="0" smtClean="0"/>
              <a:t>Running away</a:t>
            </a:r>
          </a:p>
          <a:p>
            <a:r>
              <a:rPr lang="en-GB" sz="2400" dirty="0" smtClean="0"/>
              <a:t>Spitting or hitting</a:t>
            </a:r>
          </a:p>
          <a:p>
            <a:r>
              <a:rPr lang="en-GB" sz="2400" dirty="0" smtClean="0"/>
              <a:t>Threats</a:t>
            </a:r>
          </a:p>
          <a:p>
            <a:r>
              <a:rPr lang="en-GB" sz="2400" dirty="0" smtClean="0"/>
              <a:t>Biting one’s hand</a:t>
            </a:r>
          </a:p>
          <a:p>
            <a:r>
              <a:rPr lang="en-GB" sz="2400" dirty="0" smtClean="0"/>
              <a:t>Swearing </a:t>
            </a:r>
            <a:endParaRPr lang="en-GB" sz="2400" dirty="0"/>
          </a:p>
        </p:txBody>
      </p:sp>
      <p:pic>
        <p:nvPicPr>
          <p:cNvPr id="4" name="Picture 3">
            <a:hlinkClick r:id="rId3"/>
          </p:cNvPr>
          <p:cNvPicPr>
            <a:picLocks noChangeAspect="1"/>
          </p:cNvPicPr>
          <p:nvPr/>
        </p:nvPicPr>
        <p:blipFill>
          <a:blip r:embed="rId4"/>
          <a:stretch>
            <a:fillRect/>
          </a:stretch>
        </p:blipFill>
        <p:spPr>
          <a:xfrm>
            <a:off x="7374190" y="4412329"/>
            <a:ext cx="2103302" cy="2066723"/>
          </a:xfrm>
          <a:prstGeom prst="rect">
            <a:avLst/>
          </a:prstGeom>
        </p:spPr>
      </p:pic>
      <p:sp>
        <p:nvSpPr>
          <p:cNvPr id="5" name="Rectangle 4"/>
          <p:cNvSpPr/>
          <p:nvPr/>
        </p:nvSpPr>
        <p:spPr>
          <a:xfrm>
            <a:off x="2347043" y="6479052"/>
            <a:ext cx="4817344" cy="307777"/>
          </a:xfrm>
          <a:prstGeom prst="rect">
            <a:avLst/>
          </a:prstGeom>
        </p:spPr>
        <p:txBody>
          <a:bodyPr wrap="none">
            <a:spAutoFit/>
          </a:bodyPr>
          <a:lstStyle/>
          <a:p>
            <a:pPr lvl="0" algn="ctr">
              <a:defRPr/>
            </a:pPr>
            <a:r>
              <a:rPr lang="en-GB" sz="1400" kern="0" dirty="0">
                <a:solidFill>
                  <a:prstClr val="black"/>
                </a:solidFill>
              </a:rPr>
              <a:t>Falkirk Children's Services Educational Psychology Service</a:t>
            </a:r>
          </a:p>
        </p:txBody>
      </p:sp>
    </p:spTree>
    <p:extLst>
      <p:ext uri="{BB962C8B-B14F-4D97-AF65-F5344CB8AC3E}">
        <p14:creationId xmlns:p14="http://schemas.microsoft.com/office/powerpoint/2010/main" val="7043508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Conflicts are Solutions- Win/Win</a:t>
            </a:r>
            <a:endParaRPr lang="en-GB" dirty="0"/>
          </a:p>
        </p:txBody>
      </p:sp>
      <p:sp>
        <p:nvSpPr>
          <p:cNvPr id="3" name="Content Placeholder 2"/>
          <p:cNvSpPr>
            <a:spLocks noGrp="1"/>
          </p:cNvSpPr>
          <p:nvPr>
            <p:ph idx="1"/>
          </p:nvPr>
        </p:nvSpPr>
        <p:spPr/>
        <p:txBody>
          <a:bodyPr>
            <a:normAutofit lnSpcReduction="10000"/>
          </a:bodyPr>
          <a:lstStyle/>
          <a:p>
            <a:r>
              <a:rPr lang="en-GB" sz="2800" dirty="0" smtClean="0"/>
              <a:t>Challenging behaviour and conflicts can end up going back and forth and escalating- </a:t>
            </a:r>
          </a:p>
          <a:p>
            <a:pPr marL="0" indent="0">
              <a:buNone/>
            </a:pPr>
            <a:r>
              <a:rPr lang="en-GB" sz="2800" dirty="0"/>
              <a:t>	</a:t>
            </a:r>
            <a:r>
              <a:rPr lang="en-GB" sz="2800" dirty="0" smtClean="0"/>
              <a:t>		</a:t>
            </a:r>
            <a:r>
              <a:rPr lang="en-GB" sz="2000" i="1" dirty="0" smtClean="0"/>
              <a:t>I have a problem- I solve it- my solution becomes a problem for the other person- they solve their problem with a solution that becomes a problem for me- I have a new problem to solve- my solution becomes a new problem for them……and so on…..</a:t>
            </a:r>
          </a:p>
          <a:p>
            <a:pPr marL="0" indent="0">
              <a:buNone/>
            </a:pPr>
            <a:endParaRPr lang="en-GB" sz="2000" i="1" dirty="0"/>
          </a:p>
          <a:p>
            <a:r>
              <a:rPr lang="en-GB" sz="2800" i="1" dirty="0" smtClean="0"/>
              <a:t>We solve the problem when we can find a solution that is not a problem for the other person- think creatively!</a:t>
            </a:r>
          </a:p>
          <a:p>
            <a:endParaRPr lang="en-GB" sz="2800" dirty="0"/>
          </a:p>
        </p:txBody>
      </p:sp>
      <p:pic>
        <p:nvPicPr>
          <p:cNvPr id="4" name="Picture 3">
            <a:hlinkClick r:id="rId3"/>
          </p:cNvPr>
          <p:cNvPicPr>
            <a:picLocks noChangeAspect="1"/>
          </p:cNvPicPr>
          <p:nvPr/>
        </p:nvPicPr>
        <p:blipFill>
          <a:blip r:embed="rId4"/>
          <a:stretch>
            <a:fillRect/>
          </a:stretch>
        </p:blipFill>
        <p:spPr>
          <a:xfrm>
            <a:off x="9897578" y="4100975"/>
            <a:ext cx="2103302" cy="2066723"/>
          </a:xfrm>
          <a:prstGeom prst="rect">
            <a:avLst/>
          </a:prstGeom>
        </p:spPr>
      </p:pic>
      <p:sp>
        <p:nvSpPr>
          <p:cNvPr id="5" name="Rectangle 4"/>
          <p:cNvSpPr/>
          <p:nvPr/>
        </p:nvSpPr>
        <p:spPr>
          <a:xfrm>
            <a:off x="2111868" y="6450423"/>
            <a:ext cx="4817344" cy="307777"/>
          </a:xfrm>
          <a:prstGeom prst="rect">
            <a:avLst/>
          </a:prstGeom>
        </p:spPr>
        <p:txBody>
          <a:bodyPr wrap="none">
            <a:spAutoFit/>
          </a:bodyPr>
          <a:lstStyle/>
          <a:p>
            <a:pPr lvl="0" algn="ctr">
              <a:defRPr/>
            </a:pPr>
            <a:r>
              <a:rPr lang="en-GB" sz="1400" kern="0" dirty="0">
                <a:solidFill>
                  <a:prstClr val="black"/>
                </a:solidFill>
              </a:rPr>
              <a:t>Falkirk Children's Services Educational Psychology Service</a:t>
            </a:r>
          </a:p>
        </p:txBody>
      </p:sp>
    </p:spTree>
    <p:extLst>
      <p:ext uri="{BB962C8B-B14F-4D97-AF65-F5344CB8AC3E}">
        <p14:creationId xmlns:p14="http://schemas.microsoft.com/office/powerpoint/2010/main" val="28609676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Principle of Control</a:t>
            </a:r>
            <a:endParaRPr lang="en-GB" dirty="0"/>
          </a:p>
        </p:txBody>
      </p:sp>
      <p:sp>
        <p:nvSpPr>
          <p:cNvPr id="3" name="Content Placeholder 2"/>
          <p:cNvSpPr>
            <a:spLocks noGrp="1"/>
          </p:cNvSpPr>
          <p:nvPr>
            <p:ph idx="1"/>
          </p:nvPr>
        </p:nvSpPr>
        <p:spPr/>
        <p:txBody>
          <a:bodyPr/>
          <a:lstStyle/>
          <a:p>
            <a:r>
              <a:rPr lang="en-GB" sz="2400" dirty="0" smtClean="0"/>
              <a:t>You need another person to have self control in order to cooperate </a:t>
            </a:r>
            <a:endParaRPr lang="en-GB" dirty="0"/>
          </a:p>
          <a:p>
            <a:pPr marL="0" indent="0">
              <a:buNone/>
            </a:pPr>
            <a:r>
              <a:rPr lang="en-GB" sz="2400" i="1" dirty="0" smtClean="0"/>
              <a:t>That’s why we must strive to …</a:t>
            </a:r>
          </a:p>
          <a:p>
            <a:r>
              <a:rPr lang="en-GB" sz="2400" dirty="0" smtClean="0"/>
              <a:t>Make sure the child keeps their self control</a:t>
            </a:r>
          </a:p>
          <a:p>
            <a:r>
              <a:rPr lang="en-GB" sz="2400" dirty="0" smtClean="0"/>
              <a:t>Help the child regain their self control if they have lost it</a:t>
            </a:r>
          </a:p>
          <a:p>
            <a:r>
              <a:rPr lang="en-GB" sz="2400" dirty="0" smtClean="0"/>
              <a:t>Make demands in ways that work</a:t>
            </a:r>
          </a:p>
          <a:p>
            <a:r>
              <a:rPr lang="en-GB" sz="2400" dirty="0" smtClean="0"/>
              <a:t>We want the child to want to follow our lead</a:t>
            </a:r>
            <a:endParaRPr lang="en-GB" sz="2400" dirty="0"/>
          </a:p>
        </p:txBody>
      </p:sp>
      <p:pic>
        <p:nvPicPr>
          <p:cNvPr id="4" name="Picture 3">
            <a:hlinkClick r:id="rId3"/>
          </p:cNvPr>
          <p:cNvPicPr>
            <a:picLocks noChangeAspect="1"/>
          </p:cNvPicPr>
          <p:nvPr/>
        </p:nvPicPr>
        <p:blipFill>
          <a:blip r:embed="rId4"/>
          <a:stretch>
            <a:fillRect/>
          </a:stretch>
        </p:blipFill>
        <p:spPr>
          <a:xfrm>
            <a:off x="9440984" y="4487485"/>
            <a:ext cx="2103302" cy="2066723"/>
          </a:xfrm>
          <a:prstGeom prst="rect">
            <a:avLst/>
          </a:prstGeom>
        </p:spPr>
      </p:pic>
      <p:sp>
        <p:nvSpPr>
          <p:cNvPr id="5" name="Rectangle 4"/>
          <p:cNvSpPr/>
          <p:nvPr/>
        </p:nvSpPr>
        <p:spPr>
          <a:xfrm>
            <a:off x="2131477" y="6400319"/>
            <a:ext cx="4817344" cy="307777"/>
          </a:xfrm>
          <a:prstGeom prst="rect">
            <a:avLst/>
          </a:prstGeom>
        </p:spPr>
        <p:txBody>
          <a:bodyPr wrap="none">
            <a:spAutoFit/>
          </a:bodyPr>
          <a:lstStyle/>
          <a:p>
            <a:pPr lvl="0" algn="ctr">
              <a:defRPr/>
            </a:pPr>
            <a:r>
              <a:rPr lang="en-GB" sz="1400" kern="0" dirty="0">
                <a:solidFill>
                  <a:prstClr val="black"/>
                </a:solidFill>
              </a:rPr>
              <a:t>Falkirk Children's Services Educational Psychology Service</a:t>
            </a:r>
          </a:p>
        </p:txBody>
      </p:sp>
    </p:spTree>
    <p:extLst>
      <p:ext uri="{BB962C8B-B14F-4D97-AF65-F5344CB8AC3E}">
        <p14:creationId xmlns:p14="http://schemas.microsoft.com/office/powerpoint/2010/main" val="1022256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Making demands- Exercise</a:t>
            </a:r>
            <a:endParaRPr lang="en-GB" dirty="0"/>
          </a:p>
        </p:txBody>
      </p:sp>
      <p:sp>
        <p:nvSpPr>
          <p:cNvPr id="3" name="Content Placeholder 2"/>
          <p:cNvSpPr>
            <a:spLocks noGrp="1"/>
          </p:cNvSpPr>
          <p:nvPr>
            <p:ph idx="1"/>
          </p:nvPr>
        </p:nvSpPr>
        <p:spPr/>
        <p:txBody>
          <a:bodyPr>
            <a:normAutofit/>
          </a:bodyPr>
          <a:lstStyle/>
          <a:p>
            <a:r>
              <a:rPr lang="en-GB" sz="2800" dirty="0" smtClean="0"/>
              <a:t>What works for you when someone is placing a demand on you?</a:t>
            </a:r>
          </a:p>
          <a:p>
            <a:r>
              <a:rPr lang="en-GB" sz="2800" dirty="0" smtClean="0"/>
              <a:t>What works for the young people you know when you are placing a demand on them?</a:t>
            </a:r>
          </a:p>
          <a:p>
            <a:endParaRPr lang="en-GB" sz="2800" dirty="0"/>
          </a:p>
          <a:p>
            <a:pPr marL="0" indent="0">
              <a:buNone/>
            </a:pPr>
            <a:r>
              <a:rPr lang="en-GB" sz="2800" dirty="0" smtClean="0"/>
              <a:t>Let’s share what works!</a:t>
            </a:r>
            <a:endParaRPr lang="en-GB" sz="2800" dirty="0"/>
          </a:p>
        </p:txBody>
      </p:sp>
    </p:spTree>
    <p:extLst>
      <p:ext uri="{BB962C8B-B14F-4D97-AF65-F5344CB8AC3E}">
        <p14:creationId xmlns:p14="http://schemas.microsoft.com/office/powerpoint/2010/main" val="37734791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Affect Contagion </a:t>
            </a:r>
            <a:endParaRPr lang="en-GB" dirty="0"/>
          </a:p>
        </p:txBody>
      </p:sp>
      <p:pic>
        <p:nvPicPr>
          <p:cNvPr id="4" name="Content Placeholder 3"/>
          <p:cNvPicPr>
            <a:picLocks noGrp="1" noChangeAspect="1"/>
          </p:cNvPicPr>
          <p:nvPr>
            <p:ph idx="1"/>
          </p:nvPr>
        </p:nvPicPr>
        <p:blipFill>
          <a:blip r:embed="rId3"/>
          <a:stretch>
            <a:fillRect/>
          </a:stretch>
        </p:blipFill>
        <p:spPr>
          <a:xfrm>
            <a:off x="464129" y="1145979"/>
            <a:ext cx="2911077" cy="3881437"/>
          </a:xfrm>
          <a:prstGeom prst="rect">
            <a:avLst/>
          </a:prstGeom>
        </p:spPr>
      </p:pic>
      <p:pic>
        <p:nvPicPr>
          <p:cNvPr id="5" name="Picture 4"/>
          <p:cNvPicPr>
            <a:picLocks noChangeAspect="1"/>
          </p:cNvPicPr>
          <p:nvPr/>
        </p:nvPicPr>
        <p:blipFill>
          <a:blip r:embed="rId4"/>
          <a:stretch>
            <a:fillRect/>
          </a:stretch>
        </p:blipFill>
        <p:spPr>
          <a:xfrm>
            <a:off x="7944686" y="181367"/>
            <a:ext cx="3391369" cy="4177691"/>
          </a:xfrm>
          <a:prstGeom prst="rect">
            <a:avLst/>
          </a:prstGeom>
        </p:spPr>
      </p:pic>
      <p:pic>
        <p:nvPicPr>
          <p:cNvPr id="6" name="Picture 5"/>
          <p:cNvPicPr>
            <a:picLocks noChangeAspect="1"/>
          </p:cNvPicPr>
          <p:nvPr/>
        </p:nvPicPr>
        <p:blipFill>
          <a:blip r:embed="rId5"/>
          <a:stretch>
            <a:fillRect/>
          </a:stretch>
        </p:blipFill>
        <p:spPr>
          <a:xfrm>
            <a:off x="4021833" y="1558968"/>
            <a:ext cx="4048125" cy="4191000"/>
          </a:xfrm>
          <a:prstGeom prst="rect">
            <a:avLst/>
          </a:prstGeom>
        </p:spPr>
      </p:pic>
      <p:sp>
        <p:nvSpPr>
          <p:cNvPr id="7" name="Rectangle 6"/>
          <p:cNvSpPr/>
          <p:nvPr/>
        </p:nvSpPr>
        <p:spPr>
          <a:xfrm>
            <a:off x="2760402" y="6391559"/>
            <a:ext cx="4817344" cy="307777"/>
          </a:xfrm>
          <a:prstGeom prst="rect">
            <a:avLst/>
          </a:prstGeom>
        </p:spPr>
        <p:txBody>
          <a:bodyPr wrap="none">
            <a:spAutoFit/>
          </a:bodyPr>
          <a:lstStyle/>
          <a:p>
            <a:pPr lvl="0" algn="ctr">
              <a:defRPr/>
            </a:pPr>
            <a:r>
              <a:rPr lang="en-GB" sz="1400" kern="0" dirty="0">
                <a:solidFill>
                  <a:prstClr val="black"/>
                </a:solidFill>
              </a:rPr>
              <a:t>Falkirk Children's Services Educational Psychology Service</a:t>
            </a:r>
          </a:p>
        </p:txBody>
      </p:sp>
      <p:sp>
        <p:nvSpPr>
          <p:cNvPr id="3" name="TextBox 2"/>
          <p:cNvSpPr txBox="1"/>
          <p:nvPr/>
        </p:nvSpPr>
        <p:spPr>
          <a:xfrm>
            <a:off x="8819535" y="4630994"/>
            <a:ext cx="3097162" cy="1754326"/>
          </a:xfrm>
          <a:prstGeom prst="rect">
            <a:avLst/>
          </a:prstGeom>
          <a:solidFill>
            <a:schemeClr val="accent4"/>
          </a:solidFill>
          <a:ln>
            <a:solidFill>
              <a:schemeClr val="accent4"/>
            </a:solidFill>
          </a:ln>
        </p:spPr>
        <p:txBody>
          <a:bodyPr wrap="square" rtlCol="0">
            <a:spAutoFit/>
          </a:bodyPr>
          <a:lstStyle/>
          <a:p>
            <a:r>
              <a:rPr lang="en-GB" sz="3600" dirty="0" smtClean="0"/>
              <a:t>How do these faces make you feel?</a:t>
            </a:r>
            <a:endParaRPr lang="en-GB" sz="3600" dirty="0"/>
          </a:p>
        </p:txBody>
      </p:sp>
    </p:spTree>
    <p:extLst>
      <p:ext uri="{BB962C8B-B14F-4D97-AF65-F5344CB8AC3E}">
        <p14:creationId xmlns:p14="http://schemas.microsoft.com/office/powerpoint/2010/main" val="32122205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a:blip r:embed="rId3"/>
          <a:stretch>
            <a:fillRect/>
          </a:stretch>
        </p:blipFill>
        <p:spPr>
          <a:xfrm>
            <a:off x="2382511" y="419472"/>
            <a:ext cx="4309223" cy="2423938"/>
          </a:xfrm>
          <a:prstGeom prst="rect">
            <a:avLst/>
          </a:prstGeom>
        </p:spPr>
      </p:pic>
      <p:pic>
        <p:nvPicPr>
          <p:cNvPr id="5" name="Picture 4"/>
          <p:cNvPicPr>
            <a:picLocks noChangeAspect="1"/>
          </p:cNvPicPr>
          <p:nvPr/>
        </p:nvPicPr>
        <p:blipFill>
          <a:blip r:embed="rId4"/>
          <a:stretch>
            <a:fillRect/>
          </a:stretch>
        </p:blipFill>
        <p:spPr>
          <a:xfrm>
            <a:off x="6306158" y="3450771"/>
            <a:ext cx="3952659" cy="2223371"/>
          </a:xfrm>
          <a:prstGeom prst="rect">
            <a:avLst/>
          </a:prstGeom>
        </p:spPr>
      </p:pic>
      <p:pic>
        <p:nvPicPr>
          <p:cNvPr id="6" name="Picture 5"/>
          <p:cNvPicPr>
            <a:picLocks noChangeAspect="1"/>
          </p:cNvPicPr>
          <p:nvPr/>
        </p:nvPicPr>
        <p:blipFill>
          <a:blip r:embed="rId5"/>
          <a:stretch>
            <a:fillRect/>
          </a:stretch>
        </p:blipFill>
        <p:spPr>
          <a:xfrm>
            <a:off x="1264150" y="3256767"/>
            <a:ext cx="3849241" cy="3084534"/>
          </a:xfrm>
          <a:prstGeom prst="rect">
            <a:avLst/>
          </a:prstGeom>
        </p:spPr>
      </p:pic>
      <p:sp>
        <p:nvSpPr>
          <p:cNvPr id="7" name="Rectangle 6"/>
          <p:cNvSpPr/>
          <p:nvPr/>
        </p:nvSpPr>
        <p:spPr>
          <a:xfrm>
            <a:off x="3098604" y="6446881"/>
            <a:ext cx="4817344" cy="307777"/>
          </a:xfrm>
          <a:prstGeom prst="rect">
            <a:avLst/>
          </a:prstGeom>
        </p:spPr>
        <p:txBody>
          <a:bodyPr wrap="none">
            <a:spAutoFit/>
          </a:bodyPr>
          <a:lstStyle/>
          <a:p>
            <a:pPr lvl="0" algn="ctr">
              <a:defRPr/>
            </a:pPr>
            <a:r>
              <a:rPr lang="en-GB" sz="1400" kern="0" dirty="0">
                <a:solidFill>
                  <a:prstClr val="black"/>
                </a:solidFill>
              </a:rPr>
              <a:t>Falkirk Children's Services Educational Psychology Service</a:t>
            </a:r>
          </a:p>
        </p:txBody>
      </p:sp>
      <p:pic>
        <p:nvPicPr>
          <p:cNvPr id="8" name="Picture 7"/>
          <p:cNvPicPr>
            <a:picLocks noChangeAspect="1"/>
          </p:cNvPicPr>
          <p:nvPr/>
        </p:nvPicPr>
        <p:blipFill>
          <a:blip r:embed="rId6"/>
          <a:stretch>
            <a:fillRect/>
          </a:stretch>
        </p:blipFill>
        <p:spPr>
          <a:xfrm>
            <a:off x="7724170" y="419472"/>
            <a:ext cx="3468925" cy="2066723"/>
          </a:xfrm>
          <a:prstGeom prst="rect">
            <a:avLst/>
          </a:prstGeom>
        </p:spPr>
      </p:pic>
    </p:spTree>
    <p:extLst>
      <p:ext uri="{BB962C8B-B14F-4D97-AF65-F5344CB8AC3E}">
        <p14:creationId xmlns:p14="http://schemas.microsoft.com/office/powerpoint/2010/main" val="17256179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Course Content</a:t>
            </a:r>
            <a:endParaRPr lang="en-GB" dirty="0"/>
          </a:p>
        </p:txBody>
      </p:sp>
      <p:sp>
        <p:nvSpPr>
          <p:cNvPr id="3" name="Content Placeholder 2"/>
          <p:cNvSpPr>
            <a:spLocks noGrp="1"/>
          </p:cNvSpPr>
          <p:nvPr>
            <p:ph idx="1"/>
          </p:nvPr>
        </p:nvSpPr>
        <p:spPr>
          <a:xfrm>
            <a:off x="677334" y="1240077"/>
            <a:ext cx="8596668" cy="4801285"/>
          </a:xfrm>
        </p:spPr>
        <p:txBody>
          <a:bodyPr/>
          <a:lstStyle/>
          <a:p>
            <a:r>
              <a:rPr lang="en-GB" sz="2000" dirty="0" smtClean="0"/>
              <a:t>Understanding that all behaviour is communication</a:t>
            </a:r>
          </a:p>
          <a:p>
            <a:r>
              <a:rPr lang="en-GB" sz="2000" dirty="0" smtClean="0"/>
              <a:t>Changing perspectives on behaviour </a:t>
            </a:r>
          </a:p>
          <a:p>
            <a:r>
              <a:rPr lang="en-GB" sz="2000" dirty="0" smtClean="0"/>
              <a:t>Tool kit - 		</a:t>
            </a:r>
          </a:p>
          <a:p>
            <a:pPr lvl="3"/>
            <a:r>
              <a:rPr lang="en-GB" sz="2000" i="1" dirty="0" smtClean="0"/>
              <a:t>Managing </a:t>
            </a:r>
            <a:r>
              <a:rPr lang="en-GB" sz="2000" i="1" dirty="0"/>
              <a:t>the behaviour without escalating the </a:t>
            </a:r>
            <a:r>
              <a:rPr lang="en-GB" sz="2000" i="1" dirty="0" smtClean="0"/>
              <a:t>situation</a:t>
            </a:r>
          </a:p>
          <a:p>
            <a:pPr lvl="4"/>
            <a:r>
              <a:rPr lang="en-GB" sz="2000" b="1" dirty="0" smtClean="0"/>
              <a:t>Low Arousal Approach</a:t>
            </a:r>
            <a:endParaRPr lang="en-GB" sz="2000" b="1" dirty="0"/>
          </a:p>
          <a:p>
            <a:pPr lvl="3"/>
            <a:r>
              <a:rPr lang="en-GB" sz="2000" i="1" dirty="0"/>
              <a:t>Evaluating what went </a:t>
            </a:r>
            <a:r>
              <a:rPr lang="en-GB" sz="2000" i="1" dirty="0" smtClean="0"/>
              <a:t>wrong</a:t>
            </a:r>
          </a:p>
          <a:p>
            <a:pPr lvl="4"/>
            <a:r>
              <a:rPr lang="en-GB" sz="2000" b="1" dirty="0" smtClean="0"/>
              <a:t>STAR Analysis</a:t>
            </a:r>
          </a:p>
          <a:p>
            <a:pPr lvl="3"/>
            <a:r>
              <a:rPr lang="en-GB" sz="2000" i="1" dirty="0" smtClean="0"/>
              <a:t>Changing what needs to be changed so that we lessen the risk of it happening again</a:t>
            </a:r>
          </a:p>
          <a:p>
            <a:pPr lvl="3"/>
            <a:endParaRPr lang="en-GB" sz="2000" dirty="0"/>
          </a:p>
          <a:p>
            <a:r>
              <a:rPr lang="en-GB" sz="2000" dirty="0" smtClean="0"/>
              <a:t>7 universal rules for preventing problem behaviours </a:t>
            </a:r>
          </a:p>
          <a:p>
            <a:pPr marL="1371600" lvl="3" indent="0">
              <a:buNone/>
            </a:pPr>
            <a:endParaRPr lang="en-GB" sz="2000" dirty="0"/>
          </a:p>
          <a:p>
            <a:endParaRPr lang="en-GB" sz="1600" dirty="0" smtClean="0"/>
          </a:p>
          <a:p>
            <a:endParaRPr lang="en-GB" dirty="0" smtClean="0"/>
          </a:p>
          <a:p>
            <a:endParaRPr lang="en-GB" dirty="0" smtClean="0"/>
          </a:p>
          <a:p>
            <a:endParaRPr lang="en-GB" dirty="0" smtClean="0"/>
          </a:p>
          <a:p>
            <a:endParaRPr lang="en-GB" dirty="0"/>
          </a:p>
        </p:txBody>
      </p:sp>
    </p:spTree>
    <p:extLst>
      <p:ext uri="{BB962C8B-B14F-4D97-AF65-F5344CB8AC3E}">
        <p14:creationId xmlns:p14="http://schemas.microsoft.com/office/powerpoint/2010/main" val="9244049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a:blip r:embed="rId3"/>
          <a:stretch>
            <a:fillRect/>
          </a:stretch>
        </p:blipFill>
        <p:spPr>
          <a:xfrm>
            <a:off x="464129" y="1145979"/>
            <a:ext cx="2911077" cy="3881437"/>
          </a:xfrm>
          <a:prstGeom prst="rect">
            <a:avLst/>
          </a:prstGeom>
        </p:spPr>
      </p:pic>
      <p:pic>
        <p:nvPicPr>
          <p:cNvPr id="5" name="Picture 4"/>
          <p:cNvPicPr>
            <a:picLocks noChangeAspect="1"/>
          </p:cNvPicPr>
          <p:nvPr/>
        </p:nvPicPr>
        <p:blipFill>
          <a:blip r:embed="rId4"/>
          <a:stretch>
            <a:fillRect/>
          </a:stretch>
        </p:blipFill>
        <p:spPr>
          <a:xfrm>
            <a:off x="7944686" y="181367"/>
            <a:ext cx="3391369" cy="4177691"/>
          </a:xfrm>
          <a:prstGeom prst="rect">
            <a:avLst/>
          </a:prstGeom>
        </p:spPr>
      </p:pic>
      <p:pic>
        <p:nvPicPr>
          <p:cNvPr id="6" name="Picture 5"/>
          <p:cNvPicPr>
            <a:picLocks noChangeAspect="1"/>
          </p:cNvPicPr>
          <p:nvPr/>
        </p:nvPicPr>
        <p:blipFill>
          <a:blip r:embed="rId5"/>
          <a:stretch>
            <a:fillRect/>
          </a:stretch>
        </p:blipFill>
        <p:spPr>
          <a:xfrm>
            <a:off x="4021833" y="1558968"/>
            <a:ext cx="4048125" cy="4191000"/>
          </a:xfrm>
          <a:prstGeom prst="rect">
            <a:avLst/>
          </a:prstGeom>
        </p:spPr>
      </p:pic>
      <p:sp>
        <p:nvSpPr>
          <p:cNvPr id="3" name="Rectangle 2"/>
          <p:cNvSpPr/>
          <p:nvPr/>
        </p:nvSpPr>
        <p:spPr>
          <a:xfrm>
            <a:off x="2785454" y="6391559"/>
            <a:ext cx="4817344" cy="307777"/>
          </a:xfrm>
          <a:prstGeom prst="rect">
            <a:avLst/>
          </a:prstGeom>
        </p:spPr>
        <p:txBody>
          <a:bodyPr wrap="none">
            <a:spAutoFit/>
          </a:bodyPr>
          <a:lstStyle/>
          <a:p>
            <a:pPr lvl="0" algn="ctr">
              <a:defRPr/>
            </a:pPr>
            <a:r>
              <a:rPr lang="en-GB" sz="1400" kern="0" dirty="0">
                <a:solidFill>
                  <a:prstClr val="black"/>
                </a:solidFill>
              </a:rPr>
              <a:t>Falkirk Children's Services Educational Psychology Service</a:t>
            </a:r>
          </a:p>
        </p:txBody>
      </p:sp>
    </p:spTree>
    <p:extLst>
      <p:ext uri="{BB962C8B-B14F-4D97-AF65-F5344CB8AC3E}">
        <p14:creationId xmlns:p14="http://schemas.microsoft.com/office/powerpoint/2010/main" val="21440212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stretch>
            <a:fillRect/>
          </a:stretch>
        </p:blipFill>
        <p:spPr>
          <a:xfrm>
            <a:off x="2382511" y="419472"/>
            <a:ext cx="4309223" cy="2423938"/>
          </a:xfrm>
          <a:prstGeom prst="rect">
            <a:avLst/>
          </a:prstGeom>
        </p:spPr>
      </p:pic>
      <p:pic>
        <p:nvPicPr>
          <p:cNvPr id="5" name="Picture 4"/>
          <p:cNvPicPr>
            <a:picLocks noChangeAspect="1"/>
          </p:cNvPicPr>
          <p:nvPr/>
        </p:nvPicPr>
        <p:blipFill>
          <a:blip r:embed="rId3"/>
          <a:stretch>
            <a:fillRect/>
          </a:stretch>
        </p:blipFill>
        <p:spPr>
          <a:xfrm>
            <a:off x="6306158" y="3450771"/>
            <a:ext cx="3952659" cy="2223371"/>
          </a:xfrm>
          <a:prstGeom prst="rect">
            <a:avLst/>
          </a:prstGeom>
        </p:spPr>
      </p:pic>
      <p:pic>
        <p:nvPicPr>
          <p:cNvPr id="6" name="Picture 5"/>
          <p:cNvPicPr>
            <a:picLocks noChangeAspect="1"/>
          </p:cNvPicPr>
          <p:nvPr/>
        </p:nvPicPr>
        <p:blipFill>
          <a:blip r:embed="rId4"/>
          <a:stretch>
            <a:fillRect/>
          </a:stretch>
        </p:blipFill>
        <p:spPr>
          <a:xfrm>
            <a:off x="1264150" y="3256767"/>
            <a:ext cx="3849241" cy="3084534"/>
          </a:xfrm>
          <a:prstGeom prst="rect">
            <a:avLst/>
          </a:prstGeom>
        </p:spPr>
      </p:pic>
      <p:sp>
        <p:nvSpPr>
          <p:cNvPr id="3" name="Rectangle 2"/>
          <p:cNvSpPr/>
          <p:nvPr/>
        </p:nvSpPr>
        <p:spPr>
          <a:xfrm>
            <a:off x="3188770" y="6446881"/>
            <a:ext cx="4817344" cy="307777"/>
          </a:xfrm>
          <a:prstGeom prst="rect">
            <a:avLst/>
          </a:prstGeom>
        </p:spPr>
        <p:txBody>
          <a:bodyPr wrap="none">
            <a:spAutoFit/>
          </a:bodyPr>
          <a:lstStyle/>
          <a:p>
            <a:pPr lvl="0" algn="ctr">
              <a:defRPr/>
            </a:pPr>
            <a:r>
              <a:rPr lang="en-GB" sz="1400" kern="0" dirty="0">
                <a:solidFill>
                  <a:prstClr val="black"/>
                </a:solidFill>
              </a:rPr>
              <a:t>Falkirk Children's Services Educational Psychology Service</a:t>
            </a:r>
          </a:p>
        </p:txBody>
      </p:sp>
    </p:spTree>
    <p:extLst>
      <p:ext uri="{BB962C8B-B14F-4D97-AF65-F5344CB8AC3E}">
        <p14:creationId xmlns:p14="http://schemas.microsoft.com/office/powerpoint/2010/main" val="23766346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Affect is contagious</a:t>
            </a:r>
            <a:endParaRPr lang="en-GB" dirty="0"/>
          </a:p>
        </p:txBody>
      </p:sp>
      <p:sp>
        <p:nvSpPr>
          <p:cNvPr id="3" name="Content Placeholder 2"/>
          <p:cNvSpPr>
            <a:spLocks noGrp="1"/>
          </p:cNvSpPr>
          <p:nvPr>
            <p:ph idx="1"/>
          </p:nvPr>
        </p:nvSpPr>
        <p:spPr>
          <a:xfrm>
            <a:off x="677334" y="1215025"/>
            <a:ext cx="8596668" cy="4826337"/>
          </a:xfrm>
        </p:spPr>
        <p:txBody>
          <a:bodyPr>
            <a:normAutofit fontScale="77500" lnSpcReduction="20000"/>
          </a:bodyPr>
          <a:lstStyle/>
          <a:p>
            <a:r>
              <a:rPr lang="en-GB" sz="2800" dirty="0" smtClean="0"/>
              <a:t>We feel each other’s emotions </a:t>
            </a:r>
          </a:p>
          <a:p>
            <a:r>
              <a:rPr lang="en-GB" sz="2800" dirty="0" smtClean="0"/>
              <a:t>For </a:t>
            </a:r>
            <a:r>
              <a:rPr lang="en-GB" sz="2800" dirty="0"/>
              <a:t>children with complex needs relationships are central to their behaviour and emotional </a:t>
            </a:r>
            <a:r>
              <a:rPr lang="en-GB" sz="2800" dirty="0" smtClean="0"/>
              <a:t>well-being</a:t>
            </a:r>
            <a:endParaRPr lang="en-GB" sz="2800" dirty="0"/>
          </a:p>
          <a:p>
            <a:endParaRPr lang="en-GB" sz="2800" dirty="0"/>
          </a:p>
          <a:p>
            <a:r>
              <a:rPr lang="en-GB" sz="3100" dirty="0" smtClean="0"/>
              <a:t>They need adults who are 			SENSITIVE</a:t>
            </a:r>
            <a:endParaRPr lang="en-GB" sz="3100" dirty="0"/>
          </a:p>
          <a:p>
            <a:pPr marL="0" indent="0">
              <a:buNone/>
            </a:pPr>
            <a:r>
              <a:rPr lang="en-GB" sz="3100" dirty="0"/>
              <a:t>			</a:t>
            </a:r>
            <a:r>
              <a:rPr lang="en-GB" sz="3100" dirty="0" smtClean="0"/>
              <a:t>								ATTENTIVE</a:t>
            </a:r>
            <a:endParaRPr lang="en-GB" sz="3100" dirty="0"/>
          </a:p>
          <a:p>
            <a:pPr marL="0" indent="0">
              <a:buNone/>
            </a:pPr>
            <a:r>
              <a:rPr lang="en-GB" sz="3100" dirty="0"/>
              <a:t>			</a:t>
            </a:r>
            <a:r>
              <a:rPr lang="en-GB" sz="3100" dirty="0" smtClean="0"/>
              <a:t>								RESPONSIVE</a:t>
            </a:r>
            <a:endParaRPr lang="en-GB" sz="3100" dirty="0"/>
          </a:p>
          <a:p>
            <a:pPr marL="0" indent="0">
              <a:buNone/>
            </a:pPr>
            <a:r>
              <a:rPr lang="en-GB" sz="3100" dirty="0"/>
              <a:t>			</a:t>
            </a:r>
            <a:r>
              <a:rPr lang="en-GB" sz="3100" dirty="0" smtClean="0"/>
              <a:t>								STIMULATING</a:t>
            </a:r>
            <a:endParaRPr lang="en-GB" sz="3100" dirty="0"/>
          </a:p>
          <a:p>
            <a:pPr marL="0" indent="0">
              <a:buNone/>
            </a:pPr>
            <a:r>
              <a:rPr lang="en-GB" sz="3100" dirty="0"/>
              <a:t>		</a:t>
            </a:r>
            <a:r>
              <a:rPr lang="en-GB" sz="3100" dirty="0" smtClean="0"/>
              <a:t>				</a:t>
            </a:r>
            <a:r>
              <a:rPr lang="en-GB" sz="3100" dirty="0"/>
              <a:t>	</a:t>
            </a:r>
            <a:r>
              <a:rPr lang="en-GB" sz="3100" dirty="0" smtClean="0"/>
              <a:t>				AFFECTIONATE </a:t>
            </a:r>
            <a:endParaRPr lang="en-GB" sz="3100" dirty="0"/>
          </a:p>
          <a:p>
            <a:endParaRPr lang="en-GB" sz="2800" dirty="0"/>
          </a:p>
          <a:p>
            <a:r>
              <a:rPr lang="en-GB" sz="2800" dirty="0"/>
              <a:t>Adults </a:t>
            </a:r>
            <a:r>
              <a:rPr lang="en-GB" sz="2800" dirty="0" smtClean="0"/>
              <a:t>see </a:t>
            </a:r>
            <a:r>
              <a:rPr lang="en-GB" sz="2800" dirty="0"/>
              <a:t>the world from the child’s point of view and seek to meet their needs.</a:t>
            </a:r>
          </a:p>
          <a:p>
            <a:endParaRPr lang="en-GB" sz="2800" dirty="0" smtClean="0"/>
          </a:p>
          <a:p>
            <a:endParaRPr lang="en-GB" sz="2800" dirty="0"/>
          </a:p>
        </p:txBody>
      </p:sp>
      <p:sp>
        <p:nvSpPr>
          <p:cNvPr id="4" name="Rectangle 3"/>
          <p:cNvSpPr/>
          <p:nvPr/>
        </p:nvSpPr>
        <p:spPr>
          <a:xfrm>
            <a:off x="3173761" y="6339010"/>
            <a:ext cx="4817344" cy="307777"/>
          </a:xfrm>
          <a:prstGeom prst="rect">
            <a:avLst/>
          </a:prstGeom>
        </p:spPr>
        <p:txBody>
          <a:bodyPr wrap="none">
            <a:spAutoFit/>
          </a:bodyPr>
          <a:lstStyle/>
          <a:p>
            <a:pPr lvl="0" algn="ctr">
              <a:defRPr/>
            </a:pPr>
            <a:r>
              <a:rPr lang="en-GB" sz="1400" kern="0" dirty="0">
                <a:solidFill>
                  <a:prstClr val="black"/>
                </a:solidFill>
              </a:rPr>
              <a:t>Falkirk Children's Services Educational Psychology Service</a:t>
            </a:r>
          </a:p>
        </p:txBody>
      </p:sp>
      <p:pic>
        <p:nvPicPr>
          <p:cNvPr id="5" name="Picture 4">
            <a:hlinkClick r:id="rId3"/>
          </p:cNvPr>
          <p:cNvPicPr>
            <a:picLocks noChangeAspect="1"/>
          </p:cNvPicPr>
          <p:nvPr/>
        </p:nvPicPr>
        <p:blipFill>
          <a:blip r:embed="rId4"/>
          <a:stretch>
            <a:fillRect/>
          </a:stretch>
        </p:blipFill>
        <p:spPr>
          <a:xfrm>
            <a:off x="9866869" y="4426175"/>
            <a:ext cx="2103302" cy="2066723"/>
          </a:xfrm>
          <a:prstGeom prst="rect">
            <a:avLst/>
          </a:prstGeom>
        </p:spPr>
      </p:pic>
    </p:spTree>
    <p:extLst>
      <p:ext uri="{BB962C8B-B14F-4D97-AF65-F5344CB8AC3E}">
        <p14:creationId xmlns:p14="http://schemas.microsoft.com/office/powerpoint/2010/main" val="239300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School resource officer makes a </a:t>
            </a:r>
            <a:r>
              <a:rPr lang="en-GB" b="1" dirty="0" smtClean="0"/>
              <a:t>heart warming </a:t>
            </a:r>
            <a:r>
              <a:rPr lang="en-GB" b="1" dirty="0"/>
              <a:t>connection </a:t>
            </a:r>
            <a:endParaRPr lang="en-GB" dirty="0"/>
          </a:p>
        </p:txBody>
      </p:sp>
      <p:pic>
        <p:nvPicPr>
          <p:cNvPr id="3" name="Picture 2">
            <a:hlinkClick r:id="rId3"/>
          </p:cNvPr>
          <p:cNvPicPr>
            <a:picLocks noChangeAspect="1"/>
          </p:cNvPicPr>
          <p:nvPr/>
        </p:nvPicPr>
        <p:blipFill>
          <a:blip r:embed="rId4"/>
          <a:stretch>
            <a:fillRect/>
          </a:stretch>
        </p:blipFill>
        <p:spPr>
          <a:xfrm>
            <a:off x="1636130" y="2150342"/>
            <a:ext cx="6886311" cy="3868987"/>
          </a:xfrm>
          <a:prstGeom prst="rect">
            <a:avLst/>
          </a:prstGeom>
        </p:spPr>
      </p:pic>
      <p:sp>
        <p:nvSpPr>
          <p:cNvPr id="4" name="Rectangle 3"/>
          <p:cNvSpPr/>
          <p:nvPr/>
        </p:nvSpPr>
        <p:spPr>
          <a:xfrm>
            <a:off x="1495273" y="6369041"/>
            <a:ext cx="4817344" cy="307777"/>
          </a:xfrm>
          <a:prstGeom prst="rect">
            <a:avLst/>
          </a:prstGeom>
        </p:spPr>
        <p:txBody>
          <a:bodyPr wrap="none">
            <a:spAutoFit/>
          </a:bodyPr>
          <a:lstStyle/>
          <a:p>
            <a:pPr lvl="0" algn="ctr">
              <a:defRPr/>
            </a:pPr>
            <a:r>
              <a:rPr lang="en-GB" sz="1400" kern="0" dirty="0">
                <a:solidFill>
                  <a:prstClr val="black"/>
                </a:solidFill>
              </a:rPr>
              <a:t>Falkirk Children's Services Educational Psychology Service</a:t>
            </a:r>
          </a:p>
        </p:txBody>
      </p:sp>
    </p:spTree>
    <p:extLst>
      <p:ext uri="{BB962C8B-B14F-4D97-AF65-F5344CB8AC3E}">
        <p14:creationId xmlns:p14="http://schemas.microsoft.com/office/powerpoint/2010/main" val="39678540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Passing on our </a:t>
            </a:r>
            <a:r>
              <a:rPr lang="en-GB" dirty="0" smtClean="0"/>
              <a:t>CALM – Exercise </a:t>
            </a:r>
            <a:endParaRPr lang="en-GB" dirty="0"/>
          </a:p>
        </p:txBody>
      </p:sp>
      <p:sp>
        <p:nvSpPr>
          <p:cNvPr id="3" name="Content Placeholder 2"/>
          <p:cNvSpPr>
            <a:spLocks noGrp="1"/>
          </p:cNvSpPr>
          <p:nvPr>
            <p:ph idx="1"/>
          </p:nvPr>
        </p:nvSpPr>
        <p:spPr/>
        <p:txBody>
          <a:bodyPr>
            <a:normAutofit/>
          </a:bodyPr>
          <a:lstStyle/>
          <a:p>
            <a:r>
              <a:rPr lang="en-GB" sz="3200" dirty="0" smtClean="0"/>
              <a:t>What does the Officer’s CALM look like?</a:t>
            </a:r>
          </a:p>
          <a:p>
            <a:r>
              <a:rPr lang="en-GB" sz="3200" dirty="0" smtClean="0"/>
              <a:t>What does your CALM look like?</a:t>
            </a:r>
            <a:endParaRPr lang="en-GB" sz="3200" dirty="0"/>
          </a:p>
        </p:txBody>
      </p:sp>
      <p:sp>
        <p:nvSpPr>
          <p:cNvPr id="4" name="Rectangle 3"/>
          <p:cNvSpPr/>
          <p:nvPr/>
        </p:nvSpPr>
        <p:spPr>
          <a:xfrm>
            <a:off x="2183027" y="6271551"/>
            <a:ext cx="6144631" cy="369332"/>
          </a:xfrm>
          <a:prstGeom prst="rect">
            <a:avLst/>
          </a:prstGeom>
        </p:spPr>
        <p:txBody>
          <a:bodyPr wrap="none">
            <a:spAutoFit/>
          </a:bodyPr>
          <a:lstStyle/>
          <a:p>
            <a:pPr lvl="0" algn="ctr">
              <a:defRPr/>
            </a:pPr>
            <a:r>
              <a:rPr lang="en-GB" kern="0" dirty="0">
                <a:solidFill>
                  <a:prstClr val="black"/>
                </a:solidFill>
              </a:rPr>
              <a:t>Falkirk Children's Services Educational Psychology Service</a:t>
            </a:r>
          </a:p>
        </p:txBody>
      </p:sp>
    </p:spTree>
    <p:extLst>
      <p:ext uri="{BB962C8B-B14F-4D97-AF65-F5344CB8AC3E}">
        <p14:creationId xmlns:p14="http://schemas.microsoft.com/office/powerpoint/2010/main" val="36711522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Betari</a:t>
            </a:r>
            <a:r>
              <a:rPr lang="en-GB" dirty="0" smtClean="0"/>
              <a:t> Box</a:t>
            </a:r>
            <a:endParaRPr lang="en-GB"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63246" y="1725561"/>
            <a:ext cx="7810756" cy="3089075"/>
          </a:xfrm>
        </p:spPr>
      </p:pic>
      <p:sp>
        <p:nvSpPr>
          <p:cNvPr id="4" name="Rectangle 3"/>
          <p:cNvSpPr/>
          <p:nvPr/>
        </p:nvSpPr>
        <p:spPr>
          <a:xfrm>
            <a:off x="1903352" y="6271551"/>
            <a:ext cx="6144631" cy="369332"/>
          </a:xfrm>
          <a:prstGeom prst="rect">
            <a:avLst/>
          </a:prstGeom>
        </p:spPr>
        <p:txBody>
          <a:bodyPr wrap="none">
            <a:spAutoFit/>
          </a:bodyPr>
          <a:lstStyle/>
          <a:p>
            <a:pPr lvl="0" algn="ctr">
              <a:defRPr/>
            </a:pPr>
            <a:r>
              <a:rPr lang="en-GB" kern="0" dirty="0">
                <a:solidFill>
                  <a:prstClr val="black"/>
                </a:solidFill>
              </a:rPr>
              <a:t>Falkirk Children's Services Educational Psychology Service</a:t>
            </a:r>
          </a:p>
        </p:txBody>
      </p:sp>
    </p:spTree>
    <p:extLst>
      <p:ext uri="{BB962C8B-B14F-4D97-AF65-F5344CB8AC3E}">
        <p14:creationId xmlns:p14="http://schemas.microsoft.com/office/powerpoint/2010/main" val="2145303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Tools we need</a:t>
            </a:r>
            <a:endParaRPr lang="en-GB" dirty="0"/>
          </a:p>
        </p:txBody>
      </p:sp>
      <p:sp>
        <p:nvSpPr>
          <p:cNvPr id="3" name="Content Placeholder 2"/>
          <p:cNvSpPr>
            <a:spLocks noGrp="1"/>
          </p:cNvSpPr>
          <p:nvPr>
            <p:ph idx="1"/>
          </p:nvPr>
        </p:nvSpPr>
        <p:spPr/>
        <p:txBody>
          <a:bodyPr>
            <a:normAutofit/>
          </a:bodyPr>
          <a:lstStyle/>
          <a:p>
            <a:r>
              <a:rPr lang="en-GB" sz="2800" b="1" dirty="0" smtClean="0"/>
              <a:t>Managing the behaviour without escalating the situation</a:t>
            </a:r>
          </a:p>
          <a:p>
            <a:r>
              <a:rPr lang="en-GB" sz="2800" dirty="0" smtClean="0"/>
              <a:t>Evaluating what went wrong</a:t>
            </a:r>
          </a:p>
          <a:p>
            <a:pPr marL="342900" lvl="3" indent="-342900"/>
            <a:r>
              <a:rPr lang="en-GB" sz="2800" dirty="0" smtClean="0"/>
              <a:t>Changing what needs to be changed so that we </a:t>
            </a:r>
            <a:r>
              <a:rPr lang="en-GB" sz="2800" dirty="0"/>
              <a:t>lessen the risk of it happening </a:t>
            </a:r>
            <a:r>
              <a:rPr lang="en-GB" sz="2800" dirty="0" smtClean="0"/>
              <a:t>again</a:t>
            </a:r>
            <a:endParaRPr lang="en-GB" sz="2800" dirty="0"/>
          </a:p>
        </p:txBody>
      </p:sp>
      <p:sp>
        <p:nvSpPr>
          <p:cNvPr id="5" name="Rectangle 4"/>
          <p:cNvSpPr/>
          <p:nvPr/>
        </p:nvSpPr>
        <p:spPr>
          <a:xfrm>
            <a:off x="2111868" y="6450423"/>
            <a:ext cx="4817344" cy="307777"/>
          </a:xfrm>
          <a:prstGeom prst="rect">
            <a:avLst/>
          </a:prstGeom>
        </p:spPr>
        <p:txBody>
          <a:bodyPr wrap="none">
            <a:spAutoFit/>
          </a:bodyPr>
          <a:lstStyle/>
          <a:p>
            <a:pPr lvl="0" algn="ctr">
              <a:defRPr/>
            </a:pPr>
            <a:r>
              <a:rPr lang="en-GB" sz="1400" kern="0" dirty="0">
                <a:solidFill>
                  <a:prstClr val="black"/>
                </a:solidFill>
              </a:rPr>
              <a:t>Falkirk Children's Services Educational Psychology Service</a:t>
            </a:r>
          </a:p>
        </p:txBody>
      </p:sp>
    </p:spTree>
    <p:extLst>
      <p:ext uri="{BB962C8B-B14F-4D97-AF65-F5344CB8AC3E}">
        <p14:creationId xmlns:p14="http://schemas.microsoft.com/office/powerpoint/2010/main" val="7537949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Trigger Stage </a:t>
            </a:r>
            <a:endParaRPr lang="en-GB" dirty="0"/>
          </a:p>
        </p:txBody>
      </p:sp>
      <p:pic>
        <p:nvPicPr>
          <p:cNvPr id="8" name="Content Placeholder 7"/>
          <p:cNvPicPr>
            <a:picLocks noGrp="1" noChangeAspect="1"/>
          </p:cNvPicPr>
          <p:nvPr>
            <p:ph idx="1"/>
          </p:nvPr>
        </p:nvPicPr>
        <p:blipFill>
          <a:blip r:embed="rId2"/>
          <a:stretch>
            <a:fillRect/>
          </a:stretch>
        </p:blipFill>
        <p:spPr>
          <a:xfrm rot="-5400000">
            <a:off x="2388526" y="-595591"/>
            <a:ext cx="4797497" cy="8787733"/>
          </a:xfrm>
          <a:prstGeom prst="rect">
            <a:avLst/>
          </a:prstGeom>
        </p:spPr>
      </p:pic>
      <p:sp>
        <p:nvSpPr>
          <p:cNvPr id="3" name="Rectangle 2"/>
          <p:cNvSpPr/>
          <p:nvPr/>
        </p:nvSpPr>
        <p:spPr>
          <a:xfrm>
            <a:off x="1557903" y="6431671"/>
            <a:ext cx="4817344" cy="307777"/>
          </a:xfrm>
          <a:prstGeom prst="rect">
            <a:avLst/>
          </a:prstGeom>
        </p:spPr>
        <p:txBody>
          <a:bodyPr wrap="none">
            <a:spAutoFit/>
          </a:bodyPr>
          <a:lstStyle/>
          <a:p>
            <a:pPr lvl="0" algn="ctr">
              <a:defRPr/>
            </a:pPr>
            <a:r>
              <a:rPr lang="en-GB" sz="1400" kern="0" dirty="0">
                <a:solidFill>
                  <a:prstClr val="black"/>
                </a:solidFill>
              </a:rPr>
              <a:t>Falkirk Children's Services Educational Psychology Service</a:t>
            </a:r>
          </a:p>
        </p:txBody>
      </p:sp>
    </p:spTree>
    <p:extLst>
      <p:ext uri="{BB962C8B-B14F-4D97-AF65-F5344CB8AC3E}">
        <p14:creationId xmlns:p14="http://schemas.microsoft.com/office/powerpoint/2010/main" val="38658353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107743783"/>
              </p:ext>
            </p:extLst>
          </p:nvPr>
        </p:nvGraphicFramePr>
        <p:xfrm>
          <a:off x="585263" y="141983"/>
          <a:ext cx="8170429" cy="6433955"/>
        </p:xfrm>
        <a:graphic>
          <a:graphicData uri="http://schemas.openxmlformats.org/drawingml/2006/table">
            <a:tbl>
              <a:tblPr firstRow="1" firstCol="1" bandRow="1">
                <a:tableStyleId>{5C22544A-7EE6-4342-B048-85BDC9FD1C3A}</a:tableStyleId>
              </a:tblPr>
              <a:tblGrid>
                <a:gridCol w="3636008">
                  <a:extLst>
                    <a:ext uri="{9D8B030D-6E8A-4147-A177-3AD203B41FA5}">
                      <a16:colId xmlns:a16="http://schemas.microsoft.com/office/drawing/2014/main" val="20000"/>
                    </a:ext>
                  </a:extLst>
                </a:gridCol>
                <a:gridCol w="4534421">
                  <a:extLst>
                    <a:ext uri="{9D8B030D-6E8A-4147-A177-3AD203B41FA5}">
                      <a16:colId xmlns:a16="http://schemas.microsoft.com/office/drawing/2014/main" val="20001"/>
                    </a:ext>
                  </a:extLst>
                </a:gridCol>
              </a:tblGrid>
              <a:tr h="563507">
                <a:tc>
                  <a:txBody>
                    <a:bodyPr/>
                    <a:lstStyle/>
                    <a:p>
                      <a:pPr>
                        <a:lnSpc>
                          <a:spcPct val="107000"/>
                        </a:lnSpc>
                        <a:spcAft>
                          <a:spcPts val="0"/>
                        </a:spcAft>
                      </a:pPr>
                      <a:r>
                        <a:rPr lang="en-GB" sz="2800" dirty="0" smtClean="0">
                          <a:effectLst/>
                          <a:latin typeface="Calibri" panose="020F0502020204030204" pitchFamily="34" charset="0"/>
                          <a:ea typeface="Calibri" panose="020F0502020204030204" pitchFamily="34" charset="0"/>
                          <a:cs typeface="Times New Roman" panose="02020603050405020304" pitchFamily="18" charset="0"/>
                        </a:rPr>
                        <a:t>Trigger</a:t>
                      </a:r>
                      <a:r>
                        <a:rPr lang="en-GB" sz="2800" baseline="0" dirty="0" smtClean="0">
                          <a:effectLst/>
                          <a:latin typeface="Calibri" panose="020F0502020204030204" pitchFamily="34" charset="0"/>
                          <a:ea typeface="Calibri" panose="020F0502020204030204" pitchFamily="34" charset="0"/>
                          <a:cs typeface="Times New Roman" panose="02020603050405020304" pitchFamily="18" charset="0"/>
                        </a:rPr>
                        <a:t> Stage </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3453151">
                <a:tc>
                  <a:txBody>
                    <a:bodyPr/>
                    <a:lstStyle/>
                    <a:p>
                      <a:pPr>
                        <a:lnSpc>
                          <a:spcPct val="107000"/>
                        </a:lnSpc>
                        <a:spcAft>
                          <a:spcPts val="0"/>
                        </a:spcAft>
                      </a:pPr>
                      <a:r>
                        <a:rPr lang="en-GB" sz="2000" dirty="0">
                          <a:effectLst/>
                        </a:rPr>
                        <a:t> </a:t>
                      </a:r>
                    </a:p>
                    <a:p>
                      <a:pPr>
                        <a:lnSpc>
                          <a:spcPct val="107000"/>
                        </a:lnSpc>
                        <a:spcAft>
                          <a:spcPts val="0"/>
                        </a:spcAft>
                      </a:pPr>
                      <a:r>
                        <a:rPr lang="en-GB" sz="2000" dirty="0">
                          <a:effectLst/>
                        </a:rPr>
                        <a:t>Role of </a:t>
                      </a:r>
                      <a:r>
                        <a:rPr lang="en-GB" sz="2000" dirty="0" smtClean="0">
                          <a:effectLst/>
                        </a:rPr>
                        <a:t>Adult: </a:t>
                      </a:r>
                      <a:r>
                        <a:rPr lang="en-GB" sz="2000" dirty="0">
                          <a:effectLst/>
                        </a:rPr>
                        <a:t>pass on their CALM/divert/de-escalate</a:t>
                      </a:r>
                    </a:p>
                    <a:p>
                      <a:pPr>
                        <a:lnSpc>
                          <a:spcPct val="107000"/>
                        </a:lnSpc>
                        <a:spcAft>
                          <a:spcPts val="0"/>
                        </a:spcAft>
                      </a:pPr>
                      <a:r>
                        <a:rPr lang="en-GB" sz="2000" dirty="0">
                          <a:effectLst/>
                        </a:rPr>
                        <a:t> </a:t>
                      </a:r>
                    </a:p>
                    <a:p>
                      <a:pPr>
                        <a:lnSpc>
                          <a:spcPct val="107000"/>
                        </a:lnSpc>
                        <a:spcAft>
                          <a:spcPts val="0"/>
                        </a:spcAft>
                      </a:pPr>
                      <a:r>
                        <a:rPr lang="en-GB" sz="2000" dirty="0" smtClean="0">
                          <a:effectLst/>
                        </a:rPr>
                        <a:t>Aim: Learner</a:t>
                      </a:r>
                      <a:r>
                        <a:rPr lang="en-GB" sz="2000" baseline="0" dirty="0" smtClean="0">
                          <a:effectLst/>
                        </a:rPr>
                        <a:t> maintains</a:t>
                      </a:r>
                      <a:r>
                        <a:rPr lang="en-GB" sz="2000" dirty="0" smtClean="0">
                          <a:effectLst/>
                        </a:rPr>
                        <a:t> self-control</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nSpc>
                          <a:spcPct val="107000"/>
                        </a:lnSpc>
                        <a:spcAft>
                          <a:spcPts val="0"/>
                        </a:spcAft>
                        <a:buFont typeface="Symbol" panose="05050102010706020507" pitchFamily="18" charset="2"/>
                        <a:buChar char=""/>
                      </a:pPr>
                      <a:r>
                        <a:rPr lang="en-GB" sz="2000" dirty="0">
                          <a:effectLst/>
                        </a:rPr>
                        <a:t>Keep CALM</a:t>
                      </a:r>
                    </a:p>
                    <a:p>
                      <a:pPr marL="342900" lvl="0" indent="-342900">
                        <a:lnSpc>
                          <a:spcPct val="107000"/>
                        </a:lnSpc>
                        <a:spcAft>
                          <a:spcPts val="0"/>
                        </a:spcAft>
                        <a:buFont typeface="Symbol" panose="05050102010706020507" pitchFamily="18" charset="2"/>
                        <a:buChar char=""/>
                      </a:pPr>
                      <a:r>
                        <a:rPr lang="en-GB" sz="2000" dirty="0">
                          <a:effectLst/>
                        </a:rPr>
                        <a:t>Avoid prolonged eye contact</a:t>
                      </a:r>
                    </a:p>
                    <a:p>
                      <a:pPr marL="342900" lvl="0" indent="-342900">
                        <a:lnSpc>
                          <a:spcPct val="107000"/>
                        </a:lnSpc>
                        <a:spcAft>
                          <a:spcPts val="0"/>
                        </a:spcAft>
                        <a:buFont typeface="Symbol" panose="05050102010706020507" pitchFamily="18" charset="2"/>
                        <a:buChar char=""/>
                      </a:pPr>
                      <a:r>
                        <a:rPr lang="en-GB" sz="2000" dirty="0">
                          <a:effectLst/>
                        </a:rPr>
                        <a:t>Use a calming, soothing tone of voice, speak slowly, reduce language</a:t>
                      </a:r>
                    </a:p>
                    <a:p>
                      <a:pPr marL="342900" lvl="0" indent="-342900">
                        <a:lnSpc>
                          <a:spcPct val="107000"/>
                        </a:lnSpc>
                        <a:spcAft>
                          <a:spcPts val="0"/>
                        </a:spcAft>
                        <a:buFont typeface="Symbol" panose="05050102010706020507" pitchFamily="18" charset="2"/>
                        <a:buChar char=""/>
                      </a:pPr>
                      <a:r>
                        <a:rPr lang="en-GB" sz="2000" dirty="0">
                          <a:effectLst/>
                        </a:rPr>
                        <a:t>Diversion-try to divert attention away from trigger</a:t>
                      </a:r>
                    </a:p>
                    <a:p>
                      <a:pPr marL="342900" lvl="0" indent="-342900">
                        <a:lnSpc>
                          <a:spcPct val="107000"/>
                        </a:lnSpc>
                        <a:spcAft>
                          <a:spcPts val="0"/>
                        </a:spcAft>
                        <a:buFont typeface="Symbol" panose="05050102010706020507" pitchFamily="18" charset="2"/>
                        <a:buChar char=""/>
                      </a:pPr>
                      <a:r>
                        <a:rPr lang="en-GB" sz="2000" dirty="0">
                          <a:effectLst/>
                        </a:rPr>
                        <a:t>Keep your distance- take a step back every time you place a demand</a:t>
                      </a:r>
                    </a:p>
                    <a:p>
                      <a:pPr marL="342900" lvl="0" indent="-342900">
                        <a:lnSpc>
                          <a:spcPct val="107000"/>
                        </a:lnSpc>
                        <a:spcAft>
                          <a:spcPts val="0"/>
                        </a:spcAft>
                        <a:buFont typeface="Symbol" panose="05050102010706020507" pitchFamily="18" charset="2"/>
                        <a:buChar char=""/>
                      </a:pPr>
                      <a:r>
                        <a:rPr lang="en-GB" sz="2000" dirty="0">
                          <a:effectLst/>
                        </a:rPr>
                        <a:t>Stand alongside, maintain calm, relaxed body language</a:t>
                      </a:r>
                    </a:p>
                    <a:p>
                      <a:pPr marL="342900" lvl="0" indent="-342900">
                        <a:lnSpc>
                          <a:spcPct val="107000"/>
                        </a:lnSpc>
                        <a:spcAft>
                          <a:spcPts val="0"/>
                        </a:spcAft>
                        <a:buFont typeface="Symbol" panose="05050102010706020507" pitchFamily="18" charset="2"/>
                        <a:buChar char=""/>
                      </a:pPr>
                      <a:r>
                        <a:rPr lang="en-GB" sz="2000" dirty="0">
                          <a:effectLst/>
                        </a:rPr>
                        <a:t>Avoid standing opposite or over- remove yourself to the side, lean against the wall, think about walking home on a Saturday night how do we keep ourselves safe</a:t>
                      </a:r>
                    </a:p>
                    <a:p>
                      <a:pPr>
                        <a:lnSpc>
                          <a:spcPct val="107000"/>
                        </a:lnSpc>
                        <a:spcAft>
                          <a:spcPts val="0"/>
                        </a:spcAft>
                      </a:pPr>
                      <a:r>
                        <a:rPr lang="en-GB" sz="2000" dirty="0">
                          <a:effectLst/>
                        </a:rPr>
                        <a:t>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bl>
          </a:graphicData>
        </a:graphic>
      </p:graphicFrame>
      <p:sp>
        <p:nvSpPr>
          <p:cNvPr id="4" name="Rectangle 3"/>
          <p:cNvSpPr/>
          <p:nvPr/>
        </p:nvSpPr>
        <p:spPr>
          <a:xfrm>
            <a:off x="818868" y="6550223"/>
            <a:ext cx="4817344" cy="307777"/>
          </a:xfrm>
          <a:prstGeom prst="rect">
            <a:avLst/>
          </a:prstGeom>
        </p:spPr>
        <p:txBody>
          <a:bodyPr wrap="none">
            <a:spAutoFit/>
          </a:bodyPr>
          <a:lstStyle/>
          <a:p>
            <a:pPr lvl="0" algn="ctr">
              <a:defRPr/>
            </a:pPr>
            <a:r>
              <a:rPr lang="en-GB" sz="1400" kern="0" dirty="0">
                <a:solidFill>
                  <a:prstClr val="black"/>
                </a:solidFill>
              </a:rPr>
              <a:t>Falkirk Children's Services Educational Psychology Service</a:t>
            </a:r>
          </a:p>
        </p:txBody>
      </p:sp>
    </p:spTree>
    <p:extLst>
      <p:ext uri="{BB962C8B-B14F-4D97-AF65-F5344CB8AC3E}">
        <p14:creationId xmlns:p14="http://schemas.microsoft.com/office/powerpoint/2010/main" val="8592681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Chaos Stage </a:t>
            </a:r>
            <a:endParaRPr lang="en-GB" dirty="0"/>
          </a:p>
        </p:txBody>
      </p:sp>
      <p:pic>
        <p:nvPicPr>
          <p:cNvPr id="4" name="Content Placeholder 3"/>
          <p:cNvPicPr>
            <a:picLocks noGrp="1" noChangeAspect="1"/>
          </p:cNvPicPr>
          <p:nvPr>
            <p:ph idx="1"/>
          </p:nvPr>
        </p:nvPicPr>
        <p:blipFill>
          <a:blip r:embed="rId2"/>
          <a:stretch>
            <a:fillRect/>
          </a:stretch>
        </p:blipFill>
        <p:spPr>
          <a:xfrm>
            <a:off x="677334" y="1270000"/>
            <a:ext cx="9981322" cy="5380951"/>
          </a:xfrm>
          <a:prstGeom prst="rect">
            <a:avLst/>
          </a:prstGeom>
        </p:spPr>
      </p:pic>
      <p:sp>
        <p:nvSpPr>
          <p:cNvPr id="3" name="Rectangle 2"/>
          <p:cNvSpPr/>
          <p:nvPr/>
        </p:nvSpPr>
        <p:spPr>
          <a:xfrm>
            <a:off x="580873" y="6497062"/>
            <a:ext cx="4817344" cy="307777"/>
          </a:xfrm>
          <a:prstGeom prst="rect">
            <a:avLst/>
          </a:prstGeom>
        </p:spPr>
        <p:txBody>
          <a:bodyPr wrap="none">
            <a:spAutoFit/>
          </a:bodyPr>
          <a:lstStyle/>
          <a:p>
            <a:pPr lvl="0" algn="ctr">
              <a:defRPr/>
            </a:pPr>
            <a:r>
              <a:rPr lang="en-GB" sz="1400" kern="0" dirty="0">
                <a:solidFill>
                  <a:prstClr val="black"/>
                </a:solidFill>
              </a:rPr>
              <a:t>Falkirk Children's Services Educational Psychology Service</a:t>
            </a:r>
          </a:p>
        </p:txBody>
      </p:sp>
    </p:spTree>
    <p:extLst>
      <p:ext uri="{BB962C8B-B14F-4D97-AF65-F5344CB8AC3E}">
        <p14:creationId xmlns:p14="http://schemas.microsoft.com/office/powerpoint/2010/main" val="14907786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809" y="819743"/>
            <a:ext cx="3976689" cy="1400530"/>
          </a:xfrm>
        </p:spPr>
        <p:txBody>
          <a:bodyPr/>
          <a:lstStyle/>
          <a:p>
            <a:r>
              <a:rPr lang="en-GB" dirty="0" smtClean="0"/>
              <a:t>Good </a:t>
            </a:r>
            <a:r>
              <a:rPr lang="en-GB" dirty="0" err="1" smtClean="0"/>
              <a:t>vs</a:t>
            </a:r>
            <a:r>
              <a:rPr lang="en-GB" dirty="0" smtClean="0"/>
              <a:t> Bad</a:t>
            </a:r>
            <a:endParaRPr lang="en-GB" dirty="0"/>
          </a:p>
        </p:txBody>
      </p:sp>
      <p:pic>
        <p:nvPicPr>
          <p:cNvPr id="5" name="Picture 4"/>
          <p:cNvPicPr>
            <a:picLocks noChangeAspect="1"/>
          </p:cNvPicPr>
          <p:nvPr/>
        </p:nvPicPr>
        <p:blipFill>
          <a:blip r:embed="rId2"/>
          <a:stretch>
            <a:fillRect/>
          </a:stretch>
        </p:blipFill>
        <p:spPr>
          <a:xfrm>
            <a:off x="788471" y="1795407"/>
            <a:ext cx="3810330" cy="2298391"/>
          </a:xfrm>
          <a:prstGeom prst="rect">
            <a:avLst/>
          </a:prstGeom>
        </p:spPr>
      </p:pic>
      <p:cxnSp>
        <p:nvCxnSpPr>
          <p:cNvPr id="7" name="Straight Connector 6"/>
          <p:cNvCxnSpPr/>
          <p:nvPr/>
        </p:nvCxnSpPr>
        <p:spPr>
          <a:xfrm>
            <a:off x="960295" y="1470992"/>
            <a:ext cx="3188641" cy="257773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1404982" y="1315233"/>
            <a:ext cx="2434445" cy="290116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376040" y="1638985"/>
            <a:ext cx="5591582" cy="1508105"/>
          </a:xfrm>
          <a:prstGeom prst="rect">
            <a:avLst/>
          </a:prstGeom>
          <a:noFill/>
        </p:spPr>
        <p:txBody>
          <a:bodyPr wrap="square" rtlCol="0">
            <a:spAutoFit/>
          </a:bodyPr>
          <a:lstStyle/>
          <a:p>
            <a:pPr marL="285750" indent="-285750">
              <a:buFont typeface="Arial" panose="020B0604020202020204" pitchFamily="34" charset="0"/>
              <a:buChar char="•"/>
            </a:pPr>
            <a:r>
              <a:rPr lang="en-GB" dirty="0" smtClean="0"/>
              <a:t>Behaviour is functional – there is a reason the child is displaying the behaviour.</a:t>
            </a:r>
          </a:p>
          <a:p>
            <a:endParaRPr lang="en-GB" dirty="0" smtClean="0"/>
          </a:p>
          <a:p>
            <a:pPr marL="285750" indent="-285750">
              <a:buFont typeface="Arial" panose="020B0604020202020204" pitchFamily="34" charset="0"/>
              <a:buChar char="•"/>
            </a:pPr>
            <a:r>
              <a:rPr lang="en-GB" dirty="0" smtClean="0"/>
              <a:t>Behaviour is communication.  It can signal a need. It often signals </a:t>
            </a:r>
            <a:r>
              <a:rPr lang="en-GB" sz="2000" i="1" dirty="0" smtClean="0"/>
              <a:t>DISTRESS</a:t>
            </a:r>
            <a:endParaRPr lang="en-GB" dirty="0"/>
          </a:p>
        </p:txBody>
      </p:sp>
      <p:grpSp>
        <p:nvGrpSpPr>
          <p:cNvPr id="30" name="Group 29"/>
          <p:cNvGrpSpPr/>
          <p:nvPr/>
        </p:nvGrpSpPr>
        <p:grpSpPr>
          <a:xfrm>
            <a:off x="3989287" y="3606496"/>
            <a:ext cx="3767347" cy="2779605"/>
            <a:chOff x="7064679" y="3635679"/>
            <a:chExt cx="3767347" cy="2779605"/>
          </a:xfrm>
        </p:grpSpPr>
        <p:sp>
          <p:nvSpPr>
            <p:cNvPr id="12" name="Title 1"/>
            <p:cNvSpPr txBox="1">
              <a:spLocks/>
            </p:cNvSpPr>
            <p:nvPr/>
          </p:nvSpPr>
          <p:spPr>
            <a:xfrm>
              <a:off x="8037616" y="4435592"/>
              <a:ext cx="1882999" cy="92960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smtClean="0"/>
                <a:t>Why?</a:t>
              </a:r>
              <a:endParaRPr lang="en-GB" dirty="0"/>
            </a:p>
          </p:txBody>
        </p:sp>
        <p:cxnSp>
          <p:nvCxnSpPr>
            <p:cNvPr id="14" name="Straight Arrow Connector 13"/>
            <p:cNvCxnSpPr/>
            <p:nvPr/>
          </p:nvCxnSpPr>
          <p:spPr>
            <a:xfrm>
              <a:off x="7199581" y="4221271"/>
              <a:ext cx="679290" cy="38830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9596744" y="5186975"/>
              <a:ext cx="647742" cy="53590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9625081" y="3936348"/>
              <a:ext cx="591067" cy="56984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7384278" y="5288699"/>
              <a:ext cx="697450" cy="74884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8343623" y="3635679"/>
              <a:ext cx="339645" cy="79991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8843376" y="5454927"/>
              <a:ext cx="271477" cy="96035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7064679" y="4997885"/>
              <a:ext cx="814192" cy="18909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9887796" y="4832800"/>
              <a:ext cx="944230" cy="2222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8068607" y="3103390"/>
            <a:ext cx="3767347" cy="2779605"/>
            <a:chOff x="7064679" y="3635679"/>
            <a:chExt cx="3767347" cy="2779605"/>
          </a:xfrm>
        </p:grpSpPr>
        <p:sp>
          <p:nvSpPr>
            <p:cNvPr id="32" name="Title 1"/>
            <p:cNvSpPr txBox="1">
              <a:spLocks/>
            </p:cNvSpPr>
            <p:nvPr/>
          </p:nvSpPr>
          <p:spPr>
            <a:xfrm>
              <a:off x="8037616" y="4435592"/>
              <a:ext cx="1882999" cy="92960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000" dirty="0" smtClean="0"/>
                <a:t>What are they trying to tell us?</a:t>
              </a:r>
              <a:endParaRPr lang="en-GB" sz="2000" dirty="0"/>
            </a:p>
          </p:txBody>
        </p:sp>
        <p:cxnSp>
          <p:nvCxnSpPr>
            <p:cNvPr id="33" name="Straight Arrow Connector 32"/>
            <p:cNvCxnSpPr/>
            <p:nvPr/>
          </p:nvCxnSpPr>
          <p:spPr>
            <a:xfrm>
              <a:off x="7199581" y="4221271"/>
              <a:ext cx="679290" cy="38830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flipV="1">
              <a:off x="9596744" y="5186975"/>
              <a:ext cx="647742" cy="53590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9625081" y="3936348"/>
              <a:ext cx="591067" cy="56984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7384278" y="5288699"/>
              <a:ext cx="697450" cy="74884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8343623" y="3635679"/>
              <a:ext cx="339645" cy="79991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flipV="1">
              <a:off x="8843376" y="5454927"/>
              <a:ext cx="271477" cy="96035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7064679" y="4997885"/>
              <a:ext cx="814192" cy="18909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a:off x="9887796" y="4832800"/>
              <a:ext cx="944230" cy="2222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3297470" y="6484117"/>
            <a:ext cx="5285107" cy="307777"/>
          </a:xfrm>
          <a:prstGeom prst="rect">
            <a:avLst/>
          </a:prstGeom>
          <a:noFill/>
        </p:spPr>
        <p:txBody>
          <a:bodyPr wrap="square" rtlCol="0">
            <a:spAutoFit/>
          </a:bodyPr>
          <a:lstStyle/>
          <a:p>
            <a:pPr lvl="0" algn="ctr">
              <a:defRPr/>
            </a:pPr>
            <a:r>
              <a:rPr lang="en-GB" sz="1400" kern="0" dirty="0"/>
              <a:t>Falkirk Children's Services Educational Psychology Service</a:t>
            </a:r>
          </a:p>
        </p:txBody>
      </p:sp>
    </p:spTree>
    <p:extLst>
      <p:ext uri="{BB962C8B-B14F-4D97-AF65-F5344CB8AC3E}">
        <p14:creationId xmlns:p14="http://schemas.microsoft.com/office/powerpoint/2010/main" val="2981892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53" presetClass="entr" presetSubtype="16"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p:cTn id="31" dur="1000" fill="hold"/>
                                        <p:tgtEl>
                                          <p:spTgt spid="30"/>
                                        </p:tgtEl>
                                        <p:attrNameLst>
                                          <p:attrName>ppt_w</p:attrName>
                                        </p:attrNameLst>
                                      </p:cBhvr>
                                      <p:tavLst>
                                        <p:tav tm="0">
                                          <p:val>
                                            <p:fltVal val="0"/>
                                          </p:val>
                                        </p:tav>
                                        <p:tav tm="100000">
                                          <p:val>
                                            <p:strVal val="#ppt_w"/>
                                          </p:val>
                                        </p:tav>
                                      </p:tavLst>
                                    </p:anim>
                                    <p:anim calcmode="lin" valueType="num">
                                      <p:cBhvr>
                                        <p:cTn id="32" dur="1000" fill="hold"/>
                                        <p:tgtEl>
                                          <p:spTgt spid="30"/>
                                        </p:tgtEl>
                                        <p:attrNameLst>
                                          <p:attrName>ppt_h</p:attrName>
                                        </p:attrNameLst>
                                      </p:cBhvr>
                                      <p:tavLst>
                                        <p:tav tm="0">
                                          <p:val>
                                            <p:fltVal val="0"/>
                                          </p:val>
                                        </p:tav>
                                        <p:tav tm="100000">
                                          <p:val>
                                            <p:strVal val="#ppt_h"/>
                                          </p:val>
                                        </p:tav>
                                      </p:tavLst>
                                    </p:anim>
                                    <p:anim calcmode="lin" valueType="num">
                                      <p:cBhvr>
                                        <p:cTn id="33" dur="1000" fill="hold"/>
                                        <p:tgtEl>
                                          <p:spTgt spid="30"/>
                                        </p:tgtEl>
                                        <p:attrNameLst>
                                          <p:attrName>style.rotation</p:attrName>
                                        </p:attrNameLst>
                                      </p:cBhvr>
                                      <p:tavLst>
                                        <p:tav tm="0">
                                          <p:val>
                                            <p:fltVal val="90"/>
                                          </p:val>
                                        </p:tav>
                                        <p:tav tm="100000">
                                          <p:val>
                                            <p:fltVal val="0"/>
                                          </p:val>
                                        </p:tav>
                                      </p:tavLst>
                                    </p:anim>
                                    <p:animEffect transition="in" filter="fade">
                                      <p:cBhvr>
                                        <p:cTn id="34" dur="10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p:cTn id="39" dur="1000" fill="hold"/>
                                        <p:tgtEl>
                                          <p:spTgt spid="31"/>
                                        </p:tgtEl>
                                        <p:attrNameLst>
                                          <p:attrName>ppt_w</p:attrName>
                                        </p:attrNameLst>
                                      </p:cBhvr>
                                      <p:tavLst>
                                        <p:tav tm="0">
                                          <p:val>
                                            <p:fltVal val="0"/>
                                          </p:val>
                                        </p:tav>
                                        <p:tav tm="100000">
                                          <p:val>
                                            <p:strVal val="#ppt_w"/>
                                          </p:val>
                                        </p:tav>
                                      </p:tavLst>
                                    </p:anim>
                                    <p:anim calcmode="lin" valueType="num">
                                      <p:cBhvr>
                                        <p:cTn id="40" dur="1000" fill="hold"/>
                                        <p:tgtEl>
                                          <p:spTgt spid="31"/>
                                        </p:tgtEl>
                                        <p:attrNameLst>
                                          <p:attrName>ppt_h</p:attrName>
                                        </p:attrNameLst>
                                      </p:cBhvr>
                                      <p:tavLst>
                                        <p:tav tm="0">
                                          <p:val>
                                            <p:fltVal val="0"/>
                                          </p:val>
                                        </p:tav>
                                        <p:tav tm="100000">
                                          <p:val>
                                            <p:strVal val="#ppt_h"/>
                                          </p:val>
                                        </p:tav>
                                      </p:tavLst>
                                    </p:anim>
                                    <p:anim calcmode="lin" valueType="num">
                                      <p:cBhvr>
                                        <p:cTn id="41" dur="1000" fill="hold"/>
                                        <p:tgtEl>
                                          <p:spTgt spid="31"/>
                                        </p:tgtEl>
                                        <p:attrNameLst>
                                          <p:attrName>style.rotation</p:attrName>
                                        </p:attrNameLst>
                                      </p:cBhvr>
                                      <p:tavLst>
                                        <p:tav tm="0">
                                          <p:val>
                                            <p:fltVal val="90"/>
                                          </p:val>
                                        </p:tav>
                                        <p:tav tm="100000">
                                          <p:val>
                                            <p:fltVal val="0"/>
                                          </p:val>
                                        </p:tav>
                                      </p:tavLst>
                                    </p:anim>
                                    <p:animEffect transition="in" filter="fade">
                                      <p:cBhvr>
                                        <p:cTn id="42"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232682975"/>
              </p:ext>
            </p:extLst>
          </p:nvPr>
        </p:nvGraphicFramePr>
        <p:xfrm>
          <a:off x="529390" y="1071479"/>
          <a:ext cx="9015664" cy="5017165"/>
        </p:xfrm>
        <a:graphic>
          <a:graphicData uri="http://schemas.openxmlformats.org/drawingml/2006/table">
            <a:tbl>
              <a:tblPr firstRow="1" firstCol="1" bandRow="1">
                <a:tableStyleId>{5C22544A-7EE6-4342-B048-85BDC9FD1C3A}</a:tableStyleId>
              </a:tblPr>
              <a:tblGrid>
                <a:gridCol w="2808802">
                  <a:extLst>
                    <a:ext uri="{9D8B030D-6E8A-4147-A177-3AD203B41FA5}">
                      <a16:colId xmlns:a16="http://schemas.microsoft.com/office/drawing/2014/main" val="20000"/>
                    </a:ext>
                  </a:extLst>
                </a:gridCol>
                <a:gridCol w="6206862">
                  <a:extLst>
                    <a:ext uri="{9D8B030D-6E8A-4147-A177-3AD203B41FA5}">
                      <a16:colId xmlns:a16="http://schemas.microsoft.com/office/drawing/2014/main" val="20001"/>
                    </a:ext>
                  </a:extLst>
                </a:gridCol>
              </a:tblGrid>
              <a:tr h="532731">
                <a:tc>
                  <a:txBody>
                    <a:bodyPr/>
                    <a:lstStyle/>
                    <a:p>
                      <a:pPr>
                        <a:lnSpc>
                          <a:spcPct val="107000"/>
                        </a:lnSpc>
                        <a:spcAft>
                          <a:spcPts val="0"/>
                        </a:spcAft>
                      </a:pPr>
                      <a:r>
                        <a:rPr lang="en-GB" sz="2800" dirty="0" smtClean="0">
                          <a:effectLst/>
                          <a:latin typeface="Calibri" panose="020F0502020204030204" pitchFamily="34" charset="0"/>
                          <a:ea typeface="Calibri" panose="020F0502020204030204" pitchFamily="34" charset="0"/>
                          <a:cs typeface="Times New Roman" panose="02020603050405020304" pitchFamily="18" charset="0"/>
                        </a:rPr>
                        <a:t>Chaos Stage </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nSpc>
                          <a:spcPct val="107000"/>
                        </a:lnSpc>
                        <a:spcAft>
                          <a:spcPts val="0"/>
                        </a:spcAft>
                        <a:buFont typeface="Symbol" panose="05050102010706020507" pitchFamily="18" charset="2"/>
                        <a:buChar char=""/>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4174289">
                <a:tc>
                  <a:txBody>
                    <a:bodyPr/>
                    <a:lstStyle/>
                    <a:p>
                      <a:pPr>
                        <a:lnSpc>
                          <a:spcPct val="107000"/>
                        </a:lnSpc>
                        <a:spcAft>
                          <a:spcPts val="0"/>
                        </a:spcAft>
                      </a:pPr>
                      <a:endParaRPr lang="en-GB" sz="1100" dirty="0">
                        <a:effectLst/>
                      </a:endParaRPr>
                    </a:p>
                    <a:p>
                      <a:pPr>
                        <a:lnSpc>
                          <a:spcPct val="107000"/>
                        </a:lnSpc>
                        <a:spcAft>
                          <a:spcPts val="0"/>
                        </a:spcAft>
                      </a:pPr>
                      <a:r>
                        <a:rPr lang="en-GB" sz="1100" dirty="0">
                          <a:effectLst/>
                        </a:rPr>
                        <a:t> </a:t>
                      </a:r>
                      <a:endParaRPr lang="en-GB" sz="2000" dirty="0">
                        <a:effectLst/>
                      </a:endParaRPr>
                    </a:p>
                    <a:p>
                      <a:pPr>
                        <a:lnSpc>
                          <a:spcPct val="107000"/>
                        </a:lnSpc>
                        <a:spcAft>
                          <a:spcPts val="0"/>
                        </a:spcAft>
                      </a:pPr>
                      <a:r>
                        <a:rPr lang="en-GB" sz="2000" dirty="0" smtClean="0">
                          <a:effectLst/>
                        </a:rPr>
                        <a:t>Role </a:t>
                      </a:r>
                      <a:r>
                        <a:rPr lang="en-GB" sz="2000" dirty="0">
                          <a:effectLst/>
                        </a:rPr>
                        <a:t>of </a:t>
                      </a:r>
                      <a:r>
                        <a:rPr lang="en-GB" sz="2000" dirty="0" smtClean="0">
                          <a:effectLst/>
                        </a:rPr>
                        <a:t>Adult: To </a:t>
                      </a:r>
                      <a:r>
                        <a:rPr lang="en-GB" sz="2000" dirty="0">
                          <a:effectLst/>
                        </a:rPr>
                        <a:t>assess whether or not this is a dangerous situation.</a:t>
                      </a:r>
                    </a:p>
                    <a:p>
                      <a:pPr>
                        <a:lnSpc>
                          <a:spcPct val="107000"/>
                        </a:lnSpc>
                        <a:spcAft>
                          <a:spcPts val="0"/>
                        </a:spcAft>
                      </a:pPr>
                      <a:r>
                        <a:rPr lang="en-GB" sz="2000" dirty="0">
                          <a:effectLst/>
                        </a:rPr>
                        <a:t> </a:t>
                      </a:r>
                    </a:p>
                    <a:p>
                      <a:pPr>
                        <a:lnSpc>
                          <a:spcPct val="107000"/>
                        </a:lnSpc>
                        <a:spcAft>
                          <a:spcPts val="0"/>
                        </a:spcAft>
                      </a:pPr>
                      <a:r>
                        <a:rPr lang="en-GB" sz="2000" dirty="0">
                          <a:effectLst/>
                        </a:rPr>
                        <a:t>We are not teaching at this time- we are managing. </a:t>
                      </a:r>
                    </a:p>
                    <a:p>
                      <a:pPr>
                        <a:lnSpc>
                          <a:spcPct val="107000"/>
                        </a:lnSpc>
                        <a:spcAft>
                          <a:spcPts val="0"/>
                        </a:spcAft>
                      </a:pPr>
                      <a:r>
                        <a:rPr lang="en-GB" sz="2000" dirty="0">
                          <a:effectLst/>
                        </a:rPr>
                        <a:t> </a:t>
                      </a:r>
                    </a:p>
                    <a:p>
                      <a:pPr>
                        <a:lnSpc>
                          <a:spcPct val="107000"/>
                        </a:lnSpc>
                        <a:spcAft>
                          <a:spcPts val="0"/>
                        </a:spcAft>
                      </a:pPr>
                      <a:r>
                        <a:rPr lang="en-GB" sz="2000" dirty="0" smtClean="0">
                          <a:effectLst/>
                        </a:rPr>
                        <a:t>Aim:</a:t>
                      </a:r>
                      <a:r>
                        <a:rPr lang="en-GB" sz="2000" baseline="0" dirty="0" smtClean="0">
                          <a:effectLst/>
                        </a:rPr>
                        <a:t> </a:t>
                      </a:r>
                      <a:r>
                        <a:rPr lang="en-GB" sz="2000" dirty="0" smtClean="0">
                          <a:effectLst/>
                        </a:rPr>
                        <a:t>letting </a:t>
                      </a:r>
                      <a:r>
                        <a:rPr lang="en-GB" sz="2000" dirty="0">
                          <a:effectLst/>
                        </a:rPr>
                        <a:t>Learner calm themselves</a:t>
                      </a:r>
                    </a:p>
                    <a:p>
                      <a:pPr>
                        <a:lnSpc>
                          <a:spcPct val="107000"/>
                        </a:lnSpc>
                        <a:spcAft>
                          <a:spcPts val="0"/>
                        </a:spcAft>
                      </a:pPr>
                      <a:r>
                        <a:rPr lang="en-GB" sz="1100" dirty="0">
                          <a:effectLst/>
                        </a:rPr>
                        <a:t> </a:t>
                      </a:r>
                    </a:p>
                    <a:p>
                      <a:pPr>
                        <a:lnSpc>
                          <a:spcPct val="107000"/>
                        </a:lnSpc>
                        <a:spcAft>
                          <a:spcPts val="0"/>
                        </a:spcAft>
                      </a:pPr>
                      <a:r>
                        <a:rPr lang="en-GB" sz="1100" dirty="0">
                          <a:effectLst/>
                        </a:rPr>
                        <a:t> </a:t>
                      </a:r>
                    </a:p>
                    <a:p>
                      <a:pPr>
                        <a:lnSpc>
                          <a:spcPct val="107000"/>
                        </a:lnSpc>
                        <a:spcAft>
                          <a:spcPts val="0"/>
                        </a:spcAft>
                      </a:pPr>
                      <a:r>
                        <a:rPr lang="en-GB" sz="1100" dirty="0">
                          <a:effectLst/>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nSpc>
                          <a:spcPct val="107000"/>
                        </a:lnSpc>
                        <a:spcAft>
                          <a:spcPts val="0"/>
                        </a:spcAft>
                        <a:buFont typeface="Symbol" panose="05050102010706020507" pitchFamily="18" charset="2"/>
                        <a:buChar char=""/>
                      </a:pPr>
                      <a:r>
                        <a:rPr lang="en-GB" sz="2000" dirty="0">
                          <a:effectLst/>
                        </a:rPr>
                        <a:t>Create safe area for leaner to try to calm themselves </a:t>
                      </a:r>
                    </a:p>
                    <a:p>
                      <a:pPr marL="342900" lvl="0" indent="-342900">
                        <a:lnSpc>
                          <a:spcPct val="107000"/>
                        </a:lnSpc>
                        <a:spcAft>
                          <a:spcPts val="0"/>
                        </a:spcAft>
                        <a:buFont typeface="Symbol" panose="05050102010706020507" pitchFamily="18" charset="2"/>
                        <a:buChar char=""/>
                      </a:pPr>
                      <a:r>
                        <a:rPr lang="en-GB" sz="2000" dirty="0">
                          <a:effectLst/>
                        </a:rPr>
                        <a:t>Remove bystanders </a:t>
                      </a:r>
                    </a:p>
                    <a:p>
                      <a:pPr marL="342900" lvl="0" indent="-342900">
                        <a:lnSpc>
                          <a:spcPct val="107000"/>
                        </a:lnSpc>
                        <a:spcAft>
                          <a:spcPts val="0"/>
                        </a:spcAft>
                        <a:buFont typeface="Symbol" panose="05050102010706020507" pitchFamily="18" charset="2"/>
                        <a:buChar char=""/>
                      </a:pPr>
                      <a:r>
                        <a:rPr lang="en-GB" sz="2000" dirty="0">
                          <a:effectLst/>
                        </a:rPr>
                        <a:t>Wait and wait at a safe distance</a:t>
                      </a:r>
                    </a:p>
                    <a:p>
                      <a:pPr marL="342900" lvl="0" indent="-342900">
                        <a:lnSpc>
                          <a:spcPct val="107000"/>
                        </a:lnSpc>
                        <a:spcAft>
                          <a:spcPts val="0"/>
                        </a:spcAft>
                        <a:buFont typeface="Symbol" panose="05050102010706020507" pitchFamily="18" charset="2"/>
                        <a:buChar char=""/>
                      </a:pPr>
                      <a:r>
                        <a:rPr lang="en-GB" sz="2000" dirty="0">
                          <a:effectLst/>
                        </a:rPr>
                        <a:t>Avoid restraining- if restrain for safety let go quickly (up to 5 </a:t>
                      </a:r>
                      <a:r>
                        <a:rPr lang="en-GB" sz="2000" dirty="0" smtClean="0">
                          <a:effectLst/>
                        </a:rPr>
                        <a:t>sec)- </a:t>
                      </a:r>
                      <a:r>
                        <a:rPr lang="en-GB" sz="2000" dirty="0">
                          <a:effectLst/>
                        </a:rPr>
                        <a:t>let leaner go so that they become calm</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bl>
          </a:graphicData>
        </a:graphic>
      </p:graphicFrame>
      <p:sp>
        <p:nvSpPr>
          <p:cNvPr id="3" name="Rectangle 2"/>
          <p:cNvSpPr/>
          <p:nvPr/>
        </p:nvSpPr>
        <p:spPr>
          <a:xfrm>
            <a:off x="2359569" y="6381567"/>
            <a:ext cx="4817344" cy="307777"/>
          </a:xfrm>
          <a:prstGeom prst="rect">
            <a:avLst/>
          </a:prstGeom>
        </p:spPr>
        <p:txBody>
          <a:bodyPr wrap="none">
            <a:spAutoFit/>
          </a:bodyPr>
          <a:lstStyle/>
          <a:p>
            <a:pPr lvl="0" algn="ctr">
              <a:defRPr/>
            </a:pPr>
            <a:r>
              <a:rPr lang="en-GB" sz="1400" kern="0" dirty="0">
                <a:solidFill>
                  <a:prstClr val="black"/>
                </a:solidFill>
              </a:rPr>
              <a:t>Falkirk Children's Services Educational Psychology Service</a:t>
            </a:r>
          </a:p>
        </p:txBody>
      </p:sp>
    </p:spTree>
    <p:extLst>
      <p:ext uri="{BB962C8B-B14F-4D97-AF65-F5344CB8AC3E}">
        <p14:creationId xmlns:p14="http://schemas.microsoft.com/office/powerpoint/2010/main" val="29504533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Returning to self control</a:t>
            </a:r>
            <a:endParaRPr lang="en-GB" dirty="0"/>
          </a:p>
        </p:txBody>
      </p:sp>
      <p:pic>
        <p:nvPicPr>
          <p:cNvPr id="4" name="Content Placeholder 3"/>
          <p:cNvPicPr>
            <a:picLocks noGrp="1" noChangeAspect="1"/>
          </p:cNvPicPr>
          <p:nvPr>
            <p:ph idx="1"/>
          </p:nvPr>
        </p:nvPicPr>
        <p:blipFill>
          <a:blip r:embed="rId2"/>
          <a:stretch>
            <a:fillRect/>
          </a:stretch>
        </p:blipFill>
        <p:spPr>
          <a:xfrm rot="-5400000">
            <a:off x="3537283" y="-521369"/>
            <a:ext cx="4652211" cy="8839200"/>
          </a:xfrm>
          <a:prstGeom prst="rect">
            <a:avLst/>
          </a:prstGeom>
        </p:spPr>
      </p:pic>
      <p:sp>
        <p:nvSpPr>
          <p:cNvPr id="3" name="Rectangle 2"/>
          <p:cNvSpPr/>
          <p:nvPr/>
        </p:nvSpPr>
        <p:spPr>
          <a:xfrm>
            <a:off x="2033893" y="6394093"/>
            <a:ext cx="4817344" cy="307777"/>
          </a:xfrm>
          <a:prstGeom prst="rect">
            <a:avLst/>
          </a:prstGeom>
        </p:spPr>
        <p:txBody>
          <a:bodyPr wrap="none">
            <a:spAutoFit/>
          </a:bodyPr>
          <a:lstStyle/>
          <a:p>
            <a:pPr lvl="0" algn="ctr">
              <a:defRPr/>
            </a:pPr>
            <a:r>
              <a:rPr lang="en-GB" sz="1400" kern="0" dirty="0">
                <a:solidFill>
                  <a:prstClr val="black"/>
                </a:solidFill>
              </a:rPr>
              <a:t>Falkirk Children's Services Educational Psychology Service</a:t>
            </a:r>
          </a:p>
        </p:txBody>
      </p:sp>
    </p:spTree>
    <p:extLst>
      <p:ext uri="{BB962C8B-B14F-4D97-AF65-F5344CB8AC3E}">
        <p14:creationId xmlns:p14="http://schemas.microsoft.com/office/powerpoint/2010/main" val="28671330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297400125"/>
              </p:ext>
            </p:extLst>
          </p:nvPr>
        </p:nvGraphicFramePr>
        <p:xfrm>
          <a:off x="637565" y="465222"/>
          <a:ext cx="9292498" cy="5436753"/>
        </p:xfrm>
        <a:graphic>
          <a:graphicData uri="http://schemas.openxmlformats.org/drawingml/2006/table">
            <a:tbl>
              <a:tblPr firstRow="1" firstCol="1" bandRow="1">
                <a:tableStyleId>{5C22544A-7EE6-4342-B048-85BDC9FD1C3A}</a:tableStyleId>
              </a:tblPr>
              <a:tblGrid>
                <a:gridCol w="2625110">
                  <a:extLst>
                    <a:ext uri="{9D8B030D-6E8A-4147-A177-3AD203B41FA5}">
                      <a16:colId xmlns:a16="http://schemas.microsoft.com/office/drawing/2014/main" val="20000"/>
                    </a:ext>
                  </a:extLst>
                </a:gridCol>
                <a:gridCol w="6667388">
                  <a:extLst>
                    <a:ext uri="{9D8B030D-6E8A-4147-A177-3AD203B41FA5}">
                      <a16:colId xmlns:a16="http://schemas.microsoft.com/office/drawing/2014/main" val="20001"/>
                    </a:ext>
                  </a:extLst>
                </a:gridCol>
              </a:tblGrid>
              <a:tr h="802355">
                <a:tc>
                  <a:txBody>
                    <a:bodyPr/>
                    <a:lstStyle/>
                    <a:p>
                      <a:pPr>
                        <a:lnSpc>
                          <a:spcPct val="107000"/>
                        </a:lnSpc>
                        <a:spcAft>
                          <a:spcPts val="0"/>
                        </a:spcAft>
                      </a:pPr>
                      <a:r>
                        <a:rPr lang="en-GB" sz="2800" dirty="0" smtClean="0">
                          <a:effectLst/>
                          <a:latin typeface="Calibri" panose="020F0502020204030204" pitchFamily="34" charset="0"/>
                          <a:ea typeface="Calibri" panose="020F0502020204030204" pitchFamily="34" charset="0"/>
                          <a:cs typeface="Times New Roman" panose="02020603050405020304" pitchFamily="18" charset="0"/>
                        </a:rPr>
                        <a:t>Returning</a:t>
                      </a:r>
                      <a:r>
                        <a:rPr lang="en-GB" sz="2800" baseline="0" dirty="0" smtClean="0">
                          <a:effectLst/>
                          <a:latin typeface="Calibri" panose="020F0502020204030204" pitchFamily="34" charset="0"/>
                          <a:ea typeface="Calibri" panose="020F0502020204030204" pitchFamily="34" charset="0"/>
                          <a:cs typeface="Times New Roman" panose="02020603050405020304" pitchFamily="18" charset="0"/>
                        </a:rPr>
                        <a:t> to self control stage</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nSpc>
                          <a:spcPct val="107000"/>
                        </a:lnSpc>
                        <a:spcAft>
                          <a:spcPts val="0"/>
                        </a:spcAft>
                        <a:buFont typeface="Symbol" panose="05050102010706020507" pitchFamily="18" charset="2"/>
                        <a:buChar char=""/>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4523623">
                <a:tc>
                  <a:txBody>
                    <a:bodyPr/>
                    <a:lstStyle/>
                    <a:p>
                      <a:pPr>
                        <a:lnSpc>
                          <a:spcPct val="107000"/>
                        </a:lnSpc>
                        <a:spcAft>
                          <a:spcPts val="0"/>
                        </a:spcAft>
                      </a:pPr>
                      <a:r>
                        <a:rPr lang="en-GB" sz="2000" dirty="0">
                          <a:effectLst/>
                        </a:rPr>
                        <a:t> </a:t>
                      </a:r>
                    </a:p>
                    <a:p>
                      <a:pPr>
                        <a:lnSpc>
                          <a:spcPct val="107000"/>
                        </a:lnSpc>
                        <a:spcAft>
                          <a:spcPts val="0"/>
                        </a:spcAft>
                      </a:pPr>
                      <a:r>
                        <a:rPr lang="en-GB" sz="2000" dirty="0">
                          <a:effectLst/>
                        </a:rPr>
                        <a:t>Role of </a:t>
                      </a:r>
                      <a:r>
                        <a:rPr lang="en-GB" sz="2000" dirty="0" smtClean="0">
                          <a:effectLst/>
                        </a:rPr>
                        <a:t>Adult:</a:t>
                      </a:r>
                      <a:r>
                        <a:rPr lang="en-GB" sz="2000" baseline="0" dirty="0" smtClean="0">
                          <a:effectLst/>
                        </a:rPr>
                        <a:t> </a:t>
                      </a:r>
                      <a:r>
                        <a:rPr lang="en-GB" sz="2000" dirty="0" smtClean="0">
                          <a:effectLst/>
                        </a:rPr>
                        <a:t>restore </a:t>
                      </a:r>
                      <a:r>
                        <a:rPr lang="en-GB" sz="2000" dirty="0">
                          <a:effectLst/>
                        </a:rPr>
                        <a:t>and divert onwards</a:t>
                      </a:r>
                    </a:p>
                    <a:p>
                      <a:pPr>
                        <a:lnSpc>
                          <a:spcPct val="107000"/>
                        </a:lnSpc>
                        <a:spcAft>
                          <a:spcPts val="0"/>
                        </a:spcAft>
                      </a:pPr>
                      <a:r>
                        <a:rPr lang="en-GB" sz="2000" dirty="0">
                          <a:effectLst/>
                        </a:rPr>
                        <a:t> </a:t>
                      </a:r>
                    </a:p>
                    <a:p>
                      <a:pPr>
                        <a:lnSpc>
                          <a:spcPct val="107000"/>
                        </a:lnSpc>
                        <a:spcAft>
                          <a:spcPts val="0"/>
                        </a:spcAft>
                      </a:pPr>
                      <a:r>
                        <a:rPr lang="en-GB" sz="2000" dirty="0" smtClean="0">
                          <a:effectLst/>
                        </a:rPr>
                        <a:t>Aim:</a:t>
                      </a:r>
                      <a:r>
                        <a:rPr lang="en-GB" sz="2000" baseline="0" dirty="0" smtClean="0">
                          <a:effectLst/>
                        </a:rPr>
                        <a:t> </a:t>
                      </a:r>
                      <a:r>
                        <a:rPr lang="en-GB" sz="2000" dirty="0" smtClean="0">
                          <a:effectLst/>
                        </a:rPr>
                        <a:t>support </a:t>
                      </a:r>
                      <a:r>
                        <a:rPr lang="en-GB" sz="2000" dirty="0">
                          <a:effectLst/>
                        </a:rPr>
                        <a:t>Learner to return to self-control</a:t>
                      </a:r>
                    </a:p>
                    <a:p>
                      <a:pPr>
                        <a:lnSpc>
                          <a:spcPct val="107000"/>
                        </a:lnSpc>
                        <a:spcAft>
                          <a:spcPts val="0"/>
                        </a:spcAft>
                      </a:pPr>
                      <a:r>
                        <a:rPr lang="en-GB" sz="2000" dirty="0">
                          <a:effectLst/>
                        </a:rPr>
                        <a:t> </a:t>
                      </a:r>
                    </a:p>
                    <a:p>
                      <a:pPr>
                        <a:lnSpc>
                          <a:spcPct val="107000"/>
                        </a:lnSpc>
                        <a:spcAft>
                          <a:spcPts val="0"/>
                        </a:spcAft>
                      </a:pPr>
                      <a:r>
                        <a:rPr lang="en-GB" sz="2000" dirty="0">
                          <a:effectLst/>
                        </a:rPr>
                        <a:t>We are not teaching at this time- we are managing. </a:t>
                      </a:r>
                    </a:p>
                    <a:p>
                      <a:pPr>
                        <a:lnSpc>
                          <a:spcPct val="107000"/>
                        </a:lnSpc>
                        <a:spcAft>
                          <a:spcPts val="0"/>
                        </a:spcAft>
                      </a:pPr>
                      <a:r>
                        <a:rPr lang="en-GB" sz="2000" dirty="0">
                          <a:effectLst/>
                        </a:rPr>
                        <a:t>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nSpc>
                          <a:spcPct val="107000"/>
                        </a:lnSpc>
                        <a:spcAft>
                          <a:spcPts val="0"/>
                        </a:spcAft>
                        <a:buFont typeface="Symbol" panose="05050102010706020507" pitchFamily="18" charset="2"/>
                        <a:buChar char=""/>
                      </a:pPr>
                      <a:r>
                        <a:rPr lang="en-GB" sz="2000" dirty="0">
                          <a:effectLst/>
                        </a:rPr>
                        <a:t>Adults remain CALM</a:t>
                      </a:r>
                    </a:p>
                    <a:p>
                      <a:pPr marL="342900" lvl="0" indent="-342900">
                        <a:lnSpc>
                          <a:spcPct val="107000"/>
                        </a:lnSpc>
                        <a:spcAft>
                          <a:spcPts val="0"/>
                        </a:spcAft>
                        <a:buFont typeface="Symbol" panose="05050102010706020507" pitchFamily="18" charset="2"/>
                        <a:buChar char=""/>
                      </a:pPr>
                      <a:r>
                        <a:rPr lang="en-GB" sz="2000" dirty="0">
                          <a:effectLst/>
                        </a:rPr>
                        <a:t>Adults tidy up and restore environment to avoid re-escalation</a:t>
                      </a:r>
                    </a:p>
                    <a:p>
                      <a:pPr marL="342900" lvl="0" indent="-342900">
                        <a:lnSpc>
                          <a:spcPct val="107000"/>
                        </a:lnSpc>
                        <a:spcAft>
                          <a:spcPts val="0"/>
                        </a:spcAft>
                        <a:buFont typeface="Symbol" panose="05050102010706020507" pitchFamily="18" charset="2"/>
                        <a:buChar char=""/>
                      </a:pPr>
                      <a:r>
                        <a:rPr lang="en-GB" sz="2000" dirty="0">
                          <a:effectLst/>
                        </a:rPr>
                        <a:t>Divert onwards- </a:t>
                      </a:r>
                      <a:r>
                        <a:rPr lang="en-GB" sz="2000" dirty="0" err="1">
                          <a:effectLst/>
                        </a:rPr>
                        <a:t>eg</a:t>
                      </a:r>
                      <a:r>
                        <a:rPr lang="en-GB" sz="2000" dirty="0">
                          <a:effectLst/>
                        </a:rPr>
                        <a:t>. hot chocolate</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bl>
          </a:graphicData>
        </a:graphic>
      </p:graphicFrame>
      <p:sp>
        <p:nvSpPr>
          <p:cNvPr id="3" name="Rectangle 2"/>
          <p:cNvSpPr/>
          <p:nvPr/>
        </p:nvSpPr>
        <p:spPr>
          <a:xfrm>
            <a:off x="2647668" y="6306411"/>
            <a:ext cx="4817344" cy="307777"/>
          </a:xfrm>
          <a:prstGeom prst="rect">
            <a:avLst/>
          </a:prstGeom>
        </p:spPr>
        <p:txBody>
          <a:bodyPr wrap="none">
            <a:spAutoFit/>
          </a:bodyPr>
          <a:lstStyle/>
          <a:p>
            <a:pPr lvl="0" algn="ctr">
              <a:defRPr/>
            </a:pPr>
            <a:r>
              <a:rPr lang="en-GB" sz="1400" kern="0" dirty="0">
                <a:solidFill>
                  <a:prstClr val="black"/>
                </a:solidFill>
              </a:rPr>
              <a:t>Falkirk Children's Services Educational Psychology Service</a:t>
            </a:r>
          </a:p>
        </p:txBody>
      </p:sp>
    </p:spTree>
    <p:extLst>
      <p:ext uri="{BB962C8B-B14F-4D97-AF65-F5344CB8AC3E}">
        <p14:creationId xmlns:p14="http://schemas.microsoft.com/office/powerpoint/2010/main" val="40406965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Evaluate in order to plan change…</a:t>
            </a:r>
            <a:endParaRPr lang="en-GB" dirty="0"/>
          </a:p>
        </p:txBody>
      </p:sp>
      <p:pic>
        <p:nvPicPr>
          <p:cNvPr id="5" name="Content Placeholder 4"/>
          <p:cNvPicPr>
            <a:picLocks noGrp="1" noChangeAspect="1"/>
          </p:cNvPicPr>
          <p:nvPr>
            <p:ph idx="1"/>
          </p:nvPr>
        </p:nvPicPr>
        <p:blipFill>
          <a:blip r:embed="rId3"/>
          <a:stretch>
            <a:fillRect/>
          </a:stretch>
        </p:blipFill>
        <p:spPr>
          <a:xfrm>
            <a:off x="1077397" y="1930400"/>
            <a:ext cx="6970525" cy="3881437"/>
          </a:xfrm>
          <a:prstGeom prst="rect">
            <a:avLst/>
          </a:prstGeom>
        </p:spPr>
      </p:pic>
      <p:pic>
        <p:nvPicPr>
          <p:cNvPr id="4" name="Picture 3">
            <a:hlinkClick r:id="rId4"/>
          </p:cNvPr>
          <p:cNvPicPr>
            <a:picLocks noChangeAspect="1"/>
          </p:cNvPicPr>
          <p:nvPr/>
        </p:nvPicPr>
        <p:blipFill>
          <a:blip r:embed="rId5"/>
          <a:stretch>
            <a:fillRect/>
          </a:stretch>
        </p:blipFill>
        <p:spPr>
          <a:xfrm>
            <a:off x="9516141" y="4550115"/>
            <a:ext cx="2103302" cy="2066723"/>
          </a:xfrm>
          <a:prstGeom prst="rect">
            <a:avLst/>
          </a:prstGeom>
        </p:spPr>
      </p:pic>
      <p:sp>
        <p:nvSpPr>
          <p:cNvPr id="6" name="Rectangle 5"/>
          <p:cNvSpPr/>
          <p:nvPr/>
        </p:nvSpPr>
        <p:spPr>
          <a:xfrm>
            <a:off x="1933684" y="6309061"/>
            <a:ext cx="4817344" cy="307777"/>
          </a:xfrm>
          <a:prstGeom prst="rect">
            <a:avLst/>
          </a:prstGeom>
        </p:spPr>
        <p:txBody>
          <a:bodyPr wrap="none">
            <a:spAutoFit/>
          </a:bodyPr>
          <a:lstStyle/>
          <a:p>
            <a:pPr lvl="0" algn="ctr">
              <a:defRPr/>
            </a:pPr>
            <a:r>
              <a:rPr lang="en-GB" sz="1400" kern="0" dirty="0">
                <a:solidFill>
                  <a:prstClr val="black"/>
                </a:solidFill>
              </a:rPr>
              <a:t>Falkirk Children's Services Educational Psychology Service</a:t>
            </a:r>
          </a:p>
        </p:txBody>
      </p:sp>
    </p:spTree>
    <p:extLst>
      <p:ext uri="{BB962C8B-B14F-4D97-AF65-F5344CB8AC3E}">
        <p14:creationId xmlns:p14="http://schemas.microsoft.com/office/powerpoint/2010/main" val="35248114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Your </a:t>
            </a:r>
            <a:r>
              <a:rPr lang="en-GB" dirty="0" smtClean="0"/>
              <a:t>thoughts?</a:t>
            </a:r>
            <a:endParaRPr lang="en-GB" dirty="0"/>
          </a:p>
        </p:txBody>
      </p:sp>
      <p:sp>
        <p:nvSpPr>
          <p:cNvPr id="3" name="Content Placeholder 2"/>
          <p:cNvSpPr>
            <a:spLocks noGrp="1"/>
          </p:cNvSpPr>
          <p:nvPr>
            <p:ph idx="1"/>
          </p:nvPr>
        </p:nvSpPr>
        <p:spPr>
          <a:xfrm>
            <a:off x="602500" y="2160589"/>
            <a:ext cx="8596668" cy="3880773"/>
          </a:xfrm>
        </p:spPr>
        <p:txBody>
          <a:bodyPr/>
          <a:lstStyle/>
          <a:p>
            <a:r>
              <a:rPr lang="en-GB" sz="2400" dirty="0" smtClean="0"/>
              <a:t>Trigger stage</a:t>
            </a:r>
          </a:p>
          <a:p>
            <a:r>
              <a:rPr lang="en-GB" sz="2400" dirty="0" smtClean="0"/>
              <a:t>Chaos stage</a:t>
            </a:r>
          </a:p>
          <a:p>
            <a:r>
              <a:rPr lang="en-GB" sz="2400" dirty="0" smtClean="0"/>
              <a:t>Returning to self control stage</a:t>
            </a:r>
          </a:p>
          <a:p>
            <a:endParaRPr lang="en-GB" dirty="0"/>
          </a:p>
          <a:p>
            <a:endParaRPr lang="en-GB" dirty="0" smtClean="0"/>
          </a:p>
          <a:p>
            <a:pPr marL="0" indent="0">
              <a:buNone/>
            </a:pPr>
            <a:r>
              <a:rPr lang="en-GB" sz="2000" dirty="0" smtClean="0">
                <a:solidFill>
                  <a:schemeClr val="accent2"/>
                </a:solidFill>
              </a:rPr>
              <a:t>What aspects of the advice are you comfortable with?</a:t>
            </a:r>
          </a:p>
          <a:p>
            <a:pPr marL="0" indent="0">
              <a:buNone/>
            </a:pPr>
            <a:r>
              <a:rPr lang="en-GB" sz="2000" dirty="0" smtClean="0">
                <a:solidFill>
                  <a:schemeClr val="accent2"/>
                </a:solidFill>
              </a:rPr>
              <a:t>What aspects of the advice are you less comfortable with?</a:t>
            </a:r>
          </a:p>
          <a:p>
            <a:pPr marL="0" indent="0">
              <a:buNone/>
            </a:pPr>
            <a:r>
              <a:rPr lang="en-GB" sz="2000" dirty="0" smtClean="0">
                <a:solidFill>
                  <a:schemeClr val="accent2"/>
                </a:solidFill>
              </a:rPr>
              <a:t>Why? </a:t>
            </a:r>
          </a:p>
          <a:p>
            <a:pPr marL="0" indent="0">
              <a:buNone/>
            </a:pPr>
            <a:endParaRPr lang="en-GB" dirty="0"/>
          </a:p>
        </p:txBody>
      </p:sp>
      <p:sp>
        <p:nvSpPr>
          <p:cNvPr id="5" name="Rectangle 4"/>
          <p:cNvSpPr/>
          <p:nvPr/>
        </p:nvSpPr>
        <p:spPr>
          <a:xfrm>
            <a:off x="442452" y="4350774"/>
            <a:ext cx="8170606" cy="16905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1903352" y="6271551"/>
            <a:ext cx="6144631" cy="369332"/>
          </a:xfrm>
          <a:prstGeom prst="rect">
            <a:avLst/>
          </a:prstGeom>
        </p:spPr>
        <p:txBody>
          <a:bodyPr wrap="none">
            <a:spAutoFit/>
          </a:bodyPr>
          <a:lstStyle/>
          <a:p>
            <a:pPr lvl="0" algn="ctr">
              <a:defRPr/>
            </a:pPr>
            <a:r>
              <a:rPr lang="en-GB" kern="0" dirty="0">
                <a:solidFill>
                  <a:prstClr val="black"/>
                </a:solidFill>
              </a:rPr>
              <a:t>Falkirk Children's Services Educational Psychology Service</a:t>
            </a:r>
          </a:p>
        </p:txBody>
      </p:sp>
    </p:spTree>
    <p:extLst>
      <p:ext uri="{BB962C8B-B14F-4D97-AF65-F5344CB8AC3E}">
        <p14:creationId xmlns:p14="http://schemas.microsoft.com/office/powerpoint/2010/main" val="34428373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Tools we need</a:t>
            </a:r>
            <a:endParaRPr lang="en-GB" dirty="0"/>
          </a:p>
        </p:txBody>
      </p:sp>
      <p:sp>
        <p:nvSpPr>
          <p:cNvPr id="3" name="Content Placeholder 2"/>
          <p:cNvSpPr>
            <a:spLocks noGrp="1"/>
          </p:cNvSpPr>
          <p:nvPr>
            <p:ph idx="1"/>
          </p:nvPr>
        </p:nvSpPr>
        <p:spPr/>
        <p:txBody>
          <a:bodyPr>
            <a:normAutofit/>
          </a:bodyPr>
          <a:lstStyle/>
          <a:p>
            <a:r>
              <a:rPr lang="en-GB" sz="2800" dirty="0" smtClean="0"/>
              <a:t>Managing the behaviour without escalating the situation</a:t>
            </a:r>
          </a:p>
          <a:p>
            <a:r>
              <a:rPr lang="en-GB" sz="2800" b="1" dirty="0" smtClean="0"/>
              <a:t>Evaluating what went wrong</a:t>
            </a:r>
          </a:p>
          <a:p>
            <a:pPr marL="342900" lvl="3" indent="-342900"/>
            <a:r>
              <a:rPr lang="en-GB" sz="2800" dirty="0"/>
              <a:t>Changing what needs to be changed so that we lessen the risk of it happening again</a:t>
            </a:r>
          </a:p>
          <a:p>
            <a:pPr marL="0" indent="0">
              <a:buNone/>
            </a:pPr>
            <a:endParaRPr lang="en-GB" sz="2800" b="1" dirty="0" smtClean="0"/>
          </a:p>
        </p:txBody>
      </p:sp>
      <p:sp>
        <p:nvSpPr>
          <p:cNvPr id="5" name="Rectangle 4"/>
          <p:cNvSpPr/>
          <p:nvPr/>
        </p:nvSpPr>
        <p:spPr>
          <a:xfrm>
            <a:off x="2111868" y="6450423"/>
            <a:ext cx="4817344" cy="307777"/>
          </a:xfrm>
          <a:prstGeom prst="rect">
            <a:avLst/>
          </a:prstGeom>
        </p:spPr>
        <p:txBody>
          <a:bodyPr wrap="none">
            <a:spAutoFit/>
          </a:bodyPr>
          <a:lstStyle/>
          <a:p>
            <a:pPr lvl="0" algn="ctr">
              <a:defRPr/>
            </a:pPr>
            <a:r>
              <a:rPr lang="en-GB" sz="1400" kern="0" dirty="0">
                <a:solidFill>
                  <a:prstClr val="black"/>
                </a:solidFill>
              </a:rPr>
              <a:t>Falkirk Children's Services Educational Psychology Service</a:t>
            </a:r>
          </a:p>
        </p:txBody>
      </p:sp>
    </p:spTree>
    <p:extLst>
      <p:ext uri="{BB962C8B-B14F-4D97-AF65-F5344CB8AC3E}">
        <p14:creationId xmlns:p14="http://schemas.microsoft.com/office/powerpoint/2010/main" val="25068641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90C226"/>
                </a:solidFill>
              </a:rPr>
              <a:t>Making sense of behaviour </a:t>
            </a:r>
            <a:endParaRPr lang="en-GB" dirty="0"/>
          </a:p>
        </p:txBody>
      </p:sp>
      <p:pic>
        <p:nvPicPr>
          <p:cNvPr id="3" name="function of behaviou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67000" y="1543050"/>
            <a:ext cx="6858000" cy="3771900"/>
          </a:xfrm>
          <a:prstGeom prst="rect">
            <a:avLst/>
          </a:prstGeom>
        </p:spPr>
      </p:pic>
      <p:sp>
        <p:nvSpPr>
          <p:cNvPr id="4" name="Rectangle 3"/>
          <p:cNvSpPr/>
          <p:nvPr/>
        </p:nvSpPr>
        <p:spPr>
          <a:xfrm>
            <a:off x="2121574" y="6248400"/>
            <a:ext cx="4817344" cy="307777"/>
          </a:xfrm>
          <a:prstGeom prst="rect">
            <a:avLst/>
          </a:prstGeom>
        </p:spPr>
        <p:txBody>
          <a:bodyPr wrap="none">
            <a:spAutoFit/>
          </a:bodyPr>
          <a:lstStyle/>
          <a:p>
            <a:pPr lvl="0" algn="ctr">
              <a:defRPr/>
            </a:pPr>
            <a:r>
              <a:rPr lang="en-GB" sz="1400" kern="0" dirty="0">
                <a:solidFill>
                  <a:prstClr val="black"/>
                </a:solidFill>
              </a:rPr>
              <a:t>Falkirk Children's Services Educational Psychology Service</a:t>
            </a:r>
          </a:p>
        </p:txBody>
      </p:sp>
    </p:spTree>
    <p:extLst>
      <p:ext uri="{BB962C8B-B14F-4D97-AF65-F5344CB8AC3E}">
        <p14:creationId xmlns:p14="http://schemas.microsoft.com/office/powerpoint/2010/main" val="11194291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90C226"/>
                </a:solidFill>
              </a:rPr>
              <a:t>Making sense of behaviour </a:t>
            </a:r>
            <a:endParaRPr lang="en-GB" dirty="0"/>
          </a:p>
        </p:txBody>
      </p:sp>
      <p:pic>
        <p:nvPicPr>
          <p:cNvPr id="3" name="controlling problem behaviour in practic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67000" y="1543050"/>
            <a:ext cx="6858000" cy="3771900"/>
          </a:xfrm>
          <a:prstGeom prst="rect">
            <a:avLst/>
          </a:prstGeom>
        </p:spPr>
      </p:pic>
      <p:sp>
        <p:nvSpPr>
          <p:cNvPr id="4" name="Rectangle 3"/>
          <p:cNvSpPr/>
          <p:nvPr/>
        </p:nvSpPr>
        <p:spPr>
          <a:xfrm>
            <a:off x="3136183" y="6444197"/>
            <a:ext cx="4817344" cy="307777"/>
          </a:xfrm>
          <a:prstGeom prst="rect">
            <a:avLst/>
          </a:prstGeom>
        </p:spPr>
        <p:txBody>
          <a:bodyPr wrap="none">
            <a:spAutoFit/>
          </a:bodyPr>
          <a:lstStyle/>
          <a:p>
            <a:pPr lvl="0" algn="ctr">
              <a:defRPr/>
            </a:pPr>
            <a:r>
              <a:rPr lang="en-GB" sz="1400" kern="0" dirty="0">
                <a:solidFill>
                  <a:prstClr val="black"/>
                </a:solidFill>
              </a:rPr>
              <a:t>Falkirk Children's Services Educational Psychology Service</a:t>
            </a:r>
          </a:p>
        </p:txBody>
      </p:sp>
    </p:spTree>
    <p:extLst>
      <p:ext uri="{BB962C8B-B14F-4D97-AF65-F5344CB8AC3E}">
        <p14:creationId xmlns:p14="http://schemas.microsoft.com/office/powerpoint/2010/main" val="17807796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3200" dirty="0">
                <a:solidFill>
                  <a:srgbClr val="90C226"/>
                </a:solidFill>
              </a:rPr>
              <a:t>STAR Analysis </a:t>
            </a:r>
            <a:br>
              <a:rPr lang="en-GB" sz="3200" dirty="0">
                <a:solidFill>
                  <a:srgbClr val="90C226"/>
                </a:solidFill>
              </a:rPr>
            </a:br>
            <a:r>
              <a:rPr lang="en-GB" sz="3200" dirty="0" smtClean="0">
                <a:solidFill>
                  <a:srgbClr val="90C226"/>
                </a:solidFill>
              </a:rPr>
              <a:t/>
            </a:r>
            <a:br>
              <a:rPr lang="en-GB" sz="3200" dirty="0" smtClean="0">
                <a:solidFill>
                  <a:srgbClr val="90C226"/>
                </a:solidFill>
              </a:rPr>
            </a:br>
            <a:r>
              <a:rPr lang="en-GB" sz="3200" dirty="0" smtClean="0">
                <a:solidFill>
                  <a:srgbClr val="90C226"/>
                </a:solidFill>
              </a:rPr>
              <a:t>A </a:t>
            </a:r>
            <a:r>
              <a:rPr lang="en-GB" sz="3200" dirty="0">
                <a:solidFill>
                  <a:srgbClr val="90C226"/>
                </a:solidFill>
              </a:rPr>
              <a:t>Framework for the Functional Analysis of Behaviour</a:t>
            </a:r>
            <a:endParaRPr lang="en-GB" dirty="0"/>
          </a:p>
        </p:txBody>
      </p:sp>
      <p:sp>
        <p:nvSpPr>
          <p:cNvPr id="3" name="Content Placeholder 2"/>
          <p:cNvSpPr>
            <a:spLocks noGrp="1"/>
          </p:cNvSpPr>
          <p:nvPr>
            <p:ph idx="1"/>
          </p:nvPr>
        </p:nvSpPr>
        <p:spPr>
          <a:xfrm>
            <a:off x="2831811" y="2661631"/>
            <a:ext cx="8596668" cy="2110786"/>
          </a:xfrm>
        </p:spPr>
        <p:txBody>
          <a:bodyPr>
            <a:normAutofit lnSpcReduction="10000"/>
          </a:bodyPr>
          <a:lstStyle/>
          <a:p>
            <a:r>
              <a:rPr lang="en-GB" sz="2800" dirty="0" smtClean="0"/>
              <a:t>Setting</a:t>
            </a:r>
          </a:p>
          <a:p>
            <a:r>
              <a:rPr lang="en-GB" sz="2800" dirty="0" smtClean="0"/>
              <a:t>Trigger</a:t>
            </a:r>
          </a:p>
          <a:p>
            <a:r>
              <a:rPr lang="en-GB" sz="2800" dirty="0" smtClean="0"/>
              <a:t>Action</a:t>
            </a:r>
          </a:p>
          <a:p>
            <a:r>
              <a:rPr lang="en-GB" sz="2800" dirty="0" smtClean="0"/>
              <a:t>Results</a:t>
            </a:r>
            <a:endParaRPr lang="en-GB" sz="2800" dirty="0"/>
          </a:p>
        </p:txBody>
      </p:sp>
      <p:pic>
        <p:nvPicPr>
          <p:cNvPr id="4" name="Picture 3"/>
          <p:cNvPicPr>
            <a:picLocks noChangeAspect="1"/>
          </p:cNvPicPr>
          <p:nvPr/>
        </p:nvPicPr>
        <p:blipFill>
          <a:blip r:embed="rId2"/>
          <a:stretch>
            <a:fillRect/>
          </a:stretch>
        </p:blipFill>
        <p:spPr>
          <a:xfrm>
            <a:off x="9788205" y="184818"/>
            <a:ext cx="1158340" cy="1085182"/>
          </a:xfrm>
          <a:prstGeom prst="rect">
            <a:avLst/>
          </a:prstGeom>
        </p:spPr>
      </p:pic>
      <p:sp>
        <p:nvSpPr>
          <p:cNvPr id="6" name="TextBox 5"/>
          <p:cNvSpPr txBox="1"/>
          <p:nvPr/>
        </p:nvSpPr>
        <p:spPr>
          <a:xfrm>
            <a:off x="1052186" y="5210827"/>
            <a:ext cx="7816241" cy="830997"/>
          </a:xfrm>
          <a:prstGeom prst="rect">
            <a:avLst/>
          </a:prstGeom>
          <a:noFill/>
        </p:spPr>
        <p:txBody>
          <a:bodyPr wrap="square" rtlCol="0">
            <a:spAutoFit/>
          </a:bodyPr>
          <a:lstStyle/>
          <a:p>
            <a:r>
              <a:rPr lang="en-GB" sz="2400" dirty="0" smtClean="0"/>
              <a:t>Functional analysis helps us understand the </a:t>
            </a:r>
            <a:r>
              <a:rPr lang="en-GB" sz="2400" i="1" dirty="0" smtClean="0"/>
              <a:t>function of </a:t>
            </a:r>
            <a:r>
              <a:rPr lang="en-GB" sz="2400" dirty="0" smtClean="0"/>
              <a:t>a certain behaviour.</a:t>
            </a:r>
            <a:endParaRPr lang="en-GB" sz="2400" dirty="0"/>
          </a:p>
        </p:txBody>
      </p:sp>
      <p:sp>
        <p:nvSpPr>
          <p:cNvPr id="7" name="Rectangle 6"/>
          <p:cNvSpPr/>
          <p:nvPr/>
        </p:nvSpPr>
        <p:spPr>
          <a:xfrm>
            <a:off x="3411755" y="6480234"/>
            <a:ext cx="4817344" cy="307777"/>
          </a:xfrm>
          <a:prstGeom prst="rect">
            <a:avLst/>
          </a:prstGeom>
        </p:spPr>
        <p:txBody>
          <a:bodyPr wrap="none">
            <a:spAutoFit/>
          </a:bodyPr>
          <a:lstStyle/>
          <a:p>
            <a:pPr lvl="0" algn="ctr">
              <a:defRPr/>
            </a:pPr>
            <a:r>
              <a:rPr lang="en-GB" sz="1400" kern="0" dirty="0">
                <a:solidFill>
                  <a:prstClr val="black"/>
                </a:solidFill>
              </a:rPr>
              <a:t>Falkirk Children's Services Educational Psychology Service</a:t>
            </a:r>
          </a:p>
        </p:txBody>
      </p:sp>
    </p:spTree>
    <p:extLst>
      <p:ext uri="{BB962C8B-B14F-4D97-AF65-F5344CB8AC3E}">
        <p14:creationId xmlns:p14="http://schemas.microsoft.com/office/powerpoint/2010/main" val="10734174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chemeClr val="accent1"/>
                </a:solidFill>
              </a:rPr>
              <a:t>S</a:t>
            </a:r>
            <a:r>
              <a:rPr lang="en-GB" dirty="0" smtClean="0"/>
              <a:t>etting – </a:t>
            </a:r>
            <a:r>
              <a:rPr lang="en-GB" sz="2800" dirty="0" smtClean="0"/>
              <a:t>where does the behaviour take place</a:t>
            </a:r>
            <a:endParaRPr lang="en-GB" sz="2800" dirty="0"/>
          </a:p>
        </p:txBody>
      </p:sp>
      <p:sp>
        <p:nvSpPr>
          <p:cNvPr id="3" name="Content Placeholder 2"/>
          <p:cNvSpPr>
            <a:spLocks noGrp="1"/>
          </p:cNvSpPr>
          <p:nvPr>
            <p:ph idx="1"/>
          </p:nvPr>
        </p:nvSpPr>
        <p:spPr>
          <a:xfrm>
            <a:off x="1103312" y="2052918"/>
            <a:ext cx="4288495" cy="4195481"/>
          </a:xfrm>
        </p:spPr>
        <p:txBody>
          <a:bodyPr/>
          <a:lstStyle/>
          <a:p>
            <a:r>
              <a:rPr lang="en-GB" dirty="0" smtClean="0"/>
              <a:t>Classroom</a:t>
            </a:r>
          </a:p>
          <a:p>
            <a:r>
              <a:rPr lang="en-GB" dirty="0" smtClean="0"/>
              <a:t>Dining hall</a:t>
            </a:r>
          </a:p>
          <a:p>
            <a:r>
              <a:rPr lang="en-GB" dirty="0" smtClean="0"/>
              <a:t>Corridor</a:t>
            </a:r>
          </a:p>
          <a:p>
            <a:r>
              <a:rPr lang="en-GB" dirty="0" smtClean="0"/>
              <a:t>Toilets</a:t>
            </a:r>
          </a:p>
          <a:p>
            <a:r>
              <a:rPr lang="en-GB" dirty="0" smtClean="0"/>
              <a:t>Outside area</a:t>
            </a:r>
          </a:p>
          <a:p>
            <a:r>
              <a:rPr lang="en-GB" dirty="0" smtClean="0"/>
              <a:t>Reception area</a:t>
            </a:r>
          </a:p>
          <a:p>
            <a:r>
              <a:rPr lang="en-GB" dirty="0" smtClean="0"/>
              <a:t>Swimming pool</a:t>
            </a:r>
          </a:p>
          <a:p>
            <a:r>
              <a:rPr lang="en-GB" dirty="0" smtClean="0"/>
              <a:t>…. </a:t>
            </a:r>
            <a:endParaRPr lang="en-GB" dirty="0"/>
          </a:p>
        </p:txBody>
      </p:sp>
      <p:sp>
        <p:nvSpPr>
          <p:cNvPr id="8" name="5-Point Star 7"/>
          <p:cNvSpPr/>
          <p:nvPr/>
        </p:nvSpPr>
        <p:spPr>
          <a:xfrm>
            <a:off x="10254530" y="584297"/>
            <a:ext cx="946236" cy="880287"/>
          </a:xfrm>
          <a:prstGeom prst="star5">
            <a:avLst/>
          </a:prstGeom>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TextBox 8"/>
          <p:cNvSpPr txBox="1"/>
          <p:nvPr/>
        </p:nvSpPr>
        <p:spPr>
          <a:xfrm>
            <a:off x="3390007" y="6502207"/>
            <a:ext cx="5285107" cy="307777"/>
          </a:xfrm>
          <a:prstGeom prst="rect">
            <a:avLst/>
          </a:prstGeom>
          <a:noFill/>
        </p:spPr>
        <p:txBody>
          <a:bodyPr wrap="square" rtlCol="0">
            <a:spAutoFit/>
          </a:bodyPr>
          <a:lstStyle/>
          <a:p>
            <a:pPr algn="ctr">
              <a:defRPr/>
            </a:pPr>
            <a:r>
              <a:rPr lang="en-GB" sz="1400" kern="0" dirty="0">
                <a:solidFill>
                  <a:prstClr val="black"/>
                </a:solidFill>
              </a:rPr>
              <a:t>Falkirk Children's Services Educational Psychology Service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3226" y="1464584"/>
            <a:ext cx="3709250" cy="4434214"/>
          </a:xfrm>
          <a:prstGeom prst="rect">
            <a:avLst/>
          </a:prstGeom>
        </p:spPr>
      </p:pic>
    </p:spTree>
    <p:extLst>
      <p:ext uri="{BB962C8B-B14F-4D97-AF65-F5344CB8AC3E}">
        <p14:creationId xmlns:p14="http://schemas.microsoft.com/office/powerpoint/2010/main" val="266246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Common triggers (WHAT/WHEN)</a:t>
            </a:r>
            <a:endParaRPr lang="en-GB" dirty="0"/>
          </a:p>
        </p:txBody>
      </p:sp>
      <p:sp>
        <p:nvSpPr>
          <p:cNvPr id="3" name="Content Placeholder 2"/>
          <p:cNvSpPr>
            <a:spLocks noGrp="1"/>
          </p:cNvSpPr>
          <p:nvPr>
            <p:ph idx="1"/>
          </p:nvPr>
        </p:nvSpPr>
        <p:spPr/>
        <p:txBody>
          <a:bodyPr/>
          <a:lstStyle/>
          <a:p>
            <a:r>
              <a:rPr lang="en-GB" dirty="0" smtClean="0"/>
              <a:t>Frustration</a:t>
            </a:r>
          </a:p>
          <a:p>
            <a:r>
              <a:rPr lang="en-GB" dirty="0" smtClean="0"/>
              <a:t>Anxiety/worry</a:t>
            </a:r>
          </a:p>
          <a:p>
            <a:r>
              <a:rPr lang="en-GB" dirty="0" smtClean="0"/>
              <a:t>Sensory issues</a:t>
            </a:r>
          </a:p>
          <a:p>
            <a:r>
              <a:rPr lang="en-GB" dirty="0" smtClean="0"/>
              <a:t>Strong feelings</a:t>
            </a:r>
          </a:p>
          <a:p>
            <a:r>
              <a:rPr lang="en-GB" dirty="0" smtClean="0"/>
              <a:t>Hyperactivity</a:t>
            </a:r>
          </a:p>
          <a:p>
            <a:r>
              <a:rPr lang="en-GB" dirty="0" smtClean="0"/>
              <a:t>Discomfort</a:t>
            </a:r>
          </a:p>
          <a:p>
            <a:r>
              <a:rPr lang="en-GB" dirty="0" smtClean="0"/>
              <a:t>Inability to understand</a:t>
            </a:r>
          </a:p>
          <a:p>
            <a:r>
              <a:rPr lang="en-GB" dirty="0" smtClean="0"/>
              <a:t>Boredom</a:t>
            </a:r>
          </a:p>
          <a:p>
            <a:r>
              <a:rPr lang="en-GB" dirty="0" smtClean="0"/>
              <a:t>Change in routine</a:t>
            </a:r>
          </a:p>
          <a:p>
            <a:endParaRPr lang="en-GB" dirty="0"/>
          </a:p>
        </p:txBody>
      </p:sp>
      <p:sp>
        <p:nvSpPr>
          <p:cNvPr id="4" name="Rectangle 3"/>
          <p:cNvSpPr/>
          <p:nvPr/>
        </p:nvSpPr>
        <p:spPr>
          <a:xfrm>
            <a:off x="2810506" y="6369041"/>
            <a:ext cx="4817344" cy="307777"/>
          </a:xfrm>
          <a:prstGeom prst="rect">
            <a:avLst/>
          </a:prstGeom>
        </p:spPr>
        <p:txBody>
          <a:bodyPr wrap="none">
            <a:spAutoFit/>
          </a:bodyPr>
          <a:lstStyle/>
          <a:p>
            <a:pPr lvl="0" algn="ctr">
              <a:defRPr/>
            </a:pPr>
            <a:r>
              <a:rPr lang="en-GB" sz="1400" kern="0" dirty="0">
                <a:solidFill>
                  <a:prstClr val="black"/>
                </a:solidFill>
              </a:rPr>
              <a:t>Falkirk Children's Services Educational Psychology Service</a:t>
            </a:r>
          </a:p>
        </p:txBody>
      </p:sp>
    </p:spTree>
    <p:extLst>
      <p:ext uri="{BB962C8B-B14F-4D97-AF65-F5344CB8AC3E}">
        <p14:creationId xmlns:p14="http://schemas.microsoft.com/office/powerpoint/2010/main" val="11456370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chemeClr val="accent1"/>
                </a:solidFill>
              </a:rPr>
              <a:t>S</a:t>
            </a:r>
            <a:r>
              <a:rPr lang="en-GB" dirty="0" smtClean="0"/>
              <a:t>etting – </a:t>
            </a:r>
            <a:r>
              <a:rPr lang="en-GB" sz="2800" dirty="0" smtClean="0"/>
              <a:t>where does the behaviour take place</a:t>
            </a:r>
            <a:endParaRPr lang="en-GB" sz="2800" dirty="0"/>
          </a:p>
        </p:txBody>
      </p:sp>
      <p:sp>
        <p:nvSpPr>
          <p:cNvPr id="3" name="Content Placeholder 2"/>
          <p:cNvSpPr>
            <a:spLocks noGrp="1"/>
          </p:cNvSpPr>
          <p:nvPr>
            <p:ph idx="1"/>
          </p:nvPr>
        </p:nvSpPr>
        <p:spPr>
          <a:xfrm>
            <a:off x="1103312" y="2052918"/>
            <a:ext cx="4288495" cy="4195481"/>
          </a:xfrm>
        </p:spPr>
        <p:txBody>
          <a:bodyPr/>
          <a:lstStyle/>
          <a:p>
            <a:r>
              <a:rPr lang="en-GB" dirty="0" err="1" smtClean="0"/>
              <a:t>Playdough</a:t>
            </a:r>
            <a:r>
              <a:rPr lang="en-GB" dirty="0" smtClean="0"/>
              <a:t> Station</a:t>
            </a:r>
          </a:p>
          <a:p>
            <a:r>
              <a:rPr lang="en-GB" dirty="0" smtClean="0"/>
              <a:t>Tipi</a:t>
            </a:r>
          </a:p>
          <a:p>
            <a:r>
              <a:rPr lang="en-GB" dirty="0" smtClean="0"/>
              <a:t>Sandpit</a:t>
            </a:r>
          </a:p>
          <a:p>
            <a:r>
              <a:rPr lang="en-GB" dirty="0" smtClean="0"/>
              <a:t>Outside</a:t>
            </a:r>
          </a:p>
          <a:p>
            <a:endParaRPr lang="en-GB" dirty="0" smtClean="0"/>
          </a:p>
          <a:p>
            <a:r>
              <a:rPr lang="en-GB" dirty="0" smtClean="0"/>
              <a:t>…. </a:t>
            </a:r>
            <a:endParaRPr lang="en-GB"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334" r="6484"/>
          <a:stretch/>
        </p:blipFill>
        <p:spPr>
          <a:xfrm>
            <a:off x="5696001" y="1547457"/>
            <a:ext cx="4354833" cy="2716290"/>
          </a:xfrm>
          <a:prstGeom prst="rect">
            <a:avLst/>
          </a:prstGeom>
          <a:ln w="38100" cap="sq">
            <a:solidFill>
              <a:srgbClr val="000000"/>
            </a:solidFill>
            <a:miter lim="800000"/>
          </a:ln>
          <a:effectLst>
            <a:outerShdw blurRad="57150" dist="50800" dir="2700000" algn="tl" rotWithShape="0">
              <a:srgbClr val="000000">
                <a:alpha val="40000"/>
              </a:srgbClr>
            </a:outerShdw>
          </a:effectLst>
        </p:spPr>
      </p:pic>
      <p:pic>
        <p:nvPicPr>
          <p:cNvPr id="6" name="Picture 5"/>
          <p:cNvPicPr>
            <a:picLocks noChangeAspect="1"/>
          </p:cNvPicPr>
          <p:nvPr/>
        </p:nvPicPr>
        <p:blipFill rotWithShape="1">
          <a:blip r:embed="rId4"/>
          <a:srcRect l="31681" t="20816" r="33146" b="26030"/>
          <a:stretch/>
        </p:blipFill>
        <p:spPr>
          <a:xfrm>
            <a:off x="3397762" y="3105272"/>
            <a:ext cx="2877344" cy="3342797"/>
          </a:xfrm>
          <a:prstGeom prst="rect">
            <a:avLst/>
          </a:prstGeom>
          <a:ln w="38100" cap="sq">
            <a:solidFill>
              <a:srgbClr val="000000"/>
            </a:solidFill>
            <a:miter lim="800000"/>
          </a:ln>
          <a:effectLst>
            <a:outerShdw blurRad="57150" dist="50800" dir="2700000" algn="tl" rotWithShape="0">
              <a:srgbClr val="000000">
                <a:alpha val="40000"/>
              </a:srgbClr>
            </a:outerShdw>
          </a:effectLst>
        </p:spPr>
      </p:pic>
      <p:pic>
        <p:nvPicPr>
          <p:cNvPr id="7" name="Picture 6"/>
          <p:cNvPicPr>
            <a:picLocks noChangeAspect="1"/>
          </p:cNvPicPr>
          <p:nvPr/>
        </p:nvPicPr>
        <p:blipFill rotWithShape="1">
          <a:blip r:embed="rId5"/>
          <a:srcRect l="10732" t="19302" r="18923" b="16106"/>
          <a:stretch/>
        </p:blipFill>
        <p:spPr>
          <a:xfrm>
            <a:off x="7873417" y="3820344"/>
            <a:ext cx="3722609" cy="2627725"/>
          </a:xfrm>
          <a:prstGeom prst="rect">
            <a:avLst/>
          </a:prstGeom>
          <a:ln w="38100" cap="sq">
            <a:solidFill>
              <a:srgbClr val="000000"/>
            </a:solidFill>
            <a:miter lim="800000"/>
          </a:ln>
          <a:effectLst>
            <a:outerShdw blurRad="57150" dist="50800" dir="2700000" algn="tl" rotWithShape="0">
              <a:srgbClr val="000000">
                <a:alpha val="40000"/>
              </a:srgbClr>
            </a:outerShdw>
          </a:effectLst>
        </p:spPr>
      </p:pic>
      <p:sp>
        <p:nvSpPr>
          <p:cNvPr id="8" name="5-Point Star 7"/>
          <p:cNvSpPr/>
          <p:nvPr/>
        </p:nvSpPr>
        <p:spPr>
          <a:xfrm>
            <a:off x="10254530" y="584297"/>
            <a:ext cx="946236" cy="880287"/>
          </a:xfrm>
          <a:prstGeom prst="star5">
            <a:avLst/>
          </a:prstGeom>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3390007" y="6502207"/>
            <a:ext cx="5285107" cy="307777"/>
          </a:xfrm>
          <a:prstGeom prst="rect">
            <a:avLst/>
          </a:prstGeom>
          <a:noFill/>
        </p:spPr>
        <p:txBody>
          <a:bodyPr wrap="square" rtlCol="0">
            <a:spAutoFit/>
          </a:bodyPr>
          <a:lstStyle/>
          <a:p>
            <a:pPr lvl="0" algn="ctr">
              <a:defRPr/>
            </a:pPr>
            <a:r>
              <a:rPr lang="en-GB" sz="1400" kern="0" dirty="0"/>
              <a:t>Falkirk Children's Services Educational Psychology Service</a:t>
            </a:r>
          </a:p>
        </p:txBody>
      </p:sp>
    </p:spTree>
    <p:extLst>
      <p:ext uri="{BB962C8B-B14F-4D97-AF65-F5344CB8AC3E}">
        <p14:creationId xmlns:p14="http://schemas.microsoft.com/office/powerpoint/2010/main" val="331953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chemeClr val="accent1"/>
                </a:solidFill>
              </a:rPr>
              <a:t>T</a:t>
            </a:r>
            <a:r>
              <a:rPr lang="en-GB" dirty="0" smtClean="0">
                <a:solidFill>
                  <a:schemeClr val="tx1"/>
                </a:solidFill>
              </a:rPr>
              <a:t>rigger – </a:t>
            </a:r>
            <a:r>
              <a:rPr lang="en-GB" sz="3200" dirty="0" smtClean="0">
                <a:solidFill>
                  <a:schemeClr val="tx1"/>
                </a:solidFill>
              </a:rPr>
              <a:t>what happens immediately before the behaviour?</a:t>
            </a:r>
            <a:endParaRPr lang="en-GB" sz="3200" dirty="0">
              <a:solidFill>
                <a:schemeClr val="tx1"/>
              </a:solidFill>
            </a:endParaRPr>
          </a:p>
        </p:txBody>
      </p:sp>
      <p:sp>
        <p:nvSpPr>
          <p:cNvPr id="3" name="Content Placeholder 2"/>
          <p:cNvSpPr>
            <a:spLocks noGrp="1"/>
          </p:cNvSpPr>
          <p:nvPr>
            <p:ph idx="1"/>
          </p:nvPr>
        </p:nvSpPr>
        <p:spPr>
          <a:xfrm>
            <a:off x="875201" y="1853248"/>
            <a:ext cx="8946541" cy="4800599"/>
          </a:xfrm>
        </p:spPr>
        <p:txBody>
          <a:bodyPr>
            <a:normAutofit/>
          </a:bodyPr>
          <a:lstStyle/>
          <a:p>
            <a:r>
              <a:rPr lang="en-GB" dirty="0"/>
              <a:t>Sensory </a:t>
            </a:r>
          </a:p>
          <a:p>
            <a:pPr lvl="1"/>
            <a:r>
              <a:rPr lang="en-GB" dirty="0"/>
              <a:t> loud noises; too hot; too </a:t>
            </a:r>
            <a:r>
              <a:rPr lang="en-GB" dirty="0" smtClean="0"/>
              <a:t>cold; need to move</a:t>
            </a:r>
          </a:p>
          <a:p>
            <a:r>
              <a:rPr lang="en-GB" dirty="0" smtClean="0"/>
              <a:t>Asked to do something</a:t>
            </a:r>
          </a:p>
          <a:p>
            <a:r>
              <a:rPr lang="en-GB" dirty="0" smtClean="0"/>
              <a:t>Item/activity restricted</a:t>
            </a:r>
          </a:p>
          <a:p>
            <a:r>
              <a:rPr lang="en-GB" dirty="0" smtClean="0"/>
              <a:t>Attention restricted</a:t>
            </a:r>
          </a:p>
          <a:p>
            <a:r>
              <a:rPr lang="en-GB" dirty="0" smtClean="0"/>
              <a:t>Transition</a:t>
            </a:r>
            <a:endParaRPr lang="en-GB" dirty="0"/>
          </a:p>
          <a:p>
            <a:r>
              <a:rPr lang="en-GB" dirty="0" smtClean="0"/>
              <a:t>Unexpected change in routine</a:t>
            </a:r>
            <a:endParaRPr lang="en-GB" dirty="0"/>
          </a:p>
          <a:p>
            <a:r>
              <a:rPr lang="en-GB" dirty="0" smtClean="0"/>
              <a:t>Unfamiliar adult</a:t>
            </a:r>
          </a:p>
          <a:p>
            <a:r>
              <a:rPr lang="en-GB" dirty="0" smtClean="0"/>
              <a:t>….</a:t>
            </a:r>
          </a:p>
          <a:p>
            <a:endParaRPr lang="en-GB" dirty="0" smtClean="0"/>
          </a:p>
          <a:p>
            <a:pPr lvl="1"/>
            <a:endParaRPr lang="en-GB" dirty="0" smtClean="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2551" y="2043144"/>
            <a:ext cx="3064884" cy="3064884"/>
          </a:xfrm>
          <a:prstGeom prst="rect">
            <a:avLst/>
          </a:prstGeom>
        </p:spPr>
      </p:pic>
      <p:sp>
        <p:nvSpPr>
          <p:cNvPr id="6" name="5-Point Star 5"/>
          <p:cNvSpPr/>
          <p:nvPr/>
        </p:nvSpPr>
        <p:spPr>
          <a:xfrm>
            <a:off x="10254530" y="584297"/>
            <a:ext cx="946236" cy="880287"/>
          </a:xfrm>
          <a:prstGeom prst="star5">
            <a:avLst/>
          </a:prstGeom>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3390007" y="6502207"/>
            <a:ext cx="5285107" cy="307777"/>
          </a:xfrm>
          <a:prstGeom prst="rect">
            <a:avLst/>
          </a:prstGeom>
          <a:noFill/>
        </p:spPr>
        <p:txBody>
          <a:bodyPr wrap="square" rtlCol="0">
            <a:spAutoFit/>
          </a:bodyPr>
          <a:lstStyle/>
          <a:p>
            <a:pPr lvl="0" algn="ctr">
              <a:defRPr/>
            </a:pPr>
            <a:r>
              <a:rPr lang="en-GB" sz="1400" kern="0" dirty="0"/>
              <a:t>Falkirk Children's Services Educational Psychology Service</a:t>
            </a:r>
          </a:p>
        </p:txBody>
      </p:sp>
    </p:spTree>
    <p:extLst>
      <p:ext uri="{BB962C8B-B14F-4D97-AF65-F5344CB8AC3E}">
        <p14:creationId xmlns:p14="http://schemas.microsoft.com/office/powerpoint/2010/main" val="63407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chemeClr val="accent1"/>
                </a:solidFill>
              </a:rPr>
              <a:t>A</a:t>
            </a:r>
            <a:r>
              <a:rPr lang="en-GB" dirty="0" smtClean="0">
                <a:solidFill>
                  <a:schemeClr val="tx1"/>
                </a:solidFill>
              </a:rPr>
              <a:t>ction – </a:t>
            </a:r>
            <a:r>
              <a:rPr lang="en-GB" sz="3200" dirty="0" smtClean="0">
                <a:solidFill>
                  <a:schemeClr val="tx1"/>
                </a:solidFill>
              </a:rPr>
              <a:t>what is the behaviour</a:t>
            </a:r>
            <a:r>
              <a:rPr lang="en-GB" dirty="0" smtClean="0">
                <a:solidFill>
                  <a:schemeClr val="tx1"/>
                </a:solidFill>
              </a:rPr>
              <a:t>?</a:t>
            </a:r>
            <a:endParaRPr lang="en-GB" dirty="0">
              <a:solidFill>
                <a:schemeClr val="tx1"/>
              </a:solidFill>
            </a:endParaRPr>
          </a:p>
        </p:txBody>
      </p:sp>
      <p:sp>
        <p:nvSpPr>
          <p:cNvPr id="3" name="Content Placeholder 2"/>
          <p:cNvSpPr>
            <a:spLocks noGrp="1"/>
          </p:cNvSpPr>
          <p:nvPr>
            <p:ph idx="1"/>
          </p:nvPr>
        </p:nvSpPr>
        <p:spPr/>
        <p:txBody>
          <a:bodyPr/>
          <a:lstStyle/>
          <a:p>
            <a:r>
              <a:rPr lang="en-GB" dirty="0"/>
              <a:t>Verbal </a:t>
            </a:r>
            <a:r>
              <a:rPr lang="en-GB" dirty="0" smtClean="0"/>
              <a:t>protest</a:t>
            </a:r>
          </a:p>
          <a:p>
            <a:r>
              <a:rPr lang="en-GB" dirty="0" smtClean="0"/>
              <a:t>Physical aggression </a:t>
            </a:r>
          </a:p>
          <a:p>
            <a:r>
              <a:rPr lang="en-GB" dirty="0" smtClean="0"/>
              <a:t>Damage to property</a:t>
            </a:r>
          </a:p>
          <a:p>
            <a:r>
              <a:rPr lang="en-GB" dirty="0" smtClean="0"/>
              <a:t>Self injurious behaviour</a:t>
            </a:r>
          </a:p>
          <a:p>
            <a:r>
              <a:rPr lang="en-GB" dirty="0" smtClean="0"/>
              <a:t>Non compliance</a:t>
            </a:r>
          </a:p>
          <a:p>
            <a:r>
              <a:rPr lang="en-GB" dirty="0" smtClean="0"/>
              <a:t>Withdrawal </a:t>
            </a:r>
          </a:p>
          <a:p>
            <a:r>
              <a:rPr lang="en-GB" dirty="0" smtClean="0"/>
              <a:t>Socially inappropriate behaviour</a:t>
            </a:r>
          </a:p>
          <a:p>
            <a:r>
              <a:rPr lang="en-GB" dirty="0" smtClean="0"/>
              <a:t>… </a:t>
            </a:r>
          </a:p>
          <a:p>
            <a:pPr lvl="1"/>
            <a:endParaRPr lang="en-GB"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0074" y="2052918"/>
            <a:ext cx="2043112" cy="3448490"/>
          </a:xfrm>
          <a:prstGeom prst="rect">
            <a:avLst/>
          </a:prstGeom>
          <a:ln w="38100" cap="sq">
            <a:solidFill>
              <a:srgbClr val="000000"/>
            </a:solidFill>
            <a:miter lim="800000"/>
          </a:ln>
          <a:effectLst>
            <a:outerShdw blurRad="57150" dist="50800" dir="2700000" algn="tl" rotWithShape="0">
              <a:srgbClr val="000000">
                <a:alpha val="40000"/>
              </a:srgbClr>
            </a:outerShdw>
          </a:effectLst>
        </p:spPr>
      </p:pic>
      <p:sp>
        <p:nvSpPr>
          <p:cNvPr id="7" name="5-Point Star 6"/>
          <p:cNvSpPr/>
          <p:nvPr/>
        </p:nvSpPr>
        <p:spPr>
          <a:xfrm>
            <a:off x="10254530" y="584297"/>
            <a:ext cx="946236" cy="880287"/>
          </a:xfrm>
          <a:prstGeom prst="star5">
            <a:avLst/>
          </a:prstGeom>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3390007" y="6502207"/>
            <a:ext cx="5285107" cy="307777"/>
          </a:xfrm>
          <a:prstGeom prst="rect">
            <a:avLst/>
          </a:prstGeom>
          <a:noFill/>
        </p:spPr>
        <p:txBody>
          <a:bodyPr wrap="square" rtlCol="0">
            <a:spAutoFit/>
          </a:bodyPr>
          <a:lstStyle/>
          <a:p>
            <a:pPr lvl="0" algn="ctr">
              <a:defRPr/>
            </a:pPr>
            <a:r>
              <a:rPr lang="en-GB" sz="1400" kern="0" dirty="0"/>
              <a:t>Falkirk Children's Services Educational Psychology Service</a:t>
            </a:r>
          </a:p>
        </p:txBody>
      </p:sp>
    </p:spTree>
    <p:extLst>
      <p:ext uri="{BB962C8B-B14F-4D97-AF65-F5344CB8AC3E}">
        <p14:creationId xmlns:p14="http://schemas.microsoft.com/office/powerpoint/2010/main" val="425087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fltVal val="0"/>
                                          </p:val>
                                        </p:tav>
                                        <p:tav tm="100000">
                                          <p:val>
                                            <p:strVal val="#ppt_h"/>
                                          </p:val>
                                        </p:tav>
                                      </p:tavLst>
                                    </p:anim>
                                    <p:anim calcmode="lin" valueType="num">
                                      <p:cBhvr>
                                        <p:cTn id="13" dur="1000" fill="hold"/>
                                        <p:tgtEl>
                                          <p:spTgt spid="6"/>
                                        </p:tgtEl>
                                        <p:attrNameLst>
                                          <p:attrName>style.rotation</p:attrName>
                                        </p:attrNameLst>
                                      </p:cBhvr>
                                      <p:tavLst>
                                        <p:tav tm="0">
                                          <p:val>
                                            <p:fltVal val="90"/>
                                          </p:val>
                                        </p:tav>
                                        <p:tav tm="100000">
                                          <p:val>
                                            <p:fltVal val="0"/>
                                          </p:val>
                                        </p:tav>
                                      </p:tavLst>
                                    </p:anim>
                                    <p:animEffect transition="in" filter="fade">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 calcmode="lin" valueType="num">
                                      <p:cBhvr additive="base">
                                        <p:cTn id="5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chemeClr val="accent1"/>
                </a:solidFill>
              </a:rPr>
              <a:t>R</a:t>
            </a:r>
            <a:r>
              <a:rPr lang="en-GB" dirty="0" smtClean="0">
                <a:solidFill>
                  <a:schemeClr val="tx1"/>
                </a:solidFill>
              </a:rPr>
              <a:t>esults – </a:t>
            </a:r>
            <a:r>
              <a:rPr lang="en-GB" sz="3200" dirty="0" smtClean="0">
                <a:solidFill>
                  <a:schemeClr val="tx1"/>
                </a:solidFill>
              </a:rPr>
              <a:t>what happens immediately after the behaviour?</a:t>
            </a:r>
            <a:endParaRPr lang="en-GB" sz="3200" dirty="0">
              <a:solidFill>
                <a:schemeClr val="tx1"/>
              </a:solidFill>
            </a:endParaRPr>
          </a:p>
        </p:txBody>
      </p:sp>
      <p:sp>
        <p:nvSpPr>
          <p:cNvPr id="3" name="Content Placeholder 2"/>
          <p:cNvSpPr>
            <a:spLocks noGrp="1"/>
          </p:cNvSpPr>
          <p:nvPr>
            <p:ph idx="1"/>
          </p:nvPr>
        </p:nvSpPr>
        <p:spPr>
          <a:xfrm>
            <a:off x="1013662" y="2446001"/>
            <a:ext cx="8946541" cy="4195481"/>
          </a:xfrm>
        </p:spPr>
        <p:txBody>
          <a:bodyPr/>
          <a:lstStyle/>
          <a:p>
            <a:r>
              <a:rPr lang="en-GB" dirty="0" smtClean="0"/>
              <a:t>Given </a:t>
            </a:r>
            <a:r>
              <a:rPr lang="en-GB" dirty="0"/>
              <a:t>an </a:t>
            </a:r>
            <a:r>
              <a:rPr lang="en-GB" dirty="0" smtClean="0"/>
              <a:t>object</a:t>
            </a:r>
          </a:p>
          <a:p>
            <a:r>
              <a:rPr lang="en-GB" dirty="0" smtClean="0"/>
              <a:t>Removed from setting</a:t>
            </a:r>
          </a:p>
          <a:p>
            <a:r>
              <a:rPr lang="en-GB" dirty="0" smtClean="0"/>
              <a:t>Lots of staff come round child to help them</a:t>
            </a:r>
          </a:p>
          <a:p>
            <a:r>
              <a:rPr lang="en-GB" dirty="0" smtClean="0"/>
              <a:t>Verbal reassurance </a:t>
            </a:r>
            <a:endParaRPr lang="en-GB" dirty="0"/>
          </a:p>
          <a:p>
            <a:r>
              <a:rPr lang="en-GB" dirty="0" smtClean="0"/>
              <a:t>Other children come round the child</a:t>
            </a:r>
          </a:p>
          <a:p>
            <a:r>
              <a:rPr lang="en-GB" dirty="0" smtClean="0"/>
              <a:t>… </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6821" y="2446001"/>
            <a:ext cx="2870311" cy="2870311"/>
          </a:xfrm>
          <a:prstGeom prst="rect">
            <a:avLst/>
          </a:prstGeom>
          <a:ln w="57150" cap="sq">
            <a:solidFill>
              <a:srgbClr val="000000"/>
            </a:solidFill>
            <a:miter lim="800000"/>
          </a:ln>
          <a:effectLst>
            <a:outerShdw blurRad="57150" dist="50800" dir="2700000" algn="tl" rotWithShape="0">
              <a:srgbClr val="000000">
                <a:alpha val="40000"/>
              </a:srgbClr>
            </a:outerShdw>
          </a:effectLst>
        </p:spPr>
      </p:pic>
      <p:sp>
        <p:nvSpPr>
          <p:cNvPr id="6" name="5-Point Star 5"/>
          <p:cNvSpPr/>
          <p:nvPr/>
        </p:nvSpPr>
        <p:spPr>
          <a:xfrm>
            <a:off x="10254530" y="584297"/>
            <a:ext cx="946236" cy="880287"/>
          </a:xfrm>
          <a:prstGeom prst="star5">
            <a:avLst/>
          </a:prstGeom>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3390007" y="6502207"/>
            <a:ext cx="5285107" cy="307777"/>
          </a:xfrm>
          <a:prstGeom prst="rect">
            <a:avLst/>
          </a:prstGeom>
          <a:noFill/>
        </p:spPr>
        <p:txBody>
          <a:bodyPr wrap="square" rtlCol="0">
            <a:spAutoFit/>
          </a:bodyPr>
          <a:lstStyle/>
          <a:p>
            <a:pPr lvl="0" algn="ctr">
              <a:defRPr/>
            </a:pPr>
            <a:r>
              <a:rPr lang="en-GB" sz="1400" kern="0" dirty="0"/>
              <a:t>Falkirk Children's Services Educational Psychology Service</a:t>
            </a:r>
          </a:p>
        </p:txBody>
      </p:sp>
    </p:spTree>
    <p:extLst>
      <p:ext uri="{BB962C8B-B14F-4D97-AF65-F5344CB8AC3E}">
        <p14:creationId xmlns:p14="http://schemas.microsoft.com/office/powerpoint/2010/main" val="19507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additive="base">
                                        <p:cTn id="3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 calcmode="lin" valueType="num">
                                      <p:cBhvr additive="base">
                                        <p:cTn id="3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14391" y="560420"/>
            <a:ext cx="3767347" cy="2779605"/>
            <a:chOff x="7064679" y="3635679"/>
            <a:chExt cx="3767347" cy="2779605"/>
          </a:xfrm>
        </p:grpSpPr>
        <p:sp>
          <p:nvSpPr>
            <p:cNvPr id="8" name="Title 1"/>
            <p:cNvSpPr txBox="1">
              <a:spLocks/>
            </p:cNvSpPr>
            <p:nvPr/>
          </p:nvSpPr>
          <p:spPr>
            <a:xfrm>
              <a:off x="8037616" y="4435592"/>
              <a:ext cx="1882999" cy="92960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smtClean="0"/>
                <a:t>Why?</a:t>
              </a:r>
              <a:endParaRPr lang="en-GB" dirty="0"/>
            </a:p>
          </p:txBody>
        </p:sp>
        <p:cxnSp>
          <p:nvCxnSpPr>
            <p:cNvPr id="9" name="Straight Arrow Connector 8"/>
            <p:cNvCxnSpPr/>
            <p:nvPr/>
          </p:nvCxnSpPr>
          <p:spPr>
            <a:xfrm>
              <a:off x="7199581" y="4221271"/>
              <a:ext cx="679290" cy="38830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9596744" y="5186975"/>
              <a:ext cx="647742" cy="53590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9625081" y="3936348"/>
              <a:ext cx="591067" cy="56984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7384278" y="5288699"/>
              <a:ext cx="697450" cy="74884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8343623" y="3635679"/>
              <a:ext cx="339645" cy="79991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8843376" y="5454927"/>
              <a:ext cx="271477" cy="96035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7064679" y="4997885"/>
              <a:ext cx="814192" cy="18909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9887796" y="4832800"/>
              <a:ext cx="944230" cy="2222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262489" y="3641407"/>
            <a:ext cx="3767347" cy="2779605"/>
            <a:chOff x="7064679" y="3635679"/>
            <a:chExt cx="3767347" cy="2779605"/>
          </a:xfrm>
        </p:grpSpPr>
        <p:sp>
          <p:nvSpPr>
            <p:cNvPr id="18" name="Title 1"/>
            <p:cNvSpPr txBox="1">
              <a:spLocks/>
            </p:cNvSpPr>
            <p:nvPr/>
          </p:nvSpPr>
          <p:spPr>
            <a:xfrm>
              <a:off x="8037616" y="4435592"/>
              <a:ext cx="1882999" cy="92960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000" dirty="0" smtClean="0"/>
                <a:t>What are they trying to tell us?</a:t>
              </a:r>
              <a:endParaRPr lang="en-GB" sz="2000" dirty="0"/>
            </a:p>
          </p:txBody>
        </p:sp>
        <p:cxnSp>
          <p:nvCxnSpPr>
            <p:cNvPr id="19" name="Straight Arrow Connector 18"/>
            <p:cNvCxnSpPr/>
            <p:nvPr/>
          </p:nvCxnSpPr>
          <p:spPr>
            <a:xfrm>
              <a:off x="7199581" y="4221271"/>
              <a:ext cx="679290" cy="38830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9596744" y="5186975"/>
              <a:ext cx="647742" cy="53590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9625081" y="3936348"/>
              <a:ext cx="591067" cy="56984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7384278" y="5288699"/>
              <a:ext cx="697450" cy="74884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8343623" y="3635679"/>
              <a:ext cx="339645" cy="79991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8843376" y="5454927"/>
              <a:ext cx="271477" cy="96035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7064679" y="4997885"/>
              <a:ext cx="814192" cy="18909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9887796" y="4832800"/>
              <a:ext cx="944230" cy="2222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sp>
        <p:nvSpPr>
          <p:cNvPr id="28" name="Content Placeholder 2"/>
          <p:cNvSpPr>
            <a:spLocks noGrp="1"/>
          </p:cNvSpPr>
          <p:nvPr>
            <p:ph idx="1"/>
          </p:nvPr>
        </p:nvSpPr>
        <p:spPr>
          <a:xfrm>
            <a:off x="4909214" y="1702546"/>
            <a:ext cx="6470412" cy="5483481"/>
          </a:xfrm>
        </p:spPr>
        <p:txBody>
          <a:bodyPr>
            <a:normAutofit/>
          </a:bodyPr>
          <a:lstStyle/>
          <a:p>
            <a:pPr lvl="1"/>
            <a:r>
              <a:rPr lang="en-GB" dirty="0" smtClean="0"/>
              <a:t>Wanted some attention?</a:t>
            </a:r>
          </a:p>
          <a:p>
            <a:pPr lvl="1"/>
            <a:r>
              <a:rPr lang="en-GB" dirty="0" smtClean="0"/>
              <a:t>Wanted an object/activity?</a:t>
            </a:r>
          </a:p>
          <a:p>
            <a:pPr lvl="2"/>
            <a:r>
              <a:rPr lang="en-GB" dirty="0" smtClean="0"/>
              <a:t>Hungry? </a:t>
            </a:r>
          </a:p>
          <a:p>
            <a:pPr lvl="1"/>
            <a:r>
              <a:rPr lang="en-GB" dirty="0" smtClean="0"/>
              <a:t>Helps them get sensory stimulation?</a:t>
            </a:r>
          </a:p>
          <a:p>
            <a:pPr lvl="1"/>
            <a:r>
              <a:rPr lang="en-GB" dirty="0" smtClean="0"/>
              <a:t>Allows them to escape attention  - maybe they’re feeling overwhelmed?</a:t>
            </a:r>
          </a:p>
          <a:p>
            <a:pPr lvl="1"/>
            <a:r>
              <a:rPr lang="en-GB" dirty="0" smtClean="0"/>
              <a:t>Avoid doing what’s asked of them?</a:t>
            </a:r>
          </a:p>
          <a:p>
            <a:pPr lvl="1"/>
            <a:r>
              <a:rPr lang="en-GB" dirty="0" smtClean="0"/>
              <a:t>Staff unexpectedly changed – I don’t know this person?</a:t>
            </a:r>
          </a:p>
          <a:p>
            <a:pPr lvl="1"/>
            <a:r>
              <a:rPr lang="en-GB" dirty="0" smtClean="0"/>
              <a:t>Confusion – we’re going out of the classroom but I don’t know where or why?</a:t>
            </a:r>
          </a:p>
          <a:p>
            <a:pPr lvl="1"/>
            <a:endParaRPr lang="en-GB" dirty="0" smtClean="0"/>
          </a:p>
        </p:txBody>
      </p:sp>
      <p:sp>
        <p:nvSpPr>
          <p:cNvPr id="27" name="5-Point Star 26"/>
          <p:cNvSpPr/>
          <p:nvPr/>
        </p:nvSpPr>
        <p:spPr>
          <a:xfrm>
            <a:off x="10254530" y="584297"/>
            <a:ext cx="946236" cy="880287"/>
          </a:xfrm>
          <a:prstGeom prst="star5">
            <a:avLst/>
          </a:prstGeom>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p:cNvSpPr txBox="1"/>
          <p:nvPr/>
        </p:nvSpPr>
        <p:spPr>
          <a:xfrm>
            <a:off x="3390007" y="6502207"/>
            <a:ext cx="5285107" cy="307777"/>
          </a:xfrm>
          <a:prstGeom prst="rect">
            <a:avLst/>
          </a:prstGeom>
          <a:noFill/>
        </p:spPr>
        <p:txBody>
          <a:bodyPr wrap="square" rtlCol="0">
            <a:spAutoFit/>
          </a:bodyPr>
          <a:lstStyle/>
          <a:p>
            <a:pPr lvl="0" algn="ctr">
              <a:defRPr/>
            </a:pPr>
            <a:r>
              <a:rPr lang="en-GB" sz="1400" kern="0" dirty="0"/>
              <a:t>Falkirk Children's Services Educational Psychology Service</a:t>
            </a:r>
          </a:p>
        </p:txBody>
      </p:sp>
    </p:spTree>
    <p:extLst>
      <p:ext uri="{BB962C8B-B14F-4D97-AF65-F5344CB8AC3E}">
        <p14:creationId xmlns:p14="http://schemas.microsoft.com/office/powerpoint/2010/main" val="2716739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1000" fill="hold"/>
                                        <p:tgtEl>
                                          <p:spTgt spid="17"/>
                                        </p:tgtEl>
                                        <p:attrNameLst>
                                          <p:attrName>ppt_w</p:attrName>
                                        </p:attrNameLst>
                                      </p:cBhvr>
                                      <p:tavLst>
                                        <p:tav tm="0">
                                          <p:val>
                                            <p:fltVal val="0"/>
                                          </p:val>
                                        </p:tav>
                                        <p:tav tm="100000">
                                          <p:val>
                                            <p:strVal val="#ppt_w"/>
                                          </p:val>
                                        </p:tav>
                                      </p:tavLst>
                                    </p:anim>
                                    <p:anim calcmode="lin" valueType="num">
                                      <p:cBhvr>
                                        <p:cTn id="14" dur="1000" fill="hold"/>
                                        <p:tgtEl>
                                          <p:spTgt spid="17"/>
                                        </p:tgtEl>
                                        <p:attrNameLst>
                                          <p:attrName>ppt_h</p:attrName>
                                        </p:attrNameLst>
                                      </p:cBhvr>
                                      <p:tavLst>
                                        <p:tav tm="0">
                                          <p:val>
                                            <p:fltVal val="0"/>
                                          </p:val>
                                        </p:tav>
                                        <p:tav tm="100000">
                                          <p:val>
                                            <p:strVal val="#ppt_h"/>
                                          </p:val>
                                        </p:tav>
                                      </p:tavLst>
                                    </p:anim>
                                    <p:anim calcmode="lin" valueType="num">
                                      <p:cBhvr>
                                        <p:cTn id="15" dur="1000" fill="hold"/>
                                        <p:tgtEl>
                                          <p:spTgt spid="17"/>
                                        </p:tgtEl>
                                        <p:attrNameLst>
                                          <p:attrName>style.rotation</p:attrName>
                                        </p:attrNameLst>
                                      </p:cBhvr>
                                      <p:tavLst>
                                        <p:tav tm="0">
                                          <p:val>
                                            <p:fltVal val="90"/>
                                          </p:val>
                                        </p:tav>
                                        <p:tav tm="100000">
                                          <p:val>
                                            <p:fltVal val="0"/>
                                          </p:val>
                                        </p:tav>
                                      </p:tavLst>
                                    </p:anim>
                                    <p:animEffect transition="in" filter="fade">
                                      <p:cBhvr>
                                        <p:cTn id="16" dur="10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8">
                                            <p:txEl>
                                              <p:pRg st="6" end="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p:cNvSpPr>
            <a:spLocks noGrp="1"/>
          </p:cNvSpPr>
          <p:nvPr>
            <p:ph type="title"/>
          </p:nvPr>
        </p:nvSpPr>
        <p:spPr>
          <a:xfrm>
            <a:off x="646111" y="452718"/>
            <a:ext cx="9404723" cy="1123834"/>
          </a:xfrm>
        </p:spPr>
        <p:txBody>
          <a:bodyPr/>
          <a:lstStyle/>
          <a:p>
            <a:r>
              <a:rPr lang="en-GB" dirty="0">
                <a:solidFill>
                  <a:schemeClr val="accent2"/>
                </a:solidFill>
              </a:rPr>
              <a:t>N</a:t>
            </a:r>
            <a:r>
              <a:rPr lang="en-GB" dirty="0" smtClean="0">
                <a:solidFill>
                  <a:schemeClr val="tx1"/>
                </a:solidFill>
              </a:rPr>
              <a:t>ow what? </a:t>
            </a:r>
            <a:endParaRPr lang="en-GB" sz="3200" dirty="0">
              <a:solidFill>
                <a:schemeClr val="tx1"/>
              </a:solidFill>
            </a:endParaRPr>
          </a:p>
        </p:txBody>
      </p:sp>
      <p:sp>
        <p:nvSpPr>
          <p:cNvPr id="28" name="Content Placeholder 2"/>
          <p:cNvSpPr>
            <a:spLocks noGrp="1"/>
          </p:cNvSpPr>
          <p:nvPr>
            <p:ph idx="1"/>
          </p:nvPr>
        </p:nvSpPr>
        <p:spPr>
          <a:xfrm>
            <a:off x="538337" y="1070275"/>
            <a:ext cx="10897926" cy="5614402"/>
          </a:xfrm>
        </p:spPr>
        <p:txBody>
          <a:bodyPr>
            <a:normAutofit/>
          </a:bodyPr>
          <a:lstStyle/>
          <a:p>
            <a:r>
              <a:rPr lang="en-GB" dirty="0" smtClean="0"/>
              <a:t>Carry round the small sheets in your pocket/have them easy to hand somewhere in the classroom</a:t>
            </a:r>
          </a:p>
          <a:p>
            <a:r>
              <a:rPr lang="en-GB" dirty="0" smtClean="0"/>
              <a:t>Every </a:t>
            </a:r>
            <a:r>
              <a:rPr lang="en-GB" dirty="0"/>
              <a:t>time the behaviour happens (as often as practically possible!) quickly scribble </a:t>
            </a:r>
            <a:r>
              <a:rPr lang="en-GB" dirty="0" smtClean="0"/>
              <a:t>down: </a:t>
            </a:r>
          </a:p>
          <a:p>
            <a:endParaRPr lang="en-GB" dirty="0"/>
          </a:p>
          <a:p>
            <a:endParaRPr lang="en-GB" dirty="0" smtClean="0"/>
          </a:p>
          <a:p>
            <a:endParaRPr lang="en-GB" dirty="0"/>
          </a:p>
          <a:p>
            <a:endParaRPr lang="en-GB" dirty="0" smtClean="0"/>
          </a:p>
          <a:p>
            <a:endParaRPr lang="en-GB" dirty="0"/>
          </a:p>
          <a:p>
            <a:endParaRPr lang="en-GB" dirty="0" smtClean="0"/>
          </a:p>
          <a:p>
            <a:pPr marL="0" indent="0">
              <a:buNone/>
            </a:pPr>
            <a:endParaRPr lang="en-GB" dirty="0"/>
          </a:p>
          <a:p>
            <a:pPr lvl="1"/>
            <a:endParaRPr lang="en-GB" dirty="0" smtClean="0"/>
          </a:p>
          <a:p>
            <a:pPr marL="457200" lvl="1" indent="0">
              <a:buNone/>
            </a:pPr>
            <a:endParaRPr lang="en-GB" dirty="0"/>
          </a:p>
          <a:p>
            <a:r>
              <a:rPr lang="en-GB" dirty="0" smtClean="0"/>
              <a:t>Put completed sheets in an easily accessible box/ back in your pocket to put in the box later</a:t>
            </a:r>
          </a:p>
          <a:p>
            <a:r>
              <a:rPr lang="en-GB" dirty="0" smtClean="0"/>
              <a:t>Don’t </a:t>
            </a:r>
            <a:r>
              <a:rPr lang="en-GB" dirty="0"/>
              <a:t>over think it – just note down </a:t>
            </a:r>
            <a:r>
              <a:rPr lang="en-GB" dirty="0" smtClean="0"/>
              <a:t>what you see! </a:t>
            </a:r>
          </a:p>
          <a:p>
            <a:pPr lvl="1"/>
            <a:endParaRPr lang="en-GB" dirty="0"/>
          </a:p>
          <a:p>
            <a:pPr marL="457200" lvl="1" indent="0">
              <a:buNone/>
            </a:pPr>
            <a:endParaRPr lang="en-GB" dirty="0" smtClean="0"/>
          </a:p>
          <a:p>
            <a:pPr lvl="1"/>
            <a:endParaRPr lang="en-GB" dirty="0"/>
          </a:p>
        </p:txBody>
      </p:sp>
      <p:pic>
        <p:nvPicPr>
          <p:cNvPr id="2" name="Picture 1"/>
          <p:cNvPicPr>
            <a:picLocks noChangeAspect="1"/>
          </p:cNvPicPr>
          <p:nvPr/>
        </p:nvPicPr>
        <p:blipFill rotWithShape="1">
          <a:blip r:embed="rId2"/>
          <a:srcRect l="28297" t="34325" r="26849" b="29594"/>
          <a:stretch/>
        </p:blipFill>
        <p:spPr>
          <a:xfrm>
            <a:off x="2267210" y="1980977"/>
            <a:ext cx="6801633" cy="3068877"/>
          </a:xfrm>
          <a:prstGeom prst="rect">
            <a:avLst/>
          </a:prstGeom>
        </p:spPr>
      </p:pic>
      <p:sp>
        <p:nvSpPr>
          <p:cNvPr id="6" name="5-Point Star 5"/>
          <p:cNvSpPr/>
          <p:nvPr/>
        </p:nvSpPr>
        <p:spPr>
          <a:xfrm>
            <a:off x="10855780" y="108462"/>
            <a:ext cx="946236" cy="880287"/>
          </a:xfrm>
          <a:prstGeom prst="star5">
            <a:avLst/>
          </a:prstGeom>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2417820" y="6376900"/>
            <a:ext cx="5285107" cy="307777"/>
          </a:xfrm>
          <a:prstGeom prst="rect">
            <a:avLst/>
          </a:prstGeom>
          <a:noFill/>
        </p:spPr>
        <p:txBody>
          <a:bodyPr wrap="square" rtlCol="0">
            <a:spAutoFit/>
          </a:bodyPr>
          <a:lstStyle/>
          <a:p>
            <a:pPr lvl="0" algn="ctr">
              <a:defRPr/>
            </a:pPr>
            <a:r>
              <a:rPr lang="en-GB" sz="1400" kern="0" dirty="0"/>
              <a:t>Falkirk Children's Services Educational Psychology Service</a:t>
            </a:r>
          </a:p>
        </p:txBody>
      </p:sp>
    </p:spTree>
    <p:extLst>
      <p:ext uri="{BB962C8B-B14F-4D97-AF65-F5344CB8AC3E}">
        <p14:creationId xmlns:p14="http://schemas.microsoft.com/office/powerpoint/2010/main" val="1079454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xEl>
                                              <p:pRg st="11" end="1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p:cNvSpPr>
            <a:spLocks noGrp="1"/>
          </p:cNvSpPr>
          <p:nvPr>
            <p:ph type="title"/>
          </p:nvPr>
        </p:nvSpPr>
        <p:spPr>
          <a:xfrm>
            <a:off x="646111" y="452718"/>
            <a:ext cx="9404723" cy="1123834"/>
          </a:xfrm>
        </p:spPr>
        <p:txBody>
          <a:bodyPr>
            <a:normAutofit fontScale="90000"/>
          </a:bodyPr>
          <a:lstStyle/>
          <a:p>
            <a:r>
              <a:rPr lang="en-GB" dirty="0" smtClean="0">
                <a:solidFill>
                  <a:schemeClr val="accent2"/>
                </a:solidFill>
              </a:rPr>
              <a:t>Something to have at the back of your mind for the future… </a:t>
            </a:r>
            <a:endParaRPr lang="en-GB" sz="3200" dirty="0">
              <a:solidFill>
                <a:schemeClr val="accent2"/>
              </a:solidFill>
            </a:endParaRPr>
          </a:p>
        </p:txBody>
      </p:sp>
      <p:sp>
        <p:nvSpPr>
          <p:cNvPr id="2" name="Content Placeholder 1"/>
          <p:cNvSpPr>
            <a:spLocks noGrp="1"/>
          </p:cNvSpPr>
          <p:nvPr>
            <p:ph idx="1"/>
          </p:nvPr>
        </p:nvSpPr>
        <p:spPr>
          <a:xfrm>
            <a:off x="1224593" y="2182806"/>
            <a:ext cx="8946541" cy="3452649"/>
          </a:xfrm>
        </p:spPr>
        <p:txBody>
          <a:bodyPr>
            <a:normAutofit/>
          </a:bodyPr>
          <a:lstStyle/>
          <a:p>
            <a:r>
              <a:rPr lang="en-GB" sz="2400" dirty="0" smtClean="0"/>
              <a:t>How will we analyse the behaviour to understand what the learner is communicating to us? </a:t>
            </a:r>
          </a:p>
          <a:p>
            <a:r>
              <a:rPr lang="en-GB" sz="2400" dirty="0"/>
              <a:t>How will we meet that need?  </a:t>
            </a:r>
          </a:p>
          <a:p>
            <a:pPr lvl="1"/>
            <a:r>
              <a:rPr lang="en-GB" sz="2000" dirty="0"/>
              <a:t>What proactive strategies will we put in place to prevent the behaviour happening in the first place?</a:t>
            </a:r>
          </a:p>
          <a:p>
            <a:pPr lvl="1"/>
            <a:r>
              <a:rPr lang="en-GB" sz="2000" dirty="0"/>
              <a:t>What reactive strategies will we use if the behaviour occurs</a:t>
            </a:r>
            <a:r>
              <a:rPr lang="en-GB" sz="2000" dirty="0" smtClean="0"/>
              <a:t>?</a:t>
            </a:r>
          </a:p>
          <a:p>
            <a:r>
              <a:rPr lang="en-GB" sz="2400" dirty="0" smtClean="0"/>
              <a:t>How will we know if these strategies are working?</a:t>
            </a:r>
            <a:endParaRPr lang="en-GB" sz="2000" dirty="0"/>
          </a:p>
        </p:txBody>
      </p:sp>
      <p:sp>
        <p:nvSpPr>
          <p:cNvPr id="5" name="TextBox 4"/>
          <p:cNvSpPr txBox="1"/>
          <p:nvPr/>
        </p:nvSpPr>
        <p:spPr>
          <a:xfrm>
            <a:off x="8399020" y="5764207"/>
            <a:ext cx="3792980" cy="400110"/>
          </a:xfrm>
          <a:prstGeom prst="rect">
            <a:avLst/>
          </a:prstGeom>
          <a:noFill/>
        </p:spPr>
        <p:txBody>
          <a:bodyPr wrap="square" rtlCol="0">
            <a:spAutoFit/>
          </a:bodyPr>
          <a:lstStyle/>
          <a:p>
            <a:r>
              <a:rPr lang="en-GB" sz="2000" dirty="0" smtClean="0"/>
              <a:t>… but that’s for the next time!</a:t>
            </a:r>
            <a:endParaRPr lang="en-GB" sz="2000" dirty="0"/>
          </a:p>
        </p:txBody>
      </p:sp>
      <p:sp>
        <p:nvSpPr>
          <p:cNvPr id="6" name="5-Point Star 5"/>
          <p:cNvSpPr/>
          <p:nvPr/>
        </p:nvSpPr>
        <p:spPr>
          <a:xfrm>
            <a:off x="10254530" y="584297"/>
            <a:ext cx="946236" cy="880287"/>
          </a:xfrm>
          <a:prstGeom prst="star5">
            <a:avLst/>
          </a:prstGeom>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3390007" y="6502207"/>
            <a:ext cx="5285107" cy="307777"/>
          </a:xfrm>
          <a:prstGeom prst="rect">
            <a:avLst/>
          </a:prstGeom>
          <a:noFill/>
        </p:spPr>
        <p:txBody>
          <a:bodyPr wrap="square" rtlCol="0">
            <a:spAutoFit/>
          </a:bodyPr>
          <a:lstStyle/>
          <a:p>
            <a:pPr lvl="0" algn="ctr">
              <a:defRPr/>
            </a:pPr>
            <a:r>
              <a:rPr lang="en-GB" sz="1400" kern="0" dirty="0"/>
              <a:t>Falkirk Children's Services Educational Psychology Service</a:t>
            </a:r>
          </a:p>
        </p:txBody>
      </p:sp>
    </p:spTree>
    <p:extLst>
      <p:ext uri="{BB962C8B-B14F-4D97-AF65-F5344CB8AC3E}">
        <p14:creationId xmlns:p14="http://schemas.microsoft.com/office/powerpoint/2010/main" val="54857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0204" y="513567"/>
            <a:ext cx="6537183" cy="5480107"/>
          </a:xfrm>
          <a:prstGeom prst="rect">
            <a:avLst/>
          </a:prstGeom>
        </p:spPr>
      </p:pic>
      <p:sp>
        <p:nvSpPr>
          <p:cNvPr id="3" name="Rectangle 2"/>
          <p:cNvSpPr/>
          <p:nvPr/>
        </p:nvSpPr>
        <p:spPr>
          <a:xfrm>
            <a:off x="1830204" y="6318937"/>
            <a:ext cx="4817344" cy="307777"/>
          </a:xfrm>
          <a:prstGeom prst="rect">
            <a:avLst/>
          </a:prstGeom>
        </p:spPr>
        <p:txBody>
          <a:bodyPr wrap="none">
            <a:spAutoFit/>
          </a:bodyPr>
          <a:lstStyle/>
          <a:p>
            <a:pPr lvl="0" algn="ctr">
              <a:defRPr/>
            </a:pPr>
            <a:r>
              <a:rPr lang="en-GB" sz="1400" kern="0" dirty="0">
                <a:solidFill>
                  <a:prstClr val="black"/>
                </a:solidFill>
              </a:rPr>
              <a:t>Falkirk Children's Services Educational Psychology Service</a:t>
            </a:r>
          </a:p>
        </p:txBody>
      </p:sp>
    </p:spTree>
    <p:extLst>
      <p:ext uri="{BB962C8B-B14F-4D97-AF65-F5344CB8AC3E}">
        <p14:creationId xmlns:p14="http://schemas.microsoft.com/office/powerpoint/2010/main" val="38108856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18367"/>
          </a:xfrm>
        </p:spPr>
        <p:txBody>
          <a:bodyPr/>
          <a:lstStyle/>
          <a:p>
            <a:r>
              <a:rPr lang="en-GB" dirty="0" smtClean="0"/>
              <a:t>Top tips from a colleague…..</a:t>
            </a:r>
            <a:endParaRPr lang="en-GB" dirty="0"/>
          </a:p>
        </p:txBody>
      </p:sp>
      <p:graphicFrame>
        <p:nvGraphicFramePr>
          <p:cNvPr id="4" name="Diagram 3"/>
          <p:cNvGraphicFramePr/>
          <p:nvPr>
            <p:extLst>
              <p:ext uri="{D42A27DB-BD31-4B8C-83A1-F6EECF244321}">
                <p14:modId xmlns:p14="http://schemas.microsoft.com/office/powerpoint/2010/main" val="4067480679"/>
              </p:ext>
            </p:extLst>
          </p:nvPr>
        </p:nvGraphicFramePr>
        <p:xfrm>
          <a:off x="1280438" y="1320915"/>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6047369" y="6488668"/>
            <a:ext cx="6144631" cy="369332"/>
          </a:xfrm>
          <a:prstGeom prst="rect">
            <a:avLst/>
          </a:prstGeom>
        </p:spPr>
        <p:txBody>
          <a:bodyPr wrap="none">
            <a:spAutoFit/>
          </a:bodyPr>
          <a:lstStyle/>
          <a:p>
            <a:pPr lvl="0" algn="ctr">
              <a:defRPr/>
            </a:pPr>
            <a:r>
              <a:rPr lang="en-GB" kern="0" dirty="0">
                <a:solidFill>
                  <a:prstClr val="black"/>
                </a:solidFill>
              </a:rPr>
              <a:t>Falkirk Children's Services Educational Psychology Service</a:t>
            </a:r>
          </a:p>
        </p:txBody>
      </p:sp>
    </p:spTree>
    <p:extLst>
      <p:ext uri="{BB962C8B-B14F-4D97-AF65-F5344CB8AC3E}">
        <p14:creationId xmlns:p14="http://schemas.microsoft.com/office/powerpoint/2010/main" val="206286754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7 Universal Rules for Preventing Problem Behaviour (Dr Barry </a:t>
            </a:r>
            <a:r>
              <a:rPr lang="en-GB" dirty="0" err="1" smtClean="0"/>
              <a:t>Prizant</a:t>
            </a:r>
            <a:r>
              <a:rPr lang="en-GB" dirty="0" smtClean="0"/>
              <a:t>)</a:t>
            </a:r>
            <a:endParaRPr lang="en-GB" dirty="0"/>
          </a:p>
        </p:txBody>
      </p:sp>
      <p:sp>
        <p:nvSpPr>
          <p:cNvPr id="3" name="Content Placeholder 2"/>
          <p:cNvSpPr>
            <a:spLocks noGrp="1"/>
          </p:cNvSpPr>
          <p:nvPr>
            <p:ph idx="1"/>
          </p:nvPr>
        </p:nvSpPr>
        <p:spPr>
          <a:xfrm>
            <a:off x="677334" y="1930400"/>
            <a:ext cx="8915400" cy="4405648"/>
          </a:xfrm>
        </p:spPr>
        <p:txBody>
          <a:bodyPr>
            <a:normAutofit lnSpcReduction="10000"/>
          </a:bodyPr>
          <a:lstStyle/>
          <a:p>
            <a:pPr>
              <a:buFont typeface="+mj-lt"/>
              <a:buAutoNum type="arabicPeriod"/>
            </a:pPr>
            <a:r>
              <a:rPr lang="en-GB" sz="1900" dirty="0" smtClean="0"/>
              <a:t>Have developmentally appropriate tasks and attentional expectations given the child’s ability and chronological age (duration of the activity, motor skills)</a:t>
            </a:r>
          </a:p>
          <a:p>
            <a:pPr>
              <a:buFont typeface="+mj-lt"/>
              <a:buAutoNum type="arabicPeriod"/>
            </a:pPr>
            <a:r>
              <a:rPr lang="en-GB" sz="1900" dirty="0" smtClean="0"/>
              <a:t>Reduce stimulation, slow down input, simplify the environment</a:t>
            </a:r>
          </a:p>
          <a:p>
            <a:pPr>
              <a:buFont typeface="+mj-lt"/>
              <a:buAutoNum type="arabicPeriod"/>
            </a:pPr>
            <a:r>
              <a:rPr lang="en-GB" sz="1900" dirty="0" smtClean="0"/>
              <a:t>Use appropriate supports- interpersonal and learning supports, especially in “high risk” situations e.g. transitions</a:t>
            </a:r>
          </a:p>
          <a:p>
            <a:pPr>
              <a:buFont typeface="+mj-lt"/>
              <a:buAutoNum type="arabicPeriod"/>
            </a:pPr>
            <a:r>
              <a:rPr lang="en-GB" sz="1900" dirty="0" smtClean="0"/>
              <a:t>Prioritise social communication skills (</a:t>
            </a:r>
            <a:r>
              <a:rPr lang="en-GB" sz="1900" dirty="0" err="1" smtClean="0"/>
              <a:t>presymbolic</a:t>
            </a:r>
            <a:r>
              <a:rPr lang="en-GB" sz="1900" dirty="0" smtClean="0"/>
              <a:t> and symbolic) and peer relationships</a:t>
            </a:r>
          </a:p>
          <a:p>
            <a:pPr>
              <a:buFont typeface="+mj-lt"/>
              <a:buAutoNum type="arabicPeriod"/>
            </a:pPr>
            <a:r>
              <a:rPr lang="en-GB" sz="1900" dirty="0" smtClean="0"/>
              <a:t>Build self-determination; 	choice making</a:t>
            </a:r>
          </a:p>
          <a:p>
            <a:pPr marL="3200400" lvl="7" indent="0">
              <a:buNone/>
            </a:pPr>
            <a:r>
              <a:rPr lang="en-GB" sz="1900" dirty="0"/>
              <a:t>h</a:t>
            </a:r>
            <a:r>
              <a:rPr lang="en-GB" sz="1900" dirty="0" smtClean="0"/>
              <a:t>onour refusals/protests when appropriate </a:t>
            </a:r>
            <a:endParaRPr lang="en-GB" sz="1900" dirty="0"/>
          </a:p>
          <a:p>
            <a:pPr>
              <a:buFont typeface="+mj-lt"/>
              <a:buAutoNum type="arabicPeriod"/>
            </a:pPr>
            <a:r>
              <a:rPr lang="en-GB" sz="1900" dirty="0" smtClean="0"/>
              <a:t> Build executive function (planning, organisation) and self-regulatory skills</a:t>
            </a:r>
          </a:p>
          <a:p>
            <a:pPr>
              <a:buFont typeface="+mj-lt"/>
              <a:buAutoNum type="arabicPeriod"/>
            </a:pPr>
            <a:r>
              <a:rPr lang="en-GB" sz="1900" dirty="0" smtClean="0"/>
              <a:t>Utilise breaks systemically – think about movement breaks</a:t>
            </a:r>
          </a:p>
          <a:p>
            <a:pPr>
              <a:buFont typeface="+mj-lt"/>
              <a:buAutoNum type="arabicPeriod"/>
            </a:pPr>
            <a:endParaRPr lang="en-GB" dirty="0"/>
          </a:p>
        </p:txBody>
      </p:sp>
      <p:sp>
        <p:nvSpPr>
          <p:cNvPr id="4" name="Rectangle 3"/>
          <p:cNvSpPr/>
          <p:nvPr/>
        </p:nvSpPr>
        <p:spPr>
          <a:xfrm>
            <a:off x="2507491" y="6336048"/>
            <a:ext cx="6144631" cy="369332"/>
          </a:xfrm>
          <a:prstGeom prst="rect">
            <a:avLst/>
          </a:prstGeom>
        </p:spPr>
        <p:txBody>
          <a:bodyPr wrap="none">
            <a:spAutoFit/>
          </a:bodyPr>
          <a:lstStyle/>
          <a:p>
            <a:pPr lvl="0" algn="ctr">
              <a:defRPr/>
            </a:pPr>
            <a:r>
              <a:rPr lang="en-GB" kern="0" dirty="0">
                <a:solidFill>
                  <a:prstClr val="black"/>
                </a:solidFill>
              </a:rPr>
              <a:t>Falkirk Children's Services Educational Psychology Service</a:t>
            </a:r>
          </a:p>
        </p:txBody>
      </p:sp>
    </p:spTree>
    <p:extLst>
      <p:ext uri="{BB962C8B-B14F-4D97-AF65-F5344CB8AC3E}">
        <p14:creationId xmlns:p14="http://schemas.microsoft.com/office/powerpoint/2010/main" val="14711125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Distressed Behaviours</a:t>
            </a:r>
            <a:endParaRPr lang="en-GB" dirty="0"/>
          </a:p>
        </p:txBody>
      </p:sp>
      <p:sp>
        <p:nvSpPr>
          <p:cNvPr id="3" name="Content Placeholder 2"/>
          <p:cNvSpPr>
            <a:spLocks noGrp="1"/>
          </p:cNvSpPr>
          <p:nvPr>
            <p:ph idx="1"/>
          </p:nvPr>
        </p:nvSpPr>
        <p:spPr>
          <a:xfrm>
            <a:off x="677334" y="2160589"/>
            <a:ext cx="6652614" cy="3880773"/>
          </a:xfrm>
        </p:spPr>
        <p:txBody>
          <a:bodyPr/>
          <a:lstStyle/>
          <a:p>
            <a:r>
              <a:rPr lang="en-GB" dirty="0" smtClean="0"/>
              <a:t>Self injury</a:t>
            </a:r>
          </a:p>
          <a:p>
            <a:r>
              <a:rPr lang="en-GB" dirty="0" smtClean="0"/>
              <a:t>Physical aggression</a:t>
            </a:r>
          </a:p>
          <a:p>
            <a:r>
              <a:rPr lang="en-GB" dirty="0" smtClean="0"/>
              <a:t>Verbal aggression</a:t>
            </a:r>
          </a:p>
          <a:p>
            <a:r>
              <a:rPr lang="en-GB" dirty="0" smtClean="0"/>
              <a:t>Non-compliance</a:t>
            </a:r>
          </a:p>
          <a:p>
            <a:r>
              <a:rPr lang="en-GB" dirty="0" smtClean="0"/>
              <a:t>Repetitive and stereotyped patterns of behaviour</a:t>
            </a:r>
          </a:p>
          <a:p>
            <a:r>
              <a:rPr lang="en-GB" dirty="0" smtClean="0"/>
              <a:t>Disruptive/destructive behaviour</a:t>
            </a:r>
          </a:p>
          <a:p>
            <a:r>
              <a:rPr lang="en-GB" dirty="0" smtClean="0"/>
              <a:t>Withdrawal </a:t>
            </a:r>
            <a:endParaRPr lang="en-GB" dirty="0"/>
          </a:p>
        </p:txBody>
      </p:sp>
      <p:pic>
        <p:nvPicPr>
          <p:cNvPr id="4" name="Picture 3"/>
          <p:cNvPicPr>
            <a:picLocks noChangeAspect="1"/>
          </p:cNvPicPr>
          <p:nvPr/>
        </p:nvPicPr>
        <p:blipFill>
          <a:blip r:embed="rId3"/>
          <a:stretch>
            <a:fillRect/>
          </a:stretch>
        </p:blipFill>
        <p:spPr>
          <a:xfrm>
            <a:off x="7891744" y="1570654"/>
            <a:ext cx="3019425" cy="3771900"/>
          </a:xfrm>
          <a:prstGeom prst="rect">
            <a:avLst/>
          </a:prstGeom>
        </p:spPr>
      </p:pic>
      <p:sp>
        <p:nvSpPr>
          <p:cNvPr id="5" name="Rectangle 4"/>
          <p:cNvSpPr/>
          <p:nvPr/>
        </p:nvSpPr>
        <p:spPr>
          <a:xfrm>
            <a:off x="1658112" y="6406619"/>
            <a:ext cx="4817344" cy="307777"/>
          </a:xfrm>
          <a:prstGeom prst="rect">
            <a:avLst/>
          </a:prstGeom>
        </p:spPr>
        <p:txBody>
          <a:bodyPr wrap="none">
            <a:spAutoFit/>
          </a:bodyPr>
          <a:lstStyle/>
          <a:p>
            <a:pPr lvl="0" algn="ctr">
              <a:defRPr/>
            </a:pPr>
            <a:r>
              <a:rPr lang="en-GB" sz="1400" kern="0" dirty="0">
                <a:solidFill>
                  <a:prstClr val="black"/>
                </a:solidFill>
              </a:rPr>
              <a:t>Falkirk Children's Services Educational Psychology Service</a:t>
            </a:r>
          </a:p>
        </p:txBody>
      </p:sp>
    </p:spTree>
    <p:extLst>
      <p:ext uri="{BB962C8B-B14F-4D97-AF65-F5344CB8AC3E}">
        <p14:creationId xmlns:p14="http://schemas.microsoft.com/office/powerpoint/2010/main" val="253043844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841" y="185342"/>
            <a:ext cx="8596668" cy="1320800"/>
          </a:xfrm>
        </p:spPr>
        <p:txBody>
          <a:bodyPr/>
          <a:lstStyle/>
          <a:p>
            <a:r>
              <a:rPr lang="en-GB" dirty="0" smtClean="0"/>
              <a:t>References </a:t>
            </a:r>
            <a:endParaRPr lang="en-GB"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57843" y="983142"/>
            <a:ext cx="2709874" cy="3881437"/>
          </a:xfrm>
        </p:spPr>
      </p:pic>
      <p:sp>
        <p:nvSpPr>
          <p:cNvPr id="6" name="Rectangle 5"/>
          <p:cNvSpPr/>
          <p:nvPr/>
        </p:nvSpPr>
        <p:spPr>
          <a:xfrm>
            <a:off x="4589706" y="550814"/>
            <a:ext cx="6096000" cy="369332"/>
          </a:xfrm>
          <a:prstGeom prst="rect">
            <a:avLst/>
          </a:prstGeom>
        </p:spPr>
        <p:txBody>
          <a:bodyPr>
            <a:spAutoFit/>
          </a:bodyPr>
          <a:lstStyle/>
          <a:p>
            <a:endParaRPr lang="en-GB" dirty="0"/>
          </a:p>
        </p:txBody>
      </p:sp>
      <p:sp>
        <p:nvSpPr>
          <p:cNvPr id="7" name="Rectangle 6"/>
          <p:cNvSpPr/>
          <p:nvPr/>
        </p:nvSpPr>
        <p:spPr>
          <a:xfrm>
            <a:off x="4261077" y="1190520"/>
            <a:ext cx="2970300" cy="369332"/>
          </a:xfrm>
          <a:prstGeom prst="rect">
            <a:avLst/>
          </a:prstGeom>
        </p:spPr>
        <p:txBody>
          <a:bodyPr wrap="none">
            <a:spAutoFit/>
          </a:bodyPr>
          <a:lstStyle/>
          <a:p>
            <a:r>
              <a:rPr lang="en-GB" dirty="0" smtClean="0"/>
              <a:t>www.complexneeds.org.uk</a:t>
            </a:r>
            <a:endParaRPr lang="en-GB" dirty="0"/>
          </a:p>
        </p:txBody>
      </p:sp>
      <p:sp>
        <p:nvSpPr>
          <p:cNvPr id="8" name="Rectangle 7"/>
          <p:cNvSpPr/>
          <p:nvPr/>
        </p:nvSpPr>
        <p:spPr>
          <a:xfrm>
            <a:off x="3809656" y="412314"/>
            <a:ext cx="6096000" cy="646331"/>
          </a:xfrm>
          <a:prstGeom prst="rect">
            <a:avLst/>
          </a:prstGeom>
        </p:spPr>
        <p:txBody>
          <a:bodyPr>
            <a:spAutoFit/>
          </a:bodyPr>
          <a:lstStyle/>
          <a:p>
            <a:r>
              <a:rPr lang="en-GB" b="1" dirty="0"/>
              <a:t>Training materials for teachers of learners with severe, profound and complex learning difficulties</a:t>
            </a:r>
            <a:endParaRPr lang="en-GB" dirty="0"/>
          </a:p>
        </p:txBody>
      </p:sp>
      <p:sp>
        <p:nvSpPr>
          <p:cNvPr id="10" name="Rounded Rectangle 9"/>
          <p:cNvSpPr/>
          <p:nvPr/>
        </p:nvSpPr>
        <p:spPr>
          <a:xfrm>
            <a:off x="3668018" y="391905"/>
            <a:ext cx="5937337" cy="190395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pic>
        <p:nvPicPr>
          <p:cNvPr id="11" name="Picture 10">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3784" y="5001979"/>
            <a:ext cx="1248469" cy="1456027"/>
          </a:xfrm>
          <a:prstGeom prst="rect">
            <a:avLst/>
          </a:prstGeom>
        </p:spPr>
      </p:pic>
      <p:pic>
        <p:nvPicPr>
          <p:cNvPr id="13" name="Picture 12">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91191" y="1338938"/>
            <a:ext cx="1905000" cy="1571625"/>
          </a:xfrm>
          <a:prstGeom prst="rect">
            <a:avLst/>
          </a:prstGeom>
        </p:spPr>
      </p:pic>
      <p:sp>
        <p:nvSpPr>
          <p:cNvPr id="14" name="Rectangle 13"/>
          <p:cNvSpPr/>
          <p:nvPr/>
        </p:nvSpPr>
        <p:spPr>
          <a:xfrm>
            <a:off x="3949719" y="6533215"/>
            <a:ext cx="4817344" cy="307777"/>
          </a:xfrm>
          <a:prstGeom prst="rect">
            <a:avLst/>
          </a:prstGeom>
        </p:spPr>
        <p:txBody>
          <a:bodyPr wrap="none">
            <a:spAutoFit/>
          </a:bodyPr>
          <a:lstStyle/>
          <a:p>
            <a:pPr lvl="0" algn="ctr">
              <a:defRPr/>
            </a:pPr>
            <a:r>
              <a:rPr lang="en-GB" sz="1400" kern="0" dirty="0">
                <a:solidFill>
                  <a:prstClr val="black"/>
                </a:solidFill>
              </a:rPr>
              <a:t>Falkirk Children's Services Educational Psychology Service</a:t>
            </a:r>
          </a:p>
        </p:txBody>
      </p:sp>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04156" y="3085096"/>
            <a:ext cx="1733550" cy="2628900"/>
          </a:xfrm>
          <a:prstGeom prst="rect">
            <a:avLst/>
          </a:prstGeom>
        </p:spPr>
      </p:pic>
      <p:pic>
        <p:nvPicPr>
          <p:cNvPr id="16" name="Picture 15">
            <a:hlinkClick r:id="rId9"/>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06011" y="4081716"/>
            <a:ext cx="2094156" cy="2094156"/>
          </a:xfrm>
          <a:prstGeom prst="rect">
            <a:avLst/>
          </a:prstGeom>
        </p:spPr>
      </p:pic>
    </p:spTree>
    <p:extLst>
      <p:ext uri="{BB962C8B-B14F-4D97-AF65-F5344CB8AC3E}">
        <p14:creationId xmlns:p14="http://schemas.microsoft.com/office/powerpoint/2010/main" val="36922361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277" y="0"/>
            <a:ext cx="8146094" cy="6670163"/>
          </a:xfrm>
          <a:prstGeom prst="rect">
            <a:avLst/>
          </a:prstGeom>
        </p:spPr>
      </p:pic>
      <p:sp>
        <p:nvSpPr>
          <p:cNvPr id="3" name="Rectangle 2"/>
          <p:cNvSpPr/>
          <p:nvPr/>
        </p:nvSpPr>
        <p:spPr>
          <a:xfrm>
            <a:off x="2397147" y="6516274"/>
            <a:ext cx="4817344" cy="307777"/>
          </a:xfrm>
          <a:prstGeom prst="rect">
            <a:avLst/>
          </a:prstGeom>
        </p:spPr>
        <p:txBody>
          <a:bodyPr wrap="none">
            <a:spAutoFit/>
          </a:bodyPr>
          <a:lstStyle/>
          <a:p>
            <a:pPr lvl="0" algn="ctr">
              <a:defRPr/>
            </a:pPr>
            <a:r>
              <a:rPr lang="en-GB" sz="1400" kern="0" dirty="0">
                <a:solidFill>
                  <a:prstClr val="black"/>
                </a:solidFill>
              </a:rPr>
              <a:t>Falkirk Children's Services Educational Psychology Service</a:t>
            </a:r>
          </a:p>
        </p:txBody>
      </p:sp>
    </p:spTree>
    <p:extLst>
      <p:ext uri="{BB962C8B-B14F-4D97-AF65-F5344CB8AC3E}">
        <p14:creationId xmlns:p14="http://schemas.microsoft.com/office/powerpoint/2010/main" val="16388286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Kids do well if they can</a:t>
            </a:r>
            <a:endParaRPr lang="en-GB" dirty="0"/>
          </a:p>
        </p:txBody>
      </p:sp>
      <p:pic>
        <p:nvPicPr>
          <p:cNvPr id="5" name="Picture 4">
            <a:hlinkClick r:id="rId3"/>
          </p:cNvPr>
          <p:cNvPicPr>
            <a:picLocks noChangeAspect="1"/>
          </p:cNvPicPr>
          <p:nvPr/>
        </p:nvPicPr>
        <p:blipFill>
          <a:blip r:embed="rId4"/>
          <a:stretch>
            <a:fillRect/>
          </a:stretch>
        </p:blipFill>
        <p:spPr>
          <a:xfrm>
            <a:off x="9838744" y="4531362"/>
            <a:ext cx="2103302" cy="2066723"/>
          </a:xfrm>
          <a:prstGeom prst="rect">
            <a:avLst/>
          </a:prstGeom>
        </p:spPr>
      </p:pic>
      <p:sp>
        <p:nvSpPr>
          <p:cNvPr id="6" name="Rectangle 5"/>
          <p:cNvSpPr/>
          <p:nvPr/>
        </p:nvSpPr>
        <p:spPr>
          <a:xfrm>
            <a:off x="3405007" y="6444197"/>
            <a:ext cx="4817344" cy="307777"/>
          </a:xfrm>
          <a:prstGeom prst="rect">
            <a:avLst/>
          </a:prstGeom>
        </p:spPr>
        <p:txBody>
          <a:bodyPr wrap="none">
            <a:spAutoFit/>
          </a:bodyPr>
          <a:lstStyle/>
          <a:p>
            <a:pPr lvl="0" algn="ctr">
              <a:defRPr/>
            </a:pPr>
            <a:r>
              <a:rPr lang="en-GB" sz="1400" kern="0" dirty="0">
                <a:solidFill>
                  <a:prstClr val="black"/>
                </a:solidFill>
              </a:rPr>
              <a:t>Falkirk Children's Services Educational Psychology Service</a:t>
            </a:r>
          </a:p>
        </p:txBody>
      </p:sp>
      <p:pic>
        <p:nvPicPr>
          <p:cNvPr id="9" name="Content Placeholder 8"/>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471602" y="1559338"/>
            <a:ext cx="5008131" cy="3881437"/>
          </a:xfrm>
        </p:spPr>
      </p:pic>
      <p:sp>
        <p:nvSpPr>
          <p:cNvPr id="10" name="TextBox 9"/>
          <p:cNvSpPr txBox="1"/>
          <p:nvPr/>
        </p:nvSpPr>
        <p:spPr>
          <a:xfrm>
            <a:off x="213871" y="2881530"/>
            <a:ext cx="2353965" cy="830997"/>
          </a:xfrm>
          <a:prstGeom prst="rect">
            <a:avLst/>
          </a:prstGeom>
          <a:solidFill>
            <a:srgbClr val="FFC000"/>
          </a:solidFill>
          <a:ln>
            <a:noFill/>
          </a:ln>
        </p:spPr>
        <p:txBody>
          <a:bodyPr wrap="square" rtlCol="0">
            <a:spAutoFit/>
          </a:bodyPr>
          <a:lstStyle/>
          <a:p>
            <a:r>
              <a:rPr lang="en-GB" sz="2400" dirty="0" smtClean="0">
                <a:solidFill>
                  <a:schemeClr val="accent4"/>
                </a:solidFill>
              </a:rPr>
              <a:t>Situational Demand</a:t>
            </a:r>
            <a:endParaRPr lang="en-GB" sz="2400" dirty="0">
              <a:solidFill>
                <a:schemeClr val="accent4"/>
              </a:solidFill>
            </a:endParaRPr>
          </a:p>
        </p:txBody>
      </p:sp>
      <p:sp>
        <p:nvSpPr>
          <p:cNvPr id="12" name="TextBox 11"/>
          <p:cNvSpPr txBox="1"/>
          <p:nvPr/>
        </p:nvSpPr>
        <p:spPr>
          <a:xfrm>
            <a:off x="7479733" y="1270000"/>
            <a:ext cx="2841714" cy="830997"/>
          </a:xfrm>
          <a:prstGeom prst="rect">
            <a:avLst/>
          </a:prstGeom>
          <a:solidFill>
            <a:srgbClr val="FFC000"/>
          </a:solidFill>
          <a:ln>
            <a:solidFill>
              <a:srgbClr val="FFC000"/>
            </a:solidFill>
          </a:ln>
        </p:spPr>
        <p:txBody>
          <a:bodyPr wrap="square" rtlCol="0">
            <a:spAutoFit/>
          </a:bodyPr>
          <a:lstStyle/>
          <a:p>
            <a:r>
              <a:rPr lang="en-GB" sz="2400" dirty="0" smtClean="0">
                <a:solidFill>
                  <a:schemeClr val="accent4"/>
                </a:solidFill>
              </a:rPr>
              <a:t>Learner’s ability and skills</a:t>
            </a:r>
            <a:endParaRPr lang="en-GB" sz="2400" dirty="0">
              <a:solidFill>
                <a:schemeClr val="accent4"/>
              </a:solidFill>
            </a:endParaRPr>
          </a:p>
        </p:txBody>
      </p:sp>
      <p:sp>
        <p:nvSpPr>
          <p:cNvPr id="13" name="TextBox 12"/>
          <p:cNvSpPr txBox="1"/>
          <p:nvPr/>
        </p:nvSpPr>
        <p:spPr>
          <a:xfrm>
            <a:off x="677334" y="5530058"/>
            <a:ext cx="9731794" cy="400110"/>
          </a:xfrm>
          <a:prstGeom prst="rect">
            <a:avLst/>
          </a:prstGeom>
          <a:noFill/>
        </p:spPr>
        <p:txBody>
          <a:bodyPr wrap="square" rtlCol="0">
            <a:spAutoFit/>
          </a:bodyPr>
          <a:lstStyle/>
          <a:p>
            <a:r>
              <a:rPr lang="en-GB" sz="2000" dirty="0" smtClean="0"/>
              <a:t>Mismatch results in distressed behaviours which act to redress the balance</a:t>
            </a:r>
            <a:endParaRPr lang="en-GB" sz="2000" dirty="0"/>
          </a:p>
        </p:txBody>
      </p:sp>
    </p:spTree>
    <p:extLst>
      <p:ext uri="{BB962C8B-B14F-4D97-AF65-F5344CB8AC3E}">
        <p14:creationId xmlns:p14="http://schemas.microsoft.com/office/powerpoint/2010/main" val="24611721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34902" y="258036"/>
            <a:ext cx="5841055" cy="6341927"/>
          </a:xfrm>
          <a:prstGeom prst="rect">
            <a:avLst/>
          </a:prstGeom>
        </p:spPr>
      </p:pic>
      <p:sp>
        <p:nvSpPr>
          <p:cNvPr id="3" name="Rectangle 2"/>
          <p:cNvSpPr/>
          <p:nvPr/>
        </p:nvSpPr>
        <p:spPr>
          <a:xfrm>
            <a:off x="6718627" y="6446074"/>
            <a:ext cx="4817344" cy="307777"/>
          </a:xfrm>
          <a:prstGeom prst="rect">
            <a:avLst/>
          </a:prstGeom>
        </p:spPr>
        <p:txBody>
          <a:bodyPr wrap="none">
            <a:spAutoFit/>
          </a:bodyPr>
          <a:lstStyle/>
          <a:p>
            <a:pPr lvl="0" algn="ctr">
              <a:defRPr/>
            </a:pPr>
            <a:r>
              <a:rPr lang="en-GB" sz="1400" kern="0" dirty="0">
                <a:solidFill>
                  <a:prstClr val="black"/>
                </a:solidFill>
              </a:rPr>
              <a:t>Falkirk Children's Services Educational Psychology Service</a:t>
            </a:r>
          </a:p>
        </p:txBody>
      </p:sp>
    </p:spTree>
    <p:extLst>
      <p:ext uri="{BB962C8B-B14F-4D97-AF65-F5344CB8AC3E}">
        <p14:creationId xmlns:p14="http://schemas.microsoft.com/office/powerpoint/2010/main" val="13865188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Change of perspective</a:t>
            </a:r>
            <a:endParaRPr lang="en-GB" dirty="0"/>
          </a:p>
        </p:txBody>
      </p:sp>
      <p:sp>
        <p:nvSpPr>
          <p:cNvPr id="3" name="Content Placeholder 2"/>
          <p:cNvSpPr>
            <a:spLocks noGrp="1"/>
          </p:cNvSpPr>
          <p:nvPr>
            <p:ph idx="1"/>
          </p:nvPr>
        </p:nvSpPr>
        <p:spPr>
          <a:xfrm>
            <a:off x="547332" y="1282526"/>
            <a:ext cx="8596668" cy="4304082"/>
          </a:xfrm>
        </p:spPr>
        <p:txBody>
          <a:bodyPr>
            <a:normAutofit fontScale="92500" lnSpcReduction="20000"/>
          </a:bodyPr>
          <a:lstStyle/>
          <a:p>
            <a:pPr marL="0" indent="0">
              <a:buNone/>
            </a:pPr>
            <a:r>
              <a:rPr lang="en-GB" sz="2400" dirty="0" smtClean="0"/>
              <a:t>If we believe that the child is doing something on purpose and should know how to behave better…..</a:t>
            </a:r>
          </a:p>
          <a:p>
            <a:r>
              <a:rPr lang="en-GB" dirty="0" smtClean="0"/>
              <a:t>We attribute controllability to the child</a:t>
            </a:r>
          </a:p>
          <a:p>
            <a:r>
              <a:rPr lang="en-GB" dirty="0" smtClean="0"/>
              <a:t>We expect the child to be responsible</a:t>
            </a:r>
          </a:p>
          <a:p>
            <a:r>
              <a:rPr lang="en-GB" dirty="0" smtClean="0"/>
              <a:t>We take it personally </a:t>
            </a:r>
          </a:p>
          <a:p>
            <a:r>
              <a:rPr lang="en-GB" dirty="0" smtClean="0"/>
              <a:t>Our curiosity about why the behaviour occurred decreases</a:t>
            </a:r>
          </a:p>
          <a:p>
            <a:r>
              <a:rPr lang="en-GB" dirty="0" smtClean="0"/>
              <a:t>Our use of empathy decreases </a:t>
            </a:r>
          </a:p>
          <a:p>
            <a:r>
              <a:rPr lang="en-GB" dirty="0" smtClean="0"/>
              <a:t>We like the child less</a:t>
            </a:r>
          </a:p>
          <a:p>
            <a:r>
              <a:rPr lang="en-GB" dirty="0" smtClean="0"/>
              <a:t>We become less accepting and flexible</a:t>
            </a:r>
          </a:p>
          <a:p>
            <a:r>
              <a:rPr lang="en-GB" dirty="0" smtClean="0"/>
              <a:t>We adapt the environment and our demands less</a:t>
            </a:r>
          </a:p>
          <a:p>
            <a:endParaRPr lang="en-GB" dirty="0"/>
          </a:p>
          <a:p>
            <a:pPr marL="0" indent="0">
              <a:buNone/>
            </a:pPr>
            <a:r>
              <a:rPr lang="en-GB" sz="2400" dirty="0" smtClean="0"/>
              <a:t>It becomes a vicious circle….</a:t>
            </a:r>
          </a:p>
          <a:p>
            <a:endParaRPr lang="en-GB" dirty="0"/>
          </a:p>
        </p:txBody>
      </p:sp>
      <p:sp>
        <p:nvSpPr>
          <p:cNvPr id="5" name="Curved Down Arrow 4"/>
          <p:cNvSpPr/>
          <p:nvPr/>
        </p:nvSpPr>
        <p:spPr>
          <a:xfrm>
            <a:off x="6175332" y="4286478"/>
            <a:ext cx="1615857" cy="87682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3"/>
              </a:solidFill>
            </a:endParaRPr>
          </a:p>
        </p:txBody>
      </p:sp>
      <p:sp>
        <p:nvSpPr>
          <p:cNvPr id="6" name="Curved Up Arrow 5"/>
          <p:cNvSpPr/>
          <p:nvPr/>
        </p:nvSpPr>
        <p:spPr>
          <a:xfrm>
            <a:off x="6175332" y="5403589"/>
            <a:ext cx="1496859" cy="590115"/>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3"/>
              </a:solidFill>
            </a:endParaRPr>
          </a:p>
        </p:txBody>
      </p:sp>
      <p:sp>
        <p:nvSpPr>
          <p:cNvPr id="9" name="Rectangle 8"/>
          <p:cNvSpPr/>
          <p:nvPr/>
        </p:nvSpPr>
        <p:spPr>
          <a:xfrm>
            <a:off x="1457695" y="6484949"/>
            <a:ext cx="4817344" cy="307777"/>
          </a:xfrm>
          <a:prstGeom prst="rect">
            <a:avLst/>
          </a:prstGeom>
        </p:spPr>
        <p:txBody>
          <a:bodyPr wrap="none">
            <a:spAutoFit/>
          </a:bodyPr>
          <a:lstStyle/>
          <a:p>
            <a:pPr lvl="0" algn="ctr">
              <a:defRPr/>
            </a:pPr>
            <a:r>
              <a:rPr lang="en-GB" sz="1400" kern="0" dirty="0">
                <a:solidFill>
                  <a:prstClr val="black"/>
                </a:solidFill>
              </a:rPr>
              <a:t>Falkirk Children's Services Educational Psychology Service</a:t>
            </a:r>
          </a:p>
        </p:txBody>
      </p:sp>
    </p:spTree>
    <p:extLst>
      <p:ext uri="{BB962C8B-B14F-4D97-AF65-F5344CB8AC3E}">
        <p14:creationId xmlns:p14="http://schemas.microsoft.com/office/powerpoint/2010/main" val="4022423527"/>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689</TotalTime>
  <Words>2432</Words>
  <Application>Microsoft Office PowerPoint</Application>
  <PresentationFormat>Widescreen</PresentationFormat>
  <Paragraphs>409</Paragraphs>
  <Slides>50</Slides>
  <Notes>29</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50</vt:i4>
      </vt:variant>
    </vt:vector>
  </HeadingPairs>
  <TitlesOfParts>
    <vt:vector size="58" baseType="lpstr">
      <vt:lpstr>Arial</vt:lpstr>
      <vt:lpstr>Calibri</vt:lpstr>
      <vt:lpstr>Calibri Light</vt:lpstr>
      <vt:lpstr>Symbol</vt:lpstr>
      <vt:lpstr>Times New Roman</vt:lpstr>
      <vt:lpstr>Trebuchet MS</vt:lpstr>
      <vt:lpstr>Wingdings 3</vt:lpstr>
      <vt:lpstr>Facet</vt:lpstr>
      <vt:lpstr>Understanding and managing challenging behaviour – the low arousal approach </vt:lpstr>
      <vt:lpstr>Course Content</vt:lpstr>
      <vt:lpstr>Good vs Bad</vt:lpstr>
      <vt:lpstr>Common triggers (WHAT/WHEN)</vt:lpstr>
      <vt:lpstr>Distressed Behaviours</vt:lpstr>
      <vt:lpstr>PowerPoint Presentation</vt:lpstr>
      <vt:lpstr>Kids do well if they can</vt:lpstr>
      <vt:lpstr>PowerPoint Presentation</vt:lpstr>
      <vt:lpstr>Change of perspective</vt:lpstr>
      <vt:lpstr>Change of perspective</vt:lpstr>
      <vt:lpstr>PowerPoint Presentation</vt:lpstr>
      <vt:lpstr>PowerPoint Presentation</vt:lpstr>
      <vt:lpstr>Self Control- Exercise</vt:lpstr>
      <vt:lpstr>We do everything we can to maintain self control</vt:lpstr>
      <vt:lpstr>Conflicts are Solutions- Win/Win</vt:lpstr>
      <vt:lpstr>The Principle of Control</vt:lpstr>
      <vt:lpstr>Making demands- Exercise</vt:lpstr>
      <vt:lpstr>Affect Contagion </vt:lpstr>
      <vt:lpstr>PowerPoint Presentation</vt:lpstr>
      <vt:lpstr>PowerPoint Presentation</vt:lpstr>
      <vt:lpstr>PowerPoint Presentation</vt:lpstr>
      <vt:lpstr>Affect is contagious</vt:lpstr>
      <vt:lpstr>School resource officer makes a heart warming connection </vt:lpstr>
      <vt:lpstr>Passing on our CALM – Exercise </vt:lpstr>
      <vt:lpstr>Betari Box</vt:lpstr>
      <vt:lpstr>Tools we need</vt:lpstr>
      <vt:lpstr>Trigger Stage </vt:lpstr>
      <vt:lpstr>PowerPoint Presentation</vt:lpstr>
      <vt:lpstr>Chaos Stage </vt:lpstr>
      <vt:lpstr>PowerPoint Presentation</vt:lpstr>
      <vt:lpstr>Returning to self control</vt:lpstr>
      <vt:lpstr>PowerPoint Presentation</vt:lpstr>
      <vt:lpstr>Evaluate in order to plan change…</vt:lpstr>
      <vt:lpstr>Your thoughts?</vt:lpstr>
      <vt:lpstr>Tools we need</vt:lpstr>
      <vt:lpstr>Making sense of behaviour </vt:lpstr>
      <vt:lpstr>Making sense of behaviour </vt:lpstr>
      <vt:lpstr>STAR Analysis   A Framework for the Functional Analysis of Behaviour</vt:lpstr>
      <vt:lpstr>Setting – where does the behaviour take place</vt:lpstr>
      <vt:lpstr>Setting – where does the behaviour take place</vt:lpstr>
      <vt:lpstr>Trigger – what happens immediately before the behaviour?</vt:lpstr>
      <vt:lpstr>Action – what is the behaviour?</vt:lpstr>
      <vt:lpstr>Results – what happens immediately after the behaviour?</vt:lpstr>
      <vt:lpstr>PowerPoint Presentation</vt:lpstr>
      <vt:lpstr>Now what? </vt:lpstr>
      <vt:lpstr>Something to have at the back of your mind for the future… </vt:lpstr>
      <vt:lpstr>PowerPoint Presentation</vt:lpstr>
      <vt:lpstr>Top tips from a colleague…..</vt:lpstr>
      <vt:lpstr>7 Universal Rules for Preventing Problem Behaviour (Dr Barry Prizant)</vt:lpstr>
      <vt:lpstr>References </vt:lpstr>
    </vt:vector>
  </TitlesOfParts>
  <Company>Falkirk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Susannah Wakely</dc:creator>
  <cp:lastModifiedBy>Susannah Wakely</cp:lastModifiedBy>
  <cp:revision>81</cp:revision>
  <dcterms:created xsi:type="dcterms:W3CDTF">2019-04-12T09:40:02Z</dcterms:created>
  <dcterms:modified xsi:type="dcterms:W3CDTF">2020-04-28T15:37:32Z</dcterms:modified>
</cp:coreProperties>
</file>