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8"/>
  </p:notesMasterIdLst>
  <p:sldIdLst>
    <p:sldId id="281" r:id="rId5"/>
    <p:sldId id="345" r:id="rId6"/>
    <p:sldId id="346" r:id="rId7"/>
    <p:sldId id="257" r:id="rId8"/>
    <p:sldId id="286" r:id="rId9"/>
    <p:sldId id="301" r:id="rId10"/>
    <p:sldId id="304" r:id="rId11"/>
    <p:sldId id="319" r:id="rId12"/>
    <p:sldId id="348" r:id="rId13"/>
    <p:sldId id="347" r:id="rId14"/>
    <p:sldId id="340" r:id="rId15"/>
    <p:sldId id="341" r:id="rId16"/>
    <p:sldId id="342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orkbook Cover and Introduction" id="{2D50247E-2F5F-8940-A612-10CFE3C66655}">
          <p14:sldIdLst>
            <p14:sldId id="281"/>
          </p14:sldIdLst>
        </p14:section>
        <p14:section name="School Improvement Priorities" id="{B4344284-857B-9B40-A105-1846305195D8}">
          <p14:sldIdLst>
            <p14:sldId id="345"/>
            <p14:sldId id="346"/>
          </p14:sldIdLst>
        </p14:section>
        <p14:section name="Pillar 1 - Short 1" id="{34685C4A-22AE-9A45-BC98-5561FF290BBB}">
          <p14:sldIdLst>
            <p14:sldId id="257"/>
          </p14:sldIdLst>
        </p14:section>
        <p14:section name="Pillar 1 - Short 2" id="{8AA2DD3B-927E-7448-B684-B327920648C7}">
          <p14:sldIdLst>
            <p14:sldId id="286"/>
          </p14:sldIdLst>
        </p14:section>
        <p14:section name="Pillar 2 - Short 1" id="{615DA680-DB31-DC46-B07D-991F258EAB7F}">
          <p14:sldIdLst>
            <p14:sldId id="301"/>
          </p14:sldIdLst>
        </p14:section>
        <p14:section name="Pillar 2 - Short 2" id="{0106B727-C0C8-354C-BEC9-66B8B12ACC70}">
          <p14:sldIdLst>
            <p14:sldId id="304"/>
          </p14:sldIdLst>
        </p14:section>
        <p14:section name="Pillar 3 - Short 1" id="{46CA347C-D75C-D144-8D3E-1BAE88F8F9CE}">
          <p14:sldIdLst>
            <p14:sldId id="319"/>
          </p14:sldIdLst>
        </p14:section>
        <p14:section name="Pillar 3 - Short 2" id="{DB208B82-B801-DD48-B19F-49ADD9A1A2B8}">
          <p14:sldIdLst/>
        </p14:section>
        <p14:section name="Additional Blank Template Pages" id="{45AE08DD-23CA-BC4E-8441-E5014B8790CD}">
          <p14:sldIdLst>
            <p14:sldId id="348"/>
            <p14:sldId id="347"/>
            <p14:sldId id="340"/>
            <p14:sldId id="341"/>
            <p14:sldId id="34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00"/>
    <a:srgbClr val="BCC901"/>
    <a:srgbClr val="F39202"/>
    <a:srgbClr val="BCC900"/>
    <a:srgbClr val="E83F65"/>
    <a:srgbClr val="E1C311"/>
    <a:srgbClr val="B80E80"/>
    <a:srgbClr val="37AFDA"/>
    <a:srgbClr val="FED9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661130-7048-6BE0-3E88-B630CDA0526C}" v="1" dt="2026-05-29T08:31:29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6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05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47910-9E66-E046-A947-AA2FE52BB3A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232AE-4159-314A-93DC-4CC240AFD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191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3724F-0933-FBAA-F3BB-41E48D26E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029EA7-00D3-1C97-1D32-43EA70404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5A5C06-D5E4-2609-C628-2A08010FA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B6D4D-79BC-7D1A-AD83-3FFB5B66D8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1232AE-4159-314A-93DC-4CC240AFD0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74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F7DF1-2F45-DD4A-98FC-2566E06DC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268675-F1A6-958A-5741-D4D8DD148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C4170B-AD8E-8829-E95A-4B1C88F01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E0233-099E-74AA-6BA1-5401712CB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1232AE-4159-314A-93DC-4CC240AFD0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09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B4716-6B40-192D-A40E-8790507D8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85898-58DA-5797-8F54-F708E3DE1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DA78C6-88FF-1A83-0926-6BB57C3F1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5B758-0F03-21B8-7D49-503AC56C6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1232AE-4159-314A-93DC-4CC240AFD0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27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7B43B-24E5-B98E-FA85-54E9E59B7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0EC8E-A04F-B828-E8C1-CA752F63BF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B42F45-3444-4739-7A5F-CFC8498356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478F1-A8EF-66A4-62D6-63A3AE0FF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1232AE-4159-314A-93DC-4CC240AFD0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0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96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2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6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12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8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0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21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4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95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7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25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93CDC-141C-0EFD-0DF5-3AA157B74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27" y="1646444"/>
            <a:ext cx="3589506" cy="398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Bonnypark ELC Centre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61641-FE15-B843-D606-10A68233F304}"/>
              </a:ext>
            </a:extLst>
          </p:cNvPr>
          <p:cNvSpPr txBox="1">
            <a:spLocks/>
          </p:cNvSpPr>
          <p:nvPr/>
        </p:nvSpPr>
        <p:spPr>
          <a:xfrm>
            <a:off x="84308" y="4296383"/>
            <a:ext cx="3589506" cy="3988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Year 2026-27</a:t>
            </a:r>
          </a:p>
        </p:txBody>
      </p:sp>
      <p:pic>
        <p:nvPicPr>
          <p:cNvPr id="4" name="Picture 3" descr="C:\Users\standcla01\AppData\Local\Microsoft\Windows\INetCache\Content.MSO\19467A11.tmp">
            <a:extLst>
              <a:ext uri="{FF2B5EF4-FFF2-40B4-BE49-F238E27FC236}">
                <a16:creationId xmlns:a16="http://schemas.microsoft.com/office/drawing/2014/main" id="{09F869B6-6554-EBEC-FBB8-6E831202D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22" y="2241277"/>
            <a:ext cx="2005878" cy="1606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1482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1D2D8-E6AF-E56B-39E0-263471B32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2D4539-C3CB-F769-411A-DE44FF4D2F89}"/>
              </a:ext>
            </a:extLst>
          </p:cNvPr>
          <p:cNvSpPr txBox="1"/>
          <p:nvPr/>
        </p:nvSpPr>
        <p:spPr>
          <a:xfrm>
            <a:off x="731705" y="855538"/>
            <a:ext cx="22447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Curriculum, Learning, Teaching and Assessment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317DF1-929E-17DA-ACEE-3BF4DFDF93C7}"/>
              </a:ext>
            </a:extLst>
          </p:cNvPr>
          <p:cNvSpPr txBox="1"/>
          <p:nvPr/>
        </p:nvSpPr>
        <p:spPr>
          <a:xfrm>
            <a:off x="3382360" y="869027"/>
            <a:ext cx="24931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Culture, Ethos, Relationships, Equality and Inclusion​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7087B5-F504-7BAD-1037-ABE1CCF04D63}"/>
              </a:ext>
            </a:extLst>
          </p:cNvPr>
          <p:cNvSpPr txBox="1"/>
          <p:nvPr/>
        </p:nvSpPr>
        <p:spPr>
          <a:xfrm>
            <a:off x="5994084" y="853312"/>
            <a:ext cx="261163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Improving Outcomes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1886B3-E666-3110-D28E-EB835535F144}"/>
              </a:ext>
            </a:extLst>
          </p:cNvPr>
          <p:cNvSpPr txBox="1"/>
          <p:nvPr/>
        </p:nvSpPr>
        <p:spPr>
          <a:xfrm>
            <a:off x="770779" y="51507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Pillar 1​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AFDEA-17D6-4813-6FBF-9228A3E6F703}"/>
              </a:ext>
            </a:extLst>
          </p:cNvPr>
          <p:cNvSpPr txBox="1"/>
          <p:nvPr/>
        </p:nvSpPr>
        <p:spPr>
          <a:xfrm>
            <a:off x="3382470" y="50518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Pillar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570B4-55F5-B86A-7FF9-30E52F2F35F2}"/>
              </a:ext>
            </a:extLst>
          </p:cNvPr>
          <p:cNvSpPr txBox="1"/>
          <p:nvPr/>
        </p:nvSpPr>
        <p:spPr>
          <a:xfrm>
            <a:off x="5994084" y="51507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Pillar 3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FC37C74-6672-BB2B-57B2-144C8D979E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863" y="1423897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id="{3C959591-F7D9-E543-D0DB-2F1BA2AF0C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9" y="2020043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144000" bIns="4572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  <a:latin typeface="Aptos"/>
                <a:ea typeface="Open Sans"/>
                <a:cs typeface="Open Sans"/>
              </a:rPr>
              <a:t>Click to type</a:t>
            </a:r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10" name="Rectangle: Rounded Corners 12">
            <a:extLst>
              <a:ext uri="{FF2B5EF4-FFF2-40B4-BE49-F238E27FC236}">
                <a16:creationId xmlns:a16="http://schemas.microsoft.com/office/drawing/2014/main" id="{C8A8A564-65EE-CE58-1413-3EA30B8D48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8" y="2616529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  <a:p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31" name="Rectangle: Rounded Corners 12">
            <a:extLst>
              <a:ext uri="{FF2B5EF4-FFF2-40B4-BE49-F238E27FC236}">
                <a16:creationId xmlns:a16="http://schemas.microsoft.com/office/drawing/2014/main" id="{23240B2A-A51C-57DA-6B30-2D8288567D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863" y="3232191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2" name="Rectangle: Rounded Corners 12">
            <a:extLst>
              <a:ext uri="{FF2B5EF4-FFF2-40B4-BE49-F238E27FC236}">
                <a16:creationId xmlns:a16="http://schemas.microsoft.com/office/drawing/2014/main" id="{7531C628-6170-D42D-73D4-438DB10B46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9" y="3828337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3" name="Rectangle: Rounded Corners 12">
            <a:extLst>
              <a:ext uri="{FF2B5EF4-FFF2-40B4-BE49-F238E27FC236}">
                <a16:creationId xmlns:a16="http://schemas.microsoft.com/office/drawing/2014/main" id="{FF3987BA-D4F0-E9F2-31A8-6AC50C55E0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8" y="4424823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6" name="Rectangle: Rounded Corners 12">
            <a:extLst>
              <a:ext uri="{FF2B5EF4-FFF2-40B4-BE49-F238E27FC236}">
                <a16:creationId xmlns:a16="http://schemas.microsoft.com/office/drawing/2014/main" id="{2E3E5450-11B2-6185-D5B2-1D9C25BF03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445" y="1425714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7" name="Rectangle: Rounded Corners 12">
            <a:extLst>
              <a:ext uri="{FF2B5EF4-FFF2-40B4-BE49-F238E27FC236}">
                <a16:creationId xmlns:a16="http://schemas.microsoft.com/office/drawing/2014/main" id="{E77761F9-8911-AF7C-263B-6DF1D9A4BF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1" y="2021860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8" name="Rectangle: Rounded Corners 12">
            <a:extLst>
              <a:ext uri="{FF2B5EF4-FFF2-40B4-BE49-F238E27FC236}">
                <a16:creationId xmlns:a16="http://schemas.microsoft.com/office/drawing/2014/main" id="{E0BACD81-9D69-81CE-2366-5EAC1E4A7E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0" y="2618346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9" name="Rectangle: Rounded Corners 12">
            <a:extLst>
              <a:ext uri="{FF2B5EF4-FFF2-40B4-BE49-F238E27FC236}">
                <a16:creationId xmlns:a16="http://schemas.microsoft.com/office/drawing/2014/main" id="{1C899D3F-C9A5-17CA-00A8-B00F7DA9BD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445" y="3234008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0" name="Rectangle: Rounded Corners 12">
            <a:extLst>
              <a:ext uri="{FF2B5EF4-FFF2-40B4-BE49-F238E27FC236}">
                <a16:creationId xmlns:a16="http://schemas.microsoft.com/office/drawing/2014/main" id="{E7999B34-8BD5-3BBC-DD14-9F30D3D1AF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1" y="3830154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1" name="Rectangle: Rounded Corners 12">
            <a:extLst>
              <a:ext uri="{FF2B5EF4-FFF2-40B4-BE49-F238E27FC236}">
                <a16:creationId xmlns:a16="http://schemas.microsoft.com/office/drawing/2014/main" id="{2D3D000F-D9CB-E259-A7F8-3657BC241C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0" y="4426640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2" name="Rectangle: Rounded Corners 12">
            <a:extLst>
              <a:ext uri="{FF2B5EF4-FFF2-40B4-BE49-F238E27FC236}">
                <a16:creationId xmlns:a16="http://schemas.microsoft.com/office/drawing/2014/main" id="{B86CF4B6-792F-C0AB-BB21-8A894C5758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4027" y="1422356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3" name="Rectangle: Rounded Corners 12">
            <a:extLst>
              <a:ext uri="{FF2B5EF4-FFF2-40B4-BE49-F238E27FC236}">
                <a16:creationId xmlns:a16="http://schemas.microsoft.com/office/drawing/2014/main" id="{16C45CFA-61A1-203D-4280-A20C4719A0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3" y="2018502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4" name="Rectangle: Rounded Corners 12">
            <a:extLst>
              <a:ext uri="{FF2B5EF4-FFF2-40B4-BE49-F238E27FC236}">
                <a16:creationId xmlns:a16="http://schemas.microsoft.com/office/drawing/2014/main" id="{F0AD05AF-B245-A6BD-1E9B-73FDB10A4F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2" y="2614988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5" name="Rectangle: Rounded Corners 12">
            <a:extLst>
              <a:ext uri="{FF2B5EF4-FFF2-40B4-BE49-F238E27FC236}">
                <a16:creationId xmlns:a16="http://schemas.microsoft.com/office/drawing/2014/main" id="{8411D739-6E9E-D5BF-6B1A-B811BF60F3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4027" y="3230650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6" name="Rectangle: Rounded Corners 12">
            <a:extLst>
              <a:ext uri="{FF2B5EF4-FFF2-40B4-BE49-F238E27FC236}">
                <a16:creationId xmlns:a16="http://schemas.microsoft.com/office/drawing/2014/main" id="{5F7AF6B4-C02A-3C41-462E-955F10F79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3" y="3826796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7" name="Rectangle: Rounded Corners 12">
            <a:extLst>
              <a:ext uri="{FF2B5EF4-FFF2-40B4-BE49-F238E27FC236}">
                <a16:creationId xmlns:a16="http://schemas.microsoft.com/office/drawing/2014/main" id="{5210908E-27BF-6A86-14C2-F82E75A4A4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2" y="4423282"/>
            <a:ext cx="2166395" cy="551007"/>
          </a:xfrm>
          <a:prstGeom prst="roundRect">
            <a:avLst/>
          </a:prstGeom>
          <a:solidFill>
            <a:srgbClr val="BCC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4E53F12-DA6B-3014-A681-04E81652168F}"/>
              </a:ext>
            </a:extLst>
          </p:cNvPr>
          <p:cNvSpPr/>
          <p:nvPr/>
        </p:nvSpPr>
        <p:spPr>
          <a:xfrm>
            <a:off x="626225" y="1564121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BAF3345-B219-EE20-2D29-1D4F4DAE1B67}"/>
              </a:ext>
            </a:extLst>
          </p:cNvPr>
          <p:cNvSpPr/>
          <p:nvPr/>
        </p:nvSpPr>
        <p:spPr>
          <a:xfrm>
            <a:off x="610141" y="2176992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B23E6595-C6CF-09E9-D61C-CA8D9361F020}"/>
              </a:ext>
            </a:extLst>
          </p:cNvPr>
          <p:cNvSpPr/>
          <p:nvPr/>
        </p:nvSpPr>
        <p:spPr>
          <a:xfrm>
            <a:off x="621307" y="275162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3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BC3211C-E07C-164C-7B8B-F45EDA774D9C}"/>
              </a:ext>
            </a:extLst>
          </p:cNvPr>
          <p:cNvSpPr/>
          <p:nvPr/>
        </p:nvSpPr>
        <p:spPr>
          <a:xfrm>
            <a:off x="632573" y="3395543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4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E5FE63F-399F-800E-26E2-A561AF8A710F}"/>
              </a:ext>
            </a:extLst>
          </p:cNvPr>
          <p:cNvSpPr/>
          <p:nvPr/>
        </p:nvSpPr>
        <p:spPr>
          <a:xfrm>
            <a:off x="618997" y="3977964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5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72D29A92-8CB3-2428-AFAA-192C2D742EA7}"/>
              </a:ext>
            </a:extLst>
          </p:cNvPr>
          <p:cNvSpPr/>
          <p:nvPr/>
        </p:nvSpPr>
        <p:spPr>
          <a:xfrm>
            <a:off x="610141" y="457411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6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8DD4C2A0-AD1F-D957-E629-4C3D8AFDA4E8}"/>
              </a:ext>
            </a:extLst>
          </p:cNvPr>
          <p:cNvSpPr/>
          <p:nvPr/>
        </p:nvSpPr>
        <p:spPr>
          <a:xfrm>
            <a:off x="3280603" y="1574941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5D8C156-BE72-E4A3-9975-8C406CE32A43}"/>
              </a:ext>
            </a:extLst>
          </p:cNvPr>
          <p:cNvSpPr/>
          <p:nvPr/>
        </p:nvSpPr>
        <p:spPr>
          <a:xfrm>
            <a:off x="3264519" y="2187812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233A6AD-1728-1439-38A9-9E8C8AA0EE24}"/>
              </a:ext>
            </a:extLst>
          </p:cNvPr>
          <p:cNvSpPr/>
          <p:nvPr/>
        </p:nvSpPr>
        <p:spPr>
          <a:xfrm>
            <a:off x="3275685" y="276244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8807A3EB-86A4-26C7-63B0-2F20070B05A3}"/>
              </a:ext>
            </a:extLst>
          </p:cNvPr>
          <p:cNvSpPr/>
          <p:nvPr/>
        </p:nvSpPr>
        <p:spPr>
          <a:xfrm>
            <a:off x="3286951" y="3406363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4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35EEA05E-5347-E876-8E69-41B9F73FDFDE}"/>
              </a:ext>
            </a:extLst>
          </p:cNvPr>
          <p:cNvSpPr/>
          <p:nvPr/>
        </p:nvSpPr>
        <p:spPr>
          <a:xfrm>
            <a:off x="3273375" y="3988784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5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DCE8BC0-10D9-7054-A8ED-B6B9A122DD91}"/>
              </a:ext>
            </a:extLst>
          </p:cNvPr>
          <p:cNvSpPr/>
          <p:nvPr/>
        </p:nvSpPr>
        <p:spPr>
          <a:xfrm>
            <a:off x="3264519" y="458493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6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9FEBF14-8F8B-FEF6-B19F-7BB326BF38C6}"/>
              </a:ext>
            </a:extLst>
          </p:cNvPr>
          <p:cNvSpPr/>
          <p:nvPr/>
        </p:nvSpPr>
        <p:spPr>
          <a:xfrm>
            <a:off x="5877476" y="1579266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2B1EB0D8-A6F0-D90E-CE57-E55156AECA16}"/>
              </a:ext>
            </a:extLst>
          </p:cNvPr>
          <p:cNvSpPr/>
          <p:nvPr/>
        </p:nvSpPr>
        <p:spPr>
          <a:xfrm>
            <a:off x="5861392" y="2192137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386E267B-48D3-931A-8159-C64256AC4496}"/>
              </a:ext>
            </a:extLst>
          </p:cNvPr>
          <p:cNvSpPr/>
          <p:nvPr/>
        </p:nvSpPr>
        <p:spPr>
          <a:xfrm>
            <a:off x="5872558" y="2766765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3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E7006969-8C40-E663-05EF-1C73BD153264}"/>
              </a:ext>
            </a:extLst>
          </p:cNvPr>
          <p:cNvSpPr/>
          <p:nvPr/>
        </p:nvSpPr>
        <p:spPr>
          <a:xfrm>
            <a:off x="5883824" y="3410688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4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4983206-C95B-4287-45EF-98BA1912AFFF}"/>
              </a:ext>
            </a:extLst>
          </p:cNvPr>
          <p:cNvSpPr/>
          <p:nvPr/>
        </p:nvSpPr>
        <p:spPr>
          <a:xfrm>
            <a:off x="5870248" y="3993109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5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C7617A8-6B93-C7E5-D501-6BF9271F8F8E}"/>
              </a:ext>
            </a:extLst>
          </p:cNvPr>
          <p:cNvSpPr/>
          <p:nvPr/>
        </p:nvSpPr>
        <p:spPr>
          <a:xfrm>
            <a:off x="5861392" y="4589255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6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2416564C-FD71-38B3-80D7-586871DC0F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5D80C1B-0F82-D051-BAFB-61CB9F99BEDD}"/>
              </a:ext>
            </a:extLst>
          </p:cNvPr>
          <p:cNvSpPr txBox="1">
            <a:spLocks/>
          </p:cNvSpPr>
          <p:nvPr/>
        </p:nvSpPr>
        <p:spPr>
          <a:xfrm>
            <a:off x="59306" y="109752"/>
            <a:ext cx="4979621" cy="398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/>
              <a:t>School Improvement Priorities - Medium</a:t>
            </a:r>
          </a:p>
        </p:txBody>
      </p:sp>
    </p:spTree>
    <p:extLst>
      <p:ext uri="{BB962C8B-B14F-4D97-AF65-F5344CB8AC3E}">
        <p14:creationId xmlns:p14="http://schemas.microsoft.com/office/powerpoint/2010/main" val="787889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2DF5C-F2FE-186E-CCEC-56943DA00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E691FEA-F126-4EA8-6AC8-7AA1023A6E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73755"/>
            <a:ext cx="4988239" cy="338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Clarify Canvas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Pillar x, Short x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6454FB-6ACC-0C99-90C0-7926FFB254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872647"/>
            <a:ext cx="3603382" cy="119595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/>
              <a:t>Q1 – What impact do we want to have?</a:t>
            </a:r>
          </a:p>
          <a:p>
            <a:endParaRPr lang="en-US" sz="800"/>
          </a:p>
          <a:p>
            <a:endParaRPr lang="en-US" sz="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502959-2A17-D037-895F-CDECD4578E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2322550"/>
            <a:ext cx="3603382" cy="256981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/>
              <a:t>Q2 -  What problems are we trying to solve?</a:t>
            </a:r>
          </a:p>
          <a:p>
            <a:r>
              <a:rPr lang="en-US" sz="800" i="1"/>
              <a:t>Include evidence supporting our understanding of the problems</a:t>
            </a:r>
          </a:p>
          <a:p>
            <a:endParaRPr lang="en-US" sz="800"/>
          </a:p>
          <a:p>
            <a:endParaRPr lang="en-US" sz="8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4521E1-C8B6-32F7-9FBE-2AE20948F5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860874"/>
            <a:ext cx="4768362" cy="2059184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68362"/>
                      <a:gd name="connsiteY0" fmla="*/ 0 h 2059184"/>
                      <a:gd name="connsiteX1" fmla="*/ 633511 w 4768362"/>
                      <a:gd name="connsiteY1" fmla="*/ 0 h 2059184"/>
                      <a:gd name="connsiteX2" fmla="*/ 1171655 w 4768362"/>
                      <a:gd name="connsiteY2" fmla="*/ 0 h 2059184"/>
                      <a:gd name="connsiteX3" fmla="*/ 1948216 w 4768362"/>
                      <a:gd name="connsiteY3" fmla="*/ 0 h 2059184"/>
                      <a:gd name="connsiteX4" fmla="*/ 2581727 w 4768362"/>
                      <a:gd name="connsiteY4" fmla="*/ 0 h 2059184"/>
                      <a:gd name="connsiteX5" fmla="*/ 3215238 w 4768362"/>
                      <a:gd name="connsiteY5" fmla="*/ 0 h 2059184"/>
                      <a:gd name="connsiteX6" fmla="*/ 3991800 w 4768362"/>
                      <a:gd name="connsiteY6" fmla="*/ 0 h 2059184"/>
                      <a:gd name="connsiteX7" fmla="*/ 4768362 w 4768362"/>
                      <a:gd name="connsiteY7" fmla="*/ 0 h 2059184"/>
                      <a:gd name="connsiteX8" fmla="*/ 4768362 w 4768362"/>
                      <a:gd name="connsiteY8" fmla="*/ 727578 h 2059184"/>
                      <a:gd name="connsiteX9" fmla="*/ 4768362 w 4768362"/>
                      <a:gd name="connsiteY9" fmla="*/ 1372789 h 2059184"/>
                      <a:gd name="connsiteX10" fmla="*/ 4768362 w 4768362"/>
                      <a:gd name="connsiteY10" fmla="*/ 2059184 h 2059184"/>
                      <a:gd name="connsiteX11" fmla="*/ 4087167 w 4768362"/>
                      <a:gd name="connsiteY11" fmla="*/ 2059184 h 2059184"/>
                      <a:gd name="connsiteX12" fmla="*/ 3453656 w 4768362"/>
                      <a:gd name="connsiteY12" fmla="*/ 2059184 h 2059184"/>
                      <a:gd name="connsiteX13" fmla="*/ 2677095 w 4768362"/>
                      <a:gd name="connsiteY13" fmla="*/ 2059184 h 2059184"/>
                      <a:gd name="connsiteX14" fmla="*/ 1900533 w 4768362"/>
                      <a:gd name="connsiteY14" fmla="*/ 2059184 h 2059184"/>
                      <a:gd name="connsiteX15" fmla="*/ 1314706 w 4768362"/>
                      <a:gd name="connsiteY15" fmla="*/ 2059184 h 2059184"/>
                      <a:gd name="connsiteX16" fmla="*/ 633511 w 4768362"/>
                      <a:gd name="connsiteY16" fmla="*/ 2059184 h 2059184"/>
                      <a:gd name="connsiteX17" fmla="*/ 0 w 4768362"/>
                      <a:gd name="connsiteY17" fmla="*/ 2059184 h 2059184"/>
                      <a:gd name="connsiteX18" fmla="*/ 0 w 4768362"/>
                      <a:gd name="connsiteY18" fmla="*/ 1372789 h 2059184"/>
                      <a:gd name="connsiteX19" fmla="*/ 0 w 4768362"/>
                      <a:gd name="connsiteY19" fmla="*/ 727578 h 2059184"/>
                      <a:gd name="connsiteX20" fmla="*/ 0 w 4768362"/>
                      <a:gd name="connsiteY20" fmla="*/ 0 h 2059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68362" h="2059184" extrusionOk="0">
                        <a:moveTo>
                          <a:pt x="0" y="0"/>
                        </a:moveTo>
                        <a:cubicBezTo>
                          <a:pt x="168868" y="-30567"/>
                          <a:pt x="350403" y="13926"/>
                          <a:pt x="633511" y="0"/>
                        </a:cubicBezTo>
                        <a:cubicBezTo>
                          <a:pt x="916619" y="-13926"/>
                          <a:pt x="973417" y="6727"/>
                          <a:pt x="1171655" y="0"/>
                        </a:cubicBezTo>
                        <a:cubicBezTo>
                          <a:pt x="1369893" y="-6727"/>
                          <a:pt x="1667035" y="29869"/>
                          <a:pt x="1948216" y="0"/>
                        </a:cubicBezTo>
                        <a:cubicBezTo>
                          <a:pt x="2229397" y="-29869"/>
                          <a:pt x="2277790" y="15153"/>
                          <a:pt x="2581727" y="0"/>
                        </a:cubicBezTo>
                        <a:cubicBezTo>
                          <a:pt x="2885664" y="-15153"/>
                          <a:pt x="2924194" y="18751"/>
                          <a:pt x="3215238" y="0"/>
                        </a:cubicBezTo>
                        <a:cubicBezTo>
                          <a:pt x="3506282" y="-18751"/>
                          <a:pt x="3712621" y="32935"/>
                          <a:pt x="3991800" y="0"/>
                        </a:cubicBezTo>
                        <a:cubicBezTo>
                          <a:pt x="4270979" y="-32935"/>
                          <a:pt x="4536800" y="23984"/>
                          <a:pt x="4768362" y="0"/>
                        </a:cubicBezTo>
                        <a:cubicBezTo>
                          <a:pt x="4778504" y="228001"/>
                          <a:pt x="4792978" y="529989"/>
                          <a:pt x="4768362" y="727578"/>
                        </a:cubicBezTo>
                        <a:cubicBezTo>
                          <a:pt x="4743746" y="925167"/>
                          <a:pt x="4777058" y="1144904"/>
                          <a:pt x="4768362" y="1372789"/>
                        </a:cubicBezTo>
                        <a:cubicBezTo>
                          <a:pt x="4759666" y="1600674"/>
                          <a:pt x="4787690" y="1863437"/>
                          <a:pt x="4768362" y="2059184"/>
                        </a:cubicBezTo>
                        <a:cubicBezTo>
                          <a:pt x="4435486" y="2068999"/>
                          <a:pt x="4370312" y="2091137"/>
                          <a:pt x="4087167" y="2059184"/>
                        </a:cubicBezTo>
                        <a:cubicBezTo>
                          <a:pt x="3804023" y="2027231"/>
                          <a:pt x="3755116" y="2063345"/>
                          <a:pt x="3453656" y="2059184"/>
                        </a:cubicBezTo>
                        <a:cubicBezTo>
                          <a:pt x="3152196" y="2055023"/>
                          <a:pt x="2909791" y="2074457"/>
                          <a:pt x="2677095" y="2059184"/>
                        </a:cubicBezTo>
                        <a:cubicBezTo>
                          <a:pt x="2444399" y="2043911"/>
                          <a:pt x="2236758" y="2095080"/>
                          <a:pt x="1900533" y="2059184"/>
                        </a:cubicBezTo>
                        <a:cubicBezTo>
                          <a:pt x="1564308" y="2023288"/>
                          <a:pt x="1488266" y="2033249"/>
                          <a:pt x="1314706" y="2059184"/>
                        </a:cubicBezTo>
                        <a:cubicBezTo>
                          <a:pt x="1141146" y="2085119"/>
                          <a:pt x="807324" y="2043331"/>
                          <a:pt x="633511" y="2059184"/>
                        </a:cubicBezTo>
                        <a:cubicBezTo>
                          <a:pt x="459698" y="2075037"/>
                          <a:pt x="316273" y="2088771"/>
                          <a:pt x="0" y="2059184"/>
                        </a:cubicBezTo>
                        <a:cubicBezTo>
                          <a:pt x="-29997" y="1818561"/>
                          <a:pt x="24022" y="1583631"/>
                          <a:pt x="0" y="1372789"/>
                        </a:cubicBezTo>
                        <a:cubicBezTo>
                          <a:pt x="-24022" y="1161947"/>
                          <a:pt x="-17471" y="899602"/>
                          <a:pt x="0" y="727578"/>
                        </a:cubicBezTo>
                        <a:cubicBezTo>
                          <a:pt x="17471" y="555554"/>
                          <a:pt x="-11527" y="2478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/>
              <a:t>Q3 – What change/s could we make that would result in an improvement?</a:t>
            </a:r>
          </a:p>
          <a:p>
            <a:r>
              <a:rPr lang="en-US" sz="800" i="1"/>
              <a:t>Include research evidence base supporting this approach</a:t>
            </a:r>
          </a:p>
          <a:p>
            <a:endParaRPr lang="en-US" sz="800" i="1"/>
          </a:p>
          <a:p>
            <a:endParaRPr lang="en-US" sz="8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E044AB-208F-EC98-7754-DA55F75D4B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3210560"/>
            <a:ext cx="4768361" cy="168180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91440" tIns="45720" rIns="91440" bIns="45720" rtlCol="0" anchor="t">
            <a:normAutofit/>
          </a:bodyPr>
          <a:lstStyle/>
          <a:p>
            <a:r>
              <a:rPr lang="en-US" sz="800" b="1"/>
              <a:t>Q4 – How would we judge whether or not we have been successful?</a:t>
            </a:r>
          </a:p>
          <a:p>
            <a:endParaRPr lang="en-US" sz="800"/>
          </a:p>
          <a:p>
            <a:endParaRPr lang="en-US" sz="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252D33-14B4-C2E6-1CDB-AEDC652E787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1BF5F9-8BDA-0C9F-0533-BCE994411610}"/>
              </a:ext>
            </a:extLst>
          </p:cNvPr>
          <p:cNvSpPr txBox="1"/>
          <p:nvPr/>
        </p:nvSpPr>
        <p:spPr>
          <a:xfrm>
            <a:off x="144215" y="618694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4D596C-0A00-D254-81F6-B273EBC758A6}"/>
              </a:ext>
            </a:extLst>
          </p:cNvPr>
          <p:cNvSpPr txBox="1"/>
          <p:nvPr/>
        </p:nvSpPr>
        <p:spPr>
          <a:xfrm>
            <a:off x="4033921" y="596209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D37300-AE3D-4B79-BFC3-F60EC5641BD7}"/>
              </a:ext>
            </a:extLst>
          </p:cNvPr>
          <p:cNvSpPr txBox="1"/>
          <p:nvPr/>
        </p:nvSpPr>
        <p:spPr>
          <a:xfrm>
            <a:off x="144215" y="206141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Problem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B7C3CE-7C54-1803-20D5-6C63502487AE}"/>
              </a:ext>
            </a:extLst>
          </p:cNvPr>
          <p:cNvSpPr txBox="1"/>
          <p:nvPr/>
        </p:nvSpPr>
        <p:spPr>
          <a:xfrm>
            <a:off x="4033921" y="295513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Evidence</a:t>
            </a:r>
          </a:p>
        </p:txBody>
      </p:sp>
    </p:spTree>
    <p:extLst>
      <p:ext uri="{BB962C8B-B14F-4D97-AF65-F5344CB8AC3E}">
        <p14:creationId xmlns:p14="http://schemas.microsoft.com/office/powerpoint/2010/main" val="71602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4FA83-C07A-6FE4-4DD7-55ED9CFB9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C649D4B-9399-20BD-3F2F-0A3DDEB80C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69574"/>
            <a:ext cx="4988239" cy="338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Rapid Action Plan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Pillar x, Short x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E9743C-C615-4A63-A531-D787DFAE747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1AF399-C1C6-BC8E-99F8-A58B20E253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8843" y="1630242"/>
            <a:ext cx="2326632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E738D2-2415-305F-80DE-F24FCCFB7C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8843" y="2760653"/>
            <a:ext cx="2326632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3584B1-0620-5DAE-3B60-3888609B0A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8842" y="3891064"/>
            <a:ext cx="2326632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D48A6F-F082-C0F9-E931-8EB344C9C12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25320" y="2760653"/>
            <a:ext cx="1517705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02C108-8FB5-66C1-C209-F241D69B39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25320" y="3891064"/>
            <a:ext cx="1517706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C5F995-281F-D163-1B6E-C163EFDAC2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9260" y="862565"/>
            <a:ext cx="2326632" cy="694566"/>
          </a:xfrm>
          <a:prstGeom prst="rect">
            <a:avLst/>
          </a:prstGeom>
          <a:solidFill>
            <a:schemeClr val="bg1"/>
          </a:solidFill>
          <a:ln cmpd="sng">
            <a:solidFill>
              <a:srgbClr val="F3920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pPr algn="ctr"/>
            <a:r>
              <a:rPr lang="en-US" sz="1200" b="1">
                <a:latin typeface="Abadi" panose="020B0604020104020204" pitchFamily="34" charset="0"/>
              </a:rPr>
              <a:t>Q1. Deliverables</a:t>
            </a:r>
          </a:p>
          <a:p>
            <a:pPr algn="ctr"/>
            <a:r>
              <a:rPr lang="en-US" sz="800"/>
              <a:t>What are the next most important deliverables?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7CA7F97-045C-A4C7-D87E-AB33BF1163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25319" y="862565"/>
            <a:ext cx="1517705" cy="694566"/>
          </a:xfrm>
          <a:prstGeom prst="rect">
            <a:avLst/>
          </a:prstGeom>
          <a:noFill/>
          <a:ln cmpd="sng">
            <a:solidFill>
              <a:srgbClr val="F3920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pPr algn="ctr"/>
            <a:r>
              <a:rPr lang="en-US" sz="1200" b="1">
                <a:latin typeface="Abadi" panose="020B0604020104020204" pitchFamily="34" charset="0"/>
              </a:rPr>
              <a:t>Q2. Responsibility</a:t>
            </a:r>
          </a:p>
          <a:p>
            <a:pPr algn="ctr"/>
            <a:r>
              <a:rPr lang="en-US" sz="800"/>
              <a:t>Who will take the lead? Who else will be involved?</a:t>
            </a:r>
          </a:p>
          <a:p>
            <a:endParaRPr lang="en-US" sz="80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2E300AF-10D1-2801-8F89-A15F354A3E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56278" y="1630242"/>
            <a:ext cx="1344647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DEF7CB5-9D54-0A72-1B41-76FA4D0B49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56278" y="2760653"/>
            <a:ext cx="1344647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579B4FF-169E-216C-186F-1A90992774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56278" y="3891064"/>
            <a:ext cx="1344648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D81935E-07A6-B761-ACA6-7935CB391D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56277" y="862565"/>
            <a:ext cx="1344647" cy="694566"/>
          </a:xfrm>
          <a:prstGeom prst="rect">
            <a:avLst/>
          </a:prstGeom>
          <a:noFill/>
          <a:ln cmpd="sng">
            <a:solidFill>
              <a:srgbClr val="F3920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pPr algn="ctr"/>
            <a:r>
              <a:rPr lang="en-US" sz="1200" b="1">
                <a:latin typeface="Abadi" panose="020B0604020104020204" pitchFamily="34" charset="0"/>
              </a:rPr>
              <a:t>Q3. Timeline</a:t>
            </a:r>
          </a:p>
          <a:p>
            <a:pPr algn="ctr"/>
            <a:r>
              <a:rPr lang="en-US" sz="800"/>
              <a:t>What is the timeframe for delivery?</a:t>
            </a:r>
          </a:p>
          <a:p>
            <a:endParaRPr lang="en-US" sz="80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CC547D6-0181-9445-EEB4-EEC35F642F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14178" y="1630242"/>
            <a:ext cx="1344647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6BCB53E-CB15-AE84-3B2D-121EBA40C1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14178" y="2760653"/>
            <a:ext cx="1344647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BA6924C-5688-41C9-9319-C0FADB3AEA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14178" y="3891064"/>
            <a:ext cx="1344648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5498475-5F0F-3EB3-E86D-E7ED577391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14177" y="862565"/>
            <a:ext cx="1344647" cy="694566"/>
          </a:xfrm>
          <a:prstGeom prst="rect">
            <a:avLst/>
          </a:prstGeom>
          <a:noFill/>
          <a:ln cmpd="sng">
            <a:solidFill>
              <a:srgbClr val="F3920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pPr algn="ctr"/>
            <a:r>
              <a:rPr lang="en-US" sz="1200" b="1">
                <a:latin typeface="Abadi" panose="020B0604020104020204" pitchFamily="34" charset="0"/>
              </a:rPr>
              <a:t>Q4. Resources</a:t>
            </a:r>
          </a:p>
          <a:p>
            <a:pPr algn="ctr"/>
            <a:r>
              <a:rPr lang="en-US" sz="800"/>
              <a:t>What resources, time or support will be needed?</a:t>
            </a:r>
          </a:p>
          <a:p>
            <a:endParaRPr lang="en-US" sz="80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75F34EA-AD18-72DF-F6ED-8DCDB3B777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2077" y="1630242"/>
            <a:ext cx="1782663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C14C955-BD0E-F00E-2AB1-91B7D1D7DE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2077" y="2760653"/>
            <a:ext cx="1782663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57421D3-7743-A5B6-2886-E84E71A58A3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2077" y="3891064"/>
            <a:ext cx="1782664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4D1DC5E-A549-5A59-3706-FEB83428F75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72076" y="862565"/>
            <a:ext cx="1782663" cy="694566"/>
          </a:xfrm>
          <a:prstGeom prst="rect">
            <a:avLst/>
          </a:prstGeom>
          <a:noFill/>
          <a:ln cmpd="sng">
            <a:solidFill>
              <a:srgbClr val="F3920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pPr algn="ctr"/>
            <a:r>
              <a:rPr lang="en-US" sz="1200" b="1">
                <a:latin typeface="Abadi" panose="020B0604020104020204" pitchFamily="34" charset="0"/>
              </a:rPr>
              <a:t>Q5. Barriers</a:t>
            </a:r>
          </a:p>
          <a:p>
            <a:pPr algn="ctr"/>
            <a:r>
              <a:rPr lang="en-US" sz="800"/>
              <a:t>What could get in the way of successful completion? How will we work to </a:t>
            </a:r>
            <a:r>
              <a:rPr lang="en-US" sz="800" err="1"/>
              <a:t>minimise</a:t>
            </a:r>
            <a:r>
              <a:rPr lang="en-US" sz="800"/>
              <a:t> this impact?</a:t>
            </a:r>
          </a:p>
          <a:p>
            <a:endParaRPr lang="en-US" sz="80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2E7E4FF-D7DA-690E-117C-6B568CD1EB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25318" y="1630242"/>
            <a:ext cx="1517705" cy="105729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80903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125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38B7F-7B46-2809-AD5F-362C22EE6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6355D5C-23DB-6D0E-526C-5BF8F347AA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69574"/>
            <a:ext cx="4988239" cy="338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The Stand Up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Pillar x, Short x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31031D-6A98-30A8-620F-3BE23C6357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352481-1066-485C-1EB2-791235007A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0864" y="995577"/>
            <a:ext cx="8728447" cy="74984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254E1C-B089-D0B7-B5CD-271C8DBF6227}"/>
              </a:ext>
            </a:extLst>
          </p:cNvPr>
          <p:cNvSpPr txBox="1"/>
          <p:nvPr/>
        </p:nvSpPr>
        <p:spPr>
          <a:xfrm>
            <a:off x="105557" y="704464"/>
            <a:ext cx="340902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/>
              <a:t>Q1. What progress have we made?</a:t>
            </a:r>
            <a:endParaRPr lang="en-US" sz="1400" b="1">
              <a:solidFill>
                <a:schemeClr val="tx1">
                  <a:lumMod val="85000"/>
                  <a:lumOff val="15000"/>
                </a:schemeClr>
              </a:solidFill>
              <a:latin typeface="Abad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BCCAB5-50C3-26F0-218D-1C12908076D3}"/>
              </a:ext>
            </a:extLst>
          </p:cNvPr>
          <p:cNvSpPr txBox="1"/>
          <p:nvPr/>
        </p:nvSpPr>
        <p:spPr>
          <a:xfrm>
            <a:off x="105557" y="1797662"/>
            <a:ext cx="525362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/>
              <a:t>Q2. What challenges are we facing?</a:t>
            </a:r>
            <a:endParaRPr lang="en-US" sz="1400" b="1">
              <a:solidFill>
                <a:schemeClr val="tx1">
                  <a:lumMod val="85000"/>
                  <a:lumOff val="15000"/>
                </a:schemeClr>
              </a:solidFill>
              <a:latin typeface="Abad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3B4CCB-506B-4E9F-C82B-8D6180128058}"/>
              </a:ext>
            </a:extLst>
          </p:cNvPr>
          <p:cNvSpPr txBox="1"/>
          <p:nvPr/>
        </p:nvSpPr>
        <p:spPr>
          <a:xfrm>
            <a:off x="105557" y="2917667"/>
            <a:ext cx="525362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/>
              <a:t>Q3. What concrete actions should we take next?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EED58D-8254-C7E5-F1C3-2C861F92F5B4}"/>
              </a:ext>
            </a:extLst>
          </p:cNvPr>
          <p:cNvSpPr txBox="1"/>
          <p:nvPr/>
        </p:nvSpPr>
        <p:spPr>
          <a:xfrm>
            <a:off x="105557" y="4051375"/>
            <a:ext cx="691412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/>
              <a:t>Optional question: what impact evidence will we collect?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EBD065-F6CE-FAB0-FE4F-4C3CDB36FCF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0863" y="2087934"/>
            <a:ext cx="8728447" cy="74984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240EA8-6F0D-A39E-3E06-6363AD109E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0862" y="3225444"/>
            <a:ext cx="8728447" cy="74984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65EF5B-18D7-0703-BCDA-5CAF25FA1A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0861" y="4359152"/>
            <a:ext cx="8728447" cy="586559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45173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125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09E93-A0F5-45BC-49B7-64CC404C7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803517-1893-0607-9166-D666CC1B59C1}"/>
              </a:ext>
            </a:extLst>
          </p:cNvPr>
          <p:cNvSpPr txBox="1"/>
          <p:nvPr/>
        </p:nvSpPr>
        <p:spPr>
          <a:xfrm>
            <a:off x="731705" y="855538"/>
            <a:ext cx="224471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/>
              <a:t>Curriculum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5FF45C-774D-1331-79B3-DF82AD0BC144}"/>
              </a:ext>
            </a:extLst>
          </p:cNvPr>
          <p:cNvSpPr txBox="1"/>
          <p:nvPr/>
        </p:nvSpPr>
        <p:spPr>
          <a:xfrm>
            <a:off x="3382360" y="869027"/>
            <a:ext cx="24931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/>
              <a:t>Learning , Teaching &amp; Assessment​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CCC93C-A2D8-5A51-1E2F-056A0F265E74}"/>
              </a:ext>
            </a:extLst>
          </p:cNvPr>
          <p:cNvSpPr txBox="1"/>
          <p:nvPr/>
        </p:nvSpPr>
        <p:spPr>
          <a:xfrm>
            <a:off x="5994084" y="853312"/>
            <a:ext cx="261163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/>
              <a:t>Health &amp; Wellbeing and Relationships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BB87AF-C9FE-3418-57A0-D26B4C9083E8}"/>
              </a:ext>
            </a:extLst>
          </p:cNvPr>
          <p:cNvSpPr txBox="1"/>
          <p:nvPr/>
        </p:nvSpPr>
        <p:spPr>
          <a:xfrm>
            <a:off x="770779" y="51507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Pillar 1</a:t>
            </a:r>
            <a:r>
              <a:rPr lang="en-US" b="1" dirty="0"/>
              <a:t>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60B7B-A5C5-C12C-BCA8-CC9A9F508334}"/>
              </a:ext>
            </a:extLst>
          </p:cNvPr>
          <p:cNvSpPr txBox="1"/>
          <p:nvPr/>
        </p:nvSpPr>
        <p:spPr>
          <a:xfrm>
            <a:off x="3382470" y="50518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Pillar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1110FD-B990-5EAE-3232-49559BADA3D4}"/>
              </a:ext>
            </a:extLst>
          </p:cNvPr>
          <p:cNvSpPr txBox="1"/>
          <p:nvPr/>
        </p:nvSpPr>
        <p:spPr>
          <a:xfrm>
            <a:off x="5994084" y="51507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39200"/>
                </a:solidFill>
              </a:rPr>
              <a:t>Pillar 3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6D21157-4EE0-9308-9A00-F2B74F89F4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863" y="1423897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144000" bIns="45720" rtlCol="0" anchor="t" anchorCtr="0">
            <a:normAutofit fontScale="25000" lnSpcReduction="20000"/>
          </a:bodyPr>
          <a:lstStyle/>
          <a:p>
            <a:r>
              <a:rPr lang="en-US" i="1" dirty="0"/>
              <a:t>Throughout the session 2026 – 2027, </a:t>
            </a:r>
            <a:r>
              <a:rPr lang="en-US" i="1" dirty="0" err="1"/>
              <a:t>Bonnypark</a:t>
            </a:r>
            <a:r>
              <a:rPr lang="en-US" i="1" dirty="0"/>
              <a:t> ELCC will continue their STEM Nation award journey, by focusing on our STEM Nation Action Plan. </a:t>
            </a:r>
          </a:p>
          <a:p>
            <a:endParaRPr lang="en-US" i="1" dirty="0"/>
          </a:p>
          <a:p>
            <a:r>
              <a:rPr lang="en-US" i="1" dirty="0"/>
              <a:t>There will be an increase in Staff knowledge, understanding and confidence when embedding digital technologies into daily practice (Sewing, Play on Pedals, Film and Screen, Community partnership). </a:t>
            </a:r>
          </a:p>
          <a:p>
            <a:endParaRPr lang="en-US" b="1" i="1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74DD1EC-C905-7F25-F495-35D4B4A43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6" y="109752"/>
            <a:ext cx="4979621" cy="39883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b="1"/>
              <a:t>Establishment  Improvement Priorities - Short</a:t>
            </a:r>
          </a:p>
        </p:txBody>
      </p:sp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id="{D7F85A10-969E-FD2D-D7C9-E1D56D027E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9" y="2020043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144000" bIns="45720" rtlCol="0" anchor="t" anchorCtr="0">
            <a:normAutofit fontScale="25000" lnSpcReduction="20000"/>
          </a:bodyPr>
          <a:lstStyle/>
          <a:p>
            <a:r>
              <a:rPr lang="en-US" dirty="0"/>
              <a:t>By June 2027, the learning environment and experiences provided within the 2’s room will be rich and provide support and challenge for children.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 Staff will appropriate plan and reflect on experiences which promote literacy,  numeracy and  health and wellbeing. </a:t>
            </a:r>
          </a:p>
        </p:txBody>
      </p:sp>
      <p:sp>
        <p:nvSpPr>
          <p:cNvPr id="36" name="Rectangle: Rounded Corners 12">
            <a:extLst>
              <a:ext uri="{FF2B5EF4-FFF2-40B4-BE49-F238E27FC236}">
                <a16:creationId xmlns:a16="http://schemas.microsoft.com/office/drawing/2014/main" id="{5249B6CE-ECDA-779E-312D-907036B7AD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445" y="1425714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144000" bIns="45720" rtlCol="0" anchor="t" anchorCtr="0">
            <a:normAutofit fontScale="47500" lnSpcReduction="20000"/>
          </a:bodyPr>
          <a:lstStyle/>
          <a:p>
            <a:pPr algn="ctr"/>
            <a:r>
              <a:rPr lang="en-US" i="1" dirty="0"/>
              <a:t>By June 2027, we will see progress in most (75-90%) children’s number recognition and counting skills.</a:t>
            </a:r>
            <a:endParaRPr lang="en-US" b="1" i="1" dirty="0"/>
          </a:p>
        </p:txBody>
      </p:sp>
      <p:sp>
        <p:nvSpPr>
          <p:cNvPr id="37" name="Rectangle: Rounded Corners 12">
            <a:extLst>
              <a:ext uri="{FF2B5EF4-FFF2-40B4-BE49-F238E27FC236}">
                <a16:creationId xmlns:a16="http://schemas.microsoft.com/office/drawing/2014/main" id="{044A3B5F-A45E-5C71-BE6A-076DE13B93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1" y="2021860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144000" bIns="45720" rtlCol="0" anchor="t" anchorCtr="0">
            <a:normAutofit fontScale="55000" lnSpcReduction="20000"/>
          </a:bodyPr>
          <a:lstStyle/>
          <a:p>
            <a:r>
              <a:rPr lang="en-US" sz="1400" dirty="0"/>
              <a:t>By June 2027, we will see progress in most (75-90%) children’s mathematical skills in relation to pattern &amp; shape</a:t>
            </a:r>
          </a:p>
          <a:p>
            <a:endParaRPr lang="en-US" sz="1400" dirty="0"/>
          </a:p>
        </p:txBody>
      </p:sp>
      <p:sp>
        <p:nvSpPr>
          <p:cNvPr id="42" name="Rectangle: Rounded Corners 12">
            <a:extLst>
              <a:ext uri="{FF2B5EF4-FFF2-40B4-BE49-F238E27FC236}">
                <a16:creationId xmlns:a16="http://schemas.microsoft.com/office/drawing/2014/main" id="{5776CFD2-96EB-2852-0523-94F2688414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4027" y="1422356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144000" bIns="45720" rtlCol="0" anchor="t" anchorCtr="0">
            <a:normAutofit fontScale="62500" lnSpcReduction="20000"/>
          </a:bodyPr>
          <a:lstStyle/>
          <a:p>
            <a:r>
              <a:rPr lang="en-US" i="1" dirty="0"/>
              <a:t>By June 2027, there will an increase in most (75% - 90%) children’s emotion wellbeing.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EF93EA9-C3A1-C82A-59C2-52FF76B66210}"/>
              </a:ext>
            </a:extLst>
          </p:cNvPr>
          <p:cNvSpPr/>
          <p:nvPr/>
        </p:nvSpPr>
        <p:spPr>
          <a:xfrm>
            <a:off x="626225" y="1564121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3655819-158B-54DA-80AF-CBB1DC7804BD}"/>
              </a:ext>
            </a:extLst>
          </p:cNvPr>
          <p:cNvSpPr/>
          <p:nvPr/>
        </p:nvSpPr>
        <p:spPr>
          <a:xfrm>
            <a:off x="610141" y="2176992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2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E68A80D-FE1A-9FBB-C901-AB4CC5A8D80D}"/>
              </a:ext>
            </a:extLst>
          </p:cNvPr>
          <p:cNvSpPr/>
          <p:nvPr/>
        </p:nvSpPr>
        <p:spPr>
          <a:xfrm>
            <a:off x="3280603" y="1574941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93793B6-88B0-167A-185C-D6B17DBDF403}"/>
              </a:ext>
            </a:extLst>
          </p:cNvPr>
          <p:cNvSpPr/>
          <p:nvPr/>
        </p:nvSpPr>
        <p:spPr>
          <a:xfrm>
            <a:off x="3264519" y="2187812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B437F20D-99AD-6943-7F96-D1A59918ABCB}"/>
              </a:ext>
            </a:extLst>
          </p:cNvPr>
          <p:cNvSpPr/>
          <p:nvPr/>
        </p:nvSpPr>
        <p:spPr>
          <a:xfrm>
            <a:off x="5877476" y="1579266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F540BC49-9FFE-C6B5-F1C5-296B52AFD6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32A1BD-540E-BA16-F09C-09FBF923EF5F}"/>
              </a:ext>
            </a:extLst>
          </p:cNvPr>
          <p:cNvSpPr txBox="1"/>
          <p:nvPr/>
        </p:nvSpPr>
        <p:spPr>
          <a:xfrm rot="16200000">
            <a:off x="-1554480" y="2862887"/>
            <a:ext cx="377487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highlight>
                  <a:srgbClr val="FFFF00"/>
                </a:highlight>
              </a:rPr>
              <a:t>SHORT​</a:t>
            </a:r>
            <a:r>
              <a:rPr lang="en-US" b="1" dirty="0"/>
              <a:t> – August 2026-June 2027</a:t>
            </a:r>
          </a:p>
        </p:txBody>
      </p:sp>
    </p:spTree>
    <p:extLst>
      <p:ext uri="{BB962C8B-B14F-4D97-AF65-F5344CB8AC3E}">
        <p14:creationId xmlns:p14="http://schemas.microsoft.com/office/powerpoint/2010/main" val="2786919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F070F-D00F-0AF7-3672-EC16037E0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01DF43-F2A5-E6B4-716E-DE0B9B4E4CAF}"/>
              </a:ext>
            </a:extLst>
          </p:cNvPr>
          <p:cNvSpPr txBox="1"/>
          <p:nvPr/>
        </p:nvSpPr>
        <p:spPr>
          <a:xfrm>
            <a:off x="731705" y="855538"/>
            <a:ext cx="224471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Curriculum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4041C8-7A28-4C53-9066-1BB7BCBF44F4}"/>
              </a:ext>
            </a:extLst>
          </p:cNvPr>
          <p:cNvSpPr txBox="1"/>
          <p:nvPr/>
        </p:nvSpPr>
        <p:spPr>
          <a:xfrm>
            <a:off x="3382360" y="869027"/>
            <a:ext cx="24931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Learning, Teaching and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D888C6-13E5-D623-E5ED-FB7C4213F6F3}"/>
              </a:ext>
            </a:extLst>
          </p:cNvPr>
          <p:cNvSpPr txBox="1"/>
          <p:nvPr/>
        </p:nvSpPr>
        <p:spPr>
          <a:xfrm>
            <a:off x="5994084" y="853312"/>
            <a:ext cx="261163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Health &amp; Wellbeing and Relationships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568DE8-8216-30B6-B1AF-1EBDD76E86B5}"/>
              </a:ext>
            </a:extLst>
          </p:cNvPr>
          <p:cNvSpPr txBox="1"/>
          <p:nvPr/>
        </p:nvSpPr>
        <p:spPr>
          <a:xfrm>
            <a:off x="770724" y="52861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Pillar 1</a:t>
            </a:r>
            <a:r>
              <a:rPr lang="en-US" b="1" dirty="0"/>
              <a:t>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27E33C-E6F5-D414-8157-069B158A63BA}"/>
              </a:ext>
            </a:extLst>
          </p:cNvPr>
          <p:cNvSpPr txBox="1"/>
          <p:nvPr/>
        </p:nvSpPr>
        <p:spPr>
          <a:xfrm>
            <a:off x="3280603" y="473147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Pillar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842B8C-4272-F659-5FFF-3A170EDAD886}"/>
              </a:ext>
            </a:extLst>
          </p:cNvPr>
          <p:cNvSpPr txBox="1"/>
          <p:nvPr/>
        </p:nvSpPr>
        <p:spPr>
          <a:xfrm>
            <a:off x="5994084" y="51507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39200"/>
                </a:solidFill>
              </a:rPr>
              <a:t>Pillar 3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A324BFC-998E-6E18-0E2F-B516D1E7D2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863" y="1423897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Autofit/>
          </a:bodyPr>
          <a:lstStyle/>
          <a:p>
            <a:r>
              <a:rPr lang="en-US" sz="700" dirty="0">
                <a:solidFill>
                  <a:schemeClr val="tx1"/>
                </a:solidFill>
              </a:rPr>
              <a:t>By June 2029, Bonnypark ELC will have embedded Falkirk's Pedagogy Strategy. All practice and children’s experiences will be focused around the 5 key principles of pedagogy </a:t>
            </a:r>
          </a:p>
        </p:txBody>
      </p:sp>
      <p:sp>
        <p:nvSpPr>
          <p:cNvPr id="36" name="Rectangle: Rounded Corners 12">
            <a:extLst>
              <a:ext uri="{FF2B5EF4-FFF2-40B4-BE49-F238E27FC236}">
                <a16:creationId xmlns:a16="http://schemas.microsoft.com/office/drawing/2014/main" id="{91AF9118-377C-2CEF-AE03-689D20DEB4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445" y="1425714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 fontScale="77500" lnSpcReduction="20000"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By 2029, Bonnypark ELC Centre will have embedded the principles and actions with the STEM Nation Award Action plan.  </a:t>
            </a:r>
          </a:p>
        </p:txBody>
      </p:sp>
      <p:sp>
        <p:nvSpPr>
          <p:cNvPr id="42" name="Rectangle: Rounded Corners 12">
            <a:extLst>
              <a:ext uri="{FF2B5EF4-FFF2-40B4-BE49-F238E27FC236}">
                <a16:creationId xmlns:a16="http://schemas.microsoft.com/office/drawing/2014/main" id="{8F2E00ED-65F5-9DC5-8DC6-3B4027281F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4027" y="1422356"/>
            <a:ext cx="2166395" cy="551007"/>
          </a:xfrm>
          <a:prstGeom prst="roundRect">
            <a:avLst/>
          </a:prstGeom>
          <a:solidFill>
            <a:srgbClr val="BCC9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Trauma </a:t>
            </a:r>
            <a:r>
              <a:rPr lang="en-US" sz="1000">
                <a:solidFill>
                  <a:schemeClr val="tx1"/>
                </a:solidFill>
              </a:rPr>
              <a:t>informed practice. 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6C20C84-69B9-B79B-0FFB-43D2333E1605}"/>
              </a:ext>
            </a:extLst>
          </p:cNvPr>
          <p:cNvSpPr/>
          <p:nvPr/>
        </p:nvSpPr>
        <p:spPr>
          <a:xfrm>
            <a:off x="626225" y="1574941"/>
            <a:ext cx="259556" cy="24022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A279BC4-8CCE-97F4-1FC9-9AD35C34233F}"/>
              </a:ext>
            </a:extLst>
          </p:cNvPr>
          <p:cNvSpPr/>
          <p:nvPr/>
        </p:nvSpPr>
        <p:spPr>
          <a:xfrm>
            <a:off x="3280603" y="1574941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CF7D26E-351F-FDEF-7F9E-E6B4F5B42AE8}"/>
              </a:ext>
            </a:extLst>
          </p:cNvPr>
          <p:cNvSpPr/>
          <p:nvPr/>
        </p:nvSpPr>
        <p:spPr>
          <a:xfrm>
            <a:off x="5877476" y="1579266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AF97660A-E25B-BA22-0511-A06AF85631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D51A965-8D94-A739-3B29-8D561A17D1C1}"/>
              </a:ext>
            </a:extLst>
          </p:cNvPr>
          <p:cNvSpPr txBox="1">
            <a:spLocks/>
          </p:cNvSpPr>
          <p:nvPr/>
        </p:nvSpPr>
        <p:spPr>
          <a:xfrm>
            <a:off x="59306" y="109752"/>
            <a:ext cx="4979621" cy="398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/>
              <a:t>School Improvement Priorities - Medium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9486B-B3B4-D23A-5C9A-1348EEC3A6A8}"/>
              </a:ext>
            </a:extLst>
          </p:cNvPr>
          <p:cNvSpPr txBox="1"/>
          <p:nvPr/>
        </p:nvSpPr>
        <p:spPr>
          <a:xfrm rot="16200000">
            <a:off x="-1707882" y="2570986"/>
            <a:ext cx="4081679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highlight>
                  <a:srgbClr val="FFFF00"/>
                </a:highlight>
              </a:rPr>
              <a:t>MEDIUM </a:t>
            </a:r>
            <a:r>
              <a:rPr lang="en-US" b="1" dirty="0"/>
              <a:t>– By June 2029 (2 academic years</a:t>
            </a:r>
          </a:p>
        </p:txBody>
      </p:sp>
    </p:spTree>
    <p:extLst>
      <p:ext uri="{BB962C8B-B14F-4D97-AF65-F5344CB8AC3E}">
        <p14:creationId xmlns:p14="http://schemas.microsoft.com/office/powerpoint/2010/main" val="56922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121E5E2-D393-F2EF-51E7-48E3D71660E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73755"/>
            <a:ext cx="4988239" cy="50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Clarify Canvas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Pillar 1, Short 1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</a:b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STEM NATION AWARD ACTION PLAN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9BEA2F-ABF6-E66C-E4CA-6CE0304F47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872647"/>
            <a:ext cx="3603382" cy="119595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Q1 – What impact do we want to have?</a:t>
            </a:r>
          </a:p>
          <a:p>
            <a:endParaRPr lang="en-US" sz="800" b="1" dirty="0"/>
          </a:p>
          <a:p>
            <a:r>
              <a:rPr lang="en-US" sz="800" i="1" dirty="0"/>
              <a:t>Throughout the session 2026 – 2027, </a:t>
            </a:r>
            <a:r>
              <a:rPr lang="en-US" sz="800" i="1" dirty="0" err="1"/>
              <a:t>Bonnypark</a:t>
            </a:r>
            <a:r>
              <a:rPr lang="en-US" sz="800" i="1" dirty="0"/>
              <a:t> ELCC will continue their STEM Nation award journey, by focusing on our STEM Nation Action Plan. </a:t>
            </a:r>
          </a:p>
          <a:p>
            <a:endParaRPr lang="en-US" sz="800" i="1" dirty="0"/>
          </a:p>
          <a:p>
            <a:r>
              <a:rPr lang="en-US" sz="800" i="1" dirty="0"/>
              <a:t>There will be an increase in Staff knowledge, understanding and confidence when embedding digital technologies into daily practice (Digital technologies, Sewing, Play on Pedals, Film and Screen, Community partnership). </a:t>
            </a:r>
          </a:p>
          <a:p>
            <a:endParaRPr lang="en-US" sz="800" i="1" dirty="0"/>
          </a:p>
          <a:p>
            <a:endParaRPr lang="en-US" sz="800" b="1" dirty="0"/>
          </a:p>
          <a:p>
            <a:endParaRPr lang="en-US" sz="800" b="1" dirty="0"/>
          </a:p>
          <a:p>
            <a:endParaRPr lang="en-US" sz="800" b="1" dirty="0"/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FE4551-47D6-1183-72ED-737A12E8F4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2322550"/>
            <a:ext cx="3603382" cy="256981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Q2 -  What problems are we trying to solve?</a:t>
            </a:r>
          </a:p>
          <a:p>
            <a:r>
              <a:rPr lang="en-US" sz="800" i="1" dirty="0"/>
              <a:t>Include evidence supporting our understanding of the problems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At present, there are three/ 26 staff who have been trained in ‘Film and Screen </a:t>
            </a:r>
          </a:p>
          <a:p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We will have three temporary posts within our 3 – 5 room and we want to upskill them in our STEM approaches and improvements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There is a need to review the STEM vision, values and aims for </a:t>
            </a:r>
            <a:r>
              <a:rPr lang="en-US" sz="800" i="1" dirty="0" err="1"/>
              <a:t>Bonnypark</a:t>
            </a:r>
            <a:r>
              <a:rPr lang="en-US" sz="800" i="1" dirty="0"/>
              <a:t> ELCC, during session 2026-2027.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Audits suggest that there is a gap in digital learning resources as part of our core provision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endParaRPr lang="en-US" sz="800" i="1" dirty="0"/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16F46F-CF12-BB6A-6207-539C75E7C78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860874"/>
            <a:ext cx="4768362" cy="2059184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68362"/>
                      <a:gd name="connsiteY0" fmla="*/ 0 h 2059184"/>
                      <a:gd name="connsiteX1" fmla="*/ 633511 w 4768362"/>
                      <a:gd name="connsiteY1" fmla="*/ 0 h 2059184"/>
                      <a:gd name="connsiteX2" fmla="*/ 1171655 w 4768362"/>
                      <a:gd name="connsiteY2" fmla="*/ 0 h 2059184"/>
                      <a:gd name="connsiteX3" fmla="*/ 1948216 w 4768362"/>
                      <a:gd name="connsiteY3" fmla="*/ 0 h 2059184"/>
                      <a:gd name="connsiteX4" fmla="*/ 2581727 w 4768362"/>
                      <a:gd name="connsiteY4" fmla="*/ 0 h 2059184"/>
                      <a:gd name="connsiteX5" fmla="*/ 3215238 w 4768362"/>
                      <a:gd name="connsiteY5" fmla="*/ 0 h 2059184"/>
                      <a:gd name="connsiteX6" fmla="*/ 3991800 w 4768362"/>
                      <a:gd name="connsiteY6" fmla="*/ 0 h 2059184"/>
                      <a:gd name="connsiteX7" fmla="*/ 4768362 w 4768362"/>
                      <a:gd name="connsiteY7" fmla="*/ 0 h 2059184"/>
                      <a:gd name="connsiteX8" fmla="*/ 4768362 w 4768362"/>
                      <a:gd name="connsiteY8" fmla="*/ 727578 h 2059184"/>
                      <a:gd name="connsiteX9" fmla="*/ 4768362 w 4768362"/>
                      <a:gd name="connsiteY9" fmla="*/ 1372789 h 2059184"/>
                      <a:gd name="connsiteX10" fmla="*/ 4768362 w 4768362"/>
                      <a:gd name="connsiteY10" fmla="*/ 2059184 h 2059184"/>
                      <a:gd name="connsiteX11" fmla="*/ 4087167 w 4768362"/>
                      <a:gd name="connsiteY11" fmla="*/ 2059184 h 2059184"/>
                      <a:gd name="connsiteX12" fmla="*/ 3453656 w 4768362"/>
                      <a:gd name="connsiteY12" fmla="*/ 2059184 h 2059184"/>
                      <a:gd name="connsiteX13" fmla="*/ 2677095 w 4768362"/>
                      <a:gd name="connsiteY13" fmla="*/ 2059184 h 2059184"/>
                      <a:gd name="connsiteX14" fmla="*/ 1900533 w 4768362"/>
                      <a:gd name="connsiteY14" fmla="*/ 2059184 h 2059184"/>
                      <a:gd name="connsiteX15" fmla="*/ 1314706 w 4768362"/>
                      <a:gd name="connsiteY15" fmla="*/ 2059184 h 2059184"/>
                      <a:gd name="connsiteX16" fmla="*/ 633511 w 4768362"/>
                      <a:gd name="connsiteY16" fmla="*/ 2059184 h 2059184"/>
                      <a:gd name="connsiteX17" fmla="*/ 0 w 4768362"/>
                      <a:gd name="connsiteY17" fmla="*/ 2059184 h 2059184"/>
                      <a:gd name="connsiteX18" fmla="*/ 0 w 4768362"/>
                      <a:gd name="connsiteY18" fmla="*/ 1372789 h 2059184"/>
                      <a:gd name="connsiteX19" fmla="*/ 0 w 4768362"/>
                      <a:gd name="connsiteY19" fmla="*/ 727578 h 2059184"/>
                      <a:gd name="connsiteX20" fmla="*/ 0 w 4768362"/>
                      <a:gd name="connsiteY20" fmla="*/ 0 h 2059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68362" h="2059184" extrusionOk="0">
                        <a:moveTo>
                          <a:pt x="0" y="0"/>
                        </a:moveTo>
                        <a:cubicBezTo>
                          <a:pt x="168868" y="-30567"/>
                          <a:pt x="350403" y="13926"/>
                          <a:pt x="633511" y="0"/>
                        </a:cubicBezTo>
                        <a:cubicBezTo>
                          <a:pt x="916619" y="-13926"/>
                          <a:pt x="973417" y="6727"/>
                          <a:pt x="1171655" y="0"/>
                        </a:cubicBezTo>
                        <a:cubicBezTo>
                          <a:pt x="1369893" y="-6727"/>
                          <a:pt x="1667035" y="29869"/>
                          <a:pt x="1948216" y="0"/>
                        </a:cubicBezTo>
                        <a:cubicBezTo>
                          <a:pt x="2229397" y="-29869"/>
                          <a:pt x="2277790" y="15153"/>
                          <a:pt x="2581727" y="0"/>
                        </a:cubicBezTo>
                        <a:cubicBezTo>
                          <a:pt x="2885664" y="-15153"/>
                          <a:pt x="2924194" y="18751"/>
                          <a:pt x="3215238" y="0"/>
                        </a:cubicBezTo>
                        <a:cubicBezTo>
                          <a:pt x="3506282" y="-18751"/>
                          <a:pt x="3712621" y="32935"/>
                          <a:pt x="3991800" y="0"/>
                        </a:cubicBezTo>
                        <a:cubicBezTo>
                          <a:pt x="4270979" y="-32935"/>
                          <a:pt x="4536800" y="23984"/>
                          <a:pt x="4768362" y="0"/>
                        </a:cubicBezTo>
                        <a:cubicBezTo>
                          <a:pt x="4778504" y="228001"/>
                          <a:pt x="4792978" y="529989"/>
                          <a:pt x="4768362" y="727578"/>
                        </a:cubicBezTo>
                        <a:cubicBezTo>
                          <a:pt x="4743746" y="925167"/>
                          <a:pt x="4777058" y="1144904"/>
                          <a:pt x="4768362" y="1372789"/>
                        </a:cubicBezTo>
                        <a:cubicBezTo>
                          <a:pt x="4759666" y="1600674"/>
                          <a:pt x="4787690" y="1863437"/>
                          <a:pt x="4768362" y="2059184"/>
                        </a:cubicBezTo>
                        <a:cubicBezTo>
                          <a:pt x="4435486" y="2068999"/>
                          <a:pt x="4370312" y="2091137"/>
                          <a:pt x="4087167" y="2059184"/>
                        </a:cubicBezTo>
                        <a:cubicBezTo>
                          <a:pt x="3804023" y="2027231"/>
                          <a:pt x="3755116" y="2063345"/>
                          <a:pt x="3453656" y="2059184"/>
                        </a:cubicBezTo>
                        <a:cubicBezTo>
                          <a:pt x="3152196" y="2055023"/>
                          <a:pt x="2909791" y="2074457"/>
                          <a:pt x="2677095" y="2059184"/>
                        </a:cubicBezTo>
                        <a:cubicBezTo>
                          <a:pt x="2444399" y="2043911"/>
                          <a:pt x="2236758" y="2095080"/>
                          <a:pt x="1900533" y="2059184"/>
                        </a:cubicBezTo>
                        <a:cubicBezTo>
                          <a:pt x="1564308" y="2023288"/>
                          <a:pt x="1488266" y="2033249"/>
                          <a:pt x="1314706" y="2059184"/>
                        </a:cubicBezTo>
                        <a:cubicBezTo>
                          <a:pt x="1141146" y="2085119"/>
                          <a:pt x="807324" y="2043331"/>
                          <a:pt x="633511" y="2059184"/>
                        </a:cubicBezTo>
                        <a:cubicBezTo>
                          <a:pt x="459698" y="2075037"/>
                          <a:pt x="316273" y="2088771"/>
                          <a:pt x="0" y="2059184"/>
                        </a:cubicBezTo>
                        <a:cubicBezTo>
                          <a:pt x="-29997" y="1818561"/>
                          <a:pt x="24022" y="1583631"/>
                          <a:pt x="0" y="1372789"/>
                        </a:cubicBezTo>
                        <a:cubicBezTo>
                          <a:pt x="-24022" y="1161947"/>
                          <a:pt x="-17471" y="899602"/>
                          <a:pt x="0" y="727578"/>
                        </a:cubicBezTo>
                        <a:cubicBezTo>
                          <a:pt x="17471" y="555554"/>
                          <a:pt x="-11527" y="2478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Q3 – What change/s could we make that would result in an improvement?</a:t>
            </a:r>
          </a:p>
          <a:p>
            <a:r>
              <a:rPr lang="en-US" sz="800" i="1" dirty="0"/>
              <a:t>Include research evidence base supporting this approach</a:t>
            </a:r>
          </a:p>
          <a:p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See actions from STEM Nation Action Plan, RACI tasks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We will redevelop a vision, values and aims for STEM during august Inservice day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Sewing and Film &amp; Screen will have their own PDSA to track the progress and impact from these sessions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Reintroduce STEM nation termly meetings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endParaRPr lang="en-US" sz="800" i="1" dirty="0"/>
          </a:p>
          <a:p>
            <a:endParaRPr lang="en-US" sz="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871D22-C258-D7AE-E4A0-2DDDDFF906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3210560"/>
            <a:ext cx="4768361" cy="168180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91440" tIns="45720" rIns="91440" bIns="45720" rtlCol="0" anchor="t">
            <a:normAutofit/>
          </a:bodyPr>
          <a:lstStyle/>
          <a:p>
            <a:r>
              <a:rPr lang="en-US" sz="800" b="1" dirty="0"/>
              <a:t>Q4 – How would we judge whether or not we have been successful?</a:t>
            </a:r>
          </a:p>
          <a:p>
            <a:endParaRPr lang="en-US" sz="800" dirty="0"/>
          </a:p>
          <a:p>
            <a:r>
              <a:rPr lang="en-US" sz="800" dirty="0"/>
              <a:t>Core provision audits </a:t>
            </a:r>
          </a:p>
          <a:p>
            <a:endParaRPr lang="en-US" sz="800" dirty="0"/>
          </a:p>
          <a:p>
            <a:r>
              <a:rPr lang="en-US" sz="800" dirty="0"/>
              <a:t>PDSAs </a:t>
            </a:r>
          </a:p>
          <a:p>
            <a:endParaRPr lang="en-US" sz="800" dirty="0"/>
          </a:p>
          <a:p>
            <a:r>
              <a:rPr lang="en-US" sz="800" dirty="0"/>
              <a:t>Staff confidence questionnaires </a:t>
            </a:r>
          </a:p>
          <a:p>
            <a:endParaRPr lang="en-US" sz="800" dirty="0"/>
          </a:p>
          <a:p>
            <a:r>
              <a:rPr lang="en-US" sz="800" dirty="0"/>
              <a:t>STEM Nation action plan progress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686A3A-2866-8534-2767-F7A2FEEA540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6940C7-1F6D-D276-8190-FAF0CA72BE32}"/>
              </a:ext>
            </a:extLst>
          </p:cNvPr>
          <p:cNvSpPr txBox="1"/>
          <p:nvPr/>
        </p:nvSpPr>
        <p:spPr>
          <a:xfrm>
            <a:off x="144215" y="618694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A2C85C-9797-E5A5-8E6A-E77DB7F3E500}"/>
              </a:ext>
            </a:extLst>
          </p:cNvPr>
          <p:cNvSpPr txBox="1"/>
          <p:nvPr/>
        </p:nvSpPr>
        <p:spPr>
          <a:xfrm>
            <a:off x="4033921" y="596209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426979-112E-4E18-249A-AAE3F3DA797D}"/>
              </a:ext>
            </a:extLst>
          </p:cNvPr>
          <p:cNvSpPr txBox="1"/>
          <p:nvPr/>
        </p:nvSpPr>
        <p:spPr>
          <a:xfrm>
            <a:off x="144215" y="206141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Problem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B0DA4B-86E1-1C4C-EBE6-75C3A0823134}"/>
              </a:ext>
            </a:extLst>
          </p:cNvPr>
          <p:cNvSpPr txBox="1"/>
          <p:nvPr/>
        </p:nvSpPr>
        <p:spPr>
          <a:xfrm>
            <a:off x="4033921" y="295513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Evidence</a:t>
            </a:r>
          </a:p>
        </p:txBody>
      </p:sp>
    </p:spTree>
    <p:extLst>
      <p:ext uri="{BB962C8B-B14F-4D97-AF65-F5344CB8AC3E}">
        <p14:creationId xmlns:p14="http://schemas.microsoft.com/office/powerpoint/2010/main" val="3658805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D878A-200D-F25F-070C-F7F4AAA47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D68E801-E836-A3EF-D147-48A06B6466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73755"/>
            <a:ext cx="4988239" cy="338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Clarify Canvas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Pillar 1, Short 2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82F77E-51A7-DD07-C1A8-7B44E887E6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872647"/>
            <a:ext cx="3603382" cy="119595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Q1 – What impact do we want to have?</a:t>
            </a:r>
          </a:p>
          <a:p>
            <a:endParaRPr lang="en-US" sz="800" dirty="0"/>
          </a:p>
          <a:p>
            <a:r>
              <a:rPr lang="en-US" sz="800" dirty="0"/>
              <a:t>By June 2027, the learning environment and experiences provided within the 2’s room will be rich and provide support and challenge for children. </a:t>
            </a:r>
          </a:p>
          <a:p>
            <a:r>
              <a:rPr lang="en-US" sz="800" dirty="0"/>
              <a:t> </a:t>
            </a:r>
          </a:p>
          <a:p>
            <a:r>
              <a:rPr lang="en-US" sz="800" dirty="0"/>
              <a:t> Staff will appropriate plan and reflect on experiences which promote literacy,  numeracy and  health and wellbeing.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A1B897-F54C-2A0E-B4E9-187CDCC921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2322550"/>
            <a:ext cx="3603382" cy="256981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Q2 -  What problems are we trying to solve?</a:t>
            </a:r>
          </a:p>
          <a:p>
            <a:r>
              <a:rPr lang="en-US" sz="800" i="1" dirty="0"/>
              <a:t>Include evidence supporting our understanding of the problems</a:t>
            </a:r>
          </a:p>
          <a:p>
            <a:endParaRPr lang="en-US" sz="800" dirty="0"/>
          </a:p>
          <a:p>
            <a:r>
              <a:rPr lang="en-US" sz="800" dirty="0"/>
              <a:t>There will be a new staff team within the 2’s room in the new term. They will need to upskill each other and reflect on current environments, experiences, interactions,  and continuous provision for children. </a:t>
            </a:r>
          </a:p>
          <a:p>
            <a:endParaRPr lang="en-US" sz="800" dirty="0"/>
          </a:p>
          <a:p>
            <a:r>
              <a:rPr lang="en-US" sz="800" dirty="0"/>
              <a:t>The current 2’s environment requires a focus on the development of provocations /  sensory based play experiences (tuff trays, sensory trays, treasure basket </a:t>
            </a:r>
            <a:r>
              <a:rPr lang="en-US" sz="800" dirty="0" err="1"/>
              <a:t>etc</a:t>
            </a:r>
            <a:r>
              <a:rPr lang="en-US" sz="800" dirty="0"/>
              <a:t>)</a:t>
            </a:r>
          </a:p>
          <a:p>
            <a:endParaRPr lang="en-US" sz="800" dirty="0"/>
          </a:p>
          <a:p>
            <a:r>
              <a:rPr lang="en-US" sz="800" dirty="0"/>
              <a:t>We want to increase the breadth of language experiences within the playroom– developing continuous provision &amp; core experiences relating to language &amp; communication. Mini chat has not been embedded as a core experience. </a:t>
            </a:r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3B4B3F-6321-2553-A579-11D91B2F78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860874"/>
            <a:ext cx="4768362" cy="2059184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68362"/>
                      <a:gd name="connsiteY0" fmla="*/ 0 h 2059184"/>
                      <a:gd name="connsiteX1" fmla="*/ 633511 w 4768362"/>
                      <a:gd name="connsiteY1" fmla="*/ 0 h 2059184"/>
                      <a:gd name="connsiteX2" fmla="*/ 1171655 w 4768362"/>
                      <a:gd name="connsiteY2" fmla="*/ 0 h 2059184"/>
                      <a:gd name="connsiteX3" fmla="*/ 1948216 w 4768362"/>
                      <a:gd name="connsiteY3" fmla="*/ 0 h 2059184"/>
                      <a:gd name="connsiteX4" fmla="*/ 2581727 w 4768362"/>
                      <a:gd name="connsiteY4" fmla="*/ 0 h 2059184"/>
                      <a:gd name="connsiteX5" fmla="*/ 3215238 w 4768362"/>
                      <a:gd name="connsiteY5" fmla="*/ 0 h 2059184"/>
                      <a:gd name="connsiteX6" fmla="*/ 3991800 w 4768362"/>
                      <a:gd name="connsiteY6" fmla="*/ 0 h 2059184"/>
                      <a:gd name="connsiteX7" fmla="*/ 4768362 w 4768362"/>
                      <a:gd name="connsiteY7" fmla="*/ 0 h 2059184"/>
                      <a:gd name="connsiteX8" fmla="*/ 4768362 w 4768362"/>
                      <a:gd name="connsiteY8" fmla="*/ 727578 h 2059184"/>
                      <a:gd name="connsiteX9" fmla="*/ 4768362 w 4768362"/>
                      <a:gd name="connsiteY9" fmla="*/ 1372789 h 2059184"/>
                      <a:gd name="connsiteX10" fmla="*/ 4768362 w 4768362"/>
                      <a:gd name="connsiteY10" fmla="*/ 2059184 h 2059184"/>
                      <a:gd name="connsiteX11" fmla="*/ 4087167 w 4768362"/>
                      <a:gd name="connsiteY11" fmla="*/ 2059184 h 2059184"/>
                      <a:gd name="connsiteX12" fmla="*/ 3453656 w 4768362"/>
                      <a:gd name="connsiteY12" fmla="*/ 2059184 h 2059184"/>
                      <a:gd name="connsiteX13" fmla="*/ 2677095 w 4768362"/>
                      <a:gd name="connsiteY13" fmla="*/ 2059184 h 2059184"/>
                      <a:gd name="connsiteX14" fmla="*/ 1900533 w 4768362"/>
                      <a:gd name="connsiteY14" fmla="*/ 2059184 h 2059184"/>
                      <a:gd name="connsiteX15" fmla="*/ 1314706 w 4768362"/>
                      <a:gd name="connsiteY15" fmla="*/ 2059184 h 2059184"/>
                      <a:gd name="connsiteX16" fmla="*/ 633511 w 4768362"/>
                      <a:gd name="connsiteY16" fmla="*/ 2059184 h 2059184"/>
                      <a:gd name="connsiteX17" fmla="*/ 0 w 4768362"/>
                      <a:gd name="connsiteY17" fmla="*/ 2059184 h 2059184"/>
                      <a:gd name="connsiteX18" fmla="*/ 0 w 4768362"/>
                      <a:gd name="connsiteY18" fmla="*/ 1372789 h 2059184"/>
                      <a:gd name="connsiteX19" fmla="*/ 0 w 4768362"/>
                      <a:gd name="connsiteY19" fmla="*/ 727578 h 2059184"/>
                      <a:gd name="connsiteX20" fmla="*/ 0 w 4768362"/>
                      <a:gd name="connsiteY20" fmla="*/ 0 h 2059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68362" h="2059184" extrusionOk="0">
                        <a:moveTo>
                          <a:pt x="0" y="0"/>
                        </a:moveTo>
                        <a:cubicBezTo>
                          <a:pt x="168868" y="-30567"/>
                          <a:pt x="350403" y="13926"/>
                          <a:pt x="633511" y="0"/>
                        </a:cubicBezTo>
                        <a:cubicBezTo>
                          <a:pt x="916619" y="-13926"/>
                          <a:pt x="973417" y="6727"/>
                          <a:pt x="1171655" y="0"/>
                        </a:cubicBezTo>
                        <a:cubicBezTo>
                          <a:pt x="1369893" y="-6727"/>
                          <a:pt x="1667035" y="29869"/>
                          <a:pt x="1948216" y="0"/>
                        </a:cubicBezTo>
                        <a:cubicBezTo>
                          <a:pt x="2229397" y="-29869"/>
                          <a:pt x="2277790" y="15153"/>
                          <a:pt x="2581727" y="0"/>
                        </a:cubicBezTo>
                        <a:cubicBezTo>
                          <a:pt x="2885664" y="-15153"/>
                          <a:pt x="2924194" y="18751"/>
                          <a:pt x="3215238" y="0"/>
                        </a:cubicBezTo>
                        <a:cubicBezTo>
                          <a:pt x="3506282" y="-18751"/>
                          <a:pt x="3712621" y="32935"/>
                          <a:pt x="3991800" y="0"/>
                        </a:cubicBezTo>
                        <a:cubicBezTo>
                          <a:pt x="4270979" y="-32935"/>
                          <a:pt x="4536800" y="23984"/>
                          <a:pt x="4768362" y="0"/>
                        </a:cubicBezTo>
                        <a:cubicBezTo>
                          <a:pt x="4778504" y="228001"/>
                          <a:pt x="4792978" y="529989"/>
                          <a:pt x="4768362" y="727578"/>
                        </a:cubicBezTo>
                        <a:cubicBezTo>
                          <a:pt x="4743746" y="925167"/>
                          <a:pt x="4777058" y="1144904"/>
                          <a:pt x="4768362" y="1372789"/>
                        </a:cubicBezTo>
                        <a:cubicBezTo>
                          <a:pt x="4759666" y="1600674"/>
                          <a:pt x="4787690" y="1863437"/>
                          <a:pt x="4768362" y="2059184"/>
                        </a:cubicBezTo>
                        <a:cubicBezTo>
                          <a:pt x="4435486" y="2068999"/>
                          <a:pt x="4370312" y="2091137"/>
                          <a:pt x="4087167" y="2059184"/>
                        </a:cubicBezTo>
                        <a:cubicBezTo>
                          <a:pt x="3804023" y="2027231"/>
                          <a:pt x="3755116" y="2063345"/>
                          <a:pt x="3453656" y="2059184"/>
                        </a:cubicBezTo>
                        <a:cubicBezTo>
                          <a:pt x="3152196" y="2055023"/>
                          <a:pt x="2909791" y="2074457"/>
                          <a:pt x="2677095" y="2059184"/>
                        </a:cubicBezTo>
                        <a:cubicBezTo>
                          <a:pt x="2444399" y="2043911"/>
                          <a:pt x="2236758" y="2095080"/>
                          <a:pt x="1900533" y="2059184"/>
                        </a:cubicBezTo>
                        <a:cubicBezTo>
                          <a:pt x="1564308" y="2023288"/>
                          <a:pt x="1488266" y="2033249"/>
                          <a:pt x="1314706" y="2059184"/>
                        </a:cubicBezTo>
                        <a:cubicBezTo>
                          <a:pt x="1141146" y="2085119"/>
                          <a:pt x="807324" y="2043331"/>
                          <a:pt x="633511" y="2059184"/>
                        </a:cubicBezTo>
                        <a:cubicBezTo>
                          <a:pt x="459698" y="2075037"/>
                          <a:pt x="316273" y="2088771"/>
                          <a:pt x="0" y="2059184"/>
                        </a:cubicBezTo>
                        <a:cubicBezTo>
                          <a:pt x="-29997" y="1818561"/>
                          <a:pt x="24022" y="1583631"/>
                          <a:pt x="0" y="1372789"/>
                        </a:cubicBezTo>
                        <a:cubicBezTo>
                          <a:pt x="-24022" y="1161947"/>
                          <a:pt x="-17471" y="899602"/>
                          <a:pt x="0" y="727578"/>
                        </a:cubicBezTo>
                        <a:cubicBezTo>
                          <a:pt x="17471" y="555554"/>
                          <a:pt x="-11527" y="2478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Q3 – What change/s could we make that would result in an improvement?</a:t>
            </a:r>
          </a:p>
          <a:p>
            <a:r>
              <a:rPr lang="en-US" sz="800" i="1" dirty="0"/>
              <a:t>Include research evidence base supporting this approach</a:t>
            </a:r>
          </a:p>
          <a:p>
            <a:endParaRPr lang="en-US" sz="800" i="1" dirty="0"/>
          </a:p>
          <a:p>
            <a:r>
              <a:rPr lang="en-US" sz="800" dirty="0"/>
              <a:t>Staff will have a renewed focus on providing high quality provocations within their play spaces. </a:t>
            </a:r>
          </a:p>
          <a:p>
            <a:endParaRPr lang="en-US" sz="800" dirty="0"/>
          </a:p>
          <a:p>
            <a:r>
              <a:rPr lang="en-US" sz="800" dirty="0"/>
              <a:t>Malleable/Creativity area will be revamped to ensure a broad range of experiences are being provided. </a:t>
            </a:r>
          </a:p>
          <a:p>
            <a:endParaRPr lang="en-US" sz="800" dirty="0"/>
          </a:p>
          <a:p>
            <a:r>
              <a:rPr lang="en-US" sz="800" dirty="0"/>
              <a:t>The sensory room will be developed over the summer holidays. </a:t>
            </a:r>
          </a:p>
          <a:p>
            <a:endParaRPr lang="en-US" sz="800" dirty="0"/>
          </a:p>
          <a:p>
            <a:r>
              <a:rPr lang="en-US" sz="800" dirty="0"/>
              <a:t>Use  the ‘Literacy Rich Environmental Tool’ from Up, Up and Away to evaluate environments, experiences and interactions </a:t>
            </a:r>
          </a:p>
          <a:p>
            <a:endParaRPr lang="en-US" sz="800" dirty="0"/>
          </a:p>
          <a:p>
            <a:r>
              <a:rPr lang="en-US" sz="800" dirty="0"/>
              <a:t>Use the “wellbeing tool” from Up, Up and Away to evaluate the health </a:t>
            </a:r>
            <a:r>
              <a:rPr lang="en-US" sz="800"/>
              <a:t>and wellbeing </a:t>
            </a:r>
            <a:r>
              <a:rPr lang="en-US" sz="800" dirty="0"/>
              <a:t>experiences, interactions and environments. </a:t>
            </a:r>
          </a:p>
          <a:p>
            <a:endParaRPr lang="en-US" sz="800" dirty="0"/>
          </a:p>
          <a:p>
            <a:r>
              <a:rPr lang="en-US" sz="800" dirty="0"/>
              <a:t>Literacy and Numeracy audits will be used </a:t>
            </a:r>
          </a:p>
          <a:p>
            <a:endParaRPr lang="en-US" sz="800" dirty="0"/>
          </a:p>
          <a:p>
            <a:endParaRPr lang="en-US" sz="800" i="1" dirty="0"/>
          </a:p>
          <a:p>
            <a:endParaRPr lang="en-US" sz="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0E47F9-554F-248F-A84A-2D0C692455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3210560"/>
            <a:ext cx="4768361" cy="168180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91440" tIns="45720" rIns="91440" bIns="45720" rtlCol="0" anchor="t">
            <a:normAutofit/>
          </a:bodyPr>
          <a:lstStyle/>
          <a:p>
            <a:r>
              <a:rPr lang="en-US" sz="800" b="1" dirty="0"/>
              <a:t>Q4 – How would we judge whether or not we have been successful?</a:t>
            </a:r>
          </a:p>
          <a:p>
            <a:endParaRPr lang="en-US" sz="800" dirty="0"/>
          </a:p>
          <a:p>
            <a:r>
              <a:rPr lang="en-US" sz="800" dirty="0"/>
              <a:t>Space audits </a:t>
            </a:r>
          </a:p>
          <a:p>
            <a:br>
              <a:rPr lang="en-US" sz="800" dirty="0"/>
            </a:br>
            <a:r>
              <a:rPr lang="en-US" sz="800" dirty="0"/>
              <a:t>mini chat data </a:t>
            </a:r>
          </a:p>
          <a:p>
            <a:endParaRPr lang="en-US" sz="800" dirty="0"/>
          </a:p>
          <a:p>
            <a:r>
              <a:rPr lang="en-US" sz="800" dirty="0"/>
              <a:t>Continuous Provision evaluations </a:t>
            </a:r>
          </a:p>
          <a:p>
            <a:endParaRPr lang="en-US" sz="800" dirty="0"/>
          </a:p>
          <a:p>
            <a:r>
              <a:rPr lang="en-US" sz="800" dirty="0"/>
              <a:t>Literacy Rich Environment </a:t>
            </a:r>
            <a:r>
              <a:rPr lang="en-US" sz="800"/>
              <a:t>Tool will be used</a:t>
            </a:r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6C5946-CD8B-83DB-FA8E-2541AD6939D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70A0D4-0C33-60FC-A68E-51A515252CFE}"/>
              </a:ext>
            </a:extLst>
          </p:cNvPr>
          <p:cNvSpPr txBox="1"/>
          <p:nvPr/>
        </p:nvSpPr>
        <p:spPr>
          <a:xfrm>
            <a:off x="144215" y="618694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92AEB8-663D-AA53-F2AD-E7B6159E1466}"/>
              </a:ext>
            </a:extLst>
          </p:cNvPr>
          <p:cNvSpPr txBox="1"/>
          <p:nvPr/>
        </p:nvSpPr>
        <p:spPr>
          <a:xfrm>
            <a:off x="4033921" y="596209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872541-9DED-5F50-EB3E-272B3E4CD856}"/>
              </a:ext>
            </a:extLst>
          </p:cNvPr>
          <p:cNvSpPr txBox="1"/>
          <p:nvPr/>
        </p:nvSpPr>
        <p:spPr>
          <a:xfrm>
            <a:off x="144215" y="206141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Problem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D05F64-E8B6-8863-340F-7B7EC3188F2F}"/>
              </a:ext>
            </a:extLst>
          </p:cNvPr>
          <p:cNvSpPr txBox="1"/>
          <p:nvPr/>
        </p:nvSpPr>
        <p:spPr>
          <a:xfrm>
            <a:off x="4033921" y="295513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Evidence</a:t>
            </a:r>
          </a:p>
        </p:txBody>
      </p:sp>
    </p:spTree>
    <p:extLst>
      <p:ext uri="{BB962C8B-B14F-4D97-AF65-F5344CB8AC3E}">
        <p14:creationId xmlns:p14="http://schemas.microsoft.com/office/powerpoint/2010/main" val="218158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12EB9-AF2B-54CC-AEBB-F7CAA8276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D4AF96F-6B74-F2C6-7E9E-6F206E10A4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73755"/>
            <a:ext cx="4988239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Clarify Canvas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Pillar 2, Short 1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</a:b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badi" panose="020B0604020104020204" pitchFamily="34" charset="0"/>
              </a:rPr>
              <a:t>Numbers and Counting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D202A5-F5B3-021B-C91A-23108B3859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872647"/>
            <a:ext cx="3603382" cy="119595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Q1 – What impact do we want to have?</a:t>
            </a:r>
          </a:p>
          <a:p>
            <a:endParaRPr lang="en-US" sz="800" b="1" dirty="0"/>
          </a:p>
          <a:p>
            <a:r>
              <a:rPr lang="en-US" sz="800" i="1" dirty="0"/>
              <a:t>By June 2027, we will see progress in most (75-90%) children’s number recognition and counting skills.</a:t>
            </a:r>
            <a:endParaRPr lang="en-US" sz="800" b="1" i="1" dirty="0"/>
          </a:p>
          <a:p>
            <a:endParaRPr lang="en-US" sz="800" b="1" dirty="0"/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8713C6-497C-EAC9-42C8-ED1E6DC2BD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2322550"/>
            <a:ext cx="3603382" cy="256981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Q2 -  What problems are we trying to solve?</a:t>
            </a:r>
          </a:p>
          <a:p>
            <a:r>
              <a:rPr lang="en-US" sz="800" i="1" dirty="0"/>
              <a:t>Include evidence supporting our understanding of the problems</a:t>
            </a:r>
          </a:p>
          <a:p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Tracking and monitoring data within our 3-5 room showed that 93% of children are scoring one and two. (35% scoring one, 58% scoring two)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There will be an increase in high quality core numeracy experiences throughout our continuous provision (in both playrooms)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Continuous provision suggests there is a lack of natural numeracy experiences and resources throughout our indoor and outdoor provision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Audits and feedback has identified that there is a lack of numeracy and literacy experiences available within the outdoor space</a:t>
            </a:r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73093A-B2E0-0B54-1027-7287C46FB5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860874"/>
            <a:ext cx="4768362" cy="2059184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68362"/>
                      <a:gd name="connsiteY0" fmla="*/ 0 h 2059184"/>
                      <a:gd name="connsiteX1" fmla="*/ 633511 w 4768362"/>
                      <a:gd name="connsiteY1" fmla="*/ 0 h 2059184"/>
                      <a:gd name="connsiteX2" fmla="*/ 1171655 w 4768362"/>
                      <a:gd name="connsiteY2" fmla="*/ 0 h 2059184"/>
                      <a:gd name="connsiteX3" fmla="*/ 1948216 w 4768362"/>
                      <a:gd name="connsiteY3" fmla="*/ 0 h 2059184"/>
                      <a:gd name="connsiteX4" fmla="*/ 2581727 w 4768362"/>
                      <a:gd name="connsiteY4" fmla="*/ 0 h 2059184"/>
                      <a:gd name="connsiteX5" fmla="*/ 3215238 w 4768362"/>
                      <a:gd name="connsiteY5" fmla="*/ 0 h 2059184"/>
                      <a:gd name="connsiteX6" fmla="*/ 3991800 w 4768362"/>
                      <a:gd name="connsiteY6" fmla="*/ 0 h 2059184"/>
                      <a:gd name="connsiteX7" fmla="*/ 4768362 w 4768362"/>
                      <a:gd name="connsiteY7" fmla="*/ 0 h 2059184"/>
                      <a:gd name="connsiteX8" fmla="*/ 4768362 w 4768362"/>
                      <a:gd name="connsiteY8" fmla="*/ 727578 h 2059184"/>
                      <a:gd name="connsiteX9" fmla="*/ 4768362 w 4768362"/>
                      <a:gd name="connsiteY9" fmla="*/ 1372789 h 2059184"/>
                      <a:gd name="connsiteX10" fmla="*/ 4768362 w 4768362"/>
                      <a:gd name="connsiteY10" fmla="*/ 2059184 h 2059184"/>
                      <a:gd name="connsiteX11" fmla="*/ 4087167 w 4768362"/>
                      <a:gd name="connsiteY11" fmla="*/ 2059184 h 2059184"/>
                      <a:gd name="connsiteX12" fmla="*/ 3453656 w 4768362"/>
                      <a:gd name="connsiteY12" fmla="*/ 2059184 h 2059184"/>
                      <a:gd name="connsiteX13" fmla="*/ 2677095 w 4768362"/>
                      <a:gd name="connsiteY13" fmla="*/ 2059184 h 2059184"/>
                      <a:gd name="connsiteX14" fmla="*/ 1900533 w 4768362"/>
                      <a:gd name="connsiteY14" fmla="*/ 2059184 h 2059184"/>
                      <a:gd name="connsiteX15" fmla="*/ 1314706 w 4768362"/>
                      <a:gd name="connsiteY15" fmla="*/ 2059184 h 2059184"/>
                      <a:gd name="connsiteX16" fmla="*/ 633511 w 4768362"/>
                      <a:gd name="connsiteY16" fmla="*/ 2059184 h 2059184"/>
                      <a:gd name="connsiteX17" fmla="*/ 0 w 4768362"/>
                      <a:gd name="connsiteY17" fmla="*/ 2059184 h 2059184"/>
                      <a:gd name="connsiteX18" fmla="*/ 0 w 4768362"/>
                      <a:gd name="connsiteY18" fmla="*/ 1372789 h 2059184"/>
                      <a:gd name="connsiteX19" fmla="*/ 0 w 4768362"/>
                      <a:gd name="connsiteY19" fmla="*/ 727578 h 2059184"/>
                      <a:gd name="connsiteX20" fmla="*/ 0 w 4768362"/>
                      <a:gd name="connsiteY20" fmla="*/ 0 h 2059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68362" h="2059184" extrusionOk="0">
                        <a:moveTo>
                          <a:pt x="0" y="0"/>
                        </a:moveTo>
                        <a:cubicBezTo>
                          <a:pt x="168868" y="-30567"/>
                          <a:pt x="350403" y="13926"/>
                          <a:pt x="633511" y="0"/>
                        </a:cubicBezTo>
                        <a:cubicBezTo>
                          <a:pt x="916619" y="-13926"/>
                          <a:pt x="973417" y="6727"/>
                          <a:pt x="1171655" y="0"/>
                        </a:cubicBezTo>
                        <a:cubicBezTo>
                          <a:pt x="1369893" y="-6727"/>
                          <a:pt x="1667035" y="29869"/>
                          <a:pt x="1948216" y="0"/>
                        </a:cubicBezTo>
                        <a:cubicBezTo>
                          <a:pt x="2229397" y="-29869"/>
                          <a:pt x="2277790" y="15153"/>
                          <a:pt x="2581727" y="0"/>
                        </a:cubicBezTo>
                        <a:cubicBezTo>
                          <a:pt x="2885664" y="-15153"/>
                          <a:pt x="2924194" y="18751"/>
                          <a:pt x="3215238" y="0"/>
                        </a:cubicBezTo>
                        <a:cubicBezTo>
                          <a:pt x="3506282" y="-18751"/>
                          <a:pt x="3712621" y="32935"/>
                          <a:pt x="3991800" y="0"/>
                        </a:cubicBezTo>
                        <a:cubicBezTo>
                          <a:pt x="4270979" y="-32935"/>
                          <a:pt x="4536800" y="23984"/>
                          <a:pt x="4768362" y="0"/>
                        </a:cubicBezTo>
                        <a:cubicBezTo>
                          <a:pt x="4778504" y="228001"/>
                          <a:pt x="4792978" y="529989"/>
                          <a:pt x="4768362" y="727578"/>
                        </a:cubicBezTo>
                        <a:cubicBezTo>
                          <a:pt x="4743746" y="925167"/>
                          <a:pt x="4777058" y="1144904"/>
                          <a:pt x="4768362" y="1372789"/>
                        </a:cubicBezTo>
                        <a:cubicBezTo>
                          <a:pt x="4759666" y="1600674"/>
                          <a:pt x="4787690" y="1863437"/>
                          <a:pt x="4768362" y="2059184"/>
                        </a:cubicBezTo>
                        <a:cubicBezTo>
                          <a:pt x="4435486" y="2068999"/>
                          <a:pt x="4370312" y="2091137"/>
                          <a:pt x="4087167" y="2059184"/>
                        </a:cubicBezTo>
                        <a:cubicBezTo>
                          <a:pt x="3804023" y="2027231"/>
                          <a:pt x="3755116" y="2063345"/>
                          <a:pt x="3453656" y="2059184"/>
                        </a:cubicBezTo>
                        <a:cubicBezTo>
                          <a:pt x="3152196" y="2055023"/>
                          <a:pt x="2909791" y="2074457"/>
                          <a:pt x="2677095" y="2059184"/>
                        </a:cubicBezTo>
                        <a:cubicBezTo>
                          <a:pt x="2444399" y="2043911"/>
                          <a:pt x="2236758" y="2095080"/>
                          <a:pt x="1900533" y="2059184"/>
                        </a:cubicBezTo>
                        <a:cubicBezTo>
                          <a:pt x="1564308" y="2023288"/>
                          <a:pt x="1488266" y="2033249"/>
                          <a:pt x="1314706" y="2059184"/>
                        </a:cubicBezTo>
                        <a:cubicBezTo>
                          <a:pt x="1141146" y="2085119"/>
                          <a:pt x="807324" y="2043331"/>
                          <a:pt x="633511" y="2059184"/>
                        </a:cubicBezTo>
                        <a:cubicBezTo>
                          <a:pt x="459698" y="2075037"/>
                          <a:pt x="316273" y="2088771"/>
                          <a:pt x="0" y="2059184"/>
                        </a:cubicBezTo>
                        <a:cubicBezTo>
                          <a:pt x="-29997" y="1818561"/>
                          <a:pt x="24022" y="1583631"/>
                          <a:pt x="0" y="1372789"/>
                        </a:cubicBezTo>
                        <a:cubicBezTo>
                          <a:pt x="-24022" y="1161947"/>
                          <a:pt x="-17471" y="899602"/>
                          <a:pt x="0" y="727578"/>
                        </a:cubicBezTo>
                        <a:cubicBezTo>
                          <a:pt x="17471" y="555554"/>
                          <a:pt x="-11527" y="2478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Q3 – What change/s could we make that would result in an improvement?</a:t>
            </a:r>
          </a:p>
          <a:p>
            <a:r>
              <a:rPr lang="en-US" sz="800" i="1" dirty="0"/>
              <a:t>Include research evidence base supporting this approach</a:t>
            </a:r>
          </a:p>
          <a:p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Create a new format for regular numeracy audits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Number resources will be injected into the indoors and outdoor play spaces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Focus Groups will be introduced targeting children’s number and counting </a:t>
            </a:r>
          </a:p>
          <a:p>
            <a:endParaRPr lang="en-US" sz="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C0734C-3B62-F928-2AFA-7F7C42A449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3210560"/>
            <a:ext cx="4768361" cy="168180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91440" tIns="45720" rIns="91440" bIns="45720" rtlCol="0" anchor="t">
            <a:normAutofit/>
          </a:bodyPr>
          <a:lstStyle/>
          <a:p>
            <a:r>
              <a:rPr lang="en-US" sz="800" b="1" dirty="0"/>
              <a:t>Q4 – How would we judge whether or not we have been successful?</a:t>
            </a:r>
          </a:p>
          <a:p>
            <a:endParaRPr lang="en-US" sz="800" dirty="0"/>
          </a:p>
          <a:p>
            <a:pPr fontAlgn="base"/>
            <a:r>
              <a:rPr lang="en-US" sz="800" i="1" dirty="0"/>
              <a:t>Increased evidence of experiences within Online Learning Journals and Planning in terms of number and counting</a:t>
            </a:r>
          </a:p>
          <a:p>
            <a:pPr fontAlgn="base"/>
            <a:endParaRPr lang="en-US" sz="800" i="1" dirty="0"/>
          </a:p>
          <a:p>
            <a:pPr fontAlgn="base"/>
            <a:r>
              <a:rPr lang="en-US" sz="800" i="1" dirty="0"/>
              <a:t>Tracking and monitoring data will indicate increased skill development for children number recognition and counting skills. </a:t>
            </a:r>
          </a:p>
          <a:p>
            <a:endParaRPr lang="en-US" sz="800" dirty="0"/>
          </a:p>
          <a:p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E38A2D-3713-0B8B-B0FF-BF69C4ACD47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FDDA41-1E17-0AF2-06DF-6EE83A4A7EF9}"/>
              </a:ext>
            </a:extLst>
          </p:cNvPr>
          <p:cNvSpPr txBox="1"/>
          <p:nvPr/>
        </p:nvSpPr>
        <p:spPr>
          <a:xfrm>
            <a:off x="144215" y="618694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411988-B2C0-CB9A-48FF-BCA6CF464972}"/>
              </a:ext>
            </a:extLst>
          </p:cNvPr>
          <p:cNvSpPr txBox="1"/>
          <p:nvPr/>
        </p:nvSpPr>
        <p:spPr>
          <a:xfrm>
            <a:off x="4033921" y="596209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003114-D52B-AB8B-1F6F-8090CAA868A7}"/>
              </a:ext>
            </a:extLst>
          </p:cNvPr>
          <p:cNvSpPr txBox="1"/>
          <p:nvPr/>
        </p:nvSpPr>
        <p:spPr>
          <a:xfrm>
            <a:off x="144215" y="206141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Problem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7AAC11-1008-453E-4F11-5B84704B32DA}"/>
              </a:ext>
            </a:extLst>
          </p:cNvPr>
          <p:cNvSpPr txBox="1"/>
          <p:nvPr/>
        </p:nvSpPr>
        <p:spPr>
          <a:xfrm>
            <a:off x="4033921" y="295513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Evidence</a:t>
            </a:r>
          </a:p>
        </p:txBody>
      </p:sp>
    </p:spTree>
    <p:extLst>
      <p:ext uri="{BB962C8B-B14F-4D97-AF65-F5344CB8AC3E}">
        <p14:creationId xmlns:p14="http://schemas.microsoft.com/office/powerpoint/2010/main" val="240853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76212-102B-E043-5665-2DDF59A60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B6A4BD8-68DE-230C-C4E2-B7E8AB073B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73755"/>
            <a:ext cx="4988239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Clarify Canvas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Pillar 2, Short 2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Pattern and Shape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A86FD1-B659-7F51-D3CA-2B6A948800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872647"/>
            <a:ext cx="3603382" cy="119595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Q1 – What impact do we want to have?</a:t>
            </a:r>
          </a:p>
          <a:p>
            <a:endParaRPr lang="en-US" sz="800" dirty="0"/>
          </a:p>
          <a:p>
            <a:r>
              <a:rPr lang="en-US" sz="800" dirty="0"/>
              <a:t>By June 2027, we will see progress in most (75-90%) children’s mathematical skills in relation to pattern &amp; shape</a:t>
            </a:r>
          </a:p>
          <a:p>
            <a:endParaRPr lang="en-US" sz="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AD0C4C-6EDE-5E7A-06D0-AB40D314DA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2322550"/>
            <a:ext cx="3603382" cy="256981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Q2 -  What problems are we trying to solve?</a:t>
            </a:r>
          </a:p>
          <a:p>
            <a:r>
              <a:rPr lang="en-US" sz="800" i="1" dirty="0"/>
              <a:t>Include evidence supporting our understanding of the problems</a:t>
            </a:r>
          </a:p>
          <a:p>
            <a:endParaRPr lang="en-US" sz="800" dirty="0"/>
          </a:p>
          <a:p>
            <a:pPr marL="171450" indent="-171450">
              <a:buFontTx/>
              <a:buChar char="-"/>
            </a:pPr>
            <a:r>
              <a:rPr lang="en-US" sz="800" dirty="0"/>
              <a:t>This was part of our improvement priorities for session 25/26. Although there has been a 65% increase in children’s pattern and shape knowledge we did not meet our target of increasing most (75 – 90%). </a:t>
            </a:r>
          </a:p>
          <a:p>
            <a:pPr marL="171450" indent="-171450">
              <a:buFontTx/>
              <a:buChar char="-"/>
            </a:pPr>
            <a:endParaRPr lang="en-US" sz="800" dirty="0"/>
          </a:p>
          <a:p>
            <a:pPr marL="171450" indent="-171450">
              <a:buFontTx/>
              <a:buChar char="-"/>
            </a:pPr>
            <a:r>
              <a:rPr lang="en-US" sz="800" dirty="0"/>
              <a:t>Tracking &amp; monitoring data shows that 48% of children are scoring one and two (6% at one, 42% at 2). </a:t>
            </a:r>
          </a:p>
          <a:p>
            <a:pPr marL="171450" indent="-171450">
              <a:buFontTx/>
              <a:buChar char="-"/>
            </a:pPr>
            <a:endParaRPr lang="en-US" sz="800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Audits and feedback has identified that there is a lack of numeracy and literacy experiences available within the outdoor space</a:t>
            </a:r>
          </a:p>
          <a:p>
            <a:pPr marL="171450" indent="-171450">
              <a:buFontTx/>
              <a:buChar char="-"/>
            </a:pPr>
            <a:endParaRPr lang="en-US" sz="800" dirty="0"/>
          </a:p>
          <a:p>
            <a:endParaRPr lang="en-US" sz="800" dirty="0"/>
          </a:p>
          <a:p>
            <a:pPr marL="171450" indent="-171450">
              <a:buFontTx/>
              <a:buChar char="-"/>
            </a:pPr>
            <a:endParaRPr lang="en-US" sz="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4BABC5-D28E-BB99-3010-45C3F1BB85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860874"/>
            <a:ext cx="4768362" cy="2059184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68362"/>
                      <a:gd name="connsiteY0" fmla="*/ 0 h 2059184"/>
                      <a:gd name="connsiteX1" fmla="*/ 633511 w 4768362"/>
                      <a:gd name="connsiteY1" fmla="*/ 0 h 2059184"/>
                      <a:gd name="connsiteX2" fmla="*/ 1171655 w 4768362"/>
                      <a:gd name="connsiteY2" fmla="*/ 0 h 2059184"/>
                      <a:gd name="connsiteX3" fmla="*/ 1948216 w 4768362"/>
                      <a:gd name="connsiteY3" fmla="*/ 0 h 2059184"/>
                      <a:gd name="connsiteX4" fmla="*/ 2581727 w 4768362"/>
                      <a:gd name="connsiteY4" fmla="*/ 0 h 2059184"/>
                      <a:gd name="connsiteX5" fmla="*/ 3215238 w 4768362"/>
                      <a:gd name="connsiteY5" fmla="*/ 0 h 2059184"/>
                      <a:gd name="connsiteX6" fmla="*/ 3991800 w 4768362"/>
                      <a:gd name="connsiteY6" fmla="*/ 0 h 2059184"/>
                      <a:gd name="connsiteX7" fmla="*/ 4768362 w 4768362"/>
                      <a:gd name="connsiteY7" fmla="*/ 0 h 2059184"/>
                      <a:gd name="connsiteX8" fmla="*/ 4768362 w 4768362"/>
                      <a:gd name="connsiteY8" fmla="*/ 727578 h 2059184"/>
                      <a:gd name="connsiteX9" fmla="*/ 4768362 w 4768362"/>
                      <a:gd name="connsiteY9" fmla="*/ 1372789 h 2059184"/>
                      <a:gd name="connsiteX10" fmla="*/ 4768362 w 4768362"/>
                      <a:gd name="connsiteY10" fmla="*/ 2059184 h 2059184"/>
                      <a:gd name="connsiteX11" fmla="*/ 4087167 w 4768362"/>
                      <a:gd name="connsiteY11" fmla="*/ 2059184 h 2059184"/>
                      <a:gd name="connsiteX12" fmla="*/ 3453656 w 4768362"/>
                      <a:gd name="connsiteY12" fmla="*/ 2059184 h 2059184"/>
                      <a:gd name="connsiteX13" fmla="*/ 2677095 w 4768362"/>
                      <a:gd name="connsiteY13" fmla="*/ 2059184 h 2059184"/>
                      <a:gd name="connsiteX14" fmla="*/ 1900533 w 4768362"/>
                      <a:gd name="connsiteY14" fmla="*/ 2059184 h 2059184"/>
                      <a:gd name="connsiteX15" fmla="*/ 1314706 w 4768362"/>
                      <a:gd name="connsiteY15" fmla="*/ 2059184 h 2059184"/>
                      <a:gd name="connsiteX16" fmla="*/ 633511 w 4768362"/>
                      <a:gd name="connsiteY16" fmla="*/ 2059184 h 2059184"/>
                      <a:gd name="connsiteX17" fmla="*/ 0 w 4768362"/>
                      <a:gd name="connsiteY17" fmla="*/ 2059184 h 2059184"/>
                      <a:gd name="connsiteX18" fmla="*/ 0 w 4768362"/>
                      <a:gd name="connsiteY18" fmla="*/ 1372789 h 2059184"/>
                      <a:gd name="connsiteX19" fmla="*/ 0 w 4768362"/>
                      <a:gd name="connsiteY19" fmla="*/ 727578 h 2059184"/>
                      <a:gd name="connsiteX20" fmla="*/ 0 w 4768362"/>
                      <a:gd name="connsiteY20" fmla="*/ 0 h 2059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68362" h="2059184" extrusionOk="0">
                        <a:moveTo>
                          <a:pt x="0" y="0"/>
                        </a:moveTo>
                        <a:cubicBezTo>
                          <a:pt x="168868" y="-30567"/>
                          <a:pt x="350403" y="13926"/>
                          <a:pt x="633511" y="0"/>
                        </a:cubicBezTo>
                        <a:cubicBezTo>
                          <a:pt x="916619" y="-13926"/>
                          <a:pt x="973417" y="6727"/>
                          <a:pt x="1171655" y="0"/>
                        </a:cubicBezTo>
                        <a:cubicBezTo>
                          <a:pt x="1369893" y="-6727"/>
                          <a:pt x="1667035" y="29869"/>
                          <a:pt x="1948216" y="0"/>
                        </a:cubicBezTo>
                        <a:cubicBezTo>
                          <a:pt x="2229397" y="-29869"/>
                          <a:pt x="2277790" y="15153"/>
                          <a:pt x="2581727" y="0"/>
                        </a:cubicBezTo>
                        <a:cubicBezTo>
                          <a:pt x="2885664" y="-15153"/>
                          <a:pt x="2924194" y="18751"/>
                          <a:pt x="3215238" y="0"/>
                        </a:cubicBezTo>
                        <a:cubicBezTo>
                          <a:pt x="3506282" y="-18751"/>
                          <a:pt x="3712621" y="32935"/>
                          <a:pt x="3991800" y="0"/>
                        </a:cubicBezTo>
                        <a:cubicBezTo>
                          <a:pt x="4270979" y="-32935"/>
                          <a:pt x="4536800" y="23984"/>
                          <a:pt x="4768362" y="0"/>
                        </a:cubicBezTo>
                        <a:cubicBezTo>
                          <a:pt x="4778504" y="228001"/>
                          <a:pt x="4792978" y="529989"/>
                          <a:pt x="4768362" y="727578"/>
                        </a:cubicBezTo>
                        <a:cubicBezTo>
                          <a:pt x="4743746" y="925167"/>
                          <a:pt x="4777058" y="1144904"/>
                          <a:pt x="4768362" y="1372789"/>
                        </a:cubicBezTo>
                        <a:cubicBezTo>
                          <a:pt x="4759666" y="1600674"/>
                          <a:pt x="4787690" y="1863437"/>
                          <a:pt x="4768362" y="2059184"/>
                        </a:cubicBezTo>
                        <a:cubicBezTo>
                          <a:pt x="4435486" y="2068999"/>
                          <a:pt x="4370312" y="2091137"/>
                          <a:pt x="4087167" y="2059184"/>
                        </a:cubicBezTo>
                        <a:cubicBezTo>
                          <a:pt x="3804023" y="2027231"/>
                          <a:pt x="3755116" y="2063345"/>
                          <a:pt x="3453656" y="2059184"/>
                        </a:cubicBezTo>
                        <a:cubicBezTo>
                          <a:pt x="3152196" y="2055023"/>
                          <a:pt x="2909791" y="2074457"/>
                          <a:pt x="2677095" y="2059184"/>
                        </a:cubicBezTo>
                        <a:cubicBezTo>
                          <a:pt x="2444399" y="2043911"/>
                          <a:pt x="2236758" y="2095080"/>
                          <a:pt x="1900533" y="2059184"/>
                        </a:cubicBezTo>
                        <a:cubicBezTo>
                          <a:pt x="1564308" y="2023288"/>
                          <a:pt x="1488266" y="2033249"/>
                          <a:pt x="1314706" y="2059184"/>
                        </a:cubicBezTo>
                        <a:cubicBezTo>
                          <a:pt x="1141146" y="2085119"/>
                          <a:pt x="807324" y="2043331"/>
                          <a:pt x="633511" y="2059184"/>
                        </a:cubicBezTo>
                        <a:cubicBezTo>
                          <a:pt x="459698" y="2075037"/>
                          <a:pt x="316273" y="2088771"/>
                          <a:pt x="0" y="2059184"/>
                        </a:cubicBezTo>
                        <a:cubicBezTo>
                          <a:pt x="-29997" y="1818561"/>
                          <a:pt x="24022" y="1583631"/>
                          <a:pt x="0" y="1372789"/>
                        </a:cubicBezTo>
                        <a:cubicBezTo>
                          <a:pt x="-24022" y="1161947"/>
                          <a:pt x="-17471" y="899602"/>
                          <a:pt x="0" y="727578"/>
                        </a:cubicBezTo>
                        <a:cubicBezTo>
                          <a:pt x="17471" y="555554"/>
                          <a:pt x="-11527" y="2478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Q3 – What change/s could we make that would result in an improvement?</a:t>
            </a:r>
          </a:p>
          <a:p>
            <a:r>
              <a:rPr lang="en-US" sz="800" i="1" dirty="0"/>
              <a:t>Include research evidence base supporting this approach</a:t>
            </a:r>
          </a:p>
          <a:p>
            <a:endParaRPr lang="en-US" sz="800" i="1" dirty="0"/>
          </a:p>
          <a:p>
            <a:endParaRPr lang="en-US" sz="800" i="1" dirty="0"/>
          </a:p>
          <a:p>
            <a:r>
              <a:rPr lang="en-US" sz="800" dirty="0"/>
              <a:t>Environments would be naturally rich in promoting pattern and shape experiences by :-</a:t>
            </a:r>
          </a:p>
          <a:p>
            <a:pPr marL="171450" indent="-171450">
              <a:buFontTx/>
              <a:buChar char="-"/>
            </a:pPr>
            <a:r>
              <a:rPr lang="en-US" sz="800" dirty="0"/>
              <a:t>Creating and developing a dedicated mathematics space for educators to lead on prompting pattern/shape within daily core experiences</a:t>
            </a:r>
          </a:p>
          <a:p>
            <a:pPr marL="171450" indent="-171450">
              <a:buFontTx/>
              <a:buChar char="-"/>
            </a:pPr>
            <a:r>
              <a:rPr lang="en-US" sz="800" dirty="0"/>
              <a:t>SLT/SEYO will support all educators in ensuring pattern/shape opportunities are available within play spaces. </a:t>
            </a:r>
          </a:p>
          <a:p>
            <a:pPr marL="171450" indent="-171450">
              <a:buFontTx/>
              <a:buChar char="-"/>
            </a:pPr>
            <a:r>
              <a:rPr lang="en-US" sz="800" dirty="0"/>
              <a:t>Revisit continuous provision and core experiences to ensure areas promote pattern &amp; shape </a:t>
            </a:r>
          </a:p>
          <a:p>
            <a:pPr marL="171450" indent="-171450">
              <a:buFontTx/>
              <a:buChar char="-"/>
            </a:pPr>
            <a:r>
              <a:rPr lang="en-US" sz="800" dirty="0"/>
              <a:t>Engage staff in CPD on natural numeracy experiences linked to pattern &amp; shape</a:t>
            </a:r>
          </a:p>
          <a:p>
            <a:endParaRPr lang="en-US" sz="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70D42D-CD6B-9422-24CA-C544F7BF3F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3210560"/>
            <a:ext cx="4768361" cy="168180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91440" tIns="45720" rIns="91440" bIns="45720" rtlCol="0" anchor="t">
            <a:normAutofit/>
          </a:bodyPr>
          <a:lstStyle/>
          <a:p>
            <a:r>
              <a:rPr lang="en-US" sz="800" b="1" dirty="0"/>
              <a:t>Q4 – How would we judge whether or not we have been successful?</a:t>
            </a:r>
          </a:p>
          <a:p>
            <a:endParaRPr lang="en-US" sz="800" b="1" dirty="0"/>
          </a:p>
          <a:p>
            <a:r>
              <a:rPr lang="en-US" sz="800" dirty="0"/>
              <a:t>Increased evidence of experiences within Learning journals and planning in terms of pattern and shape</a:t>
            </a:r>
          </a:p>
          <a:p>
            <a:endParaRPr lang="en-US" sz="800" dirty="0"/>
          </a:p>
          <a:p>
            <a:r>
              <a:rPr lang="en-US" sz="800" dirty="0"/>
              <a:t>Tracking and monitoring data ​will indicate increased skill development for children for pattern / shape. </a:t>
            </a:r>
          </a:p>
          <a:p>
            <a:pPr fontAlgn="base"/>
            <a:r>
              <a:rPr lang="en-US" sz="800" dirty="0"/>
              <a:t> ​</a:t>
            </a:r>
          </a:p>
          <a:p>
            <a:endParaRPr lang="en-US" sz="800" b="1" dirty="0"/>
          </a:p>
          <a:p>
            <a:endParaRPr lang="en-US" sz="800" dirty="0"/>
          </a:p>
          <a:p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72CAF-F4DB-29DB-B9BD-7E1BF65B1FB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F3AEB8-2356-A30F-E258-6A6CE699A92C}"/>
              </a:ext>
            </a:extLst>
          </p:cNvPr>
          <p:cNvSpPr txBox="1"/>
          <p:nvPr/>
        </p:nvSpPr>
        <p:spPr>
          <a:xfrm>
            <a:off x="144215" y="618694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206885-4347-983B-7F22-9F704688AEAF}"/>
              </a:ext>
            </a:extLst>
          </p:cNvPr>
          <p:cNvSpPr txBox="1"/>
          <p:nvPr/>
        </p:nvSpPr>
        <p:spPr>
          <a:xfrm>
            <a:off x="4033921" y="596209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CE8998-B96D-C443-E49D-B7561FCAEFF6}"/>
              </a:ext>
            </a:extLst>
          </p:cNvPr>
          <p:cNvSpPr txBox="1"/>
          <p:nvPr/>
        </p:nvSpPr>
        <p:spPr>
          <a:xfrm>
            <a:off x="144215" y="206141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Problem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C88049-04EC-E2A4-A3AB-C7CCD20D8E68}"/>
              </a:ext>
            </a:extLst>
          </p:cNvPr>
          <p:cNvSpPr txBox="1"/>
          <p:nvPr/>
        </p:nvSpPr>
        <p:spPr>
          <a:xfrm>
            <a:off x="4033921" y="295513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Evidence</a:t>
            </a:r>
          </a:p>
        </p:txBody>
      </p:sp>
    </p:spTree>
    <p:extLst>
      <p:ext uri="{BB962C8B-B14F-4D97-AF65-F5344CB8AC3E}">
        <p14:creationId xmlns:p14="http://schemas.microsoft.com/office/powerpoint/2010/main" val="891485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8FAAF-083A-607C-7E48-8A2086D9B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855EAAF-B003-FA29-6A4D-0BA337A519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329" y="73755"/>
            <a:ext cx="4988239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Clarify Canvas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•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Pillar 3, Short 1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Nurturing children’s emotional wellbeing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162B90-91B9-7483-18C2-D7B54E2410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872647"/>
            <a:ext cx="3603382" cy="119595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Q1 – What impact do we want to have?</a:t>
            </a:r>
          </a:p>
          <a:p>
            <a:endParaRPr lang="en-US" sz="800" b="1" dirty="0"/>
          </a:p>
          <a:p>
            <a:r>
              <a:rPr lang="en-US" sz="800" i="1" dirty="0"/>
              <a:t>By June 2027, there will an increase in most (75% - 90%) children’s emotion wellbeing. </a:t>
            </a:r>
          </a:p>
          <a:p>
            <a:endParaRPr lang="en-US" sz="800" i="1" dirty="0"/>
          </a:p>
          <a:p>
            <a:endParaRPr lang="en-US" sz="800" i="1" dirty="0"/>
          </a:p>
          <a:p>
            <a:r>
              <a:rPr lang="en-US" sz="800" dirty="0"/>
              <a:t>By June 2027, there will be an increase all staff’s confidence around nurturing children and supporting their emotional wellbeing. </a:t>
            </a:r>
          </a:p>
          <a:p>
            <a:endParaRPr lang="en-US" sz="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49D556-4115-4E95-BC86-597101519C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576" y="2322550"/>
            <a:ext cx="3603382" cy="256981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/>
          </a:bodyPr>
          <a:lstStyle/>
          <a:p>
            <a:r>
              <a:rPr lang="en-US" sz="800" b="1" dirty="0"/>
              <a:t>Q2 -  What problems are we trying to solve?</a:t>
            </a:r>
          </a:p>
          <a:p>
            <a:r>
              <a:rPr lang="en-US" sz="800" i="1" dirty="0"/>
              <a:t>Include evidence supporting our understanding of the problems</a:t>
            </a:r>
          </a:p>
          <a:p>
            <a:endParaRPr lang="en-US" sz="800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Currently 72% of 3 - 5 year old children are scoring one and two on Emotions within our assessment and progression framework. 16% are scoring one, 56% are scoring two.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We have a 47% percentage of children who require support around managing and expressing their emotions safely and appropriately. This will potentially increase when our new intake of children come in.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We want to ensure staff have a consistent approach  with all children in supporting how they express their emotions and tune into their arousal cycles.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We have not yet introduced or used the ‘Wellbeing Tool’ from Up, Up and Away to evaluate environments, experiences and interactions for two year olds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46CFBF-2DE4-8A7D-D02D-9DEE285F3F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860874"/>
            <a:ext cx="4768362" cy="2059184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768362"/>
                      <a:gd name="connsiteY0" fmla="*/ 0 h 2059184"/>
                      <a:gd name="connsiteX1" fmla="*/ 633511 w 4768362"/>
                      <a:gd name="connsiteY1" fmla="*/ 0 h 2059184"/>
                      <a:gd name="connsiteX2" fmla="*/ 1171655 w 4768362"/>
                      <a:gd name="connsiteY2" fmla="*/ 0 h 2059184"/>
                      <a:gd name="connsiteX3" fmla="*/ 1948216 w 4768362"/>
                      <a:gd name="connsiteY3" fmla="*/ 0 h 2059184"/>
                      <a:gd name="connsiteX4" fmla="*/ 2581727 w 4768362"/>
                      <a:gd name="connsiteY4" fmla="*/ 0 h 2059184"/>
                      <a:gd name="connsiteX5" fmla="*/ 3215238 w 4768362"/>
                      <a:gd name="connsiteY5" fmla="*/ 0 h 2059184"/>
                      <a:gd name="connsiteX6" fmla="*/ 3991800 w 4768362"/>
                      <a:gd name="connsiteY6" fmla="*/ 0 h 2059184"/>
                      <a:gd name="connsiteX7" fmla="*/ 4768362 w 4768362"/>
                      <a:gd name="connsiteY7" fmla="*/ 0 h 2059184"/>
                      <a:gd name="connsiteX8" fmla="*/ 4768362 w 4768362"/>
                      <a:gd name="connsiteY8" fmla="*/ 727578 h 2059184"/>
                      <a:gd name="connsiteX9" fmla="*/ 4768362 w 4768362"/>
                      <a:gd name="connsiteY9" fmla="*/ 1372789 h 2059184"/>
                      <a:gd name="connsiteX10" fmla="*/ 4768362 w 4768362"/>
                      <a:gd name="connsiteY10" fmla="*/ 2059184 h 2059184"/>
                      <a:gd name="connsiteX11" fmla="*/ 4087167 w 4768362"/>
                      <a:gd name="connsiteY11" fmla="*/ 2059184 h 2059184"/>
                      <a:gd name="connsiteX12" fmla="*/ 3453656 w 4768362"/>
                      <a:gd name="connsiteY12" fmla="*/ 2059184 h 2059184"/>
                      <a:gd name="connsiteX13" fmla="*/ 2677095 w 4768362"/>
                      <a:gd name="connsiteY13" fmla="*/ 2059184 h 2059184"/>
                      <a:gd name="connsiteX14" fmla="*/ 1900533 w 4768362"/>
                      <a:gd name="connsiteY14" fmla="*/ 2059184 h 2059184"/>
                      <a:gd name="connsiteX15" fmla="*/ 1314706 w 4768362"/>
                      <a:gd name="connsiteY15" fmla="*/ 2059184 h 2059184"/>
                      <a:gd name="connsiteX16" fmla="*/ 633511 w 4768362"/>
                      <a:gd name="connsiteY16" fmla="*/ 2059184 h 2059184"/>
                      <a:gd name="connsiteX17" fmla="*/ 0 w 4768362"/>
                      <a:gd name="connsiteY17" fmla="*/ 2059184 h 2059184"/>
                      <a:gd name="connsiteX18" fmla="*/ 0 w 4768362"/>
                      <a:gd name="connsiteY18" fmla="*/ 1372789 h 2059184"/>
                      <a:gd name="connsiteX19" fmla="*/ 0 w 4768362"/>
                      <a:gd name="connsiteY19" fmla="*/ 727578 h 2059184"/>
                      <a:gd name="connsiteX20" fmla="*/ 0 w 4768362"/>
                      <a:gd name="connsiteY20" fmla="*/ 0 h 2059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68362" h="2059184" extrusionOk="0">
                        <a:moveTo>
                          <a:pt x="0" y="0"/>
                        </a:moveTo>
                        <a:cubicBezTo>
                          <a:pt x="168868" y="-30567"/>
                          <a:pt x="350403" y="13926"/>
                          <a:pt x="633511" y="0"/>
                        </a:cubicBezTo>
                        <a:cubicBezTo>
                          <a:pt x="916619" y="-13926"/>
                          <a:pt x="973417" y="6727"/>
                          <a:pt x="1171655" y="0"/>
                        </a:cubicBezTo>
                        <a:cubicBezTo>
                          <a:pt x="1369893" y="-6727"/>
                          <a:pt x="1667035" y="29869"/>
                          <a:pt x="1948216" y="0"/>
                        </a:cubicBezTo>
                        <a:cubicBezTo>
                          <a:pt x="2229397" y="-29869"/>
                          <a:pt x="2277790" y="15153"/>
                          <a:pt x="2581727" y="0"/>
                        </a:cubicBezTo>
                        <a:cubicBezTo>
                          <a:pt x="2885664" y="-15153"/>
                          <a:pt x="2924194" y="18751"/>
                          <a:pt x="3215238" y="0"/>
                        </a:cubicBezTo>
                        <a:cubicBezTo>
                          <a:pt x="3506282" y="-18751"/>
                          <a:pt x="3712621" y="32935"/>
                          <a:pt x="3991800" y="0"/>
                        </a:cubicBezTo>
                        <a:cubicBezTo>
                          <a:pt x="4270979" y="-32935"/>
                          <a:pt x="4536800" y="23984"/>
                          <a:pt x="4768362" y="0"/>
                        </a:cubicBezTo>
                        <a:cubicBezTo>
                          <a:pt x="4778504" y="228001"/>
                          <a:pt x="4792978" y="529989"/>
                          <a:pt x="4768362" y="727578"/>
                        </a:cubicBezTo>
                        <a:cubicBezTo>
                          <a:pt x="4743746" y="925167"/>
                          <a:pt x="4777058" y="1144904"/>
                          <a:pt x="4768362" y="1372789"/>
                        </a:cubicBezTo>
                        <a:cubicBezTo>
                          <a:pt x="4759666" y="1600674"/>
                          <a:pt x="4787690" y="1863437"/>
                          <a:pt x="4768362" y="2059184"/>
                        </a:cubicBezTo>
                        <a:cubicBezTo>
                          <a:pt x="4435486" y="2068999"/>
                          <a:pt x="4370312" y="2091137"/>
                          <a:pt x="4087167" y="2059184"/>
                        </a:cubicBezTo>
                        <a:cubicBezTo>
                          <a:pt x="3804023" y="2027231"/>
                          <a:pt x="3755116" y="2063345"/>
                          <a:pt x="3453656" y="2059184"/>
                        </a:cubicBezTo>
                        <a:cubicBezTo>
                          <a:pt x="3152196" y="2055023"/>
                          <a:pt x="2909791" y="2074457"/>
                          <a:pt x="2677095" y="2059184"/>
                        </a:cubicBezTo>
                        <a:cubicBezTo>
                          <a:pt x="2444399" y="2043911"/>
                          <a:pt x="2236758" y="2095080"/>
                          <a:pt x="1900533" y="2059184"/>
                        </a:cubicBezTo>
                        <a:cubicBezTo>
                          <a:pt x="1564308" y="2023288"/>
                          <a:pt x="1488266" y="2033249"/>
                          <a:pt x="1314706" y="2059184"/>
                        </a:cubicBezTo>
                        <a:cubicBezTo>
                          <a:pt x="1141146" y="2085119"/>
                          <a:pt x="807324" y="2043331"/>
                          <a:pt x="633511" y="2059184"/>
                        </a:cubicBezTo>
                        <a:cubicBezTo>
                          <a:pt x="459698" y="2075037"/>
                          <a:pt x="316273" y="2088771"/>
                          <a:pt x="0" y="2059184"/>
                        </a:cubicBezTo>
                        <a:cubicBezTo>
                          <a:pt x="-29997" y="1818561"/>
                          <a:pt x="24022" y="1583631"/>
                          <a:pt x="0" y="1372789"/>
                        </a:cubicBezTo>
                        <a:cubicBezTo>
                          <a:pt x="-24022" y="1161947"/>
                          <a:pt x="-17471" y="899602"/>
                          <a:pt x="0" y="727578"/>
                        </a:cubicBezTo>
                        <a:cubicBezTo>
                          <a:pt x="17471" y="555554"/>
                          <a:pt x="-11527" y="2478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normAutofit lnSpcReduction="10000"/>
          </a:bodyPr>
          <a:lstStyle/>
          <a:p>
            <a:r>
              <a:rPr lang="en-US" sz="800" b="1" dirty="0"/>
              <a:t>Q3 – What change/s could we make that would result in an improvement?</a:t>
            </a:r>
          </a:p>
          <a:p>
            <a:r>
              <a:rPr lang="en-US" sz="800" i="1" dirty="0"/>
              <a:t>Include research evidence base supporting this approach</a:t>
            </a:r>
          </a:p>
          <a:p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dirty="0"/>
              <a:t>Use  the ‘Wellbeing Tool’ from Up, Up and Away to evaluate environments, experiences and interactions. </a:t>
            </a:r>
          </a:p>
          <a:p>
            <a:pPr marL="171450" indent="-171450">
              <a:buFontTx/>
              <a:buChar char="-"/>
            </a:pPr>
            <a:r>
              <a:rPr lang="en-US" sz="800" dirty="0"/>
              <a:t>All staff will complete the 4 OLLE trauma modules by the end of August 2026. </a:t>
            </a:r>
          </a:p>
          <a:p>
            <a:endParaRPr lang="en-US" sz="800" dirty="0"/>
          </a:p>
          <a:p>
            <a:pPr marL="171450" indent="-171450">
              <a:buFontTx/>
              <a:buChar char="-"/>
            </a:pPr>
            <a:r>
              <a:rPr lang="en-US" sz="800" dirty="0"/>
              <a:t>Facilitate more staff attending trauma training  via CPD manager - (Level 1, 2, 3, Safe &amp; Together)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Visit to other centers for inspiration and ideas around emotional wellbeing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Environments will be reviewed and developed to provide nurturing spaces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Regular nurture conversations will take place throughout the term during staff meetings. 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ACI peer observations and feedback will continue around nurture and engagement </a:t>
            </a:r>
          </a:p>
          <a:p>
            <a:pPr marL="171450" indent="-171450">
              <a:buFontTx/>
              <a:buChar char="-"/>
            </a:pPr>
            <a:r>
              <a:rPr lang="en-US" sz="800" i="1" dirty="0"/>
              <a:t>Relationship policy introduction </a:t>
            </a:r>
          </a:p>
          <a:p>
            <a:endParaRPr lang="en-US" sz="800" i="1" dirty="0"/>
          </a:p>
          <a:p>
            <a:endParaRPr lang="en-US" sz="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E5F149-149F-D27F-28CA-A34F2CD4F0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26685" y="3210560"/>
            <a:ext cx="4768361" cy="1681800"/>
          </a:xfrm>
          <a:prstGeom prst="rect">
            <a:avLst/>
          </a:prstGeom>
          <a:noFill/>
          <a:ln cmpd="sng">
            <a:solidFill>
              <a:schemeClr val="tx1">
                <a:lumMod val="65000"/>
                <a:lumOff val="3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03382"/>
                      <a:gd name="connsiteY0" fmla="*/ 0 h 1115248"/>
                      <a:gd name="connsiteX1" fmla="*/ 478735 w 3603382"/>
                      <a:gd name="connsiteY1" fmla="*/ 0 h 1115248"/>
                      <a:gd name="connsiteX2" fmla="*/ 885402 w 3603382"/>
                      <a:gd name="connsiteY2" fmla="*/ 0 h 1115248"/>
                      <a:gd name="connsiteX3" fmla="*/ 1472239 w 3603382"/>
                      <a:gd name="connsiteY3" fmla="*/ 0 h 1115248"/>
                      <a:gd name="connsiteX4" fmla="*/ 1950974 w 3603382"/>
                      <a:gd name="connsiteY4" fmla="*/ 0 h 1115248"/>
                      <a:gd name="connsiteX5" fmla="*/ 2429709 w 3603382"/>
                      <a:gd name="connsiteY5" fmla="*/ 0 h 1115248"/>
                      <a:gd name="connsiteX6" fmla="*/ 3016546 w 3603382"/>
                      <a:gd name="connsiteY6" fmla="*/ 0 h 1115248"/>
                      <a:gd name="connsiteX7" fmla="*/ 3603382 w 3603382"/>
                      <a:gd name="connsiteY7" fmla="*/ 0 h 1115248"/>
                      <a:gd name="connsiteX8" fmla="*/ 3603382 w 3603382"/>
                      <a:gd name="connsiteY8" fmla="*/ 579929 h 1115248"/>
                      <a:gd name="connsiteX9" fmla="*/ 3603382 w 3603382"/>
                      <a:gd name="connsiteY9" fmla="*/ 1115248 h 1115248"/>
                      <a:gd name="connsiteX10" fmla="*/ 3160681 w 3603382"/>
                      <a:gd name="connsiteY10" fmla="*/ 1115248 h 1115248"/>
                      <a:gd name="connsiteX11" fmla="*/ 2645912 w 3603382"/>
                      <a:gd name="connsiteY11" fmla="*/ 1115248 h 1115248"/>
                      <a:gd name="connsiteX12" fmla="*/ 2167177 w 3603382"/>
                      <a:gd name="connsiteY12" fmla="*/ 1115248 h 1115248"/>
                      <a:gd name="connsiteX13" fmla="*/ 1580340 w 3603382"/>
                      <a:gd name="connsiteY13" fmla="*/ 1115248 h 1115248"/>
                      <a:gd name="connsiteX14" fmla="*/ 993504 w 3603382"/>
                      <a:gd name="connsiteY14" fmla="*/ 1115248 h 1115248"/>
                      <a:gd name="connsiteX15" fmla="*/ 550803 w 3603382"/>
                      <a:gd name="connsiteY15" fmla="*/ 1115248 h 1115248"/>
                      <a:gd name="connsiteX16" fmla="*/ 0 w 3603382"/>
                      <a:gd name="connsiteY16" fmla="*/ 1115248 h 1115248"/>
                      <a:gd name="connsiteX17" fmla="*/ 0 w 3603382"/>
                      <a:gd name="connsiteY17" fmla="*/ 535319 h 1115248"/>
                      <a:gd name="connsiteX18" fmla="*/ 0 w 3603382"/>
                      <a:gd name="connsiteY18" fmla="*/ 0 h 1115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03382" h="1115248" extrusionOk="0">
                        <a:moveTo>
                          <a:pt x="0" y="0"/>
                        </a:moveTo>
                        <a:cubicBezTo>
                          <a:pt x="204422" y="-19826"/>
                          <a:pt x="258318" y="13167"/>
                          <a:pt x="478735" y="0"/>
                        </a:cubicBezTo>
                        <a:cubicBezTo>
                          <a:pt x="699153" y="-13167"/>
                          <a:pt x="724752" y="22667"/>
                          <a:pt x="885402" y="0"/>
                        </a:cubicBezTo>
                        <a:cubicBezTo>
                          <a:pt x="1046052" y="-22667"/>
                          <a:pt x="1297263" y="61429"/>
                          <a:pt x="1472239" y="0"/>
                        </a:cubicBezTo>
                        <a:cubicBezTo>
                          <a:pt x="1647215" y="-61429"/>
                          <a:pt x="1754094" y="4448"/>
                          <a:pt x="1950974" y="0"/>
                        </a:cubicBezTo>
                        <a:cubicBezTo>
                          <a:pt x="2147855" y="-4448"/>
                          <a:pt x="2275375" y="16631"/>
                          <a:pt x="2429709" y="0"/>
                        </a:cubicBezTo>
                        <a:cubicBezTo>
                          <a:pt x="2584043" y="-16631"/>
                          <a:pt x="2727423" y="36659"/>
                          <a:pt x="3016546" y="0"/>
                        </a:cubicBezTo>
                        <a:cubicBezTo>
                          <a:pt x="3305669" y="-36659"/>
                          <a:pt x="3332726" y="53202"/>
                          <a:pt x="3603382" y="0"/>
                        </a:cubicBezTo>
                        <a:cubicBezTo>
                          <a:pt x="3626184" y="188262"/>
                          <a:pt x="3545583" y="377463"/>
                          <a:pt x="3603382" y="579929"/>
                        </a:cubicBezTo>
                        <a:cubicBezTo>
                          <a:pt x="3661181" y="782395"/>
                          <a:pt x="3577006" y="914371"/>
                          <a:pt x="3603382" y="1115248"/>
                        </a:cubicBezTo>
                        <a:cubicBezTo>
                          <a:pt x="3490264" y="1139275"/>
                          <a:pt x="3262085" y="1064018"/>
                          <a:pt x="3160681" y="1115248"/>
                        </a:cubicBezTo>
                        <a:cubicBezTo>
                          <a:pt x="3059277" y="1166478"/>
                          <a:pt x="2898048" y="1060994"/>
                          <a:pt x="2645912" y="1115248"/>
                        </a:cubicBezTo>
                        <a:cubicBezTo>
                          <a:pt x="2393776" y="1169502"/>
                          <a:pt x="2322052" y="1067180"/>
                          <a:pt x="2167177" y="1115248"/>
                        </a:cubicBezTo>
                        <a:cubicBezTo>
                          <a:pt x="2012303" y="1163316"/>
                          <a:pt x="1766777" y="1081937"/>
                          <a:pt x="1580340" y="1115248"/>
                        </a:cubicBezTo>
                        <a:cubicBezTo>
                          <a:pt x="1393903" y="1148559"/>
                          <a:pt x="1201638" y="1101622"/>
                          <a:pt x="993504" y="1115248"/>
                        </a:cubicBezTo>
                        <a:cubicBezTo>
                          <a:pt x="785370" y="1128874"/>
                          <a:pt x="771187" y="1103804"/>
                          <a:pt x="550803" y="1115248"/>
                        </a:cubicBezTo>
                        <a:cubicBezTo>
                          <a:pt x="330419" y="1126692"/>
                          <a:pt x="163881" y="1052843"/>
                          <a:pt x="0" y="1115248"/>
                        </a:cubicBezTo>
                        <a:cubicBezTo>
                          <a:pt x="-35497" y="900872"/>
                          <a:pt x="2135" y="765534"/>
                          <a:pt x="0" y="535319"/>
                        </a:cubicBezTo>
                        <a:cubicBezTo>
                          <a:pt x="-2135" y="305104"/>
                          <a:pt x="47178" y="21866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91440" tIns="45720" rIns="91440" bIns="45720" rtlCol="0" anchor="t">
            <a:normAutofit/>
          </a:bodyPr>
          <a:lstStyle/>
          <a:p>
            <a:r>
              <a:rPr lang="en-US" sz="800" b="1" dirty="0"/>
              <a:t>Q4 – How would we judge whether or not we have been successful?</a:t>
            </a:r>
          </a:p>
          <a:p>
            <a:endParaRPr lang="en-US" sz="800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Data from the Wellbeing Tool (Up, Up and Away, page 43)</a:t>
            </a:r>
          </a:p>
          <a:p>
            <a:pPr marL="171450" indent="-171450">
              <a:buFontTx/>
              <a:buChar char="-"/>
            </a:pPr>
            <a:endParaRPr lang="en-US" sz="800" i="1" dirty="0"/>
          </a:p>
          <a:p>
            <a:pPr marL="171450" indent="-171450">
              <a:buFontTx/>
              <a:buChar char="-"/>
            </a:pPr>
            <a:r>
              <a:rPr lang="en-US" sz="800" i="1" dirty="0"/>
              <a:t>Assessment and Progression Framework tracking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53680E-B425-768A-7C16-BCADF541A39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ED007C-2DC5-71C2-2BF4-B0514B21ED74}"/>
              </a:ext>
            </a:extLst>
          </p:cNvPr>
          <p:cNvSpPr txBox="1"/>
          <p:nvPr/>
        </p:nvSpPr>
        <p:spPr>
          <a:xfrm>
            <a:off x="144215" y="618694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9857D8-0517-F60F-1E08-4E1EF58CD4DC}"/>
              </a:ext>
            </a:extLst>
          </p:cNvPr>
          <p:cNvSpPr txBox="1"/>
          <p:nvPr/>
        </p:nvSpPr>
        <p:spPr>
          <a:xfrm>
            <a:off x="4033921" y="596209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9D1662-F4A4-0316-18A0-334D7143E373}"/>
              </a:ext>
            </a:extLst>
          </p:cNvPr>
          <p:cNvSpPr txBox="1"/>
          <p:nvPr/>
        </p:nvSpPr>
        <p:spPr>
          <a:xfrm>
            <a:off x="144215" y="206141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Problem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435412-FF5F-EB5E-AFCD-0E73540B5254}"/>
              </a:ext>
            </a:extLst>
          </p:cNvPr>
          <p:cNvSpPr txBox="1"/>
          <p:nvPr/>
        </p:nvSpPr>
        <p:spPr>
          <a:xfrm>
            <a:off x="4033921" y="2955135"/>
            <a:ext cx="11449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badi"/>
              </a:rPr>
              <a:t>Evidence</a:t>
            </a:r>
          </a:p>
        </p:txBody>
      </p:sp>
    </p:spTree>
    <p:extLst>
      <p:ext uri="{BB962C8B-B14F-4D97-AF65-F5344CB8AC3E}">
        <p14:creationId xmlns:p14="http://schemas.microsoft.com/office/powerpoint/2010/main" val="1379794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C9B86-190A-B2B0-2200-300388F30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20EF32-954E-0E01-F5B4-349E275E52B2}"/>
              </a:ext>
            </a:extLst>
          </p:cNvPr>
          <p:cNvSpPr txBox="1"/>
          <p:nvPr/>
        </p:nvSpPr>
        <p:spPr>
          <a:xfrm>
            <a:off x="731705" y="855538"/>
            <a:ext cx="22447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Curriculum, Learning, Teaching and Assessment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E9A8F3-ADE1-0DE2-0E48-173AD7B4892B}"/>
              </a:ext>
            </a:extLst>
          </p:cNvPr>
          <p:cNvSpPr txBox="1"/>
          <p:nvPr/>
        </p:nvSpPr>
        <p:spPr>
          <a:xfrm>
            <a:off x="3382360" y="869027"/>
            <a:ext cx="24931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Culture, Ethos, Relationships, Equality and Inclusion​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D3A95A-DFDE-E707-A1A1-0011E3B38811}"/>
              </a:ext>
            </a:extLst>
          </p:cNvPr>
          <p:cNvSpPr txBox="1"/>
          <p:nvPr/>
        </p:nvSpPr>
        <p:spPr>
          <a:xfrm>
            <a:off x="5994084" y="853312"/>
            <a:ext cx="261163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Improving Outcomes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D4020D-4AF9-C44A-AF34-703340890F4A}"/>
              </a:ext>
            </a:extLst>
          </p:cNvPr>
          <p:cNvSpPr txBox="1"/>
          <p:nvPr/>
        </p:nvSpPr>
        <p:spPr>
          <a:xfrm>
            <a:off x="770779" y="51507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Pillar 1​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B79148-5189-3EF7-0C10-2E71CC20905E}"/>
              </a:ext>
            </a:extLst>
          </p:cNvPr>
          <p:cNvSpPr txBox="1"/>
          <p:nvPr/>
        </p:nvSpPr>
        <p:spPr>
          <a:xfrm>
            <a:off x="3382470" y="50518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Pillar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32B12-B897-A3FC-C8E0-CC8405C37080}"/>
              </a:ext>
            </a:extLst>
          </p:cNvPr>
          <p:cNvSpPr txBox="1"/>
          <p:nvPr/>
        </p:nvSpPr>
        <p:spPr>
          <a:xfrm>
            <a:off x="5994084" y="515075"/>
            <a:ext cx="26116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Pillar 3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814298E-0BA2-7D39-E5E6-3AE4C87BD4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863" y="1423897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A935AC8-84E8-2A6D-B149-2145896B7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6" y="109752"/>
            <a:ext cx="4979621" cy="3988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/>
              <a:t>School Improvement Priorities - Short</a:t>
            </a:r>
          </a:p>
        </p:txBody>
      </p:sp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id="{84B17B1D-8A0F-4A3E-D750-9A8E0AD558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9" y="2020043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144000" bIns="4572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  <a:latin typeface="Aptos"/>
                <a:ea typeface="Open Sans"/>
                <a:cs typeface="Open Sans"/>
              </a:rPr>
              <a:t>Click to type</a:t>
            </a:r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10" name="Rectangle: Rounded Corners 12">
            <a:extLst>
              <a:ext uri="{FF2B5EF4-FFF2-40B4-BE49-F238E27FC236}">
                <a16:creationId xmlns:a16="http://schemas.microsoft.com/office/drawing/2014/main" id="{77E3EC1A-DFD2-9F5E-3BA9-12F40EFFFC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8" y="2616529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  <a:p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31" name="Rectangle: Rounded Corners 12">
            <a:extLst>
              <a:ext uri="{FF2B5EF4-FFF2-40B4-BE49-F238E27FC236}">
                <a16:creationId xmlns:a16="http://schemas.microsoft.com/office/drawing/2014/main" id="{DA4D8178-9FB0-B316-DB3D-ABD2913E3C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863" y="3232191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2" name="Rectangle: Rounded Corners 12">
            <a:extLst>
              <a:ext uri="{FF2B5EF4-FFF2-40B4-BE49-F238E27FC236}">
                <a16:creationId xmlns:a16="http://schemas.microsoft.com/office/drawing/2014/main" id="{8CF087BB-4CC7-87CB-C5AB-FBDDCCD2EB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9" y="3828337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3" name="Rectangle: Rounded Corners 12">
            <a:extLst>
              <a:ext uri="{FF2B5EF4-FFF2-40B4-BE49-F238E27FC236}">
                <a16:creationId xmlns:a16="http://schemas.microsoft.com/office/drawing/2014/main" id="{BA99E3BA-9D7D-6644-F58F-F3AE07B7F2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0778" y="4424823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6" name="Rectangle: Rounded Corners 12">
            <a:extLst>
              <a:ext uri="{FF2B5EF4-FFF2-40B4-BE49-F238E27FC236}">
                <a16:creationId xmlns:a16="http://schemas.microsoft.com/office/drawing/2014/main" id="{FCD4AB37-6E33-06BE-6CFA-A3EC10091D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445" y="1425714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7" name="Rectangle: Rounded Corners 12">
            <a:extLst>
              <a:ext uri="{FF2B5EF4-FFF2-40B4-BE49-F238E27FC236}">
                <a16:creationId xmlns:a16="http://schemas.microsoft.com/office/drawing/2014/main" id="{2210B24F-3BC6-C768-6AF6-9B52EEEA26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1" y="2021860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8" name="Rectangle: Rounded Corners 12">
            <a:extLst>
              <a:ext uri="{FF2B5EF4-FFF2-40B4-BE49-F238E27FC236}">
                <a16:creationId xmlns:a16="http://schemas.microsoft.com/office/drawing/2014/main" id="{512C93D3-B2FB-ECB1-123F-73BEAC4264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0" y="2618346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39" name="Rectangle: Rounded Corners 12">
            <a:extLst>
              <a:ext uri="{FF2B5EF4-FFF2-40B4-BE49-F238E27FC236}">
                <a16:creationId xmlns:a16="http://schemas.microsoft.com/office/drawing/2014/main" id="{5C861038-15B1-8281-A608-2799158AE4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445" y="3234008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0" name="Rectangle: Rounded Corners 12">
            <a:extLst>
              <a:ext uri="{FF2B5EF4-FFF2-40B4-BE49-F238E27FC236}">
                <a16:creationId xmlns:a16="http://schemas.microsoft.com/office/drawing/2014/main" id="{C58F2A0B-8E9A-95C3-4258-847D01C36F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1" y="3830154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1" name="Rectangle: Rounded Corners 12">
            <a:extLst>
              <a:ext uri="{FF2B5EF4-FFF2-40B4-BE49-F238E27FC236}">
                <a16:creationId xmlns:a16="http://schemas.microsoft.com/office/drawing/2014/main" id="{E50F565E-C846-FA5F-DD91-E7AEF431A4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2360" y="4426640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2" name="Rectangle: Rounded Corners 12">
            <a:extLst>
              <a:ext uri="{FF2B5EF4-FFF2-40B4-BE49-F238E27FC236}">
                <a16:creationId xmlns:a16="http://schemas.microsoft.com/office/drawing/2014/main" id="{0DE50024-084D-7D71-15D1-D376B2260A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4027" y="1422356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3" name="Rectangle: Rounded Corners 12">
            <a:extLst>
              <a:ext uri="{FF2B5EF4-FFF2-40B4-BE49-F238E27FC236}">
                <a16:creationId xmlns:a16="http://schemas.microsoft.com/office/drawing/2014/main" id="{338D9091-C085-7AFF-A11A-B82BB8D648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3" y="2018502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4" name="Rectangle: Rounded Corners 12">
            <a:extLst>
              <a:ext uri="{FF2B5EF4-FFF2-40B4-BE49-F238E27FC236}">
                <a16:creationId xmlns:a16="http://schemas.microsoft.com/office/drawing/2014/main" id="{A826AD09-0F4C-0170-57E6-FFB0A5BB33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2" y="2614988"/>
            <a:ext cx="2166395" cy="551007"/>
          </a:xfrm>
          <a:prstGeom prst="round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5" name="Rectangle: Rounded Corners 12">
            <a:extLst>
              <a:ext uri="{FF2B5EF4-FFF2-40B4-BE49-F238E27FC236}">
                <a16:creationId xmlns:a16="http://schemas.microsoft.com/office/drawing/2014/main" id="{49C3E68C-094E-6C2C-5DB5-32A44B77EE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4027" y="3230650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6" name="Rectangle: Rounded Corners 12">
            <a:extLst>
              <a:ext uri="{FF2B5EF4-FFF2-40B4-BE49-F238E27FC236}">
                <a16:creationId xmlns:a16="http://schemas.microsoft.com/office/drawing/2014/main" id="{4E53AE6E-11BD-ADA7-FF53-5F79E62A5B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3" y="3826796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47" name="Rectangle: Rounded Corners 12">
            <a:extLst>
              <a:ext uri="{FF2B5EF4-FFF2-40B4-BE49-F238E27FC236}">
                <a16:creationId xmlns:a16="http://schemas.microsoft.com/office/drawing/2014/main" id="{013E17DF-EE89-F679-8C4E-E9D144C4F2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93942" y="4423282"/>
            <a:ext cx="2166395" cy="551007"/>
          </a:xfrm>
          <a:prstGeom prst="roundRect">
            <a:avLst/>
          </a:prstGeom>
          <a:solidFill>
            <a:srgbClr val="F39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t" anchorCtr="0">
            <a:normAutofit/>
          </a:bodyPr>
          <a:lstStyle/>
          <a:p>
            <a:r>
              <a:rPr lang="en-US" sz="1000">
                <a:solidFill>
                  <a:schemeClr val="tx1"/>
                </a:solidFill>
              </a:rPr>
              <a:t>Click to type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318EFAF-A7F2-0F3E-1DBA-E867082DD245}"/>
              </a:ext>
            </a:extLst>
          </p:cNvPr>
          <p:cNvSpPr/>
          <p:nvPr/>
        </p:nvSpPr>
        <p:spPr>
          <a:xfrm>
            <a:off x="626225" y="1564121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9DD67F1-8530-483B-685E-FDF778555BBB}"/>
              </a:ext>
            </a:extLst>
          </p:cNvPr>
          <p:cNvSpPr/>
          <p:nvPr/>
        </p:nvSpPr>
        <p:spPr>
          <a:xfrm>
            <a:off x="610141" y="2176992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957B03B-EDDC-8C26-4912-2444678988E0}"/>
              </a:ext>
            </a:extLst>
          </p:cNvPr>
          <p:cNvSpPr/>
          <p:nvPr/>
        </p:nvSpPr>
        <p:spPr>
          <a:xfrm>
            <a:off x="621307" y="275162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3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0FD93EE-3EA3-A527-A392-1C08CC931834}"/>
              </a:ext>
            </a:extLst>
          </p:cNvPr>
          <p:cNvSpPr/>
          <p:nvPr/>
        </p:nvSpPr>
        <p:spPr>
          <a:xfrm>
            <a:off x="632573" y="3395543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4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472298B-38F5-B402-F6D1-201C5C948019}"/>
              </a:ext>
            </a:extLst>
          </p:cNvPr>
          <p:cNvSpPr/>
          <p:nvPr/>
        </p:nvSpPr>
        <p:spPr>
          <a:xfrm>
            <a:off x="618997" y="3977964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5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929790F-1851-BF32-6782-179B2B922259}"/>
              </a:ext>
            </a:extLst>
          </p:cNvPr>
          <p:cNvSpPr/>
          <p:nvPr/>
        </p:nvSpPr>
        <p:spPr>
          <a:xfrm>
            <a:off x="610141" y="457411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6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EE190489-414D-0BDC-72B3-5429B26398FA}"/>
              </a:ext>
            </a:extLst>
          </p:cNvPr>
          <p:cNvSpPr/>
          <p:nvPr/>
        </p:nvSpPr>
        <p:spPr>
          <a:xfrm>
            <a:off x="3280603" y="1574941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AF043CC-5C1B-E01F-B3C4-E74A315A79BE}"/>
              </a:ext>
            </a:extLst>
          </p:cNvPr>
          <p:cNvSpPr/>
          <p:nvPr/>
        </p:nvSpPr>
        <p:spPr>
          <a:xfrm>
            <a:off x="3264519" y="2187812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475AE92-4284-90B7-4F89-5D1B40516645}"/>
              </a:ext>
            </a:extLst>
          </p:cNvPr>
          <p:cNvSpPr/>
          <p:nvPr/>
        </p:nvSpPr>
        <p:spPr>
          <a:xfrm>
            <a:off x="3275685" y="276244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3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B2BDD029-5C3C-B294-6BD1-DB1BEB2FBB90}"/>
              </a:ext>
            </a:extLst>
          </p:cNvPr>
          <p:cNvSpPr/>
          <p:nvPr/>
        </p:nvSpPr>
        <p:spPr>
          <a:xfrm>
            <a:off x="3286951" y="3406363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4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AA9F527-3E35-995F-9A14-769C5F4F0AD1}"/>
              </a:ext>
            </a:extLst>
          </p:cNvPr>
          <p:cNvSpPr/>
          <p:nvPr/>
        </p:nvSpPr>
        <p:spPr>
          <a:xfrm>
            <a:off x="3273375" y="3988784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5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BBC843CC-C9AD-4BC0-20CA-54927CB523FE}"/>
              </a:ext>
            </a:extLst>
          </p:cNvPr>
          <p:cNvSpPr/>
          <p:nvPr/>
        </p:nvSpPr>
        <p:spPr>
          <a:xfrm>
            <a:off x="3264519" y="4584930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6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27EEDCE-4B46-5485-ABC2-D9B02BFF0B3E}"/>
              </a:ext>
            </a:extLst>
          </p:cNvPr>
          <p:cNvSpPr/>
          <p:nvPr/>
        </p:nvSpPr>
        <p:spPr>
          <a:xfrm>
            <a:off x="5877476" y="1579266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1E8DB2DF-51E4-9AC8-7A55-A66AE200195B}"/>
              </a:ext>
            </a:extLst>
          </p:cNvPr>
          <p:cNvSpPr/>
          <p:nvPr/>
        </p:nvSpPr>
        <p:spPr>
          <a:xfrm>
            <a:off x="5861392" y="2192137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311CC645-2EBF-E63D-36F3-602585C4A8B9}"/>
              </a:ext>
            </a:extLst>
          </p:cNvPr>
          <p:cNvSpPr/>
          <p:nvPr/>
        </p:nvSpPr>
        <p:spPr>
          <a:xfrm>
            <a:off x="5872558" y="2766765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3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46333474-5A8C-6D72-8CB3-4345D0F102F9}"/>
              </a:ext>
            </a:extLst>
          </p:cNvPr>
          <p:cNvSpPr/>
          <p:nvPr/>
        </p:nvSpPr>
        <p:spPr>
          <a:xfrm>
            <a:off x="5883824" y="3410688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4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0F01A06-E3B2-507E-BA48-EDDB272B0723}"/>
              </a:ext>
            </a:extLst>
          </p:cNvPr>
          <p:cNvSpPr/>
          <p:nvPr/>
        </p:nvSpPr>
        <p:spPr>
          <a:xfrm>
            <a:off x="5870248" y="3993109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5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8007D07-E714-6C61-6315-2FA9B98D50D4}"/>
              </a:ext>
            </a:extLst>
          </p:cNvPr>
          <p:cNvSpPr/>
          <p:nvPr/>
        </p:nvSpPr>
        <p:spPr>
          <a:xfrm>
            <a:off x="5861392" y="4589255"/>
            <a:ext cx="259556" cy="251044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6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F7AC6AF1-7235-E1F9-8187-723DC5608D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161" y="138088"/>
            <a:ext cx="3381482" cy="23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5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45720" rIns="91440" bIns="45720" rtlCol="0" anchor="t">
        <a:spAutoFit/>
      </a:bodyPr>
      <a:lstStyle>
        <a:defPPr algn="l">
          <a:defRPr sz="1600" b="1" dirty="0" smtClean="0">
            <a:solidFill>
              <a:schemeClr val="tx1">
                <a:lumMod val="85000"/>
                <a:lumOff val="15000"/>
              </a:schemeClr>
            </a:solidFill>
            <a:latin typeface="Abad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85A2AA5529940BE052D526E5BA438" ma:contentTypeVersion="12" ma:contentTypeDescription="Create a new document." ma:contentTypeScope="" ma:versionID="38b090029a7113315c488316454832f5">
  <xsd:schema xmlns:xsd="http://www.w3.org/2001/XMLSchema" xmlns:xs="http://www.w3.org/2001/XMLSchema" xmlns:p="http://schemas.microsoft.com/office/2006/metadata/properties" xmlns:ns2="2d383f22-14f6-4aff-93d9-dd3a210e0234" xmlns:ns3="dc270ee8-e713-40df-815c-3148a9744779" targetNamespace="http://schemas.microsoft.com/office/2006/metadata/properties" ma:root="true" ma:fieldsID="a848fca2a7711d632a146b48880d1da6" ns2:_="" ns3:_="">
    <xsd:import namespace="2d383f22-14f6-4aff-93d9-dd3a210e0234"/>
    <xsd:import namespace="dc270ee8-e713-40df-815c-3148a97447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83f22-14f6-4aff-93d9-dd3a210e02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70ee8-e713-40df-815c-3148a974477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2e5d4da-2749-4136-84eb-fa2b4e9de634}" ma:internalName="TaxCatchAll" ma:showField="CatchAllData" ma:web="dc270ee8-e713-40df-815c-3148a97447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270ee8-e713-40df-815c-3148a9744779" xsi:nil="true"/>
    <lcf76f155ced4ddcb4097134ff3c332f xmlns="2d383f22-14f6-4aff-93d9-dd3a210e023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CAEF7C-91D4-4FFE-9CC2-6625CDC2AD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EE07D9-5E36-427B-AFD7-B3FF0C9EC6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383f22-14f6-4aff-93d9-dd3a210e0234"/>
    <ds:schemaRef ds:uri="dc270ee8-e713-40df-815c-3148a9744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E2BCB5-D010-455F-AA4F-2AAE5D0FA253}">
  <ds:schemaRefs>
    <ds:schemaRef ds:uri="2d383f22-14f6-4aff-93d9-dd3a210e023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dc270ee8-e713-40df-815c-3148a974477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1291</TotalTime>
  <Words>2258</Words>
  <Application>Microsoft Office PowerPoint</Application>
  <PresentationFormat>On-screen Show (16:9)</PresentationFormat>
  <Paragraphs>354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Abadi</vt:lpstr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Clarify Canvas • Pillar 1, Short 1  STEM NATION AWARD ACTION PLAN</vt:lpstr>
      <vt:lpstr>Clarify Canvas • Pillar 1, Short 2 </vt:lpstr>
      <vt:lpstr>Clarify Canvas • Pillar 2, Short 1 Numbers and Counting </vt:lpstr>
      <vt:lpstr>Clarify Canvas • Pillar 2, Short 2  Pattern and Shape</vt:lpstr>
      <vt:lpstr>Clarify Canvas • Pillar 3, Short 1 Nurturing children’s emotional wellbeing </vt:lpstr>
      <vt:lpstr>PowerPoint Presentation</vt:lpstr>
      <vt:lpstr>PowerPoint Presentation</vt:lpstr>
      <vt:lpstr>Clarify Canvas • Pillar x, Short x </vt:lpstr>
      <vt:lpstr>Rapid Action Plan • Pillar x, Short x</vt:lpstr>
      <vt:lpstr>The Stand Up • Pillar x, Short 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Chelsey Johnson</dc:creator>
  <cp:lastModifiedBy>Chelsey Johnson</cp:lastModifiedBy>
  <cp:revision>15</cp:revision>
  <dcterms:created xsi:type="dcterms:W3CDTF">2025-01-17T13:00:23Z</dcterms:created>
  <dcterms:modified xsi:type="dcterms:W3CDTF">2026-06-22T08:44:33Z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0x010100B6085A2AA5529940BE052D526E5BA438</vt:lpwstr>
  </property>
  <property fmtid="{D5CDD505-2E9C-101B-9397-08002B2CF9AE}" pid="3" name="MediaServiceImageTags">
    <vt:lpwstr/>
  </property>
</Properties>
</file>