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17"/>
  </p:notesMasterIdLst>
  <p:sldIdLst>
    <p:sldId id="256" r:id="rId2"/>
    <p:sldId id="303" r:id="rId3"/>
    <p:sldId id="302" r:id="rId4"/>
    <p:sldId id="353" r:id="rId5"/>
    <p:sldId id="348" r:id="rId6"/>
    <p:sldId id="361" r:id="rId7"/>
    <p:sldId id="330" r:id="rId8"/>
    <p:sldId id="350" r:id="rId9"/>
    <p:sldId id="349" r:id="rId10"/>
    <p:sldId id="362" r:id="rId11"/>
    <p:sldId id="363" r:id="rId12"/>
    <p:sldId id="364" r:id="rId13"/>
    <p:sldId id="365" r:id="rId14"/>
    <p:sldId id="36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933FF"/>
    <a:srgbClr val="FFCC00"/>
    <a:srgbClr val="4BACC6"/>
    <a:srgbClr val="FFCCFF"/>
    <a:srgbClr val="4EACB5"/>
    <a:srgbClr val="5B9BD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9595C-B92E-401B-A0FB-C4DA053B1860}" v="1394" dt="2021-12-20T10:29:25.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7438" autoAdjust="0"/>
  </p:normalViewPr>
  <p:slideViewPr>
    <p:cSldViewPr snapToGrid="0" snapToObjects="1">
      <p:cViewPr varScale="1">
        <p:scale>
          <a:sx n="90" d="100"/>
          <a:sy n="90" d="100"/>
        </p:scale>
        <p:origin x="123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Reporting is the final bubble in the cycle</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dirty="0"/>
              <a:t>Pause to consider these points from How Good Is Our School 4, in the context of your own setting. </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394381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mn-lt"/>
                <a:cs typeface="Arial" panose="020B0604020202020204" pitchFamily="34" charset="0"/>
              </a:rPr>
              <a:t>Notes for presenter:</a:t>
            </a:r>
          </a:p>
          <a:p>
            <a:pPr marL="171450" indent="-171450" eaLnBrk="1" hangingPunct="1">
              <a:buFont typeface="Arial" panose="020B0604020202020204" pitchFamily="34" charset="0"/>
              <a:buChar char="•"/>
            </a:pPr>
            <a:r>
              <a:rPr lang="en-GB" altLang="en-US" sz="1050" dirty="0">
                <a:latin typeface="+mn-lt"/>
                <a:cs typeface="Arial" panose="020B0604020202020204" pitchFamily="34" charset="0"/>
              </a:rPr>
              <a:t>that</a:t>
            </a:r>
            <a:r>
              <a:rPr lang="en-GB" altLang="en-US" sz="1050" baseline="0" dirty="0">
                <a:latin typeface="+mn-lt"/>
                <a:cs typeface="Arial" panose="020B0604020202020204" pitchFamily="34" charset="0"/>
              </a:rPr>
              <a:t> effective practice in reporting allows for progress across learning to be conveyed to parents and carers in a way that is appropriate to the learner’s age and stage</a:t>
            </a:r>
          </a:p>
          <a:p>
            <a:pPr marL="171450" indent="-171450" eaLnBrk="1" hangingPunct="1">
              <a:buFont typeface="Arial" panose="020B0604020202020204" pitchFamily="34" charset="0"/>
              <a:buChar char="•"/>
            </a:pPr>
            <a:r>
              <a:rPr lang="en-GB" altLang="en-US" sz="1050" baseline="0" dirty="0">
                <a:latin typeface="+mn-lt"/>
                <a:cs typeface="Arial" panose="020B0604020202020204" pitchFamily="34" charset="0"/>
              </a:rPr>
              <a:t>reporting is inclusive in a way that means that learners themselves are encouraged to reflect on and discuss their progress with those who support them in their learning</a:t>
            </a:r>
          </a:p>
          <a:p>
            <a:pPr marL="171450" indent="-171450" eaLnBrk="1" hangingPunct="1">
              <a:buFont typeface="Arial" panose="020B0604020202020204" pitchFamily="34" charset="0"/>
              <a:buChar char="•"/>
            </a:pPr>
            <a:r>
              <a:rPr lang="en-GB" altLang="en-US" sz="1050" baseline="0" dirty="0">
                <a:latin typeface="+mn-lt"/>
                <a:cs typeface="Arial" panose="020B0604020202020204" pitchFamily="34" charset="0"/>
              </a:rPr>
              <a:t>that reporting takes account of the breadth of learning undertaken, the extent to which learners are able to cope with increasing challenge in their learning, and their ability to apply what they learn to new and familiar situations.</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206068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baseline="0" dirty="0"/>
              <a:t>Reporting should be considered as an ongoing process which involves maintaining effective channels of communication between the establishment and home.  This positive communication is developed and enhanced by conveying information that clearly identifies strengths, areas for development and next steps in learning.</a:t>
            </a:r>
          </a:p>
          <a:p>
            <a:pPr eaLnBrk="1" hangingPunct="1"/>
            <a:endParaRPr lang="en-GB" altLang="en-US" baseline="0" dirty="0"/>
          </a:p>
          <a:p>
            <a:pPr marL="171450" indent="-171450" eaLnBrk="1" hangingPunct="1">
              <a:buFont typeface="Arial" panose="020B0604020202020204" pitchFamily="34" charset="0"/>
              <a:buChar char="•"/>
            </a:pPr>
            <a:r>
              <a:rPr lang="en-GB" altLang="en-US" baseline="0" dirty="0"/>
              <a:t>Learners themselves should be involved in the reporting process through ongoing discussion of their learning.</a:t>
            </a:r>
            <a:endParaRPr lang="en-GB" altLang="en-US" dirty="0"/>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398967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mn-lt"/>
                <a:cs typeface="Arial" panose="020B0604020202020204" pitchFamily="34" charset="0"/>
              </a:rPr>
              <a:t>This quotation</a:t>
            </a:r>
            <a:r>
              <a:rPr lang="en-GB" altLang="en-US" baseline="0" dirty="0">
                <a:latin typeface="+mn-lt"/>
                <a:cs typeface="Arial" panose="020B0604020202020204" pitchFamily="34" charset="0"/>
              </a:rPr>
              <a:t> from Building the Curriculum 5 emphasises the two main purposes of reporting:</a:t>
            </a:r>
          </a:p>
          <a:p>
            <a:pPr marL="171450" indent="-171450" eaLnBrk="1" hangingPunct="1">
              <a:buFont typeface="Arial" panose="020B0604020202020204" pitchFamily="34" charset="0"/>
              <a:buChar char="•"/>
            </a:pPr>
            <a:r>
              <a:rPr lang="en-GB" altLang="en-US" baseline="0" dirty="0">
                <a:latin typeface="+mn-lt"/>
                <a:cs typeface="Arial" panose="020B0604020202020204" pitchFamily="34" charset="0"/>
              </a:rPr>
              <a:t>to provide clear, positive and constructive feedback to parents/carers on learners’ progress against agreed standards and expectations</a:t>
            </a:r>
          </a:p>
          <a:p>
            <a:pPr marL="171450" indent="-171450" eaLnBrk="1" hangingPunct="1">
              <a:buFont typeface="Arial" panose="020B0604020202020204" pitchFamily="34" charset="0"/>
              <a:buChar char="•"/>
            </a:pPr>
            <a:r>
              <a:rPr lang="en-GB" altLang="en-US" baseline="0" dirty="0">
                <a:latin typeface="+mn-lt"/>
                <a:cs typeface="Arial" panose="020B0604020202020204" pitchFamily="34" charset="0"/>
              </a:rPr>
              <a:t>to provide a basis for discussion between learners, practitioners, parents and others in order to support learners towards making process in their next steps in learning. </a:t>
            </a:r>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261091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GB" altLang="en-US" dirty="0"/>
              <a:t>Emphasise the wide range of possible forms of reporting that can occur for individual learners</a:t>
            </a:r>
          </a:p>
          <a:p>
            <a:pPr marL="0" indent="0" eaLnBrk="1" hangingPunct="1">
              <a:buFont typeface="Arial" panose="020B0604020202020204" pitchFamily="34" charset="0"/>
              <a:buNone/>
            </a:pPr>
            <a:r>
              <a:rPr lang="en-GB" altLang="en-US" dirty="0"/>
              <a:t>This list goes beyond conventional forms such as end of year written report</a:t>
            </a:r>
            <a:r>
              <a:rPr lang="en-GB" altLang="en-US" baseline="0" dirty="0"/>
              <a:t>s</a:t>
            </a:r>
          </a:p>
          <a:p>
            <a:pPr marL="0" indent="0" eaLnBrk="1" hangingPunct="1">
              <a:buFont typeface="Arial" panose="020B0604020202020204" pitchFamily="34" charset="0"/>
              <a:buNone/>
            </a:pPr>
            <a:r>
              <a:rPr lang="en-GB" altLang="en-US" baseline="0" dirty="0"/>
              <a:t>Many forms of reporting include dialogue between the learner and other, for example:</a:t>
            </a:r>
          </a:p>
          <a:p>
            <a:pPr marL="628650" lvl="1" indent="-171450" eaLnBrk="1" hangingPunct="1">
              <a:buFont typeface="Arial" panose="020B0604020202020204" pitchFamily="34" charset="0"/>
              <a:buChar char="•"/>
            </a:pPr>
            <a:r>
              <a:rPr lang="en-GB" altLang="en-US" baseline="0" dirty="0"/>
              <a:t>Learner conversations between the learner and practitioner/other learners/parents</a:t>
            </a:r>
          </a:p>
          <a:p>
            <a:pPr marL="628650" lvl="1" indent="-171450" eaLnBrk="1" hangingPunct="1">
              <a:buFont typeface="Arial" panose="020B0604020202020204" pitchFamily="34" charset="0"/>
              <a:buChar char="•"/>
            </a:pPr>
            <a:r>
              <a:rPr lang="en-GB" altLang="en-US" baseline="0" dirty="0"/>
              <a:t>Parent consultation meetings</a:t>
            </a:r>
          </a:p>
          <a:p>
            <a:pPr marL="628650" lvl="1" indent="-171450" eaLnBrk="1" hangingPunct="1">
              <a:buFont typeface="Arial" panose="020B0604020202020204" pitchFamily="34" charset="0"/>
              <a:buChar char="•"/>
            </a:pPr>
            <a:r>
              <a:rPr lang="en-GB" altLang="en-US" baseline="0" dirty="0"/>
              <a:t>Review meetings</a:t>
            </a:r>
          </a:p>
          <a:p>
            <a:pPr marL="628650" lvl="1" indent="-171450">
              <a:buFont typeface="Arial" panose="020B0604020202020204" pitchFamily="34" charset="0"/>
              <a:buChar char="•"/>
            </a:pPr>
            <a:r>
              <a:rPr lang="en-GB" altLang="en-US" baseline="0" dirty="0"/>
              <a:t>Interagency </a:t>
            </a:r>
            <a:r>
              <a:rPr lang="en-GB" altLang="en-US" dirty="0"/>
              <a:t>meetings</a:t>
            </a:r>
          </a:p>
          <a:p>
            <a:pPr marL="0" indent="0">
              <a:buFont typeface="Arial"/>
              <a:buNone/>
            </a:pPr>
            <a:r>
              <a:rPr lang="en-GB" dirty="0"/>
              <a:t>Regardless of the form reporting may take, there should be opportunities for learners and their parents/carers to reflect on progress and what needs to be done next to improve. </a:t>
            </a:r>
            <a:endParaRPr lang="en-US" dirty="0"/>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41050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As</a:t>
            </a:r>
            <a:r>
              <a:rPr lang="en-GB" altLang="en-US" baseline="0" dirty="0"/>
              <a:t> well as reporting opportunities for individual learners, there are also several ways in which the learning of groups of learners can be reported to parents and carers.  Again, dialogue and collaboration is at the heart of many of these forms of reporting. </a:t>
            </a:r>
          </a:p>
          <a:p>
            <a:pPr eaLnBrk="1" hangingPunct="1"/>
            <a:endParaRPr lang="en-GB" altLang="en-US" baseline="0" dirty="0"/>
          </a:p>
          <a:p>
            <a:pPr eaLnBrk="1" hangingPunct="1"/>
            <a:r>
              <a:rPr lang="en-GB" altLang="en-US" baseline="0" dirty="0"/>
              <a:t>A range of different reporting opportunities are listed on this slide. This list is neither exhaustive nor prescriptive.  Many of these will be activities that establishments are already undertaking</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125446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t>the tone of written reports should be supportive, fair and written in plain</a:t>
            </a:r>
            <a:r>
              <a:rPr lang="en-GB" altLang="en-US" baseline="0" dirty="0"/>
              <a:t> English that avoids the excessive use of educational jargon</a:t>
            </a:r>
          </a:p>
          <a:p>
            <a:pPr marL="171450" indent="-171450" eaLnBrk="1" hangingPunct="1">
              <a:buFont typeface="Arial" panose="020B0604020202020204" pitchFamily="34" charset="0"/>
              <a:buChar char="•"/>
            </a:pPr>
            <a:r>
              <a:rPr lang="en-GB" altLang="en-US" baseline="0" dirty="0"/>
              <a:t>Parents and carers should have the opportunity to respond to written reports and express their view of the child’s progress.</a:t>
            </a:r>
          </a:p>
          <a:p>
            <a:pPr marL="0" indent="0" eaLnBrk="1" hangingPunct="1">
              <a:buFont typeface="Arial" panose="020B0604020202020204" pitchFamily="34" charset="0"/>
              <a:buNone/>
            </a:pPr>
            <a:endParaRPr lang="en-GB" altLang="en-US" baseline="0" dirty="0"/>
          </a:p>
          <a:p>
            <a:pPr marL="0" indent="0" eaLnBrk="1" hangingPunct="1">
              <a:buFontTx/>
              <a:buNone/>
            </a:pPr>
            <a:r>
              <a:rPr lang="en-GB" altLang="en-US" dirty="0"/>
              <a:t>Written reports</a:t>
            </a:r>
            <a:r>
              <a:rPr lang="en-GB" altLang="en-US" baseline="0" dirty="0"/>
              <a:t> should</a:t>
            </a:r>
            <a:r>
              <a:rPr lang="en-GB" altLang="en-US" dirty="0"/>
              <a:t> describe</a:t>
            </a:r>
            <a:r>
              <a:rPr lang="en-GB" altLang="en-US" baseline="0" dirty="0"/>
              <a:t> progress</a:t>
            </a:r>
            <a:r>
              <a:rPr lang="en-GB" altLang="en-US" dirty="0"/>
              <a:t> in brief qualitative statements noting particular strengths, areas for development and achievements in challenging aspects and in the application of learning.</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830342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a:t>
            </a:r>
            <a:r>
              <a:rPr lang="en-GB" baseline="0" dirty="0"/>
              <a:t> and allow time for discussion. In terms of moderating reporting processes, consider the forms of reporting outlined on slides 18 &amp; 19. How many of these are evident in your establishment? Are they used consistently by all staff/departments/faculties?</a:t>
            </a:r>
          </a:p>
          <a:p>
            <a:endParaRPr lang="en-GB" baseline="0" dirty="0"/>
          </a:p>
          <a:p>
            <a:r>
              <a:rPr lang="en-GB" baseline="0" dirty="0"/>
              <a:t>Are there opportunities for colleagues to share and discuss reporting comments/profiles/learning logs? Is the tone, language and format consistent?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134973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improvement/Documents/par7-ReportingParentsCarersGuidance300117.pdf"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gov.scot/improvement/Documents/par7-ReportingParentsCarersGuidance300117.pdf" TargetMode="Externa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gov.scot/media/plwh4m3d/assessment-within-bge.pdf" TargetMode="External"/><Relationship Id="rId7" Type="http://schemas.openxmlformats.org/officeDocument/2006/relationships/hyperlink" Target="https://education.gov.scot/improvement/learning-resources/engaging-parents-and-families-a-toolkit-for-practition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ducation.gov.scot/media/qqydodzt/cerg-reporting-to-parents-guidance-nov-2020.pdf" TargetMode="External"/><Relationship Id="rId5" Type="http://schemas.openxmlformats.org/officeDocument/2006/relationships/hyperlink" Target="https://education.gov.scot/improvement/Documents/par7-ReportingParentsCarersGuidance300117.pdf" TargetMode="External"/><Relationship Id="rId4" Type="http://schemas.openxmlformats.org/officeDocument/2006/relationships/hyperlink" Target="https://glowscotland.sharepoint.com/sites/PLC/moderationhub/SitePages/Reporting.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education.gov.scot/media/bwxg5wma/btc5-framework.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scot/improvement/learning-resources/assessment-in-the-broad-general-education-2020-21/"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hyperlink" Target="https://education.gov.scot/improvement/Documents/par7-ReportingParentsCarersGuidance300117.pd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gov.scot/improvement/Documents/par7-ReportingParentsCarersGuidance300117.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Reporting</a:t>
            </a:r>
          </a:p>
          <a:p>
            <a:r>
              <a:rPr lang="en-GB" sz="3000" i="1" dirty="0"/>
              <a:t>Session 8</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6112F-71A5-4A30-8491-CDAF20A72117}"/>
              </a:ext>
            </a:extLst>
          </p:cNvPr>
          <p:cNvSpPr txBox="1"/>
          <p:nvPr/>
        </p:nvSpPr>
        <p:spPr>
          <a:xfrm>
            <a:off x="0" y="135507"/>
            <a:ext cx="12192000" cy="769441"/>
          </a:xfrm>
          <a:prstGeom prst="rect">
            <a:avLst/>
          </a:prstGeom>
          <a:noFill/>
        </p:spPr>
        <p:txBody>
          <a:bodyPr wrap="square" rtlCol="0">
            <a:spAutoFit/>
          </a:bodyPr>
          <a:lstStyle/>
          <a:p>
            <a:pPr algn="ctr"/>
            <a:r>
              <a:rPr lang="en-GB" sz="4400" b="1" dirty="0"/>
              <a:t>Reporting Activities: Group/Class/Establishment</a:t>
            </a:r>
          </a:p>
        </p:txBody>
      </p:sp>
      <p:sp>
        <p:nvSpPr>
          <p:cNvPr id="567" name="Rectangle: Rounded Corners 566">
            <a:extLst>
              <a:ext uri="{FF2B5EF4-FFF2-40B4-BE49-F238E27FC236}">
                <a16:creationId xmlns:a16="http://schemas.microsoft.com/office/drawing/2014/main" id="{C0A73EDE-CCD7-4471-9BD3-75D4E9739B4C}"/>
              </a:ext>
            </a:extLst>
          </p:cNvPr>
          <p:cNvSpPr/>
          <p:nvPr/>
        </p:nvSpPr>
        <p:spPr>
          <a:xfrm>
            <a:off x="305581" y="1286153"/>
            <a:ext cx="3051029" cy="1148440"/>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B0F0"/>
                </a:solidFill>
              </a:rPr>
              <a:t>Assemblies </a:t>
            </a:r>
            <a:r>
              <a:rPr lang="en-GB" sz="2400" dirty="0">
                <a:solidFill>
                  <a:srgbClr val="00B0F0"/>
                </a:solidFill>
              </a:rPr>
              <a:t>/ class showcase events</a:t>
            </a:r>
          </a:p>
        </p:txBody>
      </p:sp>
      <p:sp>
        <p:nvSpPr>
          <p:cNvPr id="568" name="Rectangle: Rounded Corners 567">
            <a:extLst>
              <a:ext uri="{FF2B5EF4-FFF2-40B4-BE49-F238E27FC236}">
                <a16:creationId xmlns:a16="http://schemas.microsoft.com/office/drawing/2014/main" id="{EEEC16DA-CA13-4ED8-B900-9A05B491103C}"/>
              </a:ext>
            </a:extLst>
          </p:cNvPr>
          <p:cNvSpPr/>
          <p:nvPr/>
        </p:nvSpPr>
        <p:spPr>
          <a:xfrm>
            <a:off x="7751444" y="2893089"/>
            <a:ext cx="4114019" cy="114843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0000"/>
                </a:solidFill>
              </a:rPr>
              <a:t>Soft starts </a:t>
            </a:r>
            <a:r>
              <a:rPr lang="en-GB" sz="2400" dirty="0">
                <a:solidFill>
                  <a:srgbClr val="FF0000"/>
                </a:solidFill>
              </a:rPr>
              <a:t>where parents can join their children in class</a:t>
            </a:r>
          </a:p>
        </p:txBody>
      </p:sp>
      <p:sp>
        <p:nvSpPr>
          <p:cNvPr id="569" name="Rectangle: Rounded Corners 568">
            <a:extLst>
              <a:ext uri="{FF2B5EF4-FFF2-40B4-BE49-F238E27FC236}">
                <a16:creationId xmlns:a16="http://schemas.microsoft.com/office/drawing/2014/main" id="{AA7CC0A4-8859-4183-B468-9D265A7C6D96}"/>
              </a:ext>
            </a:extLst>
          </p:cNvPr>
          <p:cNvSpPr/>
          <p:nvPr/>
        </p:nvSpPr>
        <p:spPr>
          <a:xfrm>
            <a:off x="7751444" y="1286154"/>
            <a:ext cx="4114019" cy="1148440"/>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66CC"/>
                </a:solidFill>
              </a:rPr>
              <a:t>Curriculum Workshops</a:t>
            </a:r>
            <a:r>
              <a:rPr lang="en-GB" sz="2400" dirty="0">
                <a:solidFill>
                  <a:srgbClr val="FF66CC"/>
                </a:solidFill>
              </a:rPr>
              <a:t> led by learners and/or practitioners</a:t>
            </a:r>
          </a:p>
        </p:txBody>
      </p:sp>
      <p:sp>
        <p:nvSpPr>
          <p:cNvPr id="570" name="Rectangle: Rounded Corners 569">
            <a:extLst>
              <a:ext uri="{FF2B5EF4-FFF2-40B4-BE49-F238E27FC236}">
                <a16:creationId xmlns:a16="http://schemas.microsoft.com/office/drawing/2014/main" id="{51D67639-45DA-4A54-A237-C50219241124}"/>
              </a:ext>
            </a:extLst>
          </p:cNvPr>
          <p:cNvSpPr/>
          <p:nvPr/>
        </p:nvSpPr>
        <p:spPr>
          <a:xfrm>
            <a:off x="305582" y="2893089"/>
            <a:ext cx="3071983" cy="1148439"/>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chemeClr val="accent6">
                    <a:lumMod val="75000"/>
                  </a:schemeClr>
                </a:solidFill>
              </a:rPr>
              <a:t>Meet The Teacher </a:t>
            </a:r>
            <a:r>
              <a:rPr lang="en-GB" sz="2400" dirty="0">
                <a:solidFill>
                  <a:schemeClr val="accent6">
                    <a:lumMod val="75000"/>
                  </a:schemeClr>
                </a:solidFill>
              </a:rPr>
              <a:t>sessions</a:t>
            </a:r>
          </a:p>
        </p:txBody>
      </p:sp>
      <p:sp>
        <p:nvSpPr>
          <p:cNvPr id="571" name="Rectangle: Rounded Corners 570">
            <a:extLst>
              <a:ext uri="{FF2B5EF4-FFF2-40B4-BE49-F238E27FC236}">
                <a16:creationId xmlns:a16="http://schemas.microsoft.com/office/drawing/2014/main" id="{E9E4001D-4ED4-4BE9-A0A5-B4397C2310B5}"/>
              </a:ext>
            </a:extLst>
          </p:cNvPr>
          <p:cNvSpPr/>
          <p:nvPr/>
        </p:nvSpPr>
        <p:spPr>
          <a:xfrm>
            <a:off x="295103" y="4630449"/>
            <a:ext cx="3051029" cy="1148439"/>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B050"/>
                </a:solidFill>
              </a:rPr>
              <a:t>Open days</a:t>
            </a:r>
            <a:endParaRPr lang="en-GB" sz="2400" dirty="0">
              <a:solidFill>
                <a:srgbClr val="00B050"/>
              </a:solidFill>
            </a:endParaRPr>
          </a:p>
        </p:txBody>
      </p:sp>
      <p:sp>
        <p:nvSpPr>
          <p:cNvPr id="572" name="Rectangle: Rounded Corners 571">
            <a:extLst>
              <a:ext uri="{FF2B5EF4-FFF2-40B4-BE49-F238E27FC236}">
                <a16:creationId xmlns:a16="http://schemas.microsoft.com/office/drawing/2014/main" id="{374B5F6A-EEE5-41FA-A3BC-BFFB4F6E5BEA}"/>
              </a:ext>
            </a:extLst>
          </p:cNvPr>
          <p:cNvSpPr/>
          <p:nvPr/>
        </p:nvSpPr>
        <p:spPr>
          <a:xfrm>
            <a:off x="3861096" y="1286151"/>
            <a:ext cx="3516971" cy="1148439"/>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9933FF"/>
                </a:solidFill>
              </a:rPr>
              <a:t>School / Class Newsletter </a:t>
            </a:r>
            <a:r>
              <a:rPr lang="en-GB" sz="2400" dirty="0">
                <a:solidFill>
                  <a:srgbClr val="9933FF"/>
                </a:solidFill>
              </a:rPr>
              <a:t>highlighting learning</a:t>
            </a:r>
          </a:p>
        </p:txBody>
      </p:sp>
      <p:sp>
        <p:nvSpPr>
          <p:cNvPr id="573" name="Rectangle: Rounded Corners 572">
            <a:extLst>
              <a:ext uri="{FF2B5EF4-FFF2-40B4-BE49-F238E27FC236}">
                <a16:creationId xmlns:a16="http://schemas.microsoft.com/office/drawing/2014/main" id="{5BC8D85C-BCE5-4357-A090-F4119D768C30}"/>
              </a:ext>
            </a:extLst>
          </p:cNvPr>
          <p:cNvSpPr/>
          <p:nvPr/>
        </p:nvSpPr>
        <p:spPr>
          <a:xfrm>
            <a:off x="3861097" y="2893089"/>
            <a:ext cx="3516971" cy="1148439"/>
          </a:xfrm>
          <a:prstGeom prst="roundRect">
            <a:avLst/>
          </a:prstGeom>
          <a:noFill/>
          <a:ln w="38100" cap="flat" cmpd="sng" algn="ctr">
            <a:solidFill>
              <a:srgbClr val="4BAC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4BACC6"/>
                </a:solidFill>
              </a:rPr>
              <a:t>Leading Learning</a:t>
            </a:r>
            <a:r>
              <a:rPr lang="en-GB" sz="2400" dirty="0">
                <a:solidFill>
                  <a:srgbClr val="4BACC6"/>
                </a:solidFill>
              </a:rPr>
              <a:t> or </a:t>
            </a:r>
            <a:r>
              <a:rPr lang="en-GB" sz="2400" b="1" dirty="0">
                <a:solidFill>
                  <a:srgbClr val="4BACC6"/>
                </a:solidFill>
              </a:rPr>
              <a:t>Information Events</a:t>
            </a:r>
          </a:p>
        </p:txBody>
      </p:sp>
      <p:sp>
        <p:nvSpPr>
          <p:cNvPr id="574" name="Rectangle: Rounded Corners 573">
            <a:extLst>
              <a:ext uri="{FF2B5EF4-FFF2-40B4-BE49-F238E27FC236}">
                <a16:creationId xmlns:a16="http://schemas.microsoft.com/office/drawing/2014/main" id="{6E8FD79D-2A8A-446A-864B-14F00D41F9CD}"/>
              </a:ext>
            </a:extLst>
          </p:cNvPr>
          <p:cNvSpPr/>
          <p:nvPr/>
        </p:nvSpPr>
        <p:spPr>
          <a:xfrm>
            <a:off x="3861096" y="4630449"/>
            <a:ext cx="3516971" cy="1148439"/>
          </a:xfrm>
          <a:prstGeom prst="round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70C0"/>
                </a:solidFill>
              </a:rPr>
              <a:t>Wall displays </a:t>
            </a:r>
            <a:r>
              <a:rPr lang="en-GB" sz="2400" dirty="0">
                <a:solidFill>
                  <a:srgbClr val="0070C0"/>
                </a:solidFill>
              </a:rPr>
              <a:t>showcasing learning</a:t>
            </a:r>
          </a:p>
        </p:txBody>
      </p:sp>
      <p:sp>
        <p:nvSpPr>
          <p:cNvPr id="575" name="Rectangle: Rounded Corners 574">
            <a:extLst>
              <a:ext uri="{FF2B5EF4-FFF2-40B4-BE49-F238E27FC236}">
                <a16:creationId xmlns:a16="http://schemas.microsoft.com/office/drawing/2014/main" id="{FCD33588-1774-41D9-8AF5-791D9528FCE8}"/>
              </a:ext>
            </a:extLst>
          </p:cNvPr>
          <p:cNvSpPr/>
          <p:nvPr/>
        </p:nvSpPr>
        <p:spPr>
          <a:xfrm>
            <a:off x="7751444" y="4630449"/>
            <a:ext cx="4114018" cy="1148439"/>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C000"/>
                </a:solidFill>
              </a:rPr>
              <a:t>School Website</a:t>
            </a:r>
            <a:r>
              <a:rPr lang="en-GB" sz="2400" dirty="0">
                <a:solidFill>
                  <a:srgbClr val="FFC000"/>
                </a:solidFill>
              </a:rPr>
              <a:t> </a:t>
            </a:r>
          </a:p>
          <a:p>
            <a:pPr algn="ctr"/>
            <a:r>
              <a:rPr lang="en-GB" sz="2400" dirty="0">
                <a:solidFill>
                  <a:srgbClr val="FFC000"/>
                </a:solidFill>
              </a:rPr>
              <a:t>and/or social media</a:t>
            </a:r>
          </a:p>
        </p:txBody>
      </p:sp>
      <p:sp>
        <p:nvSpPr>
          <p:cNvPr id="12" name="TextBox 11">
            <a:extLst>
              <a:ext uri="{FF2B5EF4-FFF2-40B4-BE49-F238E27FC236}">
                <a16:creationId xmlns:a16="http://schemas.microsoft.com/office/drawing/2014/main" id="{8D4E5493-5B8C-4E94-9BA3-F769E1751B27}"/>
              </a:ext>
            </a:extLst>
          </p:cNvPr>
          <p:cNvSpPr txBox="1"/>
          <p:nvPr/>
        </p:nvSpPr>
        <p:spPr>
          <a:xfrm>
            <a:off x="702945" y="6221879"/>
            <a:ext cx="7755255" cy="338554"/>
          </a:xfrm>
          <a:prstGeom prst="rect">
            <a:avLst/>
          </a:prstGeom>
          <a:noFill/>
        </p:spPr>
        <p:txBody>
          <a:bodyPr wrap="square">
            <a:spAutoFit/>
          </a:bodyPr>
          <a:lstStyle/>
          <a:p>
            <a:pPr algn="ctr">
              <a:buClr>
                <a:srgbClr val="00ABB5"/>
              </a:buClr>
              <a:defRPr/>
            </a:pPr>
            <a:r>
              <a:rPr lang="en-GB" sz="1600" dirty="0"/>
              <a:t>Education Scotland - </a:t>
            </a:r>
            <a:r>
              <a:rPr lang="en-GB" sz="1600" dirty="0">
                <a:hlinkClick r:id="rId3"/>
              </a:rPr>
              <a:t>Reporting to Parents and Carers: Guidance for schools and ELC settings</a:t>
            </a:r>
            <a:endParaRPr lang="en-GB" sz="1600" dirty="0">
              <a:cs typeface="Arial"/>
            </a:endParaRPr>
          </a:p>
        </p:txBody>
      </p:sp>
    </p:spTree>
    <p:extLst>
      <p:ext uri="{BB962C8B-B14F-4D97-AF65-F5344CB8AC3E}">
        <p14:creationId xmlns:p14="http://schemas.microsoft.com/office/powerpoint/2010/main" val="1972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fade">
                                      <p:cBhvr>
                                        <p:cTn id="12" dur="500"/>
                                        <p:tgtEl>
                                          <p:spTgt spid="5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
                                        </p:tgtEl>
                                        <p:attrNameLst>
                                          <p:attrName>style.visibility</p:attrName>
                                        </p:attrNameLst>
                                      </p:cBhvr>
                                      <p:to>
                                        <p:strVal val="visible"/>
                                      </p:to>
                                    </p:set>
                                    <p:animEffect transition="in" filter="fade">
                                      <p:cBhvr>
                                        <p:cTn id="27" dur="500"/>
                                        <p:tgtEl>
                                          <p:spTgt spid="5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2"/>
                                        </p:tgtEl>
                                        <p:attrNameLst>
                                          <p:attrName>style.visibility</p:attrName>
                                        </p:attrNameLst>
                                      </p:cBhvr>
                                      <p:to>
                                        <p:strVal val="visible"/>
                                      </p:to>
                                    </p:set>
                                    <p:animEffect transition="in" filter="fade">
                                      <p:cBhvr>
                                        <p:cTn id="32" dur="500"/>
                                        <p:tgtEl>
                                          <p:spTgt spid="5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3"/>
                                        </p:tgtEl>
                                        <p:attrNameLst>
                                          <p:attrName>style.visibility</p:attrName>
                                        </p:attrNameLst>
                                      </p:cBhvr>
                                      <p:to>
                                        <p:strVal val="visible"/>
                                      </p:to>
                                    </p:set>
                                    <p:animEffect transition="in" filter="fade">
                                      <p:cBhvr>
                                        <p:cTn id="37" dur="500"/>
                                        <p:tgtEl>
                                          <p:spTgt spid="5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4"/>
                                        </p:tgtEl>
                                        <p:attrNameLst>
                                          <p:attrName>style.visibility</p:attrName>
                                        </p:attrNameLst>
                                      </p:cBhvr>
                                      <p:to>
                                        <p:strVal val="visible"/>
                                      </p:to>
                                    </p:set>
                                    <p:animEffect transition="in" filter="fade">
                                      <p:cBhvr>
                                        <p:cTn id="42" dur="500"/>
                                        <p:tgtEl>
                                          <p:spTgt spid="5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5"/>
                                        </p:tgtEl>
                                        <p:attrNameLst>
                                          <p:attrName>style.visibility</p:attrName>
                                        </p:attrNameLst>
                                      </p:cBhvr>
                                      <p:to>
                                        <p:strVal val="visible"/>
                                      </p:to>
                                    </p:set>
                                    <p:animEffect transition="in" filter="fade">
                                      <p:cBhvr>
                                        <p:cTn id="47"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568" grpId="0" animBg="1"/>
      <p:bldP spid="569" grpId="0" animBg="1"/>
      <p:bldP spid="570" grpId="0" animBg="1"/>
      <p:bldP spid="571" grpId="0" animBg="1"/>
      <p:bldP spid="572" grpId="0" animBg="1"/>
      <p:bldP spid="573" grpId="0" animBg="1"/>
      <p:bldP spid="574" grpId="0" animBg="1"/>
      <p:bldP spid="5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6AB03-B2A8-40B6-8ABC-016FA663D9BB}"/>
              </a:ext>
            </a:extLst>
          </p:cNvPr>
          <p:cNvSpPr txBox="1"/>
          <p:nvPr/>
        </p:nvSpPr>
        <p:spPr>
          <a:xfrm>
            <a:off x="0" y="135507"/>
            <a:ext cx="12192000" cy="769441"/>
          </a:xfrm>
          <a:prstGeom prst="rect">
            <a:avLst/>
          </a:prstGeom>
          <a:noFill/>
        </p:spPr>
        <p:txBody>
          <a:bodyPr wrap="square" rtlCol="0">
            <a:spAutoFit/>
          </a:bodyPr>
          <a:lstStyle/>
          <a:p>
            <a:pPr algn="ctr"/>
            <a:r>
              <a:rPr lang="en-GB" sz="4400" b="1" dirty="0"/>
              <a:t>Reporting Activities: Written Reports</a:t>
            </a:r>
          </a:p>
        </p:txBody>
      </p:sp>
      <p:sp>
        <p:nvSpPr>
          <p:cNvPr id="4" name="TextBox 3">
            <a:extLst>
              <a:ext uri="{FF2B5EF4-FFF2-40B4-BE49-F238E27FC236}">
                <a16:creationId xmlns:a16="http://schemas.microsoft.com/office/drawing/2014/main" id="{355E270B-E6E1-4A20-A07D-524DFB418E82}"/>
              </a:ext>
            </a:extLst>
          </p:cNvPr>
          <p:cNvSpPr txBox="1"/>
          <p:nvPr/>
        </p:nvSpPr>
        <p:spPr>
          <a:xfrm>
            <a:off x="377190" y="1241405"/>
            <a:ext cx="11395710" cy="4662815"/>
          </a:xfrm>
          <a:prstGeom prst="rect">
            <a:avLst/>
          </a:prstGeom>
          <a:noFill/>
        </p:spPr>
        <p:txBody>
          <a:bodyPr wrap="square">
            <a:spAutoFit/>
          </a:bodyPr>
          <a:lstStyle/>
          <a:p>
            <a:pPr lvl="0" algn="ctr"/>
            <a:r>
              <a:rPr lang="en-GB" sz="3600" dirty="0">
                <a:solidFill>
                  <a:prstClr val="black"/>
                </a:solidFill>
              </a:rPr>
              <a:t>In written reports, progress should be described in</a:t>
            </a:r>
            <a:r>
              <a:rPr lang="en-GB" sz="3600" dirty="0"/>
              <a:t> brief qualitative statements noting particular:</a:t>
            </a:r>
          </a:p>
          <a:p>
            <a:pPr lvl="0" algn="ctr"/>
            <a:endParaRPr lang="en-GB" sz="3600" dirty="0">
              <a:solidFill>
                <a:srgbClr val="9933FF"/>
              </a:solidFill>
            </a:endParaRPr>
          </a:p>
          <a:p>
            <a:pPr lvl="0" algn="ctr">
              <a:spcAft>
                <a:spcPts val="1800"/>
              </a:spcAft>
            </a:pPr>
            <a:r>
              <a:rPr lang="en-GB" sz="3600" b="1" dirty="0">
                <a:solidFill>
                  <a:srgbClr val="9933FF"/>
                </a:solidFill>
              </a:rPr>
              <a:t>strengths</a:t>
            </a:r>
          </a:p>
          <a:p>
            <a:pPr lvl="0" algn="ctr">
              <a:spcAft>
                <a:spcPts val="1800"/>
              </a:spcAft>
            </a:pPr>
            <a:r>
              <a:rPr lang="en-GB" sz="3600" b="1" dirty="0">
                <a:solidFill>
                  <a:srgbClr val="FF0000"/>
                </a:solidFill>
              </a:rPr>
              <a:t>areas for development</a:t>
            </a:r>
          </a:p>
          <a:p>
            <a:pPr lvl="0" algn="ctr">
              <a:spcAft>
                <a:spcPts val="1800"/>
              </a:spcAft>
            </a:pPr>
            <a:r>
              <a:rPr lang="en-GB" sz="3600" b="1" dirty="0">
                <a:solidFill>
                  <a:srgbClr val="00B050"/>
                </a:solidFill>
              </a:rPr>
              <a:t>achievements </a:t>
            </a:r>
          </a:p>
          <a:p>
            <a:pPr lvl="0" algn="ctr">
              <a:spcAft>
                <a:spcPts val="1800"/>
              </a:spcAft>
            </a:pPr>
            <a:r>
              <a:rPr lang="en-GB" sz="3600" b="1" dirty="0">
                <a:solidFill>
                  <a:srgbClr val="FF66CC"/>
                </a:solidFill>
              </a:rPr>
              <a:t>the application of learning</a:t>
            </a:r>
          </a:p>
        </p:txBody>
      </p:sp>
    </p:spTree>
    <p:extLst>
      <p:ext uri="{BB962C8B-B14F-4D97-AF65-F5344CB8AC3E}">
        <p14:creationId xmlns:p14="http://schemas.microsoft.com/office/powerpoint/2010/main" val="313228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98AB1-80BC-48EE-BEA8-82511CF1E149}"/>
              </a:ext>
            </a:extLst>
          </p:cNvPr>
          <p:cNvPicPr>
            <a:picLocks noChangeAspect="1"/>
          </p:cNvPicPr>
          <p:nvPr/>
        </p:nvPicPr>
        <p:blipFill rotWithShape="1">
          <a:blip r:embed="rId2"/>
          <a:srcRect l="69" t="1233" r="2996"/>
          <a:stretch/>
        </p:blipFill>
        <p:spPr>
          <a:xfrm>
            <a:off x="0" y="0"/>
            <a:ext cx="12192000" cy="6857998"/>
          </a:xfrm>
          <a:prstGeom prst="rect">
            <a:avLst/>
          </a:prstGeom>
        </p:spPr>
      </p:pic>
      <p:sp>
        <p:nvSpPr>
          <p:cNvPr id="3" name="TextBox 2">
            <a:extLst>
              <a:ext uri="{FF2B5EF4-FFF2-40B4-BE49-F238E27FC236}">
                <a16:creationId xmlns:a16="http://schemas.microsoft.com/office/drawing/2014/main" id="{B67CABC5-1E42-4A06-AE75-F770FF7CAC80}"/>
              </a:ext>
            </a:extLst>
          </p:cNvPr>
          <p:cNvSpPr txBox="1"/>
          <p:nvPr/>
        </p:nvSpPr>
        <p:spPr>
          <a:xfrm>
            <a:off x="1177290" y="944225"/>
            <a:ext cx="9473565" cy="4247317"/>
          </a:xfrm>
          <a:prstGeom prst="rect">
            <a:avLst/>
          </a:prstGeom>
          <a:noFill/>
        </p:spPr>
        <p:txBody>
          <a:bodyPr wrap="square">
            <a:spAutoFit/>
          </a:bodyPr>
          <a:lstStyle/>
          <a:p>
            <a:pPr algn="ctr"/>
            <a:r>
              <a:rPr lang="en-GB" sz="5400" dirty="0"/>
              <a:t>The key message is that reporting opportunities are </a:t>
            </a:r>
            <a:r>
              <a:rPr lang="en-GB" sz="5400" b="1" dirty="0">
                <a:solidFill>
                  <a:schemeClr val="accent6">
                    <a:lumMod val="75000"/>
                  </a:schemeClr>
                </a:solidFill>
              </a:rPr>
              <a:t>regular</a:t>
            </a:r>
            <a:r>
              <a:rPr lang="en-GB" sz="5400" dirty="0"/>
              <a:t>, </a:t>
            </a:r>
            <a:r>
              <a:rPr lang="en-GB" sz="5400" b="1" dirty="0">
                <a:solidFill>
                  <a:srgbClr val="FF66CC"/>
                </a:solidFill>
              </a:rPr>
              <a:t>meaningful</a:t>
            </a:r>
            <a:r>
              <a:rPr lang="en-GB" sz="5400" dirty="0"/>
              <a:t>, </a:t>
            </a:r>
            <a:r>
              <a:rPr lang="en-GB" sz="5400" b="1" dirty="0">
                <a:solidFill>
                  <a:srgbClr val="00B0F0"/>
                </a:solidFill>
              </a:rPr>
              <a:t>purposeful</a:t>
            </a:r>
            <a:r>
              <a:rPr lang="en-GB" sz="5400" dirty="0"/>
              <a:t> and </a:t>
            </a:r>
            <a:r>
              <a:rPr lang="en-GB" sz="5400" b="1" dirty="0">
                <a:solidFill>
                  <a:srgbClr val="9933FF"/>
                </a:solidFill>
              </a:rPr>
              <a:t>on-going </a:t>
            </a:r>
            <a:r>
              <a:rPr lang="en-GB" sz="5400" dirty="0"/>
              <a:t>throughout the academic year.</a:t>
            </a:r>
          </a:p>
        </p:txBody>
      </p:sp>
      <p:sp>
        <p:nvSpPr>
          <p:cNvPr id="42" name="TextBox 41">
            <a:extLst>
              <a:ext uri="{FF2B5EF4-FFF2-40B4-BE49-F238E27FC236}">
                <a16:creationId xmlns:a16="http://schemas.microsoft.com/office/drawing/2014/main" id="{F0A4B5F7-3519-405A-B3D4-D0D3D2DB1C0F}"/>
              </a:ext>
            </a:extLst>
          </p:cNvPr>
          <p:cNvSpPr txBox="1"/>
          <p:nvPr/>
        </p:nvSpPr>
        <p:spPr>
          <a:xfrm>
            <a:off x="2036444" y="5686216"/>
            <a:ext cx="7755255" cy="338554"/>
          </a:xfrm>
          <a:prstGeom prst="rect">
            <a:avLst/>
          </a:prstGeom>
          <a:noFill/>
        </p:spPr>
        <p:txBody>
          <a:bodyPr wrap="square">
            <a:spAutoFit/>
          </a:bodyPr>
          <a:lstStyle/>
          <a:p>
            <a:pPr algn="ctr">
              <a:buClr>
                <a:srgbClr val="00ABB5"/>
              </a:buClr>
              <a:defRPr/>
            </a:pPr>
            <a:r>
              <a:rPr lang="en-GB" sz="1600" dirty="0"/>
              <a:t>Education Scotland - </a:t>
            </a:r>
            <a:r>
              <a:rPr lang="en-GB" sz="1600" dirty="0">
                <a:hlinkClick r:id="rId3"/>
              </a:rPr>
              <a:t>Reporting to Parents and Carers: Guidance for schools and ELC settings</a:t>
            </a:r>
            <a:endParaRPr lang="en-GB" sz="1600" dirty="0">
              <a:cs typeface="Arial"/>
            </a:endParaRPr>
          </a:p>
        </p:txBody>
      </p:sp>
    </p:spTree>
    <p:extLst>
      <p:ext uri="{BB962C8B-B14F-4D97-AF65-F5344CB8AC3E}">
        <p14:creationId xmlns:p14="http://schemas.microsoft.com/office/powerpoint/2010/main" val="406985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B7224-86CC-438E-949C-2374B77FD84E}"/>
              </a:ext>
            </a:extLst>
          </p:cNvPr>
          <p:cNvSpPr txBox="1"/>
          <p:nvPr/>
        </p:nvSpPr>
        <p:spPr>
          <a:xfrm>
            <a:off x="0" y="135507"/>
            <a:ext cx="12192000" cy="923330"/>
          </a:xfrm>
          <a:prstGeom prst="rect">
            <a:avLst/>
          </a:prstGeom>
          <a:noFill/>
        </p:spPr>
        <p:txBody>
          <a:bodyPr wrap="square" rtlCol="0">
            <a:spAutoFit/>
          </a:bodyPr>
          <a:lstStyle/>
          <a:p>
            <a:pPr algn="ctr"/>
            <a:r>
              <a:rPr lang="en-GB" sz="5400" b="1" dirty="0">
                <a:solidFill>
                  <a:srgbClr val="9933FF"/>
                </a:solidFill>
              </a:rPr>
              <a:t>Pause for thought</a:t>
            </a:r>
          </a:p>
        </p:txBody>
      </p:sp>
      <p:pic>
        <p:nvPicPr>
          <p:cNvPr id="3" name="Graphic 2" descr="Thought outline">
            <a:extLst>
              <a:ext uri="{FF2B5EF4-FFF2-40B4-BE49-F238E27FC236}">
                <a16:creationId xmlns:a16="http://schemas.microsoft.com/office/drawing/2014/main" id="{8FAEC1DF-5798-4AFE-8135-E5293CCFF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073" y="92696"/>
            <a:ext cx="1241107" cy="1241107"/>
          </a:xfrm>
          <a:prstGeom prst="rect">
            <a:avLst/>
          </a:prstGeom>
        </p:spPr>
      </p:pic>
      <p:sp>
        <p:nvSpPr>
          <p:cNvPr id="4" name="TextBox 3">
            <a:extLst>
              <a:ext uri="{FF2B5EF4-FFF2-40B4-BE49-F238E27FC236}">
                <a16:creationId xmlns:a16="http://schemas.microsoft.com/office/drawing/2014/main" id="{C99E0464-5B88-4326-813A-011475AF22FC}"/>
              </a:ext>
            </a:extLst>
          </p:cNvPr>
          <p:cNvSpPr txBox="1"/>
          <p:nvPr/>
        </p:nvSpPr>
        <p:spPr>
          <a:xfrm>
            <a:off x="1324928" y="1444542"/>
            <a:ext cx="9542145" cy="1446550"/>
          </a:xfrm>
          <a:prstGeom prst="rect">
            <a:avLst/>
          </a:prstGeom>
          <a:noFill/>
        </p:spPr>
        <p:txBody>
          <a:bodyPr wrap="square" rtlCol="0">
            <a:spAutoFit/>
          </a:bodyPr>
          <a:lstStyle/>
          <a:p>
            <a:pPr algn="ctr"/>
            <a:r>
              <a:rPr lang="en-GB" sz="4400" dirty="0"/>
              <a:t>Are approaches to reporting consistent throughout your establishment?</a:t>
            </a:r>
          </a:p>
        </p:txBody>
      </p:sp>
      <p:sp>
        <p:nvSpPr>
          <p:cNvPr id="5" name="Rectangle: Rounded Corners 4">
            <a:extLst>
              <a:ext uri="{FF2B5EF4-FFF2-40B4-BE49-F238E27FC236}">
                <a16:creationId xmlns:a16="http://schemas.microsoft.com/office/drawing/2014/main" id="{4753C405-2446-431C-AA25-59BDF0C07338}"/>
              </a:ext>
            </a:extLst>
          </p:cNvPr>
          <p:cNvSpPr/>
          <p:nvPr/>
        </p:nvSpPr>
        <p:spPr>
          <a:xfrm>
            <a:off x="8025085" y="3124524"/>
            <a:ext cx="3954678" cy="1639533"/>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66CC"/>
                </a:solidFill>
              </a:rPr>
              <a:t>Is there consistency in terms of the information shared with parents and carers?</a:t>
            </a:r>
            <a:endParaRPr lang="en-GB" sz="2400" dirty="0">
              <a:solidFill>
                <a:srgbClr val="FF66CC"/>
              </a:solidFill>
            </a:endParaRPr>
          </a:p>
        </p:txBody>
      </p:sp>
      <p:sp>
        <p:nvSpPr>
          <p:cNvPr id="6" name="Rectangle: Rounded Corners 5">
            <a:extLst>
              <a:ext uri="{FF2B5EF4-FFF2-40B4-BE49-F238E27FC236}">
                <a16:creationId xmlns:a16="http://schemas.microsoft.com/office/drawing/2014/main" id="{E5E42C70-EDA5-4295-8875-F64EEE51F502}"/>
              </a:ext>
            </a:extLst>
          </p:cNvPr>
          <p:cNvSpPr/>
          <p:nvPr/>
        </p:nvSpPr>
        <p:spPr>
          <a:xfrm>
            <a:off x="212237" y="3124524"/>
            <a:ext cx="3226288" cy="1601224"/>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chemeClr val="accent6">
                    <a:lumMod val="75000"/>
                  </a:schemeClr>
                </a:solidFill>
              </a:rPr>
              <a:t>Have you discussed approaches to reporting?</a:t>
            </a:r>
            <a:endParaRPr lang="en-GB" sz="2400" dirty="0">
              <a:solidFill>
                <a:schemeClr val="accent6">
                  <a:lumMod val="75000"/>
                </a:schemeClr>
              </a:solidFill>
            </a:endParaRPr>
          </a:p>
        </p:txBody>
      </p:sp>
      <p:sp>
        <p:nvSpPr>
          <p:cNvPr id="7" name="Rectangle: Rounded Corners 6">
            <a:extLst>
              <a:ext uri="{FF2B5EF4-FFF2-40B4-BE49-F238E27FC236}">
                <a16:creationId xmlns:a16="http://schemas.microsoft.com/office/drawing/2014/main" id="{F70DB9BF-C9A8-48E3-914E-00A0BC79555B}"/>
              </a:ext>
            </a:extLst>
          </p:cNvPr>
          <p:cNvSpPr/>
          <p:nvPr/>
        </p:nvSpPr>
        <p:spPr>
          <a:xfrm>
            <a:off x="3675357" y="3162833"/>
            <a:ext cx="4206240" cy="1601224"/>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9933FF"/>
                </a:solidFill>
              </a:rPr>
              <a:t>Do you have a shared understanding of the purpose and key features of reporting?</a:t>
            </a:r>
            <a:endParaRPr lang="en-GB" sz="2400" dirty="0">
              <a:solidFill>
                <a:srgbClr val="9933FF"/>
              </a:solidFill>
            </a:endParaRPr>
          </a:p>
        </p:txBody>
      </p:sp>
      <p:sp>
        <p:nvSpPr>
          <p:cNvPr id="8" name="TextBox 7">
            <a:extLst>
              <a:ext uri="{FF2B5EF4-FFF2-40B4-BE49-F238E27FC236}">
                <a16:creationId xmlns:a16="http://schemas.microsoft.com/office/drawing/2014/main" id="{243CF92B-AB87-40BA-8DC8-CE2AA0B1DAF4}"/>
              </a:ext>
            </a:extLst>
          </p:cNvPr>
          <p:cNvSpPr txBox="1"/>
          <p:nvPr/>
        </p:nvSpPr>
        <p:spPr>
          <a:xfrm>
            <a:off x="212237" y="5413458"/>
            <a:ext cx="11767526" cy="707886"/>
          </a:xfrm>
          <a:prstGeom prst="rect">
            <a:avLst/>
          </a:prstGeom>
          <a:noFill/>
        </p:spPr>
        <p:txBody>
          <a:bodyPr wrap="square" rtlCol="0">
            <a:spAutoFit/>
          </a:bodyPr>
          <a:lstStyle/>
          <a:p>
            <a:pPr algn="ctr"/>
            <a:r>
              <a:rPr lang="en-GB" sz="4000" b="1" dirty="0">
                <a:solidFill>
                  <a:srgbClr val="00B050"/>
                </a:solidFill>
              </a:rPr>
              <a:t>What is working well? </a:t>
            </a:r>
            <a:r>
              <a:rPr lang="en-GB" sz="4000" b="1" dirty="0">
                <a:solidFill>
                  <a:srgbClr val="FF0000"/>
                </a:solidFill>
              </a:rPr>
              <a:t>What are your next steps?</a:t>
            </a:r>
          </a:p>
        </p:txBody>
      </p:sp>
    </p:spTree>
    <p:extLst>
      <p:ext uri="{BB962C8B-B14F-4D97-AF65-F5344CB8AC3E}">
        <p14:creationId xmlns:p14="http://schemas.microsoft.com/office/powerpoint/2010/main" val="33982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992957"/>
            <a:ext cx="12192000" cy="8045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a:latin typeface="Calibri" panose="020F0502020204030204" pitchFamily="34" charset="0"/>
                <a:cs typeface="Calibri" panose="020F0502020204030204" pitchFamily="34" charset="0"/>
                <a:hlinkClick r:id="rId3"/>
              </a:rPr>
              <a:t>HGIOS</a:t>
            </a:r>
            <a:r>
              <a:rPr lang="en-GB" sz="4000" b="1" dirty="0">
                <a:latin typeface="Calibri" panose="020F0502020204030204" pitchFamily="34" charset="0"/>
                <a:cs typeface="Calibri" panose="020F0502020204030204" pitchFamily="34" charset="0"/>
                <a:hlinkClick r:id="rId3"/>
              </a:rPr>
              <a:t> 4</a:t>
            </a:r>
            <a:r>
              <a:rPr lang="en-GB" sz="4000" b="1" dirty="0">
                <a:latin typeface="Calibri" panose="020F0502020204030204" pitchFamily="34" charset="0"/>
                <a:cs typeface="Calibri" panose="020F0502020204030204" pitchFamily="34" charset="0"/>
              </a:rPr>
              <a:t>: QI 2.3 Learning, Teaching and Assessment</a:t>
            </a:r>
            <a:r>
              <a:rPr lang="en-GB" sz="2000" b="1" dirty="0">
                <a:solidFill>
                  <a:schemeClr val="accent6">
                    <a:lumMod val="75000"/>
                  </a:schemeClr>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6D9BED0F-996C-4C68-91C7-DA1FA4430AD0}"/>
              </a:ext>
            </a:extLst>
          </p:cNvPr>
          <p:cNvSpPr txBox="1"/>
          <p:nvPr/>
        </p:nvSpPr>
        <p:spPr>
          <a:xfrm>
            <a:off x="382905" y="1988071"/>
            <a:ext cx="11426190" cy="1754326"/>
          </a:xfrm>
          <a:prstGeom prst="rect">
            <a:avLst/>
          </a:prstGeom>
          <a:noFill/>
        </p:spPr>
        <p:txBody>
          <a:bodyPr wrap="square" rtlCol="0">
            <a:spAutoFit/>
          </a:bodyPr>
          <a:lstStyle/>
          <a:p>
            <a:pPr algn="ctr"/>
            <a:r>
              <a:rPr lang="en-GB" sz="3600" b="1" dirty="0">
                <a:solidFill>
                  <a:srgbClr val="00B050"/>
                </a:solidFill>
                <a:cs typeface="Calibri" panose="020F0502020204030204" pitchFamily="34" charset="0"/>
              </a:rPr>
              <a:t>Highly Effective Practice: </a:t>
            </a:r>
            <a:r>
              <a:rPr lang="en-GB" sz="3600" dirty="0"/>
              <a:t>Processes for assessment and reporting are manageable and very effective in informing improvements in learning and teaching.</a:t>
            </a:r>
          </a:p>
        </p:txBody>
      </p:sp>
      <p:sp>
        <p:nvSpPr>
          <p:cNvPr id="6" name="Title 1">
            <a:extLst>
              <a:ext uri="{FF2B5EF4-FFF2-40B4-BE49-F238E27FC236}">
                <a16:creationId xmlns:a16="http://schemas.microsoft.com/office/drawing/2014/main" id="{49887FA1-8951-41A2-A1A6-6721AD430901}"/>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4BACC6"/>
                </a:solidFill>
                <a:latin typeface="Calibri" panose="020F0502020204030204" pitchFamily="34" charset="0"/>
                <a:cs typeface="Calibri" panose="020F0502020204030204" pitchFamily="34" charset="0"/>
              </a:rPr>
              <a:t>Reflection Point</a:t>
            </a:r>
          </a:p>
        </p:txBody>
      </p:sp>
      <p:sp>
        <p:nvSpPr>
          <p:cNvPr id="7" name="TextBox 6">
            <a:extLst>
              <a:ext uri="{FF2B5EF4-FFF2-40B4-BE49-F238E27FC236}">
                <a16:creationId xmlns:a16="http://schemas.microsoft.com/office/drawing/2014/main" id="{446C20A5-BE7A-4B04-9513-DC7710EDB53D}"/>
              </a:ext>
            </a:extLst>
          </p:cNvPr>
          <p:cNvSpPr txBox="1"/>
          <p:nvPr/>
        </p:nvSpPr>
        <p:spPr>
          <a:xfrm>
            <a:off x="312420" y="4082338"/>
            <a:ext cx="11567160" cy="1754326"/>
          </a:xfrm>
          <a:prstGeom prst="rect">
            <a:avLst/>
          </a:prstGeom>
          <a:noFill/>
        </p:spPr>
        <p:txBody>
          <a:bodyPr wrap="square" rtlCol="0">
            <a:spAutoFit/>
          </a:bodyPr>
          <a:lstStyle/>
          <a:p>
            <a:pPr algn="ctr"/>
            <a:r>
              <a:rPr lang="en-GB" sz="3600" b="1" dirty="0">
                <a:solidFill>
                  <a:schemeClr val="accent6">
                    <a:lumMod val="75000"/>
                  </a:schemeClr>
                </a:solidFill>
                <a:cs typeface="Calibri" panose="020F0502020204030204" pitchFamily="34" charset="0"/>
              </a:rPr>
              <a:t>Challenge Question: </a:t>
            </a:r>
            <a:r>
              <a:rPr lang="en-GB" sz="3600" dirty="0"/>
              <a:t>How well do we apply the principles of planning, observation, assessment, recording and reporting as an integral feature of learning and teaching?</a:t>
            </a:r>
          </a:p>
        </p:txBody>
      </p:sp>
    </p:spTree>
    <p:extLst>
      <p:ext uri="{BB962C8B-B14F-4D97-AF65-F5344CB8AC3E}">
        <p14:creationId xmlns:p14="http://schemas.microsoft.com/office/powerpoint/2010/main" val="310786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0" y="157620"/>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1" name="TextBox 10">
            <a:extLst>
              <a:ext uri="{FF2B5EF4-FFF2-40B4-BE49-F238E27FC236}">
                <a16:creationId xmlns:a16="http://schemas.microsoft.com/office/drawing/2014/main" id="{7FE5458E-8CE4-4F37-82CC-04DA46A1005D}"/>
              </a:ext>
            </a:extLst>
          </p:cNvPr>
          <p:cNvSpPr txBox="1"/>
          <p:nvPr/>
        </p:nvSpPr>
        <p:spPr>
          <a:xfrm>
            <a:off x="154305" y="2995529"/>
            <a:ext cx="11883390" cy="461665"/>
          </a:xfrm>
          <a:prstGeom prst="rect">
            <a:avLst/>
          </a:prstGeom>
          <a:noFill/>
        </p:spPr>
        <p:txBody>
          <a:bodyPr wrap="square">
            <a:spAutoFit/>
          </a:bodyPr>
          <a:lstStyle/>
          <a:p>
            <a:r>
              <a:rPr lang="en-GB" sz="2400" dirty="0"/>
              <a:t>Education Scotland (2020) - </a:t>
            </a:r>
            <a:r>
              <a:rPr lang="en-GB" sz="2400" dirty="0">
                <a:hlinkClick r:id="rId3"/>
              </a:rPr>
              <a:t>Assessment within the </a:t>
            </a:r>
            <a:r>
              <a:rPr lang="en-GB" sz="2400" dirty="0" err="1">
                <a:hlinkClick r:id="rId3"/>
              </a:rPr>
              <a:t>BGE</a:t>
            </a:r>
            <a:r>
              <a:rPr lang="en-GB" sz="2400" dirty="0">
                <a:hlinkClick r:id="rId3"/>
              </a:rPr>
              <a:t>: A Thematic Inspection</a:t>
            </a:r>
            <a:endParaRPr lang="en-GB" sz="2400" dirty="0"/>
          </a:p>
        </p:txBody>
      </p:sp>
      <p:sp>
        <p:nvSpPr>
          <p:cNvPr id="15" name="TextBox 14">
            <a:extLst>
              <a:ext uri="{FF2B5EF4-FFF2-40B4-BE49-F238E27FC236}">
                <a16:creationId xmlns:a16="http://schemas.microsoft.com/office/drawing/2014/main" id="{8A6F89B6-4BE0-4627-B06E-8F2E4267949A}"/>
              </a:ext>
            </a:extLst>
          </p:cNvPr>
          <p:cNvSpPr txBox="1"/>
          <p:nvPr/>
        </p:nvSpPr>
        <p:spPr>
          <a:xfrm>
            <a:off x="154305" y="1406672"/>
            <a:ext cx="11883390" cy="461665"/>
          </a:xfrm>
          <a:prstGeom prst="rect">
            <a:avLst/>
          </a:prstGeom>
          <a:noFill/>
        </p:spPr>
        <p:txBody>
          <a:bodyPr wrap="square">
            <a:spAutoFit/>
          </a:bodyPr>
          <a:lstStyle/>
          <a:p>
            <a:r>
              <a:rPr lang="en-GB" sz="2400" dirty="0"/>
              <a:t>Education Scotland - </a:t>
            </a:r>
            <a:r>
              <a:rPr lang="en-GB" sz="2400" dirty="0">
                <a:hlinkClick r:id="rId4"/>
              </a:rPr>
              <a:t>Moderation Hub - Reporting</a:t>
            </a:r>
            <a:endParaRPr lang="en-GB" sz="2400" dirty="0"/>
          </a:p>
        </p:txBody>
      </p:sp>
      <p:sp>
        <p:nvSpPr>
          <p:cNvPr id="16" name="TextBox 15">
            <a:extLst>
              <a:ext uri="{FF2B5EF4-FFF2-40B4-BE49-F238E27FC236}">
                <a16:creationId xmlns:a16="http://schemas.microsoft.com/office/drawing/2014/main" id="{09FA8530-7562-4AF4-8D26-CC725DC47A22}"/>
              </a:ext>
            </a:extLst>
          </p:cNvPr>
          <p:cNvSpPr txBox="1"/>
          <p:nvPr/>
        </p:nvSpPr>
        <p:spPr>
          <a:xfrm>
            <a:off x="154305" y="2183825"/>
            <a:ext cx="11883390" cy="461665"/>
          </a:xfrm>
          <a:prstGeom prst="rect">
            <a:avLst/>
          </a:prstGeom>
          <a:noFill/>
        </p:spPr>
        <p:txBody>
          <a:bodyPr wrap="square">
            <a:spAutoFit/>
          </a:bodyPr>
          <a:lstStyle/>
          <a:p>
            <a:pPr>
              <a:buClr>
                <a:srgbClr val="00ABB5"/>
              </a:buClr>
              <a:defRPr/>
            </a:pPr>
            <a:r>
              <a:rPr lang="en-GB" sz="2400" dirty="0"/>
              <a:t>Education Scotland - </a:t>
            </a:r>
            <a:r>
              <a:rPr lang="en-GB" sz="2400" dirty="0">
                <a:hlinkClick r:id="rId5"/>
              </a:rPr>
              <a:t>Reporting to Parents and Carers: Guidance for schools and ELC settings</a:t>
            </a:r>
            <a:endParaRPr lang="en-GB" sz="2400" dirty="0">
              <a:cs typeface="Arial"/>
            </a:endParaRPr>
          </a:p>
        </p:txBody>
      </p:sp>
      <p:sp>
        <p:nvSpPr>
          <p:cNvPr id="17" name="TextBox 16">
            <a:extLst>
              <a:ext uri="{FF2B5EF4-FFF2-40B4-BE49-F238E27FC236}">
                <a16:creationId xmlns:a16="http://schemas.microsoft.com/office/drawing/2014/main" id="{4E4339A2-DC74-49ED-8C4D-480989735918}"/>
              </a:ext>
            </a:extLst>
          </p:cNvPr>
          <p:cNvSpPr txBox="1"/>
          <p:nvPr/>
        </p:nvSpPr>
        <p:spPr>
          <a:xfrm>
            <a:off x="154304" y="3855543"/>
            <a:ext cx="11755755" cy="830997"/>
          </a:xfrm>
          <a:prstGeom prst="rect">
            <a:avLst/>
          </a:prstGeom>
          <a:noFill/>
        </p:spPr>
        <p:txBody>
          <a:bodyPr wrap="square">
            <a:spAutoFit/>
          </a:bodyPr>
          <a:lstStyle/>
          <a:p>
            <a:r>
              <a:rPr lang="en-GB" sz="2400" dirty="0"/>
              <a:t>Education Scotland (2020) - </a:t>
            </a:r>
            <a:r>
              <a:rPr lang="en-GB" sz="2400" dirty="0">
                <a:hlinkClick r:id="rId6"/>
              </a:rPr>
              <a:t>Reporting to Parents and Involving/Engaging Parent Councils during COVID-19</a:t>
            </a:r>
            <a:endParaRPr lang="en-GB" sz="2400" dirty="0"/>
          </a:p>
        </p:txBody>
      </p:sp>
      <p:sp>
        <p:nvSpPr>
          <p:cNvPr id="18" name="TextBox 17">
            <a:extLst>
              <a:ext uri="{FF2B5EF4-FFF2-40B4-BE49-F238E27FC236}">
                <a16:creationId xmlns:a16="http://schemas.microsoft.com/office/drawing/2014/main" id="{08888E2D-5BE8-45F5-9E46-8F1B5F8DF1D8}"/>
              </a:ext>
            </a:extLst>
          </p:cNvPr>
          <p:cNvSpPr txBox="1"/>
          <p:nvPr/>
        </p:nvSpPr>
        <p:spPr>
          <a:xfrm>
            <a:off x="154303" y="5084889"/>
            <a:ext cx="11755755" cy="461665"/>
          </a:xfrm>
          <a:prstGeom prst="rect">
            <a:avLst/>
          </a:prstGeom>
          <a:noFill/>
        </p:spPr>
        <p:txBody>
          <a:bodyPr wrap="square">
            <a:spAutoFit/>
          </a:bodyPr>
          <a:lstStyle/>
          <a:p>
            <a:r>
              <a:rPr lang="en-GB" sz="2400" dirty="0"/>
              <a:t>Education Scotland - </a:t>
            </a:r>
            <a:r>
              <a:rPr lang="en-GB" sz="2400" dirty="0">
                <a:hlinkClick r:id="rId7"/>
              </a:rPr>
              <a:t>Engaging Parents and Families: A Toolkit for Practitioners</a:t>
            </a:r>
            <a:endParaRPr lang="en-GB" sz="2400" dirty="0"/>
          </a:p>
        </p:txBody>
      </p:sp>
    </p:spTree>
    <p:extLst>
      <p:ext uri="{BB962C8B-B14F-4D97-AF65-F5344CB8AC3E}">
        <p14:creationId xmlns:p14="http://schemas.microsoft.com/office/powerpoint/2010/main" val="169195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93FC79BC-BEFF-470C-BA9A-2201310C001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562160"/>
            <a:ext cx="10925447" cy="3970318"/>
          </a:xfrm>
          <a:prstGeom prst="rect">
            <a:avLst/>
          </a:prstGeom>
          <a:noFill/>
        </p:spPr>
        <p:txBody>
          <a:bodyPr wrap="square" rtlCol="0">
            <a:spAutoFit/>
          </a:bodyPr>
          <a:lstStyle/>
          <a:p>
            <a:r>
              <a:rPr lang="en-GB" sz="3600" dirty="0"/>
              <a:t>To identify key features of reporting.</a:t>
            </a:r>
          </a:p>
          <a:p>
            <a:endParaRPr lang="en-GB" sz="3600" dirty="0"/>
          </a:p>
          <a:p>
            <a:r>
              <a:rPr lang="en-GB" sz="3600" dirty="0"/>
              <a:t>To understand the importance of reporting within the learning, teaching and assessment cycle. </a:t>
            </a:r>
          </a:p>
          <a:p>
            <a:endParaRPr lang="en-GB" sz="3600" dirty="0"/>
          </a:p>
          <a:p>
            <a:r>
              <a:rPr lang="en-GB" sz="3600" dirty="0"/>
              <a:t>To evaluate existing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B73C2B-1E83-48D9-A7E5-C77158B2F75E}"/>
              </a:ext>
            </a:extLst>
          </p:cNvPr>
          <p:cNvSpPr txBox="1"/>
          <p:nvPr/>
        </p:nvSpPr>
        <p:spPr>
          <a:xfrm>
            <a:off x="0" y="135507"/>
            <a:ext cx="12192000" cy="923330"/>
          </a:xfrm>
          <a:prstGeom prst="rect">
            <a:avLst/>
          </a:prstGeom>
          <a:noFill/>
        </p:spPr>
        <p:txBody>
          <a:bodyPr wrap="square" rtlCol="0">
            <a:spAutoFit/>
          </a:bodyPr>
          <a:lstStyle/>
          <a:p>
            <a:pPr algn="ctr"/>
            <a:r>
              <a:rPr lang="en-GB" sz="5400" b="1" dirty="0">
                <a:solidFill>
                  <a:srgbClr val="9933FF"/>
                </a:solidFill>
              </a:rPr>
              <a:t>Pause for thought</a:t>
            </a:r>
          </a:p>
        </p:txBody>
      </p:sp>
      <p:pic>
        <p:nvPicPr>
          <p:cNvPr id="4" name="Graphic 3" descr="Thought outline">
            <a:extLst>
              <a:ext uri="{FF2B5EF4-FFF2-40B4-BE49-F238E27FC236}">
                <a16:creationId xmlns:a16="http://schemas.microsoft.com/office/drawing/2014/main" id="{471FC264-55E4-457C-9942-F2197538C2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27" y="135506"/>
            <a:ext cx="1453263" cy="1453263"/>
          </a:xfrm>
          <a:prstGeom prst="rect">
            <a:avLst/>
          </a:prstGeom>
        </p:spPr>
      </p:pic>
      <p:sp>
        <p:nvSpPr>
          <p:cNvPr id="5" name="TextBox 4">
            <a:extLst>
              <a:ext uri="{FF2B5EF4-FFF2-40B4-BE49-F238E27FC236}">
                <a16:creationId xmlns:a16="http://schemas.microsoft.com/office/drawing/2014/main" id="{C0C580E9-7698-4094-A3B8-430BE9D867F2}"/>
              </a:ext>
            </a:extLst>
          </p:cNvPr>
          <p:cNvSpPr txBox="1"/>
          <p:nvPr/>
        </p:nvSpPr>
        <p:spPr>
          <a:xfrm>
            <a:off x="726631" y="2512099"/>
            <a:ext cx="10392027" cy="923330"/>
          </a:xfrm>
          <a:prstGeom prst="rect">
            <a:avLst/>
          </a:prstGeom>
          <a:noFill/>
        </p:spPr>
        <p:txBody>
          <a:bodyPr wrap="square" rtlCol="0">
            <a:spAutoFit/>
          </a:bodyPr>
          <a:lstStyle/>
          <a:p>
            <a:pPr algn="ctr"/>
            <a:r>
              <a:rPr lang="en-GB" sz="5400" dirty="0"/>
              <a:t>Why is reporting important?</a:t>
            </a:r>
          </a:p>
        </p:txBody>
      </p:sp>
    </p:spTree>
    <p:extLst>
      <p:ext uri="{BB962C8B-B14F-4D97-AF65-F5344CB8AC3E}">
        <p14:creationId xmlns:p14="http://schemas.microsoft.com/office/powerpoint/2010/main" val="122116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19E44-D793-4DFD-A72F-27D5F53B73A9}"/>
              </a:ext>
            </a:extLst>
          </p:cNvPr>
          <p:cNvSpPr txBox="1"/>
          <p:nvPr/>
        </p:nvSpPr>
        <p:spPr>
          <a:xfrm>
            <a:off x="2101215" y="205740"/>
            <a:ext cx="7989570" cy="769441"/>
          </a:xfrm>
          <a:prstGeom prst="rect">
            <a:avLst/>
          </a:prstGeom>
          <a:noFill/>
        </p:spPr>
        <p:txBody>
          <a:bodyPr wrap="square" rtlCol="0">
            <a:spAutoFit/>
          </a:bodyPr>
          <a:lstStyle/>
          <a:p>
            <a:pPr algn="ctr"/>
            <a:r>
              <a:rPr lang="en-GB" sz="4400" b="1" dirty="0"/>
              <a:t>Why is reporting important?</a:t>
            </a:r>
          </a:p>
        </p:txBody>
      </p:sp>
      <p:sp>
        <p:nvSpPr>
          <p:cNvPr id="10" name="Rectangle 9">
            <a:extLst>
              <a:ext uri="{FF2B5EF4-FFF2-40B4-BE49-F238E27FC236}">
                <a16:creationId xmlns:a16="http://schemas.microsoft.com/office/drawing/2014/main" id="{40B84B30-1786-4A61-B076-6906C657AAF2}"/>
              </a:ext>
            </a:extLst>
          </p:cNvPr>
          <p:cNvSpPr/>
          <p:nvPr/>
        </p:nvSpPr>
        <p:spPr>
          <a:xfrm>
            <a:off x="173762" y="1176985"/>
            <a:ext cx="12018237" cy="5216813"/>
          </a:xfrm>
          <a:prstGeom prst="rect">
            <a:avLst/>
          </a:prstGeom>
        </p:spPr>
        <p:txBody>
          <a:bodyPr wrap="square">
            <a:spAutoFit/>
          </a:bodyPr>
          <a:lstStyle/>
          <a:p>
            <a:pPr>
              <a:spcAft>
                <a:spcPts val="1800"/>
              </a:spcAft>
              <a:buClr>
                <a:schemeClr val="accent5"/>
              </a:buClr>
            </a:pPr>
            <a:r>
              <a:rPr lang="en-GB" altLang="en-US" sz="3200" dirty="0">
                <a:solidFill>
                  <a:prstClr val="black"/>
                </a:solidFill>
                <a:ea typeface="ＭＳ Ｐゴシック" pitchFamily="34" charset="-128"/>
              </a:rPr>
              <a:t>Provides a clear account of </a:t>
            </a:r>
            <a:r>
              <a:rPr lang="en-GB" altLang="en-US" sz="3200" b="1" dirty="0">
                <a:solidFill>
                  <a:srgbClr val="9933FF"/>
                </a:solidFill>
                <a:ea typeface="ＭＳ Ｐゴシック" pitchFamily="34" charset="-128"/>
              </a:rPr>
              <a:t>progress</a:t>
            </a:r>
            <a:r>
              <a:rPr lang="en-GB" altLang="en-US" sz="3200" dirty="0">
                <a:solidFill>
                  <a:prstClr val="black"/>
                </a:solidFill>
                <a:ea typeface="ＭＳ Ｐゴシック" pitchFamily="34" charset="-128"/>
              </a:rPr>
              <a:t> against which to base further discussion about learning with the learner, parents and carers, and partners.</a:t>
            </a:r>
          </a:p>
          <a:p>
            <a:pPr>
              <a:spcAft>
                <a:spcPts val="1800"/>
              </a:spcAft>
              <a:buClr>
                <a:schemeClr val="accent5"/>
              </a:buClr>
            </a:pPr>
            <a:r>
              <a:rPr lang="en-GB" altLang="en-US" sz="3200" dirty="0">
                <a:solidFill>
                  <a:prstClr val="black"/>
                </a:solidFill>
                <a:ea typeface="ＭＳ Ｐゴシック" pitchFamily="34" charset="-128"/>
              </a:rPr>
              <a:t>Supports further learning by highlighting </a:t>
            </a:r>
            <a:r>
              <a:rPr lang="en-GB" altLang="en-US" sz="3200" b="1" dirty="0">
                <a:solidFill>
                  <a:srgbClr val="00B050"/>
                </a:solidFill>
                <a:ea typeface="ＭＳ Ｐゴシック" pitchFamily="34" charset="-128"/>
              </a:rPr>
              <a:t>next steps </a:t>
            </a:r>
            <a:r>
              <a:rPr lang="en-GB" altLang="en-US" sz="3200" dirty="0">
                <a:solidFill>
                  <a:prstClr val="black"/>
                </a:solidFill>
                <a:ea typeface="ＭＳ Ｐゴシック" pitchFamily="34" charset="-128"/>
              </a:rPr>
              <a:t>and </a:t>
            </a:r>
            <a:r>
              <a:rPr lang="en-GB" altLang="en-US" sz="3200" b="1" dirty="0">
                <a:solidFill>
                  <a:schemeClr val="accent6">
                    <a:lumMod val="75000"/>
                  </a:schemeClr>
                </a:solidFill>
                <a:ea typeface="ＭＳ Ｐゴシック" pitchFamily="34" charset="-128"/>
              </a:rPr>
              <a:t>areas for development</a:t>
            </a:r>
            <a:r>
              <a:rPr lang="en-GB" altLang="en-US" sz="3200" dirty="0">
                <a:solidFill>
                  <a:prstClr val="black"/>
                </a:solidFill>
                <a:ea typeface="ＭＳ Ｐゴシック" pitchFamily="34" charset="-128"/>
              </a:rPr>
              <a:t>.</a:t>
            </a:r>
            <a:endParaRPr lang="en-GB" altLang="en-US" sz="3200" dirty="0">
              <a:solidFill>
                <a:prstClr val="black"/>
              </a:solidFill>
              <a:ea typeface="ＭＳ Ｐゴシック" pitchFamily="34" charset="-128"/>
              <a:cs typeface="Calibri"/>
            </a:endParaRPr>
          </a:p>
          <a:p>
            <a:pPr lvl="0">
              <a:spcAft>
                <a:spcPts val="1800"/>
              </a:spcAft>
              <a:buClr>
                <a:schemeClr val="accent5"/>
              </a:buClr>
            </a:pPr>
            <a:r>
              <a:rPr lang="en-GB" altLang="en-US" sz="3200" dirty="0">
                <a:solidFill>
                  <a:prstClr val="black"/>
                </a:solidFill>
                <a:ea typeface="ＭＳ Ｐゴシック" pitchFamily="34" charset="-128"/>
              </a:rPr>
              <a:t>Promotes learner </a:t>
            </a:r>
            <a:r>
              <a:rPr lang="en-GB" altLang="en-US" sz="3200" b="1" dirty="0">
                <a:solidFill>
                  <a:srgbClr val="FF0000"/>
                </a:solidFill>
                <a:ea typeface="ＭＳ Ｐゴシック" pitchFamily="34" charset="-128"/>
              </a:rPr>
              <a:t>ownership</a:t>
            </a:r>
            <a:r>
              <a:rPr lang="en-GB" altLang="en-US" sz="3200" dirty="0">
                <a:solidFill>
                  <a:prstClr val="black"/>
                </a:solidFill>
                <a:ea typeface="ＭＳ Ｐゴシック" pitchFamily="34" charset="-128"/>
              </a:rPr>
              <a:t> through reflection, dialogue, engagement and contribution.</a:t>
            </a:r>
            <a:endParaRPr lang="en-GB" altLang="en-US" sz="3200" dirty="0">
              <a:solidFill>
                <a:prstClr val="black"/>
              </a:solidFill>
              <a:ea typeface="ＭＳ Ｐゴシック" pitchFamily="34" charset="-128"/>
              <a:cs typeface="Calibri"/>
            </a:endParaRPr>
          </a:p>
          <a:p>
            <a:pPr>
              <a:spcAft>
                <a:spcPts val="1800"/>
              </a:spcAft>
              <a:buClr>
                <a:schemeClr val="accent5"/>
              </a:buClr>
            </a:pPr>
            <a:r>
              <a:rPr lang="en-GB" altLang="en-US" sz="3200" dirty="0">
                <a:solidFill>
                  <a:prstClr val="black"/>
                </a:solidFill>
                <a:ea typeface="ＭＳ Ｐゴシック" pitchFamily="34" charset="-128"/>
              </a:rPr>
              <a:t>Way of </a:t>
            </a:r>
            <a:r>
              <a:rPr lang="en-GB" altLang="en-US" sz="3200" b="1" dirty="0">
                <a:solidFill>
                  <a:srgbClr val="00B0F0"/>
                </a:solidFill>
                <a:ea typeface="ＭＳ Ｐゴシック" pitchFamily="34" charset="-128"/>
              </a:rPr>
              <a:t>sharing useful information </a:t>
            </a:r>
            <a:r>
              <a:rPr lang="en-GB" altLang="en-US" sz="3200" dirty="0">
                <a:solidFill>
                  <a:prstClr val="black"/>
                </a:solidFill>
                <a:ea typeface="ＭＳ Ｐゴシック" pitchFamily="34" charset="-128"/>
              </a:rPr>
              <a:t>about learning with the  learners themselves and others both within and </a:t>
            </a:r>
            <a:r>
              <a:rPr lang="en-GB" altLang="en-US" sz="3200" dirty="0" err="1">
                <a:solidFill>
                  <a:prstClr val="black"/>
                </a:solidFill>
                <a:ea typeface="ＭＳ Ｐゴシック" pitchFamily="34" charset="-128"/>
              </a:rPr>
              <a:t>outwith</a:t>
            </a:r>
            <a:r>
              <a:rPr lang="en-GB" altLang="en-US" sz="3200" dirty="0">
                <a:solidFill>
                  <a:prstClr val="black"/>
                </a:solidFill>
                <a:ea typeface="ＭＳ Ｐゴシック" pitchFamily="34" charset="-128"/>
              </a:rPr>
              <a:t> the school system.</a:t>
            </a:r>
            <a:endParaRPr lang="en-GB" altLang="en-US" sz="3200" dirty="0">
              <a:solidFill>
                <a:prstClr val="black"/>
              </a:solidFill>
              <a:ea typeface="ＭＳ Ｐゴシック" pitchFamily="34" charset="-128"/>
              <a:cs typeface="Calibri"/>
            </a:endParaRPr>
          </a:p>
        </p:txBody>
      </p:sp>
    </p:spTree>
    <p:extLst>
      <p:ext uri="{BB962C8B-B14F-4D97-AF65-F5344CB8AC3E}">
        <p14:creationId xmlns:p14="http://schemas.microsoft.com/office/powerpoint/2010/main" val="366971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FD86B-B2C0-4315-87C7-21023CAF2DD6}"/>
              </a:ext>
            </a:extLst>
          </p:cNvPr>
          <p:cNvSpPr txBox="1"/>
          <p:nvPr/>
        </p:nvSpPr>
        <p:spPr>
          <a:xfrm>
            <a:off x="1671637" y="243661"/>
            <a:ext cx="8848725" cy="830997"/>
          </a:xfrm>
          <a:prstGeom prst="rect">
            <a:avLst/>
          </a:prstGeom>
          <a:noFill/>
        </p:spPr>
        <p:txBody>
          <a:bodyPr wrap="square" rtlCol="0">
            <a:spAutoFit/>
          </a:bodyPr>
          <a:lstStyle/>
          <a:p>
            <a:pPr algn="ctr"/>
            <a:r>
              <a:rPr lang="en-GB" sz="4800" b="1" dirty="0"/>
              <a:t>Key features of effective reporting</a:t>
            </a:r>
          </a:p>
        </p:txBody>
      </p:sp>
      <p:sp>
        <p:nvSpPr>
          <p:cNvPr id="5" name="Rectangle: Rounded Corners 4">
            <a:extLst>
              <a:ext uri="{FF2B5EF4-FFF2-40B4-BE49-F238E27FC236}">
                <a16:creationId xmlns:a16="http://schemas.microsoft.com/office/drawing/2014/main" id="{8C005856-6715-4963-A637-663B71E92CAB}"/>
              </a:ext>
            </a:extLst>
          </p:cNvPr>
          <p:cNvSpPr/>
          <p:nvPr/>
        </p:nvSpPr>
        <p:spPr>
          <a:xfrm>
            <a:off x="2442991" y="1342694"/>
            <a:ext cx="7306014" cy="993169"/>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t>Ongoing process</a:t>
            </a:r>
          </a:p>
        </p:txBody>
      </p:sp>
      <p:sp>
        <p:nvSpPr>
          <p:cNvPr id="7" name="Rectangle: Rounded Corners 6">
            <a:extLst>
              <a:ext uri="{FF2B5EF4-FFF2-40B4-BE49-F238E27FC236}">
                <a16:creationId xmlns:a16="http://schemas.microsoft.com/office/drawing/2014/main" id="{D08F35CD-D762-4D42-987E-6D35E7E87086}"/>
              </a:ext>
            </a:extLst>
          </p:cNvPr>
          <p:cNvSpPr/>
          <p:nvPr/>
        </p:nvSpPr>
        <p:spPr>
          <a:xfrm>
            <a:off x="2442991" y="2559396"/>
            <a:ext cx="7306014" cy="98078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2400" b="1" dirty="0"/>
              <a:t>Clear information on learners’ strengths, areas for development and next steps in learning</a:t>
            </a:r>
          </a:p>
        </p:txBody>
      </p:sp>
      <p:sp>
        <p:nvSpPr>
          <p:cNvPr id="88" name="Rectangle: Rounded Corners 87">
            <a:extLst>
              <a:ext uri="{FF2B5EF4-FFF2-40B4-BE49-F238E27FC236}">
                <a16:creationId xmlns:a16="http://schemas.microsoft.com/office/drawing/2014/main" id="{81E4A005-6507-4AAE-9A00-0F5F91E8B9A8}"/>
              </a:ext>
            </a:extLst>
          </p:cNvPr>
          <p:cNvSpPr/>
          <p:nvPr/>
        </p:nvSpPr>
        <p:spPr>
          <a:xfrm>
            <a:off x="2442991" y="3808213"/>
            <a:ext cx="7306014" cy="1014827"/>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400" b="1" dirty="0"/>
              <a:t>Learners are involved in the process through ongoing reflection and dialogue about learning</a:t>
            </a:r>
          </a:p>
        </p:txBody>
      </p:sp>
      <p:sp>
        <p:nvSpPr>
          <p:cNvPr id="169" name="Rectangle: Rounded Corners 168">
            <a:extLst>
              <a:ext uri="{FF2B5EF4-FFF2-40B4-BE49-F238E27FC236}">
                <a16:creationId xmlns:a16="http://schemas.microsoft.com/office/drawing/2014/main" id="{1941B38D-B98B-4F5B-80E8-7651FE6580DF}"/>
              </a:ext>
            </a:extLst>
          </p:cNvPr>
          <p:cNvSpPr/>
          <p:nvPr/>
        </p:nvSpPr>
        <p:spPr>
          <a:xfrm>
            <a:off x="2442991" y="5063109"/>
            <a:ext cx="7306014" cy="968143"/>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sz="2400" b="1" dirty="0"/>
              <a:t>Recognises, values and supports the important role of parents and carers as partners in supporting learning</a:t>
            </a:r>
          </a:p>
        </p:txBody>
      </p:sp>
    </p:spTree>
    <p:extLst>
      <p:ext uri="{BB962C8B-B14F-4D97-AF65-F5344CB8AC3E}">
        <p14:creationId xmlns:p14="http://schemas.microsoft.com/office/powerpoint/2010/main" val="40160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4919" t="2913" r="2996"/>
          <a:stretch/>
        </p:blipFill>
        <p:spPr>
          <a:xfrm>
            <a:off x="0" y="-1"/>
            <a:ext cx="12192000" cy="6857999"/>
          </a:xfrm>
          <a:prstGeom prst="rect">
            <a:avLst/>
          </a:prstGeom>
        </p:spPr>
      </p:pic>
      <p:sp>
        <p:nvSpPr>
          <p:cNvPr id="6" name="TextBox 5">
            <a:extLst>
              <a:ext uri="{FF2B5EF4-FFF2-40B4-BE49-F238E27FC236}">
                <a16:creationId xmlns:a16="http://schemas.microsoft.com/office/drawing/2014/main" id="{5A1E2AF1-DF0D-4DC6-AD89-4E0B7192494F}"/>
              </a:ext>
            </a:extLst>
          </p:cNvPr>
          <p:cNvSpPr txBox="1"/>
          <p:nvPr/>
        </p:nvSpPr>
        <p:spPr>
          <a:xfrm>
            <a:off x="3371850" y="6085938"/>
            <a:ext cx="5648676" cy="646331"/>
          </a:xfrm>
          <a:prstGeom prst="rect">
            <a:avLst/>
          </a:prstGeom>
          <a:noFill/>
        </p:spPr>
        <p:txBody>
          <a:bodyPr wrap="square" rtlCol="0">
            <a:spAutoFit/>
          </a:bodyPr>
          <a:lstStyle/>
          <a:p>
            <a:pPr algn="ctr"/>
            <a:r>
              <a:rPr lang="en-GB" dirty="0">
                <a:hlinkClick r:id="rId4"/>
              </a:rPr>
              <a:t>Building the Curriculum 5</a:t>
            </a:r>
            <a:r>
              <a:rPr lang="en-GB" dirty="0"/>
              <a:t>: A Framework for Assessment </a:t>
            </a:r>
          </a:p>
          <a:p>
            <a:pPr algn="ctr"/>
            <a:r>
              <a:rPr lang="en-GB" dirty="0"/>
              <a:t>The Scottish Government (2011)</a:t>
            </a:r>
          </a:p>
        </p:txBody>
      </p:sp>
      <p:sp>
        <p:nvSpPr>
          <p:cNvPr id="7" name="Content Placeholder 2">
            <a:extLst>
              <a:ext uri="{FF2B5EF4-FFF2-40B4-BE49-F238E27FC236}">
                <a16:creationId xmlns:a16="http://schemas.microsoft.com/office/drawing/2014/main" id="{60E34ED7-8943-454D-8920-1243E9F0868A}"/>
              </a:ext>
            </a:extLst>
          </p:cNvPr>
          <p:cNvSpPr txBox="1">
            <a:spLocks/>
          </p:cNvSpPr>
          <p:nvPr/>
        </p:nvSpPr>
        <p:spPr>
          <a:xfrm>
            <a:off x="1264180" y="396558"/>
            <a:ext cx="9064692" cy="642358"/>
          </a:xfrm>
          <a:prstGeom prst="rect">
            <a:avLst/>
          </a:prstGeom>
        </p:spPr>
        <p:txBody>
          <a:bodyPr>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spcAft>
                <a:spcPts val="1200"/>
              </a:spcAft>
              <a:buNone/>
              <a:defRPr/>
            </a:pPr>
            <a:r>
              <a:rPr lang="en-GB" sz="3600" dirty="0">
                <a:ea typeface="Times New Roman"/>
                <a:cs typeface="HelveticaNeue-Light"/>
              </a:rPr>
              <a:t>Reporting has two main purposes. </a:t>
            </a:r>
          </a:p>
        </p:txBody>
      </p:sp>
      <p:sp>
        <p:nvSpPr>
          <p:cNvPr id="9" name="TextBox 8">
            <a:extLst>
              <a:ext uri="{FF2B5EF4-FFF2-40B4-BE49-F238E27FC236}">
                <a16:creationId xmlns:a16="http://schemas.microsoft.com/office/drawing/2014/main" id="{D07AEDAB-A585-442F-849A-75CA9B95B19D}"/>
              </a:ext>
            </a:extLst>
          </p:cNvPr>
          <p:cNvSpPr txBox="1"/>
          <p:nvPr/>
        </p:nvSpPr>
        <p:spPr>
          <a:xfrm>
            <a:off x="1264180" y="1299988"/>
            <a:ext cx="9663639" cy="2499467"/>
          </a:xfrm>
          <a:prstGeom prst="rect">
            <a:avLst/>
          </a:prstGeom>
          <a:noFill/>
        </p:spPr>
        <p:txBody>
          <a:bodyPr wrap="square">
            <a:spAutoFit/>
          </a:bodyPr>
          <a:lstStyle/>
          <a:p>
            <a:pPr marL="0" indent="0" algn="ctr">
              <a:lnSpc>
                <a:spcPct val="110000"/>
              </a:lnSpc>
              <a:spcBef>
                <a:spcPts val="0"/>
              </a:spcBef>
              <a:spcAft>
                <a:spcPts val="1200"/>
              </a:spcAft>
              <a:buNone/>
              <a:defRPr/>
            </a:pPr>
            <a:r>
              <a:rPr lang="en-GB" sz="3600" dirty="0">
                <a:ea typeface="Times New Roman"/>
                <a:cs typeface="HelveticaNeue-Light"/>
              </a:rPr>
              <a:t>Firstly, it provides clear, positive and constructive </a:t>
            </a:r>
            <a:r>
              <a:rPr lang="en-GB" sz="3600" b="1" dirty="0">
                <a:solidFill>
                  <a:srgbClr val="00B0F0"/>
                </a:solidFill>
                <a:ea typeface="Times New Roman"/>
                <a:cs typeface="HelveticaNeue-Light"/>
              </a:rPr>
              <a:t>feedback</a:t>
            </a:r>
            <a:r>
              <a:rPr lang="en-GB" sz="3600" dirty="0">
                <a:ea typeface="Times New Roman"/>
                <a:cs typeface="HelveticaNeue-Light"/>
              </a:rPr>
              <a:t> about children’s and young people’s learning and progress, looking back on what has been achieved against standards and expectations. </a:t>
            </a:r>
          </a:p>
        </p:txBody>
      </p:sp>
      <p:sp>
        <p:nvSpPr>
          <p:cNvPr id="11" name="TextBox 10">
            <a:extLst>
              <a:ext uri="{FF2B5EF4-FFF2-40B4-BE49-F238E27FC236}">
                <a16:creationId xmlns:a16="http://schemas.microsoft.com/office/drawing/2014/main" id="{C07DC2C6-744F-4B87-88A9-39BE6E4F5111}"/>
              </a:ext>
            </a:extLst>
          </p:cNvPr>
          <p:cNvSpPr txBox="1"/>
          <p:nvPr/>
        </p:nvSpPr>
        <p:spPr>
          <a:xfrm>
            <a:off x="813220" y="3946227"/>
            <a:ext cx="10304923" cy="1890069"/>
          </a:xfrm>
          <a:prstGeom prst="rect">
            <a:avLst/>
          </a:prstGeom>
          <a:noFill/>
        </p:spPr>
        <p:txBody>
          <a:bodyPr wrap="square">
            <a:spAutoFit/>
          </a:bodyPr>
          <a:lstStyle/>
          <a:p>
            <a:pPr marL="0" indent="0" algn="ctr">
              <a:lnSpc>
                <a:spcPct val="110000"/>
              </a:lnSpc>
              <a:spcBef>
                <a:spcPts val="0"/>
              </a:spcBef>
              <a:spcAft>
                <a:spcPts val="1200"/>
              </a:spcAft>
              <a:buNone/>
              <a:defRPr/>
            </a:pPr>
            <a:r>
              <a:rPr lang="en-GB" sz="3600" dirty="0">
                <a:ea typeface="Times New Roman"/>
                <a:cs typeface="HelveticaNeue-Light"/>
              </a:rPr>
              <a:t>Secondly, it creates an agenda for discussions between learners and those teaching and supporting them about their </a:t>
            </a:r>
            <a:r>
              <a:rPr lang="en-GB" sz="3600" b="1" dirty="0">
                <a:solidFill>
                  <a:srgbClr val="00B0F0"/>
                </a:solidFill>
                <a:ea typeface="Times New Roman"/>
                <a:cs typeface="HelveticaNeue-Light"/>
              </a:rPr>
              <a:t>next steps </a:t>
            </a:r>
            <a:r>
              <a:rPr lang="en-GB" sz="3600" dirty="0">
                <a:ea typeface="Times New Roman"/>
                <a:cs typeface="HelveticaNeue-Light"/>
              </a:rPr>
              <a:t>in learning.</a:t>
            </a:r>
          </a:p>
        </p:txBody>
      </p:sp>
    </p:spTree>
    <p:extLst>
      <p:ext uri="{BB962C8B-B14F-4D97-AF65-F5344CB8AC3E}">
        <p14:creationId xmlns:p14="http://schemas.microsoft.com/office/powerpoint/2010/main" val="181844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7DEA62-3C90-4E2E-879C-A694E6F23F5B}"/>
              </a:ext>
            </a:extLst>
          </p:cNvPr>
          <p:cNvSpPr txBox="1"/>
          <p:nvPr/>
        </p:nvSpPr>
        <p:spPr>
          <a:xfrm>
            <a:off x="306703" y="195767"/>
            <a:ext cx="11578590" cy="1200329"/>
          </a:xfrm>
          <a:prstGeom prst="rect">
            <a:avLst/>
          </a:prstGeom>
          <a:noFill/>
        </p:spPr>
        <p:txBody>
          <a:bodyPr wrap="square">
            <a:spAutoFit/>
          </a:bodyPr>
          <a:lstStyle/>
          <a:p>
            <a:pPr algn="ctr"/>
            <a:r>
              <a:rPr lang="en-GB" sz="3600" dirty="0"/>
              <a:t>Ensure parents are involved in the reporting process that gives clear information on progress and next steps. </a:t>
            </a:r>
          </a:p>
        </p:txBody>
      </p:sp>
      <p:sp>
        <p:nvSpPr>
          <p:cNvPr id="13" name="TextBox 12">
            <a:extLst>
              <a:ext uri="{FF2B5EF4-FFF2-40B4-BE49-F238E27FC236}">
                <a16:creationId xmlns:a16="http://schemas.microsoft.com/office/drawing/2014/main" id="{DC64BC4D-00B1-46C7-B53A-70A756D4BE75}"/>
              </a:ext>
            </a:extLst>
          </p:cNvPr>
          <p:cNvSpPr txBox="1"/>
          <p:nvPr/>
        </p:nvSpPr>
        <p:spPr>
          <a:xfrm>
            <a:off x="3047048" y="1380707"/>
            <a:ext cx="6097904" cy="369332"/>
          </a:xfrm>
          <a:prstGeom prst="rect">
            <a:avLst/>
          </a:prstGeom>
          <a:noFill/>
        </p:spPr>
        <p:txBody>
          <a:bodyPr wrap="square">
            <a:spAutoFit/>
          </a:bodyPr>
          <a:lstStyle/>
          <a:p>
            <a:pPr lvl="0" algn="ctr">
              <a:defRPr/>
            </a:pPr>
            <a:r>
              <a:rPr lang="en-GB" dirty="0"/>
              <a:t>Education Scotland (2020) - </a:t>
            </a:r>
            <a:r>
              <a:rPr lang="en-GB" dirty="0">
                <a:hlinkClick r:id="rId3"/>
              </a:rPr>
              <a:t>Assessment within </a:t>
            </a:r>
            <a:r>
              <a:rPr lang="en-GB" dirty="0" err="1">
                <a:hlinkClick r:id="rId3"/>
              </a:rPr>
              <a:t>BGE</a:t>
            </a:r>
            <a:r>
              <a:rPr lang="en-GB" dirty="0">
                <a:hlinkClick r:id="rId3"/>
              </a:rPr>
              <a:t> 2020/21</a:t>
            </a:r>
            <a:endParaRPr kumimoji="0" lang="en-GB" b="0" i="0" u="none" strike="noStrike" kern="1200" cap="none" spc="0" normalizeH="0" baseline="0" noProof="0" dirty="0">
              <a:ln>
                <a:noFill/>
              </a:ln>
              <a:solidFill>
                <a:prstClr val="black">
                  <a:lumMod val="75000"/>
                  <a:lumOff val="25000"/>
                </a:prstClr>
              </a:solidFill>
              <a:effectLst/>
              <a:uLnTx/>
              <a:uFillTx/>
              <a:latin typeface="Arial"/>
            </a:endParaRPr>
          </a:p>
        </p:txBody>
      </p:sp>
      <p:pic>
        <p:nvPicPr>
          <p:cNvPr id="15" name="Picture 14">
            <a:extLst>
              <a:ext uri="{FF2B5EF4-FFF2-40B4-BE49-F238E27FC236}">
                <a16:creationId xmlns:a16="http://schemas.microsoft.com/office/drawing/2014/main" id="{87D18115-4603-425E-92A8-9AC150ED999E}"/>
              </a:ext>
            </a:extLst>
          </p:cNvPr>
          <p:cNvPicPr>
            <a:picLocks noChangeAspect="1"/>
          </p:cNvPicPr>
          <p:nvPr/>
        </p:nvPicPr>
        <p:blipFill>
          <a:blip r:embed="rId4"/>
          <a:stretch>
            <a:fillRect/>
          </a:stretch>
        </p:blipFill>
        <p:spPr>
          <a:xfrm rot="10800000">
            <a:off x="3608501" y="1838267"/>
            <a:ext cx="8583499" cy="268008"/>
          </a:xfrm>
          <a:prstGeom prst="rect">
            <a:avLst/>
          </a:prstGeom>
        </p:spPr>
      </p:pic>
      <p:sp>
        <p:nvSpPr>
          <p:cNvPr id="17" name="TextBox 16">
            <a:extLst>
              <a:ext uri="{FF2B5EF4-FFF2-40B4-BE49-F238E27FC236}">
                <a16:creationId xmlns:a16="http://schemas.microsoft.com/office/drawing/2014/main" id="{5AD74A63-04E8-40DE-A71A-A76007BBE3E7}"/>
              </a:ext>
            </a:extLst>
          </p:cNvPr>
          <p:cNvSpPr txBox="1"/>
          <p:nvPr/>
        </p:nvSpPr>
        <p:spPr>
          <a:xfrm>
            <a:off x="-2" y="2270075"/>
            <a:ext cx="12191999" cy="3754874"/>
          </a:xfrm>
          <a:prstGeom prst="rect">
            <a:avLst/>
          </a:prstGeom>
          <a:noFill/>
        </p:spPr>
        <p:txBody>
          <a:bodyPr wrap="square">
            <a:spAutoFit/>
          </a:bodyPr>
          <a:lstStyle/>
          <a:p>
            <a:pPr algn="ctr">
              <a:spcAft>
                <a:spcPts val="1200"/>
              </a:spcAft>
            </a:pPr>
            <a:r>
              <a:rPr lang="en-GB" sz="2600" b="1" dirty="0">
                <a:solidFill>
                  <a:srgbClr val="00B0F0"/>
                </a:solidFill>
              </a:rPr>
              <a:t>The purpose of reporting is to support and improve learning</a:t>
            </a:r>
            <a:r>
              <a:rPr lang="en-GB" sz="2600" dirty="0"/>
              <a:t>. </a:t>
            </a:r>
          </a:p>
          <a:p>
            <a:pPr algn="ctr">
              <a:spcAft>
                <a:spcPts val="1200"/>
              </a:spcAft>
            </a:pPr>
            <a:r>
              <a:rPr lang="en-GB" sz="2600" dirty="0"/>
              <a:t>It should be an on-going process which provides clear information on a learner’s strengths, areas for development and specifically what needs to be done to ensure continued progress and improved standards of achievement. </a:t>
            </a:r>
          </a:p>
          <a:p>
            <a:pPr algn="ctr">
              <a:spcAft>
                <a:spcPts val="1200"/>
              </a:spcAft>
            </a:pPr>
            <a:r>
              <a:rPr lang="en-GB" sz="2600" dirty="0"/>
              <a:t>As much as possible </a:t>
            </a:r>
            <a:r>
              <a:rPr lang="en-GB" sz="2600" b="1" dirty="0">
                <a:solidFill>
                  <a:srgbClr val="00B050"/>
                </a:solidFill>
              </a:rPr>
              <a:t>learners should be involved </a:t>
            </a:r>
            <a:r>
              <a:rPr lang="en-GB" sz="2600" dirty="0"/>
              <a:t>in the reporting process through         on-going reflection and dialogue about their learning. </a:t>
            </a:r>
          </a:p>
          <a:p>
            <a:pPr algn="ctr">
              <a:spcAft>
                <a:spcPts val="1200"/>
              </a:spcAft>
            </a:pPr>
            <a:r>
              <a:rPr lang="en-GB" sz="2600" dirty="0"/>
              <a:t>It is also important that reporting fully involves and values the </a:t>
            </a:r>
            <a:r>
              <a:rPr lang="en-GB" sz="2600" b="1" dirty="0">
                <a:solidFill>
                  <a:srgbClr val="FF66CC"/>
                </a:solidFill>
              </a:rPr>
              <a:t>role of parents and carers</a:t>
            </a:r>
            <a:r>
              <a:rPr lang="en-GB" sz="2600" dirty="0"/>
              <a:t>. We know that parental engagement has a significant impact on learners’ progress.</a:t>
            </a:r>
          </a:p>
        </p:txBody>
      </p:sp>
      <p:sp>
        <p:nvSpPr>
          <p:cNvPr id="18" name="TextBox 17">
            <a:extLst>
              <a:ext uri="{FF2B5EF4-FFF2-40B4-BE49-F238E27FC236}">
                <a16:creationId xmlns:a16="http://schemas.microsoft.com/office/drawing/2014/main" id="{EF4F0610-09E6-4D00-8BAA-EEBFC6FAB0BD}"/>
              </a:ext>
            </a:extLst>
          </p:cNvPr>
          <p:cNvSpPr txBox="1"/>
          <p:nvPr/>
        </p:nvSpPr>
        <p:spPr>
          <a:xfrm>
            <a:off x="1034415" y="6188749"/>
            <a:ext cx="7755255" cy="338554"/>
          </a:xfrm>
          <a:prstGeom prst="rect">
            <a:avLst/>
          </a:prstGeom>
          <a:noFill/>
        </p:spPr>
        <p:txBody>
          <a:bodyPr wrap="square">
            <a:spAutoFit/>
          </a:bodyPr>
          <a:lstStyle/>
          <a:p>
            <a:pPr algn="ctr">
              <a:buClr>
                <a:srgbClr val="00ABB5"/>
              </a:buClr>
              <a:defRPr/>
            </a:pPr>
            <a:r>
              <a:rPr lang="en-GB" sz="1600" dirty="0"/>
              <a:t>Education Scotland - </a:t>
            </a:r>
            <a:r>
              <a:rPr lang="en-GB" sz="1600" dirty="0">
                <a:hlinkClick r:id="rId5"/>
              </a:rPr>
              <a:t>Reporting to Parents and Carers: Guidance for schools and ELC settings</a:t>
            </a:r>
            <a:endParaRPr lang="en-GB" sz="1600" dirty="0">
              <a:cs typeface="Arial"/>
            </a:endParaRPr>
          </a:p>
        </p:txBody>
      </p:sp>
    </p:spTree>
    <p:extLst>
      <p:ext uri="{BB962C8B-B14F-4D97-AF65-F5344CB8AC3E}">
        <p14:creationId xmlns:p14="http://schemas.microsoft.com/office/powerpoint/2010/main" val="187510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6112F-71A5-4A30-8491-CDAF20A72117}"/>
              </a:ext>
            </a:extLst>
          </p:cNvPr>
          <p:cNvSpPr txBox="1"/>
          <p:nvPr/>
        </p:nvSpPr>
        <p:spPr>
          <a:xfrm>
            <a:off x="0" y="135507"/>
            <a:ext cx="12192000" cy="769441"/>
          </a:xfrm>
          <a:prstGeom prst="rect">
            <a:avLst/>
          </a:prstGeom>
          <a:noFill/>
        </p:spPr>
        <p:txBody>
          <a:bodyPr wrap="square" rtlCol="0">
            <a:spAutoFit/>
          </a:bodyPr>
          <a:lstStyle/>
          <a:p>
            <a:pPr algn="ctr"/>
            <a:r>
              <a:rPr lang="en-GB" sz="4400" b="1" dirty="0"/>
              <a:t>Reporting Activities: Individual Learners</a:t>
            </a:r>
          </a:p>
        </p:txBody>
      </p:sp>
      <p:sp>
        <p:nvSpPr>
          <p:cNvPr id="567" name="Rectangle: Rounded Corners 566">
            <a:extLst>
              <a:ext uri="{FF2B5EF4-FFF2-40B4-BE49-F238E27FC236}">
                <a16:creationId xmlns:a16="http://schemas.microsoft.com/office/drawing/2014/main" id="{C0A73EDE-CCD7-4471-9BD3-75D4E9739B4C}"/>
              </a:ext>
            </a:extLst>
          </p:cNvPr>
          <p:cNvSpPr/>
          <p:nvPr/>
        </p:nvSpPr>
        <p:spPr>
          <a:xfrm>
            <a:off x="305581" y="1286152"/>
            <a:ext cx="3740639" cy="1651965"/>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B0F0"/>
                </a:solidFill>
              </a:rPr>
              <a:t>Learning conversations</a:t>
            </a:r>
            <a:endParaRPr lang="en-GB" sz="2400" dirty="0">
              <a:solidFill>
                <a:srgbClr val="00B0F0"/>
              </a:solidFill>
            </a:endParaRPr>
          </a:p>
          <a:p>
            <a:pPr algn="ctr"/>
            <a:r>
              <a:rPr lang="en-GB" sz="2400" dirty="0">
                <a:solidFill>
                  <a:srgbClr val="00B0F0"/>
                </a:solidFill>
              </a:rPr>
              <a:t>Pupil-Practitioner </a:t>
            </a:r>
          </a:p>
          <a:p>
            <a:pPr algn="ctr"/>
            <a:r>
              <a:rPr lang="en-GB" sz="2400" dirty="0">
                <a:solidFill>
                  <a:srgbClr val="00B0F0"/>
                </a:solidFill>
              </a:rPr>
              <a:t>Pupil-Pupil</a:t>
            </a:r>
          </a:p>
          <a:p>
            <a:pPr algn="ctr"/>
            <a:r>
              <a:rPr lang="en-GB" sz="2400" dirty="0">
                <a:solidFill>
                  <a:srgbClr val="00B0F0"/>
                </a:solidFill>
              </a:rPr>
              <a:t>Pupil-Parent/Carer</a:t>
            </a:r>
          </a:p>
        </p:txBody>
      </p:sp>
      <p:sp>
        <p:nvSpPr>
          <p:cNvPr id="568" name="Rectangle: Rounded Corners 567">
            <a:extLst>
              <a:ext uri="{FF2B5EF4-FFF2-40B4-BE49-F238E27FC236}">
                <a16:creationId xmlns:a16="http://schemas.microsoft.com/office/drawing/2014/main" id="{EEEC16DA-CA13-4ED8-B900-9A05B491103C}"/>
              </a:ext>
            </a:extLst>
          </p:cNvPr>
          <p:cNvSpPr/>
          <p:nvPr/>
        </p:nvSpPr>
        <p:spPr>
          <a:xfrm>
            <a:off x="4419600" y="3188813"/>
            <a:ext cx="3051029" cy="114843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0000"/>
                </a:solidFill>
              </a:rPr>
              <a:t>Learner reflections on their learning</a:t>
            </a:r>
            <a:endParaRPr lang="en-GB" sz="2400" dirty="0">
              <a:solidFill>
                <a:srgbClr val="FF0000"/>
              </a:solidFill>
            </a:endParaRPr>
          </a:p>
        </p:txBody>
      </p:sp>
      <p:sp>
        <p:nvSpPr>
          <p:cNvPr id="569" name="Rectangle: Rounded Corners 568">
            <a:extLst>
              <a:ext uri="{FF2B5EF4-FFF2-40B4-BE49-F238E27FC236}">
                <a16:creationId xmlns:a16="http://schemas.microsoft.com/office/drawing/2014/main" id="{AA7CC0A4-8859-4183-B468-9D265A7C6D96}"/>
              </a:ext>
            </a:extLst>
          </p:cNvPr>
          <p:cNvSpPr/>
          <p:nvPr/>
        </p:nvSpPr>
        <p:spPr>
          <a:xfrm>
            <a:off x="7772400" y="1286151"/>
            <a:ext cx="4114019" cy="1651965"/>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66CC"/>
                </a:solidFill>
              </a:rPr>
              <a:t>Parent consultation meetings </a:t>
            </a:r>
            <a:r>
              <a:rPr lang="en-GB" sz="2400" dirty="0">
                <a:solidFill>
                  <a:srgbClr val="FF66CC"/>
                </a:solidFill>
              </a:rPr>
              <a:t>involving parents, practitioners and learners (where appropriate)</a:t>
            </a:r>
          </a:p>
        </p:txBody>
      </p:sp>
      <p:sp>
        <p:nvSpPr>
          <p:cNvPr id="570" name="Rectangle: Rounded Corners 569">
            <a:extLst>
              <a:ext uri="{FF2B5EF4-FFF2-40B4-BE49-F238E27FC236}">
                <a16:creationId xmlns:a16="http://schemas.microsoft.com/office/drawing/2014/main" id="{51D67639-45DA-4A54-A237-C50219241124}"/>
              </a:ext>
            </a:extLst>
          </p:cNvPr>
          <p:cNvSpPr/>
          <p:nvPr/>
        </p:nvSpPr>
        <p:spPr>
          <a:xfrm>
            <a:off x="305581" y="3188815"/>
            <a:ext cx="3740639" cy="1148439"/>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chemeClr val="accent6">
                    <a:lumMod val="75000"/>
                  </a:schemeClr>
                </a:solidFill>
              </a:rPr>
              <a:t>Homework and shared learning activities</a:t>
            </a:r>
            <a:endParaRPr lang="en-GB" sz="2400" dirty="0">
              <a:solidFill>
                <a:schemeClr val="accent6">
                  <a:lumMod val="75000"/>
                </a:schemeClr>
              </a:solidFill>
            </a:endParaRPr>
          </a:p>
        </p:txBody>
      </p:sp>
      <p:sp>
        <p:nvSpPr>
          <p:cNvPr id="571" name="Rectangle: Rounded Corners 570">
            <a:extLst>
              <a:ext uri="{FF2B5EF4-FFF2-40B4-BE49-F238E27FC236}">
                <a16:creationId xmlns:a16="http://schemas.microsoft.com/office/drawing/2014/main" id="{E9E4001D-4ED4-4BE9-A0A5-B4397C2310B5}"/>
              </a:ext>
            </a:extLst>
          </p:cNvPr>
          <p:cNvSpPr/>
          <p:nvPr/>
        </p:nvSpPr>
        <p:spPr>
          <a:xfrm>
            <a:off x="4442460" y="1537913"/>
            <a:ext cx="3051029" cy="1148439"/>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B050"/>
                </a:solidFill>
              </a:rPr>
              <a:t>Monthly / Termly tracking information</a:t>
            </a:r>
            <a:endParaRPr lang="en-GB" sz="2400" dirty="0">
              <a:solidFill>
                <a:srgbClr val="00B050"/>
              </a:solidFill>
            </a:endParaRPr>
          </a:p>
        </p:txBody>
      </p:sp>
      <p:sp>
        <p:nvSpPr>
          <p:cNvPr id="572" name="Rectangle: Rounded Corners 571">
            <a:extLst>
              <a:ext uri="{FF2B5EF4-FFF2-40B4-BE49-F238E27FC236}">
                <a16:creationId xmlns:a16="http://schemas.microsoft.com/office/drawing/2014/main" id="{374B5F6A-EEE5-41FA-A3BC-BFFB4F6E5BEA}"/>
              </a:ext>
            </a:extLst>
          </p:cNvPr>
          <p:cNvSpPr/>
          <p:nvPr/>
        </p:nvSpPr>
        <p:spPr>
          <a:xfrm>
            <a:off x="4492769" y="4745867"/>
            <a:ext cx="3051029" cy="1148439"/>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9933FF"/>
                </a:solidFill>
              </a:rPr>
              <a:t>Written reports</a:t>
            </a:r>
            <a:endParaRPr lang="en-GB" sz="2400" dirty="0">
              <a:solidFill>
                <a:srgbClr val="9933FF"/>
              </a:solidFill>
            </a:endParaRPr>
          </a:p>
        </p:txBody>
      </p:sp>
      <p:sp>
        <p:nvSpPr>
          <p:cNvPr id="573" name="Rectangle: Rounded Corners 572">
            <a:extLst>
              <a:ext uri="{FF2B5EF4-FFF2-40B4-BE49-F238E27FC236}">
                <a16:creationId xmlns:a16="http://schemas.microsoft.com/office/drawing/2014/main" id="{5BC8D85C-BCE5-4357-A090-F4119D768C30}"/>
              </a:ext>
            </a:extLst>
          </p:cNvPr>
          <p:cNvSpPr/>
          <p:nvPr/>
        </p:nvSpPr>
        <p:spPr>
          <a:xfrm>
            <a:off x="7864963" y="3188814"/>
            <a:ext cx="4021456" cy="1148439"/>
          </a:xfrm>
          <a:prstGeom prst="roundRect">
            <a:avLst/>
          </a:prstGeom>
          <a:noFill/>
          <a:ln w="38100" cap="flat" cmpd="sng" algn="ctr">
            <a:solidFill>
              <a:srgbClr val="4BAC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4BACC6"/>
                </a:solidFill>
              </a:rPr>
              <a:t>Team Around the Child / Review Meetings</a:t>
            </a:r>
            <a:endParaRPr lang="en-GB" sz="2400" dirty="0">
              <a:solidFill>
                <a:srgbClr val="4BACC6"/>
              </a:solidFill>
            </a:endParaRPr>
          </a:p>
        </p:txBody>
      </p:sp>
      <p:sp>
        <p:nvSpPr>
          <p:cNvPr id="574" name="Rectangle: Rounded Corners 573">
            <a:extLst>
              <a:ext uri="{FF2B5EF4-FFF2-40B4-BE49-F238E27FC236}">
                <a16:creationId xmlns:a16="http://schemas.microsoft.com/office/drawing/2014/main" id="{6E8FD79D-2A8A-446A-864B-14F00D41F9CD}"/>
              </a:ext>
            </a:extLst>
          </p:cNvPr>
          <p:cNvSpPr/>
          <p:nvPr/>
        </p:nvSpPr>
        <p:spPr>
          <a:xfrm>
            <a:off x="305580" y="4743889"/>
            <a:ext cx="3740639" cy="1148439"/>
          </a:xfrm>
          <a:prstGeom prst="round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0070C0"/>
                </a:solidFill>
              </a:rPr>
              <a:t>Progress within additional support for learning plans</a:t>
            </a:r>
            <a:endParaRPr lang="en-GB" sz="2400" dirty="0">
              <a:solidFill>
                <a:srgbClr val="0070C0"/>
              </a:solidFill>
            </a:endParaRPr>
          </a:p>
        </p:txBody>
      </p:sp>
      <p:sp>
        <p:nvSpPr>
          <p:cNvPr id="575" name="Rectangle: Rounded Corners 574">
            <a:extLst>
              <a:ext uri="{FF2B5EF4-FFF2-40B4-BE49-F238E27FC236}">
                <a16:creationId xmlns:a16="http://schemas.microsoft.com/office/drawing/2014/main" id="{FCD33588-1774-41D9-8AF5-791D9528FCE8}"/>
              </a:ext>
            </a:extLst>
          </p:cNvPr>
          <p:cNvSpPr/>
          <p:nvPr/>
        </p:nvSpPr>
        <p:spPr>
          <a:xfrm>
            <a:off x="7844009" y="4745867"/>
            <a:ext cx="4021456" cy="1148439"/>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2400" b="1" dirty="0">
                <a:solidFill>
                  <a:srgbClr val="FFC000"/>
                </a:solidFill>
              </a:rPr>
              <a:t>On-going feedback in classwork</a:t>
            </a:r>
            <a:endParaRPr lang="en-GB" sz="2400" dirty="0">
              <a:solidFill>
                <a:srgbClr val="FFC000"/>
              </a:solidFill>
            </a:endParaRPr>
          </a:p>
        </p:txBody>
      </p:sp>
      <p:sp>
        <p:nvSpPr>
          <p:cNvPr id="576" name="TextBox 575">
            <a:extLst>
              <a:ext uri="{FF2B5EF4-FFF2-40B4-BE49-F238E27FC236}">
                <a16:creationId xmlns:a16="http://schemas.microsoft.com/office/drawing/2014/main" id="{BA9CE062-842C-41B7-AD60-04C3E77DC025}"/>
              </a:ext>
            </a:extLst>
          </p:cNvPr>
          <p:cNvSpPr txBox="1"/>
          <p:nvPr/>
        </p:nvSpPr>
        <p:spPr>
          <a:xfrm>
            <a:off x="702945" y="6221879"/>
            <a:ext cx="7755255" cy="338554"/>
          </a:xfrm>
          <a:prstGeom prst="rect">
            <a:avLst/>
          </a:prstGeom>
          <a:noFill/>
        </p:spPr>
        <p:txBody>
          <a:bodyPr wrap="square">
            <a:spAutoFit/>
          </a:bodyPr>
          <a:lstStyle/>
          <a:p>
            <a:pPr algn="ctr">
              <a:buClr>
                <a:srgbClr val="00ABB5"/>
              </a:buClr>
              <a:defRPr/>
            </a:pPr>
            <a:r>
              <a:rPr lang="en-GB" sz="1600" dirty="0"/>
              <a:t>Education Scotland - </a:t>
            </a:r>
            <a:r>
              <a:rPr lang="en-GB" sz="1600" dirty="0">
                <a:hlinkClick r:id="rId3"/>
              </a:rPr>
              <a:t>Reporting to Parents and Carers: Guidance for schools and ELC settings</a:t>
            </a:r>
            <a:endParaRPr lang="en-GB" sz="1600" dirty="0">
              <a:cs typeface="Arial"/>
            </a:endParaRPr>
          </a:p>
        </p:txBody>
      </p:sp>
    </p:spTree>
    <p:extLst>
      <p:ext uri="{BB962C8B-B14F-4D97-AF65-F5344CB8AC3E}">
        <p14:creationId xmlns:p14="http://schemas.microsoft.com/office/powerpoint/2010/main" val="37016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fade">
                                      <p:cBhvr>
                                        <p:cTn id="12" dur="500"/>
                                        <p:tgtEl>
                                          <p:spTgt spid="5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
                                        </p:tgtEl>
                                        <p:attrNameLst>
                                          <p:attrName>style.visibility</p:attrName>
                                        </p:attrNameLst>
                                      </p:cBhvr>
                                      <p:to>
                                        <p:strVal val="visible"/>
                                      </p:to>
                                    </p:set>
                                    <p:animEffect transition="in" filter="fade">
                                      <p:cBhvr>
                                        <p:cTn id="27" dur="500"/>
                                        <p:tgtEl>
                                          <p:spTgt spid="5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2"/>
                                        </p:tgtEl>
                                        <p:attrNameLst>
                                          <p:attrName>style.visibility</p:attrName>
                                        </p:attrNameLst>
                                      </p:cBhvr>
                                      <p:to>
                                        <p:strVal val="visible"/>
                                      </p:to>
                                    </p:set>
                                    <p:animEffect transition="in" filter="fade">
                                      <p:cBhvr>
                                        <p:cTn id="32" dur="500"/>
                                        <p:tgtEl>
                                          <p:spTgt spid="5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3"/>
                                        </p:tgtEl>
                                        <p:attrNameLst>
                                          <p:attrName>style.visibility</p:attrName>
                                        </p:attrNameLst>
                                      </p:cBhvr>
                                      <p:to>
                                        <p:strVal val="visible"/>
                                      </p:to>
                                    </p:set>
                                    <p:animEffect transition="in" filter="fade">
                                      <p:cBhvr>
                                        <p:cTn id="37" dur="500"/>
                                        <p:tgtEl>
                                          <p:spTgt spid="5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4"/>
                                        </p:tgtEl>
                                        <p:attrNameLst>
                                          <p:attrName>style.visibility</p:attrName>
                                        </p:attrNameLst>
                                      </p:cBhvr>
                                      <p:to>
                                        <p:strVal val="visible"/>
                                      </p:to>
                                    </p:set>
                                    <p:animEffect transition="in" filter="fade">
                                      <p:cBhvr>
                                        <p:cTn id="42" dur="500"/>
                                        <p:tgtEl>
                                          <p:spTgt spid="5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5"/>
                                        </p:tgtEl>
                                        <p:attrNameLst>
                                          <p:attrName>style.visibility</p:attrName>
                                        </p:attrNameLst>
                                      </p:cBhvr>
                                      <p:to>
                                        <p:strVal val="visible"/>
                                      </p:to>
                                    </p:set>
                                    <p:animEffect transition="in" filter="fade">
                                      <p:cBhvr>
                                        <p:cTn id="47"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568" grpId="0" animBg="1"/>
      <p:bldP spid="569" grpId="0" animBg="1"/>
      <p:bldP spid="570" grpId="0" animBg="1"/>
      <p:bldP spid="571" grpId="0" animBg="1"/>
      <p:bldP spid="572" grpId="0" animBg="1"/>
      <p:bldP spid="573" grpId="0" animBg="1"/>
      <p:bldP spid="574" grpId="0" animBg="1"/>
      <p:bldP spid="575"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92B77A3-2663-4E27-A350-9936D805C3B2}"/>
</file>

<file path=customXml/itemProps2.xml><?xml version="1.0" encoding="utf-8"?>
<ds:datastoreItem xmlns:ds="http://schemas.openxmlformats.org/officeDocument/2006/customXml" ds:itemID="{A14B6A22-D9E0-4698-87B7-C0AB0252D9E4}"/>
</file>

<file path=customXml/itemProps3.xml><?xml version="1.0" encoding="utf-8"?>
<ds:datastoreItem xmlns:ds="http://schemas.openxmlformats.org/officeDocument/2006/customXml" ds:itemID="{B8B96374-BBA0-4074-B8FA-36ED3AD40C3B}"/>
</file>

<file path=docProps/app.xml><?xml version="1.0" encoding="utf-8"?>
<Properties xmlns="http://schemas.openxmlformats.org/officeDocument/2006/extended-properties" xmlns:vt="http://schemas.openxmlformats.org/officeDocument/2006/docPropsVTypes">
  <Template/>
  <TotalTime>3108</TotalTime>
  <Words>1401</Words>
  <Application>Microsoft Office PowerPoint</Application>
  <PresentationFormat>Widescreen</PresentationFormat>
  <Paragraphs>127</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28</cp:revision>
  <dcterms:created xsi:type="dcterms:W3CDTF">2021-09-28T07:33:31Z</dcterms:created>
  <dcterms:modified xsi:type="dcterms:W3CDTF">2023-02-13T19:26:52Z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