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5"/>
  </p:notesMasterIdLst>
  <p:sldIdLst>
    <p:sldId id="256" r:id="rId2"/>
    <p:sldId id="303" r:id="rId3"/>
    <p:sldId id="302" r:id="rId4"/>
    <p:sldId id="348" r:id="rId5"/>
    <p:sldId id="330" r:id="rId6"/>
    <p:sldId id="349" r:id="rId7"/>
    <p:sldId id="353" r:id="rId8"/>
    <p:sldId id="350" r:id="rId9"/>
    <p:sldId id="351" r:id="rId10"/>
    <p:sldId id="352" r:id="rId11"/>
    <p:sldId id="335" r:id="rId12"/>
    <p:sldId id="354" r:id="rId13"/>
    <p:sldId id="355" r:id="rId14"/>
    <p:sldId id="345" r:id="rId15"/>
    <p:sldId id="356" r:id="rId16"/>
    <p:sldId id="346" r:id="rId17"/>
    <p:sldId id="357" r:id="rId18"/>
    <p:sldId id="347" r:id="rId19"/>
    <p:sldId id="344" r:id="rId20"/>
    <p:sldId id="359" r:id="rId21"/>
    <p:sldId id="328" r:id="rId22"/>
    <p:sldId id="360"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4BACC6"/>
    <a:srgbClr val="9933FF"/>
    <a:srgbClr val="FFCC00"/>
    <a:srgbClr val="FFCCFF"/>
    <a:srgbClr val="4EACB5"/>
    <a:srgbClr val="5B9BD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7438" autoAdjust="0"/>
  </p:normalViewPr>
  <p:slideViewPr>
    <p:cSldViewPr snapToGrid="0" snapToObjects="1">
      <p:cViewPr varScale="1">
        <p:scale>
          <a:sx n="90" d="100"/>
          <a:sy n="90" d="100"/>
        </p:scale>
        <p:origin x="123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hoolsocialwork.net/sswn-top-5-questions-to-ask-of-your-ssw-data-to-tell-your-data-sto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Evaluate - bubble number 6 on the cycle</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dirty="0"/>
              <a:t>Daisy Christodoulou (2017)  </a:t>
            </a:r>
            <a:r>
              <a:rPr lang="en-GB" sz="900" b="1" i="1" dirty="0"/>
              <a:t>What makes a good formative assessment?</a:t>
            </a:r>
          </a:p>
          <a:p>
            <a:r>
              <a:rPr lang="en-GB" sz="900" dirty="0"/>
              <a:t>https://daisychristodoulou.com/2017/01/making-good-progress-the-future-of-assessment-for-learning/ </a:t>
            </a:r>
          </a:p>
          <a:p>
            <a:r>
              <a:rPr lang="en-GB" sz="900" dirty="0"/>
              <a:t>The key is what we do with the assessment information gathered. What is the purpose? Does it inform your next steps? What impact does it have on the learner’s progress?</a:t>
            </a:r>
          </a:p>
          <a:p>
            <a:endParaRPr lang="en-GB" sz="900" dirty="0"/>
          </a:p>
          <a:p>
            <a:r>
              <a:rPr lang="en-GB" sz="900" b="1" dirty="0"/>
              <a:t>We have to use the evidence from the assessments we gather. The evidence must be analysed and </a:t>
            </a:r>
            <a:r>
              <a:rPr lang="en-GB" sz="900" b="1" u="sng" dirty="0"/>
              <a:t>used</a:t>
            </a:r>
            <a:r>
              <a:rPr lang="en-GB" sz="900" b="1" u="none" dirty="0"/>
              <a:t> to improve outcomes for learners. </a:t>
            </a:r>
            <a:endParaRPr lang="en-GB" sz="900" b="1"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312518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types of data - qualitative or quantitative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Quantitative data </a:t>
            </a:r>
            <a:r>
              <a:rPr lang="en-GB" dirty="0"/>
              <a:t>is when the data is expressed as a quantity, amount or range. It is countable: 3/10 in a test, achieved 12/15 on the criteria scale, 4/5 happy faces today. Quantitative data is often displayed through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Written assessments / standardised assessments / criteria based observations / tracking or scaling change / closed question based surveys / formative assessment strategies such as thumbs up and exit passes.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Qualitative data </a:t>
            </a:r>
            <a:r>
              <a:rPr lang="en-GB" dirty="0"/>
              <a:t>is descriptive. It is an exploratory approach and seeks to explain the whys? and </a:t>
            </a:r>
            <a:r>
              <a:rPr lang="en-GB" dirty="0" err="1"/>
              <a:t>hows</a:t>
            </a:r>
            <a:r>
              <a:rPr lang="en-GB" dirty="0"/>
              <a:t>? by directly asking individuals such as learners, parents or teachers. Qualitative data is often shared through descriptive phrases.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Focus groups / learner conversations / open ended questionnaires / interviews / observing learners / descriptive journals / learning logs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 This concept is be developed further in the next session about evaluating learners’ progress. **</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136587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000" b="1" dirty="0"/>
              <a:t>FACTS - what is the data telling us</a:t>
            </a:r>
            <a:r>
              <a:rPr lang="en-GB" sz="1000" dirty="0"/>
              <a:t>?</a:t>
            </a:r>
          </a:p>
          <a:p>
            <a:pPr marL="0" lvl="0" indent="0" algn="l" rtl="0">
              <a:spcBef>
                <a:spcPts val="0"/>
              </a:spcBef>
              <a:spcAft>
                <a:spcPts val="0"/>
              </a:spcAft>
              <a:buNone/>
            </a:pPr>
            <a:r>
              <a:rPr lang="en-GB" sz="1000" dirty="0"/>
              <a:t>SIMD / </a:t>
            </a:r>
            <a:r>
              <a:rPr lang="en-GB" sz="1000" dirty="0" err="1"/>
              <a:t>EAL</a:t>
            </a:r>
            <a:r>
              <a:rPr lang="en-GB" sz="1000" dirty="0"/>
              <a:t> / gender / ASN</a:t>
            </a:r>
          </a:p>
          <a:p>
            <a:pPr marL="0" lvl="0" indent="0" algn="l" rtl="0">
              <a:spcBef>
                <a:spcPts val="0"/>
              </a:spcBef>
              <a:spcAft>
                <a:spcPts val="0"/>
              </a:spcAft>
              <a:buNone/>
            </a:pPr>
            <a:r>
              <a:rPr lang="en-GB" sz="1000" dirty="0" err="1"/>
              <a:t>Percentatges</a:t>
            </a:r>
            <a:endParaRPr lang="en-GB" sz="1000" dirty="0"/>
          </a:p>
          <a:p>
            <a:pPr marL="0" lvl="0" indent="0" algn="l" rtl="0">
              <a:spcBef>
                <a:spcPts val="0"/>
              </a:spcBef>
              <a:spcAft>
                <a:spcPts val="0"/>
              </a:spcAft>
              <a:buNone/>
            </a:pPr>
            <a:r>
              <a:rPr lang="en-GB" sz="1000" dirty="0"/>
              <a:t>Comparison locally/nationally</a:t>
            </a:r>
          </a:p>
          <a:p>
            <a:pPr marL="0" lvl="0" indent="0" algn="l" rtl="0">
              <a:spcBef>
                <a:spcPts val="0"/>
              </a:spcBef>
              <a:spcAft>
                <a:spcPts val="0"/>
              </a:spcAft>
              <a:buNone/>
            </a:pPr>
            <a:endParaRPr lang="en-GB" sz="1000" dirty="0"/>
          </a:p>
          <a:p>
            <a:pPr marL="0" lvl="0" indent="0" algn="l" rtl="0">
              <a:spcBef>
                <a:spcPts val="0"/>
              </a:spcBef>
              <a:spcAft>
                <a:spcPts val="0"/>
              </a:spcAft>
              <a:buNone/>
            </a:pPr>
            <a:r>
              <a:rPr lang="en-GB" sz="1000" b="1" dirty="0"/>
              <a:t>STORY - what is the story behind the data?</a:t>
            </a:r>
          </a:p>
          <a:p>
            <a:pPr marL="0" lvl="0" indent="0" algn="l" rtl="0">
              <a:spcBef>
                <a:spcPts val="0"/>
              </a:spcBef>
              <a:spcAft>
                <a:spcPts val="0"/>
              </a:spcAft>
              <a:buNone/>
            </a:pPr>
            <a:r>
              <a:rPr lang="en-GB" sz="1000" b="0" dirty="0"/>
              <a:t>Not on track? - check SIMD etc</a:t>
            </a:r>
          </a:p>
          <a:p>
            <a:pPr marL="0" lvl="0" indent="0" algn="l" rtl="0">
              <a:spcBef>
                <a:spcPts val="0"/>
              </a:spcBef>
              <a:spcAft>
                <a:spcPts val="0"/>
              </a:spcAft>
              <a:buNone/>
            </a:pPr>
            <a:r>
              <a:rPr lang="en-GB" sz="1000" b="0" dirty="0"/>
              <a:t>On track? - patterns, trends</a:t>
            </a:r>
          </a:p>
          <a:p>
            <a:pPr marL="0" lvl="0" indent="0" algn="l" rtl="0">
              <a:spcBef>
                <a:spcPts val="0"/>
              </a:spcBef>
              <a:spcAft>
                <a:spcPts val="0"/>
              </a:spcAft>
              <a:buNone/>
            </a:pPr>
            <a:r>
              <a:rPr lang="en-GB" sz="1000" b="0" dirty="0"/>
              <a:t>Health and wellbeing - readiness to learn</a:t>
            </a:r>
          </a:p>
          <a:p>
            <a:pPr marL="0" lvl="0" indent="0" algn="l" rtl="0">
              <a:spcBef>
                <a:spcPts val="0"/>
              </a:spcBef>
              <a:spcAft>
                <a:spcPts val="0"/>
              </a:spcAft>
              <a:buNone/>
            </a:pPr>
            <a:endParaRPr lang="en-GB" sz="1000" b="0" dirty="0"/>
          </a:p>
          <a:p>
            <a:pPr marL="0" lvl="0" indent="0" algn="l" rtl="0">
              <a:spcBef>
                <a:spcPts val="0"/>
              </a:spcBef>
              <a:spcAft>
                <a:spcPts val="0"/>
              </a:spcAft>
              <a:buNone/>
            </a:pPr>
            <a:r>
              <a:rPr lang="en-GB" sz="1000" b="1" dirty="0"/>
              <a:t>ACTION - so what?</a:t>
            </a:r>
          </a:p>
          <a:p>
            <a:pPr marL="0" lvl="0" indent="0" algn="l" rtl="0">
              <a:spcBef>
                <a:spcPts val="0"/>
              </a:spcBef>
              <a:spcAft>
                <a:spcPts val="0"/>
              </a:spcAft>
              <a:buNone/>
            </a:pPr>
            <a:r>
              <a:rPr lang="en-GB" sz="1000" b="0" dirty="0"/>
              <a:t>How do move forward to progress learning</a:t>
            </a:r>
          </a:p>
          <a:p>
            <a:pPr marL="0" lvl="0" indent="0" algn="l" rtl="0">
              <a:spcBef>
                <a:spcPts val="0"/>
              </a:spcBef>
              <a:spcAft>
                <a:spcPts val="0"/>
              </a:spcAft>
              <a:buNone/>
            </a:pPr>
            <a:r>
              <a:rPr lang="en-GB" sz="1000" b="0" dirty="0"/>
              <a:t>Targeted intervention?</a:t>
            </a:r>
          </a:p>
          <a:p>
            <a:pPr marL="0" lvl="0" indent="0" algn="l" rtl="0">
              <a:spcBef>
                <a:spcPts val="0"/>
              </a:spcBef>
              <a:spcAft>
                <a:spcPts val="0"/>
              </a:spcAft>
              <a:buNone/>
            </a:pPr>
            <a:r>
              <a:rPr lang="en-GB" sz="1000" b="0" dirty="0"/>
              <a:t>Specific groups / specific timescales</a:t>
            </a:r>
          </a:p>
          <a:p>
            <a:pPr marL="0" lvl="0" indent="0" algn="l" rtl="0">
              <a:spcBef>
                <a:spcPts val="0"/>
              </a:spcBef>
              <a:spcAft>
                <a:spcPts val="0"/>
              </a:spcAft>
              <a:buNone/>
            </a:pPr>
            <a:r>
              <a:rPr lang="en-GB" sz="1000" b="0" dirty="0"/>
              <a:t>Robust plan of action to support and challenge all learners. </a:t>
            </a:r>
          </a:p>
          <a:p>
            <a:pPr marL="0" lvl="0" indent="0" algn="l" rtl="0">
              <a:spcBef>
                <a:spcPts val="0"/>
              </a:spcBef>
              <a:spcAft>
                <a:spcPts val="0"/>
              </a:spcAft>
              <a:buNone/>
            </a:pPr>
            <a:endParaRPr lang="en-GB" sz="1000" b="1" dirty="0"/>
          </a:p>
          <a:p>
            <a:pPr marL="0" lvl="0" indent="0" algn="l" rtl="0">
              <a:spcBef>
                <a:spcPts val="0"/>
              </a:spcBef>
              <a:spcAft>
                <a:spcPts val="0"/>
              </a:spcAft>
              <a:buNone/>
            </a:pPr>
            <a:r>
              <a:rPr lang="en-GB" sz="1000" b="1" dirty="0"/>
              <a:t>This is how we should be using our assessment data. What is the fact, the story and the action from the assessment evidence?</a:t>
            </a:r>
            <a:br>
              <a:rPr lang="en-GB" sz="1000" b="0" dirty="0"/>
            </a:br>
            <a:r>
              <a:rPr lang="en-GB" sz="1000" b="0" dirty="0"/>
              <a:t>You should be showing the value of interrogating the data to improve practice. </a:t>
            </a:r>
            <a:endParaRPr lang="en-GB" sz="1000" b="1" dirty="0"/>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160513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Quantitative and qualitative data are at their most robust when they complement each other.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B050"/>
                </a:solidFill>
              </a:rPr>
              <a:t>Quantitative</a:t>
            </a:r>
            <a:r>
              <a:rPr lang="en-GB" sz="1000" dirty="0"/>
              <a:t> data on it’s own can deliver misleading clinical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accent6">
                    <a:lumMod val="75000"/>
                  </a:schemeClr>
                </a:solidFill>
              </a:rPr>
              <a:t>Qualitative</a:t>
            </a:r>
            <a:r>
              <a:rPr lang="en-GB" sz="1000" dirty="0"/>
              <a:t> data on it’s own can be too anecdotal and unsubstantiated.</a:t>
            </a:r>
          </a:p>
          <a:p>
            <a:endParaRPr lang="en-GB" sz="1000" dirty="0"/>
          </a:p>
          <a:p>
            <a:r>
              <a:rPr lang="en-GB" sz="1000" b="1" dirty="0"/>
              <a:t>Why did this happen? How do we know this is true?</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353881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000" dirty="0">
                <a:latin typeface="+mn-lt"/>
                <a:cs typeface="Calibri" panose="020F0502020204030204" pitchFamily="34" charset="0"/>
              </a:rPr>
              <a:t>Questions to Ask of your SSW Data to tell your “data story” (Robert Lucio - January 2020) </a:t>
            </a:r>
            <a:r>
              <a:rPr lang="en-GB" sz="1000" dirty="0">
                <a:latin typeface="+mn-lt"/>
                <a:cs typeface="Calibri" panose="020F0502020204030204" pitchFamily="34" charset="0"/>
                <a:hlinkClick r:id="rId3"/>
              </a:rPr>
              <a:t>https://schoolsocialwork.net/sswn-top-5-questions-to-ask-of-your-ssw-data-to-tell-your-data-story/</a:t>
            </a:r>
            <a:r>
              <a:rPr lang="en-GB" sz="1000" dirty="0">
                <a:latin typeface="+mn-lt"/>
                <a:cs typeface="Calibri" panose="020F0502020204030204" pitchFamily="34" charset="0"/>
              </a:rPr>
              <a:t> </a:t>
            </a:r>
          </a:p>
          <a:p>
            <a:pPr marL="0" lvl="0" indent="0" algn="l" rtl="0">
              <a:spcBef>
                <a:spcPts val="0"/>
              </a:spcBef>
              <a:spcAft>
                <a:spcPts val="0"/>
              </a:spcAft>
              <a:buNone/>
            </a:pPr>
            <a:endParaRPr lang="en-GB" sz="1000" b="0" i="0" dirty="0">
              <a:effectLst/>
              <a:latin typeface="+mn-lt"/>
            </a:endParaRPr>
          </a:p>
          <a:p>
            <a:pPr marL="0" lvl="0" indent="0" algn="l" rtl="0">
              <a:spcBef>
                <a:spcPts val="0"/>
              </a:spcBef>
              <a:spcAft>
                <a:spcPts val="0"/>
              </a:spcAft>
              <a:buNone/>
            </a:pPr>
            <a:r>
              <a:rPr lang="en-GB" sz="1000" b="0" i="0" dirty="0">
                <a:effectLst/>
                <a:latin typeface="+mn-lt"/>
              </a:rPr>
              <a:t>Often when we think of data-informed decision making we think of a singular process of looking at data. But it is much more than that. How we approach our data and which questions we ask can help define both its </a:t>
            </a:r>
            <a:r>
              <a:rPr lang="en-GB" sz="1000" b="0" i="0" u="sng" dirty="0">
                <a:effectLst/>
                <a:latin typeface="+mn-lt"/>
              </a:rPr>
              <a:t>importance</a:t>
            </a:r>
            <a:r>
              <a:rPr lang="en-GB" sz="1000" b="0" i="0" dirty="0">
                <a:effectLst/>
                <a:latin typeface="+mn-lt"/>
              </a:rPr>
              <a:t> and </a:t>
            </a:r>
            <a:r>
              <a:rPr lang="en-GB" sz="1000" b="0" i="0" u="sng" dirty="0">
                <a:effectLst/>
                <a:latin typeface="+mn-lt"/>
              </a:rPr>
              <a:t>usability</a:t>
            </a:r>
            <a:r>
              <a:rPr lang="en-GB" sz="1000" b="0" i="0" dirty="0">
                <a:effectLst/>
                <a:latin typeface="+mn-lt"/>
              </a:rPr>
              <a:t>. </a:t>
            </a:r>
          </a:p>
          <a:p>
            <a:pPr marL="0" lvl="0" indent="0" algn="l" rtl="0">
              <a:spcBef>
                <a:spcPts val="0"/>
              </a:spcBef>
              <a:spcAft>
                <a:spcPts val="0"/>
              </a:spcAft>
              <a:buNone/>
            </a:pPr>
            <a:endParaRPr lang="en-GB" sz="1000" b="0" i="0" dirty="0">
              <a:effectLst/>
              <a:latin typeface="+mn-lt"/>
            </a:endParaRPr>
          </a:p>
          <a:p>
            <a:pPr marL="0" lvl="0" indent="0" algn="l" rtl="0">
              <a:spcBef>
                <a:spcPts val="0"/>
              </a:spcBef>
              <a:spcAft>
                <a:spcPts val="0"/>
              </a:spcAft>
              <a:buNone/>
            </a:pPr>
            <a:r>
              <a:rPr lang="en-GB" sz="1000" b="1" i="0" dirty="0">
                <a:effectLst/>
                <a:latin typeface="+mn-lt"/>
              </a:rPr>
              <a:t>What does this data tell me?</a:t>
            </a:r>
            <a:r>
              <a:rPr lang="en-GB" sz="1000" b="0" i="0" dirty="0">
                <a:effectLst/>
                <a:latin typeface="+mn-lt"/>
              </a:rPr>
              <a:t> Looking for insights from the data. No preconceived notion of what the data says, but analysing it and letting the data guide the story. Identify trends in the data.</a:t>
            </a:r>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211086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Remember you can turn qualitative data into quantitative data through structured methods of data collection such as coding e.g. confidence levels can be scaled, readiness to learn can be recorded by happy faces. This can be useful when trying to demonstrate when softer skills are improving. </a:t>
            </a:r>
          </a:p>
          <a:p>
            <a:endParaRPr lang="en-GB" sz="1000" dirty="0"/>
          </a:p>
          <a:p>
            <a:r>
              <a:rPr lang="en-GB" sz="1000" dirty="0"/>
              <a:t>Quantitative data can be less personal and less biased. It can challenge misconceptions.</a:t>
            </a:r>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1281481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Gathering different types of evidence can be a helpful way to ensure that we understand the context of data/evidence that has been collected. </a:t>
            </a:r>
          </a:p>
          <a:p>
            <a:r>
              <a:rPr lang="en-GB" sz="1000" dirty="0"/>
              <a:t>This approach helps to ensure that an evidence informed story is developed about a learner’s progress and achievement. </a:t>
            </a:r>
          </a:p>
          <a:p>
            <a:r>
              <a:rPr lang="en-GB" sz="1000" dirty="0"/>
              <a:t>Looking at the evidence from different perspectives is fairer and more robust and allows different types of learners to demonstrate achievement in a range of ways</a:t>
            </a:r>
          </a:p>
          <a:p>
            <a:endParaRPr lang="en-GB" sz="1000" dirty="0"/>
          </a:p>
          <a:p>
            <a:pPr marL="0" lvl="0" indent="0" algn="l" rtl="0">
              <a:spcBef>
                <a:spcPts val="0"/>
              </a:spcBef>
              <a:spcAft>
                <a:spcPts val="0"/>
              </a:spcAft>
              <a:buNone/>
            </a:pPr>
            <a:r>
              <a:rPr lang="en-GB" sz="1000" b="1" u="sng" dirty="0" err="1"/>
              <a:t>HGIOS</a:t>
            </a:r>
            <a:r>
              <a:rPr lang="en-GB" sz="1000" b="1" u="sng" dirty="0"/>
              <a:t> 4</a:t>
            </a:r>
            <a:r>
              <a:rPr lang="en-GB" sz="1000" b="1" u="none" dirty="0"/>
              <a:t>:</a:t>
            </a:r>
            <a:r>
              <a:rPr lang="en-GB" sz="1000" b="1" u="sng" dirty="0"/>
              <a:t> </a:t>
            </a:r>
          </a:p>
          <a:p>
            <a:pPr marL="0" lvl="0" indent="0" algn="l" rtl="0">
              <a:spcBef>
                <a:spcPts val="0"/>
              </a:spcBef>
              <a:spcAft>
                <a:spcPts val="0"/>
              </a:spcAft>
              <a:buNone/>
            </a:pPr>
            <a:r>
              <a:rPr lang="en-GB" sz="1000" dirty="0"/>
              <a:t>Triangulation is the process used to ensure evaluative statements about strengths and aspects for development are grounded in a robust evidence base. The triangulation of evidence-based information and data, people’s views and direct observation of practice should involve all school staff, learners, partners and other stakeholders. This process leads to a shared assessment of risk and an understanding of your school’s capacity for continuous improvement.</a:t>
            </a:r>
          </a:p>
          <a:p>
            <a:pPr marL="0" lvl="0" indent="0" algn="l" rtl="0">
              <a:spcBef>
                <a:spcPts val="0"/>
              </a:spcBef>
              <a:spcAft>
                <a:spcPts val="0"/>
              </a:spcAft>
              <a:buNone/>
            </a:pPr>
            <a:endParaRPr lang="en-GB" sz="1000" dirty="0"/>
          </a:p>
          <a:p>
            <a:pPr marL="0" lvl="0" indent="0" algn="l" rtl="0">
              <a:spcBef>
                <a:spcPts val="0"/>
              </a:spcBef>
              <a:spcAft>
                <a:spcPts val="0"/>
              </a:spcAft>
              <a:buNone/>
            </a:pPr>
            <a:r>
              <a:rPr lang="en-GB" sz="1000" b="1" dirty="0"/>
              <a:t>Quantitative Data</a:t>
            </a:r>
          </a:p>
          <a:p>
            <a:pPr marL="0" lvl="0" indent="0" algn="l" rtl="0">
              <a:spcBef>
                <a:spcPts val="0"/>
              </a:spcBef>
              <a:spcAft>
                <a:spcPts val="0"/>
              </a:spcAft>
              <a:buNone/>
            </a:pPr>
            <a:r>
              <a:rPr lang="en-GB" sz="1000" dirty="0"/>
              <a:t>Schools collect a wide range of quantitative data for example about attainment, attendance, bullying and prejudice-based discrimination and option choices. Effective self-evaluation includes rigorous interrogation of this data by staff who are data-literate and use the data to recognise emerging issues and when specific interventions are necessary.</a:t>
            </a:r>
            <a:endParaRPr lang="en-GB" sz="1000" b="1" dirty="0"/>
          </a:p>
          <a:p>
            <a:pPr marL="0" lvl="0" indent="0" algn="l" rtl="0">
              <a:spcBef>
                <a:spcPts val="0"/>
              </a:spcBef>
              <a:spcAft>
                <a:spcPts val="0"/>
              </a:spcAft>
              <a:buNone/>
            </a:pPr>
            <a:endParaRPr lang="en-GB" sz="1000" b="1" dirty="0"/>
          </a:p>
          <a:p>
            <a:pPr marL="0" lvl="0" indent="0" algn="l" rtl="0">
              <a:spcBef>
                <a:spcPts val="0"/>
              </a:spcBef>
              <a:spcAft>
                <a:spcPts val="0"/>
              </a:spcAft>
              <a:buNone/>
            </a:pPr>
            <a:r>
              <a:rPr lang="en-GB" sz="1000" b="1" dirty="0"/>
              <a:t>People’s Views</a:t>
            </a:r>
          </a:p>
          <a:p>
            <a:pPr marL="0" lvl="0" indent="0" algn="l" rtl="0">
              <a:spcBef>
                <a:spcPts val="0"/>
              </a:spcBef>
              <a:spcAft>
                <a:spcPts val="0"/>
              </a:spcAft>
              <a:buNone/>
            </a:pPr>
            <a:r>
              <a:rPr lang="en-GB" sz="1000" dirty="0"/>
              <a:t>Staff, pupils, parents/carers, partners and other stakeholders such as the local authority or governing body should all have regular opportunities to share their views about the school. Examples of how people’s views can be gathered include through surveys, focus groups, ongoing professional dialogue, learning visits and minutes of team meetings.</a:t>
            </a:r>
          </a:p>
          <a:p>
            <a:pPr marL="0" lvl="0" indent="0" algn="l" rtl="0">
              <a:spcBef>
                <a:spcPts val="0"/>
              </a:spcBef>
              <a:spcAft>
                <a:spcPts val="0"/>
              </a:spcAft>
              <a:buNone/>
            </a:pPr>
            <a:endParaRPr lang="en-GB" sz="1000" b="0" dirty="0"/>
          </a:p>
          <a:p>
            <a:pPr marL="0" lvl="0" indent="0" algn="l" rtl="0">
              <a:spcBef>
                <a:spcPts val="0"/>
              </a:spcBef>
              <a:spcAft>
                <a:spcPts val="0"/>
              </a:spcAft>
              <a:buNone/>
            </a:pPr>
            <a:r>
              <a:rPr lang="en-GB" sz="1000" b="1" dirty="0"/>
              <a:t>Direct Observation</a:t>
            </a:r>
          </a:p>
          <a:p>
            <a:pPr marL="0" lvl="0" indent="0" algn="l" rtl="0">
              <a:spcBef>
                <a:spcPts val="0"/>
              </a:spcBef>
              <a:spcAft>
                <a:spcPts val="0"/>
              </a:spcAft>
              <a:buNone/>
            </a:pPr>
            <a:r>
              <a:rPr lang="en-GB" sz="1000" dirty="0"/>
              <a:t>Direct observations of practice can take place in a range of learning contexts including during learning which takes place outdoors, in a workplace, at college and during excursions and residential experiences. Observations should be linked to agreed criteria and a shared understanding of their purpose. All stakeholders including staff, learners, parents and partners can engage in these structured observations and give feedback to support self-evaluation</a:t>
            </a:r>
            <a:endParaRPr lang="en-GB" sz="1000" b="0" dirty="0"/>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40193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Evaluation</a:t>
            </a:r>
            <a:r>
              <a:rPr lang="en-GB" baseline="0" dirty="0"/>
              <a:t> takes place when learning takes place and happens</a:t>
            </a:r>
            <a:r>
              <a:rPr lang="en-GB" dirty="0"/>
              <a:t>.  Benchmarks to be used to support judgements when reviewing a range of evidence and considering progress towards or achievement of a level.</a:t>
            </a: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126726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427334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394381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Highlight where evaluation sits within the cycle</a:t>
            </a:r>
          </a:p>
          <a:p>
            <a:pPr marL="171450" indent="-171450">
              <a:buFont typeface="Arial" panose="020B0604020202020204" pitchFamily="34" charset="0"/>
              <a:buChar char="•"/>
            </a:pPr>
            <a:r>
              <a:rPr lang="en-GB" dirty="0"/>
              <a:t>We evaluate evidence in order to give feedback and identify next steps in learning</a:t>
            </a:r>
          </a:p>
          <a:p>
            <a:pPr marL="171450" indent="-171450">
              <a:buFont typeface="Arial" panose="020B0604020202020204" pitchFamily="34" charset="0"/>
              <a:buChar char="•"/>
            </a:pPr>
            <a:r>
              <a:rPr lang="en-GB" dirty="0"/>
              <a:t>Benchmarks should be used at this point to support judgements when reviewing a range of evidence to consider progress towards or achievement of a level</a:t>
            </a: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2060680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like a window to see what is really going on with the learner. </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used on this slide to show cyclical process**</a:t>
            </a:r>
          </a:p>
          <a:p>
            <a:endParaRPr lang="en-GB" dirty="0"/>
          </a:p>
          <a:p>
            <a:r>
              <a:rPr lang="en-GB" dirty="0"/>
              <a:t>Evaluation of learning and learners’ progress is a process. </a:t>
            </a:r>
          </a:p>
          <a:p>
            <a:endParaRPr lang="en-GB" dirty="0"/>
          </a:p>
          <a:p>
            <a:pPr marL="171450" indent="-171450">
              <a:buFont typeface="Arial" panose="020B0604020202020204" pitchFamily="34" charset="0"/>
              <a:buChar char="•"/>
            </a:pPr>
            <a:r>
              <a:rPr lang="en-GB" dirty="0"/>
              <a:t>Evaluation is the process of reviewing evidence to make judgements and to give feedback and identify next steps in learning</a:t>
            </a:r>
          </a:p>
          <a:p>
            <a:pPr marL="171450" indent="-171450">
              <a:buFont typeface="Arial" panose="020B0604020202020204" pitchFamily="34" charset="0"/>
              <a:buChar char="•"/>
            </a:pPr>
            <a:r>
              <a:rPr lang="en-GB" dirty="0"/>
              <a:t>Success Criteria are essential when evaluating day to day learning</a:t>
            </a:r>
          </a:p>
          <a:p>
            <a:pPr marL="171450" indent="-171450">
              <a:buFont typeface="Arial" panose="020B0604020202020204" pitchFamily="34" charset="0"/>
              <a:buChar char="•"/>
            </a:pPr>
            <a:r>
              <a:rPr lang="en-GB" dirty="0"/>
              <a:t>Practitioners are continuously evaluating learning based on evidence</a:t>
            </a:r>
          </a:p>
          <a:p>
            <a:pPr marL="171450" indent="-171450">
              <a:buFont typeface="Arial" panose="020B0604020202020204" pitchFamily="34" charset="0"/>
              <a:buChar char="•"/>
            </a:pPr>
            <a:r>
              <a:rPr lang="en-GB" dirty="0"/>
              <a:t>A range of evidence must be reviewed when making judgements around progress towards or achievement of a level (using Benchmarks to support our judgements)</a:t>
            </a:r>
          </a:p>
          <a:p>
            <a:pPr marL="171450" indent="-171450">
              <a:buFont typeface="Arial" panose="020B0604020202020204" pitchFamily="34" charset="0"/>
              <a:buChar char="•"/>
            </a:pPr>
            <a:r>
              <a:rPr lang="en-GB" dirty="0"/>
              <a:t>It is important to have regular opportunities to evaluate together with colleagues</a:t>
            </a: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410506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Evaluation is a higher order skill – learners need to be appropriately supported in order to take part in evaluative dialogue</a:t>
            </a:r>
          </a:p>
          <a:p>
            <a:r>
              <a:rPr lang="en-GB" dirty="0"/>
              <a:t>Success Criteria are essential in order for learners to take part fully in evaluative dialogue</a:t>
            </a:r>
          </a:p>
          <a:p>
            <a:r>
              <a:rPr lang="en-GB" dirty="0"/>
              <a:t>Learners should have opportunities to take part in evaluative dialogue in order to recognise their successes and next steps both in day to day learning and over a longer period of time (</a:t>
            </a:r>
            <a:r>
              <a:rPr lang="en-GB" dirty="0" err="1"/>
              <a:t>eg</a:t>
            </a:r>
            <a:r>
              <a:rPr lang="en-GB" dirty="0"/>
              <a:t> within profiling/personal learning planning)</a:t>
            </a:r>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261091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the Curriculum 5 highlights </a:t>
            </a:r>
          </a:p>
          <a:p>
            <a:r>
              <a:rPr lang="en-GB" dirty="0"/>
              <a:t>- the importance of learners being given opportunities to reflect on their own learning</a:t>
            </a:r>
          </a:p>
          <a:p>
            <a:r>
              <a:rPr lang="en-GB" dirty="0"/>
              <a:t>- learners need to be given time to talk to adults about their work, to review and understand the progress they are making and to identify next steps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93044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importance of making time for evaluating with learners.</a:t>
            </a:r>
          </a:p>
          <a:p>
            <a:r>
              <a:rPr lang="en-GB" dirty="0"/>
              <a:t>Involving learners in this</a:t>
            </a:r>
            <a:r>
              <a:rPr lang="en-GB" baseline="0" dirty="0"/>
              <a:t> process supports their understanding of their strengths as a learner and their next steps in order to continue making progress.</a:t>
            </a:r>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31633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https://www.researchgate.net/publication/252669674_Leading_Schools_in_a_Data-Rich_World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need to be engaging in discussions, but these </a:t>
            </a:r>
            <a:r>
              <a:rPr lang="en-GB" sz="1000" b="1" dirty="0"/>
              <a:t>discussions should be informed by data and assessment evidence in order to drive learning forwards.</a:t>
            </a:r>
          </a:p>
          <a:p>
            <a:endParaRPr lang="en-GB" sz="1000" dirty="0"/>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209209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Success Criteria </a:t>
            </a:r>
            <a:r>
              <a:rPr lang="en-GB" dirty="0"/>
              <a:t>should be used in planning and evaluative dialogue should be based around success criteria in day to day learning. Success Criteria should be co-created with children and young people</a:t>
            </a:r>
            <a:r>
              <a:rPr lang="en-GB" baseline="0" dirty="0"/>
              <a:t> to enhance understanding of the task and expected learning.</a:t>
            </a:r>
            <a:r>
              <a:rPr lang="en-GB" dirty="0"/>
              <a:t> </a:t>
            </a:r>
          </a:p>
          <a:p>
            <a:endParaRPr lang="en-GB" dirty="0"/>
          </a:p>
          <a:p>
            <a:r>
              <a:rPr lang="en-GB" dirty="0"/>
              <a:t>The </a:t>
            </a:r>
            <a:r>
              <a:rPr lang="en-GB" b="1" dirty="0"/>
              <a:t>Experiences and outcomes </a:t>
            </a:r>
            <a:r>
              <a:rPr lang="en-GB" dirty="0"/>
              <a:t>should be used when planning and evaluating learning.</a:t>
            </a:r>
          </a:p>
          <a:p>
            <a:endParaRPr lang="en-GB" dirty="0"/>
          </a:p>
          <a:p>
            <a:r>
              <a:rPr lang="en-GB" b="1" dirty="0"/>
              <a:t>Benchmarks</a:t>
            </a:r>
            <a:r>
              <a:rPr lang="en-GB" dirty="0"/>
              <a:t> should be used when reviewing a range of evidence and considering progress towards or achievement of a level.</a:t>
            </a:r>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3883412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252669674_Leading_Schools_in_a_Data-Rich_World"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daisychristodoulou.com/2017/01/making-good-progress-the-future-of-assessment-for-learning/"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dylanwiliam.org/Dylan_Wiliams_website/Papers_files/Cambridge%20AfL%20keynote.doc"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oxford-review.com/data-v-evidenc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schoolsocialwork.net/sswn-top-5-questions-to-ask-of-your-ssw-data-to-tell-your-data-stor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learningsciences.com/wp-content/uploads/2020/06/efa_lookinside.pdf"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moore-english.com/using-student-data-professionally/" TargetMode="External"/><Relationship Id="rId3" Type="http://schemas.openxmlformats.org/officeDocument/2006/relationships/hyperlink" Target="https://education.gov.scot/media/plwh4m3d/assessment-within-bge.pdf" TargetMode="External"/><Relationship Id="rId7" Type="http://schemas.openxmlformats.org/officeDocument/2006/relationships/hyperlink" Target="https://www.apa.org/education-career/k12/classroom-dat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heeducationhub.org.nz/using-data-for-inquiry-and-improvement/" TargetMode="External"/><Relationship Id="rId11" Type="http://schemas.openxmlformats.org/officeDocument/2006/relationships/hyperlink" Target="https://glowscotland.sharepoint.com/sites/PLC/moderationhub/SitePages/Evaluate.aspx" TargetMode="External"/><Relationship Id="rId5" Type="http://schemas.openxmlformats.org/officeDocument/2006/relationships/hyperlink" Target="https://assessmentmethods.weebly.com/involve-students.html" TargetMode="External"/><Relationship Id="rId10" Type="http://schemas.openxmlformats.org/officeDocument/2006/relationships/hyperlink" Target="https://www.youtube.com/watch?v=UCMV692itfg" TargetMode="External"/><Relationship Id="rId4" Type="http://schemas.openxmlformats.org/officeDocument/2006/relationships/hyperlink" Target="http://www.edu.gov.on.ca/eng/policyfunding/leadership/ideasintoactionbulletin5.pdf" TargetMode="External"/><Relationship Id="rId9" Type="http://schemas.openxmlformats.org/officeDocument/2006/relationships/hyperlink" Target="https://www.youtube.com/watch?v=L3eO8gYmWC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gov.scot/media/plwh4m3d/assessment-within-bge.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theeducationhub.org.nz/using-data-for-inquiry-and-improveme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eric.ed.gov/?id=ED539003"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education.gov.scot/media/bwxg5wma/btc5-framewor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Evaluate</a:t>
            </a:r>
          </a:p>
          <a:p>
            <a:r>
              <a:rPr lang="en-GB" sz="3000" i="1" dirty="0"/>
              <a:t>Session 6</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B26D9-EF50-407E-A546-66B8290C416A}"/>
              </a:ext>
            </a:extLst>
          </p:cNvPr>
          <p:cNvSpPr txBox="1"/>
          <p:nvPr/>
        </p:nvSpPr>
        <p:spPr>
          <a:xfrm>
            <a:off x="0" y="135507"/>
            <a:ext cx="12192000" cy="769441"/>
          </a:xfrm>
          <a:prstGeom prst="rect">
            <a:avLst/>
          </a:prstGeom>
          <a:noFill/>
        </p:spPr>
        <p:txBody>
          <a:bodyPr wrap="square" rtlCol="0">
            <a:spAutoFit/>
          </a:bodyPr>
          <a:lstStyle/>
          <a:p>
            <a:pPr algn="ctr"/>
            <a:r>
              <a:rPr lang="en-GB" sz="4400" b="1" dirty="0"/>
              <a:t>Importance of practitioner evaluation of learning</a:t>
            </a:r>
          </a:p>
        </p:txBody>
      </p:sp>
      <p:sp>
        <p:nvSpPr>
          <p:cNvPr id="3" name="TextBox 2">
            <a:extLst>
              <a:ext uri="{FF2B5EF4-FFF2-40B4-BE49-F238E27FC236}">
                <a16:creationId xmlns:a16="http://schemas.microsoft.com/office/drawing/2014/main" id="{9EB948ED-C514-49E9-9DD2-C0B03AAC898D}"/>
              </a:ext>
            </a:extLst>
          </p:cNvPr>
          <p:cNvSpPr txBox="1"/>
          <p:nvPr/>
        </p:nvSpPr>
        <p:spPr>
          <a:xfrm>
            <a:off x="182880" y="1485900"/>
            <a:ext cx="11887200" cy="4431983"/>
          </a:xfrm>
          <a:prstGeom prst="rect">
            <a:avLst/>
          </a:prstGeom>
          <a:noFill/>
        </p:spPr>
        <p:txBody>
          <a:bodyPr wrap="square" rtlCol="0">
            <a:spAutoFit/>
          </a:bodyPr>
          <a:lstStyle/>
          <a:p>
            <a:pPr>
              <a:spcAft>
                <a:spcPts val="1200"/>
              </a:spcAft>
            </a:pPr>
            <a:r>
              <a:rPr lang="en-GB" sz="3600" dirty="0"/>
              <a:t>Practitioners can make </a:t>
            </a:r>
            <a:r>
              <a:rPr lang="en-GB" sz="3600" b="1" dirty="0">
                <a:solidFill>
                  <a:srgbClr val="00B050"/>
                </a:solidFill>
              </a:rPr>
              <a:t>robust judgements</a:t>
            </a:r>
            <a:r>
              <a:rPr lang="en-GB" sz="3600" dirty="0">
                <a:solidFill>
                  <a:srgbClr val="00B050"/>
                </a:solidFill>
              </a:rPr>
              <a:t> </a:t>
            </a:r>
            <a:r>
              <a:rPr lang="en-GB" sz="3600" dirty="0"/>
              <a:t>about learner progress and next steps.</a:t>
            </a:r>
          </a:p>
          <a:p>
            <a:pPr>
              <a:spcAft>
                <a:spcPts val="1200"/>
              </a:spcAft>
            </a:pPr>
            <a:r>
              <a:rPr lang="en-GB" sz="3600" dirty="0"/>
              <a:t>Learners are appropriately </a:t>
            </a:r>
            <a:r>
              <a:rPr lang="en-GB" sz="3600" b="1" dirty="0">
                <a:solidFill>
                  <a:srgbClr val="9933FF"/>
                </a:solidFill>
              </a:rPr>
              <a:t>supported</a:t>
            </a:r>
            <a:r>
              <a:rPr lang="en-GB" sz="3600" dirty="0"/>
              <a:t> and </a:t>
            </a:r>
            <a:r>
              <a:rPr lang="en-GB" sz="3600" b="1" dirty="0">
                <a:solidFill>
                  <a:srgbClr val="9933FF"/>
                </a:solidFill>
              </a:rPr>
              <a:t>challenged</a:t>
            </a:r>
            <a:r>
              <a:rPr lang="en-GB" sz="3600" dirty="0"/>
              <a:t>. </a:t>
            </a:r>
          </a:p>
          <a:p>
            <a:pPr>
              <a:spcAft>
                <a:spcPts val="1200"/>
              </a:spcAft>
            </a:pPr>
            <a:r>
              <a:rPr lang="en-GB" sz="3600" dirty="0"/>
              <a:t>Evaluation of learning </a:t>
            </a:r>
            <a:r>
              <a:rPr lang="en-GB" sz="3600" b="1" dirty="0">
                <a:solidFill>
                  <a:schemeClr val="accent6">
                    <a:lumMod val="75000"/>
                  </a:schemeClr>
                </a:solidFill>
              </a:rPr>
              <a:t>supports assessment </a:t>
            </a:r>
            <a:r>
              <a:rPr lang="en-GB" sz="3600" dirty="0"/>
              <a:t>and </a:t>
            </a:r>
            <a:r>
              <a:rPr lang="en-GB" sz="3600" b="1" dirty="0">
                <a:solidFill>
                  <a:srgbClr val="FF0000"/>
                </a:solidFill>
              </a:rPr>
              <a:t>informs planning </a:t>
            </a:r>
            <a:r>
              <a:rPr lang="en-GB" sz="3600" dirty="0"/>
              <a:t>of next steps in learning.</a:t>
            </a:r>
          </a:p>
          <a:p>
            <a:pPr>
              <a:spcAft>
                <a:spcPts val="1200"/>
              </a:spcAft>
            </a:pPr>
            <a:r>
              <a:rPr lang="en-GB" sz="3600" dirty="0"/>
              <a:t>Learners are given </a:t>
            </a:r>
            <a:r>
              <a:rPr lang="en-GB" sz="3600" b="1" dirty="0">
                <a:solidFill>
                  <a:srgbClr val="00B0F0"/>
                </a:solidFill>
              </a:rPr>
              <a:t>clear and accurate feedback </a:t>
            </a:r>
            <a:r>
              <a:rPr lang="en-GB" sz="3600" dirty="0"/>
              <a:t>about progress and next steps, both day-to-day and over a period of time. </a:t>
            </a:r>
          </a:p>
        </p:txBody>
      </p:sp>
    </p:spTree>
    <p:extLst>
      <p:ext uri="{BB962C8B-B14F-4D97-AF65-F5344CB8AC3E}">
        <p14:creationId xmlns:p14="http://schemas.microsoft.com/office/powerpoint/2010/main" val="286149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9F28B-1D5F-4E67-A196-619FA16A5418}"/>
              </a:ext>
            </a:extLst>
          </p:cNvPr>
          <p:cNvSpPr txBox="1"/>
          <p:nvPr/>
        </p:nvSpPr>
        <p:spPr>
          <a:xfrm>
            <a:off x="761155" y="81915"/>
            <a:ext cx="10755630" cy="2800767"/>
          </a:xfrm>
          <a:prstGeom prst="rect">
            <a:avLst/>
          </a:prstGeom>
          <a:noFill/>
        </p:spPr>
        <p:txBody>
          <a:bodyPr wrap="square" rtlCol="0">
            <a:spAutoFit/>
          </a:bodyPr>
          <a:lstStyle/>
          <a:p>
            <a:pPr algn="ctr"/>
            <a:r>
              <a:rPr lang="en-GB" sz="4400" dirty="0">
                <a:latin typeface="Calibri" panose="020F0502020204030204" pitchFamily="34" charset="0"/>
                <a:cs typeface="Calibri" panose="020F0502020204030204" pitchFamily="34" charset="0"/>
              </a:rPr>
              <a:t>Data is an important component of </a:t>
            </a:r>
            <a:r>
              <a:rPr lang="en-GB" sz="4400" dirty="0">
                <a:solidFill>
                  <a:srgbClr val="FF66CC"/>
                </a:solidFill>
                <a:latin typeface="Calibri" panose="020F0502020204030204" pitchFamily="34" charset="0"/>
                <a:cs typeface="Calibri" panose="020F0502020204030204" pitchFamily="34" charset="0"/>
              </a:rPr>
              <a:t>professional accountability</a:t>
            </a:r>
            <a:r>
              <a:rPr lang="en-GB" sz="4400" dirty="0">
                <a:latin typeface="Calibri" panose="020F0502020204030204" pitchFamily="34" charset="0"/>
                <a:cs typeface="Calibri" panose="020F0502020204030204" pitchFamily="34" charset="0"/>
              </a:rPr>
              <a:t> but should also be used to understand the current situation and devise a course of action</a:t>
            </a:r>
            <a:r>
              <a:rPr lang="en-GB" sz="4400" b="1" dirty="0">
                <a:latin typeface="Calibri" panose="020F0502020204030204" pitchFamily="34" charset="0"/>
                <a:cs typeface="Calibri" panose="020F0502020204030204" pitchFamily="34" charset="0"/>
              </a:rPr>
              <a:t>.</a:t>
            </a:r>
            <a:r>
              <a:rPr lang="en-GB" sz="4400" dirty="0">
                <a:latin typeface="Calibri" panose="020F0502020204030204" pitchFamily="34" charset="0"/>
                <a:cs typeface="Calibri" panose="020F0502020204030204" pitchFamily="34" charset="0"/>
              </a:rPr>
              <a:t> </a:t>
            </a:r>
            <a:endParaRPr lang="en-GB" sz="3200" i="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D4AD0BD-0BE5-41CC-B58E-1DD19CCFC183}"/>
              </a:ext>
            </a:extLst>
          </p:cNvPr>
          <p:cNvSpPr txBox="1"/>
          <p:nvPr/>
        </p:nvSpPr>
        <p:spPr>
          <a:xfrm>
            <a:off x="612162" y="3537952"/>
            <a:ext cx="11053617" cy="2123658"/>
          </a:xfrm>
          <a:prstGeom prst="rect">
            <a:avLst/>
          </a:prstGeom>
          <a:noFill/>
        </p:spPr>
        <p:txBody>
          <a:bodyPr wrap="square" rtlCol="0">
            <a:spAutoFit/>
          </a:bodyPr>
          <a:lstStyle/>
          <a:p>
            <a:pPr algn="ctr"/>
            <a:r>
              <a:rPr lang="en-GB" sz="4400" dirty="0">
                <a:latin typeface="Calibri" panose="020F0502020204030204" pitchFamily="34" charset="0"/>
                <a:cs typeface="Calibri" panose="020F0502020204030204" pitchFamily="34" charset="0"/>
              </a:rPr>
              <a:t>…making informed professional judgements ... using data to stimulate discussion, challenge ideas, rethink directions and monitor progress.</a:t>
            </a:r>
            <a:endParaRPr lang="en-GB" sz="4400"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45B03F3-2C1C-4E86-94A6-1DD4AECD67E6}"/>
              </a:ext>
            </a:extLst>
          </p:cNvPr>
          <p:cNvSpPr txBox="1"/>
          <p:nvPr/>
        </p:nvSpPr>
        <p:spPr>
          <a:xfrm>
            <a:off x="3705442" y="5818870"/>
            <a:ext cx="4867058" cy="646331"/>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rPr>
              <a:t>Lorna Earl and Stephen Katz (2002)</a:t>
            </a:r>
          </a:p>
          <a:p>
            <a:pPr algn="ctr"/>
            <a:r>
              <a:rPr lang="en-GB" i="1" dirty="0">
                <a:latin typeface="Calibri" panose="020F0502020204030204" pitchFamily="34" charset="0"/>
                <a:cs typeface="Calibri" panose="020F0502020204030204" pitchFamily="34" charset="0"/>
                <a:hlinkClick r:id="rId3"/>
              </a:rPr>
              <a:t>Leading Schools in a Data-Rich World</a:t>
            </a:r>
            <a:endParaRPr lang="en-GB" sz="1050" i="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B16E4E1-2A33-4B03-A441-C91E9EBC42FC}"/>
              </a:ext>
            </a:extLst>
          </p:cNvPr>
          <p:cNvPicPr>
            <a:picLocks noChangeAspect="1"/>
          </p:cNvPicPr>
          <p:nvPr/>
        </p:nvPicPr>
        <p:blipFill rotWithShape="1">
          <a:blip r:embed="rId4"/>
          <a:srcRect l="45270" t="1" b="-1"/>
          <a:stretch/>
        </p:blipFill>
        <p:spPr>
          <a:xfrm rot="10800000" flipV="1">
            <a:off x="4444688" y="3157053"/>
            <a:ext cx="7747312" cy="285699"/>
          </a:xfrm>
          <a:prstGeom prst="rect">
            <a:avLst/>
          </a:prstGeom>
        </p:spPr>
      </p:pic>
    </p:spTree>
    <p:extLst>
      <p:ext uri="{BB962C8B-B14F-4D97-AF65-F5344CB8AC3E}">
        <p14:creationId xmlns:p14="http://schemas.microsoft.com/office/powerpoint/2010/main" val="365147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07094D-70DC-4D8C-B46A-A21D7A7A8971}"/>
              </a:ext>
            </a:extLst>
          </p:cNvPr>
          <p:cNvSpPr txBox="1"/>
          <p:nvPr/>
        </p:nvSpPr>
        <p:spPr>
          <a:xfrm>
            <a:off x="0" y="135507"/>
            <a:ext cx="12192000" cy="769441"/>
          </a:xfrm>
          <a:prstGeom prst="rect">
            <a:avLst/>
          </a:prstGeom>
          <a:noFill/>
        </p:spPr>
        <p:txBody>
          <a:bodyPr wrap="square" rtlCol="0">
            <a:spAutoFit/>
          </a:bodyPr>
          <a:lstStyle/>
          <a:p>
            <a:pPr algn="ctr"/>
            <a:r>
              <a:rPr lang="en-GB" sz="4400" b="1" dirty="0"/>
              <a:t>Role of success criteria and benchmarks</a:t>
            </a:r>
          </a:p>
        </p:txBody>
      </p:sp>
      <p:sp>
        <p:nvSpPr>
          <p:cNvPr id="3" name="TextBox 2">
            <a:extLst>
              <a:ext uri="{FF2B5EF4-FFF2-40B4-BE49-F238E27FC236}">
                <a16:creationId xmlns:a16="http://schemas.microsoft.com/office/drawing/2014/main" id="{B42A05A9-65C1-4F8F-B90A-7329736F9E64}"/>
              </a:ext>
            </a:extLst>
          </p:cNvPr>
          <p:cNvSpPr txBox="1"/>
          <p:nvPr/>
        </p:nvSpPr>
        <p:spPr>
          <a:xfrm>
            <a:off x="194310" y="1228664"/>
            <a:ext cx="5314950" cy="646331"/>
          </a:xfrm>
          <a:prstGeom prst="rect">
            <a:avLst/>
          </a:prstGeom>
          <a:noFill/>
        </p:spPr>
        <p:txBody>
          <a:bodyPr wrap="square" rtlCol="0">
            <a:spAutoFit/>
          </a:bodyPr>
          <a:lstStyle/>
          <a:p>
            <a:pPr algn="ctr"/>
            <a:r>
              <a:rPr lang="en-GB" sz="3600" b="1" dirty="0">
                <a:solidFill>
                  <a:srgbClr val="00B050"/>
                </a:solidFill>
              </a:rPr>
              <a:t>Success Criteria</a:t>
            </a:r>
          </a:p>
        </p:txBody>
      </p:sp>
      <p:sp>
        <p:nvSpPr>
          <p:cNvPr id="6" name="TextBox 5">
            <a:extLst>
              <a:ext uri="{FF2B5EF4-FFF2-40B4-BE49-F238E27FC236}">
                <a16:creationId xmlns:a16="http://schemas.microsoft.com/office/drawing/2014/main" id="{8A0A674D-B14A-492E-8BF6-3733A8FCA9F4}"/>
              </a:ext>
            </a:extLst>
          </p:cNvPr>
          <p:cNvSpPr txBox="1"/>
          <p:nvPr/>
        </p:nvSpPr>
        <p:spPr>
          <a:xfrm>
            <a:off x="6412230" y="1228665"/>
            <a:ext cx="5406390" cy="646331"/>
          </a:xfrm>
          <a:prstGeom prst="rect">
            <a:avLst/>
          </a:prstGeom>
          <a:noFill/>
        </p:spPr>
        <p:txBody>
          <a:bodyPr wrap="square" rtlCol="0">
            <a:spAutoFit/>
          </a:bodyPr>
          <a:lstStyle/>
          <a:p>
            <a:pPr algn="ctr"/>
            <a:r>
              <a:rPr lang="en-GB" sz="3600" b="1" dirty="0">
                <a:solidFill>
                  <a:srgbClr val="00B0F0"/>
                </a:solidFill>
              </a:rPr>
              <a:t>Benchmarks</a:t>
            </a:r>
          </a:p>
        </p:txBody>
      </p:sp>
      <p:sp>
        <p:nvSpPr>
          <p:cNvPr id="7" name="TextBox 6">
            <a:extLst>
              <a:ext uri="{FF2B5EF4-FFF2-40B4-BE49-F238E27FC236}">
                <a16:creationId xmlns:a16="http://schemas.microsoft.com/office/drawing/2014/main" id="{1A91E4FD-EB5C-4AF7-99F2-FA8A9D43B8C9}"/>
              </a:ext>
            </a:extLst>
          </p:cNvPr>
          <p:cNvSpPr txBox="1"/>
          <p:nvPr/>
        </p:nvSpPr>
        <p:spPr>
          <a:xfrm>
            <a:off x="194310" y="1876365"/>
            <a:ext cx="5406390" cy="954107"/>
          </a:xfrm>
          <a:prstGeom prst="rect">
            <a:avLst/>
          </a:prstGeom>
          <a:noFill/>
        </p:spPr>
        <p:txBody>
          <a:bodyPr wrap="square" rtlCol="0">
            <a:spAutoFit/>
          </a:bodyPr>
          <a:lstStyle/>
          <a:p>
            <a:pPr algn="ctr"/>
            <a:r>
              <a:rPr lang="en-GB" sz="2800" dirty="0"/>
              <a:t>Created as part of the planning process.</a:t>
            </a:r>
          </a:p>
        </p:txBody>
      </p:sp>
      <p:sp>
        <p:nvSpPr>
          <p:cNvPr id="8" name="TextBox 7">
            <a:extLst>
              <a:ext uri="{FF2B5EF4-FFF2-40B4-BE49-F238E27FC236}">
                <a16:creationId xmlns:a16="http://schemas.microsoft.com/office/drawing/2014/main" id="{55B78C72-DB4B-499A-9EA1-D6F666A5FBEE}"/>
              </a:ext>
            </a:extLst>
          </p:cNvPr>
          <p:cNvSpPr txBox="1"/>
          <p:nvPr/>
        </p:nvSpPr>
        <p:spPr>
          <a:xfrm>
            <a:off x="6412230" y="3213288"/>
            <a:ext cx="5406390" cy="2246769"/>
          </a:xfrm>
          <a:prstGeom prst="rect">
            <a:avLst/>
          </a:prstGeom>
          <a:noFill/>
        </p:spPr>
        <p:txBody>
          <a:bodyPr wrap="square" rtlCol="0">
            <a:spAutoFit/>
          </a:bodyPr>
          <a:lstStyle/>
          <a:p>
            <a:pPr algn="ctr"/>
            <a:r>
              <a:rPr lang="en-GB" sz="2800" dirty="0"/>
              <a:t>Used to support reviewing a range of evidence and making judgements about learner progress over a longer period of time and towards achievement of a level. </a:t>
            </a:r>
          </a:p>
        </p:txBody>
      </p:sp>
      <p:sp>
        <p:nvSpPr>
          <p:cNvPr id="9" name="TextBox 8">
            <a:extLst>
              <a:ext uri="{FF2B5EF4-FFF2-40B4-BE49-F238E27FC236}">
                <a16:creationId xmlns:a16="http://schemas.microsoft.com/office/drawing/2014/main" id="{7F050CE7-550E-4417-B01D-B1815EA0FDB4}"/>
              </a:ext>
            </a:extLst>
          </p:cNvPr>
          <p:cNvSpPr txBox="1"/>
          <p:nvPr/>
        </p:nvSpPr>
        <p:spPr>
          <a:xfrm>
            <a:off x="194310" y="4505950"/>
            <a:ext cx="5406390" cy="954107"/>
          </a:xfrm>
          <a:prstGeom prst="rect">
            <a:avLst/>
          </a:prstGeom>
          <a:noFill/>
        </p:spPr>
        <p:txBody>
          <a:bodyPr wrap="square" rtlCol="0">
            <a:spAutoFit/>
          </a:bodyPr>
          <a:lstStyle/>
          <a:p>
            <a:pPr algn="ctr"/>
            <a:r>
              <a:rPr lang="en-GB" sz="2800" dirty="0"/>
              <a:t>Used to support evaluative dialogue around progress and next steps. </a:t>
            </a:r>
          </a:p>
        </p:txBody>
      </p:sp>
      <p:sp>
        <p:nvSpPr>
          <p:cNvPr id="10" name="TextBox 9">
            <a:extLst>
              <a:ext uri="{FF2B5EF4-FFF2-40B4-BE49-F238E27FC236}">
                <a16:creationId xmlns:a16="http://schemas.microsoft.com/office/drawing/2014/main" id="{04FFF5F3-2F1A-4A1F-B461-1CAC3F33110A}"/>
              </a:ext>
            </a:extLst>
          </p:cNvPr>
          <p:cNvSpPr txBox="1"/>
          <p:nvPr/>
        </p:nvSpPr>
        <p:spPr>
          <a:xfrm>
            <a:off x="6412230" y="1876365"/>
            <a:ext cx="5406390" cy="954107"/>
          </a:xfrm>
          <a:prstGeom prst="rect">
            <a:avLst/>
          </a:prstGeom>
          <a:noFill/>
        </p:spPr>
        <p:txBody>
          <a:bodyPr wrap="square" rtlCol="0">
            <a:spAutoFit/>
          </a:bodyPr>
          <a:lstStyle/>
          <a:p>
            <a:pPr algn="ctr"/>
            <a:r>
              <a:rPr lang="en-GB" sz="2800" dirty="0"/>
              <a:t>An outline of the national standards for achievement of a level.</a:t>
            </a:r>
          </a:p>
        </p:txBody>
      </p:sp>
      <p:sp>
        <p:nvSpPr>
          <p:cNvPr id="11" name="TextBox 10">
            <a:extLst>
              <a:ext uri="{FF2B5EF4-FFF2-40B4-BE49-F238E27FC236}">
                <a16:creationId xmlns:a16="http://schemas.microsoft.com/office/drawing/2014/main" id="{19BAC2A4-737D-405D-ACB4-599580BD5114}"/>
              </a:ext>
            </a:extLst>
          </p:cNvPr>
          <p:cNvSpPr txBox="1"/>
          <p:nvPr/>
        </p:nvSpPr>
        <p:spPr>
          <a:xfrm>
            <a:off x="194310" y="3172466"/>
            <a:ext cx="5212080" cy="954107"/>
          </a:xfrm>
          <a:prstGeom prst="rect">
            <a:avLst/>
          </a:prstGeom>
          <a:noFill/>
        </p:spPr>
        <p:txBody>
          <a:bodyPr wrap="square" rtlCol="0">
            <a:spAutoFit/>
          </a:bodyPr>
          <a:lstStyle/>
          <a:p>
            <a:pPr algn="ctr"/>
            <a:r>
              <a:rPr lang="en-GB" sz="2800" dirty="0"/>
              <a:t>Shared with learners as an outline of how to be successful.</a:t>
            </a:r>
          </a:p>
        </p:txBody>
      </p:sp>
      <p:pic>
        <p:nvPicPr>
          <p:cNvPr id="12" name="Picture 11">
            <a:extLst>
              <a:ext uri="{FF2B5EF4-FFF2-40B4-BE49-F238E27FC236}">
                <a16:creationId xmlns:a16="http://schemas.microsoft.com/office/drawing/2014/main" id="{3CA468FD-774D-4208-8AE6-D66F2C31B209}"/>
              </a:ext>
            </a:extLst>
          </p:cNvPr>
          <p:cNvPicPr>
            <a:picLocks noChangeAspect="1"/>
          </p:cNvPicPr>
          <p:nvPr/>
        </p:nvPicPr>
        <p:blipFill rotWithShape="1">
          <a:blip r:embed="rId3"/>
          <a:srcRect l="29293" t="-73674" b="-1"/>
          <a:stretch/>
        </p:blipFill>
        <p:spPr>
          <a:xfrm rot="16200000">
            <a:off x="3164918" y="3614917"/>
            <a:ext cx="5678865" cy="281521"/>
          </a:xfrm>
          <a:prstGeom prst="rect">
            <a:avLst/>
          </a:prstGeom>
        </p:spPr>
      </p:pic>
    </p:spTree>
    <p:extLst>
      <p:ext uri="{BB962C8B-B14F-4D97-AF65-F5344CB8AC3E}">
        <p14:creationId xmlns:p14="http://schemas.microsoft.com/office/powerpoint/2010/main" val="160725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3B63C3-A65F-4128-BD5F-C9425FBDC289}"/>
              </a:ext>
            </a:extLst>
          </p:cNvPr>
          <p:cNvSpPr txBox="1"/>
          <p:nvPr/>
        </p:nvSpPr>
        <p:spPr>
          <a:xfrm>
            <a:off x="0" y="182435"/>
            <a:ext cx="12191999" cy="2185214"/>
          </a:xfrm>
          <a:prstGeom prst="rect">
            <a:avLst/>
          </a:prstGeom>
          <a:noFill/>
        </p:spPr>
        <p:txBody>
          <a:bodyPr wrap="square" rtlCol="0">
            <a:spAutoFit/>
          </a:bodyPr>
          <a:lstStyle/>
          <a:p>
            <a:pPr algn="ctr"/>
            <a:r>
              <a:rPr lang="en-GB" sz="3400" dirty="0">
                <a:ea typeface="HelloBigSky" panose="02000603000000000000" pitchFamily="2" charset="0"/>
                <a:cs typeface="Calibri" panose="020F0502020204030204" pitchFamily="34" charset="0"/>
              </a:rPr>
              <a:t>Although we typically speak of “formative assessment” and “summative assessment”, actually the same assessment can </a:t>
            </a:r>
          </a:p>
          <a:p>
            <a:pPr algn="ctr"/>
            <a:r>
              <a:rPr lang="en-GB" sz="3400" dirty="0">
                <a:ea typeface="HelloBigSky" panose="02000603000000000000" pitchFamily="2" charset="0"/>
                <a:cs typeface="Calibri" panose="020F0502020204030204" pitchFamily="34" charset="0"/>
              </a:rPr>
              <a:t>be used for both formative and summative purposes. </a:t>
            </a:r>
          </a:p>
          <a:p>
            <a:pPr algn="ctr"/>
            <a:r>
              <a:rPr lang="en-GB" sz="3400" b="1" dirty="0">
                <a:solidFill>
                  <a:srgbClr val="00B050"/>
                </a:solidFill>
                <a:ea typeface="HelloBigSky" panose="02000603000000000000" pitchFamily="2" charset="0"/>
                <a:cs typeface="Calibri" panose="020F0502020204030204" pitchFamily="34" charset="0"/>
              </a:rPr>
              <a:t>What matters is how the information from an assessment is used</a:t>
            </a:r>
            <a:r>
              <a:rPr lang="en-GB" sz="3400" b="1" dirty="0">
                <a:ea typeface="HelloBigSky" panose="02000603000000000000" pitchFamily="2" charset="0"/>
                <a:cs typeface="Calibri" panose="020F0502020204030204" pitchFamily="34" charset="0"/>
              </a:rPr>
              <a:t>.</a:t>
            </a:r>
            <a:endParaRPr lang="en-GB" sz="3400" dirty="0">
              <a:ea typeface="HelloBigSky" panose="02000603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6F927FFD-CD49-45F7-9857-F619D8CB13D6}"/>
              </a:ext>
            </a:extLst>
          </p:cNvPr>
          <p:cNvSpPr txBox="1"/>
          <p:nvPr/>
        </p:nvSpPr>
        <p:spPr>
          <a:xfrm>
            <a:off x="3358515" y="2325015"/>
            <a:ext cx="5474970" cy="646331"/>
          </a:xfrm>
          <a:prstGeom prst="rect">
            <a:avLst/>
          </a:prstGeom>
          <a:noFill/>
        </p:spPr>
        <p:txBody>
          <a:bodyPr wrap="square" rtlCol="0">
            <a:spAutoFit/>
          </a:bodyPr>
          <a:lstStyle/>
          <a:p>
            <a:pPr algn="ctr"/>
            <a:r>
              <a:rPr lang="en-GB" sz="1800" dirty="0">
                <a:hlinkClick r:id="rId3"/>
              </a:rPr>
              <a:t>What makes a good formative assessment?</a:t>
            </a:r>
            <a:endParaRPr lang="en-GB" sz="1800" dirty="0"/>
          </a:p>
          <a:p>
            <a:pPr algn="ctr"/>
            <a:r>
              <a:rPr lang="en-GB" sz="1800" dirty="0"/>
              <a:t>Daisy Christodoulou (2017)</a:t>
            </a:r>
          </a:p>
        </p:txBody>
      </p:sp>
      <p:pic>
        <p:nvPicPr>
          <p:cNvPr id="7" name="Picture 6">
            <a:extLst>
              <a:ext uri="{FF2B5EF4-FFF2-40B4-BE49-F238E27FC236}">
                <a16:creationId xmlns:a16="http://schemas.microsoft.com/office/drawing/2014/main" id="{A6050CA0-D991-4987-B91F-0BF5F1F373EB}"/>
              </a:ext>
            </a:extLst>
          </p:cNvPr>
          <p:cNvPicPr>
            <a:picLocks noChangeAspect="1"/>
          </p:cNvPicPr>
          <p:nvPr/>
        </p:nvPicPr>
        <p:blipFill rotWithShape="1">
          <a:blip r:embed="rId4"/>
          <a:srcRect l="10185" t="53795" r="35510" b="-28200"/>
          <a:stretch/>
        </p:blipFill>
        <p:spPr>
          <a:xfrm rot="10800000">
            <a:off x="1702118" y="2999484"/>
            <a:ext cx="8787764" cy="212346"/>
          </a:xfrm>
          <a:prstGeom prst="rect">
            <a:avLst/>
          </a:prstGeom>
        </p:spPr>
      </p:pic>
      <p:sp>
        <p:nvSpPr>
          <p:cNvPr id="8" name="TextBox 7">
            <a:extLst>
              <a:ext uri="{FF2B5EF4-FFF2-40B4-BE49-F238E27FC236}">
                <a16:creationId xmlns:a16="http://schemas.microsoft.com/office/drawing/2014/main" id="{2C36F45B-4914-48B4-AE7B-F8623504BF26}"/>
              </a:ext>
            </a:extLst>
          </p:cNvPr>
          <p:cNvSpPr txBox="1"/>
          <p:nvPr/>
        </p:nvSpPr>
        <p:spPr>
          <a:xfrm>
            <a:off x="247650" y="3292539"/>
            <a:ext cx="5566409" cy="2446824"/>
          </a:xfrm>
          <a:prstGeom prst="rect">
            <a:avLst/>
          </a:prstGeom>
          <a:noFill/>
        </p:spPr>
        <p:txBody>
          <a:bodyPr wrap="square">
            <a:spAutoFit/>
          </a:bodyPr>
          <a:lstStyle/>
          <a:p>
            <a:pPr algn="ctr">
              <a:lnSpc>
                <a:spcPct val="90000"/>
              </a:lnSpc>
              <a:spcAft>
                <a:spcPts val="600"/>
              </a:spcAft>
            </a:pPr>
            <a:r>
              <a:rPr lang="en-US" sz="3400" dirty="0"/>
              <a:t>There is one big idea to assessment … to </a:t>
            </a:r>
            <a:r>
              <a:rPr lang="en-US" sz="3400" b="1" dirty="0">
                <a:solidFill>
                  <a:srgbClr val="00B0F0"/>
                </a:solidFill>
              </a:rPr>
              <a:t>use evidence </a:t>
            </a:r>
            <a:r>
              <a:rPr lang="en-US" sz="3400" dirty="0"/>
              <a:t>about learning to adapt what happens in classrooms to meet student needs.</a:t>
            </a:r>
          </a:p>
        </p:txBody>
      </p:sp>
      <p:sp>
        <p:nvSpPr>
          <p:cNvPr id="9" name="TextBox 8">
            <a:extLst>
              <a:ext uri="{FF2B5EF4-FFF2-40B4-BE49-F238E27FC236}">
                <a16:creationId xmlns:a16="http://schemas.microsoft.com/office/drawing/2014/main" id="{1F50197B-B36A-4E76-BB7A-02C842DD7ABB}"/>
              </a:ext>
            </a:extLst>
          </p:cNvPr>
          <p:cNvSpPr txBox="1"/>
          <p:nvPr/>
        </p:nvSpPr>
        <p:spPr>
          <a:xfrm>
            <a:off x="6572250" y="3292539"/>
            <a:ext cx="5471159" cy="2446824"/>
          </a:xfrm>
          <a:prstGeom prst="rect">
            <a:avLst/>
          </a:prstGeom>
          <a:noFill/>
        </p:spPr>
        <p:txBody>
          <a:bodyPr wrap="square">
            <a:spAutoFit/>
          </a:bodyPr>
          <a:lstStyle/>
          <a:p>
            <a:pPr algn="ctr">
              <a:lnSpc>
                <a:spcPct val="90000"/>
              </a:lnSpc>
              <a:spcBef>
                <a:spcPct val="0"/>
              </a:spcBef>
              <a:spcAft>
                <a:spcPts val="600"/>
              </a:spcAft>
            </a:pPr>
            <a:r>
              <a:rPr lang="en-US" sz="3400" kern="1200" dirty="0">
                <a:latin typeface="Calibri" panose="020F0502020204030204" pitchFamily="34" charset="0"/>
                <a:ea typeface="+mj-ea"/>
                <a:cs typeface="Calibri" panose="020F0502020204030204" pitchFamily="34" charset="0"/>
              </a:rPr>
              <a:t>Such assessment becomes "formative assessment" when the </a:t>
            </a:r>
            <a:r>
              <a:rPr lang="en-US" sz="3400" b="1" kern="1200" dirty="0">
                <a:solidFill>
                  <a:schemeClr val="accent6">
                    <a:lumMod val="75000"/>
                  </a:schemeClr>
                </a:solidFill>
                <a:latin typeface="Calibri" panose="020F0502020204030204" pitchFamily="34" charset="0"/>
                <a:ea typeface="+mj-ea"/>
                <a:cs typeface="Calibri" panose="020F0502020204030204" pitchFamily="34" charset="0"/>
              </a:rPr>
              <a:t>evidence is actually used </a:t>
            </a:r>
            <a:r>
              <a:rPr lang="en-US" sz="3400" kern="1200" dirty="0">
                <a:latin typeface="Calibri" panose="020F0502020204030204" pitchFamily="34" charset="0"/>
                <a:ea typeface="+mj-ea"/>
                <a:cs typeface="Calibri" panose="020F0502020204030204" pitchFamily="34" charset="0"/>
              </a:rPr>
              <a:t>to adapt the teaching work to meet learning needs.</a:t>
            </a:r>
          </a:p>
        </p:txBody>
      </p:sp>
      <p:sp>
        <p:nvSpPr>
          <p:cNvPr id="10" name="TextBox 9">
            <a:extLst>
              <a:ext uri="{FF2B5EF4-FFF2-40B4-BE49-F238E27FC236}">
                <a16:creationId xmlns:a16="http://schemas.microsoft.com/office/drawing/2014/main" id="{33C1B6B5-D827-43CD-A857-B06FD0A6D965}"/>
              </a:ext>
            </a:extLst>
          </p:cNvPr>
          <p:cNvSpPr txBox="1"/>
          <p:nvPr/>
        </p:nvSpPr>
        <p:spPr>
          <a:xfrm>
            <a:off x="7549891" y="5741564"/>
            <a:ext cx="3515876" cy="646331"/>
          </a:xfrm>
          <a:prstGeom prst="rect">
            <a:avLst/>
          </a:prstGeom>
          <a:noFill/>
        </p:spPr>
        <p:txBody>
          <a:bodyPr wrap="square">
            <a:spAutoFit/>
          </a:bodyPr>
          <a:lstStyle/>
          <a:p>
            <a:pPr algn="ctr"/>
            <a:r>
              <a:rPr lang="en-GB" dirty="0"/>
              <a:t>Assessment for Learning</a:t>
            </a:r>
          </a:p>
          <a:p>
            <a:pPr algn="ctr"/>
            <a:r>
              <a:rPr lang="en-GB" dirty="0">
                <a:cs typeface="Calibri"/>
              </a:rPr>
              <a:t>Black et al. (2002)</a:t>
            </a:r>
          </a:p>
        </p:txBody>
      </p:sp>
      <p:sp>
        <p:nvSpPr>
          <p:cNvPr id="11" name="TextBox 10">
            <a:extLst>
              <a:ext uri="{FF2B5EF4-FFF2-40B4-BE49-F238E27FC236}">
                <a16:creationId xmlns:a16="http://schemas.microsoft.com/office/drawing/2014/main" id="{2B00935B-FE27-4F0D-ADC5-4E8A367F36EF}"/>
              </a:ext>
            </a:extLst>
          </p:cNvPr>
          <p:cNvSpPr txBox="1"/>
          <p:nvPr/>
        </p:nvSpPr>
        <p:spPr>
          <a:xfrm>
            <a:off x="247650" y="5750016"/>
            <a:ext cx="55664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Assessment For Learning (</a:t>
            </a:r>
            <a:r>
              <a:rPr lang="en-GB" dirty="0">
                <a:hlinkClick r:id="rId5"/>
              </a:rPr>
              <a:t>Keynote Address</a:t>
            </a:r>
            <a:r>
              <a:rPr lang="en-GB" dirty="0"/>
              <a:t>)</a:t>
            </a:r>
          </a:p>
          <a:p>
            <a:pPr algn="ctr"/>
            <a:r>
              <a:rPr lang="en-GB" dirty="0"/>
              <a:t>Dylan</a:t>
            </a:r>
            <a:r>
              <a:rPr lang="en-GB" dirty="0">
                <a:cs typeface="Calibri"/>
              </a:rPr>
              <a:t> </a:t>
            </a:r>
            <a:r>
              <a:rPr lang="en-GB" dirty="0" err="1">
                <a:cs typeface="Calibri"/>
              </a:rPr>
              <a:t>Wiliam</a:t>
            </a:r>
            <a:r>
              <a:rPr lang="en-GB" dirty="0">
                <a:cs typeface="Calibri"/>
              </a:rPr>
              <a:t> (2008)</a:t>
            </a:r>
            <a:endParaRPr lang="en-US" dirty="0">
              <a:cs typeface="Calibri"/>
            </a:endParaRPr>
          </a:p>
        </p:txBody>
      </p:sp>
      <p:pic>
        <p:nvPicPr>
          <p:cNvPr id="12" name="Picture 11">
            <a:extLst>
              <a:ext uri="{FF2B5EF4-FFF2-40B4-BE49-F238E27FC236}">
                <a16:creationId xmlns:a16="http://schemas.microsoft.com/office/drawing/2014/main" id="{FD616518-BBD3-4633-B047-5BD49224387E}"/>
              </a:ext>
            </a:extLst>
          </p:cNvPr>
          <p:cNvPicPr>
            <a:picLocks noChangeAspect="1"/>
          </p:cNvPicPr>
          <p:nvPr/>
        </p:nvPicPr>
        <p:blipFill rotWithShape="1">
          <a:blip r:embed="rId4"/>
          <a:srcRect l="51823" t="52793" r="35510" b="-28202"/>
          <a:stretch/>
        </p:blipFill>
        <p:spPr>
          <a:xfrm rot="5400000">
            <a:off x="5003854" y="4623656"/>
            <a:ext cx="2184291" cy="229320"/>
          </a:xfrm>
          <a:prstGeom prst="rect">
            <a:avLst/>
          </a:prstGeom>
        </p:spPr>
      </p:pic>
    </p:spTree>
    <p:extLst>
      <p:ext uri="{BB962C8B-B14F-4D97-AF65-F5344CB8AC3E}">
        <p14:creationId xmlns:p14="http://schemas.microsoft.com/office/powerpoint/2010/main" val="25218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B5D67-86E3-4D92-8D74-AAF228701266}"/>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b="1" dirty="0"/>
              <a:t>Different evidence to evaluate</a:t>
            </a:r>
          </a:p>
        </p:txBody>
      </p:sp>
      <p:sp>
        <p:nvSpPr>
          <p:cNvPr id="5" name="TextBox 4">
            <a:extLst>
              <a:ext uri="{FF2B5EF4-FFF2-40B4-BE49-F238E27FC236}">
                <a16:creationId xmlns:a16="http://schemas.microsoft.com/office/drawing/2014/main" id="{A615172F-221C-4AB9-8D97-E70554FBC21E}"/>
              </a:ext>
            </a:extLst>
          </p:cNvPr>
          <p:cNvSpPr txBox="1"/>
          <p:nvPr/>
        </p:nvSpPr>
        <p:spPr>
          <a:xfrm>
            <a:off x="7621837" y="1286525"/>
            <a:ext cx="3608160" cy="646331"/>
          </a:xfrm>
          <a:prstGeom prst="rect">
            <a:avLst/>
          </a:prstGeom>
          <a:noFill/>
        </p:spPr>
        <p:txBody>
          <a:bodyPr wrap="square" rtlCol="0">
            <a:spAutoFit/>
          </a:bodyPr>
          <a:lstStyle/>
          <a:p>
            <a:pPr algn="ctr"/>
            <a:r>
              <a:rPr lang="en-GB" sz="3600" b="1" dirty="0">
                <a:solidFill>
                  <a:schemeClr val="accent6">
                    <a:lumMod val="75000"/>
                  </a:schemeClr>
                </a:solidFill>
                <a:latin typeface="Calibri" panose="020F0502020204030204" pitchFamily="34" charset="0"/>
                <a:ea typeface="HelloBigSky" panose="02000603000000000000" pitchFamily="2" charset="0"/>
                <a:cs typeface="Calibri" panose="020F0502020204030204" pitchFamily="34" charset="0"/>
              </a:rPr>
              <a:t>Qualitative Data</a:t>
            </a:r>
          </a:p>
        </p:txBody>
      </p:sp>
      <p:sp>
        <p:nvSpPr>
          <p:cNvPr id="6" name="TextBox 5">
            <a:extLst>
              <a:ext uri="{FF2B5EF4-FFF2-40B4-BE49-F238E27FC236}">
                <a16:creationId xmlns:a16="http://schemas.microsoft.com/office/drawing/2014/main" id="{A0F12275-5C33-48BD-BF82-4E226590633B}"/>
              </a:ext>
            </a:extLst>
          </p:cNvPr>
          <p:cNvSpPr txBox="1"/>
          <p:nvPr/>
        </p:nvSpPr>
        <p:spPr>
          <a:xfrm>
            <a:off x="8120813" y="2133554"/>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descriptions</a:t>
            </a:r>
          </a:p>
        </p:txBody>
      </p:sp>
      <p:sp>
        <p:nvSpPr>
          <p:cNvPr id="7" name="TextBox 6">
            <a:extLst>
              <a:ext uri="{FF2B5EF4-FFF2-40B4-BE49-F238E27FC236}">
                <a16:creationId xmlns:a16="http://schemas.microsoft.com/office/drawing/2014/main" id="{7B502AC2-552C-42FA-8BAA-867D5E0575AE}"/>
              </a:ext>
            </a:extLst>
          </p:cNvPr>
          <p:cNvSpPr txBox="1"/>
          <p:nvPr/>
        </p:nvSpPr>
        <p:spPr>
          <a:xfrm>
            <a:off x="7469025" y="2898893"/>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observed, not measured</a:t>
            </a:r>
          </a:p>
        </p:txBody>
      </p:sp>
      <p:sp>
        <p:nvSpPr>
          <p:cNvPr id="8" name="TextBox 7">
            <a:extLst>
              <a:ext uri="{FF2B5EF4-FFF2-40B4-BE49-F238E27FC236}">
                <a16:creationId xmlns:a16="http://schemas.microsoft.com/office/drawing/2014/main" id="{CE4CC2CE-4AFC-4DBE-B6EA-33D374986F56}"/>
              </a:ext>
            </a:extLst>
          </p:cNvPr>
          <p:cNvSpPr txBox="1"/>
          <p:nvPr/>
        </p:nvSpPr>
        <p:spPr>
          <a:xfrm>
            <a:off x="7808497" y="5358214"/>
            <a:ext cx="3183438"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quality = qualitative</a:t>
            </a:r>
          </a:p>
        </p:txBody>
      </p:sp>
      <p:sp>
        <p:nvSpPr>
          <p:cNvPr id="11" name="TextBox 10">
            <a:extLst>
              <a:ext uri="{FF2B5EF4-FFF2-40B4-BE49-F238E27FC236}">
                <a16:creationId xmlns:a16="http://schemas.microsoft.com/office/drawing/2014/main" id="{F2C5C0B2-EE36-40F4-B28A-0B81C9E8F933}"/>
              </a:ext>
            </a:extLst>
          </p:cNvPr>
          <p:cNvSpPr txBox="1"/>
          <p:nvPr/>
        </p:nvSpPr>
        <p:spPr>
          <a:xfrm>
            <a:off x="962003" y="1375952"/>
            <a:ext cx="3955065" cy="646331"/>
          </a:xfrm>
          <a:prstGeom prst="rect">
            <a:avLst/>
          </a:prstGeom>
          <a:noFill/>
        </p:spPr>
        <p:txBody>
          <a:bodyPr wrap="square" rtlCol="0">
            <a:spAutoFit/>
          </a:bodyPr>
          <a:lstStyle/>
          <a:p>
            <a:pPr algn="ctr"/>
            <a:r>
              <a:rPr lang="en-GB" sz="3600" b="1" dirty="0">
                <a:solidFill>
                  <a:srgbClr val="00B050"/>
                </a:solidFill>
                <a:latin typeface="Calibri" panose="020F0502020204030204" pitchFamily="34" charset="0"/>
                <a:ea typeface="HelloBigSky" panose="02000603000000000000" pitchFamily="2" charset="0"/>
                <a:cs typeface="Calibri" panose="020F0502020204030204" pitchFamily="34" charset="0"/>
              </a:rPr>
              <a:t>Quantitative Data</a:t>
            </a:r>
          </a:p>
        </p:txBody>
      </p:sp>
      <p:sp>
        <p:nvSpPr>
          <p:cNvPr id="12" name="TextBox 11">
            <a:extLst>
              <a:ext uri="{FF2B5EF4-FFF2-40B4-BE49-F238E27FC236}">
                <a16:creationId xmlns:a16="http://schemas.microsoft.com/office/drawing/2014/main" id="{7359A142-38E1-40DC-A09F-1D463CC7E15C}"/>
              </a:ext>
            </a:extLst>
          </p:cNvPr>
          <p:cNvSpPr txBox="1"/>
          <p:nvPr/>
        </p:nvSpPr>
        <p:spPr>
          <a:xfrm>
            <a:off x="1362217" y="2139761"/>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numbers</a:t>
            </a:r>
          </a:p>
        </p:txBody>
      </p:sp>
      <p:sp>
        <p:nvSpPr>
          <p:cNvPr id="13" name="TextBox 12">
            <a:extLst>
              <a:ext uri="{FF2B5EF4-FFF2-40B4-BE49-F238E27FC236}">
                <a16:creationId xmlns:a16="http://schemas.microsoft.com/office/drawing/2014/main" id="{79D922DB-65A5-4ADE-BDFE-30E0CCC667F4}"/>
              </a:ext>
            </a:extLst>
          </p:cNvPr>
          <p:cNvSpPr txBox="1"/>
          <p:nvPr/>
        </p:nvSpPr>
        <p:spPr>
          <a:xfrm>
            <a:off x="1362217" y="2911339"/>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can be measured</a:t>
            </a:r>
          </a:p>
        </p:txBody>
      </p:sp>
      <p:sp>
        <p:nvSpPr>
          <p:cNvPr id="14" name="TextBox 13">
            <a:extLst>
              <a:ext uri="{FF2B5EF4-FFF2-40B4-BE49-F238E27FC236}">
                <a16:creationId xmlns:a16="http://schemas.microsoft.com/office/drawing/2014/main" id="{95707C89-DC63-499B-9E20-F4A4AE8B4738}"/>
              </a:ext>
            </a:extLst>
          </p:cNvPr>
          <p:cNvSpPr txBox="1"/>
          <p:nvPr/>
        </p:nvSpPr>
        <p:spPr>
          <a:xfrm>
            <a:off x="906716" y="5345915"/>
            <a:ext cx="3572521"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quantity = quantitative</a:t>
            </a:r>
          </a:p>
        </p:txBody>
      </p:sp>
      <p:sp>
        <p:nvSpPr>
          <p:cNvPr id="15" name="TextBox 14">
            <a:extLst>
              <a:ext uri="{FF2B5EF4-FFF2-40B4-BE49-F238E27FC236}">
                <a16:creationId xmlns:a16="http://schemas.microsoft.com/office/drawing/2014/main" id="{6616E5A1-93C2-4678-9870-76B4F2185973}"/>
              </a:ext>
            </a:extLst>
          </p:cNvPr>
          <p:cNvSpPr txBox="1"/>
          <p:nvPr/>
        </p:nvSpPr>
        <p:spPr>
          <a:xfrm>
            <a:off x="7219869" y="3581672"/>
            <a:ext cx="4463407"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helps understand the “why”?</a:t>
            </a:r>
          </a:p>
        </p:txBody>
      </p:sp>
      <p:sp>
        <p:nvSpPr>
          <p:cNvPr id="16" name="TextBox 15">
            <a:extLst>
              <a:ext uri="{FF2B5EF4-FFF2-40B4-BE49-F238E27FC236}">
                <a16:creationId xmlns:a16="http://schemas.microsoft.com/office/drawing/2014/main" id="{2ABDD7D2-8BD5-4B9B-8073-7415C362D543}"/>
              </a:ext>
            </a:extLst>
          </p:cNvPr>
          <p:cNvSpPr txBox="1"/>
          <p:nvPr/>
        </p:nvSpPr>
        <p:spPr>
          <a:xfrm>
            <a:off x="1427810" y="3630089"/>
            <a:ext cx="2530331"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factual</a:t>
            </a:r>
          </a:p>
        </p:txBody>
      </p:sp>
      <p:sp>
        <p:nvSpPr>
          <p:cNvPr id="17" name="TextBox 16">
            <a:extLst>
              <a:ext uri="{FF2B5EF4-FFF2-40B4-BE49-F238E27FC236}">
                <a16:creationId xmlns:a16="http://schemas.microsoft.com/office/drawing/2014/main" id="{AE809D1E-43C7-4FB1-AE41-EA5E0DAAAE84}"/>
              </a:ext>
            </a:extLst>
          </p:cNvPr>
          <p:cNvSpPr txBox="1"/>
          <p:nvPr/>
        </p:nvSpPr>
        <p:spPr>
          <a:xfrm>
            <a:off x="710428" y="4523515"/>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using statistics</a:t>
            </a:r>
          </a:p>
        </p:txBody>
      </p:sp>
      <p:sp>
        <p:nvSpPr>
          <p:cNvPr id="18" name="TextBox 17">
            <a:extLst>
              <a:ext uri="{FF2B5EF4-FFF2-40B4-BE49-F238E27FC236}">
                <a16:creationId xmlns:a16="http://schemas.microsoft.com/office/drawing/2014/main" id="{B172DF06-19C5-4FE0-965E-06FCD6443454}"/>
              </a:ext>
            </a:extLst>
          </p:cNvPr>
          <p:cNvSpPr txBox="1"/>
          <p:nvPr/>
        </p:nvSpPr>
        <p:spPr>
          <a:xfrm>
            <a:off x="7469025" y="4301865"/>
            <a:ext cx="3965096" cy="954107"/>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by grouping into meaningful themes</a:t>
            </a:r>
          </a:p>
        </p:txBody>
      </p:sp>
      <p:pic>
        <p:nvPicPr>
          <p:cNvPr id="19" name="Picture 18">
            <a:extLst>
              <a:ext uri="{FF2B5EF4-FFF2-40B4-BE49-F238E27FC236}">
                <a16:creationId xmlns:a16="http://schemas.microsoft.com/office/drawing/2014/main" id="{08F87A9E-598F-4B8F-BC03-3B66E9EE01EE}"/>
              </a:ext>
            </a:extLst>
          </p:cNvPr>
          <p:cNvPicPr>
            <a:picLocks noChangeAspect="1"/>
          </p:cNvPicPr>
          <p:nvPr/>
        </p:nvPicPr>
        <p:blipFill rotWithShape="1">
          <a:blip r:embed="rId3"/>
          <a:srcRect l="29293" t="-73674" b="-1"/>
          <a:stretch/>
        </p:blipFill>
        <p:spPr>
          <a:xfrm rot="16200000">
            <a:off x="3164918" y="3614917"/>
            <a:ext cx="5678865" cy="281521"/>
          </a:xfrm>
          <a:prstGeom prst="rect">
            <a:avLst/>
          </a:prstGeom>
        </p:spPr>
      </p:pic>
    </p:spTree>
    <p:extLst>
      <p:ext uri="{BB962C8B-B14F-4D97-AF65-F5344CB8AC3E}">
        <p14:creationId xmlns:p14="http://schemas.microsoft.com/office/powerpoint/2010/main" val="324249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AE264-4D94-412C-BF7D-F8D8403F3F4A}"/>
              </a:ext>
            </a:extLst>
          </p:cNvPr>
          <p:cNvSpPr txBox="1"/>
          <p:nvPr/>
        </p:nvSpPr>
        <p:spPr>
          <a:xfrm>
            <a:off x="0" y="1465855"/>
            <a:ext cx="12192000" cy="1261884"/>
          </a:xfrm>
          <a:prstGeom prst="rect">
            <a:avLst/>
          </a:prstGeom>
          <a:noFill/>
        </p:spPr>
        <p:txBody>
          <a:bodyPr wrap="square" rtlCol="0">
            <a:spAutoFit/>
          </a:bodyPr>
          <a:lstStyle/>
          <a:p>
            <a:pPr algn="ctr"/>
            <a:r>
              <a:rPr lang="en-GB" sz="3800" b="1" dirty="0">
                <a:solidFill>
                  <a:schemeClr val="tx1"/>
                </a:solidFill>
                <a:ea typeface="HelloBigSky" panose="02000603000000000000" pitchFamily="2" charset="0"/>
                <a:cs typeface="Calibri" panose="020F0502020204030204" pitchFamily="34" charset="0"/>
              </a:rPr>
              <a:t>No one ever made a decision because of a number. </a:t>
            </a:r>
          </a:p>
          <a:p>
            <a:pPr algn="ctr"/>
            <a:r>
              <a:rPr lang="en-GB" sz="3800" b="1" dirty="0">
                <a:solidFill>
                  <a:schemeClr val="tx1"/>
                </a:solidFill>
                <a:ea typeface="HelloBigSky" panose="02000603000000000000" pitchFamily="2" charset="0"/>
                <a:cs typeface="Calibri" panose="020F0502020204030204" pitchFamily="34" charset="0"/>
              </a:rPr>
              <a:t>They need a story.</a:t>
            </a:r>
          </a:p>
        </p:txBody>
      </p:sp>
      <p:grpSp>
        <p:nvGrpSpPr>
          <p:cNvPr id="4" name="Group 3">
            <a:extLst>
              <a:ext uri="{FF2B5EF4-FFF2-40B4-BE49-F238E27FC236}">
                <a16:creationId xmlns:a16="http://schemas.microsoft.com/office/drawing/2014/main" id="{BE77944F-CDDF-4A09-A6DE-132C79E26C62}"/>
              </a:ext>
            </a:extLst>
          </p:cNvPr>
          <p:cNvGrpSpPr/>
          <p:nvPr/>
        </p:nvGrpSpPr>
        <p:grpSpPr>
          <a:xfrm>
            <a:off x="620233" y="4026948"/>
            <a:ext cx="3197388" cy="793350"/>
            <a:chOff x="95759" y="2209046"/>
            <a:chExt cx="2641850" cy="793350"/>
          </a:xfrm>
        </p:grpSpPr>
        <p:pic>
          <p:nvPicPr>
            <p:cNvPr id="5" name="Google Shape;579;p60">
              <a:extLst>
                <a:ext uri="{FF2B5EF4-FFF2-40B4-BE49-F238E27FC236}">
                  <a16:creationId xmlns:a16="http://schemas.microsoft.com/office/drawing/2014/main" id="{E55F8398-2259-468C-8629-998DE688819E}"/>
                </a:ext>
              </a:extLst>
            </p:cNvPr>
            <p:cNvPicPr preferRelativeResize="0"/>
            <p:nvPr/>
          </p:nvPicPr>
          <p:blipFill>
            <a:blip r:embed="rId3">
              <a:alphaModFix/>
            </a:blip>
            <a:stretch>
              <a:fillRect/>
            </a:stretch>
          </p:blipFill>
          <p:spPr>
            <a:xfrm>
              <a:off x="95759" y="2209046"/>
              <a:ext cx="2641850" cy="793350"/>
            </a:xfrm>
            <a:prstGeom prst="rect">
              <a:avLst/>
            </a:prstGeom>
            <a:noFill/>
            <a:ln>
              <a:noFill/>
            </a:ln>
          </p:spPr>
        </p:pic>
        <p:sp>
          <p:nvSpPr>
            <p:cNvPr id="6" name="TextBox 5">
              <a:extLst>
                <a:ext uri="{FF2B5EF4-FFF2-40B4-BE49-F238E27FC236}">
                  <a16:creationId xmlns:a16="http://schemas.microsoft.com/office/drawing/2014/main" id="{AEA0989F-606C-463D-B685-B458B94844F4}"/>
                </a:ext>
              </a:extLst>
            </p:cNvPr>
            <p:cNvSpPr txBox="1"/>
            <p:nvPr/>
          </p:nvSpPr>
          <p:spPr>
            <a:xfrm>
              <a:off x="503416" y="2209046"/>
              <a:ext cx="1669774" cy="769441"/>
            </a:xfrm>
            <a:prstGeom prst="rect">
              <a:avLst/>
            </a:prstGeom>
            <a:noFill/>
          </p:spPr>
          <p:txBody>
            <a:bodyPr wrap="square" rtlCol="0">
              <a:spAutoFit/>
            </a:bodyPr>
            <a:lstStyle/>
            <a:p>
              <a:pPr algn="ctr"/>
              <a:r>
                <a:rPr lang="en-GB" sz="4400" b="1">
                  <a:solidFill>
                    <a:schemeClr val="bg1"/>
                  </a:solidFill>
                  <a:latin typeface="Calibri" panose="020F0502020204030204" pitchFamily="34" charset="0"/>
                  <a:cs typeface="Calibri" panose="020F0502020204030204" pitchFamily="34" charset="0"/>
                </a:rPr>
                <a:t>Fact</a:t>
              </a:r>
            </a:p>
          </p:txBody>
        </p:sp>
      </p:grpSp>
      <p:grpSp>
        <p:nvGrpSpPr>
          <p:cNvPr id="7" name="Group 6">
            <a:extLst>
              <a:ext uri="{FF2B5EF4-FFF2-40B4-BE49-F238E27FC236}">
                <a16:creationId xmlns:a16="http://schemas.microsoft.com/office/drawing/2014/main" id="{B9ACCB99-65F6-4374-8CA5-1412C6872C7B}"/>
              </a:ext>
            </a:extLst>
          </p:cNvPr>
          <p:cNvGrpSpPr/>
          <p:nvPr/>
        </p:nvGrpSpPr>
        <p:grpSpPr>
          <a:xfrm>
            <a:off x="4553020" y="3959914"/>
            <a:ext cx="3197388" cy="793350"/>
            <a:chOff x="3251074" y="2209046"/>
            <a:chExt cx="2641850" cy="793350"/>
          </a:xfrm>
        </p:grpSpPr>
        <p:pic>
          <p:nvPicPr>
            <p:cNvPr id="8" name="Google Shape;580;p60">
              <a:extLst>
                <a:ext uri="{FF2B5EF4-FFF2-40B4-BE49-F238E27FC236}">
                  <a16:creationId xmlns:a16="http://schemas.microsoft.com/office/drawing/2014/main" id="{2DAB46E4-7FF0-46E6-BB0A-5C66F0B1C498}"/>
                </a:ext>
              </a:extLst>
            </p:cNvPr>
            <p:cNvPicPr preferRelativeResize="0"/>
            <p:nvPr/>
          </p:nvPicPr>
          <p:blipFill>
            <a:blip r:embed="rId3">
              <a:alphaModFix/>
            </a:blip>
            <a:stretch>
              <a:fillRect/>
            </a:stretch>
          </p:blipFill>
          <p:spPr>
            <a:xfrm>
              <a:off x="3251074" y="2209046"/>
              <a:ext cx="2641850" cy="793350"/>
            </a:xfrm>
            <a:prstGeom prst="rect">
              <a:avLst/>
            </a:prstGeom>
            <a:noFill/>
            <a:ln>
              <a:noFill/>
            </a:ln>
          </p:spPr>
        </p:pic>
        <p:sp>
          <p:nvSpPr>
            <p:cNvPr id="9" name="TextBox 8">
              <a:extLst>
                <a:ext uri="{FF2B5EF4-FFF2-40B4-BE49-F238E27FC236}">
                  <a16:creationId xmlns:a16="http://schemas.microsoft.com/office/drawing/2014/main" id="{40454625-3676-4712-85E4-0471F7B849C9}"/>
                </a:ext>
              </a:extLst>
            </p:cNvPr>
            <p:cNvSpPr txBox="1"/>
            <p:nvPr/>
          </p:nvSpPr>
          <p:spPr>
            <a:xfrm>
              <a:off x="3737113" y="2209046"/>
              <a:ext cx="1669774" cy="769441"/>
            </a:xfrm>
            <a:prstGeom prst="rect">
              <a:avLst/>
            </a:prstGeom>
            <a:noFill/>
          </p:spPr>
          <p:txBody>
            <a:bodyPr wrap="square" rtlCol="0">
              <a:spAutoFit/>
            </a:bodyPr>
            <a:lstStyle/>
            <a:p>
              <a:pPr algn="ctr"/>
              <a:r>
                <a:rPr lang="en-GB" sz="4400" b="1">
                  <a:solidFill>
                    <a:schemeClr val="bg1"/>
                  </a:solidFill>
                  <a:latin typeface="Calibri" panose="020F0502020204030204" pitchFamily="34" charset="0"/>
                  <a:cs typeface="Calibri" panose="020F0502020204030204" pitchFamily="34" charset="0"/>
                </a:rPr>
                <a:t>Story</a:t>
              </a:r>
            </a:p>
          </p:txBody>
        </p:sp>
      </p:grpSp>
      <p:grpSp>
        <p:nvGrpSpPr>
          <p:cNvPr id="10" name="Group 9">
            <a:extLst>
              <a:ext uri="{FF2B5EF4-FFF2-40B4-BE49-F238E27FC236}">
                <a16:creationId xmlns:a16="http://schemas.microsoft.com/office/drawing/2014/main" id="{D168ACF3-0EC0-4771-B193-82F53BAFBA1D}"/>
              </a:ext>
            </a:extLst>
          </p:cNvPr>
          <p:cNvGrpSpPr/>
          <p:nvPr/>
        </p:nvGrpSpPr>
        <p:grpSpPr>
          <a:xfrm>
            <a:off x="8474733" y="3959914"/>
            <a:ext cx="3197388" cy="1455311"/>
            <a:chOff x="6414341" y="2209046"/>
            <a:chExt cx="2641850" cy="1455311"/>
          </a:xfrm>
        </p:grpSpPr>
        <p:pic>
          <p:nvPicPr>
            <p:cNvPr id="11" name="Google Shape;581;p60">
              <a:extLst>
                <a:ext uri="{FF2B5EF4-FFF2-40B4-BE49-F238E27FC236}">
                  <a16:creationId xmlns:a16="http://schemas.microsoft.com/office/drawing/2014/main" id="{9CC4DE52-F6C5-4971-AD5C-9ABB2D96876A}"/>
                </a:ext>
              </a:extLst>
            </p:cNvPr>
            <p:cNvPicPr preferRelativeResize="0"/>
            <p:nvPr/>
          </p:nvPicPr>
          <p:blipFill>
            <a:blip r:embed="rId3">
              <a:alphaModFix/>
            </a:blip>
            <a:stretch>
              <a:fillRect/>
            </a:stretch>
          </p:blipFill>
          <p:spPr>
            <a:xfrm>
              <a:off x="6414341" y="2209046"/>
              <a:ext cx="2641850" cy="793350"/>
            </a:xfrm>
            <a:prstGeom prst="rect">
              <a:avLst/>
            </a:prstGeom>
            <a:noFill/>
            <a:ln>
              <a:noFill/>
            </a:ln>
          </p:spPr>
        </p:pic>
        <p:sp>
          <p:nvSpPr>
            <p:cNvPr id="12" name="TextBox 11">
              <a:extLst>
                <a:ext uri="{FF2B5EF4-FFF2-40B4-BE49-F238E27FC236}">
                  <a16:creationId xmlns:a16="http://schemas.microsoft.com/office/drawing/2014/main" id="{00F787AF-22AB-4A89-89C2-E8EA35615B0E}"/>
                </a:ext>
              </a:extLst>
            </p:cNvPr>
            <p:cNvSpPr txBox="1"/>
            <p:nvPr/>
          </p:nvSpPr>
          <p:spPr>
            <a:xfrm>
              <a:off x="6970810" y="2217807"/>
              <a:ext cx="1669774" cy="1446550"/>
            </a:xfrm>
            <a:prstGeom prst="rect">
              <a:avLst/>
            </a:prstGeom>
            <a:noFill/>
          </p:spPr>
          <p:txBody>
            <a:bodyPr wrap="square" rtlCol="0">
              <a:spAutoFit/>
            </a:bodyPr>
            <a:lstStyle/>
            <a:p>
              <a:pPr algn="ctr"/>
              <a:r>
                <a:rPr lang="en-GB" sz="4400" b="1">
                  <a:solidFill>
                    <a:schemeClr val="bg1"/>
                  </a:solidFill>
                  <a:latin typeface="Calibri" panose="020F0502020204030204" pitchFamily="34" charset="0"/>
                  <a:cs typeface="Calibri" panose="020F0502020204030204" pitchFamily="34" charset="0"/>
                </a:rPr>
                <a:t>Action</a:t>
              </a:r>
            </a:p>
          </p:txBody>
        </p:sp>
      </p:grpSp>
      <p:sp>
        <p:nvSpPr>
          <p:cNvPr id="13" name="TextBox 12">
            <a:extLst>
              <a:ext uri="{FF2B5EF4-FFF2-40B4-BE49-F238E27FC236}">
                <a16:creationId xmlns:a16="http://schemas.microsoft.com/office/drawing/2014/main" id="{78F150CE-7050-41B4-8581-2E304F438D3A}"/>
              </a:ext>
            </a:extLst>
          </p:cNvPr>
          <p:cNvSpPr txBox="1"/>
          <p:nvPr/>
        </p:nvSpPr>
        <p:spPr>
          <a:xfrm>
            <a:off x="620233" y="5018380"/>
            <a:ext cx="2996039" cy="1077218"/>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What is the data telling us?</a:t>
            </a:r>
          </a:p>
        </p:txBody>
      </p:sp>
      <p:sp>
        <p:nvSpPr>
          <p:cNvPr id="14" name="TextBox 13">
            <a:extLst>
              <a:ext uri="{FF2B5EF4-FFF2-40B4-BE49-F238E27FC236}">
                <a16:creationId xmlns:a16="http://schemas.microsoft.com/office/drawing/2014/main" id="{2B78EFDE-F2C1-47B7-953E-259318F5EEC5}"/>
              </a:ext>
            </a:extLst>
          </p:cNvPr>
          <p:cNvSpPr txBox="1"/>
          <p:nvPr/>
        </p:nvSpPr>
        <p:spPr>
          <a:xfrm>
            <a:off x="4426522" y="5040245"/>
            <a:ext cx="3338955" cy="1077218"/>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What is the story behind the data?</a:t>
            </a:r>
          </a:p>
        </p:txBody>
      </p:sp>
      <p:sp>
        <p:nvSpPr>
          <p:cNvPr id="15" name="TextBox 14">
            <a:extLst>
              <a:ext uri="{FF2B5EF4-FFF2-40B4-BE49-F238E27FC236}">
                <a16:creationId xmlns:a16="http://schemas.microsoft.com/office/drawing/2014/main" id="{D5E47F8E-DEEF-41BB-A7C7-146DD4C542F0}"/>
              </a:ext>
            </a:extLst>
          </p:cNvPr>
          <p:cNvSpPr txBox="1"/>
          <p:nvPr/>
        </p:nvSpPr>
        <p:spPr>
          <a:xfrm>
            <a:off x="8964658" y="5079754"/>
            <a:ext cx="2388019"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So what?</a:t>
            </a:r>
          </a:p>
        </p:txBody>
      </p:sp>
      <p:sp>
        <p:nvSpPr>
          <p:cNvPr id="16" name="Title 2">
            <a:extLst>
              <a:ext uri="{FF2B5EF4-FFF2-40B4-BE49-F238E27FC236}">
                <a16:creationId xmlns:a16="http://schemas.microsoft.com/office/drawing/2014/main" id="{86D71FA9-9347-4969-A647-B8AFCF8A09AE}"/>
              </a:ext>
            </a:extLst>
          </p:cNvPr>
          <p:cNvSpPr txBox="1">
            <a:spLocks/>
          </p:cNvSpPr>
          <p:nvPr/>
        </p:nvSpPr>
        <p:spPr>
          <a:xfrm>
            <a:off x="111428" y="128100"/>
            <a:ext cx="12080572" cy="9548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3600" b="1" dirty="0">
                <a:solidFill>
                  <a:schemeClr val="tx1"/>
                </a:solidFill>
                <a:latin typeface="+mn-lt"/>
                <a:ea typeface="HelloBigSky" panose="02000603000000000000" pitchFamily="2" charset="0"/>
              </a:rPr>
              <a:t>Data is just data. It has no intrinsic meaning on its own.</a:t>
            </a:r>
          </a:p>
        </p:txBody>
      </p:sp>
      <p:sp>
        <p:nvSpPr>
          <p:cNvPr id="18" name="TextBox 17">
            <a:extLst>
              <a:ext uri="{FF2B5EF4-FFF2-40B4-BE49-F238E27FC236}">
                <a16:creationId xmlns:a16="http://schemas.microsoft.com/office/drawing/2014/main" id="{CEDB7409-2311-405B-8380-620187466414}"/>
              </a:ext>
            </a:extLst>
          </p:cNvPr>
          <p:cNvSpPr txBox="1"/>
          <p:nvPr/>
        </p:nvSpPr>
        <p:spPr>
          <a:xfrm>
            <a:off x="1905291" y="713636"/>
            <a:ext cx="8986837" cy="646331"/>
          </a:xfrm>
          <a:prstGeom prst="rect">
            <a:avLst/>
          </a:prstGeom>
          <a:noFill/>
        </p:spPr>
        <p:txBody>
          <a:bodyPr wrap="square">
            <a:spAutoFit/>
          </a:bodyPr>
          <a:lstStyle/>
          <a:p>
            <a:pPr algn="ctr"/>
            <a:r>
              <a:rPr lang="en-GB" sz="1800" i="0" u="none" strike="noStrike" dirty="0">
                <a:solidFill>
                  <a:srgbClr val="6E6E6E"/>
                </a:solidFill>
                <a:effectLst/>
                <a:latin typeface="+mn-lt"/>
                <a:hlinkClick r:id="rId4"/>
              </a:rPr>
              <a:t>What’s the difference between data and evidence? Evidence-based practice</a:t>
            </a:r>
            <a:r>
              <a:rPr lang="en-GB" sz="1800" i="0" u="none" strike="noStrike" dirty="0">
                <a:solidFill>
                  <a:srgbClr val="6E6E6E"/>
                </a:solidFill>
                <a:effectLst/>
                <a:latin typeface="+mn-lt"/>
              </a:rPr>
              <a:t> </a:t>
            </a:r>
          </a:p>
          <a:p>
            <a:pPr algn="ctr"/>
            <a:r>
              <a:rPr lang="en-GB" sz="1800" i="0" u="none" strike="noStrike" dirty="0">
                <a:solidFill>
                  <a:schemeClr val="tx1"/>
                </a:solidFill>
                <a:effectLst/>
                <a:latin typeface="+mn-lt"/>
              </a:rPr>
              <a:t>David Wilkinson</a:t>
            </a:r>
            <a:endParaRPr lang="en-GB" sz="1800" i="0" dirty="0">
              <a:solidFill>
                <a:schemeClr val="tx1"/>
              </a:solidFill>
              <a:effectLst/>
              <a:latin typeface="+mn-lt"/>
            </a:endParaRPr>
          </a:p>
        </p:txBody>
      </p:sp>
      <p:sp>
        <p:nvSpPr>
          <p:cNvPr id="20" name="TextBox 19">
            <a:extLst>
              <a:ext uri="{FF2B5EF4-FFF2-40B4-BE49-F238E27FC236}">
                <a16:creationId xmlns:a16="http://schemas.microsoft.com/office/drawing/2014/main" id="{8CDC2DDA-FBB4-4CCE-A920-76EBD2F3F255}"/>
              </a:ext>
            </a:extLst>
          </p:cNvPr>
          <p:cNvSpPr txBox="1"/>
          <p:nvPr/>
        </p:nvSpPr>
        <p:spPr>
          <a:xfrm>
            <a:off x="3048953" y="2698030"/>
            <a:ext cx="6097904" cy="646331"/>
          </a:xfrm>
          <a:prstGeom prst="rect">
            <a:avLst/>
          </a:prstGeom>
          <a:noFill/>
        </p:spPr>
        <p:txBody>
          <a:bodyPr wrap="square">
            <a:spAutoFit/>
          </a:bodyPr>
          <a:lstStyle/>
          <a:p>
            <a:pPr algn="ctr"/>
            <a:r>
              <a:rPr lang="en-GB" sz="1800" i="1" dirty="0">
                <a:cs typeface="Calibri" panose="020F0502020204030204" pitchFamily="34" charset="0"/>
              </a:rPr>
              <a:t>The Undoing Project: A Friendship that Changed the World </a:t>
            </a:r>
            <a:r>
              <a:rPr lang="en-GB" sz="1800" dirty="0">
                <a:cs typeface="Calibri" panose="020F0502020204030204" pitchFamily="34" charset="0"/>
              </a:rPr>
              <a:t>Michael Lewis (2016)</a:t>
            </a:r>
          </a:p>
        </p:txBody>
      </p:sp>
    </p:spTree>
    <p:extLst>
      <p:ext uri="{BB962C8B-B14F-4D97-AF65-F5344CB8AC3E}">
        <p14:creationId xmlns:p14="http://schemas.microsoft.com/office/powerpoint/2010/main" val="32321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2DC6A8-0197-4A63-A86A-2B874A6D4832}"/>
              </a:ext>
            </a:extLst>
          </p:cNvPr>
          <p:cNvSpPr txBox="1"/>
          <p:nvPr/>
        </p:nvSpPr>
        <p:spPr>
          <a:xfrm>
            <a:off x="362903" y="231576"/>
            <a:ext cx="4677727" cy="830997"/>
          </a:xfrm>
          <a:prstGeom prst="rect">
            <a:avLst/>
          </a:prstGeom>
          <a:noFill/>
        </p:spPr>
        <p:txBody>
          <a:bodyPr wrap="square">
            <a:spAutoFit/>
          </a:bodyPr>
          <a:lstStyle/>
          <a:p>
            <a:pPr lvl="0" algn="ctr" rtl="0">
              <a:spcBef>
                <a:spcPts val="0"/>
              </a:spcBef>
              <a:spcAft>
                <a:spcPts val="0"/>
              </a:spcAft>
              <a:buNone/>
              <a:tabLst>
                <a:tab pos="3143250" algn="l"/>
              </a:tabLst>
            </a:pPr>
            <a:r>
              <a:rPr lang="en-GB" sz="2400" b="1" dirty="0">
                <a:solidFill>
                  <a:srgbClr val="00B050"/>
                </a:solidFill>
              </a:rPr>
              <a:t>Quantitative</a:t>
            </a:r>
            <a:r>
              <a:rPr lang="en-GB" sz="2400" dirty="0"/>
              <a:t> data on it’s own can deliver misleading clinical numbers.</a:t>
            </a:r>
          </a:p>
        </p:txBody>
      </p:sp>
      <p:sp>
        <p:nvSpPr>
          <p:cNvPr id="6" name="TextBox 5">
            <a:extLst>
              <a:ext uri="{FF2B5EF4-FFF2-40B4-BE49-F238E27FC236}">
                <a16:creationId xmlns:a16="http://schemas.microsoft.com/office/drawing/2014/main" id="{787B165A-1AAE-448C-B739-28BED500E976}"/>
              </a:ext>
            </a:extLst>
          </p:cNvPr>
          <p:cNvSpPr txBox="1"/>
          <p:nvPr/>
        </p:nvSpPr>
        <p:spPr>
          <a:xfrm>
            <a:off x="6557725" y="220384"/>
            <a:ext cx="4677727" cy="830997"/>
          </a:xfrm>
          <a:prstGeom prst="rect">
            <a:avLst/>
          </a:prstGeom>
          <a:noFill/>
        </p:spPr>
        <p:txBody>
          <a:bodyPr wrap="square">
            <a:spAutoFit/>
          </a:bodyPr>
          <a:lstStyle/>
          <a:p>
            <a:pPr lvl="0" algn="ctr" rtl="0">
              <a:spcBef>
                <a:spcPts val="0"/>
              </a:spcBef>
              <a:spcAft>
                <a:spcPts val="0"/>
              </a:spcAft>
              <a:buNone/>
              <a:tabLst>
                <a:tab pos="3143250" algn="l"/>
              </a:tabLst>
            </a:pPr>
            <a:r>
              <a:rPr lang="en-GB" sz="2400" b="1" dirty="0">
                <a:solidFill>
                  <a:schemeClr val="accent6">
                    <a:lumMod val="75000"/>
                  </a:schemeClr>
                </a:solidFill>
              </a:rPr>
              <a:t>Qualitative</a:t>
            </a:r>
            <a:r>
              <a:rPr lang="en-GB" sz="2400" dirty="0"/>
              <a:t> data on it’s own can be too anecdotal and unsubstantiated.</a:t>
            </a:r>
          </a:p>
        </p:txBody>
      </p:sp>
      <p:sp>
        <p:nvSpPr>
          <p:cNvPr id="7" name="Speech Bubble: Rectangle with Corners Rounded 6">
            <a:extLst>
              <a:ext uri="{FF2B5EF4-FFF2-40B4-BE49-F238E27FC236}">
                <a16:creationId xmlns:a16="http://schemas.microsoft.com/office/drawing/2014/main" id="{C354A59A-0200-4107-AAC4-1A1B7525E2FF}"/>
              </a:ext>
            </a:extLst>
          </p:cNvPr>
          <p:cNvSpPr/>
          <p:nvPr/>
        </p:nvSpPr>
        <p:spPr>
          <a:xfrm>
            <a:off x="450056" y="1332071"/>
            <a:ext cx="4677726" cy="1234440"/>
          </a:xfrm>
          <a:prstGeom prst="wedgeRoundRectCallout">
            <a:avLst>
              <a:gd name="adj1" fmla="val -3219"/>
              <a:gd name="adj2" fmla="val -6805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ysClr val="windowText" lastClr="000000"/>
                </a:solidFill>
              </a:rPr>
              <a:t>The levels of achievement in </a:t>
            </a:r>
          </a:p>
          <a:p>
            <a:pPr algn="ctr"/>
            <a:r>
              <a:rPr lang="en-GB" sz="2400" dirty="0">
                <a:solidFill>
                  <a:sysClr val="windowText" lastClr="000000"/>
                </a:solidFill>
              </a:rPr>
              <a:t>P7 have decreased by 25%.</a:t>
            </a:r>
          </a:p>
        </p:txBody>
      </p:sp>
      <p:sp>
        <p:nvSpPr>
          <p:cNvPr id="8" name="Speech Bubble: Rectangle with Corners Rounded 7">
            <a:extLst>
              <a:ext uri="{FF2B5EF4-FFF2-40B4-BE49-F238E27FC236}">
                <a16:creationId xmlns:a16="http://schemas.microsoft.com/office/drawing/2014/main" id="{D0B9759A-D2BA-4704-827E-1EAD696F6868}"/>
              </a:ext>
            </a:extLst>
          </p:cNvPr>
          <p:cNvSpPr/>
          <p:nvPr/>
        </p:nvSpPr>
        <p:spPr>
          <a:xfrm>
            <a:off x="6195061" y="1332071"/>
            <a:ext cx="5403056" cy="1234440"/>
          </a:xfrm>
          <a:prstGeom prst="wedgeRoundRectCallout">
            <a:avLst>
              <a:gd name="adj1" fmla="val -3219"/>
              <a:gd name="adj2" fmla="val -6805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solidFill>
                  <a:sysClr val="windowText" lastClr="000000"/>
                </a:solidFill>
              </a:rPr>
              <a:t>I think all the P3s are more confident and skilled at cooperative learning this term. </a:t>
            </a:r>
          </a:p>
        </p:txBody>
      </p:sp>
      <p:sp>
        <p:nvSpPr>
          <p:cNvPr id="9" name="TextBox 8">
            <a:extLst>
              <a:ext uri="{FF2B5EF4-FFF2-40B4-BE49-F238E27FC236}">
                <a16:creationId xmlns:a16="http://schemas.microsoft.com/office/drawing/2014/main" id="{3DDC1ABE-3611-45EF-BB78-2B309157A663}"/>
              </a:ext>
            </a:extLst>
          </p:cNvPr>
          <p:cNvSpPr txBox="1"/>
          <p:nvPr/>
        </p:nvSpPr>
        <p:spPr>
          <a:xfrm>
            <a:off x="515303" y="2752227"/>
            <a:ext cx="4677727" cy="461665"/>
          </a:xfrm>
          <a:prstGeom prst="rect">
            <a:avLst/>
          </a:prstGeom>
          <a:noFill/>
        </p:spPr>
        <p:txBody>
          <a:bodyPr wrap="square">
            <a:spAutoFit/>
          </a:bodyPr>
          <a:lstStyle/>
          <a:p>
            <a:pPr lvl="0" algn="ctr" rtl="0">
              <a:spcBef>
                <a:spcPts val="0"/>
              </a:spcBef>
              <a:spcAft>
                <a:spcPts val="0"/>
              </a:spcAft>
              <a:buNone/>
              <a:tabLst>
                <a:tab pos="3143250" algn="l"/>
              </a:tabLst>
            </a:pPr>
            <a:r>
              <a:rPr lang="en-GB" sz="2400" b="1" dirty="0">
                <a:solidFill>
                  <a:srgbClr val="00B050"/>
                </a:solidFill>
              </a:rPr>
              <a:t>Why did this happen?</a:t>
            </a:r>
            <a:endParaRPr lang="en-GB" sz="2400" dirty="0"/>
          </a:p>
        </p:txBody>
      </p:sp>
      <p:sp>
        <p:nvSpPr>
          <p:cNvPr id="10" name="TextBox 9">
            <a:extLst>
              <a:ext uri="{FF2B5EF4-FFF2-40B4-BE49-F238E27FC236}">
                <a16:creationId xmlns:a16="http://schemas.microsoft.com/office/drawing/2014/main" id="{6DD52F33-E65E-42E3-82AB-577D77526BAB}"/>
              </a:ext>
            </a:extLst>
          </p:cNvPr>
          <p:cNvSpPr txBox="1"/>
          <p:nvPr/>
        </p:nvSpPr>
        <p:spPr>
          <a:xfrm>
            <a:off x="6557724" y="2752226"/>
            <a:ext cx="4677727" cy="461665"/>
          </a:xfrm>
          <a:prstGeom prst="rect">
            <a:avLst/>
          </a:prstGeom>
          <a:noFill/>
        </p:spPr>
        <p:txBody>
          <a:bodyPr wrap="square">
            <a:spAutoFit/>
          </a:bodyPr>
          <a:lstStyle/>
          <a:p>
            <a:pPr lvl="0" algn="ctr" rtl="0">
              <a:spcBef>
                <a:spcPts val="0"/>
              </a:spcBef>
              <a:spcAft>
                <a:spcPts val="0"/>
              </a:spcAft>
              <a:buNone/>
              <a:tabLst>
                <a:tab pos="3143250" algn="l"/>
              </a:tabLst>
            </a:pPr>
            <a:r>
              <a:rPr lang="en-GB" sz="2400" b="1" dirty="0">
                <a:solidFill>
                  <a:schemeClr val="accent6">
                    <a:lumMod val="75000"/>
                  </a:schemeClr>
                </a:solidFill>
              </a:rPr>
              <a:t>How do we know this is true?</a:t>
            </a:r>
            <a:endParaRPr lang="en-GB" sz="2400" dirty="0">
              <a:solidFill>
                <a:schemeClr val="accent6">
                  <a:lumMod val="75000"/>
                </a:schemeClr>
              </a:solidFill>
            </a:endParaRPr>
          </a:p>
        </p:txBody>
      </p:sp>
      <p:sp>
        <p:nvSpPr>
          <p:cNvPr id="11" name="TextBox 10">
            <a:extLst>
              <a:ext uri="{FF2B5EF4-FFF2-40B4-BE49-F238E27FC236}">
                <a16:creationId xmlns:a16="http://schemas.microsoft.com/office/drawing/2014/main" id="{ACC8385A-FCF6-4084-9BDB-B6563F367881}"/>
              </a:ext>
            </a:extLst>
          </p:cNvPr>
          <p:cNvSpPr txBox="1"/>
          <p:nvPr/>
        </p:nvSpPr>
        <p:spPr>
          <a:xfrm>
            <a:off x="292893" y="3399608"/>
            <a:ext cx="11598116" cy="1077218"/>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t>When quantitative and qualitative evidence are </a:t>
            </a:r>
            <a:r>
              <a:rPr lang="en-GB" sz="3200" b="1" dirty="0"/>
              <a:t>reported together</a:t>
            </a:r>
            <a:r>
              <a:rPr lang="en-GB" sz="3200" dirty="0"/>
              <a:t>, the statements are more robust.</a:t>
            </a:r>
          </a:p>
        </p:txBody>
      </p:sp>
      <p:sp>
        <p:nvSpPr>
          <p:cNvPr id="12" name="Speech Bubble: Rectangle with Corners Rounded 11">
            <a:extLst>
              <a:ext uri="{FF2B5EF4-FFF2-40B4-BE49-F238E27FC236}">
                <a16:creationId xmlns:a16="http://schemas.microsoft.com/office/drawing/2014/main" id="{F6972D7E-EDF0-48E2-9937-692DAD25FFCC}"/>
              </a:ext>
            </a:extLst>
          </p:cNvPr>
          <p:cNvSpPr/>
          <p:nvPr/>
        </p:nvSpPr>
        <p:spPr>
          <a:xfrm>
            <a:off x="194310" y="4798400"/>
            <a:ext cx="5497829" cy="1508343"/>
          </a:xfrm>
          <a:prstGeom prst="wedgeRoundRectCallout">
            <a:avLst>
              <a:gd name="adj1" fmla="val 41687"/>
              <a:gd name="adj2" fmla="val -68814"/>
              <a:gd name="adj3" fmla="val 16667"/>
            </a:avLst>
          </a:prstGeom>
          <a:noFill/>
          <a:ln w="38100" cap="flat" cmpd="sng" algn="ctr">
            <a:solidFill>
              <a:srgbClr val="4BAC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sz="2400" dirty="0">
                <a:solidFill>
                  <a:srgbClr val="00B050"/>
                </a:solidFill>
              </a:rPr>
              <a:t>Our levels of achievement have decreased by 25% in P7 due to three </a:t>
            </a:r>
            <a:r>
              <a:rPr lang="en-GB" sz="2400" dirty="0">
                <a:solidFill>
                  <a:schemeClr val="accent6">
                    <a:lumMod val="75000"/>
                  </a:schemeClr>
                </a:solidFill>
              </a:rPr>
              <a:t>high achieving pupils leaving a </a:t>
            </a:r>
            <a:r>
              <a:rPr lang="en-GB" sz="2400" dirty="0">
                <a:solidFill>
                  <a:srgbClr val="00B050"/>
                </a:solidFill>
              </a:rPr>
              <a:t>class of 12</a:t>
            </a:r>
            <a:r>
              <a:rPr lang="en-GB" sz="2400" dirty="0">
                <a:solidFill>
                  <a:schemeClr val="accent6">
                    <a:lumMod val="75000"/>
                  </a:schemeClr>
                </a:solidFill>
              </a:rPr>
              <a:t>. </a:t>
            </a:r>
          </a:p>
        </p:txBody>
      </p:sp>
      <p:sp>
        <p:nvSpPr>
          <p:cNvPr id="13" name="Speech Bubble: Rectangle with Corners Rounded 12">
            <a:extLst>
              <a:ext uri="{FF2B5EF4-FFF2-40B4-BE49-F238E27FC236}">
                <a16:creationId xmlns:a16="http://schemas.microsoft.com/office/drawing/2014/main" id="{E97BE9BB-D087-4348-BD00-BD7E7BB38131}"/>
              </a:ext>
            </a:extLst>
          </p:cNvPr>
          <p:cNvSpPr/>
          <p:nvPr/>
        </p:nvSpPr>
        <p:spPr>
          <a:xfrm>
            <a:off x="6115288" y="4798400"/>
            <a:ext cx="6001227" cy="1534236"/>
          </a:xfrm>
          <a:prstGeom prst="wedgeRoundRectCallout">
            <a:avLst>
              <a:gd name="adj1" fmla="val -40930"/>
              <a:gd name="adj2" fmla="val -70291"/>
              <a:gd name="adj3" fmla="val 16667"/>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sz="2400" dirty="0">
                <a:solidFill>
                  <a:schemeClr val="accent6">
                    <a:lumMod val="75000"/>
                  </a:schemeClr>
                </a:solidFill>
              </a:rPr>
              <a:t>Evidence from observations and pupil focus groups demonstrates that </a:t>
            </a:r>
            <a:r>
              <a:rPr lang="en-GB" sz="2400" dirty="0">
                <a:solidFill>
                  <a:srgbClr val="00B050"/>
                </a:solidFill>
              </a:rPr>
              <a:t>93% of P3 pupils were more confident and skilled at cooperative learning than in Term 1</a:t>
            </a:r>
            <a:r>
              <a:rPr lang="en-GB" sz="2400" dirty="0">
                <a:solidFill>
                  <a:sysClr val="windowText" lastClr="000000"/>
                </a:solidFill>
              </a:rPr>
              <a:t>. </a:t>
            </a:r>
          </a:p>
        </p:txBody>
      </p:sp>
    </p:spTree>
    <p:extLst>
      <p:ext uri="{BB962C8B-B14F-4D97-AF65-F5344CB8AC3E}">
        <p14:creationId xmlns:p14="http://schemas.microsoft.com/office/powerpoint/2010/main" val="115197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SWN Top 5: Questions to ask of your SSW data to tell your &amp;quot;Data Story&amp;quot;">
            <a:extLst>
              <a:ext uri="{FF2B5EF4-FFF2-40B4-BE49-F238E27FC236}">
                <a16:creationId xmlns:a16="http://schemas.microsoft.com/office/drawing/2014/main" id="{065B34DF-95A5-4CDE-8457-6943FC05F8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9" r="9050"/>
          <a:stretch/>
        </p:blipFill>
        <p:spPr bwMode="auto">
          <a:xfrm>
            <a:off x="1901687" y="137160"/>
            <a:ext cx="8388626" cy="5738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C8B704-322F-4832-A489-A015D502792A}"/>
              </a:ext>
            </a:extLst>
          </p:cNvPr>
          <p:cNvSpPr txBox="1"/>
          <p:nvPr/>
        </p:nvSpPr>
        <p:spPr>
          <a:xfrm>
            <a:off x="1203960" y="5909666"/>
            <a:ext cx="9784079" cy="369332"/>
          </a:xfrm>
          <a:prstGeom prst="rect">
            <a:avLst/>
          </a:prstGeom>
          <a:noFill/>
        </p:spPr>
        <p:txBody>
          <a:bodyPr wrap="square">
            <a:spAutoFit/>
          </a:bodyPr>
          <a:lstStyle/>
          <a:p>
            <a:r>
              <a:rPr lang="en-GB" sz="1800" b="1" dirty="0">
                <a:latin typeface="Calibri" panose="020F0502020204030204" pitchFamily="34" charset="0"/>
                <a:cs typeface="Calibri" panose="020F0502020204030204" pitchFamily="34" charset="0"/>
              </a:rPr>
              <a:t>Image from: </a:t>
            </a:r>
            <a:r>
              <a:rPr lang="en-GB" sz="1800" dirty="0">
                <a:latin typeface="Calibri" panose="020F0502020204030204" pitchFamily="34" charset="0"/>
                <a:cs typeface="Calibri" panose="020F0502020204030204" pitchFamily="34" charset="0"/>
                <a:hlinkClick r:id="rId4"/>
              </a:rPr>
              <a:t>Questions to Ask of your SSW Data to tell your “data story”</a:t>
            </a:r>
            <a:r>
              <a:rPr lang="en-GB" sz="1800" dirty="0">
                <a:latin typeface="Calibri" panose="020F0502020204030204" pitchFamily="34" charset="0"/>
                <a:cs typeface="Calibri" panose="020F0502020204030204" pitchFamily="34" charset="0"/>
              </a:rPr>
              <a:t> (Robert Lucio - January 2020)</a:t>
            </a:r>
          </a:p>
        </p:txBody>
      </p:sp>
    </p:spTree>
    <p:extLst>
      <p:ext uri="{BB962C8B-B14F-4D97-AF65-F5344CB8AC3E}">
        <p14:creationId xmlns:p14="http://schemas.microsoft.com/office/powerpoint/2010/main" val="216288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91D58-11E9-45C8-A60E-E73B6AC9FA28}"/>
              </a:ext>
            </a:extLst>
          </p:cNvPr>
          <p:cNvSpPr txBox="1"/>
          <p:nvPr/>
        </p:nvSpPr>
        <p:spPr>
          <a:xfrm>
            <a:off x="362903" y="231576"/>
            <a:ext cx="11181397" cy="1200329"/>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You can turn </a:t>
            </a:r>
            <a:r>
              <a:rPr lang="en-GB" sz="3600" b="1" dirty="0">
                <a:solidFill>
                  <a:schemeClr val="accent6">
                    <a:lumMod val="75000"/>
                  </a:schemeClr>
                </a:solidFill>
              </a:rPr>
              <a:t>qualitative</a:t>
            </a:r>
            <a:r>
              <a:rPr lang="en-GB" sz="3600" b="1" dirty="0">
                <a:solidFill>
                  <a:srgbClr val="00B050"/>
                </a:solidFill>
              </a:rPr>
              <a:t> </a:t>
            </a:r>
            <a:r>
              <a:rPr lang="en-GB" sz="3600" dirty="0"/>
              <a:t>data into </a:t>
            </a:r>
            <a:r>
              <a:rPr lang="en-GB" sz="3600" b="1" dirty="0">
                <a:solidFill>
                  <a:srgbClr val="00B050"/>
                </a:solidFill>
              </a:rPr>
              <a:t>quantitative</a:t>
            </a:r>
            <a:r>
              <a:rPr lang="en-GB" sz="3600" dirty="0"/>
              <a:t> data through structured methods of data collection.</a:t>
            </a:r>
          </a:p>
        </p:txBody>
      </p:sp>
      <p:graphicFrame>
        <p:nvGraphicFramePr>
          <p:cNvPr id="5" name="Table 5">
            <a:extLst>
              <a:ext uri="{FF2B5EF4-FFF2-40B4-BE49-F238E27FC236}">
                <a16:creationId xmlns:a16="http://schemas.microsoft.com/office/drawing/2014/main" id="{D51A3B6D-37AA-4BD0-B7F9-B0B85435F087}"/>
              </a:ext>
            </a:extLst>
          </p:cNvPr>
          <p:cNvGraphicFramePr>
            <a:graphicFrameLocks noGrp="1"/>
          </p:cNvGraphicFramePr>
          <p:nvPr>
            <p:extLst>
              <p:ext uri="{D42A27DB-BD31-4B8C-83A1-F6EECF244321}">
                <p14:modId xmlns:p14="http://schemas.microsoft.com/office/powerpoint/2010/main" val="1456902902"/>
              </p:ext>
            </p:extLst>
          </p:nvPr>
        </p:nvGraphicFramePr>
        <p:xfrm>
          <a:off x="488950" y="1646766"/>
          <a:ext cx="11055351" cy="4358640"/>
        </p:xfrm>
        <a:graphic>
          <a:graphicData uri="http://schemas.openxmlformats.org/drawingml/2006/table">
            <a:tbl>
              <a:tblPr firstRow="1" bandRow="1">
                <a:tableStyleId>{D7AC3CCA-C797-4891-BE02-D94E43425B78}</a:tableStyleId>
              </a:tblPr>
              <a:tblGrid>
                <a:gridCol w="2974340">
                  <a:extLst>
                    <a:ext uri="{9D8B030D-6E8A-4147-A177-3AD203B41FA5}">
                      <a16:colId xmlns:a16="http://schemas.microsoft.com/office/drawing/2014/main" val="2788813661"/>
                    </a:ext>
                  </a:extLst>
                </a:gridCol>
                <a:gridCol w="4069080">
                  <a:extLst>
                    <a:ext uri="{9D8B030D-6E8A-4147-A177-3AD203B41FA5}">
                      <a16:colId xmlns:a16="http://schemas.microsoft.com/office/drawing/2014/main" val="3313594390"/>
                    </a:ext>
                  </a:extLst>
                </a:gridCol>
                <a:gridCol w="4011931">
                  <a:extLst>
                    <a:ext uri="{9D8B030D-6E8A-4147-A177-3AD203B41FA5}">
                      <a16:colId xmlns:a16="http://schemas.microsoft.com/office/drawing/2014/main" val="4119141836"/>
                    </a:ext>
                  </a:extLst>
                </a:gridCol>
              </a:tblGrid>
              <a:tr h="480484">
                <a:tc>
                  <a:txBody>
                    <a:bodyPr/>
                    <a:lstStyle/>
                    <a:p>
                      <a:pPr algn="ctr"/>
                      <a:r>
                        <a:rPr lang="en-GB" sz="2000" dirty="0"/>
                        <a:t>What we want to know</a:t>
                      </a:r>
                    </a:p>
                  </a:txBody>
                  <a:tcPr anchor="ctr"/>
                </a:tc>
                <a:tc>
                  <a:txBody>
                    <a:bodyPr/>
                    <a:lstStyle/>
                    <a:p>
                      <a:pPr algn="ctr"/>
                      <a:r>
                        <a:rPr lang="en-GB" sz="2000" dirty="0"/>
                        <a:t>What we might think</a:t>
                      </a:r>
                    </a:p>
                    <a:p>
                      <a:pPr algn="ctr"/>
                      <a:r>
                        <a:rPr lang="en-GB" sz="2000" dirty="0">
                          <a:solidFill>
                            <a:schemeClr val="accent6">
                              <a:lumMod val="75000"/>
                            </a:schemeClr>
                          </a:solidFill>
                        </a:rPr>
                        <a:t>QUALITATIVE</a:t>
                      </a:r>
                      <a:r>
                        <a:rPr lang="en-GB" sz="2000" dirty="0"/>
                        <a:t> data</a:t>
                      </a:r>
                    </a:p>
                  </a:txBody>
                  <a:tcPr anchor="ctr"/>
                </a:tc>
                <a:tc>
                  <a:txBody>
                    <a:bodyPr/>
                    <a:lstStyle/>
                    <a:p>
                      <a:pPr algn="ctr"/>
                      <a:r>
                        <a:rPr lang="en-GB" sz="2000" dirty="0"/>
                        <a:t>Further Exploration</a:t>
                      </a:r>
                    </a:p>
                    <a:p>
                      <a:pPr algn="ctr"/>
                      <a:r>
                        <a:rPr lang="en-GB" sz="2000" dirty="0">
                          <a:solidFill>
                            <a:srgbClr val="00B050"/>
                          </a:solidFill>
                        </a:rPr>
                        <a:t>QUANTITATIVE</a:t>
                      </a:r>
                      <a:r>
                        <a:rPr lang="en-GB" sz="2000" dirty="0"/>
                        <a:t> data</a:t>
                      </a:r>
                    </a:p>
                  </a:txBody>
                  <a:tcPr anchor="ctr"/>
                </a:tc>
                <a:extLst>
                  <a:ext uri="{0D108BD9-81ED-4DB2-BD59-A6C34878D82A}">
                    <a16:rowId xmlns:a16="http://schemas.microsoft.com/office/drawing/2014/main" val="2682736336"/>
                  </a:ext>
                </a:extLst>
              </a:tr>
              <a:tr h="914400">
                <a:tc>
                  <a:txBody>
                    <a:bodyPr/>
                    <a:lstStyle/>
                    <a:p>
                      <a:r>
                        <a:rPr lang="en-GB" b="1" dirty="0"/>
                        <a:t>How much does Sarah enjoy school?</a:t>
                      </a:r>
                    </a:p>
                  </a:txBody>
                  <a:tcPr anchor="ctr"/>
                </a:tc>
                <a:tc>
                  <a:txBody>
                    <a:bodyPr/>
                    <a:lstStyle/>
                    <a:p>
                      <a:r>
                        <a:rPr lang="en-GB" dirty="0"/>
                        <a:t>Sarah seems to like school but I am not sure. She can be a bit quiet.</a:t>
                      </a:r>
                    </a:p>
                  </a:txBody>
                  <a:tcPr anchor="ctr"/>
                </a:tc>
                <a:tc>
                  <a:txBody>
                    <a:bodyPr/>
                    <a:lstStyle/>
                    <a:p>
                      <a:r>
                        <a:rPr lang="en-GB" dirty="0"/>
                        <a:t>Sarah has coloured in the happy face on her chart 5/5 days this week.</a:t>
                      </a:r>
                    </a:p>
                  </a:txBody>
                  <a:tcPr anchor="ctr"/>
                </a:tc>
                <a:extLst>
                  <a:ext uri="{0D108BD9-81ED-4DB2-BD59-A6C34878D82A}">
                    <a16:rowId xmlns:a16="http://schemas.microsoft.com/office/drawing/2014/main" val="1565631220"/>
                  </a:ext>
                </a:extLst>
              </a:tr>
              <a:tr h="914400">
                <a:tc>
                  <a:txBody>
                    <a:bodyPr/>
                    <a:lstStyle/>
                    <a:p>
                      <a:r>
                        <a:rPr lang="en-GB" b="1" dirty="0"/>
                        <a:t>Can Joseph ask complex questions?</a:t>
                      </a:r>
                    </a:p>
                  </a:txBody>
                  <a:tcPr anchor="ctr"/>
                </a:tc>
                <a:tc>
                  <a:txBody>
                    <a:bodyPr/>
                    <a:lstStyle/>
                    <a:p>
                      <a:r>
                        <a:rPr lang="en-GB" dirty="0"/>
                        <a:t>I think Joseph’s language is developing. I have observed him asking more questions but some are still babyish.</a:t>
                      </a:r>
                    </a:p>
                  </a:txBody>
                  <a:tcPr anchor="ctr"/>
                </a:tc>
                <a:tc>
                  <a:txBody>
                    <a:bodyPr/>
                    <a:lstStyle/>
                    <a:p>
                      <a:r>
                        <a:rPr lang="en-GB" dirty="0"/>
                        <a:t>3/5 questions Joseph asked were “how” and “why” evaluating and analysing questions. </a:t>
                      </a:r>
                    </a:p>
                  </a:txBody>
                  <a:tcPr anchor="ctr"/>
                </a:tc>
                <a:extLst>
                  <a:ext uri="{0D108BD9-81ED-4DB2-BD59-A6C34878D82A}">
                    <a16:rowId xmlns:a16="http://schemas.microsoft.com/office/drawing/2014/main" val="3257826301"/>
                  </a:ext>
                </a:extLst>
              </a:tr>
              <a:tr h="914400">
                <a:tc>
                  <a:txBody>
                    <a:bodyPr/>
                    <a:lstStyle/>
                    <a:p>
                      <a:r>
                        <a:rPr lang="en-GB" b="1" dirty="0"/>
                        <a:t>How does Kirsty perceive herself as a learner?</a:t>
                      </a:r>
                    </a:p>
                  </a:txBody>
                  <a:tcPr anchor="ctr"/>
                </a:tc>
                <a:tc>
                  <a:txBody>
                    <a:bodyPr/>
                    <a:lstStyle/>
                    <a:p>
                      <a:r>
                        <a:rPr lang="en-GB" dirty="0"/>
                        <a:t>Sometimes Kirsty lacks resilience. I wonder if she has low self-esteem?</a:t>
                      </a:r>
                    </a:p>
                  </a:txBody>
                  <a:tcPr anchor="ctr"/>
                </a:tc>
                <a:tc>
                  <a:txBody>
                    <a:bodyPr/>
                    <a:lstStyle/>
                    <a:p>
                      <a:r>
                        <a:rPr lang="en-GB" dirty="0"/>
                        <a:t>On the “Myself as a Learner” scale, Kirsty graded herself well below her peers.</a:t>
                      </a:r>
                    </a:p>
                  </a:txBody>
                  <a:tcPr anchor="ctr"/>
                </a:tc>
                <a:extLst>
                  <a:ext uri="{0D108BD9-81ED-4DB2-BD59-A6C34878D82A}">
                    <a16:rowId xmlns:a16="http://schemas.microsoft.com/office/drawing/2014/main" val="3623438965"/>
                  </a:ext>
                </a:extLst>
              </a:tr>
              <a:tr h="914400">
                <a:tc>
                  <a:txBody>
                    <a:bodyPr/>
                    <a:lstStyle/>
                    <a:p>
                      <a:r>
                        <a:rPr lang="en-GB" b="1" dirty="0"/>
                        <a:t>How engaged is Simon in his learning?</a:t>
                      </a:r>
                    </a:p>
                  </a:txBody>
                  <a:tcPr anchor="ctr"/>
                </a:tc>
                <a:tc>
                  <a:txBody>
                    <a:bodyPr/>
                    <a:lstStyle/>
                    <a:p>
                      <a:r>
                        <a:rPr lang="en-GB" dirty="0"/>
                        <a:t>Simon doesn’t seem interested. He isn’t enthusiastic about his learning.</a:t>
                      </a:r>
                    </a:p>
                  </a:txBody>
                  <a:tcPr anchor="ctr"/>
                </a:tc>
                <a:tc>
                  <a:txBody>
                    <a:bodyPr/>
                    <a:lstStyle/>
                    <a:p>
                      <a:r>
                        <a:rPr lang="en-GB" dirty="0"/>
                        <a:t>The Leuven Scale scored Simon as moderately engaged.</a:t>
                      </a:r>
                    </a:p>
                  </a:txBody>
                  <a:tcPr anchor="ctr"/>
                </a:tc>
                <a:extLst>
                  <a:ext uri="{0D108BD9-81ED-4DB2-BD59-A6C34878D82A}">
                    <a16:rowId xmlns:a16="http://schemas.microsoft.com/office/drawing/2014/main" val="155256138"/>
                  </a:ext>
                </a:extLst>
              </a:tr>
            </a:tbl>
          </a:graphicData>
        </a:graphic>
      </p:graphicFrame>
    </p:spTree>
    <p:extLst>
      <p:ext uri="{BB962C8B-B14F-4D97-AF65-F5344CB8AC3E}">
        <p14:creationId xmlns:p14="http://schemas.microsoft.com/office/powerpoint/2010/main" val="281941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00574EF-52E6-47DD-A2CD-F57A8DBB0D31}"/>
              </a:ext>
            </a:extLst>
          </p:cNvPr>
          <p:cNvGrpSpPr/>
          <p:nvPr/>
        </p:nvGrpSpPr>
        <p:grpSpPr>
          <a:xfrm>
            <a:off x="845457" y="1322160"/>
            <a:ext cx="5464266" cy="4539698"/>
            <a:chOff x="3039914" y="868783"/>
            <a:chExt cx="3127401" cy="2889612"/>
          </a:xfrm>
        </p:grpSpPr>
        <p:sp>
          <p:nvSpPr>
            <p:cNvPr id="4" name="Isosceles Triangle 3">
              <a:extLst>
                <a:ext uri="{FF2B5EF4-FFF2-40B4-BE49-F238E27FC236}">
                  <a16:creationId xmlns:a16="http://schemas.microsoft.com/office/drawing/2014/main" id="{64D20C5A-D626-4EC3-8826-782C32FF18D1}"/>
                </a:ext>
              </a:extLst>
            </p:cNvPr>
            <p:cNvSpPr/>
            <p:nvPr/>
          </p:nvSpPr>
          <p:spPr>
            <a:xfrm>
              <a:off x="3039914" y="868783"/>
              <a:ext cx="3127401" cy="2458890"/>
            </a:xfrm>
            <a:prstGeom prst="triangle">
              <a:avLst/>
            </a:prstGeom>
            <a:solidFill>
              <a:srgbClr val="009BAC"/>
            </a:solidFill>
            <a:ln>
              <a:solidFill>
                <a:srgbClr val="009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 name="Isosceles Triangle 4">
              <a:extLst>
                <a:ext uri="{FF2B5EF4-FFF2-40B4-BE49-F238E27FC236}">
                  <a16:creationId xmlns:a16="http://schemas.microsoft.com/office/drawing/2014/main" id="{771A4574-DD23-4016-8B34-996C9C9E6401}"/>
                </a:ext>
              </a:extLst>
            </p:cNvPr>
            <p:cNvSpPr/>
            <p:nvPr/>
          </p:nvSpPr>
          <p:spPr>
            <a:xfrm>
              <a:off x="3877971" y="3022238"/>
              <a:ext cx="1375442" cy="453358"/>
            </a:xfrm>
            <a:prstGeom prst="triangle">
              <a:avLst/>
            </a:prstGeom>
            <a:solidFill>
              <a:srgbClr val="BCCF00"/>
            </a:solidFill>
            <a:ln>
              <a:solidFill>
                <a:srgbClr val="BC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49257606-8569-4918-9016-AE9D9D274EBC}"/>
                </a:ext>
              </a:extLst>
            </p:cNvPr>
            <p:cNvSpPr/>
            <p:nvPr/>
          </p:nvSpPr>
          <p:spPr>
            <a:xfrm rot="14297022">
              <a:off x="4679418" y="2005819"/>
              <a:ext cx="1375442" cy="424060"/>
            </a:xfrm>
            <a:prstGeom prst="triangle">
              <a:avLst/>
            </a:prstGeom>
            <a:solidFill>
              <a:srgbClr val="BCCF00"/>
            </a:solidFill>
            <a:ln>
              <a:solidFill>
                <a:srgbClr val="BC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CE840F9A-B82E-4AF0-8BE7-83789B952882}"/>
                </a:ext>
              </a:extLst>
            </p:cNvPr>
            <p:cNvSpPr/>
            <p:nvPr/>
          </p:nvSpPr>
          <p:spPr>
            <a:xfrm rot="7476667">
              <a:off x="3103728" y="2022104"/>
              <a:ext cx="1375442" cy="436167"/>
            </a:xfrm>
            <a:prstGeom prst="triangle">
              <a:avLst/>
            </a:prstGeom>
            <a:solidFill>
              <a:srgbClr val="BCCF00"/>
            </a:solidFill>
            <a:ln>
              <a:solidFill>
                <a:srgbClr val="BC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C53098-CD6D-44E7-8D41-E2976C0C89D5}"/>
                </a:ext>
              </a:extLst>
            </p:cNvPr>
            <p:cNvSpPr txBox="1"/>
            <p:nvPr/>
          </p:nvSpPr>
          <p:spPr>
            <a:xfrm>
              <a:off x="4002046" y="2059398"/>
              <a:ext cx="1203135" cy="685672"/>
            </a:xfrm>
            <a:prstGeom prst="rect">
              <a:avLst/>
            </a:prstGeom>
            <a:noFill/>
          </p:spPr>
          <p:txBody>
            <a:bodyPr wrap="square">
              <a:spAutoFit/>
            </a:bodyPr>
            <a:lstStyle/>
            <a:p>
              <a:pPr algn="ctr"/>
              <a:r>
                <a:rPr lang="en-GB" sz="3200" b="1" dirty="0">
                  <a:solidFill>
                    <a:schemeClr val="bg1"/>
                  </a:solidFill>
                  <a:latin typeface="Calibri" panose="020F0502020204030204" pitchFamily="34" charset="0"/>
                  <a:cs typeface="Calibri" panose="020F0502020204030204" pitchFamily="34" charset="0"/>
                </a:rPr>
                <a:t>Evaluation of Quality</a:t>
              </a:r>
            </a:p>
          </p:txBody>
        </p:sp>
        <p:sp>
          <p:nvSpPr>
            <p:cNvPr id="9" name="TextBox 8">
              <a:extLst>
                <a:ext uri="{FF2B5EF4-FFF2-40B4-BE49-F238E27FC236}">
                  <a16:creationId xmlns:a16="http://schemas.microsoft.com/office/drawing/2014/main" id="{8375E7A0-5DCD-41B7-8D9D-BE6BBB889C61}"/>
                </a:ext>
              </a:extLst>
            </p:cNvPr>
            <p:cNvSpPr txBox="1"/>
            <p:nvPr/>
          </p:nvSpPr>
          <p:spPr>
            <a:xfrm rot="18307993">
              <a:off x="2652950" y="1899943"/>
              <a:ext cx="1676685" cy="264228"/>
            </a:xfrm>
            <a:prstGeom prst="rect">
              <a:avLst/>
            </a:prstGeom>
            <a:noFill/>
          </p:spPr>
          <p:txBody>
            <a:bodyPr wrap="square">
              <a:spAutoFit/>
            </a:bodyPr>
            <a:lstStyle/>
            <a:p>
              <a:pPr algn="ctr"/>
              <a:r>
                <a:rPr lang="en-GB" sz="2400" dirty="0">
                  <a:latin typeface="Calibri" panose="020F0502020204030204" pitchFamily="34" charset="0"/>
                  <a:cs typeface="Calibri" panose="020F0502020204030204" pitchFamily="34" charset="0"/>
                </a:rPr>
                <a:t>Quantitative Data</a:t>
              </a:r>
            </a:p>
          </p:txBody>
        </p:sp>
        <p:sp>
          <p:nvSpPr>
            <p:cNvPr id="10" name="TextBox 9">
              <a:extLst>
                <a:ext uri="{FF2B5EF4-FFF2-40B4-BE49-F238E27FC236}">
                  <a16:creationId xmlns:a16="http://schemas.microsoft.com/office/drawing/2014/main" id="{1217BB16-B0F8-49BE-B4DB-6FF0B9903A6C}"/>
                </a:ext>
              </a:extLst>
            </p:cNvPr>
            <p:cNvSpPr txBox="1"/>
            <p:nvPr/>
          </p:nvSpPr>
          <p:spPr>
            <a:xfrm rot="3485433">
              <a:off x="4818377" y="1851700"/>
              <a:ext cx="1676685" cy="264228"/>
            </a:xfrm>
            <a:prstGeom prst="rect">
              <a:avLst/>
            </a:prstGeom>
            <a:noFill/>
          </p:spPr>
          <p:txBody>
            <a:bodyPr wrap="square">
              <a:spAutoFit/>
            </a:bodyPr>
            <a:lstStyle/>
            <a:p>
              <a:pPr algn="ctr"/>
              <a:r>
                <a:rPr lang="en-GB" sz="2400" dirty="0">
                  <a:latin typeface="Calibri" panose="020F0502020204030204" pitchFamily="34" charset="0"/>
                  <a:cs typeface="Calibri" panose="020F0502020204030204" pitchFamily="34" charset="0"/>
                </a:rPr>
                <a:t>People’s Views</a:t>
              </a:r>
            </a:p>
          </p:txBody>
        </p:sp>
        <p:sp>
          <p:nvSpPr>
            <p:cNvPr id="11" name="TextBox 10">
              <a:extLst>
                <a:ext uri="{FF2B5EF4-FFF2-40B4-BE49-F238E27FC236}">
                  <a16:creationId xmlns:a16="http://schemas.microsoft.com/office/drawing/2014/main" id="{DA651AFC-675C-44C5-8DB3-809F5AC2FFC5}"/>
                </a:ext>
              </a:extLst>
            </p:cNvPr>
            <p:cNvSpPr txBox="1"/>
            <p:nvPr/>
          </p:nvSpPr>
          <p:spPr>
            <a:xfrm>
              <a:off x="3727349" y="3464536"/>
              <a:ext cx="1676685" cy="293859"/>
            </a:xfrm>
            <a:prstGeom prst="rect">
              <a:avLst/>
            </a:prstGeom>
            <a:noFill/>
          </p:spPr>
          <p:txBody>
            <a:bodyPr wrap="square">
              <a:spAutoFit/>
            </a:bodyPr>
            <a:lstStyle/>
            <a:p>
              <a:pPr algn="ctr"/>
              <a:r>
                <a:rPr lang="en-GB" sz="2400" dirty="0">
                  <a:latin typeface="Calibri" panose="020F0502020204030204" pitchFamily="34" charset="0"/>
                  <a:cs typeface="Calibri" panose="020F0502020204030204" pitchFamily="34" charset="0"/>
                </a:rPr>
                <a:t>Direct Observation</a:t>
              </a:r>
            </a:p>
          </p:txBody>
        </p:sp>
      </p:grpSp>
      <p:sp>
        <p:nvSpPr>
          <p:cNvPr id="12" name="TextBox 11">
            <a:extLst>
              <a:ext uri="{FF2B5EF4-FFF2-40B4-BE49-F238E27FC236}">
                <a16:creationId xmlns:a16="http://schemas.microsoft.com/office/drawing/2014/main" id="{70691720-15B7-4782-B73D-C173285724FD}"/>
              </a:ext>
            </a:extLst>
          </p:cNvPr>
          <p:cNvSpPr txBox="1"/>
          <p:nvPr/>
        </p:nvSpPr>
        <p:spPr>
          <a:xfrm>
            <a:off x="687390" y="311249"/>
            <a:ext cx="5830823" cy="769441"/>
          </a:xfrm>
          <a:prstGeom prst="rect">
            <a:avLst/>
          </a:prstGeom>
          <a:noFill/>
        </p:spPr>
        <p:txBody>
          <a:bodyPr wrap="square">
            <a:spAutoFit/>
          </a:bodyPr>
          <a:lstStyle/>
          <a:p>
            <a:pPr algn="ctr"/>
            <a:r>
              <a:rPr lang="en-GB" sz="4400" b="1" dirty="0">
                <a:solidFill>
                  <a:srgbClr val="009BAC"/>
                </a:solidFill>
                <a:latin typeface="Calibri" panose="020F0502020204030204" pitchFamily="34" charset="0"/>
                <a:cs typeface="Calibri" panose="020F0502020204030204" pitchFamily="34" charset="0"/>
              </a:rPr>
              <a:t>Triangulation of Data</a:t>
            </a:r>
          </a:p>
        </p:txBody>
      </p:sp>
      <p:sp>
        <p:nvSpPr>
          <p:cNvPr id="43" name="TextBox 42">
            <a:extLst>
              <a:ext uri="{FF2B5EF4-FFF2-40B4-BE49-F238E27FC236}">
                <a16:creationId xmlns:a16="http://schemas.microsoft.com/office/drawing/2014/main" id="{A2340DED-BE8E-49C8-8F4A-3D53C4CA2358}"/>
              </a:ext>
            </a:extLst>
          </p:cNvPr>
          <p:cNvSpPr txBox="1"/>
          <p:nvPr/>
        </p:nvSpPr>
        <p:spPr>
          <a:xfrm>
            <a:off x="962440" y="6012675"/>
            <a:ext cx="5097780" cy="400110"/>
          </a:xfrm>
          <a:prstGeom prst="rect">
            <a:avLst/>
          </a:prstGeom>
          <a:noFill/>
        </p:spPr>
        <p:txBody>
          <a:bodyPr wrap="square" rtlCol="0">
            <a:spAutoFit/>
          </a:bodyPr>
          <a:lstStyle/>
          <a:p>
            <a:pPr algn="ctr"/>
            <a:r>
              <a:rPr lang="en-GB" sz="2000" dirty="0">
                <a:latin typeface="Calibri" panose="020F0502020204030204" pitchFamily="34" charset="0"/>
                <a:cs typeface="Calibri" panose="020F0502020204030204" pitchFamily="34" charset="0"/>
                <a:hlinkClick r:id="rId3"/>
              </a:rPr>
              <a:t>How Good Is Our School? 4</a:t>
            </a:r>
            <a:r>
              <a:rPr lang="en-GB" sz="2000" baseline="30000" dirty="0">
                <a:latin typeface="Calibri" panose="020F0502020204030204" pitchFamily="34" charset="0"/>
                <a:cs typeface="Calibri" panose="020F0502020204030204" pitchFamily="34" charset="0"/>
                <a:hlinkClick r:id="rId3"/>
              </a:rPr>
              <a:t>th</a:t>
            </a:r>
            <a:r>
              <a:rPr lang="en-GB" sz="2000" dirty="0">
                <a:latin typeface="Calibri" panose="020F0502020204030204" pitchFamily="34" charset="0"/>
                <a:cs typeface="Calibri" panose="020F0502020204030204" pitchFamily="34" charset="0"/>
                <a:hlinkClick r:id="rId3"/>
              </a:rPr>
              <a:t> Edition</a:t>
            </a:r>
            <a:endParaRPr lang="en-GB" sz="20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C54F2737-A77A-4EA5-9584-1668C32C0FCC}"/>
              </a:ext>
            </a:extLst>
          </p:cNvPr>
          <p:cNvSpPr txBox="1"/>
          <p:nvPr/>
        </p:nvSpPr>
        <p:spPr>
          <a:xfrm>
            <a:off x="6309724" y="1341553"/>
            <a:ext cx="5807020" cy="2062103"/>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Effective self-evaluation includes </a:t>
            </a:r>
          </a:p>
          <a:p>
            <a:pPr algn="ctr"/>
            <a:r>
              <a:rPr lang="en-GB" sz="3200" b="1" dirty="0">
                <a:solidFill>
                  <a:srgbClr val="9933FF"/>
                </a:solidFill>
                <a:latin typeface="Calibri" panose="020F0502020204030204" pitchFamily="34" charset="0"/>
                <a:cs typeface="Calibri" panose="020F0502020204030204" pitchFamily="34" charset="0"/>
              </a:rPr>
              <a:t>rigorous interrogation</a:t>
            </a:r>
            <a:r>
              <a:rPr lang="en-GB" sz="3200" dirty="0">
                <a:solidFill>
                  <a:srgbClr val="9933FF"/>
                </a:solidFill>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of data and analysis of the evidence to recognise </a:t>
            </a:r>
            <a:r>
              <a:rPr lang="en-GB" sz="3200" b="1" dirty="0">
                <a:solidFill>
                  <a:srgbClr val="00B0F0"/>
                </a:solidFill>
                <a:latin typeface="Calibri" panose="020F0502020204030204" pitchFamily="34" charset="0"/>
                <a:cs typeface="Calibri" panose="020F0502020204030204" pitchFamily="34" charset="0"/>
              </a:rPr>
              <a:t>emerging trends</a:t>
            </a:r>
            <a:r>
              <a:rPr lang="en-GB"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744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9" name="Picture 2">
            <a:extLst>
              <a:ext uri="{FF2B5EF4-FFF2-40B4-BE49-F238E27FC236}">
                <a16:creationId xmlns:a16="http://schemas.microsoft.com/office/drawing/2014/main" id="{7D21AFC5-F6EB-496C-9EF8-2DF142C698D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501"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93AA7-497A-4ACD-8628-5A38AF758EFD}"/>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b="1" dirty="0"/>
              <a:t>When to evaluate evidence?</a:t>
            </a:r>
          </a:p>
        </p:txBody>
      </p:sp>
      <p:sp>
        <p:nvSpPr>
          <p:cNvPr id="3" name="TextBox 2">
            <a:extLst>
              <a:ext uri="{FF2B5EF4-FFF2-40B4-BE49-F238E27FC236}">
                <a16:creationId xmlns:a16="http://schemas.microsoft.com/office/drawing/2014/main" id="{7AB0A591-C92A-4335-BAFE-8EB2F7A1CAA9}"/>
              </a:ext>
            </a:extLst>
          </p:cNvPr>
          <p:cNvSpPr txBox="1"/>
          <p:nvPr/>
        </p:nvSpPr>
        <p:spPr>
          <a:xfrm>
            <a:off x="137159" y="1011381"/>
            <a:ext cx="11917679" cy="2215991"/>
          </a:xfrm>
          <a:prstGeom prst="rect">
            <a:avLst/>
          </a:prstGeom>
          <a:noFill/>
        </p:spPr>
        <p:txBody>
          <a:bodyPr wrap="square">
            <a:spAutoFit/>
          </a:bodyPr>
          <a:lstStyle/>
          <a:p>
            <a:pPr lvl="0" rtl="0">
              <a:spcBef>
                <a:spcPts val="0"/>
              </a:spcBef>
              <a:spcAft>
                <a:spcPts val="1200"/>
              </a:spcAft>
              <a:buNone/>
              <a:tabLst>
                <a:tab pos="3143250" algn="l"/>
              </a:tabLst>
            </a:pPr>
            <a:r>
              <a:rPr lang="en-GB" sz="3100" b="1" dirty="0">
                <a:solidFill>
                  <a:srgbClr val="9933FF"/>
                </a:solidFill>
              </a:rPr>
              <a:t>Day to day </a:t>
            </a:r>
            <a:r>
              <a:rPr lang="en-GB" sz="3100" b="1" dirty="0"/>
              <a:t>- </a:t>
            </a:r>
            <a:r>
              <a:rPr lang="en-GB" sz="3100" dirty="0"/>
              <a:t>review evidence against success criteria to provide accurate feedback to learners and inform next steps.</a:t>
            </a:r>
          </a:p>
          <a:p>
            <a:pPr lvl="0" rtl="0">
              <a:spcBef>
                <a:spcPts val="0"/>
              </a:spcBef>
              <a:spcAft>
                <a:spcPts val="1200"/>
              </a:spcAft>
              <a:buNone/>
              <a:tabLst>
                <a:tab pos="3143250" algn="l"/>
              </a:tabLst>
            </a:pPr>
            <a:r>
              <a:rPr lang="en-GB" sz="3100" b="1" dirty="0">
                <a:solidFill>
                  <a:schemeClr val="accent6">
                    <a:lumMod val="75000"/>
                  </a:schemeClr>
                </a:solidFill>
              </a:rPr>
              <a:t>Ongoing review </a:t>
            </a:r>
            <a:r>
              <a:rPr lang="en-GB" sz="3100" b="1" dirty="0"/>
              <a:t>- </a:t>
            </a:r>
            <a:r>
              <a:rPr lang="en-GB" sz="3100" dirty="0"/>
              <a:t>review a range of evidence which demonstrate a range of learning, including breadth, challenge and application of learning. </a:t>
            </a:r>
            <a:endParaRPr lang="en-GB" sz="3100" b="1" dirty="0"/>
          </a:p>
        </p:txBody>
      </p:sp>
      <p:sp>
        <p:nvSpPr>
          <p:cNvPr id="4" name="TextBox 3">
            <a:extLst>
              <a:ext uri="{FF2B5EF4-FFF2-40B4-BE49-F238E27FC236}">
                <a16:creationId xmlns:a16="http://schemas.microsoft.com/office/drawing/2014/main" id="{FAE178FC-4157-4A1C-A4B9-6CED3DDFA92E}"/>
              </a:ext>
            </a:extLst>
          </p:cNvPr>
          <p:cNvSpPr txBox="1"/>
          <p:nvPr/>
        </p:nvSpPr>
        <p:spPr>
          <a:xfrm>
            <a:off x="274320" y="3735567"/>
            <a:ext cx="11498580" cy="1938992"/>
          </a:xfrm>
          <a:prstGeom prst="rect">
            <a:avLst/>
          </a:prstGeom>
          <a:noFill/>
        </p:spPr>
        <p:txBody>
          <a:bodyPr wrap="square" rtlCol="0">
            <a:spAutoFit/>
          </a:bodyPr>
          <a:lstStyle/>
          <a:p>
            <a:pPr algn="ctr"/>
            <a:r>
              <a:rPr lang="en-GB" sz="4000" dirty="0"/>
              <a:t>The shorter the time interval between eliciting the evidence and using it to improve instruction, the bigger the likely impact on learning. </a:t>
            </a:r>
          </a:p>
        </p:txBody>
      </p:sp>
      <p:sp>
        <p:nvSpPr>
          <p:cNvPr id="5" name="TextBox 4">
            <a:extLst>
              <a:ext uri="{FF2B5EF4-FFF2-40B4-BE49-F238E27FC236}">
                <a16:creationId xmlns:a16="http://schemas.microsoft.com/office/drawing/2014/main" id="{12773FDB-DC93-4DCA-9A4D-447EF3D38706}"/>
              </a:ext>
            </a:extLst>
          </p:cNvPr>
          <p:cNvSpPr txBox="1"/>
          <p:nvPr/>
        </p:nvSpPr>
        <p:spPr>
          <a:xfrm>
            <a:off x="2369818" y="5838212"/>
            <a:ext cx="7452360" cy="646331"/>
          </a:xfrm>
          <a:prstGeom prst="rect">
            <a:avLst/>
          </a:prstGeom>
          <a:noFill/>
        </p:spPr>
        <p:txBody>
          <a:bodyPr wrap="square">
            <a:spAutoFit/>
          </a:bodyPr>
          <a:lstStyle/>
          <a:p>
            <a:pPr algn="ctr"/>
            <a:r>
              <a:rPr lang="en-GB" dirty="0">
                <a:solidFill>
                  <a:srgbClr val="333333"/>
                </a:solidFill>
                <a:cs typeface="Calibri" panose="020F0502020204030204" pitchFamily="34" charset="0"/>
              </a:rPr>
              <a:t>Embedding Formative Assessment: Practical Techniques for K-12 Classrooms</a:t>
            </a:r>
          </a:p>
          <a:p>
            <a:pPr algn="ctr"/>
            <a:r>
              <a:rPr lang="en-GB" i="1" dirty="0">
                <a:solidFill>
                  <a:srgbClr val="333333"/>
                </a:solidFill>
                <a:cs typeface="Calibri" panose="020F0502020204030204" pitchFamily="34" charset="0"/>
                <a:hlinkClick r:id="rId3"/>
              </a:rPr>
              <a:t>Summary Document</a:t>
            </a:r>
            <a:r>
              <a:rPr lang="en-GB" dirty="0">
                <a:solidFill>
                  <a:srgbClr val="333333"/>
                </a:solidFill>
                <a:cs typeface="Calibri" panose="020F0502020204030204" pitchFamily="34" charset="0"/>
                <a:hlinkClick r:id="rId3"/>
              </a:rPr>
              <a:t> </a:t>
            </a:r>
            <a:r>
              <a:rPr lang="en-GB" b="1" i="0" dirty="0">
                <a:solidFill>
                  <a:srgbClr val="333333"/>
                </a:solidFill>
                <a:effectLst/>
                <a:cs typeface="Calibri" panose="020F0502020204030204" pitchFamily="34" charset="0"/>
              </a:rPr>
              <a:t>Dylan </a:t>
            </a:r>
            <a:r>
              <a:rPr lang="en-GB" b="1" i="0" dirty="0" err="1">
                <a:solidFill>
                  <a:srgbClr val="333333"/>
                </a:solidFill>
                <a:effectLst/>
                <a:cs typeface="Calibri" panose="020F0502020204030204" pitchFamily="34" charset="0"/>
              </a:rPr>
              <a:t>Wiliam</a:t>
            </a:r>
            <a:r>
              <a:rPr lang="en-GB" b="1" i="0" dirty="0">
                <a:solidFill>
                  <a:srgbClr val="333333"/>
                </a:solidFill>
                <a:effectLst/>
                <a:cs typeface="Calibri" panose="020F0502020204030204" pitchFamily="34" charset="0"/>
              </a:rPr>
              <a:t> and Siobhan Leahy (2015)</a:t>
            </a:r>
          </a:p>
        </p:txBody>
      </p:sp>
      <p:pic>
        <p:nvPicPr>
          <p:cNvPr id="6" name="Picture 5">
            <a:extLst>
              <a:ext uri="{FF2B5EF4-FFF2-40B4-BE49-F238E27FC236}">
                <a16:creationId xmlns:a16="http://schemas.microsoft.com/office/drawing/2014/main" id="{5F572AEB-DE63-4F7F-B679-D7BA3FB6FD1A}"/>
              </a:ext>
            </a:extLst>
          </p:cNvPr>
          <p:cNvPicPr>
            <a:picLocks noChangeAspect="1"/>
          </p:cNvPicPr>
          <p:nvPr/>
        </p:nvPicPr>
        <p:blipFill rotWithShape="1">
          <a:blip r:embed="rId4"/>
          <a:srcRect l="10185" t="53795" r="35510" b="-28200"/>
          <a:stretch/>
        </p:blipFill>
        <p:spPr>
          <a:xfrm rot="10800000">
            <a:off x="1702118" y="3354026"/>
            <a:ext cx="8787764" cy="212346"/>
          </a:xfrm>
          <a:prstGeom prst="rect">
            <a:avLst/>
          </a:prstGeom>
        </p:spPr>
      </p:pic>
    </p:spTree>
    <p:extLst>
      <p:ext uri="{BB962C8B-B14F-4D97-AF65-F5344CB8AC3E}">
        <p14:creationId xmlns:p14="http://schemas.microsoft.com/office/powerpoint/2010/main" val="38829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2" y="811867"/>
            <a:ext cx="12192000" cy="15112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a:latin typeface="Calibri" panose="020F0502020204030204" pitchFamily="34" charset="0"/>
                <a:cs typeface="Calibri" panose="020F0502020204030204" pitchFamily="34" charset="0"/>
                <a:hlinkClick r:id="rId3"/>
              </a:rPr>
              <a:t>HGIOS</a:t>
            </a:r>
            <a:r>
              <a:rPr lang="en-GB" sz="4000" b="1" dirty="0">
                <a:latin typeface="Calibri" panose="020F0502020204030204" pitchFamily="34" charset="0"/>
                <a:cs typeface="Calibri" panose="020F0502020204030204" pitchFamily="34" charset="0"/>
                <a:hlinkClick r:id="rId3"/>
              </a:rPr>
              <a:t> 4</a:t>
            </a:r>
            <a:r>
              <a:rPr lang="en-GB" sz="4000" b="1" dirty="0">
                <a:latin typeface="Calibri" panose="020F0502020204030204" pitchFamily="34" charset="0"/>
                <a:cs typeface="Calibri" panose="020F0502020204030204" pitchFamily="34" charset="0"/>
              </a:rPr>
              <a:t>: QI 2.3 - Learning, Teaching and Assessment</a:t>
            </a:r>
          </a:p>
          <a:p>
            <a:pPr algn="ctr"/>
            <a:r>
              <a:rPr lang="en-GB" sz="2000" b="1" dirty="0">
                <a:solidFill>
                  <a:schemeClr val="accent6">
                    <a:lumMod val="75000"/>
                  </a:schemeClr>
                </a:solidFill>
                <a:latin typeface="Calibri" panose="020F0502020204030204" pitchFamily="34" charset="0"/>
                <a:cs typeface="Calibri" panose="020F0502020204030204" pitchFamily="34" charset="0"/>
              </a:rPr>
              <a:t> </a:t>
            </a:r>
          </a:p>
          <a:p>
            <a:pPr algn="ctr"/>
            <a:r>
              <a:rPr lang="en-GB" sz="4000" b="1" dirty="0">
                <a:solidFill>
                  <a:schemeClr val="accent6">
                    <a:lumMod val="75000"/>
                  </a:schemeClr>
                </a:solidFill>
                <a:latin typeface="Calibri" panose="020F0502020204030204" pitchFamily="34" charset="0"/>
                <a:cs typeface="Calibri" panose="020F0502020204030204" pitchFamily="34" charset="0"/>
              </a:rPr>
              <a:t>Level 5 illustration - Planning, tracking and monitoring</a:t>
            </a:r>
          </a:p>
        </p:txBody>
      </p:sp>
      <p:sp>
        <p:nvSpPr>
          <p:cNvPr id="5" name="TextBox 4">
            <a:extLst>
              <a:ext uri="{FF2B5EF4-FFF2-40B4-BE49-F238E27FC236}">
                <a16:creationId xmlns:a16="http://schemas.microsoft.com/office/drawing/2014/main" id="{6D9BED0F-996C-4C68-91C7-DA1FA4430AD0}"/>
              </a:ext>
            </a:extLst>
          </p:cNvPr>
          <p:cNvSpPr txBox="1"/>
          <p:nvPr/>
        </p:nvSpPr>
        <p:spPr>
          <a:xfrm>
            <a:off x="209550" y="2323092"/>
            <a:ext cx="11772900" cy="1938992"/>
          </a:xfrm>
          <a:prstGeom prst="rect">
            <a:avLst/>
          </a:prstGeom>
          <a:noFill/>
        </p:spPr>
        <p:txBody>
          <a:bodyPr wrap="square" rtlCol="0">
            <a:spAutoFit/>
          </a:bodyPr>
          <a:lstStyle/>
          <a:p>
            <a:pPr algn="ctr"/>
            <a:r>
              <a:rPr lang="en-GB" sz="4000" dirty="0"/>
              <a:t>As a result of our manageable processes to monitor and evaluate learners’ progress we have clear information on their attainment across all curriculum areas.</a:t>
            </a:r>
          </a:p>
        </p:txBody>
      </p:sp>
      <p:sp>
        <p:nvSpPr>
          <p:cNvPr id="4" name="TextBox 3">
            <a:extLst>
              <a:ext uri="{FF2B5EF4-FFF2-40B4-BE49-F238E27FC236}">
                <a16:creationId xmlns:a16="http://schemas.microsoft.com/office/drawing/2014/main" id="{13330EE9-A886-4320-881E-0665143E9911}"/>
              </a:ext>
            </a:extLst>
          </p:cNvPr>
          <p:cNvSpPr txBox="1"/>
          <p:nvPr/>
        </p:nvSpPr>
        <p:spPr>
          <a:xfrm>
            <a:off x="1147761" y="4534908"/>
            <a:ext cx="9896475" cy="1938992"/>
          </a:xfrm>
          <a:prstGeom prst="rect">
            <a:avLst/>
          </a:prstGeom>
          <a:noFill/>
        </p:spPr>
        <p:txBody>
          <a:bodyPr wrap="square" rtlCol="0">
            <a:spAutoFit/>
          </a:bodyPr>
          <a:lstStyle/>
          <a:p>
            <a:pPr algn="ctr"/>
            <a:r>
              <a:rPr lang="en-GB" sz="4000" dirty="0"/>
              <a:t>We use this data to evaluate the effectiveness of interventions designed to improve outcomes for all learners. </a:t>
            </a:r>
          </a:p>
        </p:txBody>
      </p:sp>
      <p:sp>
        <p:nvSpPr>
          <p:cNvPr id="6" name="Title 1">
            <a:extLst>
              <a:ext uri="{FF2B5EF4-FFF2-40B4-BE49-F238E27FC236}">
                <a16:creationId xmlns:a16="http://schemas.microsoft.com/office/drawing/2014/main" id="{6EC9B02C-10E9-45B9-901C-DD8AFFA8AA6C}"/>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4BACC6"/>
                </a:solidFill>
                <a:latin typeface="Calibri" panose="020F0502020204030204" pitchFamily="34" charset="0"/>
                <a:cs typeface="Calibri" panose="020F0502020204030204" pitchFamily="34" charset="0"/>
              </a:rPr>
              <a:t>Reflection Point</a:t>
            </a:r>
          </a:p>
        </p:txBody>
      </p:sp>
    </p:spTree>
    <p:extLst>
      <p:ext uri="{BB962C8B-B14F-4D97-AF65-F5344CB8AC3E}">
        <p14:creationId xmlns:p14="http://schemas.microsoft.com/office/powerpoint/2010/main" val="166364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1069599"/>
            <a:ext cx="12192000" cy="16275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a:latin typeface="Calibri" panose="020F0502020204030204" pitchFamily="34" charset="0"/>
                <a:cs typeface="Calibri" panose="020F0502020204030204" pitchFamily="34" charset="0"/>
                <a:hlinkClick r:id="rId3"/>
              </a:rPr>
              <a:t>HGIOS</a:t>
            </a:r>
            <a:r>
              <a:rPr lang="en-GB" sz="4000" b="1" dirty="0">
                <a:latin typeface="Calibri" panose="020F0502020204030204" pitchFamily="34" charset="0"/>
                <a:cs typeface="Calibri" panose="020F0502020204030204" pitchFamily="34" charset="0"/>
                <a:hlinkClick r:id="rId3"/>
              </a:rPr>
              <a:t> 4</a:t>
            </a:r>
            <a:r>
              <a:rPr lang="en-GB" sz="4000" b="1" dirty="0">
                <a:latin typeface="Calibri" panose="020F0502020204030204" pitchFamily="34" charset="0"/>
                <a:cs typeface="Calibri" panose="020F0502020204030204" pitchFamily="34" charset="0"/>
              </a:rPr>
              <a:t>: QI 3.1 - Raising attainment and achievement</a:t>
            </a:r>
          </a:p>
          <a:p>
            <a:pPr algn="ctr"/>
            <a:r>
              <a:rPr lang="en-GB" sz="2000" b="1" dirty="0">
                <a:solidFill>
                  <a:schemeClr val="accent6">
                    <a:lumMod val="75000"/>
                  </a:schemeClr>
                </a:solidFill>
                <a:latin typeface="Calibri" panose="020F0502020204030204" pitchFamily="34" charset="0"/>
                <a:cs typeface="Calibri" panose="020F0502020204030204" pitchFamily="34" charset="0"/>
              </a:rPr>
              <a:t> </a:t>
            </a:r>
          </a:p>
          <a:p>
            <a:pPr algn="ctr"/>
            <a:r>
              <a:rPr lang="en-GB" sz="4000" b="1" dirty="0">
                <a:solidFill>
                  <a:schemeClr val="accent6">
                    <a:lumMod val="75000"/>
                  </a:schemeClr>
                </a:solidFill>
                <a:latin typeface="Calibri" panose="020F0502020204030204" pitchFamily="34" charset="0"/>
                <a:cs typeface="Calibri" panose="020F0502020204030204" pitchFamily="34" charset="0"/>
              </a:rPr>
              <a:t>Level 5 illustration - Attainment over time</a:t>
            </a:r>
          </a:p>
        </p:txBody>
      </p:sp>
      <p:sp>
        <p:nvSpPr>
          <p:cNvPr id="5" name="TextBox 4">
            <a:extLst>
              <a:ext uri="{FF2B5EF4-FFF2-40B4-BE49-F238E27FC236}">
                <a16:creationId xmlns:a16="http://schemas.microsoft.com/office/drawing/2014/main" id="{6D9BED0F-996C-4C68-91C7-DA1FA4430AD0}"/>
              </a:ext>
            </a:extLst>
          </p:cNvPr>
          <p:cNvSpPr txBox="1"/>
          <p:nvPr/>
        </p:nvSpPr>
        <p:spPr>
          <a:xfrm>
            <a:off x="209549" y="2711496"/>
            <a:ext cx="11772900" cy="2554545"/>
          </a:xfrm>
          <a:prstGeom prst="rect">
            <a:avLst/>
          </a:prstGeom>
          <a:noFill/>
        </p:spPr>
        <p:txBody>
          <a:bodyPr wrap="square" rtlCol="0">
            <a:spAutoFit/>
          </a:bodyPr>
          <a:lstStyle/>
          <a:p>
            <a:pPr algn="ctr"/>
            <a:r>
              <a:rPr lang="en-GB" sz="4000" dirty="0"/>
              <a:t>Our staff make effective use of assessments and their shared understanding of standards to make confident professional judgements about how well children and young people are learning and progressing. </a:t>
            </a:r>
          </a:p>
        </p:txBody>
      </p:sp>
      <p:sp>
        <p:nvSpPr>
          <p:cNvPr id="6" name="Title 1">
            <a:extLst>
              <a:ext uri="{FF2B5EF4-FFF2-40B4-BE49-F238E27FC236}">
                <a16:creationId xmlns:a16="http://schemas.microsoft.com/office/drawing/2014/main" id="{49887FA1-8951-41A2-A1A6-6721AD430901}"/>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4BACC6"/>
                </a:solidFill>
                <a:latin typeface="Calibri" panose="020F0502020204030204" pitchFamily="34" charset="0"/>
                <a:cs typeface="Calibri" panose="020F0502020204030204" pitchFamily="34" charset="0"/>
              </a:rPr>
              <a:t>Reflection Point</a:t>
            </a:r>
          </a:p>
        </p:txBody>
      </p:sp>
    </p:spTree>
    <p:extLst>
      <p:ext uri="{BB962C8B-B14F-4D97-AF65-F5344CB8AC3E}">
        <p14:creationId xmlns:p14="http://schemas.microsoft.com/office/powerpoint/2010/main" val="3107862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0" y="0"/>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1" name="TextBox 10">
            <a:extLst>
              <a:ext uri="{FF2B5EF4-FFF2-40B4-BE49-F238E27FC236}">
                <a16:creationId xmlns:a16="http://schemas.microsoft.com/office/drawing/2014/main" id="{7FE5458E-8CE4-4F37-82CC-04DA46A1005D}"/>
              </a:ext>
            </a:extLst>
          </p:cNvPr>
          <p:cNvSpPr txBox="1"/>
          <p:nvPr/>
        </p:nvSpPr>
        <p:spPr>
          <a:xfrm>
            <a:off x="154305" y="629519"/>
            <a:ext cx="11883390" cy="461665"/>
          </a:xfrm>
          <a:prstGeom prst="rect">
            <a:avLst/>
          </a:prstGeom>
          <a:noFill/>
        </p:spPr>
        <p:txBody>
          <a:bodyPr wrap="square">
            <a:spAutoFit/>
          </a:bodyPr>
          <a:lstStyle/>
          <a:p>
            <a:r>
              <a:rPr lang="en-GB" sz="2400" dirty="0"/>
              <a:t>Education Scotland (2020) - </a:t>
            </a:r>
            <a:r>
              <a:rPr lang="en-GB" sz="2400" dirty="0">
                <a:hlinkClick r:id="rId3"/>
              </a:rPr>
              <a:t>Assessment within the </a:t>
            </a:r>
            <a:r>
              <a:rPr lang="en-GB" sz="2400" dirty="0" err="1">
                <a:hlinkClick r:id="rId3"/>
              </a:rPr>
              <a:t>BGE</a:t>
            </a:r>
            <a:r>
              <a:rPr lang="en-GB" sz="2400" dirty="0">
                <a:hlinkClick r:id="rId3"/>
              </a:rPr>
              <a:t>: A Thematic Inspection</a:t>
            </a:r>
            <a:endParaRPr lang="en-GB" sz="2400" dirty="0"/>
          </a:p>
        </p:txBody>
      </p:sp>
      <p:sp>
        <p:nvSpPr>
          <p:cNvPr id="5" name="TextBox 4">
            <a:extLst>
              <a:ext uri="{FF2B5EF4-FFF2-40B4-BE49-F238E27FC236}">
                <a16:creationId xmlns:a16="http://schemas.microsoft.com/office/drawing/2014/main" id="{8241BA63-0701-412A-8562-DA9684328DBC}"/>
              </a:ext>
            </a:extLst>
          </p:cNvPr>
          <p:cNvSpPr txBox="1"/>
          <p:nvPr/>
        </p:nvSpPr>
        <p:spPr>
          <a:xfrm>
            <a:off x="154305" y="1824726"/>
            <a:ext cx="12026333"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Ideas into Action - Bulletin #5 </a:t>
            </a:r>
            <a:r>
              <a:rPr lang="en-GB" dirty="0">
                <a:latin typeface="Calibri" panose="020F0502020204030204" pitchFamily="34" charset="0"/>
                <a:cs typeface="Calibri" panose="020F0502020204030204" pitchFamily="34" charset="0"/>
              </a:rPr>
              <a:t>(Winter 2013-14) </a:t>
            </a:r>
            <a:r>
              <a:rPr lang="en-GB"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hlinkClick r:id="rId4"/>
              </a:rPr>
              <a:t>Using Data: Transforming Potential into Practice</a:t>
            </a:r>
            <a:endParaRPr lang="en-GB"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7044207-38F5-4CE2-82DF-EDE7C07596D9}"/>
              </a:ext>
            </a:extLst>
          </p:cNvPr>
          <p:cNvSpPr txBox="1"/>
          <p:nvPr/>
        </p:nvSpPr>
        <p:spPr>
          <a:xfrm>
            <a:off x="154305" y="2453836"/>
            <a:ext cx="10652760" cy="461665"/>
          </a:xfrm>
          <a:prstGeom prst="rect">
            <a:avLst/>
          </a:prstGeom>
          <a:noFill/>
        </p:spPr>
        <p:txBody>
          <a:bodyPr wrap="square">
            <a:spAutoFit/>
          </a:bodyPr>
          <a:lstStyle/>
          <a:p>
            <a:r>
              <a:rPr lang="en-GB" sz="2400" dirty="0"/>
              <a:t>Assessment Methods: Begin With the End in Mind - </a:t>
            </a:r>
            <a:r>
              <a:rPr lang="en-GB" sz="2400" dirty="0">
                <a:hlinkClick r:id="rId5"/>
              </a:rPr>
              <a:t>Involve Students</a:t>
            </a:r>
            <a:endParaRPr lang="en-GB" sz="2400" dirty="0"/>
          </a:p>
        </p:txBody>
      </p:sp>
      <p:sp>
        <p:nvSpPr>
          <p:cNvPr id="8" name="TextBox 7">
            <a:extLst>
              <a:ext uri="{FF2B5EF4-FFF2-40B4-BE49-F238E27FC236}">
                <a16:creationId xmlns:a16="http://schemas.microsoft.com/office/drawing/2014/main" id="{9861594F-DED0-4636-993E-F430045D5BD5}"/>
              </a:ext>
            </a:extLst>
          </p:cNvPr>
          <p:cNvSpPr txBox="1"/>
          <p:nvPr/>
        </p:nvSpPr>
        <p:spPr>
          <a:xfrm>
            <a:off x="154305" y="3052529"/>
            <a:ext cx="1110438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Dr Vicki Hargraves, The Education Hub, NZ - </a:t>
            </a:r>
            <a:r>
              <a:rPr lang="en-GB" sz="2400" dirty="0">
                <a:latin typeface="Calibri" panose="020F0502020204030204" pitchFamily="34" charset="0"/>
                <a:cs typeface="Calibri" panose="020F0502020204030204" pitchFamily="34" charset="0"/>
                <a:hlinkClick r:id="rId6"/>
              </a:rPr>
              <a:t>Using data for inquiry and improvement</a:t>
            </a:r>
            <a:endParaRPr lang="en-GB"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11042F2-48C2-4887-9EFD-A410482B8871}"/>
              </a:ext>
            </a:extLst>
          </p:cNvPr>
          <p:cNvSpPr txBox="1"/>
          <p:nvPr/>
        </p:nvSpPr>
        <p:spPr>
          <a:xfrm>
            <a:off x="154305" y="3681231"/>
            <a:ext cx="11401493" cy="830997"/>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Carol Dwyer and Dylan </a:t>
            </a:r>
            <a:r>
              <a:rPr lang="en-GB" sz="2400" dirty="0" err="1">
                <a:latin typeface="Calibri" panose="020F0502020204030204" pitchFamily="34" charset="0"/>
                <a:cs typeface="Calibri" panose="020F0502020204030204" pitchFamily="34" charset="0"/>
              </a:rPr>
              <a:t>Wiliam</a:t>
            </a:r>
            <a:r>
              <a:rPr lang="en-GB" sz="2400" dirty="0">
                <a:latin typeface="Calibri" panose="020F0502020204030204" pitchFamily="34" charset="0"/>
                <a:cs typeface="Calibri" panose="020F0502020204030204" pitchFamily="34" charset="0"/>
              </a:rPr>
              <a:t> (2010) - </a:t>
            </a:r>
            <a:r>
              <a:rPr lang="en-GB" sz="2400" dirty="0">
                <a:latin typeface="Calibri" panose="020F0502020204030204" pitchFamily="34" charset="0"/>
                <a:cs typeface="Calibri" panose="020F0502020204030204" pitchFamily="34" charset="0"/>
                <a:hlinkClick r:id="rId7"/>
              </a:rPr>
              <a:t>Using Classroom Data to Give Systematic Feedback to Students to Improve Learning</a:t>
            </a:r>
            <a:endParaRPr lang="en-GB"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0D04201-37AB-4239-9C7E-6F1045C4CFCA}"/>
              </a:ext>
            </a:extLst>
          </p:cNvPr>
          <p:cNvSpPr txBox="1"/>
          <p:nvPr/>
        </p:nvSpPr>
        <p:spPr>
          <a:xfrm>
            <a:off x="154305" y="4682094"/>
            <a:ext cx="11264334"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Moore English (2018) - </a:t>
            </a:r>
            <a:r>
              <a:rPr lang="en-GB" sz="2400" dirty="0">
                <a:latin typeface="Calibri" panose="020F0502020204030204" pitchFamily="34" charset="0"/>
                <a:cs typeface="Calibri" panose="020F0502020204030204" pitchFamily="34" charset="0"/>
                <a:hlinkClick r:id="rId8"/>
              </a:rPr>
              <a:t>Using Student Data Professionally</a:t>
            </a:r>
            <a:endParaRPr lang="en-GB"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03C391A-2AAC-4413-8A48-DF7F3342D5CC}"/>
              </a:ext>
            </a:extLst>
          </p:cNvPr>
          <p:cNvSpPr txBox="1"/>
          <p:nvPr/>
        </p:nvSpPr>
        <p:spPr>
          <a:xfrm>
            <a:off x="165666" y="5313625"/>
            <a:ext cx="1044144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TEDx Talk: Khurram Virani (2015) - </a:t>
            </a:r>
            <a:r>
              <a:rPr lang="en-GB" sz="2400" dirty="0">
                <a:latin typeface="Calibri" panose="020F0502020204030204" pitchFamily="34" charset="0"/>
                <a:cs typeface="Calibri" panose="020F0502020204030204" pitchFamily="34" charset="0"/>
                <a:hlinkClick r:id="rId9"/>
              </a:rPr>
              <a:t>Data-driven Education</a:t>
            </a:r>
            <a:r>
              <a:rPr lang="en-GB" sz="24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(13 minute video clip)</a:t>
            </a:r>
            <a:endParaRPr lang="en-GB"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49622B1-588D-4651-B559-CE3ABAAAE23F}"/>
              </a:ext>
            </a:extLst>
          </p:cNvPr>
          <p:cNvSpPr txBox="1"/>
          <p:nvPr/>
        </p:nvSpPr>
        <p:spPr>
          <a:xfrm>
            <a:off x="165666" y="5946472"/>
            <a:ext cx="1072719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John Hattie (2018) - </a:t>
            </a:r>
            <a:r>
              <a:rPr lang="en-GB" sz="2400" dirty="0">
                <a:latin typeface="Calibri" panose="020F0502020204030204" pitchFamily="34" charset="0"/>
                <a:cs typeface="Calibri" panose="020F0502020204030204" pitchFamily="34" charset="0"/>
                <a:hlinkClick r:id="rId10"/>
              </a:rPr>
              <a:t>Collective Teacher Efficacy</a:t>
            </a:r>
            <a:r>
              <a:rPr lang="en-GB" sz="24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(10 minute video clip)</a:t>
            </a:r>
            <a:endParaRPr lang="en-GB"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89B6-4BE0-4627-B06E-8F2E4267949A}"/>
              </a:ext>
            </a:extLst>
          </p:cNvPr>
          <p:cNvSpPr txBox="1"/>
          <p:nvPr/>
        </p:nvSpPr>
        <p:spPr>
          <a:xfrm>
            <a:off x="154305" y="1228212"/>
            <a:ext cx="11883390" cy="461665"/>
          </a:xfrm>
          <a:prstGeom prst="rect">
            <a:avLst/>
          </a:prstGeom>
          <a:noFill/>
        </p:spPr>
        <p:txBody>
          <a:bodyPr wrap="square">
            <a:spAutoFit/>
          </a:bodyPr>
          <a:lstStyle/>
          <a:p>
            <a:r>
              <a:rPr lang="en-GB" sz="2400" dirty="0"/>
              <a:t>Education Scotland - </a:t>
            </a:r>
            <a:r>
              <a:rPr lang="en-GB" sz="2400" dirty="0">
                <a:hlinkClick r:id="rId11"/>
              </a:rPr>
              <a:t>Moderation Hub - Evaluate</a:t>
            </a:r>
            <a:endParaRPr lang="en-GB" sz="2400" dirty="0"/>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562160"/>
            <a:ext cx="10925447" cy="4524315"/>
          </a:xfrm>
          <a:prstGeom prst="rect">
            <a:avLst/>
          </a:prstGeom>
          <a:noFill/>
        </p:spPr>
        <p:txBody>
          <a:bodyPr wrap="square" rtlCol="0">
            <a:spAutoFit/>
          </a:bodyPr>
          <a:lstStyle/>
          <a:p>
            <a:r>
              <a:rPr lang="en-GB" sz="3600" dirty="0"/>
              <a:t>To develop an understanding of the key features of effective evaluation.</a:t>
            </a:r>
          </a:p>
          <a:p>
            <a:endParaRPr lang="en-GB" sz="3600" dirty="0"/>
          </a:p>
          <a:p>
            <a:r>
              <a:rPr lang="en-GB" sz="3600" dirty="0"/>
              <a:t>To explore the importance of evaluating learning to inform teacher professional judgement. </a:t>
            </a:r>
          </a:p>
          <a:p>
            <a:endParaRPr lang="en-GB" sz="3600" dirty="0"/>
          </a:p>
          <a:p>
            <a:r>
              <a:rPr lang="en-GB" sz="3600" dirty="0"/>
              <a:t>To consider existing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19E44-D793-4DFD-A72F-27D5F53B73A9}"/>
              </a:ext>
            </a:extLst>
          </p:cNvPr>
          <p:cNvSpPr txBox="1"/>
          <p:nvPr/>
        </p:nvSpPr>
        <p:spPr>
          <a:xfrm>
            <a:off x="2101215" y="205740"/>
            <a:ext cx="7989570" cy="769441"/>
          </a:xfrm>
          <a:prstGeom prst="rect">
            <a:avLst/>
          </a:prstGeom>
          <a:noFill/>
        </p:spPr>
        <p:txBody>
          <a:bodyPr wrap="square" rtlCol="0">
            <a:spAutoFit/>
          </a:bodyPr>
          <a:lstStyle/>
          <a:p>
            <a:pPr algn="ctr"/>
            <a:r>
              <a:rPr lang="en-GB" sz="4400" b="1" dirty="0"/>
              <a:t>What is evaluation?</a:t>
            </a:r>
          </a:p>
        </p:txBody>
      </p:sp>
      <p:sp>
        <p:nvSpPr>
          <p:cNvPr id="3" name="TextBox 2">
            <a:extLst>
              <a:ext uri="{FF2B5EF4-FFF2-40B4-BE49-F238E27FC236}">
                <a16:creationId xmlns:a16="http://schemas.microsoft.com/office/drawing/2014/main" id="{866BCC46-568D-4D68-A0CF-A2AD92214224}"/>
              </a:ext>
            </a:extLst>
          </p:cNvPr>
          <p:cNvSpPr txBox="1"/>
          <p:nvPr/>
        </p:nvSpPr>
        <p:spPr>
          <a:xfrm>
            <a:off x="140970" y="1152078"/>
            <a:ext cx="11910060" cy="2308324"/>
          </a:xfrm>
          <a:prstGeom prst="rect">
            <a:avLst/>
          </a:prstGeom>
          <a:noFill/>
        </p:spPr>
        <p:txBody>
          <a:bodyPr wrap="square" rtlCol="0">
            <a:spAutoFit/>
          </a:bodyPr>
          <a:lstStyle/>
          <a:p>
            <a:pPr algn="ctr"/>
            <a:r>
              <a:rPr lang="en-GB" sz="3600" dirty="0"/>
              <a:t>Skilled analysis and interpretation of high-quality assessment data supports robust tracking and monitoring of learners’ progress. It ensures that next steps in learning for individuals and groups of learners are identified accurately. </a:t>
            </a:r>
          </a:p>
        </p:txBody>
      </p:sp>
      <p:sp>
        <p:nvSpPr>
          <p:cNvPr id="4" name="TextBox 3">
            <a:extLst>
              <a:ext uri="{FF2B5EF4-FFF2-40B4-BE49-F238E27FC236}">
                <a16:creationId xmlns:a16="http://schemas.microsoft.com/office/drawing/2014/main" id="{02171F97-BAE7-44D8-884C-E9E1E115F764}"/>
              </a:ext>
            </a:extLst>
          </p:cNvPr>
          <p:cNvSpPr txBox="1"/>
          <p:nvPr/>
        </p:nvSpPr>
        <p:spPr>
          <a:xfrm>
            <a:off x="2358390" y="3483202"/>
            <a:ext cx="7475220" cy="369332"/>
          </a:xfrm>
          <a:prstGeom prst="rect">
            <a:avLst/>
          </a:prstGeom>
          <a:noFill/>
        </p:spPr>
        <p:txBody>
          <a:bodyPr wrap="square" rtlCol="0">
            <a:spAutoFit/>
          </a:bodyPr>
          <a:lstStyle/>
          <a:p>
            <a:pPr algn="ctr"/>
            <a:r>
              <a:rPr lang="en-GB" dirty="0">
                <a:hlinkClick r:id="rId3"/>
              </a:rPr>
              <a:t>Assessment within the </a:t>
            </a:r>
            <a:r>
              <a:rPr lang="en-GB" dirty="0" err="1">
                <a:hlinkClick r:id="rId3"/>
              </a:rPr>
              <a:t>BGE</a:t>
            </a:r>
            <a:r>
              <a:rPr lang="en-GB" dirty="0">
                <a:hlinkClick r:id="rId3"/>
              </a:rPr>
              <a:t>: A Thematic Inspection </a:t>
            </a:r>
            <a:r>
              <a:rPr lang="en-GB" dirty="0"/>
              <a:t>Education Scotland (2020)</a:t>
            </a:r>
          </a:p>
        </p:txBody>
      </p:sp>
      <p:sp>
        <p:nvSpPr>
          <p:cNvPr id="5" name="TextBox 4">
            <a:extLst>
              <a:ext uri="{FF2B5EF4-FFF2-40B4-BE49-F238E27FC236}">
                <a16:creationId xmlns:a16="http://schemas.microsoft.com/office/drawing/2014/main" id="{4CF7E55A-4546-4CD8-AF1F-A93891FCC827}"/>
              </a:ext>
            </a:extLst>
          </p:cNvPr>
          <p:cNvSpPr txBox="1"/>
          <p:nvPr/>
        </p:nvSpPr>
        <p:spPr>
          <a:xfrm>
            <a:off x="340995" y="4286250"/>
            <a:ext cx="11510010" cy="954107"/>
          </a:xfrm>
          <a:prstGeom prst="rect">
            <a:avLst/>
          </a:prstGeom>
          <a:noFill/>
        </p:spPr>
        <p:txBody>
          <a:bodyPr wrap="square" rtlCol="0">
            <a:spAutoFit/>
          </a:bodyPr>
          <a:lstStyle/>
          <a:p>
            <a:pPr algn="ctr"/>
            <a:r>
              <a:rPr lang="en-GB" sz="2800" dirty="0">
                <a:solidFill>
                  <a:srgbClr val="00B050"/>
                </a:solidFill>
              </a:rPr>
              <a:t>We should be reviewing assessment evidence in order to make judgements about learner progress and the impact of learning and teaching. </a:t>
            </a:r>
          </a:p>
        </p:txBody>
      </p:sp>
      <p:sp>
        <p:nvSpPr>
          <p:cNvPr id="6" name="TextBox 5">
            <a:extLst>
              <a:ext uri="{FF2B5EF4-FFF2-40B4-BE49-F238E27FC236}">
                <a16:creationId xmlns:a16="http://schemas.microsoft.com/office/drawing/2014/main" id="{7ABF3720-BFD4-4B89-BF45-3E2D7468B660}"/>
              </a:ext>
            </a:extLst>
          </p:cNvPr>
          <p:cNvSpPr txBox="1"/>
          <p:nvPr/>
        </p:nvSpPr>
        <p:spPr>
          <a:xfrm>
            <a:off x="340995" y="5240358"/>
            <a:ext cx="11510010" cy="523220"/>
          </a:xfrm>
          <a:prstGeom prst="rect">
            <a:avLst/>
          </a:prstGeom>
          <a:noFill/>
        </p:spPr>
        <p:txBody>
          <a:bodyPr wrap="square" rtlCol="0">
            <a:spAutoFit/>
          </a:bodyPr>
          <a:lstStyle/>
          <a:p>
            <a:pPr algn="ctr"/>
            <a:r>
              <a:rPr lang="en-GB" sz="2800" dirty="0">
                <a:solidFill>
                  <a:srgbClr val="FF66CC"/>
                </a:solidFill>
              </a:rPr>
              <a:t>Consider “how much” and “how well” learners have progressed.</a:t>
            </a:r>
          </a:p>
        </p:txBody>
      </p:sp>
      <p:sp>
        <p:nvSpPr>
          <p:cNvPr id="8" name="TextBox 7">
            <a:extLst>
              <a:ext uri="{FF2B5EF4-FFF2-40B4-BE49-F238E27FC236}">
                <a16:creationId xmlns:a16="http://schemas.microsoft.com/office/drawing/2014/main" id="{3AB76234-F597-4140-87A2-23FAB72B5D9C}"/>
              </a:ext>
            </a:extLst>
          </p:cNvPr>
          <p:cNvSpPr txBox="1"/>
          <p:nvPr/>
        </p:nvSpPr>
        <p:spPr>
          <a:xfrm>
            <a:off x="340995" y="5804595"/>
            <a:ext cx="11510010" cy="523220"/>
          </a:xfrm>
          <a:prstGeom prst="rect">
            <a:avLst/>
          </a:prstGeom>
          <a:noFill/>
        </p:spPr>
        <p:txBody>
          <a:bodyPr wrap="square" rtlCol="0">
            <a:spAutoFit/>
          </a:bodyPr>
          <a:lstStyle/>
          <a:p>
            <a:pPr algn="ctr"/>
            <a:r>
              <a:rPr lang="en-GB" sz="2800" dirty="0">
                <a:solidFill>
                  <a:srgbClr val="00B0F0"/>
                </a:solidFill>
              </a:rPr>
              <a:t>Provide feedback and identify next steps in learning.</a:t>
            </a:r>
          </a:p>
        </p:txBody>
      </p:sp>
      <p:pic>
        <p:nvPicPr>
          <p:cNvPr id="9" name="Picture 8">
            <a:extLst>
              <a:ext uri="{FF2B5EF4-FFF2-40B4-BE49-F238E27FC236}">
                <a16:creationId xmlns:a16="http://schemas.microsoft.com/office/drawing/2014/main" id="{96882DE0-E71B-447A-8726-8FB042B71220}"/>
              </a:ext>
            </a:extLst>
          </p:cNvPr>
          <p:cNvPicPr>
            <a:picLocks noChangeAspect="1"/>
          </p:cNvPicPr>
          <p:nvPr/>
        </p:nvPicPr>
        <p:blipFill rotWithShape="1">
          <a:blip r:embed="rId4"/>
          <a:srcRect l="215" t="-26011" r="1" b="-2"/>
          <a:stretch/>
        </p:blipFill>
        <p:spPr>
          <a:xfrm rot="10800000">
            <a:off x="4177722" y="3979849"/>
            <a:ext cx="8014278" cy="306401"/>
          </a:xfrm>
          <a:prstGeom prst="rect">
            <a:avLst/>
          </a:prstGeom>
        </p:spPr>
      </p:pic>
    </p:spTree>
    <p:extLst>
      <p:ext uri="{BB962C8B-B14F-4D97-AF65-F5344CB8AC3E}">
        <p14:creationId xmlns:p14="http://schemas.microsoft.com/office/powerpoint/2010/main" val="366971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014B18-AF79-4858-812A-B1AA0BC42057}"/>
              </a:ext>
            </a:extLst>
          </p:cNvPr>
          <p:cNvGrpSpPr/>
          <p:nvPr/>
        </p:nvGrpSpPr>
        <p:grpSpPr>
          <a:xfrm>
            <a:off x="0" y="1"/>
            <a:ext cx="12192000" cy="6858000"/>
            <a:chOff x="262890" y="26979"/>
            <a:chExt cx="11563781" cy="6831021"/>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4" name="TextBox 3">
              <a:extLst>
                <a:ext uri="{FF2B5EF4-FFF2-40B4-BE49-F238E27FC236}">
                  <a16:creationId xmlns:a16="http://schemas.microsoft.com/office/drawing/2014/main" id="{2600A60D-97C1-48D6-91A9-70933E2D7AFC}"/>
                </a:ext>
              </a:extLst>
            </p:cNvPr>
            <p:cNvSpPr txBox="1"/>
            <p:nvPr/>
          </p:nvSpPr>
          <p:spPr>
            <a:xfrm>
              <a:off x="2845767" y="5917653"/>
              <a:ext cx="6569498" cy="643788"/>
            </a:xfrm>
            <a:prstGeom prst="rect">
              <a:avLst/>
            </a:prstGeom>
            <a:noFill/>
          </p:spPr>
          <p:txBody>
            <a:bodyPr wrap="square">
              <a:spAutoFit/>
            </a:bodyPr>
            <a:lstStyle/>
            <a:p>
              <a:pPr algn="ctr"/>
              <a:r>
                <a:rPr lang="en-GB" sz="1800" dirty="0">
                  <a:latin typeface="Calibri" panose="020F0502020204030204" pitchFamily="34" charset="0"/>
                  <a:cs typeface="Calibri" panose="020F0502020204030204" pitchFamily="34" charset="0"/>
                  <a:hlinkClick r:id="rId4"/>
                </a:rPr>
                <a:t>Using data for inquiry and improvement </a:t>
              </a:r>
              <a:endParaRPr lang="en-GB" sz="1800" dirty="0">
                <a:latin typeface="Calibri" panose="020F0502020204030204" pitchFamily="34" charset="0"/>
                <a:cs typeface="Calibri" panose="020F0502020204030204" pitchFamily="34" charset="0"/>
              </a:endParaRPr>
            </a:p>
            <a:p>
              <a:pPr algn="ctr"/>
              <a:r>
                <a:rPr lang="en-GB" sz="1800" dirty="0">
                  <a:latin typeface="Calibri" panose="020F0502020204030204" pitchFamily="34" charset="0"/>
                  <a:cs typeface="Calibri" panose="020F0502020204030204" pitchFamily="34" charset="0"/>
                </a:rPr>
                <a:t>Dr Vicki Hargraves, The Education Hub, NZ</a:t>
              </a:r>
            </a:p>
          </p:txBody>
        </p:sp>
      </p:grpSp>
      <p:sp>
        <p:nvSpPr>
          <p:cNvPr id="5" name="TextBox 4">
            <a:extLst>
              <a:ext uri="{FF2B5EF4-FFF2-40B4-BE49-F238E27FC236}">
                <a16:creationId xmlns:a16="http://schemas.microsoft.com/office/drawing/2014/main" id="{EB3B63C3-A65F-4128-BD5F-C9425FBDC289}"/>
              </a:ext>
            </a:extLst>
          </p:cNvPr>
          <p:cNvSpPr txBox="1"/>
          <p:nvPr/>
        </p:nvSpPr>
        <p:spPr>
          <a:xfrm>
            <a:off x="2393803" y="858498"/>
            <a:ext cx="7404394" cy="4524315"/>
          </a:xfrm>
          <a:prstGeom prst="rect">
            <a:avLst/>
          </a:prstGeom>
          <a:noFill/>
        </p:spPr>
        <p:txBody>
          <a:bodyPr wrap="square" rtlCol="0">
            <a:spAutoFit/>
          </a:bodyPr>
          <a:lstStyle/>
          <a:p>
            <a:pPr algn="ctr"/>
            <a:r>
              <a:rPr lang="en-GB" sz="4800" dirty="0">
                <a:ea typeface="HelloBigSky" panose="02000603000000000000" pitchFamily="2" charset="0"/>
                <a:cs typeface="Calibri" panose="020F0502020204030204" pitchFamily="34" charset="0"/>
              </a:rPr>
              <a:t>Data may be seen as a </a:t>
            </a:r>
          </a:p>
          <a:p>
            <a:pPr algn="ctr"/>
            <a:r>
              <a:rPr lang="en-GB" sz="4800" dirty="0">
                <a:ea typeface="HelloBigSky" panose="02000603000000000000" pitchFamily="2" charset="0"/>
                <a:cs typeface="Calibri" panose="020F0502020204030204" pitchFamily="34" charset="0"/>
              </a:rPr>
              <a:t>tool to use or lens to look through in order to think about and understand teaching practice and student learning more fully. </a:t>
            </a:r>
          </a:p>
        </p:txBody>
      </p:sp>
    </p:spTree>
    <p:extLst>
      <p:ext uri="{BB962C8B-B14F-4D97-AF65-F5344CB8AC3E}">
        <p14:creationId xmlns:p14="http://schemas.microsoft.com/office/powerpoint/2010/main" val="181844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6112F-71A5-4A30-8491-CDAF20A72117}"/>
              </a:ext>
            </a:extLst>
          </p:cNvPr>
          <p:cNvSpPr txBox="1"/>
          <p:nvPr/>
        </p:nvSpPr>
        <p:spPr>
          <a:xfrm>
            <a:off x="-39503" y="135507"/>
            <a:ext cx="12192000" cy="769441"/>
          </a:xfrm>
          <a:prstGeom prst="rect">
            <a:avLst/>
          </a:prstGeom>
          <a:noFill/>
        </p:spPr>
        <p:txBody>
          <a:bodyPr wrap="square" rtlCol="0">
            <a:spAutoFit/>
          </a:bodyPr>
          <a:lstStyle/>
          <a:p>
            <a:pPr algn="ctr"/>
            <a:r>
              <a:rPr lang="en-GB" sz="4400" b="1" dirty="0"/>
              <a:t>Key features of effective evaluation of learning</a:t>
            </a:r>
          </a:p>
        </p:txBody>
      </p:sp>
      <p:sp>
        <p:nvSpPr>
          <p:cNvPr id="3" name="Rectangle: Rounded Corners 2">
            <a:extLst>
              <a:ext uri="{FF2B5EF4-FFF2-40B4-BE49-F238E27FC236}">
                <a16:creationId xmlns:a16="http://schemas.microsoft.com/office/drawing/2014/main" id="{CCD9129F-DD30-474D-80AF-17ACAABCD38C}"/>
              </a:ext>
            </a:extLst>
          </p:cNvPr>
          <p:cNvSpPr/>
          <p:nvPr/>
        </p:nvSpPr>
        <p:spPr>
          <a:xfrm>
            <a:off x="331470" y="1143000"/>
            <a:ext cx="4972050" cy="769441"/>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b="1" dirty="0"/>
              <a:t>Success criteria identified and shared with learners throughout the process.</a:t>
            </a:r>
          </a:p>
        </p:txBody>
      </p:sp>
      <p:grpSp>
        <p:nvGrpSpPr>
          <p:cNvPr id="562" name="Group 561">
            <a:extLst>
              <a:ext uri="{FF2B5EF4-FFF2-40B4-BE49-F238E27FC236}">
                <a16:creationId xmlns:a16="http://schemas.microsoft.com/office/drawing/2014/main" id="{B1D1EA5C-21DA-44D9-9749-22A3CFDC2F7E}"/>
              </a:ext>
            </a:extLst>
          </p:cNvPr>
          <p:cNvGrpSpPr/>
          <p:nvPr/>
        </p:nvGrpSpPr>
        <p:grpSpPr>
          <a:xfrm>
            <a:off x="5510466" y="1138639"/>
            <a:ext cx="6056209" cy="769441"/>
            <a:chOff x="5510466" y="1138639"/>
            <a:chExt cx="6056209" cy="769441"/>
          </a:xfrm>
        </p:grpSpPr>
        <p:sp>
          <p:nvSpPr>
            <p:cNvPr id="4" name="Rectangle: Rounded Corners 3">
              <a:extLst>
                <a:ext uri="{FF2B5EF4-FFF2-40B4-BE49-F238E27FC236}">
                  <a16:creationId xmlns:a16="http://schemas.microsoft.com/office/drawing/2014/main" id="{014B8A3C-EEEE-45FC-816A-15C87D407437}"/>
                </a:ext>
              </a:extLst>
            </p:cNvPr>
            <p:cNvSpPr/>
            <p:nvPr/>
          </p:nvSpPr>
          <p:spPr>
            <a:xfrm>
              <a:off x="6594625" y="1138639"/>
              <a:ext cx="4972050" cy="76944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dirty="0"/>
                <a:t>Evidence gathered based on the success criteria.</a:t>
              </a:r>
            </a:p>
          </p:txBody>
        </p:sp>
        <p:grpSp>
          <p:nvGrpSpPr>
            <p:cNvPr id="9" name="Google Shape;1132;p101">
              <a:extLst>
                <a:ext uri="{FF2B5EF4-FFF2-40B4-BE49-F238E27FC236}">
                  <a16:creationId xmlns:a16="http://schemas.microsoft.com/office/drawing/2014/main" id="{21891E2E-EA6F-4CF2-B80C-FEA88BFBD649}"/>
                </a:ext>
              </a:extLst>
            </p:cNvPr>
            <p:cNvGrpSpPr/>
            <p:nvPr/>
          </p:nvGrpSpPr>
          <p:grpSpPr>
            <a:xfrm>
              <a:off x="5510466" y="1207375"/>
              <a:ext cx="830194" cy="654224"/>
              <a:chOff x="4943575" y="2516350"/>
              <a:chExt cx="98675" cy="81700"/>
            </a:xfrm>
            <a:solidFill>
              <a:srgbClr val="FF66CC"/>
            </a:solidFill>
          </p:grpSpPr>
          <p:sp>
            <p:nvSpPr>
              <p:cNvPr id="10" name="Google Shape;1133;p101">
                <a:extLst>
                  <a:ext uri="{FF2B5EF4-FFF2-40B4-BE49-F238E27FC236}">
                    <a16:creationId xmlns:a16="http://schemas.microsoft.com/office/drawing/2014/main" id="{5D01F6E9-C5E2-4F4C-9F32-A4CC2E77B5B3}"/>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4;p101">
                <a:extLst>
                  <a:ext uri="{FF2B5EF4-FFF2-40B4-BE49-F238E27FC236}">
                    <a16:creationId xmlns:a16="http://schemas.microsoft.com/office/drawing/2014/main" id="{8919993D-C585-494B-8707-B3F70D404798}"/>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5;p101">
                <a:extLst>
                  <a:ext uri="{FF2B5EF4-FFF2-40B4-BE49-F238E27FC236}">
                    <a16:creationId xmlns:a16="http://schemas.microsoft.com/office/drawing/2014/main" id="{A25C380C-3778-4829-839F-82917B8CF2CB}"/>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6;p101">
                <a:extLst>
                  <a:ext uri="{FF2B5EF4-FFF2-40B4-BE49-F238E27FC236}">
                    <a16:creationId xmlns:a16="http://schemas.microsoft.com/office/drawing/2014/main" id="{F115F546-D2B9-4641-BC0D-E1182D16A320}"/>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7;p101">
                <a:extLst>
                  <a:ext uri="{FF2B5EF4-FFF2-40B4-BE49-F238E27FC236}">
                    <a16:creationId xmlns:a16="http://schemas.microsoft.com/office/drawing/2014/main" id="{829AC7D1-FC33-4A98-B361-3F17CB17C171}"/>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8;p101">
                <a:extLst>
                  <a:ext uri="{FF2B5EF4-FFF2-40B4-BE49-F238E27FC236}">
                    <a16:creationId xmlns:a16="http://schemas.microsoft.com/office/drawing/2014/main" id="{8405622A-7EEB-47AC-BA3E-19505A73AB59}"/>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9;p101">
                <a:extLst>
                  <a:ext uri="{FF2B5EF4-FFF2-40B4-BE49-F238E27FC236}">
                    <a16:creationId xmlns:a16="http://schemas.microsoft.com/office/drawing/2014/main" id="{78E0D7DE-95FE-4302-A853-41D1D7E1E515}"/>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0;p101">
                <a:extLst>
                  <a:ext uri="{FF2B5EF4-FFF2-40B4-BE49-F238E27FC236}">
                    <a16:creationId xmlns:a16="http://schemas.microsoft.com/office/drawing/2014/main" id="{E70083AA-68F0-481D-8391-7DCC80E8EA6D}"/>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41;p101">
                <a:extLst>
                  <a:ext uri="{FF2B5EF4-FFF2-40B4-BE49-F238E27FC236}">
                    <a16:creationId xmlns:a16="http://schemas.microsoft.com/office/drawing/2014/main" id="{79C56099-E75E-4387-BDD0-85C6FCD27796}"/>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2;p101">
                <a:extLst>
                  <a:ext uri="{FF2B5EF4-FFF2-40B4-BE49-F238E27FC236}">
                    <a16:creationId xmlns:a16="http://schemas.microsoft.com/office/drawing/2014/main" id="{090DF06B-8FCA-46DA-BB82-C013142F5DB5}"/>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3;p101">
                <a:extLst>
                  <a:ext uri="{FF2B5EF4-FFF2-40B4-BE49-F238E27FC236}">
                    <a16:creationId xmlns:a16="http://schemas.microsoft.com/office/drawing/2014/main" id="{0F1E472E-1A65-4183-975F-2758DFDFB472}"/>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4;p101">
                <a:extLst>
                  <a:ext uri="{FF2B5EF4-FFF2-40B4-BE49-F238E27FC236}">
                    <a16:creationId xmlns:a16="http://schemas.microsoft.com/office/drawing/2014/main" id="{F1C05075-CED7-40FF-8986-AC4F63A973F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5;p101">
                <a:extLst>
                  <a:ext uri="{FF2B5EF4-FFF2-40B4-BE49-F238E27FC236}">
                    <a16:creationId xmlns:a16="http://schemas.microsoft.com/office/drawing/2014/main" id="{78185A2A-B292-4811-9B3C-FF309DF94C45}"/>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46;p101">
                <a:extLst>
                  <a:ext uri="{FF2B5EF4-FFF2-40B4-BE49-F238E27FC236}">
                    <a16:creationId xmlns:a16="http://schemas.microsoft.com/office/drawing/2014/main" id="{3922E7EB-EAF0-4C50-B473-D5E8A47E0F9A}"/>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47;p101">
                <a:extLst>
                  <a:ext uri="{FF2B5EF4-FFF2-40B4-BE49-F238E27FC236}">
                    <a16:creationId xmlns:a16="http://schemas.microsoft.com/office/drawing/2014/main" id="{B737A2CD-BBB2-4D09-BD01-8C27494B9CDA}"/>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48;p101">
                <a:extLst>
                  <a:ext uri="{FF2B5EF4-FFF2-40B4-BE49-F238E27FC236}">
                    <a16:creationId xmlns:a16="http://schemas.microsoft.com/office/drawing/2014/main" id="{71BB93B6-9AF7-4820-9AB0-FDF06A8F5488}"/>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49;p101">
                <a:extLst>
                  <a:ext uri="{FF2B5EF4-FFF2-40B4-BE49-F238E27FC236}">
                    <a16:creationId xmlns:a16="http://schemas.microsoft.com/office/drawing/2014/main" id="{A3255094-06B8-4536-8DC7-8C1516687A9B}"/>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50;p101">
                <a:extLst>
                  <a:ext uri="{FF2B5EF4-FFF2-40B4-BE49-F238E27FC236}">
                    <a16:creationId xmlns:a16="http://schemas.microsoft.com/office/drawing/2014/main" id="{F93615E3-9133-48B1-AC1D-5A921F793C8B}"/>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1;p101">
                <a:extLst>
                  <a:ext uri="{FF2B5EF4-FFF2-40B4-BE49-F238E27FC236}">
                    <a16:creationId xmlns:a16="http://schemas.microsoft.com/office/drawing/2014/main" id="{3E4E58AC-5DD7-4D82-8C59-89BF50B1F442}"/>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2;p101">
                <a:extLst>
                  <a:ext uri="{FF2B5EF4-FFF2-40B4-BE49-F238E27FC236}">
                    <a16:creationId xmlns:a16="http://schemas.microsoft.com/office/drawing/2014/main" id="{7BCD9ECF-0444-4F8E-B343-50B3DBF45B73}"/>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3;p101">
                <a:extLst>
                  <a:ext uri="{FF2B5EF4-FFF2-40B4-BE49-F238E27FC236}">
                    <a16:creationId xmlns:a16="http://schemas.microsoft.com/office/drawing/2014/main" id="{7D65EF24-3919-4F7A-AD90-4BD9799E5D5C}"/>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54;p101">
                <a:extLst>
                  <a:ext uri="{FF2B5EF4-FFF2-40B4-BE49-F238E27FC236}">
                    <a16:creationId xmlns:a16="http://schemas.microsoft.com/office/drawing/2014/main" id="{2CC7CAF3-9AF6-429B-B705-A19B8CB3553C}"/>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55;p101">
                <a:extLst>
                  <a:ext uri="{FF2B5EF4-FFF2-40B4-BE49-F238E27FC236}">
                    <a16:creationId xmlns:a16="http://schemas.microsoft.com/office/drawing/2014/main" id="{C8C6DEB0-DA7F-42AF-BF80-44FF24E5FB14}"/>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56;p101">
                <a:extLst>
                  <a:ext uri="{FF2B5EF4-FFF2-40B4-BE49-F238E27FC236}">
                    <a16:creationId xmlns:a16="http://schemas.microsoft.com/office/drawing/2014/main" id="{9FB090D2-010E-4E26-BC97-80217CC80CDB}"/>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57;p101">
                <a:extLst>
                  <a:ext uri="{FF2B5EF4-FFF2-40B4-BE49-F238E27FC236}">
                    <a16:creationId xmlns:a16="http://schemas.microsoft.com/office/drawing/2014/main" id="{A9028486-D6B4-4E1E-9D23-0EDA4224CA2A}"/>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58;p101">
                <a:extLst>
                  <a:ext uri="{FF2B5EF4-FFF2-40B4-BE49-F238E27FC236}">
                    <a16:creationId xmlns:a16="http://schemas.microsoft.com/office/drawing/2014/main" id="{0A102B1F-F938-4C5D-933D-D2B5C79CF97C}"/>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59;p101">
                <a:extLst>
                  <a:ext uri="{FF2B5EF4-FFF2-40B4-BE49-F238E27FC236}">
                    <a16:creationId xmlns:a16="http://schemas.microsoft.com/office/drawing/2014/main" id="{882ED1FC-7F90-418E-A473-C1DC1BDE7A0C}"/>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60;p101">
                <a:extLst>
                  <a:ext uri="{FF2B5EF4-FFF2-40B4-BE49-F238E27FC236}">
                    <a16:creationId xmlns:a16="http://schemas.microsoft.com/office/drawing/2014/main" id="{3422FCD3-2E02-4B14-9A78-D5E5D88F1A94}"/>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1;p101">
                <a:extLst>
                  <a:ext uri="{FF2B5EF4-FFF2-40B4-BE49-F238E27FC236}">
                    <a16:creationId xmlns:a16="http://schemas.microsoft.com/office/drawing/2014/main" id="{DF79369F-B0A2-4F1F-8E71-9BCEC6960F61}"/>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2;p101">
                <a:extLst>
                  <a:ext uri="{FF2B5EF4-FFF2-40B4-BE49-F238E27FC236}">
                    <a16:creationId xmlns:a16="http://schemas.microsoft.com/office/drawing/2014/main" id="{82EEE971-4FF1-434D-BE18-9E4A3D58F8EC}"/>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63;p101">
                <a:extLst>
                  <a:ext uri="{FF2B5EF4-FFF2-40B4-BE49-F238E27FC236}">
                    <a16:creationId xmlns:a16="http://schemas.microsoft.com/office/drawing/2014/main" id="{900034AA-DE61-4BEB-9464-166CB22AE0C9}"/>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64;p101">
                <a:extLst>
                  <a:ext uri="{FF2B5EF4-FFF2-40B4-BE49-F238E27FC236}">
                    <a16:creationId xmlns:a16="http://schemas.microsoft.com/office/drawing/2014/main" id="{00EDEC90-169F-4B4C-8644-35659E228778}"/>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5;p101">
                <a:extLst>
                  <a:ext uri="{FF2B5EF4-FFF2-40B4-BE49-F238E27FC236}">
                    <a16:creationId xmlns:a16="http://schemas.microsoft.com/office/drawing/2014/main" id="{40266719-1EC8-4CDB-B181-4BDF0E4A37F0}"/>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66;p101">
                <a:extLst>
                  <a:ext uri="{FF2B5EF4-FFF2-40B4-BE49-F238E27FC236}">
                    <a16:creationId xmlns:a16="http://schemas.microsoft.com/office/drawing/2014/main" id="{D3433988-3394-4321-8A0C-C5C9F54ABDB8}"/>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7;p101">
                <a:extLst>
                  <a:ext uri="{FF2B5EF4-FFF2-40B4-BE49-F238E27FC236}">
                    <a16:creationId xmlns:a16="http://schemas.microsoft.com/office/drawing/2014/main" id="{D8BDB206-C169-4EA2-A342-5BD6A1EDC06E}"/>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68;p101">
                <a:extLst>
                  <a:ext uri="{FF2B5EF4-FFF2-40B4-BE49-F238E27FC236}">
                    <a16:creationId xmlns:a16="http://schemas.microsoft.com/office/drawing/2014/main" id="{55F9F9DA-2B69-4C23-BC96-C3D184AEC089}"/>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69;p101">
                <a:extLst>
                  <a:ext uri="{FF2B5EF4-FFF2-40B4-BE49-F238E27FC236}">
                    <a16:creationId xmlns:a16="http://schemas.microsoft.com/office/drawing/2014/main" id="{C92F8D58-4F1D-4E34-8A79-C7077D5198FA}"/>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0;p101">
                <a:extLst>
                  <a:ext uri="{FF2B5EF4-FFF2-40B4-BE49-F238E27FC236}">
                    <a16:creationId xmlns:a16="http://schemas.microsoft.com/office/drawing/2014/main" id="{458D4098-31FC-417C-BC37-4B72ECCABB52}"/>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71;p101">
                <a:extLst>
                  <a:ext uri="{FF2B5EF4-FFF2-40B4-BE49-F238E27FC236}">
                    <a16:creationId xmlns:a16="http://schemas.microsoft.com/office/drawing/2014/main" id="{0C063A8C-0C66-4B90-927A-0E05CD9D05CC}"/>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72;p101">
                <a:extLst>
                  <a:ext uri="{FF2B5EF4-FFF2-40B4-BE49-F238E27FC236}">
                    <a16:creationId xmlns:a16="http://schemas.microsoft.com/office/drawing/2014/main" id="{466A13B8-5090-45D3-B546-995C9E59ACEF}"/>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73;p101">
                <a:extLst>
                  <a:ext uri="{FF2B5EF4-FFF2-40B4-BE49-F238E27FC236}">
                    <a16:creationId xmlns:a16="http://schemas.microsoft.com/office/drawing/2014/main" id="{290F8A79-EF85-4A53-999D-B654FCC8B0D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74;p101">
                <a:extLst>
                  <a:ext uri="{FF2B5EF4-FFF2-40B4-BE49-F238E27FC236}">
                    <a16:creationId xmlns:a16="http://schemas.microsoft.com/office/drawing/2014/main" id="{893CC604-42CD-40B8-93F6-B708631160DB}"/>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75;p101">
                <a:extLst>
                  <a:ext uri="{FF2B5EF4-FFF2-40B4-BE49-F238E27FC236}">
                    <a16:creationId xmlns:a16="http://schemas.microsoft.com/office/drawing/2014/main" id="{D168B61A-4C5D-4087-8025-08B9B16807ED}"/>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76;p101">
                <a:extLst>
                  <a:ext uri="{FF2B5EF4-FFF2-40B4-BE49-F238E27FC236}">
                    <a16:creationId xmlns:a16="http://schemas.microsoft.com/office/drawing/2014/main" id="{5AB1E2F4-4D96-4F9A-85FC-B7CC42708D23}"/>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7;p101">
                <a:extLst>
                  <a:ext uri="{FF2B5EF4-FFF2-40B4-BE49-F238E27FC236}">
                    <a16:creationId xmlns:a16="http://schemas.microsoft.com/office/drawing/2014/main" id="{81EDDFA8-2B5F-4974-829C-26614A8D5A6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8;p101">
                <a:extLst>
                  <a:ext uri="{FF2B5EF4-FFF2-40B4-BE49-F238E27FC236}">
                    <a16:creationId xmlns:a16="http://schemas.microsoft.com/office/drawing/2014/main" id="{B18A83A5-A49F-48B0-A061-E944965BD7B2}"/>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9;p101">
                <a:extLst>
                  <a:ext uri="{FF2B5EF4-FFF2-40B4-BE49-F238E27FC236}">
                    <a16:creationId xmlns:a16="http://schemas.microsoft.com/office/drawing/2014/main" id="{8D3B78CE-33A3-4CB9-9C4D-F7F98BBB1D06}"/>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0;p101">
                <a:extLst>
                  <a:ext uri="{FF2B5EF4-FFF2-40B4-BE49-F238E27FC236}">
                    <a16:creationId xmlns:a16="http://schemas.microsoft.com/office/drawing/2014/main" id="{E464913B-0793-4C63-BD7D-87F32D45071F}"/>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1;p101">
                <a:extLst>
                  <a:ext uri="{FF2B5EF4-FFF2-40B4-BE49-F238E27FC236}">
                    <a16:creationId xmlns:a16="http://schemas.microsoft.com/office/drawing/2014/main" id="{529ADC5F-2C35-41EB-BEF7-AAC70BB1D921}"/>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2;p101">
                <a:extLst>
                  <a:ext uri="{FF2B5EF4-FFF2-40B4-BE49-F238E27FC236}">
                    <a16:creationId xmlns:a16="http://schemas.microsoft.com/office/drawing/2014/main" id="{6249BB56-328D-47F2-B1D4-622C22530022}"/>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3;p101">
                <a:extLst>
                  <a:ext uri="{FF2B5EF4-FFF2-40B4-BE49-F238E27FC236}">
                    <a16:creationId xmlns:a16="http://schemas.microsoft.com/office/drawing/2014/main" id="{C7B16CE6-91FC-4A79-BC5F-CAB2AB1857D5}"/>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4;p101">
                <a:extLst>
                  <a:ext uri="{FF2B5EF4-FFF2-40B4-BE49-F238E27FC236}">
                    <a16:creationId xmlns:a16="http://schemas.microsoft.com/office/drawing/2014/main" id="{20BAC613-4056-4F45-8642-D28DDC3E4A02}"/>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5;p101">
                <a:extLst>
                  <a:ext uri="{FF2B5EF4-FFF2-40B4-BE49-F238E27FC236}">
                    <a16:creationId xmlns:a16="http://schemas.microsoft.com/office/drawing/2014/main" id="{BEDE6C1A-1FEA-4827-AFE5-66DBC175DF63}"/>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6;p101">
                <a:extLst>
                  <a:ext uri="{FF2B5EF4-FFF2-40B4-BE49-F238E27FC236}">
                    <a16:creationId xmlns:a16="http://schemas.microsoft.com/office/drawing/2014/main" id="{E3BB3C5A-4BDD-494F-994E-715231903956}"/>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7;p101">
                <a:extLst>
                  <a:ext uri="{FF2B5EF4-FFF2-40B4-BE49-F238E27FC236}">
                    <a16:creationId xmlns:a16="http://schemas.microsoft.com/office/drawing/2014/main" id="{82796E5E-AC4A-49D3-A95E-D6F1F54D3112}"/>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8;p101">
                <a:extLst>
                  <a:ext uri="{FF2B5EF4-FFF2-40B4-BE49-F238E27FC236}">
                    <a16:creationId xmlns:a16="http://schemas.microsoft.com/office/drawing/2014/main" id="{E9427676-6EFF-4983-8811-43B93691FE73}"/>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89;p101">
                <a:extLst>
                  <a:ext uri="{FF2B5EF4-FFF2-40B4-BE49-F238E27FC236}">
                    <a16:creationId xmlns:a16="http://schemas.microsoft.com/office/drawing/2014/main" id="{4639690D-2A43-4959-8458-C498644F86B5}"/>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0;p101">
                <a:extLst>
                  <a:ext uri="{FF2B5EF4-FFF2-40B4-BE49-F238E27FC236}">
                    <a16:creationId xmlns:a16="http://schemas.microsoft.com/office/drawing/2014/main" id="{D8223335-38A1-4D83-84AC-45AE4C6EA58F}"/>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91;p101">
                <a:extLst>
                  <a:ext uri="{FF2B5EF4-FFF2-40B4-BE49-F238E27FC236}">
                    <a16:creationId xmlns:a16="http://schemas.microsoft.com/office/drawing/2014/main" id="{438A6B92-388A-4F42-8EDA-B41CA71AD2D2}"/>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2;p101">
                <a:extLst>
                  <a:ext uri="{FF2B5EF4-FFF2-40B4-BE49-F238E27FC236}">
                    <a16:creationId xmlns:a16="http://schemas.microsoft.com/office/drawing/2014/main" id="{D176169D-AB11-49EF-B758-EA0A08AAD87B}"/>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3;p101">
                <a:extLst>
                  <a:ext uri="{FF2B5EF4-FFF2-40B4-BE49-F238E27FC236}">
                    <a16:creationId xmlns:a16="http://schemas.microsoft.com/office/drawing/2014/main" id="{EF40A37F-C44F-423B-A211-6545CD0C78A4}"/>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94;p101">
                <a:extLst>
                  <a:ext uri="{FF2B5EF4-FFF2-40B4-BE49-F238E27FC236}">
                    <a16:creationId xmlns:a16="http://schemas.microsoft.com/office/drawing/2014/main" id="{E0C2E8F3-53FA-4E76-A0CF-FC0CD26CA3E5}"/>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5;p101">
                <a:extLst>
                  <a:ext uri="{FF2B5EF4-FFF2-40B4-BE49-F238E27FC236}">
                    <a16:creationId xmlns:a16="http://schemas.microsoft.com/office/drawing/2014/main" id="{E9667555-3542-43FA-8FFA-98ADCD34D351}"/>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96;p101">
                <a:extLst>
                  <a:ext uri="{FF2B5EF4-FFF2-40B4-BE49-F238E27FC236}">
                    <a16:creationId xmlns:a16="http://schemas.microsoft.com/office/drawing/2014/main" id="{04778D04-A4CA-43AD-9FD9-CE11550E2FA1}"/>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97;p101">
                <a:extLst>
                  <a:ext uri="{FF2B5EF4-FFF2-40B4-BE49-F238E27FC236}">
                    <a16:creationId xmlns:a16="http://schemas.microsoft.com/office/drawing/2014/main" id="{99025F74-6F5D-48C1-B336-0ED9E8E1C055}"/>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98;p101">
                <a:extLst>
                  <a:ext uri="{FF2B5EF4-FFF2-40B4-BE49-F238E27FC236}">
                    <a16:creationId xmlns:a16="http://schemas.microsoft.com/office/drawing/2014/main" id="{2EDEA67E-8CBE-404A-AB6D-65DF9AB612DA}"/>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99;p101">
                <a:extLst>
                  <a:ext uri="{FF2B5EF4-FFF2-40B4-BE49-F238E27FC236}">
                    <a16:creationId xmlns:a16="http://schemas.microsoft.com/office/drawing/2014/main" id="{97B08732-865B-43AA-A5CA-17B72BE3BC2B}"/>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0;p101">
                <a:extLst>
                  <a:ext uri="{FF2B5EF4-FFF2-40B4-BE49-F238E27FC236}">
                    <a16:creationId xmlns:a16="http://schemas.microsoft.com/office/drawing/2014/main" id="{7B9C8E43-AC09-4573-B0C5-B66F632B1B6F}"/>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01;p101">
                <a:extLst>
                  <a:ext uri="{FF2B5EF4-FFF2-40B4-BE49-F238E27FC236}">
                    <a16:creationId xmlns:a16="http://schemas.microsoft.com/office/drawing/2014/main" id="{F0BF9AD8-6572-440B-9448-1139D65B3325}"/>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02;p101">
                <a:extLst>
                  <a:ext uri="{FF2B5EF4-FFF2-40B4-BE49-F238E27FC236}">
                    <a16:creationId xmlns:a16="http://schemas.microsoft.com/office/drawing/2014/main" id="{76997E80-F0D1-4C27-957C-0A1A5582DFC6}"/>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3;p101">
                <a:extLst>
                  <a:ext uri="{FF2B5EF4-FFF2-40B4-BE49-F238E27FC236}">
                    <a16:creationId xmlns:a16="http://schemas.microsoft.com/office/drawing/2014/main" id="{88CD4EC7-16C2-4DFD-BB58-6CBC3921B38A}"/>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4;p101">
                <a:extLst>
                  <a:ext uri="{FF2B5EF4-FFF2-40B4-BE49-F238E27FC236}">
                    <a16:creationId xmlns:a16="http://schemas.microsoft.com/office/drawing/2014/main" id="{563AA8DB-ACC9-43A4-8E34-E2CE774E6347}"/>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5;p101">
                <a:extLst>
                  <a:ext uri="{FF2B5EF4-FFF2-40B4-BE49-F238E27FC236}">
                    <a16:creationId xmlns:a16="http://schemas.microsoft.com/office/drawing/2014/main" id="{DC78AF88-E5E7-433C-91AD-208E3C48006D}"/>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6;p101">
                <a:extLst>
                  <a:ext uri="{FF2B5EF4-FFF2-40B4-BE49-F238E27FC236}">
                    <a16:creationId xmlns:a16="http://schemas.microsoft.com/office/drawing/2014/main" id="{AFCF9A39-3957-428B-A3A9-32F971B50ACB}"/>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07;p101">
                <a:extLst>
                  <a:ext uri="{FF2B5EF4-FFF2-40B4-BE49-F238E27FC236}">
                    <a16:creationId xmlns:a16="http://schemas.microsoft.com/office/drawing/2014/main" id="{98EB2290-2398-4CB0-875D-BA995A10FF88}"/>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08;p101">
                <a:extLst>
                  <a:ext uri="{FF2B5EF4-FFF2-40B4-BE49-F238E27FC236}">
                    <a16:creationId xmlns:a16="http://schemas.microsoft.com/office/drawing/2014/main" id="{6E41A6D6-F35D-4439-9844-21CA1DA38695}"/>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09;p101">
                <a:extLst>
                  <a:ext uri="{FF2B5EF4-FFF2-40B4-BE49-F238E27FC236}">
                    <a16:creationId xmlns:a16="http://schemas.microsoft.com/office/drawing/2014/main" id="{5FCF9A92-DD3C-4195-AB01-E71CCBEFF154}"/>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10;p101">
                <a:extLst>
                  <a:ext uri="{FF2B5EF4-FFF2-40B4-BE49-F238E27FC236}">
                    <a16:creationId xmlns:a16="http://schemas.microsoft.com/office/drawing/2014/main" id="{A6633B23-C10D-419A-BACE-A641EDE54ED4}"/>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roup 564">
            <a:extLst>
              <a:ext uri="{FF2B5EF4-FFF2-40B4-BE49-F238E27FC236}">
                <a16:creationId xmlns:a16="http://schemas.microsoft.com/office/drawing/2014/main" id="{89CA303B-4C6A-40B9-8C96-082CA4F6A180}"/>
              </a:ext>
            </a:extLst>
          </p:cNvPr>
          <p:cNvGrpSpPr/>
          <p:nvPr/>
        </p:nvGrpSpPr>
        <p:grpSpPr>
          <a:xfrm>
            <a:off x="414305" y="4930698"/>
            <a:ext cx="6021532" cy="1085904"/>
            <a:chOff x="414305" y="4930698"/>
            <a:chExt cx="6021532" cy="1085904"/>
          </a:xfrm>
        </p:grpSpPr>
        <p:sp>
          <p:nvSpPr>
            <p:cNvPr id="7" name="Rectangle: Rounded Corners 6">
              <a:extLst>
                <a:ext uri="{FF2B5EF4-FFF2-40B4-BE49-F238E27FC236}">
                  <a16:creationId xmlns:a16="http://schemas.microsoft.com/office/drawing/2014/main" id="{19216EE8-B03C-4F04-919A-D5DD426B4984}"/>
                </a:ext>
              </a:extLst>
            </p:cNvPr>
            <p:cNvSpPr/>
            <p:nvPr/>
          </p:nvSpPr>
          <p:spPr>
            <a:xfrm>
              <a:off x="414305" y="4930698"/>
              <a:ext cx="4972050" cy="1085904"/>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b="1" dirty="0"/>
                <a:t>Make judgements around progress towards and achievement of a level, using Benchmarks to support judgements. </a:t>
              </a:r>
            </a:p>
          </p:txBody>
        </p:sp>
        <p:grpSp>
          <p:nvGrpSpPr>
            <p:cNvPr id="88" name="Google Shape;1132;p101">
              <a:extLst>
                <a:ext uri="{FF2B5EF4-FFF2-40B4-BE49-F238E27FC236}">
                  <a16:creationId xmlns:a16="http://schemas.microsoft.com/office/drawing/2014/main" id="{67C53279-3431-44F8-B4A6-2EE33E37565B}"/>
                </a:ext>
              </a:extLst>
            </p:cNvPr>
            <p:cNvGrpSpPr/>
            <p:nvPr/>
          </p:nvGrpSpPr>
          <p:grpSpPr>
            <a:xfrm rot="10800000">
              <a:off x="5605643" y="5208196"/>
              <a:ext cx="830194" cy="654224"/>
              <a:chOff x="4943575" y="2516350"/>
              <a:chExt cx="98675" cy="81700"/>
            </a:xfrm>
            <a:solidFill>
              <a:srgbClr val="FF66CC"/>
            </a:solidFill>
          </p:grpSpPr>
          <p:sp>
            <p:nvSpPr>
              <p:cNvPr id="89" name="Google Shape;1133;p101">
                <a:extLst>
                  <a:ext uri="{FF2B5EF4-FFF2-40B4-BE49-F238E27FC236}">
                    <a16:creationId xmlns:a16="http://schemas.microsoft.com/office/drawing/2014/main" id="{AE51646B-FBA2-4DDA-9120-7BAB1B4D195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34;p101">
                <a:extLst>
                  <a:ext uri="{FF2B5EF4-FFF2-40B4-BE49-F238E27FC236}">
                    <a16:creationId xmlns:a16="http://schemas.microsoft.com/office/drawing/2014/main" id="{48426E9E-7D33-4462-98BF-44F0D614557C}"/>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35;p101">
                <a:extLst>
                  <a:ext uri="{FF2B5EF4-FFF2-40B4-BE49-F238E27FC236}">
                    <a16:creationId xmlns:a16="http://schemas.microsoft.com/office/drawing/2014/main" id="{B149C033-B6B3-4EB2-B3CE-581B77B1F620}"/>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6;p101">
                <a:extLst>
                  <a:ext uri="{FF2B5EF4-FFF2-40B4-BE49-F238E27FC236}">
                    <a16:creationId xmlns:a16="http://schemas.microsoft.com/office/drawing/2014/main" id="{5F09CA33-220E-4219-828C-FEFA4A366392}"/>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37;p101">
                <a:extLst>
                  <a:ext uri="{FF2B5EF4-FFF2-40B4-BE49-F238E27FC236}">
                    <a16:creationId xmlns:a16="http://schemas.microsoft.com/office/drawing/2014/main" id="{6646EB36-0FC2-45BD-945D-C080DCA4C68D}"/>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38;p101">
                <a:extLst>
                  <a:ext uri="{FF2B5EF4-FFF2-40B4-BE49-F238E27FC236}">
                    <a16:creationId xmlns:a16="http://schemas.microsoft.com/office/drawing/2014/main" id="{688CBF62-71DA-4E03-BBDD-FADC2CA341F5}"/>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39;p101">
                <a:extLst>
                  <a:ext uri="{FF2B5EF4-FFF2-40B4-BE49-F238E27FC236}">
                    <a16:creationId xmlns:a16="http://schemas.microsoft.com/office/drawing/2014/main" id="{AA352405-08D3-4158-BEBF-FFD1A8C02544}"/>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40;p101">
                <a:extLst>
                  <a:ext uri="{FF2B5EF4-FFF2-40B4-BE49-F238E27FC236}">
                    <a16:creationId xmlns:a16="http://schemas.microsoft.com/office/drawing/2014/main" id="{75330237-6167-4A63-9EE1-7EF4F83D391E}"/>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41;p101">
                <a:extLst>
                  <a:ext uri="{FF2B5EF4-FFF2-40B4-BE49-F238E27FC236}">
                    <a16:creationId xmlns:a16="http://schemas.microsoft.com/office/drawing/2014/main" id="{2AECFFCF-EB52-490B-A38C-F0ECBEDA724F}"/>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42;p101">
                <a:extLst>
                  <a:ext uri="{FF2B5EF4-FFF2-40B4-BE49-F238E27FC236}">
                    <a16:creationId xmlns:a16="http://schemas.microsoft.com/office/drawing/2014/main" id="{0CE00DA1-8370-4C1B-823B-555313800B36}"/>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43;p101">
                <a:extLst>
                  <a:ext uri="{FF2B5EF4-FFF2-40B4-BE49-F238E27FC236}">
                    <a16:creationId xmlns:a16="http://schemas.microsoft.com/office/drawing/2014/main" id="{F59C3E91-2D6E-4B9A-807C-DD5C23CD3B43}"/>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44;p101">
                <a:extLst>
                  <a:ext uri="{FF2B5EF4-FFF2-40B4-BE49-F238E27FC236}">
                    <a16:creationId xmlns:a16="http://schemas.microsoft.com/office/drawing/2014/main" id="{16ABBEAF-2010-43F3-87C5-666D32DE390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45;p101">
                <a:extLst>
                  <a:ext uri="{FF2B5EF4-FFF2-40B4-BE49-F238E27FC236}">
                    <a16:creationId xmlns:a16="http://schemas.microsoft.com/office/drawing/2014/main" id="{791AEBBA-1E24-471B-B360-D7A297A83DC7}"/>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46;p101">
                <a:extLst>
                  <a:ext uri="{FF2B5EF4-FFF2-40B4-BE49-F238E27FC236}">
                    <a16:creationId xmlns:a16="http://schemas.microsoft.com/office/drawing/2014/main" id="{A84419A2-963B-462D-864D-4E1E02324557}"/>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47;p101">
                <a:extLst>
                  <a:ext uri="{FF2B5EF4-FFF2-40B4-BE49-F238E27FC236}">
                    <a16:creationId xmlns:a16="http://schemas.microsoft.com/office/drawing/2014/main" id="{B6E739DD-A1F9-4F3E-B147-0944532D6438}"/>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48;p101">
                <a:extLst>
                  <a:ext uri="{FF2B5EF4-FFF2-40B4-BE49-F238E27FC236}">
                    <a16:creationId xmlns:a16="http://schemas.microsoft.com/office/drawing/2014/main" id="{5DB3E560-4ED3-4374-AE4A-674138B4B6D0}"/>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49;p101">
                <a:extLst>
                  <a:ext uri="{FF2B5EF4-FFF2-40B4-BE49-F238E27FC236}">
                    <a16:creationId xmlns:a16="http://schemas.microsoft.com/office/drawing/2014/main" id="{20D66E98-9924-4BD0-8E11-AA23418C2818}"/>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50;p101">
                <a:extLst>
                  <a:ext uri="{FF2B5EF4-FFF2-40B4-BE49-F238E27FC236}">
                    <a16:creationId xmlns:a16="http://schemas.microsoft.com/office/drawing/2014/main" id="{62EC7849-EAFF-4B20-9F0A-DDD5B444493F}"/>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51;p101">
                <a:extLst>
                  <a:ext uri="{FF2B5EF4-FFF2-40B4-BE49-F238E27FC236}">
                    <a16:creationId xmlns:a16="http://schemas.microsoft.com/office/drawing/2014/main" id="{05F43E2D-39A2-4A6B-80F5-C91B0761B1B5}"/>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52;p101">
                <a:extLst>
                  <a:ext uri="{FF2B5EF4-FFF2-40B4-BE49-F238E27FC236}">
                    <a16:creationId xmlns:a16="http://schemas.microsoft.com/office/drawing/2014/main" id="{65842E25-FDA5-45E1-A441-F7960DCDCABD}"/>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53;p101">
                <a:extLst>
                  <a:ext uri="{FF2B5EF4-FFF2-40B4-BE49-F238E27FC236}">
                    <a16:creationId xmlns:a16="http://schemas.microsoft.com/office/drawing/2014/main" id="{95F72A7F-BBA9-484A-8CCD-E7BC2B29411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54;p101">
                <a:extLst>
                  <a:ext uri="{FF2B5EF4-FFF2-40B4-BE49-F238E27FC236}">
                    <a16:creationId xmlns:a16="http://schemas.microsoft.com/office/drawing/2014/main" id="{DB52958E-49C6-4477-BC76-0C4A1E25DB62}"/>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55;p101">
                <a:extLst>
                  <a:ext uri="{FF2B5EF4-FFF2-40B4-BE49-F238E27FC236}">
                    <a16:creationId xmlns:a16="http://schemas.microsoft.com/office/drawing/2014/main" id="{BA154EF0-3245-4FB4-AEE0-8F2FAE5EAC1E}"/>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56;p101">
                <a:extLst>
                  <a:ext uri="{FF2B5EF4-FFF2-40B4-BE49-F238E27FC236}">
                    <a16:creationId xmlns:a16="http://schemas.microsoft.com/office/drawing/2014/main" id="{3ACD192D-82EF-4564-BCF5-2FD4F3A036DA}"/>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57;p101">
                <a:extLst>
                  <a:ext uri="{FF2B5EF4-FFF2-40B4-BE49-F238E27FC236}">
                    <a16:creationId xmlns:a16="http://schemas.microsoft.com/office/drawing/2014/main" id="{D6E544F6-C0E8-407B-8767-E7B017561601}"/>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58;p101">
                <a:extLst>
                  <a:ext uri="{FF2B5EF4-FFF2-40B4-BE49-F238E27FC236}">
                    <a16:creationId xmlns:a16="http://schemas.microsoft.com/office/drawing/2014/main" id="{06795F4C-3A0D-46CD-8C30-0EB820804AE7}"/>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9;p101">
                <a:extLst>
                  <a:ext uri="{FF2B5EF4-FFF2-40B4-BE49-F238E27FC236}">
                    <a16:creationId xmlns:a16="http://schemas.microsoft.com/office/drawing/2014/main" id="{9C4625FA-8291-4F79-99DC-611628E325BF}"/>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0;p101">
                <a:extLst>
                  <a:ext uri="{FF2B5EF4-FFF2-40B4-BE49-F238E27FC236}">
                    <a16:creationId xmlns:a16="http://schemas.microsoft.com/office/drawing/2014/main" id="{B6E27F43-13A2-4D32-8E19-B05F52E11162}"/>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61;p101">
                <a:extLst>
                  <a:ext uri="{FF2B5EF4-FFF2-40B4-BE49-F238E27FC236}">
                    <a16:creationId xmlns:a16="http://schemas.microsoft.com/office/drawing/2014/main" id="{56306238-E692-4CC9-8091-A36043E8E98C}"/>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62;p101">
                <a:extLst>
                  <a:ext uri="{FF2B5EF4-FFF2-40B4-BE49-F238E27FC236}">
                    <a16:creationId xmlns:a16="http://schemas.microsoft.com/office/drawing/2014/main" id="{0E86FCA4-F4E6-4EB0-8AF4-955DECBF2D8D}"/>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63;p101">
                <a:extLst>
                  <a:ext uri="{FF2B5EF4-FFF2-40B4-BE49-F238E27FC236}">
                    <a16:creationId xmlns:a16="http://schemas.microsoft.com/office/drawing/2014/main" id="{52C565C7-AB66-4256-8371-F9988B4A10BC}"/>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64;p101">
                <a:extLst>
                  <a:ext uri="{FF2B5EF4-FFF2-40B4-BE49-F238E27FC236}">
                    <a16:creationId xmlns:a16="http://schemas.microsoft.com/office/drawing/2014/main" id="{2006F30D-C7B2-4620-91C6-EDE959380696}"/>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65;p101">
                <a:extLst>
                  <a:ext uri="{FF2B5EF4-FFF2-40B4-BE49-F238E27FC236}">
                    <a16:creationId xmlns:a16="http://schemas.microsoft.com/office/drawing/2014/main" id="{BA8F4CB3-BD8B-423B-9C62-8C42252B5E1B}"/>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66;p101">
                <a:extLst>
                  <a:ext uri="{FF2B5EF4-FFF2-40B4-BE49-F238E27FC236}">
                    <a16:creationId xmlns:a16="http://schemas.microsoft.com/office/drawing/2014/main" id="{6D2EBACC-FDEA-4BE9-BB7F-48DADC3AD498}"/>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67;p101">
                <a:extLst>
                  <a:ext uri="{FF2B5EF4-FFF2-40B4-BE49-F238E27FC236}">
                    <a16:creationId xmlns:a16="http://schemas.microsoft.com/office/drawing/2014/main" id="{CDE03210-B62C-4780-A6BD-D7E7313EF7F3}"/>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68;p101">
                <a:extLst>
                  <a:ext uri="{FF2B5EF4-FFF2-40B4-BE49-F238E27FC236}">
                    <a16:creationId xmlns:a16="http://schemas.microsoft.com/office/drawing/2014/main" id="{F97869CF-0BAB-4103-94E6-A5B8B865426B}"/>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69;p101">
                <a:extLst>
                  <a:ext uri="{FF2B5EF4-FFF2-40B4-BE49-F238E27FC236}">
                    <a16:creationId xmlns:a16="http://schemas.microsoft.com/office/drawing/2014/main" id="{82D2FB95-EFD7-4DF2-A0DA-0A71A48F28F3}"/>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70;p101">
                <a:extLst>
                  <a:ext uri="{FF2B5EF4-FFF2-40B4-BE49-F238E27FC236}">
                    <a16:creationId xmlns:a16="http://schemas.microsoft.com/office/drawing/2014/main" id="{2EB90CC3-2A9F-40C8-BAA5-76ED2D60EE81}"/>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71;p101">
                <a:extLst>
                  <a:ext uri="{FF2B5EF4-FFF2-40B4-BE49-F238E27FC236}">
                    <a16:creationId xmlns:a16="http://schemas.microsoft.com/office/drawing/2014/main" id="{100289C2-6727-45A0-BBF6-3DA61D8FE6F0}"/>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72;p101">
                <a:extLst>
                  <a:ext uri="{FF2B5EF4-FFF2-40B4-BE49-F238E27FC236}">
                    <a16:creationId xmlns:a16="http://schemas.microsoft.com/office/drawing/2014/main" id="{17C9CDE1-5969-46E4-B019-6048C8D9B06A}"/>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73;p101">
                <a:extLst>
                  <a:ext uri="{FF2B5EF4-FFF2-40B4-BE49-F238E27FC236}">
                    <a16:creationId xmlns:a16="http://schemas.microsoft.com/office/drawing/2014/main" id="{0DA9311F-3439-4218-B562-D29FA818813D}"/>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74;p101">
                <a:extLst>
                  <a:ext uri="{FF2B5EF4-FFF2-40B4-BE49-F238E27FC236}">
                    <a16:creationId xmlns:a16="http://schemas.microsoft.com/office/drawing/2014/main" id="{BE8E4B39-AC3C-45C9-BA65-BC63349C2BFF}"/>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75;p101">
                <a:extLst>
                  <a:ext uri="{FF2B5EF4-FFF2-40B4-BE49-F238E27FC236}">
                    <a16:creationId xmlns:a16="http://schemas.microsoft.com/office/drawing/2014/main" id="{D313F287-68B9-4CE9-9342-9517C55C7A48}"/>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76;p101">
                <a:extLst>
                  <a:ext uri="{FF2B5EF4-FFF2-40B4-BE49-F238E27FC236}">
                    <a16:creationId xmlns:a16="http://schemas.microsoft.com/office/drawing/2014/main" id="{38C1E7ED-F811-490D-84FE-5ADF4FB57663}"/>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77;p101">
                <a:extLst>
                  <a:ext uri="{FF2B5EF4-FFF2-40B4-BE49-F238E27FC236}">
                    <a16:creationId xmlns:a16="http://schemas.microsoft.com/office/drawing/2014/main" id="{98DFB5BC-6FCA-45F1-8DF6-30BB61F7914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78;p101">
                <a:extLst>
                  <a:ext uri="{FF2B5EF4-FFF2-40B4-BE49-F238E27FC236}">
                    <a16:creationId xmlns:a16="http://schemas.microsoft.com/office/drawing/2014/main" id="{4AF0B8D3-A778-494D-9D38-82684B1E2DE6}"/>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79;p101">
                <a:extLst>
                  <a:ext uri="{FF2B5EF4-FFF2-40B4-BE49-F238E27FC236}">
                    <a16:creationId xmlns:a16="http://schemas.microsoft.com/office/drawing/2014/main" id="{8D0A1C05-0849-4F29-9DB3-C6D1BF40435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80;p101">
                <a:extLst>
                  <a:ext uri="{FF2B5EF4-FFF2-40B4-BE49-F238E27FC236}">
                    <a16:creationId xmlns:a16="http://schemas.microsoft.com/office/drawing/2014/main" id="{60FB0125-3A70-4874-9AC7-E4744FE50524}"/>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81;p101">
                <a:extLst>
                  <a:ext uri="{FF2B5EF4-FFF2-40B4-BE49-F238E27FC236}">
                    <a16:creationId xmlns:a16="http://schemas.microsoft.com/office/drawing/2014/main" id="{00D27528-CCF6-4DFE-BBB2-D67B24B4BC4F}"/>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82;p101">
                <a:extLst>
                  <a:ext uri="{FF2B5EF4-FFF2-40B4-BE49-F238E27FC236}">
                    <a16:creationId xmlns:a16="http://schemas.microsoft.com/office/drawing/2014/main" id="{A79A78AF-9E6F-43CB-9468-CC6192D76A41}"/>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83;p101">
                <a:extLst>
                  <a:ext uri="{FF2B5EF4-FFF2-40B4-BE49-F238E27FC236}">
                    <a16:creationId xmlns:a16="http://schemas.microsoft.com/office/drawing/2014/main" id="{158C812A-625A-4BD0-952E-B75C985FCE40}"/>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84;p101">
                <a:extLst>
                  <a:ext uri="{FF2B5EF4-FFF2-40B4-BE49-F238E27FC236}">
                    <a16:creationId xmlns:a16="http://schemas.microsoft.com/office/drawing/2014/main" id="{27A3CBC8-16F2-4C5F-9FD6-5462AA16009A}"/>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85;p101">
                <a:extLst>
                  <a:ext uri="{FF2B5EF4-FFF2-40B4-BE49-F238E27FC236}">
                    <a16:creationId xmlns:a16="http://schemas.microsoft.com/office/drawing/2014/main" id="{3F7C52A4-A660-4F77-9C72-E9A6E504229E}"/>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86;p101">
                <a:extLst>
                  <a:ext uri="{FF2B5EF4-FFF2-40B4-BE49-F238E27FC236}">
                    <a16:creationId xmlns:a16="http://schemas.microsoft.com/office/drawing/2014/main" id="{1D2030EC-58F3-4437-8943-2A8AEDA21E70}"/>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87;p101">
                <a:extLst>
                  <a:ext uri="{FF2B5EF4-FFF2-40B4-BE49-F238E27FC236}">
                    <a16:creationId xmlns:a16="http://schemas.microsoft.com/office/drawing/2014/main" id="{CD067A39-AEDE-4910-960C-B14520955327}"/>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88;p101">
                <a:extLst>
                  <a:ext uri="{FF2B5EF4-FFF2-40B4-BE49-F238E27FC236}">
                    <a16:creationId xmlns:a16="http://schemas.microsoft.com/office/drawing/2014/main" id="{C50B3385-86FA-44F0-BA33-4A1BFF6B4812}"/>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89;p101">
                <a:extLst>
                  <a:ext uri="{FF2B5EF4-FFF2-40B4-BE49-F238E27FC236}">
                    <a16:creationId xmlns:a16="http://schemas.microsoft.com/office/drawing/2014/main" id="{D64614C6-3846-467D-BDE2-8541712F5587}"/>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90;p101">
                <a:extLst>
                  <a:ext uri="{FF2B5EF4-FFF2-40B4-BE49-F238E27FC236}">
                    <a16:creationId xmlns:a16="http://schemas.microsoft.com/office/drawing/2014/main" id="{6DC98AB0-8429-4CB8-92D8-E6D0B41993A1}"/>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91;p101">
                <a:extLst>
                  <a:ext uri="{FF2B5EF4-FFF2-40B4-BE49-F238E27FC236}">
                    <a16:creationId xmlns:a16="http://schemas.microsoft.com/office/drawing/2014/main" id="{2370E1F0-E4C6-4559-B75E-A5DAB97EDC2F}"/>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92;p101">
                <a:extLst>
                  <a:ext uri="{FF2B5EF4-FFF2-40B4-BE49-F238E27FC236}">
                    <a16:creationId xmlns:a16="http://schemas.microsoft.com/office/drawing/2014/main" id="{EB040CAA-54BD-4FCD-A810-435F8F8191B0}"/>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93;p101">
                <a:extLst>
                  <a:ext uri="{FF2B5EF4-FFF2-40B4-BE49-F238E27FC236}">
                    <a16:creationId xmlns:a16="http://schemas.microsoft.com/office/drawing/2014/main" id="{2B52381F-9F5D-483A-AE11-E7FF1B85C443}"/>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94;p101">
                <a:extLst>
                  <a:ext uri="{FF2B5EF4-FFF2-40B4-BE49-F238E27FC236}">
                    <a16:creationId xmlns:a16="http://schemas.microsoft.com/office/drawing/2014/main" id="{72DD3E7D-1A1C-4810-BD43-D0DB0F17A434}"/>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95;p101">
                <a:extLst>
                  <a:ext uri="{FF2B5EF4-FFF2-40B4-BE49-F238E27FC236}">
                    <a16:creationId xmlns:a16="http://schemas.microsoft.com/office/drawing/2014/main" id="{4A6D6F3D-4ED6-498D-8D1D-E9E0C4C7E90F}"/>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96;p101">
                <a:extLst>
                  <a:ext uri="{FF2B5EF4-FFF2-40B4-BE49-F238E27FC236}">
                    <a16:creationId xmlns:a16="http://schemas.microsoft.com/office/drawing/2014/main" id="{7EFBEE4E-FFF5-4852-8F07-F43FBBBCFF0F}"/>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97;p101">
                <a:extLst>
                  <a:ext uri="{FF2B5EF4-FFF2-40B4-BE49-F238E27FC236}">
                    <a16:creationId xmlns:a16="http://schemas.microsoft.com/office/drawing/2014/main" id="{0BA0F279-EA58-4C48-8FFC-381A188857BD}"/>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98;p101">
                <a:extLst>
                  <a:ext uri="{FF2B5EF4-FFF2-40B4-BE49-F238E27FC236}">
                    <a16:creationId xmlns:a16="http://schemas.microsoft.com/office/drawing/2014/main" id="{5E5CD53E-254D-481E-BB01-069EB678B742}"/>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99;p101">
                <a:extLst>
                  <a:ext uri="{FF2B5EF4-FFF2-40B4-BE49-F238E27FC236}">
                    <a16:creationId xmlns:a16="http://schemas.microsoft.com/office/drawing/2014/main" id="{080557FA-0944-444D-AC82-6B47FCC61A8D}"/>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00;p101">
                <a:extLst>
                  <a:ext uri="{FF2B5EF4-FFF2-40B4-BE49-F238E27FC236}">
                    <a16:creationId xmlns:a16="http://schemas.microsoft.com/office/drawing/2014/main" id="{1E553772-EDD3-4AB2-9FB6-25EB2AE017C6}"/>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01;p101">
                <a:extLst>
                  <a:ext uri="{FF2B5EF4-FFF2-40B4-BE49-F238E27FC236}">
                    <a16:creationId xmlns:a16="http://schemas.microsoft.com/office/drawing/2014/main" id="{3676FF48-15F8-4D7C-9934-D84F65A6A538}"/>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02;p101">
                <a:extLst>
                  <a:ext uri="{FF2B5EF4-FFF2-40B4-BE49-F238E27FC236}">
                    <a16:creationId xmlns:a16="http://schemas.microsoft.com/office/drawing/2014/main" id="{3415FF63-F7F9-48B5-B4F4-DFE5154DFA83}"/>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03;p101">
                <a:extLst>
                  <a:ext uri="{FF2B5EF4-FFF2-40B4-BE49-F238E27FC236}">
                    <a16:creationId xmlns:a16="http://schemas.microsoft.com/office/drawing/2014/main" id="{BEB6684D-6B18-418C-8740-D03F89E676A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04;p101">
                <a:extLst>
                  <a:ext uri="{FF2B5EF4-FFF2-40B4-BE49-F238E27FC236}">
                    <a16:creationId xmlns:a16="http://schemas.microsoft.com/office/drawing/2014/main" id="{68E6985B-945E-4B00-99B6-C6A7FE342C8B}"/>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05;p101">
                <a:extLst>
                  <a:ext uri="{FF2B5EF4-FFF2-40B4-BE49-F238E27FC236}">
                    <a16:creationId xmlns:a16="http://schemas.microsoft.com/office/drawing/2014/main" id="{7639EB5C-45AB-4ACC-A5A2-B8666E403D50}"/>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06;p101">
                <a:extLst>
                  <a:ext uri="{FF2B5EF4-FFF2-40B4-BE49-F238E27FC236}">
                    <a16:creationId xmlns:a16="http://schemas.microsoft.com/office/drawing/2014/main" id="{1039E84E-FDE2-4EC3-9B6D-571D4402E617}"/>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07;p101">
                <a:extLst>
                  <a:ext uri="{FF2B5EF4-FFF2-40B4-BE49-F238E27FC236}">
                    <a16:creationId xmlns:a16="http://schemas.microsoft.com/office/drawing/2014/main" id="{E4C82D42-F85F-4676-8D8C-6E3D2181BD3D}"/>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08;p101">
                <a:extLst>
                  <a:ext uri="{FF2B5EF4-FFF2-40B4-BE49-F238E27FC236}">
                    <a16:creationId xmlns:a16="http://schemas.microsoft.com/office/drawing/2014/main" id="{319A5A4F-CB99-4558-9690-F404D3727F97}"/>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09;p101">
                <a:extLst>
                  <a:ext uri="{FF2B5EF4-FFF2-40B4-BE49-F238E27FC236}">
                    <a16:creationId xmlns:a16="http://schemas.microsoft.com/office/drawing/2014/main" id="{D341C798-335C-4D40-857F-1121474C330E}"/>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10;p101">
                <a:extLst>
                  <a:ext uri="{FF2B5EF4-FFF2-40B4-BE49-F238E27FC236}">
                    <a16:creationId xmlns:a16="http://schemas.microsoft.com/office/drawing/2014/main" id="{316E3B4E-503E-4113-859A-B345DDC3E447}"/>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roup 563">
            <a:extLst>
              <a:ext uri="{FF2B5EF4-FFF2-40B4-BE49-F238E27FC236}">
                <a16:creationId xmlns:a16="http://schemas.microsoft.com/office/drawing/2014/main" id="{A25E5AAF-06C5-4169-B14F-758D71B13D55}"/>
              </a:ext>
            </a:extLst>
          </p:cNvPr>
          <p:cNvGrpSpPr/>
          <p:nvPr/>
        </p:nvGrpSpPr>
        <p:grpSpPr>
          <a:xfrm>
            <a:off x="6636067" y="3950573"/>
            <a:ext cx="4972050" cy="2057729"/>
            <a:chOff x="6636067" y="3950573"/>
            <a:chExt cx="4972050" cy="2057729"/>
          </a:xfrm>
        </p:grpSpPr>
        <p:sp>
          <p:nvSpPr>
            <p:cNvPr id="6" name="Rectangle: Rounded Corners 5">
              <a:extLst>
                <a:ext uri="{FF2B5EF4-FFF2-40B4-BE49-F238E27FC236}">
                  <a16:creationId xmlns:a16="http://schemas.microsoft.com/office/drawing/2014/main" id="{D823F22F-026B-4738-B2B1-AB557CE9EC19}"/>
                </a:ext>
              </a:extLst>
            </p:cNvPr>
            <p:cNvSpPr/>
            <p:nvPr/>
          </p:nvSpPr>
          <p:spPr>
            <a:xfrm>
              <a:off x="6636067" y="4922398"/>
              <a:ext cx="4972050" cy="108590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b="1" dirty="0"/>
                <a:t>Practitioners should evaluate with </a:t>
              </a:r>
            </a:p>
            <a:p>
              <a:pPr algn="ctr"/>
              <a:r>
                <a:rPr lang="en-GB" b="1" dirty="0"/>
                <a:t>colleagues, engaging in professional </a:t>
              </a:r>
            </a:p>
            <a:p>
              <a:pPr algn="ctr"/>
              <a:r>
                <a:rPr lang="en-GB" b="1" dirty="0"/>
                <a:t>dialogue around the standards.</a:t>
              </a:r>
            </a:p>
          </p:txBody>
        </p:sp>
        <p:grpSp>
          <p:nvGrpSpPr>
            <p:cNvPr id="246" name="Google Shape;1132;p101">
              <a:extLst>
                <a:ext uri="{FF2B5EF4-FFF2-40B4-BE49-F238E27FC236}">
                  <a16:creationId xmlns:a16="http://schemas.microsoft.com/office/drawing/2014/main" id="{B4BED636-B290-4407-9ABA-9072F336FE11}"/>
                </a:ext>
              </a:extLst>
            </p:cNvPr>
            <p:cNvGrpSpPr/>
            <p:nvPr/>
          </p:nvGrpSpPr>
          <p:grpSpPr>
            <a:xfrm rot="5400000">
              <a:off x="8684872" y="4038558"/>
              <a:ext cx="830194" cy="654224"/>
              <a:chOff x="4943575" y="2516350"/>
              <a:chExt cx="98675" cy="81700"/>
            </a:xfrm>
            <a:solidFill>
              <a:srgbClr val="FF66CC"/>
            </a:solidFill>
          </p:grpSpPr>
          <p:sp>
            <p:nvSpPr>
              <p:cNvPr id="247" name="Google Shape;1133;p101">
                <a:extLst>
                  <a:ext uri="{FF2B5EF4-FFF2-40B4-BE49-F238E27FC236}">
                    <a16:creationId xmlns:a16="http://schemas.microsoft.com/office/drawing/2014/main" id="{721622C4-3245-4B7A-A9E6-63FF2E7F25DA}"/>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34;p101">
                <a:extLst>
                  <a:ext uri="{FF2B5EF4-FFF2-40B4-BE49-F238E27FC236}">
                    <a16:creationId xmlns:a16="http://schemas.microsoft.com/office/drawing/2014/main" id="{72D2B9F1-0B71-4931-8CE0-436B141C91AB}"/>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35;p101">
                <a:extLst>
                  <a:ext uri="{FF2B5EF4-FFF2-40B4-BE49-F238E27FC236}">
                    <a16:creationId xmlns:a16="http://schemas.microsoft.com/office/drawing/2014/main" id="{A8562DE6-F818-46FD-B03F-145799555C52}"/>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36;p101">
                <a:extLst>
                  <a:ext uri="{FF2B5EF4-FFF2-40B4-BE49-F238E27FC236}">
                    <a16:creationId xmlns:a16="http://schemas.microsoft.com/office/drawing/2014/main" id="{D0C040BD-6584-4B27-A6AF-EDD1D3E695B5}"/>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37;p101">
                <a:extLst>
                  <a:ext uri="{FF2B5EF4-FFF2-40B4-BE49-F238E27FC236}">
                    <a16:creationId xmlns:a16="http://schemas.microsoft.com/office/drawing/2014/main" id="{B0FD654B-B631-4F12-A282-A88C5CBDA561}"/>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38;p101">
                <a:extLst>
                  <a:ext uri="{FF2B5EF4-FFF2-40B4-BE49-F238E27FC236}">
                    <a16:creationId xmlns:a16="http://schemas.microsoft.com/office/drawing/2014/main" id="{D9C9E60D-EDF9-4670-B597-42933645E377}"/>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39;p101">
                <a:extLst>
                  <a:ext uri="{FF2B5EF4-FFF2-40B4-BE49-F238E27FC236}">
                    <a16:creationId xmlns:a16="http://schemas.microsoft.com/office/drawing/2014/main" id="{E69FF33E-C11A-4BCB-B759-2CBBAEDE9C46}"/>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40;p101">
                <a:extLst>
                  <a:ext uri="{FF2B5EF4-FFF2-40B4-BE49-F238E27FC236}">
                    <a16:creationId xmlns:a16="http://schemas.microsoft.com/office/drawing/2014/main" id="{D322118C-B383-4DF4-B098-A14C5B53D7D0}"/>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41;p101">
                <a:extLst>
                  <a:ext uri="{FF2B5EF4-FFF2-40B4-BE49-F238E27FC236}">
                    <a16:creationId xmlns:a16="http://schemas.microsoft.com/office/drawing/2014/main" id="{63D45947-ACD1-42EC-973B-2F189220B380}"/>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42;p101">
                <a:extLst>
                  <a:ext uri="{FF2B5EF4-FFF2-40B4-BE49-F238E27FC236}">
                    <a16:creationId xmlns:a16="http://schemas.microsoft.com/office/drawing/2014/main" id="{99A2BF61-9283-4350-AE43-EDAC779DF1FC}"/>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43;p101">
                <a:extLst>
                  <a:ext uri="{FF2B5EF4-FFF2-40B4-BE49-F238E27FC236}">
                    <a16:creationId xmlns:a16="http://schemas.microsoft.com/office/drawing/2014/main" id="{BBEEFB01-E2A9-41EE-9603-4F41FCA887DA}"/>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44;p101">
                <a:extLst>
                  <a:ext uri="{FF2B5EF4-FFF2-40B4-BE49-F238E27FC236}">
                    <a16:creationId xmlns:a16="http://schemas.microsoft.com/office/drawing/2014/main" id="{971F7A8C-5F4B-4238-A427-16F09AE517BF}"/>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45;p101">
                <a:extLst>
                  <a:ext uri="{FF2B5EF4-FFF2-40B4-BE49-F238E27FC236}">
                    <a16:creationId xmlns:a16="http://schemas.microsoft.com/office/drawing/2014/main" id="{CE328E1C-C70D-43F6-8276-8904290B7275}"/>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146;p101">
                <a:extLst>
                  <a:ext uri="{FF2B5EF4-FFF2-40B4-BE49-F238E27FC236}">
                    <a16:creationId xmlns:a16="http://schemas.microsoft.com/office/drawing/2014/main" id="{3F19EDCC-39DD-42B5-BBD3-D4751CE2261C}"/>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147;p101">
                <a:extLst>
                  <a:ext uri="{FF2B5EF4-FFF2-40B4-BE49-F238E27FC236}">
                    <a16:creationId xmlns:a16="http://schemas.microsoft.com/office/drawing/2014/main" id="{276951E4-EEBB-4A10-9807-8F2610407A47}"/>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148;p101">
                <a:extLst>
                  <a:ext uri="{FF2B5EF4-FFF2-40B4-BE49-F238E27FC236}">
                    <a16:creationId xmlns:a16="http://schemas.microsoft.com/office/drawing/2014/main" id="{9E225B1F-E5D8-427C-BC46-C845D39D3DF8}"/>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149;p101">
                <a:extLst>
                  <a:ext uri="{FF2B5EF4-FFF2-40B4-BE49-F238E27FC236}">
                    <a16:creationId xmlns:a16="http://schemas.microsoft.com/office/drawing/2014/main" id="{704C043E-5D81-4CFF-8F57-659D12045937}"/>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150;p101">
                <a:extLst>
                  <a:ext uri="{FF2B5EF4-FFF2-40B4-BE49-F238E27FC236}">
                    <a16:creationId xmlns:a16="http://schemas.microsoft.com/office/drawing/2014/main" id="{29707701-676B-40D5-87A4-2F2B931FFBE8}"/>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151;p101">
                <a:extLst>
                  <a:ext uri="{FF2B5EF4-FFF2-40B4-BE49-F238E27FC236}">
                    <a16:creationId xmlns:a16="http://schemas.microsoft.com/office/drawing/2014/main" id="{8AC12B66-2C9F-4949-9B37-EAA8EA68B1E5}"/>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152;p101">
                <a:extLst>
                  <a:ext uri="{FF2B5EF4-FFF2-40B4-BE49-F238E27FC236}">
                    <a16:creationId xmlns:a16="http://schemas.microsoft.com/office/drawing/2014/main" id="{612B6764-5E96-4A08-8297-E3E6DFC13781}"/>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153;p101">
                <a:extLst>
                  <a:ext uri="{FF2B5EF4-FFF2-40B4-BE49-F238E27FC236}">
                    <a16:creationId xmlns:a16="http://schemas.microsoft.com/office/drawing/2014/main" id="{80997263-5962-4AD9-8352-DFE6EB6609F1}"/>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154;p101">
                <a:extLst>
                  <a:ext uri="{FF2B5EF4-FFF2-40B4-BE49-F238E27FC236}">
                    <a16:creationId xmlns:a16="http://schemas.microsoft.com/office/drawing/2014/main" id="{E0C87E88-3945-4328-84B5-4E2659508970}"/>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155;p101">
                <a:extLst>
                  <a:ext uri="{FF2B5EF4-FFF2-40B4-BE49-F238E27FC236}">
                    <a16:creationId xmlns:a16="http://schemas.microsoft.com/office/drawing/2014/main" id="{2EF60A62-1014-42D8-8C4F-AFFBB660BA92}"/>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156;p101">
                <a:extLst>
                  <a:ext uri="{FF2B5EF4-FFF2-40B4-BE49-F238E27FC236}">
                    <a16:creationId xmlns:a16="http://schemas.microsoft.com/office/drawing/2014/main" id="{9D23CF42-1A38-4C61-8144-079CA3E621EF}"/>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57;p101">
                <a:extLst>
                  <a:ext uri="{FF2B5EF4-FFF2-40B4-BE49-F238E27FC236}">
                    <a16:creationId xmlns:a16="http://schemas.microsoft.com/office/drawing/2014/main" id="{502C1ED4-C961-4713-8D98-F135097DF799}"/>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58;p101">
                <a:extLst>
                  <a:ext uri="{FF2B5EF4-FFF2-40B4-BE49-F238E27FC236}">
                    <a16:creationId xmlns:a16="http://schemas.microsoft.com/office/drawing/2014/main" id="{5D67A19F-8845-4BBF-A2A3-1644E42E92D7}"/>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159;p101">
                <a:extLst>
                  <a:ext uri="{FF2B5EF4-FFF2-40B4-BE49-F238E27FC236}">
                    <a16:creationId xmlns:a16="http://schemas.microsoft.com/office/drawing/2014/main" id="{0623FEB3-B881-4AA1-AF8A-75714C353441}"/>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160;p101">
                <a:extLst>
                  <a:ext uri="{FF2B5EF4-FFF2-40B4-BE49-F238E27FC236}">
                    <a16:creationId xmlns:a16="http://schemas.microsoft.com/office/drawing/2014/main" id="{CF34BEEF-665C-4736-A477-45647EA81CBF}"/>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161;p101">
                <a:extLst>
                  <a:ext uri="{FF2B5EF4-FFF2-40B4-BE49-F238E27FC236}">
                    <a16:creationId xmlns:a16="http://schemas.microsoft.com/office/drawing/2014/main" id="{BB7E334D-55E8-42F6-AB3D-9A5189BD7ED0}"/>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162;p101">
                <a:extLst>
                  <a:ext uri="{FF2B5EF4-FFF2-40B4-BE49-F238E27FC236}">
                    <a16:creationId xmlns:a16="http://schemas.microsoft.com/office/drawing/2014/main" id="{8FDA11B3-14AA-4F13-B2C0-F021F0494477}"/>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163;p101">
                <a:extLst>
                  <a:ext uri="{FF2B5EF4-FFF2-40B4-BE49-F238E27FC236}">
                    <a16:creationId xmlns:a16="http://schemas.microsoft.com/office/drawing/2014/main" id="{F33AE517-11F7-40CB-A937-31632E3179BF}"/>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164;p101">
                <a:extLst>
                  <a:ext uri="{FF2B5EF4-FFF2-40B4-BE49-F238E27FC236}">
                    <a16:creationId xmlns:a16="http://schemas.microsoft.com/office/drawing/2014/main" id="{5974A890-16F5-47B6-B197-259FA793002B}"/>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165;p101">
                <a:extLst>
                  <a:ext uri="{FF2B5EF4-FFF2-40B4-BE49-F238E27FC236}">
                    <a16:creationId xmlns:a16="http://schemas.microsoft.com/office/drawing/2014/main" id="{325A1908-1D4D-41A7-BC2C-8A944EEEB23D}"/>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166;p101">
                <a:extLst>
                  <a:ext uri="{FF2B5EF4-FFF2-40B4-BE49-F238E27FC236}">
                    <a16:creationId xmlns:a16="http://schemas.microsoft.com/office/drawing/2014/main" id="{374C1566-C83F-4BE8-8FC1-373131BD874D}"/>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167;p101">
                <a:extLst>
                  <a:ext uri="{FF2B5EF4-FFF2-40B4-BE49-F238E27FC236}">
                    <a16:creationId xmlns:a16="http://schemas.microsoft.com/office/drawing/2014/main" id="{DF0FDFD8-1DEC-457B-8B64-2475440A931C}"/>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168;p101">
                <a:extLst>
                  <a:ext uri="{FF2B5EF4-FFF2-40B4-BE49-F238E27FC236}">
                    <a16:creationId xmlns:a16="http://schemas.microsoft.com/office/drawing/2014/main" id="{17CA6FD0-ADAF-4A7F-B4B9-6D93EEEC8DD7}"/>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169;p101">
                <a:extLst>
                  <a:ext uri="{FF2B5EF4-FFF2-40B4-BE49-F238E27FC236}">
                    <a16:creationId xmlns:a16="http://schemas.microsoft.com/office/drawing/2014/main" id="{2A140FDA-6FCC-43D8-80C6-1982DAECBD6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170;p101">
                <a:extLst>
                  <a:ext uri="{FF2B5EF4-FFF2-40B4-BE49-F238E27FC236}">
                    <a16:creationId xmlns:a16="http://schemas.microsoft.com/office/drawing/2014/main" id="{E31F45AA-7942-4D8C-B067-BB3CEE957F27}"/>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171;p101">
                <a:extLst>
                  <a:ext uri="{FF2B5EF4-FFF2-40B4-BE49-F238E27FC236}">
                    <a16:creationId xmlns:a16="http://schemas.microsoft.com/office/drawing/2014/main" id="{02A32EC9-09F3-4F5F-932F-C023D58416A2}"/>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172;p101">
                <a:extLst>
                  <a:ext uri="{FF2B5EF4-FFF2-40B4-BE49-F238E27FC236}">
                    <a16:creationId xmlns:a16="http://schemas.microsoft.com/office/drawing/2014/main" id="{7B4E3777-8049-44E2-86B5-AC11585130FD}"/>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173;p101">
                <a:extLst>
                  <a:ext uri="{FF2B5EF4-FFF2-40B4-BE49-F238E27FC236}">
                    <a16:creationId xmlns:a16="http://schemas.microsoft.com/office/drawing/2014/main" id="{7BB10D63-C624-4720-98B2-F31B2170D5E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174;p101">
                <a:extLst>
                  <a:ext uri="{FF2B5EF4-FFF2-40B4-BE49-F238E27FC236}">
                    <a16:creationId xmlns:a16="http://schemas.microsoft.com/office/drawing/2014/main" id="{FDFE5AA3-4D94-4077-8F63-0FC019373CE0}"/>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175;p101">
                <a:extLst>
                  <a:ext uri="{FF2B5EF4-FFF2-40B4-BE49-F238E27FC236}">
                    <a16:creationId xmlns:a16="http://schemas.microsoft.com/office/drawing/2014/main" id="{C561B0CB-9A80-4D7A-9DE0-DC0DA7F919B4}"/>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176;p101">
                <a:extLst>
                  <a:ext uri="{FF2B5EF4-FFF2-40B4-BE49-F238E27FC236}">
                    <a16:creationId xmlns:a16="http://schemas.microsoft.com/office/drawing/2014/main" id="{8B5E7C64-9AF8-4BAE-95B9-984C3F1F9DD9}"/>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177;p101">
                <a:extLst>
                  <a:ext uri="{FF2B5EF4-FFF2-40B4-BE49-F238E27FC236}">
                    <a16:creationId xmlns:a16="http://schemas.microsoft.com/office/drawing/2014/main" id="{D1F19570-F486-46E0-9F1E-7FA7F92F252A}"/>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178;p101">
                <a:extLst>
                  <a:ext uri="{FF2B5EF4-FFF2-40B4-BE49-F238E27FC236}">
                    <a16:creationId xmlns:a16="http://schemas.microsoft.com/office/drawing/2014/main" id="{7DEA20F1-427B-497E-86F0-F2F3525968CD}"/>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179;p101">
                <a:extLst>
                  <a:ext uri="{FF2B5EF4-FFF2-40B4-BE49-F238E27FC236}">
                    <a16:creationId xmlns:a16="http://schemas.microsoft.com/office/drawing/2014/main" id="{0584E1A3-D0C4-428F-8DCA-87AE34451EA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180;p101">
                <a:extLst>
                  <a:ext uri="{FF2B5EF4-FFF2-40B4-BE49-F238E27FC236}">
                    <a16:creationId xmlns:a16="http://schemas.microsoft.com/office/drawing/2014/main" id="{7FC0E4F7-7FDB-4FE6-A519-717DBD51DD9D}"/>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181;p101">
                <a:extLst>
                  <a:ext uri="{FF2B5EF4-FFF2-40B4-BE49-F238E27FC236}">
                    <a16:creationId xmlns:a16="http://schemas.microsoft.com/office/drawing/2014/main" id="{53273B44-83CF-4364-BE1B-F7C499CAB1E8}"/>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182;p101">
                <a:extLst>
                  <a:ext uri="{FF2B5EF4-FFF2-40B4-BE49-F238E27FC236}">
                    <a16:creationId xmlns:a16="http://schemas.microsoft.com/office/drawing/2014/main" id="{B4A93EC4-4DCD-47D4-A6FF-0FF6074A2101}"/>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183;p101">
                <a:extLst>
                  <a:ext uri="{FF2B5EF4-FFF2-40B4-BE49-F238E27FC236}">
                    <a16:creationId xmlns:a16="http://schemas.microsoft.com/office/drawing/2014/main" id="{15924864-E4A5-4327-9D46-9D6D3A3F8870}"/>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184;p101">
                <a:extLst>
                  <a:ext uri="{FF2B5EF4-FFF2-40B4-BE49-F238E27FC236}">
                    <a16:creationId xmlns:a16="http://schemas.microsoft.com/office/drawing/2014/main" id="{D872EDB4-A78D-4380-8CD9-DDE60B44944F}"/>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185;p101">
                <a:extLst>
                  <a:ext uri="{FF2B5EF4-FFF2-40B4-BE49-F238E27FC236}">
                    <a16:creationId xmlns:a16="http://schemas.microsoft.com/office/drawing/2014/main" id="{63B282EA-7052-41D0-B452-E531001FC9CE}"/>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186;p101">
                <a:extLst>
                  <a:ext uri="{FF2B5EF4-FFF2-40B4-BE49-F238E27FC236}">
                    <a16:creationId xmlns:a16="http://schemas.microsoft.com/office/drawing/2014/main" id="{0DE46CE9-0831-4B8D-B34C-72A24F43FAC4}"/>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187;p101">
                <a:extLst>
                  <a:ext uri="{FF2B5EF4-FFF2-40B4-BE49-F238E27FC236}">
                    <a16:creationId xmlns:a16="http://schemas.microsoft.com/office/drawing/2014/main" id="{74C93F57-D719-439D-9ADD-7BAF3343E0A1}"/>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188;p101">
                <a:extLst>
                  <a:ext uri="{FF2B5EF4-FFF2-40B4-BE49-F238E27FC236}">
                    <a16:creationId xmlns:a16="http://schemas.microsoft.com/office/drawing/2014/main" id="{E8D4BA18-47CF-432B-B88D-0F0EAAC0969B}"/>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89;p101">
                <a:extLst>
                  <a:ext uri="{FF2B5EF4-FFF2-40B4-BE49-F238E27FC236}">
                    <a16:creationId xmlns:a16="http://schemas.microsoft.com/office/drawing/2014/main" id="{368CE0A7-9AE0-49AE-8018-F4085530CC77}"/>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90;p101">
                <a:extLst>
                  <a:ext uri="{FF2B5EF4-FFF2-40B4-BE49-F238E27FC236}">
                    <a16:creationId xmlns:a16="http://schemas.microsoft.com/office/drawing/2014/main" id="{97489121-FF3A-4960-8209-4F464382A02E}"/>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191;p101">
                <a:extLst>
                  <a:ext uri="{FF2B5EF4-FFF2-40B4-BE49-F238E27FC236}">
                    <a16:creationId xmlns:a16="http://schemas.microsoft.com/office/drawing/2014/main" id="{87F61B73-58F6-4A92-95F6-3B92628E85A0}"/>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192;p101">
                <a:extLst>
                  <a:ext uri="{FF2B5EF4-FFF2-40B4-BE49-F238E27FC236}">
                    <a16:creationId xmlns:a16="http://schemas.microsoft.com/office/drawing/2014/main" id="{7674EB39-A67A-458D-BC6B-630243D92F54}"/>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193;p101">
                <a:extLst>
                  <a:ext uri="{FF2B5EF4-FFF2-40B4-BE49-F238E27FC236}">
                    <a16:creationId xmlns:a16="http://schemas.microsoft.com/office/drawing/2014/main" id="{36CE736F-D310-403A-B328-8F1FF1629B3F}"/>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194;p101">
                <a:extLst>
                  <a:ext uri="{FF2B5EF4-FFF2-40B4-BE49-F238E27FC236}">
                    <a16:creationId xmlns:a16="http://schemas.microsoft.com/office/drawing/2014/main" id="{F91EFDDD-BC39-4B24-95CA-2D9B351E8668}"/>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195;p101">
                <a:extLst>
                  <a:ext uri="{FF2B5EF4-FFF2-40B4-BE49-F238E27FC236}">
                    <a16:creationId xmlns:a16="http://schemas.microsoft.com/office/drawing/2014/main" id="{32FF30AA-66D7-4E9F-948E-0F0EABE12054}"/>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196;p101">
                <a:extLst>
                  <a:ext uri="{FF2B5EF4-FFF2-40B4-BE49-F238E27FC236}">
                    <a16:creationId xmlns:a16="http://schemas.microsoft.com/office/drawing/2014/main" id="{7F4732FB-90EB-4D79-8AA4-C242E1D2FBD4}"/>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197;p101">
                <a:extLst>
                  <a:ext uri="{FF2B5EF4-FFF2-40B4-BE49-F238E27FC236}">
                    <a16:creationId xmlns:a16="http://schemas.microsoft.com/office/drawing/2014/main" id="{D80E8A24-E258-4F7C-AFBE-BA0F6E496EA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198;p101">
                <a:extLst>
                  <a:ext uri="{FF2B5EF4-FFF2-40B4-BE49-F238E27FC236}">
                    <a16:creationId xmlns:a16="http://schemas.microsoft.com/office/drawing/2014/main" id="{903153FC-7F91-4E49-952D-8DC71D0B8C00}"/>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199;p101">
                <a:extLst>
                  <a:ext uri="{FF2B5EF4-FFF2-40B4-BE49-F238E27FC236}">
                    <a16:creationId xmlns:a16="http://schemas.microsoft.com/office/drawing/2014/main" id="{FA634697-CD19-4E3D-8010-4F57AD741DB7}"/>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00;p101">
                <a:extLst>
                  <a:ext uri="{FF2B5EF4-FFF2-40B4-BE49-F238E27FC236}">
                    <a16:creationId xmlns:a16="http://schemas.microsoft.com/office/drawing/2014/main" id="{3D69F524-13D0-4671-A2E9-DB8580EB1786}"/>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01;p101">
                <a:extLst>
                  <a:ext uri="{FF2B5EF4-FFF2-40B4-BE49-F238E27FC236}">
                    <a16:creationId xmlns:a16="http://schemas.microsoft.com/office/drawing/2014/main" id="{3EA88C05-1013-4B39-A204-5C526E0903E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02;p101">
                <a:extLst>
                  <a:ext uri="{FF2B5EF4-FFF2-40B4-BE49-F238E27FC236}">
                    <a16:creationId xmlns:a16="http://schemas.microsoft.com/office/drawing/2014/main" id="{E54D1005-120C-4682-9CC0-A46A5147CE85}"/>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03;p101">
                <a:extLst>
                  <a:ext uri="{FF2B5EF4-FFF2-40B4-BE49-F238E27FC236}">
                    <a16:creationId xmlns:a16="http://schemas.microsoft.com/office/drawing/2014/main" id="{A0917AAB-E3B9-416C-AF91-BCB7F56F26D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04;p101">
                <a:extLst>
                  <a:ext uri="{FF2B5EF4-FFF2-40B4-BE49-F238E27FC236}">
                    <a16:creationId xmlns:a16="http://schemas.microsoft.com/office/drawing/2014/main" id="{BEDE15AC-5AEC-430F-9877-0EFFB933E823}"/>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05;p101">
                <a:extLst>
                  <a:ext uri="{FF2B5EF4-FFF2-40B4-BE49-F238E27FC236}">
                    <a16:creationId xmlns:a16="http://schemas.microsoft.com/office/drawing/2014/main" id="{E6E4C23A-7845-4AAF-A357-A9781D316C2F}"/>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06;p101">
                <a:extLst>
                  <a:ext uri="{FF2B5EF4-FFF2-40B4-BE49-F238E27FC236}">
                    <a16:creationId xmlns:a16="http://schemas.microsoft.com/office/drawing/2014/main" id="{12230FC5-BD44-49E7-A6ED-44EABCEB3600}"/>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07;p101">
                <a:extLst>
                  <a:ext uri="{FF2B5EF4-FFF2-40B4-BE49-F238E27FC236}">
                    <a16:creationId xmlns:a16="http://schemas.microsoft.com/office/drawing/2014/main" id="{4EBC70DB-F18C-494A-883C-895F26C008F3}"/>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08;p101">
                <a:extLst>
                  <a:ext uri="{FF2B5EF4-FFF2-40B4-BE49-F238E27FC236}">
                    <a16:creationId xmlns:a16="http://schemas.microsoft.com/office/drawing/2014/main" id="{3FC94B82-AF36-47DD-B1DF-A99C6052D70B}"/>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09;p101">
                <a:extLst>
                  <a:ext uri="{FF2B5EF4-FFF2-40B4-BE49-F238E27FC236}">
                    <a16:creationId xmlns:a16="http://schemas.microsoft.com/office/drawing/2014/main" id="{DB8852E1-1F01-44A1-BC09-DA28F7C5AE3A}"/>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10;p101">
                <a:extLst>
                  <a:ext uri="{FF2B5EF4-FFF2-40B4-BE49-F238E27FC236}">
                    <a16:creationId xmlns:a16="http://schemas.microsoft.com/office/drawing/2014/main" id="{1B632F71-0E13-4C35-9BB1-74ACF1E07F58}"/>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3" name="Group 562">
            <a:extLst>
              <a:ext uri="{FF2B5EF4-FFF2-40B4-BE49-F238E27FC236}">
                <a16:creationId xmlns:a16="http://schemas.microsoft.com/office/drawing/2014/main" id="{F8BBE470-0E37-44B2-AF07-3854FFA33283}"/>
              </a:ext>
            </a:extLst>
          </p:cNvPr>
          <p:cNvGrpSpPr/>
          <p:nvPr/>
        </p:nvGrpSpPr>
        <p:grpSpPr>
          <a:xfrm>
            <a:off x="6636067" y="2129415"/>
            <a:ext cx="4972050" cy="1682612"/>
            <a:chOff x="6636067" y="2129415"/>
            <a:chExt cx="4972050" cy="1682612"/>
          </a:xfrm>
        </p:grpSpPr>
        <p:sp>
          <p:nvSpPr>
            <p:cNvPr id="5" name="Rectangle: Rounded Corners 4">
              <a:extLst>
                <a:ext uri="{FF2B5EF4-FFF2-40B4-BE49-F238E27FC236}">
                  <a16:creationId xmlns:a16="http://schemas.microsoft.com/office/drawing/2014/main" id="{F6D19786-350F-41F2-B89C-226715DBFB8F}"/>
                </a:ext>
              </a:extLst>
            </p:cNvPr>
            <p:cNvSpPr/>
            <p:nvPr/>
          </p:nvSpPr>
          <p:spPr>
            <a:xfrm>
              <a:off x="6636067" y="3042586"/>
              <a:ext cx="4972050" cy="769441"/>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b="1" dirty="0"/>
                <a:t>Practitioners evaluate the learning based on a range of assessment evidence. </a:t>
              </a:r>
            </a:p>
          </p:txBody>
        </p:sp>
        <p:grpSp>
          <p:nvGrpSpPr>
            <p:cNvPr id="325" name="Google Shape;1132;p101">
              <a:extLst>
                <a:ext uri="{FF2B5EF4-FFF2-40B4-BE49-F238E27FC236}">
                  <a16:creationId xmlns:a16="http://schemas.microsoft.com/office/drawing/2014/main" id="{0AB2D148-CE42-4063-8467-BC8C64BBE975}"/>
                </a:ext>
              </a:extLst>
            </p:cNvPr>
            <p:cNvGrpSpPr/>
            <p:nvPr/>
          </p:nvGrpSpPr>
          <p:grpSpPr>
            <a:xfrm rot="5400000">
              <a:off x="8684572" y="2217400"/>
              <a:ext cx="830194" cy="654224"/>
              <a:chOff x="4943575" y="2516350"/>
              <a:chExt cx="98675" cy="81700"/>
            </a:xfrm>
            <a:solidFill>
              <a:srgbClr val="FF66CC"/>
            </a:solidFill>
          </p:grpSpPr>
          <p:sp>
            <p:nvSpPr>
              <p:cNvPr id="326" name="Google Shape;1133;p101">
                <a:extLst>
                  <a:ext uri="{FF2B5EF4-FFF2-40B4-BE49-F238E27FC236}">
                    <a16:creationId xmlns:a16="http://schemas.microsoft.com/office/drawing/2014/main" id="{F918EDF3-E593-42A7-A13E-B2AC40AF886C}"/>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134;p101">
                <a:extLst>
                  <a:ext uri="{FF2B5EF4-FFF2-40B4-BE49-F238E27FC236}">
                    <a16:creationId xmlns:a16="http://schemas.microsoft.com/office/drawing/2014/main" id="{996B7E51-1776-4A6D-8A3D-FC119316EC67}"/>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135;p101">
                <a:extLst>
                  <a:ext uri="{FF2B5EF4-FFF2-40B4-BE49-F238E27FC236}">
                    <a16:creationId xmlns:a16="http://schemas.microsoft.com/office/drawing/2014/main" id="{5D2D873F-649B-4A67-B048-BF7A063BCCB2}"/>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136;p101">
                <a:extLst>
                  <a:ext uri="{FF2B5EF4-FFF2-40B4-BE49-F238E27FC236}">
                    <a16:creationId xmlns:a16="http://schemas.microsoft.com/office/drawing/2014/main" id="{6ACC68CE-7032-4779-B63F-E58E40AB7051}"/>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137;p101">
                <a:extLst>
                  <a:ext uri="{FF2B5EF4-FFF2-40B4-BE49-F238E27FC236}">
                    <a16:creationId xmlns:a16="http://schemas.microsoft.com/office/drawing/2014/main" id="{A165F644-55D1-498E-BE3A-FFC0F5B3EC77}"/>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138;p101">
                <a:extLst>
                  <a:ext uri="{FF2B5EF4-FFF2-40B4-BE49-F238E27FC236}">
                    <a16:creationId xmlns:a16="http://schemas.microsoft.com/office/drawing/2014/main" id="{7BC29ACC-23C1-448A-ADC0-B31B340D0967}"/>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139;p101">
                <a:extLst>
                  <a:ext uri="{FF2B5EF4-FFF2-40B4-BE49-F238E27FC236}">
                    <a16:creationId xmlns:a16="http://schemas.microsoft.com/office/drawing/2014/main" id="{A4303BD1-228A-4647-993B-6B373068EB27}"/>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140;p101">
                <a:extLst>
                  <a:ext uri="{FF2B5EF4-FFF2-40B4-BE49-F238E27FC236}">
                    <a16:creationId xmlns:a16="http://schemas.microsoft.com/office/drawing/2014/main" id="{006BB6A4-2597-425B-89ED-A7DCAF331646}"/>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141;p101">
                <a:extLst>
                  <a:ext uri="{FF2B5EF4-FFF2-40B4-BE49-F238E27FC236}">
                    <a16:creationId xmlns:a16="http://schemas.microsoft.com/office/drawing/2014/main" id="{FAAA89D3-9A64-4F82-B22F-3B7670B67A7F}"/>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142;p101">
                <a:extLst>
                  <a:ext uri="{FF2B5EF4-FFF2-40B4-BE49-F238E27FC236}">
                    <a16:creationId xmlns:a16="http://schemas.microsoft.com/office/drawing/2014/main" id="{EDBA68CF-A7D7-49C6-A58A-4456928EDC0C}"/>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143;p101">
                <a:extLst>
                  <a:ext uri="{FF2B5EF4-FFF2-40B4-BE49-F238E27FC236}">
                    <a16:creationId xmlns:a16="http://schemas.microsoft.com/office/drawing/2014/main" id="{0ED03FA5-7D47-4357-BE10-BF902E7CC100}"/>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144;p101">
                <a:extLst>
                  <a:ext uri="{FF2B5EF4-FFF2-40B4-BE49-F238E27FC236}">
                    <a16:creationId xmlns:a16="http://schemas.microsoft.com/office/drawing/2014/main" id="{4ADBAC03-1AE1-48BD-BC30-8855872A0B60}"/>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145;p101">
                <a:extLst>
                  <a:ext uri="{FF2B5EF4-FFF2-40B4-BE49-F238E27FC236}">
                    <a16:creationId xmlns:a16="http://schemas.microsoft.com/office/drawing/2014/main" id="{4E114048-329C-4D4C-A992-77D100696963}"/>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146;p101">
                <a:extLst>
                  <a:ext uri="{FF2B5EF4-FFF2-40B4-BE49-F238E27FC236}">
                    <a16:creationId xmlns:a16="http://schemas.microsoft.com/office/drawing/2014/main" id="{04241A2B-46ED-4D18-8869-63F71141C062}"/>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147;p101">
                <a:extLst>
                  <a:ext uri="{FF2B5EF4-FFF2-40B4-BE49-F238E27FC236}">
                    <a16:creationId xmlns:a16="http://schemas.microsoft.com/office/drawing/2014/main" id="{894099CB-3685-4E57-95E7-AC1838FF80F1}"/>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148;p101">
                <a:extLst>
                  <a:ext uri="{FF2B5EF4-FFF2-40B4-BE49-F238E27FC236}">
                    <a16:creationId xmlns:a16="http://schemas.microsoft.com/office/drawing/2014/main" id="{003E3E9E-A40A-4898-9041-107E06F3A6F6}"/>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149;p101">
                <a:extLst>
                  <a:ext uri="{FF2B5EF4-FFF2-40B4-BE49-F238E27FC236}">
                    <a16:creationId xmlns:a16="http://schemas.microsoft.com/office/drawing/2014/main" id="{91ACF491-A23B-42DF-9271-8665FCA1EC25}"/>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150;p101">
                <a:extLst>
                  <a:ext uri="{FF2B5EF4-FFF2-40B4-BE49-F238E27FC236}">
                    <a16:creationId xmlns:a16="http://schemas.microsoft.com/office/drawing/2014/main" id="{0823855E-2DB2-4323-921E-078655692206}"/>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151;p101">
                <a:extLst>
                  <a:ext uri="{FF2B5EF4-FFF2-40B4-BE49-F238E27FC236}">
                    <a16:creationId xmlns:a16="http://schemas.microsoft.com/office/drawing/2014/main" id="{A4B30CD7-4D06-4BAD-B0AC-16866E0ECF1A}"/>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152;p101">
                <a:extLst>
                  <a:ext uri="{FF2B5EF4-FFF2-40B4-BE49-F238E27FC236}">
                    <a16:creationId xmlns:a16="http://schemas.microsoft.com/office/drawing/2014/main" id="{7929DCCC-037B-4FF6-9E24-CD73A3C7874B}"/>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153;p101">
                <a:extLst>
                  <a:ext uri="{FF2B5EF4-FFF2-40B4-BE49-F238E27FC236}">
                    <a16:creationId xmlns:a16="http://schemas.microsoft.com/office/drawing/2014/main" id="{7095E6B5-E55B-4422-94FC-D6F38504B35E}"/>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154;p101">
                <a:extLst>
                  <a:ext uri="{FF2B5EF4-FFF2-40B4-BE49-F238E27FC236}">
                    <a16:creationId xmlns:a16="http://schemas.microsoft.com/office/drawing/2014/main" id="{A228528C-D453-49A2-9AA1-00508EFC7B5F}"/>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155;p101">
                <a:extLst>
                  <a:ext uri="{FF2B5EF4-FFF2-40B4-BE49-F238E27FC236}">
                    <a16:creationId xmlns:a16="http://schemas.microsoft.com/office/drawing/2014/main" id="{F02772B6-C408-41FB-8D9F-16955128C03E}"/>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156;p101">
                <a:extLst>
                  <a:ext uri="{FF2B5EF4-FFF2-40B4-BE49-F238E27FC236}">
                    <a16:creationId xmlns:a16="http://schemas.microsoft.com/office/drawing/2014/main" id="{B7FAE656-1D50-41BE-A1C8-5189431C36A0}"/>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157;p101">
                <a:extLst>
                  <a:ext uri="{FF2B5EF4-FFF2-40B4-BE49-F238E27FC236}">
                    <a16:creationId xmlns:a16="http://schemas.microsoft.com/office/drawing/2014/main" id="{6703B2D3-0B34-4A2C-8511-032438C3481A}"/>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158;p101">
                <a:extLst>
                  <a:ext uri="{FF2B5EF4-FFF2-40B4-BE49-F238E27FC236}">
                    <a16:creationId xmlns:a16="http://schemas.microsoft.com/office/drawing/2014/main" id="{20311EC5-8E5F-4E8A-A3A3-069D77F838FE}"/>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159;p101">
                <a:extLst>
                  <a:ext uri="{FF2B5EF4-FFF2-40B4-BE49-F238E27FC236}">
                    <a16:creationId xmlns:a16="http://schemas.microsoft.com/office/drawing/2014/main" id="{65B741BD-4C02-4AC7-A27F-A242C0FE756E}"/>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160;p101">
                <a:extLst>
                  <a:ext uri="{FF2B5EF4-FFF2-40B4-BE49-F238E27FC236}">
                    <a16:creationId xmlns:a16="http://schemas.microsoft.com/office/drawing/2014/main" id="{98493202-D4DB-4004-B086-202CB5813FC1}"/>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161;p101">
                <a:extLst>
                  <a:ext uri="{FF2B5EF4-FFF2-40B4-BE49-F238E27FC236}">
                    <a16:creationId xmlns:a16="http://schemas.microsoft.com/office/drawing/2014/main" id="{BF29F918-DDFE-4380-B17A-AD0AE7F93C3F}"/>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162;p101">
                <a:extLst>
                  <a:ext uri="{FF2B5EF4-FFF2-40B4-BE49-F238E27FC236}">
                    <a16:creationId xmlns:a16="http://schemas.microsoft.com/office/drawing/2014/main" id="{EA9DE026-DFBB-4589-8C33-5D2F4A141999}"/>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163;p101">
                <a:extLst>
                  <a:ext uri="{FF2B5EF4-FFF2-40B4-BE49-F238E27FC236}">
                    <a16:creationId xmlns:a16="http://schemas.microsoft.com/office/drawing/2014/main" id="{F841E3B3-0B66-48BA-83D2-8880DB72DF21}"/>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164;p101">
                <a:extLst>
                  <a:ext uri="{FF2B5EF4-FFF2-40B4-BE49-F238E27FC236}">
                    <a16:creationId xmlns:a16="http://schemas.microsoft.com/office/drawing/2014/main" id="{92883E83-6ADF-421C-8D4E-924E80B0C62B}"/>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165;p101">
                <a:extLst>
                  <a:ext uri="{FF2B5EF4-FFF2-40B4-BE49-F238E27FC236}">
                    <a16:creationId xmlns:a16="http://schemas.microsoft.com/office/drawing/2014/main" id="{B6EBD9B2-C556-4026-8803-2E1B27C2434E}"/>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166;p101">
                <a:extLst>
                  <a:ext uri="{FF2B5EF4-FFF2-40B4-BE49-F238E27FC236}">
                    <a16:creationId xmlns:a16="http://schemas.microsoft.com/office/drawing/2014/main" id="{70F84D15-0E02-4BF9-99A9-97DBB1EE228A}"/>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167;p101">
                <a:extLst>
                  <a:ext uri="{FF2B5EF4-FFF2-40B4-BE49-F238E27FC236}">
                    <a16:creationId xmlns:a16="http://schemas.microsoft.com/office/drawing/2014/main" id="{F6C9392B-42C5-48E2-B4E3-38DC8AE78117}"/>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168;p101">
                <a:extLst>
                  <a:ext uri="{FF2B5EF4-FFF2-40B4-BE49-F238E27FC236}">
                    <a16:creationId xmlns:a16="http://schemas.microsoft.com/office/drawing/2014/main" id="{7F50281F-7D36-4F75-A0A7-0C83005463B3}"/>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169;p101">
                <a:extLst>
                  <a:ext uri="{FF2B5EF4-FFF2-40B4-BE49-F238E27FC236}">
                    <a16:creationId xmlns:a16="http://schemas.microsoft.com/office/drawing/2014/main" id="{519D08CE-8C9E-4422-A7F5-2E535F793C0F}"/>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170;p101">
                <a:extLst>
                  <a:ext uri="{FF2B5EF4-FFF2-40B4-BE49-F238E27FC236}">
                    <a16:creationId xmlns:a16="http://schemas.microsoft.com/office/drawing/2014/main" id="{2B116B75-17C8-4FCA-8B0A-DE88D0137B03}"/>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171;p101">
                <a:extLst>
                  <a:ext uri="{FF2B5EF4-FFF2-40B4-BE49-F238E27FC236}">
                    <a16:creationId xmlns:a16="http://schemas.microsoft.com/office/drawing/2014/main" id="{A081325A-F1C0-43C4-9FED-6855E807BCE1}"/>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172;p101">
                <a:extLst>
                  <a:ext uri="{FF2B5EF4-FFF2-40B4-BE49-F238E27FC236}">
                    <a16:creationId xmlns:a16="http://schemas.microsoft.com/office/drawing/2014/main" id="{66C1E950-68AE-4306-9905-526F423D3245}"/>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173;p101">
                <a:extLst>
                  <a:ext uri="{FF2B5EF4-FFF2-40B4-BE49-F238E27FC236}">
                    <a16:creationId xmlns:a16="http://schemas.microsoft.com/office/drawing/2014/main" id="{D58494F6-10AF-41BB-BC98-2740A0ABCCCF}"/>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174;p101">
                <a:extLst>
                  <a:ext uri="{FF2B5EF4-FFF2-40B4-BE49-F238E27FC236}">
                    <a16:creationId xmlns:a16="http://schemas.microsoft.com/office/drawing/2014/main" id="{7F4CA7DE-4F83-4A36-920E-A45D36220A88}"/>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175;p101">
                <a:extLst>
                  <a:ext uri="{FF2B5EF4-FFF2-40B4-BE49-F238E27FC236}">
                    <a16:creationId xmlns:a16="http://schemas.microsoft.com/office/drawing/2014/main" id="{43124BC2-AED0-4FCA-98BB-940856F53AEA}"/>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176;p101">
                <a:extLst>
                  <a:ext uri="{FF2B5EF4-FFF2-40B4-BE49-F238E27FC236}">
                    <a16:creationId xmlns:a16="http://schemas.microsoft.com/office/drawing/2014/main" id="{44CCC6AF-BB82-42AE-AD57-061FB9765CA8}"/>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177;p101">
                <a:extLst>
                  <a:ext uri="{FF2B5EF4-FFF2-40B4-BE49-F238E27FC236}">
                    <a16:creationId xmlns:a16="http://schemas.microsoft.com/office/drawing/2014/main" id="{8741B5CF-7FE2-4DF0-85BD-279C9F340794}"/>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178;p101">
                <a:extLst>
                  <a:ext uri="{FF2B5EF4-FFF2-40B4-BE49-F238E27FC236}">
                    <a16:creationId xmlns:a16="http://schemas.microsoft.com/office/drawing/2014/main" id="{149E4633-1062-4951-92C8-E582A56116CC}"/>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179;p101">
                <a:extLst>
                  <a:ext uri="{FF2B5EF4-FFF2-40B4-BE49-F238E27FC236}">
                    <a16:creationId xmlns:a16="http://schemas.microsoft.com/office/drawing/2014/main" id="{67E4738D-0EE8-4BCB-9D34-51506AE9367F}"/>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180;p101">
                <a:extLst>
                  <a:ext uri="{FF2B5EF4-FFF2-40B4-BE49-F238E27FC236}">
                    <a16:creationId xmlns:a16="http://schemas.microsoft.com/office/drawing/2014/main" id="{3BBE37C0-D88B-4C04-A790-954F53EE5322}"/>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181;p101">
                <a:extLst>
                  <a:ext uri="{FF2B5EF4-FFF2-40B4-BE49-F238E27FC236}">
                    <a16:creationId xmlns:a16="http://schemas.microsoft.com/office/drawing/2014/main" id="{87155FB8-1BD7-4FDB-A016-1681D0F67A26}"/>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182;p101">
                <a:extLst>
                  <a:ext uri="{FF2B5EF4-FFF2-40B4-BE49-F238E27FC236}">
                    <a16:creationId xmlns:a16="http://schemas.microsoft.com/office/drawing/2014/main" id="{7D836FEE-FD61-4C0E-9046-E3F284EE5B7C}"/>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183;p101">
                <a:extLst>
                  <a:ext uri="{FF2B5EF4-FFF2-40B4-BE49-F238E27FC236}">
                    <a16:creationId xmlns:a16="http://schemas.microsoft.com/office/drawing/2014/main" id="{3CED12D3-F136-4354-BF72-F05EA428D2C5}"/>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184;p101">
                <a:extLst>
                  <a:ext uri="{FF2B5EF4-FFF2-40B4-BE49-F238E27FC236}">
                    <a16:creationId xmlns:a16="http://schemas.microsoft.com/office/drawing/2014/main" id="{3FB0549D-7D7A-466E-914C-9C82DDC632D4}"/>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185;p101">
                <a:extLst>
                  <a:ext uri="{FF2B5EF4-FFF2-40B4-BE49-F238E27FC236}">
                    <a16:creationId xmlns:a16="http://schemas.microsoft.com/office/drawing/2014/main" id="{883BBFA5-B548-4A49-8FD7-3D71B98D6C59}"/>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186;p101">
                <a:extLst>
                  <a:ext uri="{FF2B5EF4-FFF2-40B4-BE49-F238E27FC236}">
                    <a16:creationId xmlns:a16="http://schemas.microsoft.com/office/drawing/2014/main" id="{8F7EAAE8-4319-41FB-9267-F0030762E0D5}"/>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187;p101">
                <a:extLst>
                  <a:ext uri="{FF2B5EF4-FFF2-40B4-BE49-F238E27FC236}">
                    <a16:creationId xmlns:a16="http://schemas.microsoft.com/office/drawing/2014/main" id="{5666A094-82CE-472A-8E02-1355EC6AFDEB}"/>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188;p101">
                <a:extLst>
                  <a:ext uri="{FF2B5EF4-FFF2-40B4-BE49-F238E27FC236}">
                    <a16:creationId xmlns:a16="http://schemas.microsoft.com/office/drawing/2014/main" id="{7792D648-2401-4394-8401-82A64E12A992}"/>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189;p101">
                <a:extLst>
                  <a:ext uri="{FF2B5EF4-FFF2-40B4-BE49-F238E27FC236}">
                    <a16:creationId xmlns:a16="http://schemas.microsoft.com/office/drawing/2014/main" id="{BA60C418-AEE3-4D65-82B7-9F4259F5E9FB}"/>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190;p101">
                <a:extLst>
                  <a:ext uri="{FF2B5EF4-FFF2-40B4-BE49-F238E27FC236}">
                    <a16:creationId xmlns:a16="http://schemas.microsoft.com/office/drawing/2014/main" id="{2659E1DF-DD95-49C6-8326-738544F9887A}"/>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191;p101">
                <a:extLst>
                  <a:ext uri="{FF2B5EF4-FFF2-40B4-BE49-F238E27FC236}">
                    <a16:creationId xmlns:a16="http://schemas.microsoft.com/office/drawing/2014/main" id="{4391CB14-0579-4CB3-BF72-C761149DF180}"/>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192;p101">
                <a:extLst>
                  <a:ext uri="{FF2B5EF4-FFF2-40B4-BE49-F238E27FC236}">
                    <a16:creationId xmlns:a16="http://schemas.microsoft.com/office/drawing/2014/main" id="{D74105C5-C4C0-4E9F-B30E-0A754E3E08C2}"/>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193;p101">
                <a:extLst>
                  <a:ext uri="{FF2B5EF4-FFF2-40B4-BE49-F238E27FC236}">
                    <a16:creationId xmlns:a16="http://schemas.microsoft.com/office/drawing/2014/main" id="{557B81D7-612E-4A36-9CE3-11E7C81CCB7A}"/>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194;p101">
                <a:extLst>
                  <a:ext uri="{FF2B5EF4-FFF2-40B4-BE49-F238E27FC236}">
                    <a16:creationId xmlns:a16="http://schemas.microsoft.com/office/drawing/2014/main" id="{3C480A36-88BF-4317-898D-B0A849FB8822}"/>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195;p101">
                <a:extLst>
                  <a:ext uri="{FF2B5EF4-FFF2-40B4-BE49-F238E27FC236}">
                    <a16:creationId xmlns:a16="http://schemas.microsoft.com/office/drawing/2014/main" id="{7025FEB0-406B-4FC9-9F16-D35462EA522C}"/>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196;p101">
                <a:extLst>
                  <a:ext uri="{FF2B5EF4-FFF2-40B4-BE49-F238E27FC236}">
                    <a16:creationId xmlns:a16="http://schemas.microsoft.com/office/drawing/2014/main" id="{DD5EBCD6-488F-413A-B424-027082C9DAC0}"/>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197;p101">
                <a:extLst>
                  <a:ext uri="{FF2B5EF4-FFF2-40B4-BE49-F238E27FC236}">
                    <a16:creationId xmlns:a16="http://schemas.microsoft.com/office/drawing/2014/main" id="{0B35EEE9-12EA-4092-8F16-2F9CDFF478A4}"/>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198;p101">
                <a:extLst>
                  <a:ext uri="{FF2B5EF4-FFF2-40B4-BE49-F238E27FC236}">
                    <a16:creationId xmlns:a16="http://schemas.microsoft.com/office/drawing/2014/main" id="{6F15CAC3-A8B3-4EF3-99CD-7625BEC0B4A5}"/>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199;p101">
                <a:extLst>
                  <a:ext uri="{FF2B5EF4-FFF2-40B4-BE49-F238E27FC236}">
                    <a16:creationId xmlns:a16="http://schemas.microsoft.com/office/drawing/2014/main" id="{1B3AD55E-07F4-4BD7-9FBF-27287E1D77F8}"/>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200;p101">
                <a:extLst>
                  <a:ext uri="{FF2B5EF4-FFF2-40B4-BE49-F238E27FC236}">
                    <a16:creationId xmlns:a16="http://schemas.microsoft.com/office/drawing/2014/main" id="{4A338478-95A8-470E-AEA6-BDDDF64503E7}"/>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201;p101">
                <a:extLst>
                  <a:ext uri="{FF2B5EF4-FFF2-40B4-BE49-F238E27FC236}">
                    <a16:creationId xmlns:a16="http://schemas.microsoft.com/office/drawing/2014/main" id="{33E9BCF9-8DBC-4243-8194-9DECC47C7B33}"/>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202;p101">
                <a:extLst>
                  <a:ext uri="{FF2B5EF4-FFF2-40B4-BE49-F238E27FC236}">
                    <a16:creationId xmlns:a16="http://schemas.microsoft.com/office/drawing/2014/main" id="{FC0DF75B-DECC-4D30-B6FB-E38CA5EA1E2E}"/>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203;p101">
                <a:extLst>
                  <a:ext uri="{FF2B5EF4-FFF2-40B4-BE49-F238E27FC236}">
                    <a16:creationId xmlns:a16="http://schemas.microsoft.com/office/drawing/2014/main" id="{5C8DFEDC-2E0B-4EF2-BA24-F78432AA27C4}"/>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204;p101">
                <a:extLst>
                  <a:ext uri="{FF2B5EF4-FFF2-40B4-BE49-F238E27FC236}">
                    <a16:creationId xmlns:a16="http://schemas.microsoft.com/office/drawing/2014/main" id="{3A99EB7C-47FE-4633-A244-39210A2301BE}"/>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205;p101">
                <a:extLst>
                  <a:ext uri="{FF2B5EF4-FFF2-40B4-BE49-F238E27FC236}">
                    <a16:creationId xmlns:a16="http://schemas.microsoft.com/office/drawing/2014/main" id="{235D0200-82C5-494E-91D0-B942ED6C819E}"/>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206;p101">
                <a:extLst>
                  <a:ext uri="{FF2B5EF4-FFF2-40B4-BE49-F238E27FC236}">
                    <a16:creationId xmlns:a16="http://schemas.microsoft.com/office/drawing/2014/main" id="{A96FD691-5B9D-484C-8651-D2A7D956A403}"/>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207;p101">
                <a:extLst>
                  <a:ext uri="{FF2B5EF4-FFF2-40B4-BE49-F238E27FC236}">
                    <a16:creationId xmlns:a16="http://schemas.microsoft.com/office/drawing/2014/main" id="{1C24A55A-CF77-4A01-B524-696DF0A7F748}"/>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208;p101">
                <a:extLst>
                  <a:ext uri="{FF2B5EF4-FFF2-40B4-BE49-F238E27FC236}">
                    <a16:creationId xmlns:a16="http://schemas.microsoft.com/office/drawing/2014/main" id="{B2021010-23A4-4B35-B806-C1F3FC533CB5}"/>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209;p101">
                <a:extLst>
                  <a:ext uri="{FF2B5EF4-FFF2-40B4-BE49-F238E27FC236}">
                    <a16:creationId xmlns:a16="http://schemas.microsoft.com/office/drawing/2014/main" id="{897D3497-AADF-4E65-94A7-F285EAAC9620}"/>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210;p101">
                <a:extLst>
                  <a:ext uri="{FF2B5EF4-FFF2-40B4-BE49-F238E27FC236}">
                    <a16:creationId xmlns:a16="http://schemas.microsoft.com/office/drawing/2014/main" id="{31753BB7-1D99-42A4-9644-9996339983D1}"/>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roup 565">
            <a:extLst>
              <a:ext uri="{FF2B5EF4-FFF2-40B4-BE49-F238E27FC236}">
                <a16:creationId xmlns:a16="http://schemas.microsoft.com/office/drawing/2014/main" id="{D3A94A4D-C961-4C2C-8535-DD88E7EA2C86}"/>
              </a:ext>
            </a:extLst>
          </p:cNvPr>
          <p:cNvGrpSpPr/>
          <p:nvPr/>
        </p:nvGrpSpPr>
        <p:grpSpPr>
          <a:xfrm>
            <a:off x="380661" y="3061127"/>
            <a:ext cx="4972050" cy="1743302"/>
            <a:chOff x="380661" y="3061127"/>
            <a:chExt cx="4972050" cy="1743302"/>
          </a:xfrm>
        </p:grpSpPr>
        <p:sp>
          <p:nvSpPr>
            <p:cNvPr id="8" name="Rectangle: Rounded Corners 7">
              <a:extLst>
                <a:ext uri="{FF2B5EF4-FFF2-40B4-BE49-F238E27FC236}">
                  <a16:creationId xmlns:a16="http://schemas.microsoft.com/office/drawing/2014/main" id="{0F6DF0D1-E223-4E3F-BD7A-F5EBD8827EB7}"/>
                </a:ext>
              </a:extLst>
            </p:cNvPr>
            <p:cNvSpPr/>
            <p:nvPr/>
          </p:nvSpPr>
          <p:spPr>
            <a:xfrm>
              <a:off x="380661" y="3061127"/>
              <a:ext cx="4972050" cy="769441"/>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b="1" dirty="0"/>
                <a:t>Evaluations inform the next steps and the range of planning for learning and teaching. </a:t>
              </a:r>
            </a:p>
          </p:txBody>
        </p:sp>
        <p:grpSp>
          <p:nvGrpSpPr>
            <p:cNvPr id="404" name="Google Shape;1132;p101">
              <a:extLst>
                <a:ext uri="{FF2B5EF4-FFF2-40B4-BE49-F238E27FC236}">
                  <a16:creationId xmlns:a16="http://schemas.microsoft.com/office/drawing/2014/main" id="{FF7D9590-245F-4A2A-BF86-207B59F68548}"/>
                </a:ext>
              </a:extLst>
            </p:cNvPr>
            <p:cNvGrpSpPr/>
            <p:nvPr/>
          </p:nvGrpSpPr>
          <p:grpSpPr>
            <a:xfrm rot="16200000">
              <a:off x="2207330" y="4062220"/>
              <a:ext cx="830194" cy="654224"/>
              <a:chOff x="4943575" y="2516350"/>
              <a:chExt cx="98675" cy="81700"/>
            </a:xfrm>
            <a:solidFill>
              <a:srgbClr val="FF66CC"/>
            </a:solidFill>
          </p:grpSpPr>
          <p:sp>
            <p:nvSpPr>
              <p:cNvPr id="405" name="Google Shape;1133;p101">
                <a:extLst>
                  <a:ext uri="{FF2B5EF4-FFF2-40B4-BE49-F238E27FC236}">
                    <a16:creationId xmlns:a16="http://schemas.microsoft.com/office/drawing/2014/main" id="{60C015AB-DEFE-4812-8D8A-E8D872C51658}"/>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134;p101">
                <a:extLst>
                  <a:ext uri="{FF2B5EF4-FFF2-40B4-BE49-F238E27FC236}">
                    <a16:creationId xmlns:a16="http://schemas.microsoft.com/office/drawing/2014/main" id="{B8802DB5-0AB4-4D09-AFD0-4085F9F6C81C}"/>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135;p101">
                <a:extLst>
                  <a:ext uri="{FF2B5EF4-FFF2-40B4-BE49-F238E27FC236}">
                    <a16:creationId xmlns:a16="http://schemas.microsoft.com/office/drawing/2014/main" id="{2FFCFF9F-3B5D-40C9-85EB-A2ED84C77C10}"/>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136;p101">
                <a:extLst>
                  <a:ext uri="{FF2B5EF4-FFF2-40B4-BE49-F238E27FC236}">
                    <a16:creationId xmlns:a16="http://schemas.microsoft.com/office/drawing/2014/main" id="{80F3F7FA-5F3C-473C-BE9D-3041F39CAC8D}"/>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137;p101">
                <a:extLst>
                  <a:ext uri="{FF2B5EF4-FFF2-40B4-BE49-F238E27FC236}">
                    <a16:creationId xmlns:a16="http://schemas.microsoft.com/office/drawing/2014/main" id="{8D4E1E67-286A-47BF-9566-03E1577252FA}"/>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138;p101">
                <a:extLst>
                  <a:ext uri="{FF2B5EF4-FFF2-40B4-BE49-F238E27FC236}">
                    <a16:creationId xmlns:a16="http://schemas.microsoft.com/office/drawing/2014/main" id="{4704CD42-45CE-4D8D-BA7F-61519D2AAA33}"/>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139;p101">
                <a:extLst>
                  <a:ext uri="{FF2B5EF4-FFF2-40B4-BE49-F238E27FC236}">
                    <a16:creationId xmlns:a16="http://schemas.microsoft.com/office/drawing/2014/main" id="{7057AF38-06C5-4C24-B5BE-608A79896A66}"/>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140;p101">
                <a:extLst>
                  <a:ext uri="{FF2B5EF4-FFF2-40B4-BE49-F238E27FC236}">
                    <a16:creationId xmlns:a16="http://schemas.microsoft.com/office/drawing/2014/main" id="{C0B16C58-B351-4796-90C2-56A48EA07868}"/>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141;p101">
                <a:extLst>
                  <a:ext uri="{FF2B5EF4-FFF2-40B4-BE49-F238E27FC236}">
                    <a16:creationId xmlns:a16="http://schemas.microsoft.com/office/drawing/2014/main" id="{7A5A255F-3022-481F-828D-741F84BBCF9E}"/>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142;p101">
                <a:extLst>
                  <a:ext uri="{FF2B5EF4-FFF2-40B4-BE49-F238E27FC236}">
                    <a16:creationId xmlns:a16="http://schemas.microsoft.com/office/drawing/2014/main" id="{476EEB85-830A-45EC-A250-00964036CF2C}"/>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143;p101">
                <a:extLst>
                  <a:ext uri="{FF2B5EF4-FFF2-40B4-BE49-F238E27FC236}">
                    <a16:creationId xmlns:a16="http://schemas.microsoft.com/office/drawing/2014/main" id="{F4ACD1CD-1837-4FC7-B91D-4DF004984CAA}"/>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144;p101">
                <a:extLst>
                  <a:ext uri="{FF2B5EF4-FFF2-40B4-BE49-F238E27FC236}">
                    <a16:creationId xmlns:a16="http://schemas.microsoft.com/office/drawing/2014/main" id="{7087D318-45A1-4AAD-94A5-7CD94BA9310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145;p101">
                <a:extLst>
                  <a:ext uri="{FF2B5EF4-FFF2-40B4-BE49-F238E27FC236}">
                    <a16:creationId xmlns:a16="http://schemas.microsoft.com/office/drawing/2014/main" id="{3C3F2DE0-2381-442B-9DD2-43615C57CF52}"/>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146;p101">
                <a:extLst>
                  <a:ext uri="{FF2B5EF4-FFF2-40B4-BE49-F238E27FC236}">
                    <a16:creationId xmlns:a16="http://schemas.microsoft.com/office/drawing/2014/main" id="{48C082B8-34F8-4470-8909-8354A9C7AE8E}"/>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147;p101">
                <a:extLst>
                  <a:ext uri="{FF2B5EF4-FFF2-40B4-BE49-F238E27FC236}">
                    <a16:creationId xmlns:a16="http://schemas.microsoft.com/office/drawing/2014/main" id="{F4205A2F-E33A-454C-9D6A-08FC7692F918}"/>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148;p101">
                <a:extLst>
                  <a:ext uri="{FF2B5EF4-FFF2-40B4-BE49-F238E27FC236}">
                    <a16:creationId xmlns:a16="http://schemas.microsoft.com/office/drawing/2014/main" id="{70D3D887-093C-45F6-9A31-5932EAD27B1C}"/>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149;p101">
                <a:extLst>
                  <a:ext uri="{FF2B5EF4-FFF2-40B4-BE49-F238E27FC236}">
                    <a16:creationId xmlns:a16="http://schemas.microsoft.com/office/drawing/2014/main" id="{4422358A-D6C3-4108-A359-F3677250F4AB}"/>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150;p101">
                <a:extLst>
                  <a:ext uri="{FF2B5EF4-FFF2-40B4-BE49-F238E27FC236}">
                    <a16:creationId xmlns:a16="http://schemas.microsoft.com/office/drawing/2014/main" id="{56286799-1AA9-46E3-9E61-9F9C1F785EFF}"/>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151;p101">
                <a:extLst>
                  <a:ext uri="{FF2B5EF4-FFF2-40B4-BE49-F238E27FC236}">
                    <a16:creationId xmlns:a16="http://schemas.microsoft.com/office/drawing/2014/main" id="{2E0B758F-E297-4E7F-B778-7B600FE499FB}"/>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152;p101">
                <a:extLst>
                  <a:ext uri="{FF2B5EF4-FFF2-40B4-BE49-F238E27FC236}">
                    <a16:creationId xmlns:a16="http://schemas.microsoft.com/office/drawing/2014/main" id="{DADED3CB-87E8-4D0B-BCFF-F23FDBCB138D}"/>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153;p101">
                <a:extLst>
                  <a:ext uri="{FF2B5EF4-FFF2-40B4-BE49-F238E27FC236}">
                    <a16:creationId xmlns:a16="http://schemas.microsoft.com/office/drawing/2014/main" id="{D3DCCBED-DA75-473F-B142-C988BC30C89A}"/>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154;p101">
                <a:extLst>
                  <a:ext uri="{FF2B5EF4-FFF2-40B4-BE49-F238E27FC236}">
                    <a16:creationId xmlns:a16="http://schemas.microsoft.com/office/drawing/2014/main" id="{B97F70FE-7555-4ECC-8F43-CAC236E63BE3}"/>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155;p101">
                <a:extLst>
                  <a:ext uri="{FF2B5EF4-FFF2-40B4-BE49-F238E27FC236}">
                    <a16:creationId xmlns:a16="http://schemas.microsoft.com/office/drawing/2014/main" id="{81297BB0-FD73-4590-B88D-1FBE9BB0D43F}"/>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156;p101">
                <a:extLst>
                  <a:ext uri="{FF2B5EF4-FFF2-40B4-BE49-F238E27FC236}">
                    <a16:creationId xmlns:a16="http://schemas.microsoft.com/office/drawing/2014/main" id="{8F5154A8-DE9E-41A4-95E6-36A707D62C2B}"/>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157;p101">
                <a:extLst>
                  <a:ext uri="{FF2B5EF4-FFF2-40B4-BE49-F238E27FC236}">
                    <a16:creationId xmlns:a16="http://schemas.microsoft.com/office/drawing/2014/main" id="{7DFFAEBB-C235-4388-B3E1-EF64092A37F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158;p101">
                <a:extLst>
                  <a:ext uri="{FF2B5EF4-FFF2-40B4-BE49-F238E27FC236}">
                    <a16:creationId xmlns:a16="http://schemas.microsoft.com/office/drawing/2014/main" id="{2E36EE94-8991-4875-8634-9C038D1BE226}"/>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159;p101">
                <a:extLst>
                  <a:ext uri="{FF2B5EF4-FFF2-40B4-BE49-F238E27FC236}">
                    <a16:creationId xmlns:a16="http://schemas.microsoft.com/office/drawing/2014/main" id="{179B6DB0-41C6-477A-A49F-9A7E47887F39}"/>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160;p101">
                <a:extLst>
                  <a:ext uri="{FF2B5EF4-FFF2-40B4-BE49-F238E27FC236}">
                    <a16:creationId xmlns:a16="http://schemas.microsoft.com/office/drawing/2014/main" id="{EBC9043B-E363-4926-9A3B-18F4A5D0DB21}"/>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161;p101">
                <a:extLst>
                  <a:ext uri="{FF2B5EF4-FFF2-40B4-BE49-F238E27FC236}">
                    <a16:creationId xmlns:a16="http://schemas.microsoft.com/office/drawing/2014/main" id="{02525A54-A904-4E49-8B29-6256A9F0FB0B}"/>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162;p101">
                <a:extLst>
                  <a:ext uri="{FF2B5EF4-FFF2-40B4-BE49-F238E27FC236}">
                    <a16:creationId xmlns:a16="http://schemas.microsoft.com/office/drawing/2014/main" id="{0B56009A-5C47-473A-AD2C-4B81F805A2C5}"/>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163;p101">
                <a:extLst>
                  <a:ext uri="{FF2B5EF4-FFF2-40B4-BE49-F238E27FC236}">
                    <a16:creationId xmlns:a16="http://schemas.microsoft.com/office/drawing/2014/main" id="{88FCD412-22C3-4F75-AD0A-BBB901FFC961}"/>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164;p101">
                <a:extLst>
                  <a:ext uri="{FF2B5EF4-FFF2-40B4-BE49-F238E27FC236}">
                    <a16:creationId xmlns:a16="http://schemas.microsoft.com/office/drawing/2014/main" id="{46B1EBF9-D62D-49A1-8663-EA366353184D}"/>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165;p101">
                <a:extLst>
                  <a:ext uri="{FF2B5EF4-FFF2-40B4-BE49-F238E27FC236}">
                    <a16:creationId xmlns:a16="http://schemas.microsoft.com/office/drawing/2014/main" id="{39EC773B-BB6A-43A7-9798-3A4F14477D0E}"/>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166;p101">
                <a:extLst>
                  <a:ext uri="{FF2B5EF4-FFF2-40B4-BE49-F238E27FC236}">
                    <a16:creationId xmlns:a16="http://schemas.microsoft.com/office/drawing/2014/main" id="{DDA03BB8-E13B-4EAB-8D1C-EB6B172FDA97}"/>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167;p101">
                <a:extLst>
                  <a:ext uri="{FF2B5EF4-FFF2-40B4-BE49-F238E27FC236}">
                    <a16:creationId xmlns:a16="http://schemas.microsoft.com/office/drawing/2014/main" id="{DCAE41A7-75AD-4F90-B493-6D603953BC6B}"/>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168;p101">
                <a:extLst>
                  <a:ext uri="{FF2B5EF4-FFF2-40B4-BE49-F238E27FC236}">
                    <a16:creationId xmlns:a16="http://schemas.microsoft.com/office/drawing/2014/main" id="{69FF0240-C198-423F-AC6D-7CF7BFB972F4}"/>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169;p101">
                <a:extLst>
                  <a:ext uri="{FF2B5EF4-FFF2-40B4-BE49-F238E27FC236}">
                    <a16:creationId xmlns:a16="http://schemas.microsoft.com/office/drawing/2014/main" id="{EF099298-F0CB-4F02-BE31-41BF12988AAB}"/>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170;p101">
                <a:extLst>
                  <a:ext uri="{FF2B5EF4-FFF2-40B4-BE49-F238E27FC236}">
                    <a16:creationId xmlns:a16="http://schemas.microsoft.com/office/drawing/2014/main" id="{E10B97AD-F71D-48AC-8ED0-3926876FCE41}"/>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171;p101">
                <a:extLst>
                  <a:ext uri="{FF2B5EF4-FFF2-40B4-BE49-F238E27FC236}">
                    <a16:creationId xmlns:a16="http://schemas.microsoft.com/office/drawing/2014/main" id="{F0E18CDC-BC30-493F-8A11-FDD642F2B913}"/>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172;p101">
                <a:extLst>
                  <a:ext uri="{FF2B5EF4-FFF2-40B4-BE49-F238E27FC236}">
                    <a16:creationId xmlns:a16="http://schemas.microsoft.com/office/drawing/2014/main" id="{CD3BF195-0AE5-44A1-B1EF-A8E4B976C6BD}"/>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173;p101">
                <a:extLst>
                  <a:ext uri="{FF2B5EF4-FFF2-40B4-BE49-F238E27FC236}">
                    <a16:creationId xmlns:a16="http://schemas.microsoft.com/office/drawing/2014/main" id="{51594C4B-D1D1-45FA-8656-299B1F5B9635}"/>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174;p101">
                <a:extLst>
                  <a:ext uri="{FF2B5EF4-FFF2-40B4-BE49-F238E27FC236}">
                    <a16:creationId xmlns:a16="http://schemas.microsoft.com/office/drawing/2014/main" id="{D7CE0E03-29DB-4646-9B91-FAFEEB8B66DF}"/>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175;p101">
                <a:extLst>
                  <a:ext uri="{FF2B5EF4-FFF2-40B4-BE49-F238E27FC236}">
                    <a16:creationId xmlns:a16="http://schemas.microsoft.com/office/drawing/2014/main" id="{AD8BB513-ED5C-4B1B-9088-F9855C32B2AD}"/>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176;p101">
                <a:extLst>
                  <a:ext uri="{FF2B5EF4-FFF2-40B4-BE49-F238E27FC236}">
                    <a16:creationId xmlns:a16="http://schemas.microsoft.com/office/drawing/2014/main" id="{3CFEA6F3-72ED-4AD9-B7FF-16816F2B79FE}"/>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177;p101">
                <a:extLst>
                  <a:ext uri="{FF2B5EF4-FFF2-40B4-BE49-F238E27FC236}">
                    <a16:creationId xmlns:a16="http://schemas.microsoft.com/office/drawing/2014/main" id="{F99D0C43-A11D-4A90-BD38-2CBAA30A9998}"/>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178;p101">
                <a:extLst>
                  <a:ext uri="{FF2B5EF4-FFF2-40B4-BE49-F238E27FC236}">
                    <a16:creationId xmlns:a16="http://schemas.microsoft.com/office/drawing/2014/main" id="{32825C63-BCAF-4789-AA83-D521D9D3999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179;p101">
                <a:extLst>
                  <a:ext uri="{FF2B5EF4-FFF2-40B4-BE49-F238E27FC236}">
                    <a16:creationId xmlns:a16="http://schemas.microsoft.com/office/drawing/2014/main" id="{FB249C76-8AD1-4092-B3CF-F332A20327BF}"/>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180;p101">
                <a:extLst>
                  <a:ext uri="{FF2B5EF4-FFF2-40B4-BE49-F238E27FC236}">
                    <a16:creationId xmlns:a16="http://schemas.microsoft.com/office/drawing/2014/main" id="{8B4DEF8F-15F8-4859-9EA7-4336D39C8CF5}"/>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181;p101">
                <a:extLst>
                  <a:ext uri="{FF2B5EF4-FFF2-40B4-BE49-F238E27FC236}">
                    <a16:creationId xmlns:a16="http://schemas.microsoft.com/office/drawing/2014/main" id="{2F14EF0C-1943-42C4-A387-8C8A9ED1D865}"/>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182;p101">
                <a:extLst>
                  <a:ext uri="{FF2B5EF4-FFF2-40B4-BE49-F238E27FC236}">
                    <a16:creationId xmlns:a16="http://schemas.microsoft.com/office/drawing/2014/main" id="{28591D14-E3AF-435E-8166-4CECFA438D40}"/>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183;p101">
                <a:extLst>
                  <a:ext uri="{FF2B5EF4-FFF2-40B4-BE49-F238E27FC236}">
                    <a16:creationId xmlns:a16="http://schemas.microsoft.com/office/drawing/2014/main" id="{D983149A-C007-47D3-A4FD-80B8D275280B}"/>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184;p101">
                <a:extLst>
                  <a:ext uri="{FF2B5EF4-FFF2-40B4-BE49-F238E27FC236}">
                    <a16:creationId xmlns:a16="http://schemas.microsoft.com/office/drawing/2014/main" id="{203B7864-2F33-43C9-9D30-2BCB9CA52097}"/>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185;p101">
                <a:extLst>
                  <a:ext uri="{FF2B5EF4-FFF2-40B4-BE49-F238E27FC236}">
                    <a16:creationId xmlns:a16="http://schemas.microsoft.com/office/drawing/2014/main" id="{8030500B-EEB8-4F5D-A195-94ACFF260C3A}"/>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186;p101">
                <a:extLst>
                  <a:ext uri="{FF2B5EF4-FFF2-40B4-BE49-F238E27FC236}">
                    <a16:creationId xmlns:a16="http://schemas.microsoft.com/office/drawing/2014/main" id="{2F9D0EB8-0600-48D5-A699-A768D5BAD513}"/>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187;p101">
                <a:extLst>
                  <a:ext uri="{FF2B5EF4-FFF2-40B4-BE49-F238E27FC236}">
                    <a16:creationId xmlns:a16="http://schemas.microsoft.com/office/drawing/2014/main" id="{76F87D0F-768A-4FF5-8E96-EC12B1663B56}"/>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188;p101">
                <a:extLst>
                  <a:ext uri="{FF2B5EF4-FFF2-40B4-BE49-F238E27FC236}">
                    <a16:creationId xmlns:a16="http://schemas.microsoft.com/office/drawing/2014/main" id="{85369524-6893-4642-9674-1EDDB88D46C8}"/>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189;p101">
                <a:extLst>
                  <a:ext uri="{FF2B5EF4-FFF2-40B4-BE49-F238E27FC236}">
                    <a16:creationId xmlns:a16="http://schemas.microsoft.com/office/drawing/2014/main" id="{F86BBDA4-4C3F-405A-B5F4-10A4F229CA36}"/>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190;p101">
                <a:extLst>
                  <a:ext uri="{FF2B5EF4-FFF2-40B4-BE49-F238E27FC236}">
                    <a16:creationId xmlns:a16="http://schemas.microsoft.com/office/drawing/2014/main" id="{BB0C24FE-6A94-408B-8D4E-BEDDA782087B}"/>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191;p101">
                <a:extLst>
                  <a:ext uri="{FF2B5EF4-FFF2-40B4-BE49-F238E27FC236}">
                    <a16:creationId xmlns:a16="http://schemas.microsoft.com/office/drawing/2014/main" id="{7E195DA6-168B-4111-9700-30928A76DE40}"/>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192;p101">
                <a:extLst>
                  <a:ext uri="{FF2B5EF4-FFF2-40B4-BE49-F238E27FC236}">
                    <a16:creationId xmlns:a16="http://schemas.microsoft.com/office/drawing/2014/main" id="{695A3159-5090-4BE0-845E-01E4496ED7E2}"/>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193;p101">
                <a:extLst>
                  <a:ext uri="{FF2B5EF4-FFF2-40B4-BE49-F238E27FC236}">
                    <a16:creationId xmlns:a16="http://schemas.microsoft.com/office/drawing/2014/main" id="{C1DC25D5-DAA3-48D8-9A50-B2B7D4A22894}"/>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194;p101">
                <a:extLst>
                  <a:ext uri="{FF2B5EF4-FFF2-40B4-BE49-F238E27FC236}">
                    <a16:creationId xmlns:a16="http://schemas.microsoft.com/office/drawing/2014/main" id="{3CA1CAA1-73A4-4918-98C0-6C9C02FF2F32}"/>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195;p101">
                <a:extLst>
                  <a:ext uri="{FF2B5EF4-FFF2-40B4-BE49-F238E27FC236}">
                    <a16:creationId xmlns:a16="http://schemas.microsoft.com/office/drawing/2014/main" id="{D4DA09DB-0029-4454-AF4E-A2937FDDA3AA}"/>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196;p101">
                <a:extLst>
                  <a:ext uri="{FF2B5EF4-FFF2-40B4-BE49-F238E27FC236}">
                    <a16:creationId xmlns:a16="http://schemas.microsoft.com/office/drawing/2014/main" id="{04C9C276-3466-4D4D-95A0-4F63A83F050B}"/>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197;p101">
                <a:extLst>
                  <a:ext uri="{FF2B5EF4-FFF2-40B4-BE49-F238E27FC236}">
                    <a16:creationId xmlns:a16="http://schemas.microsoft.com/office/drawing/2014/main" id="{B4CF6CCF-93BD-42CA-BA6C-8555F8E2DF4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198;p101">
                <a:extLst>
                  <a:ext uri="{FF2B5EF4-FFF2-40B4-BE49-F238E27FC236}">
                    <a16:creationId xmlns:a16="http://schemas.microsoft.com/office/drawing/2014/main" id="{F0622EA9-3E1D-4905-9CC4-0C707F022437}"/>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199;p101">
                <a:extLst>
                  <a:ext uri="{FF2B5EF4-FFF2-40B4-BE49-F238E27FC236}">
                    <a16:creationId xmlns:a16="http://schemas.microsoft.com/office/drawing/2014/main" id="{67F657F5-9184-42F6-A740-66CBE0470F15}"/>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200;p101">
                <a:extLst>
                  <a:ext uri="{FF2B5EF4-FFF2-40B4-BE49-F238E27FC236}">
                    <a16:creationId xmlns:a16="http://schemas.microsoft.com/office/drawing/2014/main" id="{B638D297-F05D-48FD-8BAB-7077BF6C9AFB}"/>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201;p101">
                <a:extLst>
                  <a:ext uri="{FF2B5EF4-FFF2-40B4-BE49-F238E27FC236}">
                    <a16:creationId xmlns:a16="http://schemas.microsoft.com/office/drawing/2014/main" id="{299C5AF2-837A-4560-B696-D41EBB7ADEC1}"/>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202;p101">
                <a:extLst>
                  <a:ext uri="{FF2B5EF4-FFF2-40B4-BE49-F238E27FC236}">
                    <a16:creationId xmlns:a16="http://schemas.microsoft.com/office/drawing/2014/main" id="{AEBBD4C7-BDE1-4405-B7DE-9D8FE0A957DC}"/>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203;p101">
                <a:extLst>
                  <a:ext uri="{FF2B5EF4-FFF2-40B4-BE49-F238E27FC236}">
                    <a16:creationId xmlns:a16="http://schemas.microsoft.com/office/drawing/2014/main" id="{037655EF-340F-4785-94A4-4CCF123BD6FC}"/>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204;p101">
                <a:extLst>
                  <a:ext uri="{FF2B5EF4-FFF2-40B4-BE49-F238E27FC236}">
                    <a16:creationId xmlns:a16="http://schemas.microsoft.com/office/drawing/2014/main" id="{ADA1D833-8359-42FB-ACE7-D379AE3AF709}"/>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205;p101">
                <a:extLst>
                  <a:ext uri="{FF2B5EF4-FFF2-40B4-BE49-F238E27FC236}">
                    <a16:creationId xmlns:a16="http://schemas.microsoft.com/office/drawing/2014/main" id="{99175EC7-11D2-4D3D-82A8-8C98F7E6321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206;p101">
                <a:extLst>
                  <a:ext uri="{FF2B5EF4-FFF2-40B4-BE49-F238E27FC236}">
                    <a16:creationId xmlns:a16="http://schemas.microsoft.com/office/drawing/2014/main" id="{EB53BCCF-05FD-4832-BBCE-D9FF3D96D55B}"/>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207;p101">
                <a:extLst>
                  <a:ext uri="{FF2B5EF4-FFF2-40B4-BE49-F238E27FC236}">
                    <a16:creationId xmlns:a16="http://schemas.microsoft.com/office/drawing/2014/main" id="{16D1FAD0-8558-48AC-9CF5-952FDF9652B6}"/>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208;p101">
                <a:extLst>
                  <a:ext uri="{FF2B5EF4-FFF2-40B4-BE49-F238E27FC236}">
                    <a16:creationId xmlns:a16="http://schemas.microsoft.com/office/drawing/2014/main" id="{9160DA8E-A6BE-4739-8A0F-7D232FF68351}"/>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209;p101">
                <a:extLst>
                  <a:ext uri="{FF2B5EF4-FFF2-40B4-BE49-F238E27FC236}">
                    <a16:creationId xmlns:a16="http://schemas.microsoft.com/office/drawing/2014/main" id="{E3B7CA2E-9EF0-461D-8F7D-C212AFB94F8C}"/>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210;p101">
                <a:extLst>
                  <a:ext uri="{FF2B5EF4-FFF2-40B4-BE49-F238E27FC236}">
                    <a16:creationId xmlns:a16="http://schemas.microsoft.com/office/drawing/2014/main" id="{1531F0E9-431E-4552-ACA7-20C8B571A027}"/>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 name="Google Shape;1132;p101">
            <a:extLst>
              <a:ext uri="{FF2B5EF4-FFF2-40B4-BE49-F238E27FC236}">
                <a16:creationId xmlns:a16="http://schemas.microsoft.com/office/drawing/2014/main" id="{1DEDEB2D-7C02-445B-8374-A2C771C94CD5}"/>
              </a:ext>
            </a:extLst>
          </p:cNvPr>
          <p:cNvGrpSpPr/>
          <p:nvPr/>
        </p:nvGrpSpPr>
        <p:grpSpPr>
          <a:xfrm rot="16200000">
            <a:off x="2205155" y="2131363"/>
            <a:ext cx="830194" cy="654224"/>
            <a:chOff x="4943575" y="2516350"/>
            <a:chExt cx="98675" cy="81700"/>
          </a:xfrm>
          <a:solidFill>
            <a:srgbClr val="FF66CC"/>
          </a:solidFill>
        </p:grpSpPr>
        <p:sp>
          <p:nvSpPr>
            <p:cNvPr id="484" name="Google Shape;1133;p101">
              <a:extLst>
                <a:ext uri="{FF2B5EF4-FFF2-40B4-BE49-F238E27FC236}">
                  <a16:creationId xmlns:a16="http://schemas.microsoft.com/office/drawing/2014/main" id="{3D986A77-C8A4-4F46-9070-160A5206D4C7}"/>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134;p101">
              <a:extLst>
                <a:ext uri="{FF2B5EF4-FFF2-40B4-BE49-F238E27FC236}">
                  <a16:creationId xmlns:a16="http://schemas.microsoft.com/office/drawing/2014/main" id="{488D9D53-EC37-46CC-8239-12449AEA7D15}"/>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135;p101">
              <a:extLst>
                <a:ext uri="{FF2B5EF4-FFF2-40B4-BE49-F238E27FC236}">
                  <a16:creationId xmlns:a16="http://schemas.microsoft.com/office/drawing/2014/main" id="{61206861-9AF6-4385-BA66-357A1C261C96}"/>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136;p101">
              <a:extLst>
                <a:ext uri="{FF2B5EF4-FFF2-40B4-BE49-F238E27FC236}">
                  <a16:creationId xmlns:a16="http://schemas.microsoft.com/office/drawing/2014/main" id="{60509766-48B0-461F-B0D7-D149219A7240}"/>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137;p101">
              <a:extLst>
                <a:ext uri="{FF2B5EF4-FFF2-40B4-BE49-F238E27FC236}">
                  <a16:creationId xmlns:a16="http://schemas.microsoft.com/office/drawing/2014/main" id="{6E4611BB-A5AC-402A-945A-B6D0945F4C6B}"/>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138;p101">
              <a:extLst>
                <a:ext uri="{FF2B5EF4-FFF2-40B4-BE49-F238E27FC236}">
                  <a16:creationId xmlns:a16="http://schemas.microsoft.com/office/drawing/2014/main" id="{D881B865-A3E9-4711-A33A-4FBA0E9935EF}"/>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139;p101">
              <a:extLst>
                <a:ext uri="{FF2B5EF4-FFF2-40B4-BE49-F238E27FC236}">
                  <a16:creationId xmlns:a16="http://schemas.microsoft.com/office/drawing/2014/main" id="{CAF44592-DF42-4FCD-8A17-665D08D6D6A1}"/>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140;p101">
              <a:extLst>
                <a:ext uri="{FF2B5EF4-FFF2-40B4-BE49-F238E27FC236}">
                  <a16:creationId xmlns:a16="http://schemas.microsoft.com/office/drawing/2014/main" id="{8336B95E-409E-496D-884F-4CD96DC254A8}"/>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141;p101">
              <a:extLst>
                <a:ext uri="{FF2B5EF4-FFF2-40B4-BE49-F238E27FC236}">
                  <a16:creationId xmlns:a16="http://schemas.microsoft.com/office/drawing/2014/main" id="{6042FB70-6828-400A-BD75-BF5ABFC7B97F}"/>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142;p101">
              <a:extLst>
                <a:ext uri="{FF2B5EF4-FFF2-40B4-BE49-F238E27FC236}">
                  <a16:creationId xmlns:a16="http://schemas.microsoft.com/office/drawing/2014/main" id="{026854E6-2A9F-4987-B915-A9B23D31BD2D}"/>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143;p101">
              <a:extLst>
                <a:ext uri="{FF2B5EF4-FFF2-40B4-BE49-F238E27FC236}">
                  <a16:creationId xmlns:a16="http://schemas.microsoft.com/office/drawing/2014/main" id="{3CD036E9-1779-483C-9B3D-BCA879EA84C1}"/>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144;p101">
              <a:extLst>
                <a:ext uri="{FF2B5EF4-FFF2-40B4-BE49-F238E27FC236}">
                  <a16:creationId xmlns:a16="http://schemas.microsoft.com/office/drawing/2014/main" id="{E0452C6D-3638-4F6D-9F74-DF330944A931}"/>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145;p101">
              <a:extLst>
                <a:ext uri="{FF2B5EF4-FFF2-40B4-BE49-F238E27FC236}">
                  <a16:creationId xmlns:a16="http://schemas.microsoft.com/office/drawing/2014/main" id="{2709749D-6827-407B-A45D-AF2CB758D29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146;p101">
              <a:extLst>
                <a:ext uri="{FF2B5EF4-FFF2-40B4-BE49-F238E27FC236}">
                  <a16:creationId xmlns:a16="http://schemas.microsoft.com/office/drawing/2014/main" id="{3552A40E-B676-45F8-B76C-82601E07D4EB}"/>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147;p101">
              <a:extLst>
                <a:ext uri="{FF2B5EF4-FFF2-40B4-BE49-F238E27FC236}">
                  <a16:creationId xmlns:a16="http://schemas.microsoft.com/office/drawing/2014/main" id="{0DC3E421-68FA-4164-B852-4B7AF375D84D}"/>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148;p101">
              <a:extLst>
                <a:ext uri="{FF2B5EF4-FFF2-40B4-BE49-F238E27FC236}">
                  <a16:creationId xmlns:a16="http://schemas.microsoft.com/office/drawing/2014/main" id="{FDF042A9-A099-4B55-A1C6-671966DF4D86}"/>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149;p101">
              <a:extLst>
                <a:ext uri="{FF2B5EF4-FFF2-40B4-BE49-F238E27FC236}">
                  <a16:creationId xmlns:a16="http://schemas.microsoft.com/office/drawing/2014/main" id="{FDDAA3C7-C0AF-4030-BD44-B3C7EC59B844}"/>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150;p101">
              <a:extLst>
                <a:ext uri="{FF2B5EF4-FFF2-40B4-BE49-F238E27FC236}">
                  <a16:creationId xmlns:a16="http://schemas.microsoft.com/office/drawing/2014/main" id="{D119B7C0-A3CD-413C-8ED9-32832FC65A39}"/>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151;p101">
              <a:extLst>
                <a:ext uri="{FF2B5EF4-FFF2-40B4-BE49-F238E27FC236}">
                  <a16:creationId xmlns:a16="http://schemas.microsoft.com/office/drawing/2014/main" id="{2800FAA9-3FE8-4173-B09E-AB8E33AB6A14}"/>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152;p101">
              <a:extLst>
                <a:ext uri="{FF2B5EF4-FFF2-40B4-BE49-F238E27FC236}">
                  <a16:creationId xmlns:a16="http://schemas.microsoft.com/office/drawing/2014/main" id="{1015565E-B81E-4CB5-ACB0-F5D36A3ABC40}"/>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153;p101">
              <a:extLst>
                <a:ext uri="{FF2B5EF4-FFF2-40B4-BE49-F238E27FC236}">
                  <a16:creationId xmlns:a16="http://schemas.microsoft.com/office/drawing/2014/main" id="{54525FF5-CAC1-4E66-BF48-6DB663D9F4C2}"/>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154;p101">
              <a:extLst>
                <a:ext uri="{FF2B5EF4-FFF2-40B4-BE49-F238E27FC236}">
                  <a16:creationId xmlns:a16="http://schemas.microsoft.com/office/drawing/2014/main" id="{76B0450A-FAB4-4EFD-B802-48BFD373D55B}"/>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155;p101">
              <a:extLst>
                <a:ext uri="{FF2B5EF4-FFF2-40B4-BE49-F238E27FC236}">
                  <a16:creationId xmlns:a16="http://schemas.microsoft.com/office/drawing/2014/main" id="{5672A830-B690-4D77-AC27-FAD701AF0137}"/>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156;p101">
              <a:extLst>
                <a:ext uri="{FF2B5EF4-FFF2-40B4-BE49-F238E27FC236}">
                  <a16:creationId xmlns:a16="http://schemas.microsoft.com/office/drawing/2014/main" id="{C5869EF4-B644-402C-8835-F5C46F400FA1}"/>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157;p101">
              <a:extLst>
                <a:ext uri="{FF2B5EF4-FFF2-40B4-BE49-F238E27FC236}">
                  <a16:creationId xmlns:a16="http://schemas.microsoft.com/office/drawing/2014/main" id="{2859606A-2ACB-49F5-9B2B-47EBF5468EB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158;p101">
              <a:extLst>
                <a:ext uri="{FF2B5EF4-FFF2-40B4-BE49-F238E27FC236}">
                  <a16:creationId xmlns:a16="http://schemas.microsoft.com/office/drawing/2014/main" id="{E483FA99-1BF4-477B-8D09-C557A85BA39C}"/>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159;p101">
              <a:extLst>
                <a:ext uri="{FF2B5EF4-FFF2-40B4-BE49-F238E27FC236}">
                  <a16:creationId xmlns:a16="http://schemas.microsoft.com/office/drawing/2014/main" id="{F3958628-CF61-4D36-B20E-F8DEC03ED9BC}"/>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160;p101">
              <a:extLst>
                <a:ext uri="{FF2B5EF4-FFF2-40B4-BE49-F238E27FC236}">
                  <a16:creationId xmlns:a16="http://schemas.microsoft.com/office/drawing/2014/main" id="{3BBAB485-1796-4A28-8387-4BD917A6F0DB}"/>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161;p101">
              <a:extLst>
                <a:ext uri="{FF2B5EF4-FFF2-40B4-BE49-F238E27FC236}">
                  <a16:creationId xmlns:a16="http://schemas.microsoft.com/office/drawing/2014/main" id="{74B98450-CC53-447B-98A7-F7E2E6DA9D6A}"/>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162;p101">
              <a:extLst>
                <a:ext uri="{FF2B5EF4-FFF2-40B4-BE49-F238E27FC236}">
                  <a16:creationId xmlns:a16="http://schemas.microsoft.com/office/drawing/2014/main" id="{D5BC7C97-D3D7-40E2-B5C8-44B21A7466DC}"/>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163;p101">
              <a:extLst>
                <a:ext uri="{FF2B5EF4-FFF2-40B4-BE49-F238E27FC236}">
                  <a16:creationId xmlns:a16="http://schemas.microsoft.com/office/drawing/2014/main" id="{04C87A74-7FD6-4255-9AF9-67E82A97167C}"/>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64;p101">
              <a:extLst>
                <a:ext uri="{FF2B5EF4-FFF2-40B4-BE49-F238E27FC236}">
                  <a16:creationId xmlns:a16="http://schemas.microsoft.com/office/drawing/2014/main" id="{5BFF4F05-DDDA-4562-AA65-12C35B8D2F9E}"/>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65;p101">
              <a:extLst>
                <a:ext uri="{FF2B5EF4-FFF2-40B4-BE49-F238E27FC236}">
                  <a16:creationId xmlns:a16="http://schemas.microsoft.com/office/drawing/2014/main" id="{B6668323-6A31-4253-A813-B19200EC3CAF}"/>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66;p101">
              <a:extLst>
                <a:ext uri="{FF2B5EF4-FFF2-40B4-BE49-F238E27FC236}">
                  <a16:creationId xmlns:a16="http://schemas.microsoft.com/office/drawing/2014/main" id="{1132E581-96E8-4BC5-986F-1F290C0806AB}"/>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67;p101">
              <a:extLst>
                <a:ext uri="{FF2B5EF4-FFF2-40B4-BE49-F238E27FC236}">
                  <a16:creationId xmlns:a16="http://schemas.microsoft.com/office/drawing/2014/main" id="{ECE99A14-9A29-487E-8E18-2B0F04B158C5}"/>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68;p101">
              <a:extLst>
                <a:ext uri="{FF2B5EF4-FFF2-40B4-BE49-F238E27FC236}">
                  <a16:creationId xmlns:a16="http://schemas.microsoft.com/office/drawing/2014/main" id="{FACECA6D-DB57-4BED-86E1-50EAC9C9F570}"/>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69;p101">
              <a:extLst>
                <a:ext uri="{FF2B5EF4-FFF2-40B4-BE49-F238E27FC236}">
                  <a16:creationId xmlns:a16="http://schemas.microsoft.com/office/drawing/2014/main" id="{63E788A1-B0DA-4424-B821-2A531906B0F3}"/>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70;p101">
              <a:extLst>
                <a:ext uri="{FF2B5EF4-FFF2-40B4-BE49-F238E27FC236}">
                  <a16:creationId xmlns:a16="http://schemas.microsoft.com/office/drawing/2014/main" id="{35A1CCFA-6859-4F3F-8853-7E36C84F2BFE}"/>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71;p101">
              <a:extLst>
                <a:ext uri="{FF2B5EF4-FFF2-40B4-BE49-F238E27FC236}">
                  <a16:creationId xmlns:a16="http://schemas.microsoft.com/office/drawing/2014/main" id="{FFC700C9-E5EA-4635-AA36-DD50ED3523E4}"/>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172;p101">
              <a:extLst>
                <a:ext uri="{FF2B5EF4-FFF2-40B4-BE49-F238E27FC236}">
                  <a16:creationId xmlns:a16="http://schemas.microsoft.com/office/drawing/2014/main" id="{61C9FF95-722A-49FF-BD11-76FE0B8478B4}"/>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173;p101">
              <a:extLst>
                <a:ext uri="{FF2B5EF4-FFF2-40B4-BE49-F238E27FC236}">
                  <a16:creationId xmlns:a16="http://schemas.microsoft.com/office/drawing/2014/main" id="{F2DAF99D-72F5-4D3E-ABD6-EEB6B81F0EC8}"/>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174;p101">
              <a:extLst>
                <a:ext uri="{FF2B5EF4-FFF2-40B4-BE49-F238E27FC236}">
                  <a16:creationId xmlns:a16="http://schemas.microsoft.com/office/drawing/2014/main" id="{CB6895BA-0C22-4BD6-BF4A-F57F9C747313}"/>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175;p101">
              <a:extLst>
                <a:ext uri="{FF2B5EF4-FFF2-40B4-BE49-F238E27FC236}">
                  <a16:creationId xmlns:a16="http://schemas.microsoft.com/office/drawing/2014/main" id="{DF70C38D-033D-4AE5-8BB2-AB31BBDFBC6A}"/>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176;p101">
              <a:extLst>
                <a:ext uri="{FF2B5EF4-FFF2-40B4-BE49-F238E27FC236}">
                  <a16:creationId xmlns:a16="http://schemas.microsoft.com/office/drawing/2014/main" id="{573B4318-A344-4389-BBB8-3F68610F56F2}"/>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177;p101">
              <a:extLst>
                <a:ext uri="{FF2B5EF4-FFF2-40B4-BE49-F238E27FC236}">
                  <a16:creationId xmlns:a16="http://schemas.microsoft.com/office/drawing/2014/main" id="{6A535C01-287D-4366-89CF-253E5E206C44}"/>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178;p101">
              <a:extLst>
                <a:ext uri="{FF2B5EF4-FFF2-40B4-BE49-F238E27FC236}">
                  <a16:creationId xmlns:a16="http://schemas.microsoft.com/office/drawing/2014/main" id="{3E189720-DA6A-490D-9BBA-3B252806B2D3}"/>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179;p101">
              <a:extLst>
                <a:ext uri="{FF2B5EF4-FFF2-40B4-BE49-F238E27FC236}">
                  <a16:creationId xmlns:a16="http://schemas.microsoft.com/office/drawing/2014/main" id="{B7A74F34-EE06-43EF-9636-8EF55731B465}"/>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180;p101">
              <a:extLst>
                <a:ext uri="{FF2B5EF4-FFF2-40B4-BE49-F238E27FC236}">
                  <a16:creationId xmlns:a16="http://schemas.microsoft.com/office/drawing/2014/main" id="{86302617-C2B2-437A-BAF1-81B0B03BDA53}"/>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181;p101">
              <a:extLst>
                <a:ext uri="{FF2B5EF4-FFF2-40B4-BE49-F238E27FC236}">
                  <a16:creationId xmlns:a16="http://schemas.microsoft.com/office/drawing/2014/main" id="{46523F52-2367-47DF-B414-A963B371CA4D}"/>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182;p101">
              <a:extLst>
                <a:ext uri="{FF2B5EF4-FFF2-40B4-BE49-F238E27FC236}">
                  <a16:creationId xmlns:a16="http://schemas.microsoft.com/office/drawing/2014/main" id="{B0E640C8-DFF3-4AB8-A5FC-E579650992BB}"/>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183;p101">
              <a:extLst>
                <a:ext uri="{FF2B5EF4-FFF2-40B4-BE49-F238E27FC236}">
                  <a16:creationId xmlns:a16="http://schemas.microsoft.com/office/drawing/2014/main" id="{1632AAE6-73AF-4D36-8098-091BB4847A37}"/>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184;p101">
              <a:extLst>
                <a:ext uri="{FF2B5EF4-FFF2-40B4-BE49-F238E27FC236}">
                  <a16:creationId xmlns:a16="http://schemas.microsoft.com/office/drawing/2014/main" id="{3111AEFB-EDFE-4D97-BC2C-AA68304C7EA5}"/>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185;p101">
              <a:extLst>
                <a:ext uri="{FF2B5EF4-FFF2-40B4-BE49-F238E27FC236}">
                  <a16:creationId xmlns:a16="http://schemas.microsoft.com/office/drawing/2014/main" id="{143BB908-849F-4A87-8CB7-87450CE79F25}"/>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186;p101">
              <a:extLst>
                <a:ext uri="{FF2B5EF4-FFF2-40B4-BE49-F238E27FC236}">
                  <a16:creationId xmlns:a16="http://schemas.microsoft.com/office/drawing/2014/main" id="{102E8EE3-9A0D-409F-AE73-56BF85B9EDA4}"/>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187;p101">
              <a:extLst>
                <a:ext uri="{FF2B5EF4-FFF2-40B4-BE49-F238E27FC236}">
                  <a16:creationId xmlns:a16="http://schemas.microsoft.com/office/drawing/2014/main" id="{182788E4-1F72-4492-A61A-1037E6E40D7A}"/>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188;p101">
              <a:extLst>
                <a:ext uri="{FF2B5EF4-FFF2-40B4-BE49-F238E27FC236}">
                  <a16:creationId xmlns:a16="http://schemas.microsoft.com/office/drawing/2014/main" id="{F7792FA3-7745-42C4-B9DA-7DE54798409B}"/>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189;p101">
              <a:extLst>
                <a:ext uri="{FF2B5EF4-FFF2-40B4-BE49-F238E27FC236}">
                  <a16:creationId xmlns:a16="http://schemas.microsoft.com/office/drawing/2014/main" id="{3396B20D-BF85-46AB-9774-FEF21C041EF8}"/>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190;p101">
              <a:extLst>
                <a:ext uri="{FF2B5EF4-FFF2-40B4-BE49-F238E27FC236}">
                  <a16:creationId xmlns:a16="http://schemas.microsoft.com/office/drawing/2014/main" id="{5CC4E57E-AD71-4FA8-B559-88295F08C8C3}"/>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191;p101">
              <a:extLst>
                <a:ext uri="{FF2B5EF4-FFF2-40B4-BE49-F238E27FC236}">
                  <a16:creationId xmlns:a16="http://schemas.microsoft.com/office/drawing/2014/main" id="{1E14767B-4BC7-40D5-BBD7-9217722936EA}"/>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192;p101">
              <a:extLst>
                <a:ext uri="{FF2B5EF4-FFF2-40B4-BE49-F238E27FC236}">
                  <a16:creationId xmlns:a16="http://schemas.microsoft.com/office/drawing/2014/main" id="{CA21AFFC-E780-4274-BD1E-C0CD33B464BB}"/>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193;p101">
              <a:extLst>
                <a:ext uri="{FF2B5EF4-FFF2-40B4-BE49-F238E27FC236}">
                  <a16:creationId xmlns:a16="http://schemas.microsoft.com/office/drawing/2014/main" id="{0A24C7E7-EA34-458E-90D6-3445FF270860}"/>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194;p101">
              <a:extLst>
                <a:ext uri="{FF2B5EF4-FFF2-40B4-BE49-F238E27FC236}">
                  <a16:creationId xmlns:a16="http://schemas.microsoft.com/office/drawing/2014/main" id="{18E6C1AF-64B9-4312-96C9-784B9D36A70B}"/>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195;p101">
              <a:extLst>
                <a:ext uri="{FF2B5EF4-FFF2-40B4-BE49-F238E27FC236}">
                  <a16:creationId xmlns:a16="http://schemas.microsoft.com/office/drawing/2014/main" id="{E21BF476-0EC6-42A8-9D24-96B958ED6F1F}"/>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196;p101">
              <a:extLst>
                <a:ext uri="{FF2B5EF4-FFF2-40B4-BE49-F238E27FC236}">
                  <a16:creationId xmlns:a16="http://schemas.microsoft.com/office/drawing/2014/main" id="{6AA628CD-3833-4BDF-926B-AB597B12B93B}"/>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197;p101">
              <a:extLst>
                <a:ext uri="{FF2B5EF4-FFF2-40B4-BE49-F238E27FC236}">
                  <a16:creationId xmlns:a16="http://schemas.microsoft.com/office/drawing/2014/main" id="{341C6C8F-DB72-4A72-A53B-02711A142D36}"/>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198;p101">
              <a:extLst>
                <a:ext uri="{FF2B5EF4-FFF2-40B4-BE49-F238E27FC236}">
                  <a16:creationId xmlns:a16="http://schemas.microsoft.com/office/drawing/2014/main" id="{F2153F7D-FBED-428A-862A-8132AC550086}"/>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199;p101">
              <a:extLst>
                <a:ext uri="{FF2B5EF4-FFF2-40B4-BE49-F238E27FC236}">
                  <a16:creationId xmlns:a16="http://schemas.microsoft.com/office/drawing/2014/main" id="{20AD195E-7920-4EEF-AC98-DD90FBA3159E}"/>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200;p101">
              <a:extLst>
                <a:ext uri="{FF2B5EF4-FFF2-40B4-BE49-F238E27FC236}">
                  <a16:creationId xmlns:a16="http://schemas.microsoft.com/office/drawing/2014/main" id="{94B911DD-CF51-4BD1-A1D5-6EE456338D16}"/>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201;p101">
              <a:extLst>
                <a:ext uri="{FF2B5EF4-FFF2-40B4-BE49-F238E27FC236}">
                  <a16:creationId xmlns:a16="http://schemas.microsoft.com/office/drawing/2014/main" id="{9EE0AEF0-20DC-4C6F-BEA0-C242DF88D29E}"/>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202;p101">
              <a:extLst>
                <a:ext uri="{FF2B5EF4-FFF2-40B4-BE49-F238E27FC236}">
                  <a16:creationId xmlns:a16="http://schemas.microsoft.com/office/drawing/2014/main" id="{D4CEE139-A016-4B4E-B518-66D98A955A86}"/>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203;p101">
              <a:extLst>
                <a:ext uri="{FF2B5EF4-FFF2-40B4-BE49-F238E27FC236}">
                  <a16:creationId xmlns:a16="http://schemas.microsoft.com/office/drawing/2014/main" id="{ED150691-778C-4C54-AB3D-0E8456644DE8}"/>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204;p101">
              <a:extLst>
                <a:ext uri="{FF2B5EF4-FFF2-40B4-BE49-F238E27FC236}">
                  <a16:creationId xmlns:a16="http://schemas.microsoft.com/office/drawing/2014/main" id="{EB596EBB-F2DE-43A7-BA5C-95F3C1615526}"/>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205;p101">
              <a:extLst>
                <a:ext uri="{FF2B5EF4-FFF2-40B4-BE49-F238E27FC236}">
                  <a16:creationId xmlns:a16="http://schemas.microsoft.com/office/drawing/2014/main" id="{C688DB47-8BC9-45C7-95D7-2996771C7BE1}"/>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206;p101">
              <a:extLst>
                <a:ext uri="{FF2B5EF4-FFF2-40B4-BE49-F238E27FC236}">
                  <a16:creationId xmlns:a16="http://schemas.microsoft.com/office/drawing/2014/main" id="{93174B2B-DDE5-4110-9B42-5618EA98F91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207;p101">
              <a:extLst>
                <a:ext uri="{FF2B5EF4-FFF2-40B4-BE49-F238E27FC236}">
                  <a16:creationId xmlns:a16="http://schemas.microsoft.com/office/drawing/2014/main" id="{07CF648D-8413-4859-9AD1-B957BEC543CE}"/>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208;p101">
              <a:extLst>
                <a:ext uri="{FF2B5EF4-FFF2-40B4-BE49-F238E27FC236}">
                  <a16:creationId xmlns:a16="http://schemas.microsoft.com/office/drawing/2014/main" id="{448DB7C6-3B89-4AD0-B553-2AE1BDFD852A}"/>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209;p101">
              <a:extLst>
                <a:ext uri="{FF2B5EF4-FFF2-40B4-BE49-F238E27FC236}">
                  <a16:creationId xmlns:a16="http://schemas.microsoft.com/office/drawing/2014/main" id="{3CC52A8E-1574-4958-9EA4-303C12282298}"/>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210;p101">
              <a:extLst>
                <a:ext uri="{FF2B5EF4-FFF2-40B4-BE49-F238E27FC236}">
                  <a16:creationId xmlns:a16="http://schemas.microsoft.com/office/drawing/2014/main" id="{728B322F-BF50-4A1A-B132-657722C33B58}"/>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16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562"/>
                                        </p:tgtEl>
                                        <p:attrNameLst>
                                          <p:attrName>style.visibility</p:attrName>
                                        </p:attrNameLst>
                                      </p:cBhvr>
                                      <p:to>
                                        <p:strVal val="visible"/>
                                      </p:to>
                                    </p:set>
                                    <p:animEffect transition="in" filter="fade">
                                      <p:cBhvr>
                                        <p:cTn id="11" dur="500"/>
                                        <p:tgtEl>
                                          <p:spTgt spid="562"/>
                                        </p:tgtEl>
                                      </p:cBhvr>
                                    </p:animEffect>
                                  </p:childTnLst>
                                </p:cTn>
                              </p:par>
                            </p:childTnLst>
                          </p:cTn>
                        </p:par>
                        <p:par>
                          <p:cTn id="12" fill="hold">
                            <p:stCondLst>
                              <p:cond delay="1750"/>
                            </p:stCondLst>
                            <p:childTnLst>
                              <p:par>
                                <p:cTn id="13" presetID="10" presetClass="entr" presetSubtype="0" fill="hold" nodeType="afterEffect">
                                  <p:stCondLst>
                                    <p:cond delay="75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childTnLst>
                          </p:cTn>
                        </p:par>
                        <p:par>
                          <p:cTn id="16" fill="hold">
                            <p:stCondLst>
                              <p:cond delay="3000"/>
                            </p:stCondLst>
                            <p:childTnLst>
                              <p:par>
                                <p:cTn id="17" presetID="10" presetClass="entr" presetSubtype="0" fill="hold" nodeType="afterEffect">
                                  <p:stCondLst>
                                    <p:cond delay="750"/>
                                  </p:stCondLst>
                                  <p:childTnLst>
                                    <p:set>
                                      <p:cBhvr>
                                        <p:cTn id="18" dur="1" fill="hold">
                                          <p:stCondLst>
                                            <p:cond delay="0"/>
                                          </p:stCondLst>
                                        </p:cTn>
                                        <p:tgtEl>
                                          <p:spTgt spid="564"/>
                                        </p:tgtEl>
                                        <p:attrNameLst>
                                          <p:attrName>style.visibility</p:attrName>
                                        </p:attrNameLst>
                                      </p:cBhvr>
                                      <p:to>
                                        <p:strVal val="visible"/>
                                      </p:to>
                                    </p:set>
                                    <p:animEffect transition="in" filter="fade">
                                      <p:cBhvr>
                                        <p:cTn id="19" dur="500"/>
                                        <p:tgtEl>
                                          <p:spTgt spid="564"/>
                                        </p:tgtEl>
                                      </p:cBhvr>
                                    </p:animEffect>
                                  </p:childTnLst>
                                </p:cTn>
                              </p:par>
                            </p:childTnLst>
                          </p:cTn>
                        </p:par>
                        <p:par>
                          <p:cTn id="20" fill="hold">
                            <p:stCondLst>
                              <p:cond delay="4250"/>
                            </p:stCondLst>
                            <p:childTnLst>
                              <p:par>
                                <p:cTn id="21" presetID="10" presetClass="entr" presetSubtype="0" fill="hold" nodeType="afterEffect">
                                  <p:stCondLst>
                                    <p:cond delay="750"/>
                                  </p:stCondLst>
                                  <p:childTnLst>
                                    <p:set>
                                      <p:cBhvr>
                                        <p:cTn id="22" dur="1" fill="hold">
                                          <p:stCondLst>
                                            <p:cond delay="0"/>
                                          </p:stCondLst>
                                        </p:cTn>
                                        <p:tgtEl>
                                          <p:spTgt spid="565"/>
                                        </p:tgtEl>
                                        <p:attrNameLst>
                                          <p:attrName>style.visibility</p:attrName>
                                        </p:attrNameLst>
                                      </p:cBhvr>
                                      <p:to>
                                        <p:strVal val="visible"/>
                                      </p:to>
                                    </p:set>
                                    <p:animEffect transition="in" filter="fade">
                                      <p:cBhvr>
                                        <p:cTn id="23" dur="500"/>
                                        <p:tgtEl>
                                          <p:spTgt spid="565"/>
                                        </p:tgtEl>
                                      </p:cBhvr>
                                    </p:animEffect>
                                  </p:childTnLst>
                                </p:cTn>
                              </p:par>
                            </p:childTnLst>
                          </p:cTn>
                        </p:par>
                        <p:par>
                          <p:cTn id="24" fill="hold">
                            <p:stCondLst>
                              <p:cond delay="5500"/>
                            </p:stCondLst>
                            <p:childTnLst>
                              <p:par>
                                <p:cTn id="25" presetID="10" presetClass="entr" presetSubtype="0" fill="hold" nodeType="afterEffect">
                                  <p:stCondLst>
                                    <p:cond delay="750"/>
                                  </p:stCondLst>
                                  <p:childTnLst>
                                    <p:set>
                                      <p:cBhvr>
                                        <p:cTn id="26" dur="1" fill="hold">
                                          <p:stCondLst>
                                            <p:cond delay="0"/>
                                          </p:stCondLst>
                                        </p:cTn>
                                        <p:tgtEl>
                                          <p:spTgt spid="566"/>
                                        </p:tgtEl>
                                        <p:attrNameLst>
                                          <p:attrName>style.visibility</p:attrName>
                                        </p:attrNameLst>
                                      </p:cBhvr>
                                      <p:to>
                                        <p:strVal val="visible"/>
                                      </p:to>
                                    </p:set>
                                    <p:animEffect transition="in" filter="fade">
                                      <p:cBhvr>
                                        <p:cTn id="27" dur="500"/>
                                        <p:tgtEl>
                                          <p:spTgt spid="566"/>
                                        </p:tgtEl>
                                      </p:cBhvr>
                                    </p:animEffect>
                                  </p:childTnLst>
                                </p:cTn>
                              </p:par>
                            </p:childTnLst>
                          </p:cTn>
                        </p:par>
                        <p:par>
                          <p:cTn id="28" fill="hold">
                            <p:stCondLst>
                              <p:cond delay="6750"/>
                            </p:stCondLst>
                            <p:childTnLst>
                              <p:par>
                                <p:cTn id="29" presetID="10" presetClass="entr" presetSubtype="0" fill="hold" nodeType="afterEffect">
                                  <p:stCondLst>
                                    <p:cond delay="750"/>
                                  </p:stCondLst>
                                  <p:childTnLst>
                                    <p:set>
                                      <p:cBhvr>
                                        <p:cTn id="30" dur="1" fill="hold">
                                          <p:stCondLst>
                                            <p:cond delay="0"/>
                                          </p:stCondLst>
                                        </p:cTn>
                                        <p:tgtEl>
                                          <p:spTgt spid="483"/>
                                        </p:tgtEl>
                                        <p:attrNameLst>
                                          <p:attrName>style.visibility</p:attrName>
                                        </p:attrNameLst>
                                      </p:cBhvr>
                                      <p:to>
                                        <p:strVal val="visible"/>
                                      </p:to>
                                    </p:set>
                                    <p:animEffect transition="in" filter="fade">
                                      <p:cBhvr>
                                        <p:cTn id="31" dur="5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B73C2B-1E83-48D9-A7E5-C77158B2F75E}"/>
              </a:ext>
            </a:extLst>
          </p:cNvPr>
          <p:cNvSpPr txBox="1"/>
          <p:nvPr/>
        </p:nvSpPr>
        <p:spPr>
          <a:xfrm>
            <a:off x="0" y="135507"/>
            <a:ext cx="12192000" cy="923330"/>
          </a:xfrm>
          <a:prstGeom prst="rect">
            <a:avLst/>
          </a:prstGeom>
          <a:noFill/>
        </p:spPr>
        <p:txBody>
          <a:bodyPr wrap="square" rtlCol="0">
            <a:spAutoFit/>
          </a:bodyPr>
          <a:lstStyle/>
          <a:p>
            <a:pPr algn="ctr"/>
            <a:r>
              <a:rPr lang="en-GB" sz="5400" b="1" dirty="0">
                <a:solidFill>
                  <a:srgbClr val="9933FF"/>
                </a:solidFill>
              </a:rPr>
              <a:t>Pause for thought</a:t>
            </a:r>
          </a:p>
        </p:txBody>
      </p:sp>
      <p:pic>
        <p:nvPicPr>
          <p:cNvPr id="4" name="Graphic 3" descr="Thought outline">
            <a:extLst>
              <a:ext uri="{FF2B5EF4-FFF2-40B4-BE49-F238E27FC236}">
                <a16:creationId xmlns:a16="http://schemas.microsoft.com/office/drawing/2014/main" id="{471FC264-55E4-457C-9942-F2197538C2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27" y="135506"/>
            <a:ext cx="1453263" cy="1453263"/>
          </a:xfrm>
          <a:prstGeom prst="rect">
            <a:avLst/>
          </a:prstGeom>
        </p:spPr>
      </p:pic>
      <p:sp>
        <p:nvSpPr>
          <p:cNvPr id="5" name="TextBox 4">
            <a:extLst>
              <a:ext uri="{FF2B5EF4-FFF2-40B4-BE49-F238E27FC236}">
                <a16:creationId xmlns:a16="http://schemas.microsoft.com/office/drawing/2014/main" id="{C0C580E9-7698-4094-A3B8-430BE9D867F2}"/>
              </a:ext>
            </a:extLst>
          </p:cNvPr>
          <p:cNvSpPr txBox="1"/>
          <p:nvPr/>
        </p:nvSpPr>
        <p:spPr>
          <a:xfrm>
            <a:off x="726631" y="1588769"/>
            <a:ext cx="10392027" cy="4247317"/>
          </a:xfrm>
          <a:prstGeom prst="rect">
            <a:avLst/>
          </a:prstGeom>
          <a:noFill/>
        </p:spPr>
        <p:txBody>
          <a:bodyPr wrap="square" rtlCol="0">
            <a:spAutoFit/>
          </a:bodyPr>
          <a:lstStyle/>
          <a:p>
            <a:pPr algn="ctr"/>
            <a:r>
              <a:rPr lang="en-GB" sz="5400" dirty="0"/>
              <a:t>What is the </a:t>
            </a:r>
            <a:r>
              <a:rPr lang="en-GB" sz="5400" dirty="0">
                <a:solidFill>
                  <a:srgbClr val="00B0F0"/>
                </a:solidFill>
              </a:rPr>
              <a:t>practitioner’s</a:t>
            </a:r>
            <a:r>
              <a:rPr lang="en-GB" sz="5400" dirty="0"/>
              <a:t> role in evaluation of learning?</a:t>
            </a:r>
          </a:p>
          <a:p>
            <a:pPr algn="ctr"/>
            <a:endParaRPr lang="en-GB" sz="5400" dirty="0"/>
          </a:p>
          <a:p>
            <a:pPr algn="ctr"/>
            <a:r>
              <a:rPr lang="en-GB" sz="5400" dirty="0"/>
              <a:t>What is the </a:t>
            </a:r>
            <a:r>
              <a:rPr lang="en-GB" sz="5400" dirty="0">
                <a:solidFill>
                  <a:srgbClr val="00B050"/>
                </a:solidFill>
              </a:rPr>
              <a:t>learner’s</a:t>
            </a:r>
            <a:r>
              <a:rPr lang="en-GB" sz="5400" dirty="0"/>
              <a:t> role in evaluation of learning?</a:t>
            </a:r>
          </a:p>
        </p:txBody>
      </p:sp>
    </p:spTree>
    <p:extLst>
      <p:ext uri="{BB962C8B-B14F-4D97-AF65-F5344CB8AC3E}">
        <p14:creationId xmlns:p14="http://schemas.microsoft.com/office/powerpoint/2010/main" val="122116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122ECD-197D-4F0D-8BF9-7BE83A35243B}"/>
              </a:ext>
            </a:extLst>
          </p:cNvPr>
          <p:cNvSpPr txBox="1"/>
          <p:nvPr/>
        </p:nvSpPr>
        <p:spPr>
          <a:xfrm>
            <a:off x="0" y="135507"/>
            <a:ext cx="12192000" cy="769441"/>
          </a:xfrm>
          <a:prstGeom prst="rect">
            <a:avLst/>
          </a:prstGeom>
          <a:noFill/>
        </p:spPr>
        <p:txBody>
          <a:bodyPr wrap="square" rtlCol="0">
            <a:spAutoFit/>
          </a:bodyPr>
          <a:lstStyle/>
          <a:p>
            <a:pPr algn="ctr"/>
            <a:r>
              <a:rPr lang="en-GB" sz="4400" b="1" dirty="0"/>
              <a:t>Involving learners in evaluation of learning</a:t>
            </a:r>
          </a:p>
        </p:txBody>
      </p:sp>
      <p:sp>
        <p:nvSpPr>
          <p:cNvPr id="3" name="TextBox 2">
            <a:extLst>
              <a:ext uri="{FF2B5EF4-FFF2-40B4-BE49-F238E27FC236}">
                <a16:creationId xmlns:a16="http://schemas.microsoft.com/office/drawing/2014/main" id="{EBFBF686-4613-450F-8D45-14E2D2CFBDEF}"/>
              </a:ext>
            </a:extLst>
          </p:cNvPr>
          <p:cNvSpPr txBox="1"/>
          <p:nvPr/>
        </p:nvSpPr>
        <p:spPr>
          <a:xfrm>
            <a:off x="922497" y="1145034"/>
            <a:ext cx="10347007" cy="1846659"/>
          </a:xfrm>
          <a:prstGeom prst="rect">
            <a:avLst/>
          </a:prstGeom>
          <a:noFill/>
        </p:spPr>
        <p:txBody>
          <a:bodyPr wrap="square" rtlCol="0">
            <a:spAutoFit/>
          </a:bodyPr>
          <a:lstStyle/>
          <a:p>
            <a:pPr algn="ctr"/>
            <a:r>
              <a:rPr lang="en-GB" sz="3800" b="1" dirty="0">
                <a:solidFill>
                  <a:srgbClr val="00B050"/>
                </a:solidFill>
              </a:rPr>
              <a:t>Success criteria </a:t>
            </a:r>
            <a:r>
              <a:rPr lang="en-GB" sz="3800" dirty="0"/>
              <a:t>must have been shared with learners as part of the process. This allows learners to engage in </a:t>
            </a:r>
            <a:r>
              <a:rPr lang="en-GB" sz="3800" b="1" dirty="0">
                <a:solidFill>
                  <a:srgbClr val="00B0F0"/>
                </a:solidFill>
              </a:rPr>
              <a:t>evaluative dialogue</a:t>
            </a:r>
            <a:r>
              <a:rPr lang="en-GB" sz="3800" dirty="0"/>
              <a:t>. </a:t>
            </a:r>
          </a:p>
        </p:txBody>
      </p:sp>
      <p:sp>
        <p:nvSpPr>
          <p:cNvPr id="4" name="TextBox 3">
            <a:extLst>
              <a:ext uri="{FF2B5EF4-FFF2-40B4-BE49-F238E27FC236}">
                <a16:creationId xmlns:a16="http://schemas.microsoft.com/office/drawing/2014/main" id="{23928CA9-0825-4DE2-BC1E-58EF3908756A}"/>
              </a:ext>
            </a:extLst>
          </p:cNvPr>
          <p:cNvSpPr txBox="1"/>
          <p:nvPr/>
        </p:nvSpPr>
        <p:spPr>
          <a:xfrm>
            <a:off x="157163" y="3916879"/>
            <a:ext cx="11877675" cy="2185214"/>
          </a:xfrm>
          <a:prstGeom prst="rect">
            <a:avLst/>
          </a:prstGeom>
          <a:noFill/>
        </p:spPr>
        <p:txBody>
          <a:bodyPr wrap="square" rtlCol="0">
            <a:spAutoFit/>
          </a:bodyPr>
          <a:lstStyle/>
          <a:p>
            <a:pPr algn="ctr"/>
            <a:r>
              <a:rPr lang="en-GB" sz="3400" dirty="0">
                <a:solidFill>
                  <a:srgbClr val="9933FF"/>
                </a:solidFill>
              </a:rPr>
              <a:t>Students learn more when we take the time to</a:t>
            </a:r>
          </a:p>
          <a:p>
            <a:pPr algn="ctr"/>
            <a:r>
              <a:rPr lang="en-GB" sz="3400" dirty="0">
                <a:solidFill>
                  <a:srgbClr val="9933FF"/>
                </a:solidFill>
              </a:rPr>
              <a:t> involve them in self-assessment. </a:t>
            </a:r>
          </a:p>
          <a:p>
            <a:pPr algn="ctr"/>
            <a:r>
              <a:rPr lang="en-GB" sz="3400" dirty="0">
                <a:solidFill>
                  <a:srgbClr val="FF66CC"/>
                </a:solidFill>
              </a:rPr>
              <a:t>Students can assess themselves only when they have a sufficiently clear picture of the targets their learning is meant to attain. </a:t>
            </a:r>
            <a:endParaRPr lang="en-GB" sz="3400" dirty="0">
              <a:solidFill>
                <a:srgbClr val="9933FF"/>
              </a:solidFill>
            </a:endParaRPr>
          </a:p>
        </p:txBody>
      </p:sp>
      <p:sp>
        <p:nvSpPr>
          <p:cNvPr id="6" name="TextBox 5">
            <a:extLst>
              <a:ext uri="{FF2B5EF4-FFF2-40B4-BE49-F238E27FC236}">
                <a16:creationId xmlns:a16="http://schemas.microsoft.com/office/drawing/2014/main" id="{1BFE0215-6AB1-47DA-95DA-7B22BD6A3540}"/>
              </a:ext>
            </a:extLst>
          </p:cNvPr>
          <p:cNvSpPr txBox="1"/>
          <p:nvPr/>
        </p:nvSpPr>
        <p:spPr>
          <a:xfrm>
            <a:off x="3038475" y="6105807"/>
            <a:ext cx="6115050" cy="369332"/>
          </a:xfrm>
          <a:prstGeom prst="rect">
            <a:avLst/>
          </a:prstGeom>
          <a:noFill/>
        </p:spPr>
        <p:txBody>
          <a:bodyPr wrap="square">
            <a:spAutoFit/>
          </a:bodyPr>
          <a:lstStyle/>
          <a:p>
            <a:pPr algn="ctr"/>
            <a:r>
              <a:rPr lang="en-GB" dirty="0">
                <a:latin typeface="+mj-lt"/>
                <a:hlinkClick r:id="rId3"/>
              </a:rPr>
              <a:t>Making Classroom Assessment Work</a:t>
            </a:r>
            <a:r>
              <a:rPr lang="en-GB" dirty="0">
                <a:latin typeface="+mj-lt"/>
              </a:rPr>
              <a:t>  </a:t>
            </a:r>
            <a:r>
              <a:rPr lang="en-GB" b="0" i="0" dirty="0">
                <a:effectLst/>
                <a:latin typeface="+mj-lt"/>
              </a:rPr>
              <a:t>Anne Davies (2011)</a:t>
            </a:r>
            <a:endParaRPr lang="en-GB" dirty="0">
              <a:latin typeface="+mj-lt"/>
            </a:endParaRPr>
          </a:p>
        </p:txBody>
      </p:sp>
      <p:pic>
        <p:nvPicPr>
          <p:cNvPr id="7" name="Picture 6">
            <a:extLst>
              <a:ext uri="{FF2B5EF4-FFF2-40B4-BE49-F238E27FC236}">
                <a16:creationId xmlns:a16="http://schemas.microsoft.com/office/drawing/2014/main" id="{D3349541-C767-479B-90C8-1C399FC8BEC4}"/>
              </a:ext>
            </a:extLst>
          </p:cNvPr>
          <p:cNvPicPr>
            <a:picLocks noChangeAspect="1"/>
          </p:cNvPicPr>
          <p:nvPr/>
        </p:nvPicPr>
        <p:blipFill rotWithShape="1">
          <a:blip r:embed="rId4"/>
          <a:srcRect l="215" t="-26011" r="1" b="-2"/>
          <a:stretch/>
        </p:blipFill>
        <p:spPr>
          <a:xfrm rot="10800000">
            <a:off x="4177722" y="3476594"/>
            <a:ext cx="8014278" cy="306401"/>
          </a:xfrm>
          <a:prstGeom prst="rect">
            <a:avLst/>
          </a:prstGeom>
        </p:spPr>
      </p:pic>
    </p:spTree>
    <p:extLst>
      <p:ext uri="{BB962C8B-B14F-4D97-AF65-F5344CB8AC3E}">
        <p14:creationId xmlns:p14="http://schemas.microsoft.com/office/powerpoint/2010/main" val="187510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0" y="2141"/>
            <a:ext cx="12192000" cy="6858000"/>
          </a:xfrm>
          <a:prstGeom prst="rect">
            <a:avLst/>
          </a:prstGeom>
        </p:spPr>
      </p:pic>
      <p:sp>
        <p:nvSpPr>
          <p:cNvPr id="5" name="TextBox 4">
            <a:extLst>
              <a:ext uri="{FF2B5EF4-FFF2-40B4-BE49-F238E27FC236}">
                <a16:creationId xmlns:a16="http://schemas.microsoft.com/office/drawing/2014/main" id="{EB3B63C3-A65F-4128-BD5F-C9425FBDC289}"/>
              </a:ext>
            </a:extLst>
          </p:cNvPr>
          <p:cNvSpPr txBox="1"/>
          <p:nvPr/>
        </p:nvSpPr>
        <p:spPr>
          <a:xfrm>
            <a:off x="1944333" y="628710"/>
            <a:ext cx="8303334" cy="5509200"/>
          </a:xfrm>
          <a:prstGeom prst="rect">
            <a:avLst/>
          </a:prstGeom>
          <a:noFill/>
        </p:spPr>
        <p:txBody>
          <a:bodyPr wrap="square" rtlCol="0">
            <a:spAutoFit/>
          </a:bodyPr>
          <a:lstStyle/>
          <a:p>
            <a:pPr algn="ctr"/>
            <a:r>
              <a:rPr lang="en-GB" sz="3200" dirty="0">
                <a:ea typeface="HelloBigSky" panose="02000603000000000000" pitchFamily="2" charset="0"/>
                <a:cs typeface="Calibri" panose="020F0502020204030204" pitchFamily="34" charset="0"/>
              </a:rPr>
              <a:t>Children and young people can develop their confidence through thinking about and </a:t>
            </a:r>
            <a:r>
              <a:rPr lang="en-GB" sz="3200" b="1" dirty="0">
                <a:solidFill>
                  <a:srgbClr val="FF66CC"/>
                </a:solidFill>
                <a:ea typeface="HelloBigSky" panose="02000603000000000000" pitchFamily="2" charset="0"/>
                <a:cs typeface="Calibri" panose="020F0502020204030204" pitchFamily="34" charset="0"/>
              </a:rPr>
              <a:t>reflecting</a:t>
            </a:r>
            <a:r>
              <a:rPr lang="en-GB" sz="3200" dirty="0">
                <a:ea typeface="HelloBigSky" panose="02000603000000000000" pitchFamily="2" charset="0"/>
                <a:cs typeface="Calibri" panose="020F0502020204030204" pitchFamily="34" charset="0"/>
              </a:rPr>
              <a:t> on their own learning. They should have regular </a:t>
            </a:r>
            <a:r>
              <a:rPr lang="en-GB" sz="3200" b="1" dirty="0">
                <a:solidFill>
                  <a:srgbClr val="9933FF"/>
                </a:solidFill>
                <a:ea typeface="HelloBigSky" panose="02000603000000000000" pitchFamily="2" charset="0"/>
                <a:cs typeface="Calibri" panose="020F0502020204030204" pitchFamily="34" charset="0"/>
              </a:rPr>
              <a:t>time to talk </a:t>
            </a:r>
            <a:r>
              <a:rPr lang="en-GB" sz="3200" dirty="0">
                <a:ea typeface="HelloBigSky" panose="02000603000000000000" pitchFamily="2" charset="0"/>
                <a:cs typeface="Calibri" panose="020F0502020204030204" pitchFamily="34" charset="0"/>
              </a:rPr>
              <a:t>about their work and identify and </a:t>
            </a:r>
            <a:r>
              <a:rPr lang="en-GB" sz="3200" b="1" dirty="0">
                <a:solidFill>
                  <a:srgbClr val="00B050"/>
                </a:solidFill>
                <a:ea typeface="HelloBigSky" panose="02000603000000000000" pitchFamily="2" charset="0"/>
                <a:cs typeface="Calibri" panose="020F0502020204030204" pitchFamily="34" charset="0"/>
              </a:rPr>
              <a:t>reflect</a:t>
            </a:r>
            <a:r>
              <a:rPr lang="en-GB" sz="3200" dirty="0">
                <a:ea typeface="HelloBigSky" panose="02000603000000000000" pitchFamily="2" charset="0"/>
                <a:cs typeface="Calibri" panose="020F0502020204030204" pitchFamily="34" charset="0"/>
              </a:rPr>
              <a:t> on the evidence of their </a:t>
            </a:r>
            <a:r>
              <a:rPr lang="en-GB" sz="3200" b="1" dirty="0">
                <a:solidFill>
                  <a:schemeClr val="accent6">
                    <a:lumMod val="75000"/>
                  </a:schemeClr>
                </a:solidFill>
                <a:ea typeface="HelloBigSky" panose="02000603000000000000" pitchFamily="2" charset="0"/>
                <a:cs typeface="Calibri" panose="020F0502020204030204" pitchFamily="34" charset="0"/>
              </a:rPr>
              <a:t>progress and their next steps</a:t>
            </a:r>
            <a:r>
              <a:rPr lang="en-GB" sz="3200" dirty="0">
                <a:ea typeface="HelloBigSky" panose="02000603000000000000" pitchFamily="2" charset="0"/>
                <a:cs typeface="Calibri" panose="020F0502020204030204" pitchFamily="34" charset="0"/>
              </a:rPr>
              <a:t>, including through personal learning planning. Through frequent and regular </a:t>
            </a:r>
            <a:r>
              <a:rPr lang="en-GB" sz="3200" b="1" dirty="0">
                <a:solidFill>
                  <a:srgbClr val="00B0F0"/>
                </a:solidFill>
                <a:ea typeface="HelloBigSky" panose="02000603000000000000" pitchFamily="2" charset="0"/>
                <a:cs typeface="Calibri" panose="020F0502020204030204" pitchFamily="34" charset="0"/>
              </a:rPr>
              <a:t>conversations</a:t>
            </a:r>
            <a:r>
              <a:rPr lang="en-GB" sz="3200" dirty="0">
                <a:ea typeface="HelloBigSky" panose="02000603000000000000" pitchFamily="2" charset="0"/>
                <a:cs typeface="Calibri" panose="020F0502020204030204" pitchFamily="34" charset="0"/>
              </a:rPr>
              <a:t> with informed adults, they are able to identify and understand the progress they are making across all aspects of their learning and achievements. </a:t>
            </a:r>
          </a:p>
        </p:txBody>
      </p:sp>
      <p:sp>
        <p:nvSpPr>
          <p:cNvPr id="6" name="TextBox 5">
            <a:extLst>
              <a:ext uri="{FF2B5EF4-FFF2-40B4-BE49-F238E27FC236}">
                <a16:creationId xmlns:a16="http://schemas.microsoft.com/office/drawing/2014/main" id="{6F927FFD-CD49-45F7-9857-F619D8CB13D6}"/>
              </a:ext>
            </a:extLst>
          </p:cNvPr>
          <p:cNvSpPr txBox="1"/>
          <p:nvPr/>
        </p:nvSpPr>
        <p:spPr>
          <a:xfrm>
            <a:off x="3358515" y="6126707"/>
            <a:ext cx="5474970" cy="646331"/>
          </a:xfrm>
          <a:prstGeom prst="rect">
            <a:avLst/>
          </a:prstGeom>
          <a:noFill/>
        </p:spPr>
        <p:txBody>
          <a:bodyPr wrap="square" rtlCol="0">
            <a:spAutoFit/>
          </a:bodyPr>
          <a:lstStyle/>
          <a:p>
            <a:pPr algn="ctr"/>
            <a:r>
              <a:rPr lang="en-GB" dirty="0">
                <a:hlinkClick r:id="rId4"/>
              </a:rPr>
              <a:t>Building the Curriculum 5</a:t>
            </a:r>
            <a:r>
              <a:rPr lang="en-GB" dirty="0"/>
              <a:t>: A Framework for Assessment Education Scotland (2011)</a:t>
            </a:r>
          </a:p>
        </p:txBody>
      </p:sp>
    </p:spTree>
    <p:extLst>
      <p:ext uri="{BB962C8B-B14F-4D97-AF65-F5344CB8AC3E}">
        <p14:creationId xmlns:p14="http://schemas.microsoft.com/office/powerpoint/2010/main" val="183436816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60FC21-E3AE-4F9E-9612-537A1419BD8D}"/>
</file>

<file path=customXml/itemProps2.xml><?xml version="1.0" encoding="utf-8"?>
<ds:datastoreItem xmlns:ds="http://schemas.openxmlformats.org/officeDocument/2006/customXml" ds:itemID="{938212BB-86E6-4676-A5D5-1DE89FE65354}"/>
</file>

<file path=customXml/itemProps3.xml><?xml version="1.0" encoding="utf-8"?>
<ds:datastoreItem xmlns:ds="http://schemas.openxmlformats.org/officeDocument/2006/customXml" ds:itemID="{92B895D1-7269-42A5-80F2-7D315D7FFD20}"/>
</file>

<file path=docProps/app.xml><?xml version="1.0" encoding="utf-8"?>
<Properties xmlns="http://schemas.openxmlformats.org/officeDocument/2006/extended-properties" xmlns:vt="http://schemas.openxmlformats.org/officeDocument/2006/docPropsVTypes">
  <Template/>
  <TotalTime>3031</TotalTime>
  <Words>3070</Words>
  <Application>Microsoft Office PowerPoint</Application>
  <PresentationFormat>Widescreen</PresentationFormat>
  <Paragraphs>270</Paragraphs>
  <Slides>23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28</cp:revision>
  <dcterms:created xsi:type="dcterms:W3CDTF">2021-09-28T07:33:31Z</dcterms:created>
  <dcterms:modified xsi:type="dcterms:W3CDTF">2023-02-13T19:26:18Z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MediaServiceImageTags">
    <vt:lpwstr/>
  </property>
</Properties>
</file>