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Lst>
  <p:notesMasterIdLst>
    <p:notesMasterId r:id="rId33"/>
  </p:notesMasterIdLst>
  <p:sldIdLst>
    <p:sldId id="256" r:id="rId5"/>
    <p:sldId id="303" r:id="rId6"/>
    <p:sldId id="302" r:id="rId7"/>
    <p:sldId id="334" r:id="rId8"/>
    <p:sldId id="336" r:id="rId9"/>
    <p:sldId id="329" r:id="rId10"/>
    <p:sldId id="331" r:id="rId11"/>
    <p:sldId id="333" r:id="rId12"/>
    <p:sldId id="350" r:id="rId13"/>
    <p:sldId id="335" r:id="rId14"/>
    <p:sldId id="332" r:id="rId15"/>
    <p:sldId id="337" r:id="rId16"/>
    <p:sldId id="338" r:id="rId17"/>
    <p:sldId id="273" r:id="rId18"/>
    <p:sldId id="345" r:id="rId19"/>
    <p:sldId id="348" r:id="rId20"/>
    <p:sldId id="347" r:id="rId21"/>
    <p:sldId id="346" r:id="rId22"/>
    <p:sldId id="339" r:id="rId23"/>
    <p:sldId id="344" r:id="rId24"/>
    <p:sldId id="349" r:id="rId25"/>
    <p:sldId id="343" r:id="rId26"/>
    <p:sldId id="340" r:id="rId27"/>
    <p:sldId id="341" r:id="rId28"/>
    <p:sldId id="342" r:id="rId29"/>
    <p:sldId id="330" r:id="rId30"/>
    <p:sldId id="328"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66CC"/>
    <a:srgbClr val="5B9BD5"/>
    <a:srgbClr val="FFB9F2"/>
    <a:srgbClr val="FFD6B7"/>
    <a:srgbClr val="4EACB5"/>
    <a:srgbClr val="FFCC00"/>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17E8D-DA0C-160E-367F-72BA0E08D3F6}" v="1" dt="2024-03-04T10:37:19.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438" autoAdjust="0"/>
  </p:normalViewPr>
  <p:slideViewPr>
    <p:cSldViewPr snapToGrid="0" snapToObjects="1">
      <p:cViewPr varScale="1">
        <p:scale>
          <a:sx n="90" d="100"/>
          <a:sy n="90" d="100"/>
        </p:scale>
        <p:origin x="1104"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McLaren" userId="S::gw22mclarenliam@glow.sch.uk::751335e6-e3a9-43f9-8ff4-3a3aea5a249d" providerId="AD" clId="Web-{78617E8D-DA0C-160E-367F-72BA0E08D3F6}"/>
    <pc:docChg chg="addSld">
      <pc:chgData name="Mr McLaren" userId="S::gw22mclarenliam@glow.sch.uk::751335e6-e3a9-43f9-8ff4-3a3aea5a249d" providerId="AD" clId="Web-{78617E8D-DA0C-160E-367F-72BA0E08D3F6}" dt="2024-03-04T10:37:19.536" v="0"/>
      <pc:docMkLst>
        <pc:docMk/>
      </pc:docMkLst>
      <pc:sldChg chg="add replId">
        <pc:chgData name="Mr McLaren" userId="S::gw22mclarenliam@glow.sch.uk::751335e6-e3a9-43f9-8ff4-3a3aea5a249d" providerId="AD" clId="Web-{78617E8D-DA0C-160E-367F-72BA0E08D3F6}" dt="2024-03-04T10:37:19.536" v="0"/>
        <pc:sldMkLst>
          <pc:docMk/>
          <pc:sldMk cId="596973113" sldId="3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27628-9CE6-48CA-9CCF-4F12DCECC172}"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GB"/>
        </a:p>
      </dgm:t>
    </dgm:pt>
    <dgm:pt modelId="{AF985CF8-93EC-4712-A5A8-3E686BB5B405}">
      <dgm:prSet phldrT="[Text]" custT="1"/>
      <dgm:spPr/>
      <dgm:t>
        <a:bodyPr/>
        <a:lstStyle/>
        <a:p>
          <a:r>
            <a:rPr lang="en-GB" sz="3000" dirty="0"/>
            <a:t>What makes a high quality assessment?</a:t>
          </a:r>
        </a:p>
      </dgm:t>
    </dgm:pt>
    <dgm:pt modelId="{7BC59B43-E3E1-4428-B0A0-A04ECCE5D399}" type="parTrans" cxnId="{1E11DFE4-5475-4FA7-BD73-2E1E3DE888AA}">
      <dgm:prSet/>
      <dgm:spPr/>
      <dgm:t>
        <a:bodyPr/>
        <a:lstStyle/>
        <a:p>
          <a:endParaRPr lang="en-GB"/>
        </a:p>
      </dgm:t>
    </dgm:pt>
    <dgm:pt modelId="{DD919E99-BCD6-4474-A12A-12A3EC4A279D}" type="sibTrans" cxnId="{1E11DFE4-5475-4FA7-BD73-2E1E3DE888AA}">
      <dgm:prSet/>
      <dgm:spPr/>
      <dgm:t>
        <a:bodyPr/>
        <a:lstStyle/>
        <a:p>
          <a:endParaRPr lang="en-GB"/>
        </a:p>
      </dgm:t>
    </dgm:pt>
    <dgm:pt modelId="{CC0ED57A-AA86-4D33-9C98-14664301768D}">
      <dgm:prSet phldrT="[Text]"/>
      <dgm:spPr/>
      <dgm:t>
        <a:bodyPr/>
        <a:lstStyle/>
        <a:p>
          <a:r>
            <a:rPr lang="en-GB"/>
            <a:t>Validity</a:t>
          </a:r>
        </a:p>
      </dgm:t>
    </dgm:pt>
    <dgm:pt modelId="{4DDF89F1-0AA5-4C17-988E-65E1E6187399}" type="parTrans" cxnId="{AD75D005-3147-4097-9C91-445CA9931481}">
      <dgm:prSet/>
      <dgm:spPr/>
      <dgm:t>
        <a:bodyPr/>
        <a:lstStyle/>
        <a:p>
          <a:endParaRPr lang="en-GB"/>
        </a:p>
      </dgm:t>
    </dgm:pt>
    <dgm:pt modelId="{962AE3F1-2981-4F0E-BD95-2BBFBC24C810}" type="sibTrans" cxnId="{AD75D005-3147-4097-9C91-445CA9931481}">
      <dgm:prSet/>
      <dgm:spPr/>
      <dgm:t>
        <a:bodyPr/>
        <a:lstStyle/>
        <a:p>
          <a:endParaRPr lang="en-GB"/>
        </a:p>
      </dgm:t>
    </dgm:pt>
    <dgm:pt modelId="{610B40EA-BEB1-40D0-A868-AFF0A1DD0709}">
      <dgm:prSet phldrT="[Text]"/>
      <dgm:spPr/>
      <dgm:t>
        <a:bodyPr/>
        <a:lstStyle/>
        <a:p>
          <a:r>
            <a:rPr lang="en-GB"/>
            <a:t>Reliability</a:t>
          </a:r>
        </a:p>
      </dgm:t>
    </dgm:pt>
    <dgm:pt modelId="{71963F5F-20BD-460A-9B4A-DA28A29C63C4}" type="parTrans" cxnId="{6A232A4F-F0AD-4EF6-8E94-4D283CCA4EB7}">
      <dgm:prSet/>
      <dgm:spPr/>
      <dgm:t>
        <a:bodyPr/>
        <a:lstStyle/>
        <a:p>
          <a:endParaRPr lang="en-GB"/>
        </a:p>
      </dgm:t>
    </dgm:pt>
    <dgm:pt modelId="{F2C3EFE4-694A-489F-879B-32B42B88B8B5}" type="sibTrans" cxnId="{6A232A4F-F0AD-4EF6-8E94-4D283CCA4EB7}">
      <dgm:prSet/>
      <dgm:spPr/>
      <dgm:t>
        <a:bodyPr/>
        <a:lstStyle/>
        <a:p>
          <a:endParaRPr lang="en-GB"/>
        </a:p>
      </dgm:t>
    </dgm:pt>
    <dgm:pt modelId="{19B40DA6-D861-45C6-B744-0DDBB6E15BD0}">
      <dgm:prSet phldrT="[Text]"/>
      <dgm:spPr/>
      <dgm:t>
        <a:bodyPr/>
        <a:lstStyle/>
        <a:p>
          <a:r>
            <a:rPr lang="en-GB"/>
            <a:t>Value</a:t>
          </a:r>
        </a:p>
      </dgm:t>
    </dgm:pt>
    <dgm:pt modelId="{DF3A647D-94E5-4B45-B6CA-2DE41E963541}" type="parTrans" cxnId="{323B4DA9-4249-41F0-B858-F2BD9B262733}">
      <dgm:prSet/>
      <dgm:spPr/>
      <dgm:t>
        <a:bodyPr/>
        <a:lstStyle/>
        <a:p>
          <a:endParaRPr lang="en-GB"/>
        </a:p>
      </dgm:t>
    </dgm:pt>
    <dgm:pt modelId="{14BB7E08-BA3D-4890-B105-822885A620F5}" type="sibTrans" cxnId="{323B4DA9-4249-41F0-B858-F2BD9B262733}">
      <dgm:prSet/>
      <dgm:spPr/>
      <dgm:t>
        <a:bodyPr/>
        <a:lstStyle/>
        <a:p>
          <a:endParaRPr lang="en-GB"/>
        </a:p>
      </dgm:t>
    </dgm:pt>
    <dgm:pt modelId="{4EC77CBE-BDE0-4DAA-BB1E-BF0D5C078C9A}">
      <dgm:prSet phldrT="[Text]"/>
      <dgm:spPr/>
      <dgm:t>
        <a:bodyPr/>
        <a:lstStyle/>
        <a:p>
          <a:r>
            <a:rPr lang="en-GB"/>
            <a:t>Purpose</a:t>
          </a:r>
        </a:p>
      </dgm:t>
    </dgm:pt>
    <dgm:pt modelId="{8A6FCA52-1AEC-497E-AF8C-36EC2738C466}" type="parTrans" cxnId="{70240660-0AB1-45FE-B903-B2CC3127C997}">
      <dgm:prSet/>
      <dgm:spPr/>
      <dgm:t>
        <a:bodyPr/>
        <a:lstStyle/>
        <a:p>
          <a:endParaRPr lang="en-GB"/>
        </a:p>
      </dgm:t>
    </dgm:pt>
    <dgm:pt modelId="{E849DB8C-F149-4311-B9EE-EB937DE09473}" type="sibTrans" cxnId="{70240660-0AB1-45FE-B903-B2CC3127C997}">
      <dgm:prSet/>
      <dgm:spPr/>
      <dgm:t>
        <a:bodyPr/>
        <a:lstStyle/>
        <a:p>
          <a:endParaRPr lang="en-GB"/>
        </a:p>
      </dgm:t>
    </dgm:pt>
    <dgm:pt modelId="{7309D395-D404-4038-B109-7CF53D669E58}" type="pres">
      <dgm:prSet presAssocID="{B5327628-9CE6-48CA-9CCF-4F12DCECC172}" presName="Name0" presStyleCnt="0">
        <dgm:presLayoutVars>
          <dgm:chMax val="1"/>
          <dgm:dir/>
          <dgm:animLvl val="ctr"/>
          <dgm:resizeHandles val="exact"/>
        </dgm:presLayoutVars>
      </dgm:prSet>
      <dgm:spPr/>
    </dgm:pt>
    <dgm:pt modelId="{0130A161-F001-40EA-9C00-DD7DB7622EBC}" type="pres">
      <dgm:prSet presAssocID="{AF985CF8-93EC-4712-A5A8-3E686BB5B405}" presName="centerShape" presStyleLbl="node0" presStyleIdx="0" presStyleCnt="1" custScaleX="130152" custScaleY="128623"/>
      <dgm:spPr/>
    </dgm:pt>
    <dgm:pt modelId="{E98E7621-A097-42F1-814F-6A4F3007A93E}" type="pres">
      <dgm:prSet presAssocID="{CC0ED57A-AA86-4D33-9C98-14664301768D}" presName="node" presStyleLbl="node1" presStyleIdx="0" presStyleCnt="4">
        <dgm:presLayoutVars>
          <dgm:bulletEnabled val="1"/>
        </dgm:presLayoutVars>
      </dgm:prSet>
      <dgm:spPr/>
    </dgm:pt>
    <dgm:pt modelId="{3D5EDF7C-0D65-4BDA-B6C0-5E905C7AD3C8}" type="pres">
      <dgm:prSet presAssocID="{CC0ED57A-AA86-4D33-9C98-14664301768D}" presName="dummy" presStyleCnt="0"/>
      <dgm:spPr/>
    </dgm:pt>
    <dgm:pt modelId="{7F3205F5-C3D8-4207-A592-FB6D3087EA74}" type="pres">
      <dgm:prSet presAssocID="{962AE3F1-2981-4F0E-BD95-2BBFBC24C810}" presName="sibTrans" presStyleLbl="sibTrans2D1" presStyleIdx="0" presStyleCnt="4"/>
      <dgm:spPr/>
    </dgm:pt>
    <dgm:pt modelId="{50E60E7B-513B-4119-8563-0005C49BF5C1}" type="pres">
      <dgm:prSet presAssocID="{610B40EA-BEB1-40D0-A868-AFF0A1DD0709}" presName="node" presStyleLbl="node1" presStyleIdx="1" presStyleCnt="4">
        <dgm:presLayoutVars>
          <dgm:bulletEnabled val="1"/>
        </dgm:presLayoutVars>
      </dgm:prSet>
      <dgm:spPr/>
    </dgm:pt>
    <dgm:pt modelId="{294B1808-E5C0-4643-8A25-4402609B820F}" type="pres">
      <dgm:prSet presAssocID="{610B40EA-BEB1-40D0-A868-AFF0A1DD0709}" presName="dummy" presStyleCnt="0"/>
      <dgm:spPr/>
    </dgm:pt>
    <dgm:pt modelId="{44857728-9363-4A4C-9B05-8698B3D71C9B}" type="pres">
      <dgm:prSet presAssocID="{F2C3EFE4-694A-489F-879B-32B42B88B8B5}" presName="sibTrans" presStyleLbl="sibTrans2D1" presStyleIdx="1" presStyleCnt="4"/>
      <dgm:spPr/>
    </dgm:pt>
    <dgm:pt modelId="{37BC858F-1DC7-4DAF-BE6D-7B3D77FD62ED}" type="pres">
      <dgm:prSet presAssocID="{19B40DA6-D861-45C6-B744-0DDBB6E15BD0}" presName="node" presStyleLbl="node1" presStyleIdx="2" presStyleCnt="4">
        <dgm:presLayoutVars>
          <dgm:bulletEnabled val="1"/>
        </dgm:presLayoutVars>
      </dgm:prSet>
      <dgm:spPr/>
    </dgm:pt>
    <dgm:pt modelId="{45C91621-0E14-40BD-9F53-D26BDCDF9AAD}" type="pres">
      <dgm:prSet presAssocID="{19B40DA6-D861-45C6-B744-0DDBB6E15BD0}" presName="dummy" presStyleCnt="0"/>
      <dgm:spPr/>
    </dgm:pt>
    <dgm:pt modelId="{BBFA11C6-D267-4D1B-ACD5-3A7928AD8644}" type="pres">
      <dgm:prSet presAssocID="{14BB7E08-BA3D-4890-B105-822885A620F5}" presName="sibTrans" presStyleLbl="sibTrans2D1" presStyleIdx="2" presStyleCnt="4"/>
      <dgm:spPr/>
    </dgm:pt>
    <dgm:pt modelId="{A3A8037F-5F05-4C25-B563-D60B61538F34}" type="pres">
      <dgm:prSet presAssocID="{4EC77CBE-BDE0-4DAA-BB1E-BF0D5C078C9A}" presName="node" presStyleLbl="node1" presStyleIdx="3" presStyleCnt="4">
        <dgm:presLayoutVars>
          <dgm:bulletEnabled val="1"/>
        </dgm:presLayoutVars>
      </dgm:prSet>
      <dgm:spPr/>
    </dgm:pt>
    <dgm:pt modelId="{39FE64D4-888F-48C7-B5CB-CAE91CFC6871}" type="pres">
      <dgm:prSet presAssocID="{4EC77CBE-BDE0-4DAA-BB1E-BF0D5C078C9A}" presName="dummy" presStyleCnt="0"/>
      <dgm:spPr/>
    </dgm:pt>
    <dgm:pt modelId="{4F28FA83-C126-4BA0-8BD7-823A79D539F7}" type="pres">
      <dgm:prSet presAssocID="{E849DB8C-F149-4311-B9EE-EB937DE09473}" presName="sibTrans" presStyleLbl="sibTrans2D1" presStyleIdx="3" presStyleCnt="4"/>
      <dgm:spPr/>
    </dgm:pt>
  </dgm:ptLst>
  <dgm:cxnLst>
    <dgm:cxn modelId="{AD75D005-3147-4097-9C91-445CA9931481}" srcId="{AF985CF8-93EC-4712-A5A8-3E686BB5B405}" destId="{CC0ED57A-AA86-4D33-9C98-14664301768D}" srcOrd="0" destOrd="0" parTransId="{4DDF89F1-0AA5-4C17-988E-65E1E6187399}" sibTransId="{962AE3F1-2981-4F0E-BD95-2BBFBC24C810}"/>
    <dgm:cxn modelId="{0988E01E-A8B3-4159-A636-CBE829C4F12B}" type="presOf" srcId="{F2C3EFE4-694A-489F-879B-32B42B88B8B5}" destId="{44857728-9363-4A4C-9B05-8698B3D71C9B}" srcOrd="0" destOrd="0" presId="urn:microsoft.com/office/officeart/2005/8/layout/radial6"/>
    <dgm:cxn modelId="{A0AA4D5F-E9B5-44CE-BD35-CDE1CD5F47E7}" type="presOf" srcId="{962AE3F1-2981-4F0E-BD95-2BBFBC24C810}" destId="{7F3205F5-C3D8-4207-A592-FB6D3087EA74}" srcOrd="0" destOrd="0" presId="urn:microsoft.com/office/officeart/2005/8/layout/radial6"/>
    <dgm:cxn modelId="{70240660-0AB1-45FE-B903-B2CC3127C997}" srcId="{AF985CF8-93EC-4712-A5A8-3E686BB5B405}" destId="{4EC77CBE-BDE0-4DAA-BB1E-BF0D5C078C9A}" srcOrd="3" destOrd="0" parTransId="{8A6FCA52-1AEC-497E-AF8C-36EC2738C466}" sibTransId="{E849DB8C-F149-4311-B9EE-EB937DE09473}"/>
    <dgm:cxn modelId="{31561C44-190F-4396-B979-D06E074F086A}" type="presOf" srcId="{AF985CF8-93EC-4712-A5A8-3E686BB5B405}" destId="{0130A161-F001-40EA-9C00-DD7DB7622EBC}" srcOrd="0" destOrd="0" presId="urn:microsoft.com/office/officeart/2005/8/layout/radial6"/>
    <dgm:cxn modelId="{F92FDB4B-BC2B-4C41-B306-5540E1202D8A}" type="presOf" srcId="{610B40EA-BEB1-40D0-A868-AFF0A1DD0709}" destId="{50E60E7B-513B-4119-8563-0005C49BF5C1}" srcOrd="0" destOrd="0" presId="urn:microsoft.com/office/officeart/2005/8/layout/radial6"/>
    <dgm:cxn modelId="{6A232A4F-F0AD-4EF6-8E94-4D283CCA4EB7}" srcId="{AF985CF8-93EC-4712-A5A8-3E686BB5B405}" destId="{610B40EA-BEB1-40D0-A868-AFF0A1DD0709}" srcOrd="1" destOrd="0" parTransId="{71963F5F-20BD-460A-9B4A-DA28A29C63C4}" sibTransId="{F2C3EFE4-694A-489F-879B-32B42B88B8B5}"/>
    <dgm:cxn modelId="{323B4DA9-4249-41F0-B858-F2BD9B262733}" srcId="{AF985CF8-93EC-4712-A5A8-3E686BB5B405}" destId="{19B40DA6-D861-45C6-B744-0DDBB6E15BD0}" srcOrd="2" destOrd="0" parTransId="{DF3A647D-94E5-4B45-B6CA-2DE41E963541}" sibTransId="{14BB7E08-BA3D-4890-B105-822885A620F5}"/>
    <dgm:cxn modelId="{50D35FBB-ED4E-40C0-B7CF-5E60B71A023C}" type="presOf" srcId="{E849DB8C-F149-4311-B9EE-EB937DE09473}" destId="{4F28FA83-C126-4BA0-8BD7-823A79D539F7}" srcOrd="0" destOrd="0" presId="urn:microsoft.com/office/officeart/2005/8/layout/radial6"/>
    <dgm:cxn modelId="{97FAF7BB-E084-41CB-B489-3141FE084610}" type="presOf" srcId="{14BB7E08-BA3D-4890-B105-822885A620F5}" destId="{BBFA11C6-D267-4D1B-ACD5-3A7928AD8644}" srcOrd="0" destOrd="0" presId="urn:microsoft.com/office/officeart/2005/8/layout/radial6"/>
    <dgm:cxn modelId="{F8684BDA-6018-4BFC-B509-AAD1908D6D74}" type="presOf" srcId="{4EC77CBE-BDE0-4DAA-BB1E-BF0D5C078C9A}" destId="{A3A8037F-5F05-4C25-B563-D60B61538F34}" srcOrd="0" destOrd="0" presId="urn:microsoft.com/office/officeart/2005/8/layout/radial6"/>
    <dgm:cxn modelId="{65AE0CDE-C002-4467-9172-A3ECC0756149}" type="presOf" srcId="{CC0ED57A-AA86-4D33-9C98-14664301768D}" destId="{E98E7621-A097-42F1-814F-6A4F3007A93E}" srcOrd="0" destOrd="0" presId="urn:microsoft.com/office/officeart/2005/8/layout/radial6"/>
    <dgm:cxn modelId="{ADDEF7E3-D6BD-4EA0-B915-949CEC0A662E}" type="presOf" srcId="{B5327628-9CE6-48CA-9CCF-4F12DCECC172}" destId="{7309D395-D404-4038-B109-7CF53D669E58}" srcOrd="0" destOrd="0" presId="urn:microsoft.com/office/officeart/2005/8/layout/radial6"/>
    <dgm:cxn modelId="{1E11DFE4-5475-4FA7-BD73-2E1E3DE888AA}" srcId="{B5327628-9CE6-48CA-9CCF-4F12DCECC172}" destId="{AF985CF8-93EC-4712-A5A8-3E686BB5B405}" srcOrd="0" destOrd="0" parTransId="{7BC59B43-E3E1-4428-B0A0-A04ECCE5D399}" sibTransId="{DD919E99-BCD6-4474-A12A-12A3EC4A279D}"/>
    <dgm:cxn modelId="{9DCE80F6-7D0D-4E2D-8274-DFE08263BE37}" type="presOf" srcId="{19B40DA6-D861-45C6-B744-0DDBB6E15BD0}" destId="{37BC858F-1DC7-4DAF-BE6D-7B3D77FD62ED}" srcOrd="0" destOrd="0" presId="urn:microsoft.com/office/officeart/2005/8/layout/radial6"/>
    <dgm:cxn modelId="{057A3E6C-5C85-4F1D-88AA-27D262478B0B}" type="presParOf" srcId="{7309D395-D404-4038-B109-7CF53D669E58}" destId="{0130A161-F001-40EA-9C00-DD7DB7622EBC}" srcOrd="0" destOrd="0" presId="urn:microsoft.com/office/officeart/2005/8/layout/radial6"/>
    <dgm:cxn modelId="{EB91EF17-E50F-4459-9972-9DB47A452D96}" type="presParOf" srcId="{7309D395-D404-4038-B109-7CF53D669E58}" destId="{E98E7621-A097-42F1-814F-6A4F3007A93E}" srcOrd="1" destOrd="0" presId="urn:microsoft.com/office/officeart/2005/8/layout/radial6"/>
    <dgm:cxn modelId="{577DF623-F945-4F1C-AC33-26A8243B173D}" type="presParOf" srcId="{7309D395-D404-4038-B109-7CF53D669E58}" destId="{3D5EDF7C-0D65-4BDA-B6C0-5E905C7AD3C8}" srcOrd="2" destOrd="0" presId="urn:microsoft.com/office/officeart/2005/8/layout/radial6"/>
    <dgm:cxn modelId="{0FBFA9F3-2C35-41C0-AF47-CE0C38873F12}" type="presParOf" srcId="{7309D395-D404-4038-B109-7CF53D669E58}" destId="{7F3205F5-C3D8-4207-A592-FB6D3087EA74}" srcOrd="3" destOrd="0" presId="urn:microsoft.com/office/officeart/2005/8/layout/radial6"/>
    <dgm:cxn modelId="{87CA8928-585B-4C03-9436-780BE3F9AE69}" type="presParOf" srcId="{7309D395-D404-4038-B109-7CF53D669E58}" destId="{50E60E7B-513B-4119-8563-0005C49BF5C1}" srcOrd="4" destOrd="0" presId="urn:microsoft.com/office/officeart/2005/8/layout/radial6"/>
    <dgm:cxn modelId="{1AA8D11D-1B3A-47AE-957C-0C9A4047C0AD}" type="presParOf" srcId="{7309D395-D404-4038-B109-7CF53D669E58}" destId="{294B1808-E5C0-4643-8A25-4402609B820F}" srcOrd="5" destOrd="0" presId="urn:microsoft.com/office/officeart/2005/8/layout/radial6"/>
    <dgm:cxn modelId="{53ECB607-9151-40BC-971D-584BD1FD1CB5}" type="presParOf" srcId="{7309D395-D404-4038-B109-7CF53D669E58}" destId="{44857728-9363-4A4C-9B05-8698B3D71C9B}" srcOrd="6" destOrd="0" presId="urn:microsoft.com/office/officeart/2005/8/layout/radial6"/>
    <dgm:cxn modelId="{39280C9C-F1C7-4D8B-A119-DA3974B433D3}" type="presParOf" srcId="{7309D395-D404-4038-B109-7CF53D669E58}" destId="{37BC858F-1DC7-4DAF-BE6D-7B3D77FD62ED}" srcOrd="7" destOrd="0" presId="urn:microsoft.com/office/officeart/2005/8/layout/radial6"/>
    <dgm:cxn modelId="{0AE8BFF1-C998-430B-95B1-BE3AE2A879DB}" type="presParOf" srcId="{7309D395-D404-4038-B109-7CF53D669E58}" destId="{45C91621-0E14-40BD-9F53-D26BDCDF9AAD}" srcOrd="8" destOrd="0" presId="urn:microsoft.com/office/officeart/2005/8/layout/radial6"/>
    <dgm:cxn modelId="{2B6429BC-5C42-47D8-9962-4AC19BAC26D5}" type="presParOf" srcId="{7309D395-D404-4038-B109-7CF53D669E58}" destId="{BBFA11C6-D267-4D1B-ACD5-3A7928AD8644}" srcOrd="9" destOrd="0" presId="urn:microsoft.com/office/officeart/2005/8/layout/radial6"/>
    <dgm:cxn modelId="{F6FF00C7-B4FC-4976-911B-2EE73BC6BA41}" type="presParOf" srcId="{7309D395-D404-4038-B109-7CF53D669E58}" destId="{A3A8037F-5F05-4C25-B563-D60B61538F34}" srcOrd="10" destOrd="0" presId="urn:microsoft.com/office/officeart/2005/8/layout/radial6"/>
    <dgm:cxn modelId="{DD20C385-D4DA-4555-8162-86EA57702B82}" type="presParOf" srcId="{7309D395-D404-4038-B109-7CF53D669E58}" destId="{39FE64D4-888F-48C7-B5CB-CAE91CFC6871}" srcOrd="11" destOrd="0" presId="urn:microsoft.com/office/officeart/2005/8/layout/radial6"/>
    <dgm:cxn modelId="{157A4516-49D7-4AB2-8FCF-38790D0853DA}" type="presParOf" srcId="{7309D395-D404-4038-B109-7CF53D669E58}" destId="{4F28FA83-C126-4BA0-8BD7-823A79D539F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FA83-C126-4BA0-8BD7-823A79D539F7}">
      <dsp:nvSpPr>
        <dsp:cNvPr id="0" name=""/>
        <dsp:cNvSpPr/>
      </dsp:nvSpPr>
      <dsp:spPr>
        <a:xfrm>
          <a:off x="1822282" y="729604"/>
          <a:ext cx="4855347" cy="4855347"/>
        </a:xfrm>
        <a:prstGeom prst="blockArc">
          <a:avLst>
            <a:gd name="adj1" fmla="val 10800000"/>
            <a:gd name="adj2" fmla="val 162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FA11C6-D267-4D1B-ACD5-3A7928AD8644}">
      <dsp:nvSpPr>
        <dsp:cNvPr id="0" name=""/>
        <dsp:cNvSpPr/>
      </dsp:nvSpPr>
      <dsp:spPr>
        <a:xfrm>
          <a:off x="1822282" y="729604"/>
          <a:ext cx="4855347" cy="4855347"/>
        </a:xfrm>
        <a:prstGeom prst="blockArc">
          <a:avLst>
            <a:gd name="adj1" fmla="val 5400000"/>
            <a:gd name="adj2" fmla="val 1080000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57728-9363-4A4C-9B05-8698B3D71C9B}">
      <dsp:nvSpPr>
        <dsp:cNvPr id="0" name=""/>
        <dsp:cNvSpPr/>
      </dsp:nvSpPr>
      <dsp:spPr>
        <a:xfrm>
          <a:off x="1822282" y="729604"/>
          <a:ext cx="4855347" cy="4855347"/>
        </a:xfrm>
        <a:prstGeom prst="blockArc">
          <a:avLst>
            <a:gd name="adj1" fmla="val 0"/>
            <a:gd name="adj2" fmla="val 540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3205F5-C3D8-4207-A592-FB6D3087EA74}">
      <dsp:nvSpPr>
        <dsp:cNvPr id="0" name=""/>
        <dsp:cNvSpPr/>
      </dsp:nvSpPr>
      <dsp:spPr>
        <a:xfrm>
          <a:off x="1822282" y="729604"/>
          <a:ext cx="4855347" cy="4855347"/>
        </a:xfrm>
        <a:prstGeom prst="blockArc">
          <a:avLst>
            <a:gd name="adj1" fmla="val 16200000"/>
            <a:gd name="adj2" fmla="val 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30A161-F001-40EA-9C00-DD7DB7622EBC}">
      <dsp:nvSpPr>
        <dsp:cNvPr id="0" name=""/>
        <dsp:cNvSpPr/>
      </dsp:nvSpPr>
      <dsp:spPr>
        <a:xfrm>
          <a:off x="2794181" y="1718605"/>
          <a:ext cx="2911548" cy="2877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What makes a high quality assessment?</a:t>
          </a:r>
        </a:p>
      </dsp:txBody>
      <dsp:txXfrm>
        <a:off x="3220567" y="2139982"/>
        <a:ext cx="2058776" cy="2034590"/>
      </dsp:txXfrm>
    </dsp:sp>
    <dsp:sp modelId="{E98E7621-A097-42F1-814F-6A4F3007A93E}">
      <dsp:nvSpPr>
        <dsp:cNvPr id="0" name=""/>
        <dsp:cNvSpPr/>
      </dsp:nvSpPr>
      <dsp:spPr>
        <a:xfrm>
          <a:off x="3466992" y="3014"/>
          <a:ext cx="1565926" cy="15659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Validity</a:t>
          </a:r>
        </a:p>
      </dsp:txBody>
      <dsp:txXfrm>
        <a:off x="3696317" y="232339"/>
        <a:ext cx="1107276" cy="1107276"/>
      </dsp:txXfrm>
    </dsp:sp>
    <dsp:sp modelId="{50E60E7B-513B-4119-8563-0005C49BF5C1}">
      <dsp:nvSpPr>
        <dsp:cNvPr id="0" name=""/>
        <dsp:cNvSpPr/>
      </dsp:nvSpPr>
      <dsp:spPr>
        <a:xfrm>
          <a:off x="5838293" y="2374314"/>
          <a:ext cx="1565926" cy="156592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Reliability</a:t>
          </a:r>
        </a:p>
      </dsp:txBody>
      <dsp:txXfrm>
        <a:off x="6067618" y="2603639"/>
        <a:ext cx="1107276" cy="1107276"/>
      </dsp:txXfrm>
    </dsp:sp>
    <dsp:sp modelId="{37BC858F-1DC7-4DAF-BE6D-7B3D77FD62ED}">
      <dsp:nvSpPr>
        <dsp:cNvPr id="0" name=""/>
        <dsp:cNvSpPr/>
      </dsp:nvSpPr>
      <dsp:spPr>
        <a:xfrm>
          <a:off x="3466992" y="4745615"/>
          <a:ext cx="1565926" cy="156592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Value</a:t>
          </a:r>
        </a:p>
      </dsp:txBody>
      <dsp:txXfrm>
        <a:off x="3696317" y="4974940"/>
        <a:ext cx="1107276" cy="1107276"/>
      </dsp:txXfrm>
    </dsp:sp>
    <dsp:sp modelId="{A3A8037F-5F05-4C25-B563-D60B61538F34}">
      <dsp:nvSpPr>
        <dsp:cNvPr id="0" name=""/>
        <dsp:cNvSpPr/>
      </dsp:nvSpPr>
      <dsp:spPr>
        <a:xfrm>
          <a:off x="1095692" y="2374314"/>
          <a:ext cx="1565926" cy="156592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Purpose</a:t>
          </a:r>
        </a:p>
      </dsp:txBody>
      <dsp:txXfrm>
        <a:off x="1325017" y="2603639"/>
        <a:ext cx="1107276" cy="110727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fer.ac.uk/nfer-position-paper-on-assessment-200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imeo.com/15671079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a:t>
            </a:fld>
            <a:endParaRPr lang="en-US"/>
          </a:p>
        </p:txBody>
      </p:sp>
    </p:spTree>
    <p:extLst>
      <p:ext uri="{BB962C8B-B14F-4D97-AF65-F5344CB8AC3E}">
        <p14:creationId xmlns:p14="http://schemas.microsoft.com/office/powerpoint/2010/main" val="176152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the Curriculum 5</a:t>
            </a:r>
          </a:p>
          <a:p>
            <a:endParaRPr lang="en-GB" dirty="0"/>
          </a:p>
          <a:p>
            <a:pPr marL="171450" indent="-171450" eaLnBrk="1" hangingPunct="1">
              <a:buFont typeface="Arial" panose="020B0604020202020204" pitchFamily="34" charset="0"/>
              <a:buChar char="•"/>
            </a:pPr>
            <a:r>
              <a:rPr lang="en-GB" altLang="en-US" baseline="0" dirty="0"/>
              <a:t>The flexible use of a range of assessment approaches in order to meet learners’ needs</a:t>
            </a:r>
          </a:p>
          <a:p>
            <a:pPr marL="171450" indent="-171450" eaLnBrk="1" hangingPunct="1">
              <a:buFont typeface="Arial" panose="020B0604020202020204" pitchFamily="34" charset="0"/>
              <a:buChar char="•"/>
            </a:pPr>
            <a:r>
              <a:rPr lang="en-GB" altLang="en-US" baseline="0" dirty="0"/>
              <a:t>Assessment is at the heart of the learning and teaching process and can encourage learners to become responsible and more successful learners.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185946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a:t>Diagnostic</a:t>
            </a:r>
            <a:r>
              <a:rPr lang="en-GB" sz="800" dirty="0"/>
              <a:t> – assessment of a particular skill or knowledge to inform the teaching process (before) / identify current knowledge or misconceptions about a topic. </a:t>
            </a:r>
          </a:p>
          <a:p>
            <a:r>
              <a:rPr lang="en-GB" sz="800" b="1" dirty="0"/>
              <a:t>Formative</a:t>
            </a:r>
            <a:r>
              <a:rPr lang="en-GB" sz="800" dirty="0"/>
              <a:t> – assessment that takes place throughout the learning to monitor learner progress (during) / gives feedback during the instructional process</a:t>
            </a:r>
          </a:p>
          <a:p>
            <a:r>
              <a:rPr lang="en-GB" sz="800" b="1" dirty="0"/>
              <a:t>Summative</a:t>
            </a:r>
            <a:r>
              <a:rPr lang="en-GB" sz="800" dirty="0"/>
              <a:t> – final assessment of the learning that has taken place (after)</a:t>
            </a:r>
          </a:p>
          <a:p>
            <a:endParaRPr lang="en-GB" sz="800" b="0" i="0" dirty="0">
              <a:solidFill>
                <a:srgbClr val="333333"/>
              </a:solidFill>
              <a:effectLst/>
              <a:latin typeface="+mn-lt"/>
            </a:endParaRPr>
          </a:p>
          <a:p>
            <a:r>
              <a:rPr lang="en-GB" sz="800" b="1" dirty="0"/>
              <a:t>FOR – </a:t>
            </a:r>
            <a:r>
              <a:rPr lang="en-GB" sz="800" b="0" dirty="0"/>
              <a:t>diagnostic, formative, guides next step in the process</a:t>
            </a:r>
          </a:p>
          <a:p>
            <a:r>
              <a:rPr lang="en-GB" sz="800" b="1" dirty="0"/>
              <a:t>AS</a:t>
            </a:r>
            <a:r>
              <a:rPr lang="en-GB" sz="800" b="0" dirty="0"/>
              <a:t> – self assessing, learning by doing – students own metacognition, evaluating own progress and making adjustments</a:t>
            </a:r>
          </a:p>
          <a:p>
            <a:r>
              <a:rPr lang="en-GB" sz="800" b="1" dirty="0"/>
              <a:t>OF –</a:t>
            </a:r>
            <a:r>
              <a:rPr lang="en-GB" sz="800" b="0" dirty="0"/>
              <a:t> summative, compare students, record progress.</a:t>
            </a:r>
            <a:endParaRPr lang="en-GB" sz="800" b="1" dirty="0"/>
          </a:p>
          <a:p>
            <a:endParaRPr lang="en-GB" sz="800" dirty="0"/>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238417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33333"/>
                </a:solidFill>
                <a:effectLst/>
                <a:latin typeface="+mn-lt"/>
              </a:rPr>
              <a:t>The table, based on the UK’s </a:t>
            </a:r>
            <a:r>
              <a:rPr lang="en-GB" sz="1200" b="0" i="0" u="none" strike="noStrike" dirty="0">
                <a:solidFill>
                  <a:srgbClr val="045795"/>
                </a:solidFill>
                <a:effectLst/>
                <a:latin typeface="+mn-lt"/>
                <a:hlinkClick r:id="rId3"/>
              </a:rPr>
              <a:t>National Foundation for Educational Research report</a:t>
            </a:r>
            <a:r>
              <a:rPr lang="en-GB" sz="1200" b="0" i="0" dirty="0">
                <a:solidFill>
                  <a:srgbClr val="333333"/>
                </a:solidFill>
                <a:effectLst/>
                <a:latin typeface="+mn-lt"/>
              </a:rPr>
              <a:t> (</a:t>
            </a:r>
            <a:r>
              <a:rPr lang="en-GB" sz="1200" b="0" i="0" dirty="0" err="1">
                <a:solidFill>
                  <a:srgbClr val="333333"/>
                </a:solidFill>
                <a:effectLst/>
                <a:latin typeface="+mn-lt"/>
              </a:rPr>
              <a:t>NFER</a:t>
            </a:r>
            <a:r>
              <a:rPr lang="en-GB" sz="1200" b="0" i="0" dirty="0">
                <a:solidFill>
                  <a:srgbClr val="333333"/>
                </a:solidFill>
                <a:effectLst/>
                <a:latin typeface="+mn-lt"/>
              </a:rPr>
              <a:t> 2007), classifies types of formative and summative assessment as either formal or informal. It can be argued that all of the assessment strategies in this table support AFL if their ultimate use is to help the student progress in terms of their learning.</a:t>
            </a:r>
            <a:br>
              <a:rPr lang="en-GB" sz="1200" dirty="0">
                <a:latin typeface="+mn-lt"/>
              </a:rPr>
            </a:br>
            <a:br>
              <a:rPr lang="en-GB" sz="1200" dirty="0">
                <a:latin typeface="+mn-lt"/>
              </a:rPr>
            </a:br>
            <a:r>
              <a:rPr lang="en-GB" sz="1200" b="0" i="0" dirty="0">
                <a:solidFill>
                  <a:srgbClr val="333333"/>
                </a:solidFill>
                <a:effectLst/>
                <a:latin typeface="+mn-lt"/>
              </a:rPr>
              <a:t>A good example of using a summative assessment strategy in an AFL context is where a test or exam is used to identify a lack of understanding (e.g. in a particular area of the syllabus) and subsequently targets are set to rectify this.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148701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dirty="0">
                <a:solidFill>
                  <a:srgbClr val="333333"/>
                </a:solidFill>
                <a:effectLst/>
                <a:latin typeface="+mn-lt"/>
              </a:rPr>
              <a:t>Daisy Christodoulou </a:t>
            </a:r>
            <a:r>
              <a:rPr lang="en-GB" sz="1200" b="0" i="0" dirty="0">
                <a:solidFill>
                  <a:srgbClr val="333333"/>
                </a:solidFill>
                <a:effectLst/>
                <a:latin typeface="+mn-lt"/>
              </a:rPr>
              <a:t>(2017) - what matters is how the information from an assessment is used. </a:t>
            </a:r>
          </a:p>
          <a:p>
            <a:endParaRPr lang="en-GB"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333333"/>
                </a:solidFill>
                <a:effectLst/>
                <a:latin typeface="+mn-lt"/>
              </a:rPr>
              <a:t>Building the Curriculum 5 </a:t>
            </a:r>
            <a:r>
              <a:rPr lang="en-GB" sz="1200" b="0" i="0" dirty="0">
                <a:solidFill>
                  <a:srgbClr val="333333"/>
                </a:solidFill>
                <a:effectLst/>
                <a:latin typeface="+mn-lt"/>
              </a:rPr>
              <a:t>says: “</a:t>
            </a:r>
            <a:r>
              <a:rPr lang="en-GB" sz="1200" b="0" u="none" strike="noStrike" dirty="0">
                <a:solidFill>
                  <a:schemeClr val="bg1"/>
                </a:solidFill>
                <a:effectLst/>
                <a:latin typeface="+mn-lt"/>
                <a:cs typeface="Calibri" panose="020F0502020204030204" pitchFamily="34" charset="0"/>
              </a:rPr>
              <a:t>Evidence and feedback from any assessment can be </a:t>
            </a:r>
            <a:r>
              <a:rPr lang="en-GB" sz="1200" b="1" u="none" strike="noStrike" dirty="0">
                <a:solidFill>
                  <a:srgbClr val="00B0F0"/>
                </a:solidFill>
                <a:effectLst/>
                <a:latin typeface="+mn-lt"/>
                <a:cs typeface="Calibri" panose="020F0502020204030204" pitchFamily="34" charset="0"/>
              </a:rPr>
              <a:t>used formatively </a:t>
            </a:r>
            <a:r>
              <a:rPr lang="en-GB" sz="1200" b="0" u="none" strike="noStrike" dirty="0">
                <a:solidFill>
                  <a:schemeClr val="bg1"/>
                </a:solidFill>
                <a:effectLst/>
                <a:latin typeface="+mn-lt"/>
                <a:cs typeface="Calibri" panose="020F0502020204030204" pitchFamily="34" charset="0"/>
              </a:rPr>
              <a:t>to inform planning for improvements in learning, as well as contributing to periodic summaries of progress and achievement for reporting and monitoring.”</a:t>
            </a:r>
            <a:endParaRPr lang="en-US" sz="1200" kern="1200" dirty="0">
              <a:solidFill>
                <a:schemeClr val="bg1"/>
              </a:solidFill>
              <a:latin typeface="+mn-lt"/>
              <a:ea typeface="+mj-ea"/>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231590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summative type of assessment can be used formatively to inform next steps and future learning. </a:t>
            </a:r>
          </a:p>
          <a:p>
            <a:endParaRPr lang="en-GB" dirty="0"/>
          </a:p>
          <a:p>
            <a:r>
              <a:rPr lang="en-GB" dirty="0"/>
              <a:t>The formative evaluation must be used to inform next steps/planning and time given for the learner to be able to act upon feedback.</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535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b="0" i="0" u="none" strike="noStrike" kern="1200" baseline="0" dirty="0">
                <a:latin typeface="+mn-lt"/>
                <a:ea typeface="+mn-ea"/>
                <a:cs typeface="+mn-cs"/>
              </a:rPr>
              <a:t>Practitioners should use a range of approaches to assessment to assess different types of achievement.</a:t>
            </a:r>
            <a:r>
              <a:rPr lang="en-GB" sz="1000" dirty="0"/>
              <a:t> </a:t>
            </a:r>
            <a:r>
              <a:rPr lang="en-GB" sz="1000" b="0" i="0" u="none" strike="noStrike" kern="1200" baseline="0" dirty="0">
                <a:latin typeface="+mn-lt"/>
                <a:ea typeface="+mn-ea"/>
                <a:cs typeface="+mn-cs"/>
              </a:rPr>
              <a:t> These should be drawn from ongoing and periodic assessment activities.</a:t>
            </a:r>
            <a:endParaRPr lang="en-GB" sz="1000" b="0" i="0" u="none" strike="noStrike" baseline="0" dirty="0">
              <a:latin typeface="+mn-lt"/>
            </a:endParaRPr>
          </a:p>
          <a:p>
            <a:pPr marL="171450" indent="-171450">
              <a:buFont typeface="Arial" panose="020B0604020202020204" pitchFamily="34" charset="0"/>
              <a:buChar char="•"/>
            </a:pPr>
            <a:r>
              <a:rPr lang="en-GB" sz="1000" b="0" i="0" u="none" strike="noStrike" kern="1200" baseline="0" dirty="0">
                <a:latin typeface="+mn-lt"/>
                <a:ea typeface="+mn-ea"/>
                <a:cs typeface="+mn-cs"/>
              </a:rPr>
              <a:t>Planning for assessment should take place at the same time as planning of learning and teaching.</a:t>
            </a:r>
            <a:endParaRPr lang="en-GB" sz="1000" b="0" i="0" u="none" strike="noStrike" baseline="0" dirty="0">
              <a:latin typeface="+mn-lt"/>
            </a:endParaRPr>
          </a:p>
          <a:p>
            <a:pPr marL="171450" indent="-171450">
              <a:buFont typeface="Arial" panose="020B0604020202020204" pitchFamily="34" charset="0"/>
              <a:buChar char="•"/>
            </a:pPr>
            <a:r>
              <a:rPr lang="en-GB" sz="1000" b="0" i="0" u="none" strike="noStrike" kern="1200" baseline="0" dirty="0">
                <a:latin typeface="+mn-lt"/>
                <a:ea typeface="+mn-ea"/>
                <a:cs typeface="+mn-cs"/>
              </a:rPr>
              <a:t>Approaches to assessment need to take consideration of breadth, challenge and the application of learning.</a:t>
            </a:r>
            <a:r>
              <a:rPr lang="en-GB" sz="1000" dirty="0"/>
              <a:t> </a:t>
            </a:r>
            <a:r>
              <a:rPr lang="en-GB" sz="1000" b="0" i="0" u="none" strike="noStrike" kern="1200" baseline="0" dirty="0">
                <a:latin typeface="+mn-lt"/>
                <a:ea typeface="+mn-ea"/>
                <a:cs typeface="+mn-cs"/>
              </a:rPr>
              <a:t> Consequently, in the course of a block of learning, there should be opportunities for learners to demonstrate:</a:t>
            </a:r>
            <a:endParaRPr lang="en-GB" sz="1000" b="0" i="0" u="none" strike="noStrike" baseline="0" dirty="0">
              <a:latin typeface="+mn-lt"/>
            </a:endParaRPr>
          </a:p>
          <a:p>
            <a:pPr marL="628650" lvl="1" indent="-171450">
              <a:buFont typeface="Arial" panose="020B0604020202020204" pitchFamily="34" charset="0"/>
              <a:buChar char="•"/>
            </a:pPr>
            <a:r>
              <a:rPr lang="en-GB" sz="1000" dirty="0"/>
              <a:t> </a:t>
            </a:r>
            <a:r>
              <a:rPr lang="en-GB" sz="1000" b="0" i="0" u="none" strike="noStrike" kern="1200" baseline="0" dirty="0">
                <a:latin typeface="+mn-lt"/>
                <a:ea typeface="+mn-ea"/>
                <a:cs typeface="+mn-cs"/>
              </a:rPr>
              <a:t>a breadth of learning across a number of Es and </a:t>
            </a:r>
            <a:r>
              <a:rPr lang="en-GB" sz="1000" b="0" i="0" u="none" strike="noStrike" kern="1200" baseline="0" dirty="0" err="1">
                <a:latin typeface="+mn-lt"/>
                <a:ea typeface="+mn-ea"/>
                <a:cs typeface="+mn-cs"/>
              </a:rPr>
              <a:t>Os</a:t>
            </a:r>
            <a:endParaRPr lang="en-GB" sz="1000" b="0" i="0" u="none" strike="noStrike" kern="1200" baseline="0" dirty="0">
              <a:latin typeface="+mn-lt"/>
              <a:ea typeface="+mn-ea"/>
              <a:cs typeface="+mn-cs"/>
            </a:endParaRPr>
          </a:p>
          <a:p>
            <a:pPr marL="628650" lvl="1" indent="-171450">
              <a:buFont typeface="Arial" panose="020B0604020202020204" pitchFamily="34" charset="0"/>
              <a:buChar char="•"/>
            </a:pPr>
            <a:r>
              <a:rPr lang="en-GB" sz="1000" dirty="0"/>
              <a:t> </a:t>
            </a:r>
            <a:r>
              <a:rPr lang="en-GB" sz="1000" b="0" i="0" u="none" strike="noStrike" kern="1200" baseline="0" dirty="0">
                <a:latin typeface="+mn-lt"/>
                <a:ea typeface="+mn-ea"/>
                <a:cs typeface="+mn-cs"/>
              </a:rPr>
              <a:t>that they are able to meets the demands of appropriately challenging learning</a:t>
            </a:r>
            <a:endParaRPr lang="en-GB" sz="1000" b="0" i="0" u="none" strike="noStrike" baseline="0" dirty="0">
              <a:latin typeface="+mn-lt"/>
            </a:endParaRPr>
          </a:p>
          <a:p>
            <a:pPr marL="628650" lvl="1" indent="-171450">
              <a:buFont typeface="Arial" panose="020B0604020202020204" pitchFamily="34" charset="0"/>
              <a:buChar char="•"/>
            </a:pPr>
            <a:r>
              <a:rPr lang="en-GB" sz="1000" dirty="0"/>
              <a:t> </a:t>
            </a:r>
            <a:r>
              <a:rPr lang="en-GB" sz="1000" b="0" i="0" u="none" strike="noStrike" kern="1200" baseline="0" dirty="0">
                <a:latin typeface="+mn-lt"/>
                <a:ea typeface="+mn-ea"/>
                <a:cs typeface="+mn-cs"/>
              </a:rPr>
              <a:t>that they can apply what they have learned in new and unfamiliar contexts.</a:t>
            </a:r>
          </a:p>
          <a:p>
            <a:pPr marL="628650" lvl="1" indent="-171450">
              <a:buFont typeface="Arial" panose="020B0604020202020204" pitchFamily="34" charset="0"/>
              <a:buChar char="•"/>
            </a:pPr>
            <a:endParaRPr lang="en-GB" sz="1000" b="0" i="0" u="none" strike="noStrike" kern="1200" baseline="0" dirty="0">
              <a:latin typeface="+mn-lt"/>
              <a:ea typeface="+mn-ea"/>
              <a:cs typeface="+mn-cs"/>
            </a:endParaRPr>
          </a:p>
          <a:p>
            <a:pPr marL="171450" indent="-171450">
              <a:buFont typeface="Arial" panose="020B0604020202020204" pitchFamily="34" charset="0"/>
              <a:buChar char="•"/>
            </a:pPr>
            <a:r>
              <a:rPr lang="en-GB" sz="1000" baseline="0" dirty="0"/>
              <a:t>Appropriate approaches to assessment help engage learners </a:t>
            </a:r>
          </a:p>
          <a:p>
            <a:pPr marL="171450" indent="-171450">
              <a:buFont typeface="Arial" panose="020B0604020202020204" pitchFamily="34" charset="0"/>
              <a:buChar char="•"/>
            </a:pPr>
            <a:r>
              <a:rPr lang="en-GB" sz="1000" baseline="0" dirty="0"/>
              <a:t>As with other aspects of the moderation process, learners should be involved in selecting those assessment approaches which they feel will best help them demonstrate their knowledge, understanding, skills, attributes and capabilities.   </a:t>
            </a:r>
            <a:endParaRPr lang="en-GB" sz="1000" dirty="0"/>
          </a:p>
          <a:p>
            <a:pPr marL="457200" lvl="1" indent="0">
              <a:buFont typeface="Arial" panose="020B0604020202020204" pitchFamily="34" charset="0"/>
              <a:buNone/>
            </a:pPr>
            <a:endParaRPr lang="en-GB" sz="1000" b="0" i="0" u="none" strike="noStrike" kern="1200" baseline="0" dirty="0">
              <a:latin typeface="+mn-lt"/>
              <a:ea typeface="+mn-ea"/>
              <a:cs typeface="+mn-cs"/>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143622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most</a:t>
            </a:r>
            <a:r>
              <a:rPr lang="en-GB" baseline="0" dirty="0"/>
              <a:t> common ongoing assessment approaches include: t</a:t>
            </a:r>
            <a:r>
              <a:rPr lang="en-GB" dirty="0"/>
              <a:t>eacher observations;</a:t>
            </a:r>
            <a:r>
              <a:rPr lang="en-GB" baseline="0" dirty="0"/>
              <a:t> l</a:t>
            </a:r>
            <a:r>
              <a:rPr lang="en-GB" dirty="0"/>
              <a:t>earner conversations;</a:t>
            </a:r>
            <a:r>
              <a:rPr lang="en-GB" baseline="0" dirty="0"/>
              <a:t> p</a:t>
            </a:r>
            <a:r>
              <a:rPr lang="en-GB" dirty="0"/>
              <a:t>eer and self assessment;</a:t>
            </a:r>
            <a:r>
              <a:rPr lang="en-GB" baseline="0" dirty="0"/>
              <a:t> s</a:t>
            </a:r>
            <a:r>
              <a:rPr lang="en-GB" dirty="0"/>
              <a:t>elf-assessment;</a:t>
            </a:r>
            <a:r>
              <a:rPr lang="en-GB" baseline="0" dirty="0"/>
              <a:t> q</a:t>
            </a:r>
            <a:r>
              <a:rPr lang="en-GB" dirty="0"/>
              <a:t>uestioning approaches</a:t>
            </a:r>
            <a:r>
              <a:rPr lang="en-GB" baseline="0" dirty="0"/>
              <a:t> such as </a:t>
            </a:r>
            <a:r>
              <a:rPr lang="en-GB" dirty="0"/>
              <a:t>a range of open and closed questions</a:t>
            </a:r>
            <a:r>
              <a:rPr lang="en-GB" baseline="0" dirty="0"/>
              <a:t> and </a:t>
            </a:r>
            <a:r>
              <a:rPr lang="en-GB" dirty="0"/>
              <a:t>hinge questions.</a:t>
            </a:r>
          </a:p>
          <a:p>
            <a:pPr marL="171450" indent="-171450">
              <a:buFont typeface="Arial" panose="020B0604020202020204" pitchFamily="34" charset="0"/>
              <a:buChar char="•"/>
            </a:pPr>
            <a:r>
              <a:rPr lang="en-GB" dirty="0"/>
              <a:t>However, this is not an exhaustive list and participants may wish to add to it.</a:t>
            </a:r>
          </a:p>
          <a:p>
            <a:pPr marL="171450" indent="-171450">
              <a:buFont typeface="Arial" panose="020B0604020202020204" pitchFamily="34" charset="0"/>
              <a:buChar char="•"/>
            </a:pPr>
            <a:endParaRPr lang="en-GB" dirty="0"/>
          </a:p>
          <a:p>
            <a:r>
              <a:rPr lang="en-GB" dirty="0">
                <a:solidFill>
                  <a:schemeClr val="tx1"/>
                </a:solidFill>
                <a:latin typeface="Calibri" panose="020F0502020204030204" pitchFamily="34" charset="0"/>
              </a:rPr>
              <a:t>As well as providing opportunities for learners to apply their knowledge, understanding and related skills in a variety of ways, u</a:t>
            </a:r>
            <a:r>
              <a:rPr lang="en-GB" dirty="0"/>
              <a:t>sing</a:t>
            </a:r>
            <a:r>
              <a:rPr lang="en-GB" baseline="0" dirty="0"/>
              <a:t> a wide variety of ongoing</a:t>
            </a:r>
            <a:r>
              <a:rPr lang="en-GB" dirty="0"/>
              <a:t> and periodic assessment approaches helps practitioners to</a:t>
            </a:r>
            <a:r>
              <a:rPr lang="en-GB" baseline="0" dirty="0"/>
              <a:t> regularly assess learners’ progress and intervene in order to provide further support and challenge.</a:t>
            </a:r>
          </a:p>
          <a:p>
            <a:endParaRPr lang="en-GB" baseline="0" dirty="0"/>
          </a:p>
          <a:p>
            <a:r>
              <a:rPr lang="en-GB" baseline="0" dirty="0"/>
              <a:t>The richer the range of assessment approaches, the more feedback on learners’ progress this will yield.</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1527512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range of assessment approaches should be used to build a profile of the learners’ progress and achievement.</a:t>
            </a:r>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307478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for Learning - Dr Cheryl A Jones (2005)</a:t>
            </a:r>
          </a:p>
          <a:p>
            <a:r>
              <a:rPr lang="en-GB" b="1" dirty="0"/>
              <a:t>https://dera.ioe.ac.uk/7800/1/AssessmentforLearning.pdf </a:t>
            </a:r>
          </a:p>
          <a:p>
            <a:endParaRPr lang="en-GB" b="1" dirty="0"/>
          </a:p>
          <a:p>
            <a:pPr algn="l" rtl="0" fontAlgn="base"/>
            <a:r>
              <a:rPr lang="en-GB" sz="1200" b="0" i="0" u="none" strike="noStrike" dirty="0">
                <a:solidFill>
                  <a:srgbClr val="000000"/>
                </a:solidFill>
                <a:effectLst/>
                <a:latin typeface="Calibri" panose="020F0502020204030204" pitchFamily="34" charset="0"/>
              </a:rPr>
              <a:t>Building the Curriculum 5 outlines: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  the process of sharing learning intentions and success criteria in order to allow learners to see what success looks like</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  the need to allow learners the opportunity to develop the understanding and skills needed to help devise the success criteria</a:t>
            </a:r>
            <a:r>
              <a:rPr lang="en-US" sz="12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endParaRPr lang="en-US" sz="1200" b="0" i="0" dirty="0">
              <a:solidFill>
                <a:srgbClr val="444444"/>
              </a:solidFill>
              <a:effectLst/>
              <a:latin typeface="Calibri" panose="020F0502020204030204" pitchFamily="34" charset="0"/>
            </a:endParaRPr>
          </a:p>
          <a:p>
            <a:pPr algn="l" rtl="0" fontAlgn="base"/>
            <a:r>
              <a:rPr lang="en-GB" sz="1200" b="0" i="1" u="none" strike="noStrike" dirty="0">
                <a:solidFill>
                  <a:schemeClr val="bg1"/>
                </a:solidFill>
                <a:effectLst/>
              </a:rPr>
              <a:t>Staff should discuss with learners what they are </a:t>
            </a:r>
            <a:r>
              <a:rPr lang="en-GB" sz="1200" b="1" i="1" u="none" strike="noStrike" dirty="0">
                <a:solidFill>
                  <a:srgbClr val="00B0F0"/>
                </a:solidFill>
                <a:effectLst/>
              </a:rPr>
              <a:t>expected to learn</a:t>
            </a:r>
            <a:r>
              <a:rPr lang="en-GB" sz="1200" b="0" i="1" u="none" strike="noStrike" dirty="0">
                <a:solidFill>
                  <a:schemeClr val="bg1"/>
                </a:solidFill>
                <a:effectLst/>
              </a:rPr>
              <a:t>. They should </a:t>
            </a:r>
            <a:r>
              <a:rPr lang="en-GB" sz="1200" b="1" i="1" u="none" strike="noStrike" dirty="0">
                <a:solidFill>
                  <a:srgbClr val="00B0F0"/>
                </a:solidFill>
                <a:effectLst/>
              </a:rPr>
              <a:t>clarify and share learning intentions and success criteria </a:t>
            </a:r>
            <a:r>
              <a:rPr lang="en-GB" sz="1200" b="0" i="1" u="none" strike="noStrike" dirty="0">
                <a:solidFill>
                  <a:schemeClr val="bg1"/>
                </a:solidFill>
                <a:effectLst/>
              </a:rPr>
              <a:t>and appropriate experiences for achieving these. Both staff and learners should foster a sense of achievement by sharing challenging and realistic expectations. Sharing success criteria along with learning intentions allows learners to </a:t>
            </a:r>
            <a:r>
              <a:rPr lang="en-GB" sz="1200" b="1" i="1" u="none" strike="noStrike" dirty="0">
                <a:solidFill>
                  <a:srgbClr val="00B0F0"/>
                </a:solidFill>
                <a:effectLst/>
              </a:rPr>
              <a:t>‘see what success looks like’</a:t>
            </a:r>
            <a:r>
              <a:rPr lang="en-GB" sz="1200" b="1" i="1" u="none" strike="noStrike" dirty="0">
                <a:solidFill>
                  <a:schemeClr val="bg1"/>
                </a:solidFill>
                <a:effectLst/>
              </a:rPr>
              <a:t>. With practice, success criteria can often be devised by the learners themselves</a:t>
            </a:r>
            <a:r>
              <a:rPr lang="en-GB" sz="1200" b="0" i="1" u="none" strike="noStrike" dirty="0">
                <a:solidFill>
                  <a:schemeClr val="bg1"/>
                </a:solidFill>
                <a:effectLst/>
              </a:rPr>
              <a:t>.  (</a:t>
            </a:r>
            <a:r>
              <a:rPr lang="en-GB" sz="1200" b="0" i="1" u="none" strike="noStrike" dirty="0" err="1">
                <a:solidFill>
                  <a:schemeClr val="bg1"/>
                </a:solidFill>
                <a:effectLst/>
              </a:rPr>
              <a:t>BTC</a:t>
            </a:r>
            <a:r>
              <a:rPr lang="en-GB" sz="1200" b="0" i="1" u="none" strike="noStrike" dirty="0">
                <a:solidFill>
                  <a:schemeClr val="bg1"/>
                </a:solidFill>
                <a:effectLst/>
              </a:rPr>
              <a:t> 5)</a:t>
            </a:r>
            <a:endParaRPr lang="en-US" sz="1200" b="0" i="1" dirty="0">
              <a:solidFill>
                <a:schemeClr val="bg1"/>
              </a:solidFill>
              <a:effectLst/>
            </a:endParaRPr>
          </a:p>
          <a:p>
            <a:pPr algn="l" rtl="0" fontAlgn="base">
              <a:buFont typeface="Arial" panose="020B0604020202020204" pitchFamily="34" charset="0"/>
              <a:buNone/>
            </a:pPr>
            <a:endParaRPr lang="en-US" sz="12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41819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hlinkClick r:id="rId3"/>
              </a:rPr>
              <a:t>https://vimeo.com/156710795</a:t>
            </a:r>
            <a:r>
              <a:rPr lang="en-GB" i="0" baseline="0" dirty="0"/>
              <a:t>  </a:t>
            </a:r>
            <a:endParaRPr lang="en-GB" dirty="0"/>
          </a:p>
          <a:p>
            <a:r>
              <a:rPr lang="en-GB" dirty="0"/>
              <a:t>EEF – Assessing and</a:t>
            </a:r>
            <a:r>
              <a:rPr lang="en-GB" baseline="0" dirty="0"/>
              <a:t> Monitoring Pupil Progress</a:t>
            </a:r>
          </a:p>
          <a:p>
            <a:r>
              <a:rPr lang="en-GB" baseline="0" dirty="0"/>
              <a:t>3min video </a:t>
            </a:r>
            <a:r>
              <a:rPr lang="en-GB" i="1" baseline="0" dirty="0"/>
              <a:t>A Great Assessment</a:t>
            </a:r>
            <a:endParaRPr lang="en-GB" b="1" i="0" baseline="0" dirty="0"/>
          </a:p>
          <a:p>
            <a:r>
              <a:rPr lang="en-GB" i="0" baseline="0" dirty="0"/>
              <a:t>Purpose – Validity – Reliability - Value</a:t>
            </a:r>
            <a:endParaRPr lang="en-GB"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417601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Learning, teaching and Assessment - bubble 4 on the cycle</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dirty="0">
                <a:effectLst/>
                <a:latin typeface="+mn-lt"/>
              </a:rPr>
              <a:t>A high quality assessment needs to have a clear </a:t>
            </a:r>
            <a:r>
              <a:rPr lang="en-GB" sz="1000" b="1" i="0" dirty="0">
                <a:effectLst/>
                <a:latin typeface="+mn-lt"/>
              </a:rPr>
              <a:t>purpose</a:t>
            </a:r>
            <a:r>
              <a:rPr lang="en-GB" sz="1000" b="0" i="0" dirty="0">
                <a:effectLst/>
                <a:latin typeface="+mn-lt"/>
              </a:rPr>
              <a:t> and have a </a:t>
            </a:r>
            <a:r>
              <a:rPr lang="en-GB" sz="1000" b="1" i="0" dirty="0">
                <a:effectLst/>
                <a:latin typeface="+mn-lt"/>
              </a:rPr>
              <a:t>value</a:t>
            </a:r>
            <a:r>
              <a:rPr lang="en-GB" sz="1000" b="0" i="0" dirty="0">
                <a:effectLst/>
                <a:latin typeface="+mn-lt"/>
              </a:rPr>
              <a:t> where it will have a positive impact on the learner’s progress. Assessment needs to be </a:t>
            </a:r>
            <a:r>
              <a:rPr lang="en-GB" sz="1000" b="1" i="0" dirty="0">
                <a:effectLst/>
                <a:latin typeface="+mn-lt"/>
              </a:rPr>
              <a:t>valid</a:t>
            </a:r>
            <a:r>
              <a:rPr lang="en-GB" sz="1000" b="0" i="0" dirty="0">
                <a:effectLst/>
                <a:latin typeface="+mn-lt"/>
              </a:rPr>
              <a:t>, where it measures what it intends to measure and gathers data for the intended interpretation. Assessment needs to be </a:t>
            </a:r>
            <a:r>
              <a:rPr lang="en-GB" sz="1000" b="1" i="0" dirty="0">
                <a:effectLst/>
                <a:latin typeface="+mn-lt"/>
              </a:rPr>
              <a:t>reliable</a:t>
            </a:r>
            <a:r>
              <a:rPr lang="en-GB" sz="1000" b="0" i="0" dirty="0">
                <a:effectLst/>
                <a:latin typeface="+mn-lt"/>
              </a:rPr>
              <a:t>, is it consistent over time for the purpose intended? A poor quality assessment may give misleading results and lead to poor quality decisions from the data. </a:t>
            </a:r>
          </a:p>
          <a:p>
            <a:pPr algn="l"/>
            <a:endParaRPr lang="en-GB" sz="1000" b="0" i="0" dirty="0">
              <a:solidFill>
                <a:srgbClr val="2B3A42"/>
              </a:solidFill>
              <a:effectLst/>
              <a:latin typeface="+mn-lt"/>
            </a:endParaRPr>
          </a:p>
          <a:p>
            <a:pPr algn="l"/>
            <a:r>
              <a:rPr lang="en-GB" sz="1000" b="0" i="0" dirty="0">
                <a:solidFill>
                  <a:srgbClr val="2B3A42"/>
                </a:solidFill>
                <a:effectLst/>
                <a:latin typeface="+mn-lt"/>
              </a:rPr>
              <a:t>Commercially available assessments are often considered more valid and reliable, however they are not necessarily better quality tests than those created by teachers in school. </a:t>
            </a:r>
          </a:p>
          <a:p>
            <a:pPr algn="l"/>
            <a:endParaRPr lang="en-GB" sz="1000" b="0" i="0" dirty="0">
              <a:solidFill>
                <a:srgbClr val="2B3A42"/>
              </a:solidFill>
              <a:effectLst/>
              <a:latin typeface="+mn-lt"/>
            </a:endParaRPr>
          </a:p>
          <a:p>
            <a:pPr algn="l"/>
            <a:r>
              <a:rPr lang="en-GB" sz="1000" b="1" i="0" dirty="0">
                <a:solidFill>
                  <a:srgbClr val="2B3A42"/>
                </a:solidFill>
                <a:effectLst/>
                <a:latin typeface="+mn-lt"/>
              </a:rPr>
              <a:t>When it comes to making decisions about pupil understanding and progress based on assessment data, the greater the validity and reliability of an assessment, the greater the trust that can be placed in the data it generates</a:t>
            </a:r>
            <a:r>
              <a:rPr lang="en-GB" sz="1000" b="0" i="0" dirty="0">
                <a:solidFill>
                  <a:srgbClr val="2B3A42"/>
                </a:solidFill>
                <a:effectLst/>
                <a:latin typeface="+mn-lt"/>
              </a:rPr>
              <a:t>.</a:t>
            </a:r>
          </a:p>
          <a:p>
            <a:endParaRPr lang="en-GB" sz="1000" b="1" i="0" dirty="0">
              <a:solidFill>
                <a:srgbClr val="2B3A42"/>
              </a:solidFill>
              <a:effectLst/>
              <a:latin typeface="+mn-lt"/>
            </a:endParaRPr>
          </a:p>
          <a:p>
            <a:r>
              <a:rPr lang="en-GB" sz="1000" b="1" i="0" dirty="0">
                <a:solidFill>
                  <a:srgbClr val="2B3A42"/>
                </a:solidFill>
                <a:effectLst/>
                <a:latin typeface="+mn-lt"/>
              </a:rPr>
              <a:t>(covered further on) </a:t>
            </a:r>
            <a:r>
              <a:rPr lang="en-GB" sz="1000" b="0" i="0" dirty="0">
                <a:solidFill>
                  <a:srgbClr val="2B3A42"/>
                </a:solidFill>
                <a:effectLst/>
                <a:latin typeface="+mn-lt"/>
              </a:rPr>
              <a:t>Formative and summative assessment are misleading terms: the tests are often the same</a:t>
            </a:r>
            <a:r>
              <a:rPr lang="en-GB" sz="1000" b="0" i="0" u="none" dirty="0">
                <a:solidFill>
                  <a:srgbClr val="2B3A42"/>
                </a:solidFill>
                <a:effectLst/>
                <a:latin typeface="+mn-lt"/>
              </a:rPr>
              <a:t>, </a:t>
            </a:r>
            <a:r>
              <a:rPr lang="en-GB" sz="1000" b="0" i="0" u="sng" dirty="0">
                <a:solidFill>
                  <a:srgbClr val="2B3A42"/>
                </a:solidFill>
                <a:effectLst/>
                <a:latin typeface="+mn-lt"/>
              </a:rPr>
              <a:t>it is only the way the data is used that changes</a:t>
            </a:r>
            <a:r>
              <a:rPr lang="en-GB" sz="1000" b="0" i="0" dirty="0">
                <a:solidFill>
                  <a:srgbClr val="2B3A42"/>
                </a:solidFill>
                <a:effectLst/>
                <a:latin typeface="+mn-lt"/>
              </a:rPr>
              <a:t>.</a:t>
            </a:r>
            <a:endParaRPr lang="en-GB" sz="1000" b="0" dirty="0">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3633663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050" b="0" i="0" dirty="0">
                <a:solidFill>
                  <a:srgbClr val="444444"/>
                </a:solidFill>
                <a:effectLst/>
                <a:latin typeface="+mn-lt"/>
              </a:rPr>
              <a:t>​</a:t>
            </a:r>
            <a:r>
              <a:rPr lang="en-GB" sz="1050" b="0" i="0" u="none" strike="noStrike" dirty="0">
                <a:solidFill>
                  <a:srgbClr val="000000"/>
                </a:solidFill>
                <a:effectLst/>
                <a:latin typeface="+mn-lt"/>
              </a:rPr>
              <a:t>There were many presumptions made about teachers and practitioners in creating </a:t>
            </a:r>
            <a:r>
              <a:rPr lang="en-GB" sz="1050" b="0" i="0" u="none" strike="noStrike" dirty="0" err="1">
                <a:solidFill>
                  <a:srgbClr val="000000"/>
                </a:solidFill>
                <a:effectLst/>
                <a:latin typeface="+mn-lt"/>
              </a:rPr>
              <a:t>CfE</a:t>
            </a:r>
            <a:r>
              <a:rPr lang="en-GB" sz="1050" b="0" i="0" dirty="0">
                <a:solidFill>
                  <a:srgbClr val="444444"/>
                </a:solidFill>
                <a:effectLst/>
                <a:latin typeface="+mn-lt"/>
              </a:rPr>
              <a:t>​</a:t>
            </a:r>
          </a:p>
          <a:p>
            <a:pPr algn="l" rtl="0" fontAlgn="base"/>
            <a:endParaRPr lang="en-GB" sz="1050" b="0" i="0" u="none" strike="noStrike" dirty="0">
              <a:solidFill>
                <a:srgbClr val="000000"/>
              </a:solidFill>
              <a:effectLst/>
              <a:latin typeface="+mn-lt"/>
            </a:endParaRPr>
          </a:p>
          <a:p>
            <a:pPr algn="l" rtl="0" fontAlgn="base"/>
            <a:r>
              <a:rPr lang="en-GB" sz="1050" b="0" i="0" u="none" strike="noStrike" dirty="0">
                <a:solidFill>
                  <a:srgbClr val="000000"/>
                </a:solidFill>
                <a:effectLst/>
                <a:latin typeface="+mn-lt"/>
              </a:rPr>
              <a:t>That staff would know how to:</a:t>
            </a:r>
            <a:r>
              <a:rPr lang="en-US" sz="1050" b="0" i="0" dirty="0">
                <a:solidFill>
                  <a:srgbClr val="444444"/>
                </a:solidFill>
                <a:effectLst/>
                <a:latin typeface="+mn-lt"/>
              </a:rPr>
              <a:t>​</a:t>
            </a:r>
          </a:p>
          <a:p>
            <a:pPr marL="285750" indent="-285750" algn="l" rtl="0" fontAlgn="base">
              <a:buFont typeface="Arial" panose="020B0604020202020204" pitchFamily="34" charset="0"/>
              <a:buChar char="•"/>
            </a:pPr>
            <a:r>
              <a:rPr lang="en-GB" sz="1050" b="0" i="0" u="none" strike="noStrike" dirty="0">
                <a:solidFill>
                  <a:srgbClr val="000000"/>
                </a:solidFill>
                <a:effectLst/>
                <a:latin typeface="+mn-lt"/>
              </a:rPr>
              <a:t>recognise and link the ‘learning’ intended in the </a:t>
            </a:r>
            <a:r>
              <a:rPr lang="en-GB" sz="1050" b="0" i="0" u="none" strike="noStrike" dirty="0" err="1">
                <a:solidFill>
                  <a:srgbClr val="000000"/>
                </a:solidFill>
                <a:effectLst/>
                <a:latin typeface="+mn-lt"/>
              </a:rPr>
              <a:t>Es&amp;Os</a:t>
            </a:r>
            <a:r>
              <a:rPr lang="en-GB" sz="1050" b="0" i="0" u="none" strike="noStrike" dirty="0">
                <a:solidFill>
                  <a:srgbClr val="000000"/>
                </a:solidFill>
                <a:effectLst/>
                <a:latin typeface="+mn-lt"/>
              </a:rPr>
              <a:t> (use organisers to guide you if you are unsure)</a:t>
            </a:r>
            <a:r>
              <a:rPr lang="en-US" sz="1050" b="0" i="0" dirty="0">
                <a:solidFill>
                  <a:srgbClr val="444444"/>
                </a:solidFill>
                <a:effectLst/>
                <a:latin typeface="+mn-lt"/>
              </a:rPr>
              <a:t>​</a:t>
            </a:r>
          </a:p>
          <a:p>
            <a:pPr marL="285750" indent="-285750" algn="l" rtl="0" fontAlgn="base">
              <a:buFont typeface="Arial" panose="020B0604020202020204" pitchFamily="34" charset="0"/>
              <a:buChar char="•"/>
            </a:pPr>
            <a:r>
              <a:rPr lang="en-GB" sz="1050" b="0" i="0" u="none" strike="noStrike" dirty="0">
                <a:solidFill>
                  <a:srgbClr val="000000"/>
                </a:solidFill>
                <a:effectLst/>
                <a:latin typeface="+mn-lt"/>
              </a:rPr>
              <a:t>plan experiences which promote and support that learning </a:t>
            </a:r>
            <a:r>
              <a:rPr lang="en-US" sz="1050" b="0" i="0" dirty="0">
                <a:solidFill>
                  <a:srgbClr val="444444"/>
                </a:solidFill>
                <a:effectLst/>
                <a:latin typeface="+mn-lt"/>
              </a:rPr>
              <a:t>​</a:t>
            </a:r>
          </a:p>
          <a:p>
            <a:pPr marL="285750" indent="-285750" algn="l" rtl="0" fontAlgn="base">
              <a:buFont typeface="Arial" panose="020B0604020202020204" pitchFamily="34" charset="0"/>
              <a:buChar char="•"/>
            </a:pPr>
            <a:r>
              <a:rPr lang="en-GB" sz="1050" b="0" i="0" u="none" strike="noStrike" dirty="0">
                <a:solidFill>
                  <a:srgbClr val="000000"/>
                </a:solidFill>
                <a:effectLst/>
                <a:latin typeface="+mn-lt"/>
              </a:rPr>
              <a:t>provide valid opportunities for learners to demonstrate what they’ve learned – and how well</a:t>
            </a:r>
            <a:r>
              <a:rPr lang="en-US" sz="1050" b="0" i="0" dirty="0">
                <a:solidFill>
                  <a:srgbClr val="444444"/>
                </a:solidFill>
                <a:effectLst/>
                <a:latin typeface="+mn-lt"/>
              </a:rPr>
              <a:t>​</a:t>
            </a:r>
          </a:p>
          <a:p>
            <a:pPr marL="285750" indent="-285750" algn="l" rtl="0" fontAlgn="base">
              <a:buFont typeface="Arial" panose="020B0604020202020204" pitchFamily="34" charset="0"/>
              <a:buChar char="•"/>
            </a:pPr>
            <a:r>
              <a:rPr lang="en-GB" sz="1050" b="0" i="0" u="none" strike="noStrike" dirty="0">
                <a:solidFill>
                  <a:srgbClr val="000000"/>
                </a:solidFill>
                <a:effectLst/>
                <a:latin typeface="+mn-lt"/>
              </a:rPr>
              <a:t>appreciate the purpose of moderation in assessment</a:t>
            </a:r>
            <a:r>
              <a:rPr lang="en-US" sz="1050" b="0" i="0" dirty="0">
                <a:solidFill>
                  <a:srgbClr val="444444"/>
                </a:solidFill>
                <a:effectLst/>
                <a:latin typeface="+mn-lt"/>
              </a:rPr>
              <a:t>​</a:t>
            </a:r>
          </a:p>
          <a:p>
            <a:pPr marL="285750" indent="-285750" algn="l" rtl="0" fontAlgn="base">
              <a:buFont typeface="Arial" panose="020B0604020202020204" pitchFamily="34" charset="0"/>
              <a:buChar char="•"/>
            </a:pPr>
            <a:r>
              <a:rPr lang="en-GB" sz="1050" b="0" i="0" u="none" strike="noStrike" dirty="0">
                <a:solidFill>
                  <a:srgbClr val="000000"/>
                </a:solidFill>
                <a:effectLst/>
                <a:latin typeface="+mn-lt"/>
              </a:rPr>
              <a:t>use what they’ve learned about assessment to move learning forward: </a:t>
            </a:r>
            <a:r>
              <a:rPr lang="en-US" sz="1050" b="0" i="0" dirty="0">
                <a:solidFill>
                  <a:srgbClr val="444444"/>
                </a:solidFill>
                <a:effectLst/>
                <a:latin typeface="+mn-lt"/>
              </a:rPr>
              <a:t>​</a:t>
            </a:r>
          </a:p>
          <a:p>
            <a:pPr marL="285750" indent="-285750" algn="l" rtl="0" fontAlgn="base">
              <a:buFont typeface="Courier New" panose="02070309020205020404" pitchFamily="49" charset="0"/>
              <a:buChar char="o"/>
            </a:pPr>
            <a:r>
              <a:rPr lang="en-GB" sz="1050" b="0" i="0" u="none" strike="noStrike" dirty="0">
                <a:solidFill>
                  <a:srgbClr val="000000"/>
                </a:solidFill>
                <a:effectLst/>
                <a:latin typeface="+mn-lt"/>
              </a:rPr>
              <a:t>breadth, challenge and application </a:t>
            </a:r>
            <a:r>
              <a:rPr lang="en-GB" sz="1050" b="0" i="0" u="sng" dirty="0">
                <a:solidFill>
                  <a:srgbClr val="000000"/>
                </a:solidFill>
                <a:effectLst/>
                <a:latin typeface="+mn-lt"/>
              </a:rPr>
              <a:t>within a level </a:t>
            </a:r>
            <a:r>
              <a:rPr lang="en-US" sz="1050" b="0" i="0" dirty="0">
                <a:solidFill>
                  <a:srgbClr val="444444"/>
                </a:solidFill>
                <a:effectLst/>
                <a:latin typeface="+mn-lt"/>
              </a:rPr>
              <a:t>​</a:t>
            </a:r>
          </a:p>
          <a:p>
            <a:pPr marL="285750" indent="-285750" algn="l" rtl="0" fontAlgn="base">
              <a:buFont typeface="Courier New" panose="02070309020205020404" pitchFamily="49" charset="0"/>
              <a:buChar char="o"/>
            </a:pPr>
            <a:r>
              <a:rPr lang="en-GB" sz="1050" b="0" i="0" u="none" strike="noStrike" dirty="0">
                <a:solidFill>
                  <a:srgbClr val="000000"/>
                </a:solidFill>
                <a:effectLst/>
                <a:latin typeface="+mn-lt"/>
              </a:rPr>
              <a:t>progression </a:t>
            </a:r>
            <a:r>
              <a:rPr lang="en-GB" sz="1050" b="0" i="0" u="sng" dirty="0">
                <a:solidFill>
                  <a:srgbClr val="000000"/>
                </a:solidFill>
                <a:effectLst/>
                <a:latin typeface="+mn-lt"/>
              </a:rPr>
              <a:t>through levels</a:t>
            </a:r>
            <a:endParaRPr lang="en-US" sz="1050"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757588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1" u="none" strike="noStrike" dirty="0">
                <a:solidFill>
                  <a:srgbClr val="000000"/>
                </a:solidFill>
                <a:effectLst/>
                <a:latin typeface="Calibri" panose="020F0502020204030204" pitchFamily="34" charset="0"/>
              </a:rPr>
              <a:t>Education Scotland: </a:t>
            </a:r>
            <a:r>
              <a:rPr lang="en-GB" sz="1200" b="0" i="0" u="none" strike="noStrike" dirty="0">
                <a:solidFill>
                  <a:srgbClr val="000000"/>
                </a:solidFill>
                <a:effectLst/>
                <a:latin typeface="Calibri" panose="020F0502020204030204" pitchFamily="34" charset="0"/>
              </a:rPr>
              <a:t>with colleagues/staff, use these questions as a basis for reflection and discussion. You may wish to leave some time between delivering this presentation and considering these questions to allow colleagues time to think about what has been outlined.</a:t>
            </a:r>
            <a:r>
              <a:rPr lang="en-GB" sz="12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26</a:t>
            </a:fld>
            <a:endParaRPr lang="en-US"/>
          </a:p>
        </p:txBody>
      </p:sp>
    </p:spTree>
    <p:extLst>
      <p:ext uri="{BB962C8B-B14F-4D97-AF65-F5344CB8AC3E}">
        <p14:creationId xmlns:p14="http://schemas.microsoft.com/office/powerpoint/2010/main" val="427334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27</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831"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Calibri" panose="020F0502020204030204" pitchFamily="34" charset="0"/>
              </a:rPr>
              <a:t>This was an opportunity to revisit the Curriculum for Excellence narrative and look at it within the current context. It should stimulate fresh thinking about Scotland’s curriculum. It celebrates the successes for </a:t>
            </a:r>
            <a:r>
              <a:rPr lang="en-GB" sz="1000" b="0" i="0" u="none" strike="noStrike" dirty="0" err="1">
                <a:solidFill>
                  <a:srgbClr val="000000"/>
                </a:solidFill>
                <a:effectLst/>
                <a:latin typeface="Calibri" panose="020F0502020204030204" pitchFamily="34" charset="0"/>
              </a:rPr>
              <a:t>CfE</a:t>
            </a:r>
            <a:r>
              <a:rPr lang="en-GB" sz="1000" b="0" i="0" u="none" strike="noStrike" dirty="0">
                <a:solidFill>
                  <a:srgbClr val="000000"/>
                </a:solidFill>
                <a:effectLst/>
                <a:latin typeface="Calibri" panose="020F0502020204030204" pitchFamily="34" charset="0"/>
              </a:rPr>
              <a:t> and should build confidence for future development</a:t>
            </a:r>
          </a:p>
          <a:p>
            <a:pPr marL="0" marR="0" lvl="0" indent="0" algn="l" defTabSz="342831" rtl="0" eaLnBrk="1" fontAlgn="auto"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Calibri" panose="020F0502020204030204" pitchFamily="34" charset="0"/>
            </a:endParaRPr>
          </a:p>
          <a:p>
            <a:pPr marL="171450" marR="0" lvl="0" indent="-171450" algn="l" defTabSz="3428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dirty="0">
                <a:solidFill>
                  <a:srgbClr val="000000"/>
                </a:solidFill>
                <a:effectLst/>
                <a:latin typeface="Calibri" panose="020F0502020204030204" pitchFamily="34" charset="0"/>
              </a:rPr>
              <a:t>It’s about placing the learner at the heart of education. </a:t>
            </a:r>
            <a:r>
              <a:rPr lang="en-GB" sz="1000" b="0" i="0" u="none" strike="noStrike" dirty="0" err="1">
                <a:solidFill>
                  <a:srgbClr val="000000"/>
                </a:solidFill>
                <a:effectLst/>
                <a:latin typeface="Calibri" panose="020F0502020204030204" pitchFamily="34" charset="0"/>
              </a:rPr>
              <a:t>CfE</a:t>
            </a:r>
            <a:r>
              <a:rPr lang="en-GB" sz="1000" b="0" i="0" u="none" strike="noStrike" dirty="0">
                <a:solidFill>
                  <a:srgbClr val="000000"/>
                </a:solidFill>
                <a:effectLst/>
                <a:latin typeface="Calibri" panose="020F0502020204030204" pitchFamily="34" charset="0"/>
              </a:rPr>
              <a:t> is about the </a:t>
            </a:r>
            <a:r>
              <a:rPr lang="en-GB" sz="1000" b="1" i="0" u="none" strike="noStrike" dirty="0">
                <a:solidFill>
                  <a:srgbClr val="000000"/>
                </a:solidFill>
                <a:effectLst/>
                <a:latin typeface="Calibri" panose="020F0502020204030204" pitchFamily="34" charset="0"/>
              </a:rPr>
              <a:t>4 capacities </a:t>
            </a:r>
            <a:r>
              <a:rPr lang="en-GB" sz="1000" b="0" i="0" u="none" strike="noStrike" dirty="0">
                <a:solidFill>
                  <a:srgbClr val="000000"/>
                </a:solidFill>
                <a:effectLst/>
                <a:latin typeface="Calibri" panose="020F0502020204030204" pitchFamily="34" charset="0"/>
              </a:rPr>
              <a:t>that we should be enabling all young people to become. It’s about maximising and developing opportunities to meet the needs of our learners.</a:t>
            </a:r>
          </a:p>
          <a:p>
            <a:pPr marL="171450" marR="0" lvl="0" indent="-171450" algn="l" defTabSz="3428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dirty="0">
              <a:solidFill>
                <a:srgbClr val="000000"/>
              </a:solidFill>
              <a:effectLst/>
              <a:latin typeface="Calibri" panose="020F0502020204030204" pitchFamily="34" charset="0"/>
            </a:endParaRPr>
          </a:p>
          <a:p>
            <a:pPr marL="171450" marR="0" lvl="0" indent="-171450" algn="l" defTabSz="3428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dirty="0">
                <a:solidFill>
                  <a:srgbClr val="000000"/>
                </a:solidFill>
                <a:effectLst/>
                <a:latin typeface="Calibri" panose="020F0502020204030204" pitchFamily="34" charset="0"/>
              </a:rPr>
              <a:t>It’s about the totality of experiences that we plan for within the </a:t>
            </a:r>
            <a:r>
              <a:rPr lang="en-GB" sz="1000" b="1" i="0" u="none" strike="noStrike" dirty="0">
                <a:solidFill>
                  <a:srgbClr val="000000"/>
                </a:solidFill>
                <a:effectLst/>
                <a:latin typeface="Calibri" panose="020F0502020204030204" pitchFamily="34" charset="0"/>
              </a:rPr>
              <a:t>4</a:t>
            </a:r>
            <a:r>
              <a:rPr lang="en-GB" sz="1000" b="0" i="0" u="none" strike="noStrike" dirty="0">
                <a:solidFill>
                  <a:srgbClr val="000000"/>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contexts for learning. </a:t>
            </a:r>
            <a:r>
              <a:rPr lang="en-GB" sz="1000" b="0" i="0" u="none" strike="noStrike" dirty="0">
                <a:solidFill>
                  <a:srgbClr val="000000"/>
                </a:solidFill>
                <a:effectLst/>
                <a:latin typeface="Calibri" panose="020F0502020204030204" pitchFamily="34" charset="0"/>
              </a:rPr>
              <a:t>Learning supposed to be </a:t>
            </a:r>
            <a:r>
              <a:rPr lang="en-GB" sz="1000" b="1" i="0" u="none" strike="noStrike" dirty="0">
                <a:solidFill>
                  <a:srgbClr val="000000"/>
                </a:solidFill>
                <a:effectLst/>
                <a:latin typeface="Calibri" panose="020F0502020204030204" pitchFamily="34" charset="0"/>
              </a:rPr>
              <a:t>active </a:t>
            </a:r>
            <a:r>
              <a:rPr lang="en-GB" sz="1000" b="0" i="0" u="none" strike="noStrike" dirty="0">
                <a:solidFill>
                  <a:srgbClr val="000000"/>
                </a:solidFill>
                <a:effectLst/>
                <a:latin typeface="Calibri" panose="020F0502020204030204" pitchFamily="34" charset="0"/>
              </a:rPr>
              <a:t>and </a:t>
            </a:r>
            <a:r>
              <a:rPr lang="en-GB" sz="1000" b="1" i="0" u="none" strike="noStrike" dirty="0">
                <a:solidFill>
                  <a:srgbClr val="000000"/>
                </a:solidFill>
                <a:effectLst/>
                <a:latin typeface="Calibri" panose="020F0502020204030204" pitchFamily="34" charset="0"/>
              </a:rPr>
              <a:t>meaningful </a:t>
            </a:r>
            <a:r>
              <a:rPr lang="en-GB" sz="1000" b="0" i="0" u="none" strike="noStrike" dirty="0">
                <a:solidFill>
                  <a:srgbClr val="000000"/>
                </a:solidFill>
                <a:effectLst/>
                <a:latin typeface="Calibri" panose="020F0502020204030204" pitchFamily="34" charset="0"/>
              </a:rPr>
              <a:t>based on </a:t>
            </a:r>
            <a:r>
              <a:rPr lang="en-GB" sz="1000" b="1" i="0" u="none" strike="noStrike" dirty="0">
                <a:solidFill>
                  <a:srgbClr val="000000"/>
                </a:solidFill>
                <a:effectLst/>
                <a:latin typeface="Calibri" panose="020F0502020204030204" pitchFamily="34" charset="0"/>
              </a:rPr>
              <a:t>real life contexts</a:t>
            </a:r>
            <a:r>
              <a:rPr lang="en-GB" sz="1000" b="0" i="0" dirty="0">
                <a:solidFill>
                  <a:srgbClr val="000000"/>
                </a:solidFill>
                <a:effectLst/>
                <a:latin typeface="Calibri" panose="020F0502020204030204" pitchFamily="34" charset="0"/>
              </a:rPr>
              <a:t>​.  </a:t>
            </a:r>
            <a:r>
              <a:rPr lang="en-GB" sz="1000" b="1" i="0" dirty="0">
                <a:solidFill>
                  <a:srgbClr val="000000"/>
                </a:solidFill>
                <a:effectLst/>
                <a:latin typeface="Calibri" panose="020F0502020204030204" pitchFamily="34" charset="0"/>
              </a:rPr>
              <a:t>Interdisciplinary learning</a:t>
            </a:r>
            <a:r>
              <a:rPr lang="en-GB" sz="1000" b="0" i="0" dirty="0">
                <a:solidFill>
                  <a:srgbClr val="000000"/>
                </a:solidFill>
                <a:effectLst/>
                <a:latin typeface="Calibri" panose="020F0502020204030204" pitchFamily="34" charset="0"/>
              </a:rPr>
              <a:t> is one of the 4 contexts for learning.</a:t>
            </a:r>
          </a:p>
          <a:p>
            <a:pPr marL="0" marR="0" lvl="0" indent="0" algn="l" defTabSz="34283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dirty="0">
                <a:solidFill>
                  <a:srgbClr val="000000"/>
                </a:solidFill>
                <a:effectLst/>
                <a:latin typeface="Calibri" panose="020F0502020204030204" pitchFamily="34" charset="0"/>
              </a:rPr>
              <a:t> </a:t>
            </a:r>
          </a:p>
          <a:p>
            <a:pPr marL="171450" marR="0" lvl="0" indent="-171450" algn="l" defTabSz="3428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dirty="0">
                <a:solidFill>
                  <a:srgbClr val="000000"/>
                </a:solidFill>
                <a:effectLst/>
                <a:latin typeface="Calibri" panose="020F0502020204030204" pitchFamily="34" charset="0"/>
              </a:rPr>
              <a:t>It’s about engaging in </a:t>
            </a:r>
            <a:r>
              <a:rPr lang="en-GB" sz="1000" b="1" i="0" dirty="0">
                <a:solidFill>
                  <a:srgbClr val="000000"/>
                </a:solidFill>
                <a:effectLst/>
                <a:latin typeface="Calibri" panose="020F0502020204030204" pitchFamily="34" charset="0"/>
              </a:rPr>
              <a:t>professional dialogue</a:t>
            </a:r>
            <a:r>
              <a:rPr lang="en-GB" sz="1000" b="0" i="0" dirty="0">
                <a:solidFill>
                  <a:srgbClr val="000000"/>
                </a:solidFill>
                <a:effectLst/>
                <a:latin typeface="Calibri" panose="020F0502020204030204" pitchFamily="34" charset="0"/>
              </a:rPr>
              <a:t> around curriculum design, and about inspiring, sharing and nurturing innovation. It mentions making meaningful learning networks to </a:t>
            </a:r>
            <a:r>
              <a:rPr lang="en-GB" sz="1000" b="1" i="0" dirty="0">
                <a:solidFill>
                  <a:srgbClr val="000000"/>
                </a:solidFill>
                <a:effectLst/>
                <a:latin typeface="Calibri" panose="020F0502020204030204" pitchFamily="34" charset="0"/>
              </a:rPr>
              <a:t>optimise impact</a:t>
            </a:r>
            <a:r>
              <a:rPr lang="en-GB" sz="1000" b="0" i="0" dirty="0">
                <a:solidFill>
                  <a:srgbClr val="000000"/>
                </a:solidFill>
                <a:effectLst/>
                <a:latin typeface="Calibri" panose="020F0502020204030204" pitchFamily="34" charset="0"/>
              </a:rPr>
              <a:t> - opportunities to engage in purposeful dialogue with colleagues. </a:t>
            </a:r>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107698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BTC</a:t>
            </a:r>
            <a:r>
              <a:rPr lang="en-GB" dirty="0"/>
              <a:t> 3 and </a:t>
            </a:r>
            <a:r>
              <a:rPr lang="en-GB" dirty="0" err="1"/>
              <a:t>HGIOS</a:t>
            </a:r>
            <a:r>
              <a:rPr lang="en-GB" dirty="0"/>
              <a:t> 4 state that the curriculum should be designed on the basis of the above 7 principles. </a:t>
            </a:r>
          </a:p>
          <a:p>
            <a:endParaRPr lang="en-GB" dirty="0"/>
          </a:p>
          <a:p>
            <a:pPr marL="171450" indent="-171450">
              <a:buFont typeface="Arial" panose="020B0604020202020204" pitchFamily="34" charset="0"/>
              <a:buChar char="•"/>
            </a:pPr>
            <a:r>
              <a:rPr lang="en-GB" dirty="0"/>
              <a:t>Along</a:t>
            </a:r>
            <a:r>
              <a:rPr lang="en-GB" baseline="0" dirty="0"/>
              <a:t> with the Es and </a:t>
            </a:r>
            <a:r>
              <a:rPr lang="en-GB" baseline="0" dirty="0" err="1"/>
              <a:t>Os</a:t>
            </a:r>
            <a:r>
              <a:rPr lang="en-GB" baseline="0" dirty="0"/>
              <a:t>, the seven </a:t>
            </a:r>
            <a:r>
              <a:rPr lang="en-GB" dirty="0"/>
              <a:t>design principles should</a:t>
            </a:r>
            <a:r>
              <a:rPr lang="en-GB" baseline="0" dirty="0"/>
              <a:t> form the basis of </a:t>
            </a:r>
            <a:r>
              <a:rPr lang="en-GB" dirty="0"/>
              <a:t>planned learning and, consequently,</a:t>
            </a:r>
            <a:r>
              <a:rPr lang="en-GB" baseline="0" dirty="0"/>
              <a:t> of the </a:t>
            </a:r>
            <a:r>
              <a:rPr lang="en-GB" dirty="0"/>
              <a:t>curriculum as a whole.</a:t>
            </a:r>
          </a:p>
          <a:p>
            <a:pPr marL="171450" indent="-171450">
              <a:buFont typeface="Arial" panose="020B0604020202020204" pitchFamily="34" charset="0"/>
              <a:buChar char="•"/>
            </a:pPr>
            <a:r>
              <a:rPr lang="en-GB" dirty="0"/>
              <a:t>These design principles prove useful when reviewing</a:t>
            </a:r>
            <a:r>
              <a:rPr lang="en-GB" baseline="0" dirty="0"/>
              <a:t> </a:t>
            </a:r>
            <a:r>
              <a:rPr lang="en-GB" dirty="0"/>
              <a:t>learning</a:t>
            </a:r>
            <a:r>
              <a:rPr lang="en-GB" baseline="0" dirty="0"/>
              <a:t> experiences across the four contexts of learning and when evaluating the</a:t>
            </a:r>
            <a:r>
              <a:rPr lang="en-GB" dirty="0"/>
              <a:t> curriculum as a whole. </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384932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170759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Planning learning, teaching and assessment</a:t>
            </a:r>
            <a:endParaRPr lang="en-GB" u="none" dirty="0"/>
          </a:p>
          <a:p>
            <a:pPr marL="171450" indent="-171450">
              <a:buFont typeface="Arial" panose="020B0604020202020204" pitchFamily="34" charset="0"/>
              <a:buChar char="•"/>
            </a:pPr>
            <a:r>
              <a:rPr lang="en-GB" dirty="0"/>
              <a:t>Emphasise</a:t>
            </a:r>
            <a:r>
              <a:rPr lang="en-GB" baseline="0" dirty="0"/>
              <a:t> the need to ensure that, regardless of ability, all learners should be able to influence the development of and fully understand the intended learning.</a:t>
            </a:r>
          </a:p>
          <a:p>
            <a:pPr marL="171450" indent="-171450">
              <a:buFont typeface="Arial" panose="020B0604020202020204" pitchFamily="34" charset="0"/>
              <a:buChar char="•"/>
            </a:pPr>
            <a:r>
              <a:rPr lang="en-GB" baseline="0" dirty="0"/>
              <a:t>This can best be achieved through the co-construction of ‘pupil-friendly’ </a:t>
            </a:r>
            <a:r>
              <a:rPr lang="en-GB" b="1" baseline="0" dirty="0"/>
              <a:t>learning intentions</a:t>
            </a:r>
            <a:r>
              <a:rPr lang="en-GB" baseline="0" dirty="0"/>
              <a:t>.  </a:t>
            </a:r>
            <a:endParaRPr lang="en-GB" dirty="0"/>
          </a:p>
          <a:p>
            <a:endParaRPr lang="en-GB" u="none" dirty="0"/>
          </a:p>
          <a:p>
            <a:pPr marL="171450" indent="-171450">
              <a:buFont typeface="Arial" panose="020B0604020202020204" pitchFamily="34" charset="0"/>
              <a:buChar char="•"/>
            </a:pPr>
            <a:r>
              <a:rPr lang="en-GB" dirty="0"/>
              <a:t>Emphasise</a:t>
            </a:r>
            <a:r>
              <a:rPr lang="en-GB" baseline="0" dirty="0"/>
              <a:t> the need to ensure that, regardless of ability, all learners should be able to influence the development of and fully understand the intended learning.</a:t>
            </a:r>
          </a:p>
          <a:p>
            <a:pPr marL="171450" indent="-171450">
              <a:buFont typeface="Arial" panose="020B0604020202020204" pitchFamily="34" charset="0"/>
              <a:buChar char="•"/>
            </a:pPr>
            <a:r>
              <a:rPr lang="en-GB" baseline="0" dirty="0"/>
              <a:t>This can best be achieved through the co-construction of ‘pupil-friendly’ </a:t>
            </a:r>
            <a:r>
              <a:rPr lang="en-GB" b="1" baseline="0" dirty="0"/>
              <a:t>success criteria </a:t>
            </a:r>
            <a:r>
              <a:rPr lang="en-GB" baseline="0" dirty="0"/>
              <a:t>which are based on learning intentions and, ultimately, on the agreed bundle of Es and </a:t>
            </a:r>
            <a:r>
              <a:rPr lang="en-GB" baseline="0" dirty="0" err="1"/>
              <a:t>Os</a:t>
            </a:r>
            <a:r>
              <a:rPr lang="en-GB" baseline="0" dirty="0"/>
              <a:t>.</a:t>
            </a:r>
          </a:p>
          <a:p>
            <a:pPr marL="171450" indent="-171450">
              <a:buFont typeface="Arial" panose="020B0604020202020204" pitchFamily="34" charset="0"/>
              <a:buChar char="•"/>
            </a:pPr>
            <a:r>
              <a:rPr lang="en-GB" baseline="0" dirty="0"/>
              <a:t>To be successful, success criteria should fulfil the above.  </a:t>
            </a:r>
            <a:endParaRPr lang="en-GB" dirty="0"/>
          </a:p>
          <a:p>
            <a:endParaRPr lang="en-GB"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need for colleagues to </a:t>
            </a:r>
            <a:r>
              <a:rPr lang="en-GB" b="1" dirty="0"/>
              <a:t>work together </a:t>
            </a:r>
            <a:r>
              <a:rPr lang="en-GB" dirty="0"/>
              <a:t>to plan learning, teaching and assessment.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Working collaboratively with others is central</a:t>
            </a:r>
            <a:r>
              <a:rPr lang="en-GB" baseline="0" dirty="0"/>
              <a:t> to the moderation 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Assessment should be planned for at the outset, alongside the planning of learning experiences.</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396258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Possible answers to this discussion question might include the above. What other features  of high quality learning and teaching would you include?</a:t>
            </a:r>
            <a:endParaRPr lang="en-US"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245794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Key messages are taken directly from the Education</a:t>
            </a:r>
            <a:r>
              <a:rPr lang="en-GB" sz="1000" baseline="0" dirty="0"/>
              <a:t> Scotland </a:t>
            </a:r>
            <a:r>
              <a:rPr lang="en-GB" sz="1000" dirty="0"/>
              <a:t>Curriculum for Excellence (</a:t>
            </a:r>
            <a:r>
              <a:rPr lang="en-GB" sz="1000" dirty="0" err="1"/>
              <a:t>CfE</a:t>
            </a:r>
            <a:r>
              <a:rPr lang="en-GB" sz="1000" dirty="0"/>
              <a:t>) Statement for Practitioners from HM Chief Inspector of Education (Aug 2016) document</a:t>
            </a:r>
          </a:p>
          <a:p>
            <a:r>
              <a:rPr lang="en-GB" sz="1000" dirty="0"/>
              <a:t>Emphasise:</a:t>
            </a:r>
          </a:p>
          <a:p>
            <a:pPr marL="171450" indent="-171450">
              <a:buFont typeface="Arial" panose="020B0604020202020204" pitchFamily="34" charset="0"/>
              <a:buChar char="•"/>
            </a:pPr>
            <a:r>
              <a:rPr lang="en-GB" sz="1000" dirty="0"/>
              <a:t>While being as efficient as possible, planning should also be</a:t>
            </a:r>
            <a:r>
              <a:rPr lang="en-GB" sz="1000" baseline="0" dirty="0"/>
              <a:t> unbureaucratic.</a:t>
            </a:r>
            <a:r>
              <a:rPr lang="en-GB" sz="1000" dirty="0"/>
              <a:t> </a:t>
            </a:r>
            <a:r>
              <a:rPr lang="en-GB" sz="1000" baseline="0" dirty="0"/>
              <a:t> Planning should inform learning, teaching and assessment and suit local needs.</a:t>
            </a:r>
          </a:p>
          <a:p>
            <a:pPr marL="171450" indent="-171450">
              <a:buFont typeface="Arial" panose="020B0604020202020204" pitchFamily="34" charset="0"/>
              <a:buChar char="•"/>
            </a:pPr>
            <a:r>
              <a:rPr lang="en-GB" sz="1000" baseline="0" dirty="0"/>
              <a:t>The moderation of learning, teaching and assessment should always be carried out collaboratively.</a:t>
            </a:r>
            <a:r>
              <a:rPr lang="en-GB" sz="1000" dirty="0"/>
              <a:t> </a:t>
            </a:r>
            <a:r>
              <a:rPr lang="en-GB" sz="1000" baseline="0" dirty="0"/>
              <a:t> Professional dialogue is at the heart of the </a:t>
            </a:r>
            <a:r>
              <a:rPr lang="en-GB" sz="1000" dirty="0"/>
              <a:t>moderation cycle</a:t>
            </a:r>
            <a:r>
              <a:rPr lang="en-GB" sz="1000" baseline="0" dirty="0"/>
              <a:t>.</a:t>
            </a:r>
            <a:r>
              <a:rPr lang="en-GB" sz="1000" dirty="0"/>
              <a:t>   </a:t>
            </a:r>
            <a:endParaRPr lang="en-GB" sz="1000" dirty="0">
              <a:cs typeface="Calibri"/>
            </a:endParaRPr>
          </a:p>
          <a:p>
            <a:pPr marL="171450" indent="-171450">
              <a:buFont typeface="Arial" panose="020B0604020202020204" pitchFamily="34" charset="0"/>
              <a:buChar char="•"/>
            </a:pPr>
            <a:r>
              <a:rPr lang="en-GB" sz="1000" dirty="0"/>
              <a:t>The planning process should take into consideration the needs of all children and young people</a:t>
            </a:r>
          </a:p>
          <a:p>
            <a:pPr marL="171450" indent="-171450">
              <a:buFont typeface="Arial" panose="020B0604020202020204" pitchFamily="34" charset="0"/>
              <a:buChar char="•"/>
            </a:pPr>
            <a:r>
              <a:rPr lang="en-GB" sz="1000" baseline="0" dirty="0"/>
              <a:t>The coherent planning of literacy, numeracy and health and wellbeing across the curriculum should be prioritised</a:t>
            </a:r>
            <a:r>
              <a:rPr lang="en-GB" sz="1000" dirty="0"/>
              <a:t> </a:t>
            </a:r>
          </a:p>
          <a:p>
            <a:pPr marL="171450" indent="-171450">
              <a:buFont typeface="Arial" panose="020B0604020202020204" pitchFamily="34" charset="0"/>
              <a:buChar char="•"/>
            </a:pPr>
            <a:endParaRPr lang="en-GB" sz="1000" baseline="0" dirty="0"/>
          </a:p>
          <a:p>
            <a:pPr marL="0" indent="0">
              <a:buFont typeface="Arial" panose="020B0604020202020204" pitchFamily="34" charset="0"/>
              <a:buNone/>
            </a:pPr>
            <a:r>
              <a:rPr lang="en-GB" sz="1000" b="1" baseline="0" dirty="0"/>
              <a:t>** Direct practitioners to the Statement for Practitioners to see the “What to Avoid” section.</a:t>
            </a:r>
          </a:p>
          <a:p>
            <a:endParaRPr lang="en-GB" sz="1000" dirty="0"/>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114588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Taken from Education Scotland website</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4186876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gov.scot/education-scotland/scottish-education-system/policy-for-scottish-education/policy-drivers/a-statement-for-practitioners-from-hm-chief-inspector-of-education-august-2016/"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gov.scot/Documents/btc5-framework.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hyperlink" Target="https://www.nfer.ac.uk/nfer-position-paper-on-assessment-2007"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daisychristodoulou.com/2017/01/making-good-progress-the-future-of-assessment-for-learn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s://dylanwiliam.org/Dylan_Wiliams_website/Papers_files/Cambridge%20AfL%20keynote.doc"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dera.ioe.ac.uk/7800/1/AssessmentforLearning.pdf"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video" Target="https://player.vimeo.com/video/156710795?h=5759f7e422&amp;app_id=122963" TargetMode="External"/><Relationship Id="rId5" Type="http://schemas.openxmlformats.org/officeDocument/2006/relationships/image" Target="../media/image25.jpeg"/><Relationship Id="rId4" Type="http://schemas.openxmlformats.org/officeDocument/2006/relationships/hyperlink" Target="https://vimeo.com/156710795"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ducationendowmentfoundation.org.uk/tools/assessing-and-monitoring-pupil-progress/developing-whole-school-assessmen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education.gov.scot/improvement/self-evaluation/hgios4/"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hyperlink" Target="https://www.prodigygame.com/main-en/blog/types-of-assessment/" TargetMode="External"/><Relationship Id="rId3" Type="http://schemas.openxmlformats.org/officeDocument/2006/relationships/hyperlink" Target="https://www.youtube.com/watch?v=YtP4X5Vls9Y" TargetMode="External"/><Relationship Id="rId7" Type="http://schemas.openxmlformats.org/officeDocument/2006/relationships/hyperlink" Target="https://education.gov.scot/improvement/learning-resources/assessment-in-the-broad-general-education-2020-2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ducation.gov.scot/improvement/scotland-learns/resources-for-practitioners/assessment-what-is-working-well/" TargetMode="External"/><Relationship Id="rId11" Type="http://schemas.openxmlformats.org/officeDocument/2006/relationships/hyperlink" Target="https://www.shirleyclarke-education.org/publications/visible-learning-feedback-john-hattie-shirley-clarke/" TargetMode="External"/><Relationship Id="rId5" Type="http://schemas.openxmlformats.org/officeDocument/2006/relationships/hyperlink" Target="https://education.gov.scot/media/plwh4m3d/assessment-within-bge.pdf" TargetMode="External"/><Relationship Id="rId10" Type="http://schemas.openxmlformats.org/officeDocument/2006/relationships/hyperlink" Target="https://daisychristodoulou.com/2017/01/making-good-progress-the-future-of-assessment-for-learning/" TargetMode="External"/><Relationship Id="rId4" Type="http://schemas.openxmlformats.org/officeDocument/2006/relationships/hyperlink" Target="https://glowscotland.sharepoint.com/sites/PLC/moderationhub/SitePages/Learning,%20Teaching%20and%20Assessment.aspx" TargetMode="External"/><Relationship Id="rId9" Type="http://schemas.openxmlformats.org/officeDocument/2006/relationships/hyperlink" Target="https://youtu.be/8oxxPi6c-N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hyperlink" Target="https://scotlandscurriculum.scot/" TargetMode="External"/><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education.gov.scot/improvement/learning-resources/resources-to-support-the-refreshed-curriculum-for-excellence-narrative/"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gov.scot/Documents/btc3.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education.gov.scot/media/plwh4m3d/assessment-within-bg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62890" y="2263698"/>
            <a:ext cx="8126730"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Learning, Teaching and Assessment</a:t>
            </a:r>
          </a:p>
          <a:p>
            <a:r>
              <a:rPr lang="en-GB" sz="3000" i="1" dirty="0"/>
              <a:t>Session 4</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6D099-5325-444B-ACE5-67231EABB56F}"/>
              </a:ext>
            </a:extLst>
          </p:cNvPr>
          <p:cNvSpPr txBox="1"/>
          <p:nvPr/>
        </p:nvSpPr>
        <p:spPr>
          <a:xfrm>
            <a:off x="0" y="80010"/>
            <a:ext cx="12192000" cy="769441"/>
          </a:xfrm>
          <a:prstGeom prst="rect">
            <a:avLst/>
          </a:prstGeom>
          <a:noFill/>
        </p:spPr>
        <p:txBody>
          <a:bodyPr wrap="square" rtlCol="0">
            <a:spAutoFit/>
          </a:bodyPr>
          <a:lstStyle/>
          <a:p>
            <a:pPr algn="ctr"/>
            <a:r>
              <a:rPr lang="en-GB" sz="4400" b="1" dirty="0"/>
              <a:t>Key features of high quality learning and teaching</a:t>
            </a:r>
          </a:p>
        </p:txBody>
      </p:sp>
      <p:sp>
        <p:nvSpPr>
          <p:cNvPr id="4" name="TextBox 3">
            <a:extLst>
              <a:ext uri="{FF2B5EF4-FFF2-40B4-BE49-F238E27FC236}">
                <a16:creationId xmlns:a16="http://schemas.microsoft.com/office/drawing/2014/main" id="{8B55A3BE-8160-4019-A93C-BD0F612178C9}"/>
              </a:ext>
            </a:extLst>
          </p:cNvPr>
          <p:cNvSpPr txBox="1"/>
          <p:nvPr/>
        </p:nvSpPr>
        <p:spPr>
          <a:xfrm>
            <a:off x="331470" y="1143983"/>
            <a:ext cx="11704320" cy="5032147"/>
          </a:xfrm>
          <a:prstGeom prst="rect">
            <a:avLst/>
          </a:prstGeom>
          <a:noFill/>
        </p:spPr>
        <p:txBody>
          <a:bodyPr wrap="square">
            <a:spAutoFit/>
          </a:bodyPr>
          <a:lstStyle/>
          <a:p>
            <a:pPr marL="457200" indent="-457200">
              <a:spcAft>
                <a:spcPts val="1800"/>
              </a:spcAft>
              <a:buChar char="•"/>
            </a:pPr>
            <a:r>
              <a:rPr lang="en-GB" sz="2400" dirty="0">
                <a:solidFill>
                  <a:schemeClr val="tx1"/>
                </a:solidFill>
                <a:latin typeface="+mj-lt"/>
              </a:rPr>
              <a:t>The learning environment is </a:t>
            </a:r>
            <a:r>
              <a:rPr lang="en-GB" sz="2400" dirty="0">
                <a:solidFill>
                  <a:srgbClr val="9933FF"/>
                </a:solidFill>
                <a:latin typeface="+mj-lt"/>
              </a:rPr>
              <a:t>supportive, nurturing</a:t>
            </a:r>
            <a:r>
              <a:rPr lang="en-GB" sz="2400" dirty="0">
                <a:solidFill>
                  <a:schemeClr val="tx1"/>
                </a:solidFill>
                <a:latin typeface="+mj-lt"/>
              </a:rPr>
              <a:t> and appropriately </a:t>
            </a:r>
            <a:r>
              <a:rPr lang="en-GB" sz="2400" dirty="0">
                <a:solidFill>
                  <a:srgbClr val="9933FF"/>
                </a:solidFill>
                <a:latin typeface="+mj-lt"/>
              </a:rPr>
              <a:t>challenging</a:t>
            </a:r>
            <a:r>
              <a:rPr lang="en-GB" sz="2400" dirty="0">
                <a:solidFill>
                  <a:schemeClr val="tx1"/>
                </a:solidFill>
                <a:latin typeface="+mj-lt"/>
              </a:rPr>
              <a:t>.</a:t>
            </a:r>
            <a:endParaRPr lang="en-GB" sz="2400" dirty="0">
              <a:solidFill>
                <a:schemeClr val="tx1"/>
              </a:solidFill>
              <a:latin typeface="+mj-lt"/>
              <a:cs typeface="Arial"/>
            </a:endParaRPr>
          </a:p>
          <a:p>
            <a:pPr marL="457200" indent="-457200">
              <a:spcAft>
                <a:spcPts val="1800"/>
              </a:spcAft>
              <a:buChar char="•"/>
            </a:pPr>
            <a:r>
              <a:rPr lang="en-GB" sz="2400" dirty="0">
                <a:solidFill>
                  <a:schemeClr val="tx1"/>
                </a:solidFill>
                <a:latin typeface="+mj-lt"/>
              </a:rPr>
              <a:t>Teaching approaches ensure learners are </a:t>
            </a:r>
            <a:r>
              <a:rPr lang="en-GB" sz="2400" dirty="0">
                <a:solidFill>
                  <a:schemeClr val="accent6">
                    <a:lumMod val="75000"/>
                  </a:schemeClr>
                </a:solidFill>
                <a:latin typeface="+mj-lt"/>
              </a:rPr>
              <a:t>engaged and motivated</a:t>
            </a:r>
            <a:r>
              <a:rPr lang="en-GB" sz="2400" dirty="0">
                <a:solidFill>
                  <a:schemeClr val="tx1"/>
                </a:solidFill>
                <a:latin typeface="+mj-lt"/>
              </a:rPr>
              <a:t>.</a:t>
            </a:r>
            <a:endParaRPr lang="en-GB" sz="2400" dirty="0">
              <a:solidFill>
                <a:schemeClr val="tx1"/>
              </a:solidFill>
              <a:latin typeface="+mj-lt"/>
              <a:cs typeface="Arial"/>
            </a:endParaRPr>
          </a:p>
          <a:p>
            <a:pPr marL="457200" indent="-457200">
              <a:spcAft>
                <a:spcPts val="1800"/>
              </a:spcAft>
              <a:buChar char="•"/>
            </a:pPr>
            <a:r>
              <a:rPr lang="en-GB" sz="2400" dirty="0">
                <a:solidFill>
                  <a:schemeClr val="tx1"/>
                </a:solidFill>
                <a:latin typeface="+mj-lt"/>
              </a:rPr>
              <a:t>Learners are encouraged to become increasingly </a:t>
            </a:r>
            <a:r>
              <a:rPr lang="en-GB" sz="2400" dirty="0">
                <a:solidFill>
                  <a:srgbClr val="4EACB5"/>
                </a:solidFill>
                <a:latin typeface="+mj-lt"/>
              </a:rPr>
              <a:t>independent</a:t>
            </a:r>
            <a:r>
              <a:rPr lang="en-GB" sz="2400" dirty="0">
                <a:solidFill>
                  <a:schemeClr val="tx1"/>
                </a:solidFill>
                <a:latin typeface="+mj-lt"/>
              </a:rPr>
              <a:t> in their learning.</a:t>
            </a:r>
            <a:endParaRPr lang="en-GB" sz="2400" dirty="0">
              <a:solidFill>
                <a:schemeClr val="tx1"/>
              </a:solidFill>
              <a:latin typeface="+mj-lt"/>
              <a:cs typeface="Arial"/>
            </a:endParaRPr>
          </a:p>
          <a:p>
            <a:pPr marL="457200" indent="-457200">
              <a:spcAft>
                <a:spcPts val="1800"/>
              </a:spcAft>
              <a:buChar char="•"/>
            </a:pPr>
            <a:r>
              <a:rPr lang="en-GB" sz="2400" dirty="0">
                <a:solidFill>
                  <a:schemeClr val="tx1"/>
                </a:solidFill>
                <a:latin typeface="+mj-lt"/>
              </a:rPr>
              <a:t>Learners have opportunities to </a:t>
            </a:r>
            <a:r>
              <a:rPr lang="en-GB" sz="2400" dirty="0">
                <a:solidFill>
                  <a:srgbClr val="FF66CC"/>
                </a:solidFill>
                <a:latin typeface="+mj-lt"/>
              </a:rPr>
              <a:t>lead their own learning</a:t>
            </a:r>
            <a:r>
              <a:rPr lang="en-GB" sz="2400" dirty="0">
                <a:solidFill>
                  <a:schemeClr val="tx1"/>
                </a:solidFill>
                <a:latin typeface="+mj-lt"/>
              </a:rPr>
              <a:t>.</a:t>
            </a:r>
            <a:endParaRPr lang="en-GB" sz="2400" dirty="0">
              <a:solidFill>
                <a:schemeClr val="tx1"/>
              </a:solidFill>
              <a:latin typeface="+mj-lt"/>
              <a:cs typeface="Arial"/>
            </a:endParaRPr>
          </a:p>
          <a:p>
            <a:pPr marL="457200" indent="-457200">
              <a:spcAft>
                <a:spcPts val="1800"/>
              </a:spcAft>
              <a:buChar char="•"/>
            </a:pPr>
            <a:r>
              <a:rPr lang="en-GB" sz="2400" dirty="0">
                <a:solidFill>
                  <a:schemeClr val="tx1"/>
                </a:solidFill>
                <a:latin typeface="+mj-lt"/>
              </a:rPr>
              <a:t>Teaching approaches are </a:t>
            </a:r>
            <a:r>
              <a:rPr lang="en-GB" sz="2400" dirty="0">
                <a:solidFill>
                  <a:srgbClr val="00B0F0"/>
                </a:solidFill>
                <a:latin typeface="+mj-lt"/>
              </a:rPr>
              <a:t>differentiated</a:t>
            </a:r>
            <a:r>
              <a:rPr lang="en-GB" sz="2400" dirty="0">
                <a:solidFill>
                  <a:schemeClr val="tx1"/>
                </a:solidFill>
                <a:latin typeface="+mj-lt"/>
              </a:rPr>
              <a:t> according to learners' needs.</a:t>
            </a:r>
            <a:endParaRPr lang="en-GB" sz="2400" dirty="0">
              <a:solidFill>
                <a:schemeClr val="tx1"/>
              </a:solidFill>
              <a:latin typeface="+mj-lt"/>
              <a:cs typeface="Arial"/>
            </a:endParaRPr>
          </a:p>
          <a:p>
            <a:pPr marL="457200" indent="-457200">
              <a:spcAft>
                <a:spcPts val="1800"/>
              </a:spcAft>
              <a:buChar char="•"/>
            </a:pPr>
            <a:r>
              <a:rPr lang="en-GB" sz="2400" dirty="0">
                <a:solidFill>
                  <a:schemeClr val="tx1"/>
                </a:solidFill>
                <a:latin typeface="+mj-lt"/>
              </a:rPr>
              <a:t>Learning and teaching approaches promote </a:t>
            </a:r>
            <a:r>
              <a:rPr lang="en-GB" sz="2400" dirty="0">
                <a:solidFill>
                  <a:srgbClr val="00B050"/>
                </a:solidFill>
                <a:latin typeface="+mj-lt"/>
              </a:rPr>
              <a:t>higher order thinking</a:t>
            </a:r>
            <a:r>
              <a:rPr lang="en-GB" sz="2400" dirty="0">
                <a:solidFill>
                  <a:schemeClr val="tx1"/>
                </a:solidFill>
                <a:latin typeface="+mj-lt"/>
              </a:rPr>
              <a:t>.</a:t>
            </a:r>
            <a:endParaRPr lang="en-GB" sz="2400" dirty="0">
              <a:solidFill>
                <a:schemeClr val="tx1"/>
              </a:solidFill>
              <a:latin typeface="+mj-lt"/>
              <a:cs typeface="Arial"/>
            </a:endParaRPr>
          </a:p>
          <a:p>
            <a:pPr marL="457200" indent="-457200">
              <a:spcAft>
                <a:spcPts val="1800"/>
              </a:spcAft>
              <a:buChar char="•"/>
            </a:pPr>
            <a:r>
              <a:rPr lang="en-GB" sz="2400" dirty="0">
                <a:solidFill>
                  <a:schemeClr val="tx1"/>
                </a:solidFill>
                <a:latin typeface="+mj-lt"/>
              </a:rPr>
              <a:t>Learners have opportunities to </a:t>
            </a:r>
            <a:r>
              <a:rPr lang="en-GB" sz="2400" dirty="0">
                <a:solidFill>
                  <a:srgbClr val="FF0000"/>
                </a:solidFill>
                <a:latin typeface="+mj-lt"/>
              </a:rPr>
              <a:t>apply their learning </a:t>
            </a:r>
            <a:r>
              <a:rPr lang="en-GB" sz="2400" dirty="0">
                <a:solidFill>
                  <a:schemeClr val="tx1"/>
                </a:solidFill>
                <a:latin typeface="+mj-lt"/>
              </a:rPr>
              <a:t>in new and unfamiliar contexts.</a:t>
            </a:r>
            <a:endParaRPr lang="en-GB" sz="2400" dirty="0">
              <a:solidFill>
                <a:schemeClr val="tx1"/>
              </a:solidFill>
              <a:latin typeface="+mj-lt"/>
              <a:cs typeface="Arial"/>
            </a:endParaRPr>
          </a:p>
          <a:p>
            <a:pPr marL="457200" indent="-457200">
              <a:spcAft>
                <a:spcPts val="1800"/>
              </a:spcAft>
              <a:buClr>
                <a:schemeClr val="tx1"/>
              </a:buClr>
              <a:buFont typeface="Arial"/>
              <a:buChar char="•"/>
            </a:pPr>
            <a:r>
              <a:rPr lang="en-GB" sz="2400" dirty="0">
                <a:solidFill>
                  <a:srgbClr val="92D050"/>
                </a:solidFill>
                <a:latin typeface="+mj-lt"/>
              </a:rPr>
              <a:t>Effective questioning </a:t>
            </a:r>
            <a:r>
              <a:rPr lang="en-GB" sz="2400" dirty="0">
                <a:solidFill>
                  <a:schemeClr val="tx1"/>
                </a:solidFill>
                <a:latin typeface="+mj-lt"/>
              </a:rPr>
              <a:t>and well-timed interventions are used throughout lessons to support and challenge learners.</a:t>
            </a:r>
            <a:endParaRPr lang="en-GB" sz="2400" dirty="0">
              <a:solidFill>
                <a:schemeClr val="tx1"/>
              </a:solidFill>
              <a:latin typeface="+mj-lt"/>
              <a:cs typeface="Arial"/>
            </a:endParaRPr>
          </a:p>
        </p:txBody>
      </p:sp>
    </p:spTree>
    <p:extLst>
      <p:ext uri="{BB962C8B-B14F-4D97-AF65-F5344CB8AC3E}">
        <p14:creationId xmlns:p14="http://schemas.microsoft.com/office/powerpoint/2010/main" val="291128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4D3DAA-C9EF-46FC-BFFB-BEDA69F2C1F4}"/>
              </a:ext>
            </a:extLst>
          </p:cNvPr>
          <p:cNvSpPr txBox="1"/>
          <p:nvPr/>
        </p:nvSpPr>
        <p:spPr>
          <a:xfrm>
            <a:off x="548640" y="6190714"/>
            <a:ext cx="6663690" cy="338554"/>
          </a:xfrm>
          <a:prstGeom prst="rect">
            <a:avLst/>
          </a:prstGeom>
          <a:noFill/>
        </p:spPr>
        <p:txBody>
          <a:bodyPr wrap="square" rtlCol="0">
            <a:spAutoFit/>
          </a:bodyPr>
          <a:lstStyle/>
          <a:p>
            <a:r>
              <a:rPr lang="en-GB" sz="1600" dirty="0">
                <a:hlinkClick r:id="rId3"/>
              </a:rPr>
              <a:t>A Statement for Practitioners</a:t>
            </a:r>
            <a:r>
              <a:rPr lang="en-GB" sz="1600" dirty="0"/>
              <a:t> from HM Chief Inspector of Education (2016)</a:t>
            </a:r>
          </a:p>
        </p:txBody>
      </p:sp>
      <p:sp>
        <p:nvSpPr>
          <p:cNvPr id="3" name="TextBox 2">
            <a:extLst>
              <a:ext uri="{FF2B5EF4-FFF2-40B4-BE49-F238E27FC236}">
                <a16:creationId xmlns:a16="http://schemas.microsoft.com/office/drawing/2014/main" id="{3C6E8FDE-883E-4541-A4B8-02A842182778}"/>
              </a:ext>
            </a:extLst>
          </p:cNvPr>
          <p:cNvSpPr txBox="1"/>
          <p:nvPr/>
        </p:nvSpPr>
        <p:spPr>
          <a:xfrm>
            <a:off x="0" y="78520"/>
            <a:ext cx="12192000" cy="646331"/>
          </a:xfrm>
          <a:prstGeom prst="rect">
            <a:avLst/>
          </a:prstGeom>
          <a:noFill/>
        </p:spPr>
        <p:txBody>
          <a:bodyPr wrap="square" rtlCol="0">
            <a:spAutoFit/>
          </a:bodyPr>
          <a:lstStyle/>
          <a:p>
            <a:pPr algn="ctr"/>
            <a:r>
              <a:rPr lang="en-GB" sz="3600" b="1" dirty="0"/>
              <a:t>Key messages for planning learning, teaching and assessment</a:t>
            </a:r>
          </a:p>
        </p:txBody>
      </p:sp>
      <p:sp>
        <p:nvSpPr>
          <p:cNvPr id="5" name="TextBox 4">
            <a:extLst>
              <a:ext uri="{FF2B5EF4-FFF2-40B4-BE49-F238E27FC236}">
                <a16:creationId xmlns:a16="http://schemas.microsoft.com/office/drawing/2014/main" id="{E4A869FA-46E3-41CB-A301-AFE8E219A00C}"/>
              </a:ext>
            </a:extLst>
          </p:cNvPr>
          <p:cNvSpPr txBox="1"/>
          <p:nvPr/>
        </p:nvSpPr>
        <p:spPr>
          <a:xfrm>
            <a:off x="205740" y="863590"/>
            <a:ext cx="11830050" cy="5262979"/>
          </a:xfrm>
          <a:prstGeom prst="rect">
            <a:avLst/>
          </a:prstGeom>
          <a:noFill/>
        </p:spPr>
        <p:txBody>
          <a:bodyPr wrap="square">
            <a:spAutoFit/>
          </a:bodyPr>
          <a:lstStyle/>
          <a:p>
            <a:pPr marL="342900" indent="-342900">
              <a:buFont typeface="Arial" panose="020B0604020202020204" pitchFamily="34" charset="0"/>
              <a:buChar char="•"/>
            </a:pPr>
            <a:r>
              <a:rPr lang="en-GB" sz="2800" dirty="0">
                <a:solidFill>
                  <a:schemeClr val="tx1"/>
                </a:solidFill>
                <a:latin typeface="+mj-lt"/>
              </a:rPr>
              <a:t>Long term plans - outline the structure of the year</a:t>
            </a:r>
          </a:p>
          <a:p>
            <a:pPr marL="342900" indent="-342900">
              <a:buFont typeface="Arial" panose="020B0604020202020204" pitchFamily="34" charset="0"/>
              <a:buChar char="•"/>
            </a:pPr>
            <a:r>
              <a:rPr lang="en-GB" sz="2800" dirty="0">
                <a:latin typeface="+mj-lt"/>
              </a:rPr>
              <a:t>Medium-term plans - short and focused on main learning activities from </a:t>
            </a:r>
            <a:r>
              <a:rPr lang="en-GB" sz="2800" dirty="0">
                <a:solidFill>
                  <a:schemeClr val="accent6">
                    <a:lumMod val="75000"/>
                  </a:schemeClr>
                </a:solidFill>
                <a:latin typeface="+mj-lt"/>
              </a:rPr>
              <a:t>bundling</a:t>
            </a:r>
            <a:r>
              <a:rPr lang="en-GB" sz="2800" dirty="0">
                <a:latin typeface="+mj-lt"/>
              </a:rPr>
              <a:t> the Experiences and Outcomes. </a:t>
            </a:r>
            <a:endParaRPr lang="en-GB" sz="2800" dirty="0">
              <a:solidFill>
                <a:schemeClr val="tx1"/>
              </a:solidFill>
              <a:latin typeface="+mj-lt"/>
            </a:endParaRPr>
          </a:p>
          <a:p>
            <a:pPr marL="342900" indent="-342900">
              <a:buFont typeface="Arial" panose="020B0604020202020204" pitchFamily="34" charset="0"/>
              <a:buChar char="•"/>
            </a:pPr>
            <a:r>
              <a:rPr lang="en-GB" sz="2800" dirty="0">
                <a:solidFill>
                  <a:schemeClr val="tx1"/>
                </a:solidFill>
                <a:latin typeface="+mj-lt"/>
              </a:rPr>
              <a:t>Take a </a:t>
            </a:r>
            <a:r>
              <a:rPr lang="en-GB" sz="2800" dirty="0">
                <a:solidFill>
                  <a:srgbClr val="00B050"/>
                </a:solidFill>
                <a:latin typeface="+mj-lt"/>
              </a:rPr>
              <a:t>collegiate approach </a:t>
            </a:r>
            <a:r>
              <a:rPr lang="en-GB" sz="2800" dirty="0">
                <a:solidFill>
                  <a:schemeClr val="tx1"/>
                </a:solidFill>
                <a:latin typeface="+mj-lt"/>
              </a:rPr>
              <a:t>to moderation of planning learning, teaching and assessment.</a:t>
            </a:r>
            <a:endParaRPr lang="en-GB" sz="2800" dirty="0">
              <a:solidFill>
                <a:schemeClr val="tx1"/>
              </a:solidFill>
              <a:latin typeface="+mj-lt"/>
              <a:cs typeface="Arial"/>
            </a:endParaRPr>
          </a:p>
          <a:p>
            <a:pPr marL="342900" indent="-342900">
              <a:buFont typeface="Arial" panose="020B0604020202020204" pitchFamily="34" charset="0"/>
              <a:buChar char="•"/>
            </a:pPr>
            <a:r>
              <a:rPr lang="en-GB" sz="2800" dirty="0">
                <a:solidFill>
                  <a:schemeClr val="tx1"/>
                </a:solidFill>
                <a:latin typeface="+mj-lt"/>
              </a:rPr>
              <a:t>Review and reduce any </a:t>
            </a:r>
            <a:r>
              <a:rPr lang="en-GB" sz="2800" dirty="0">
                <a:solidFill>
                  <a:srgbClr val="FF66CC"/>
                </a:solidFill>
                <a:latin typeface="+mj-lt"/>
              </a:rPr>
              <a:t>unnecessary bureaucracy</a:t>
            </a:r>
            <a:r>
              <a:rPr lang="en-GB" sz="2800" dirty="0">
                <a:solidFill>
                  <a:schemeClr val="tx1"/>
                </a:solidFill>
                <a:latin typeface="+mj-lt"/>
              </a:rPr>
              <a:t>. </a:t>
            </a:r>
          </a:p>
          <a:p>
            <a:pPr marL="342900" indent="-342900">
              <a:buFont typeface="Arial" panose="020B0604020202020204" pitchFamily="34" charset="0"/>
              <a:buChar char="•"/>
            </a:pPr>
            <a:r>
              <a:rPr lang="en-GB" sz="2800" dirty="0">
                <a:solidFill>
                  <a:schemeClr val="tx1"/>
                </a:solidFill>
                <a:latin typeface="+mj-lt"/>
              </a:rPr>
              <a:t>Provide space and time for </a:t>
            </a:r>
            <a:r>
              <a:rPr lang="en-GB" sz="2800" dirty="0">
                <a:solidFill>
                  <a:srgbClr val="00B0F0"/>
                </a:solidFill>
                <a:latin typeface="+mj-lt"/>
              </a:rPr>
              <a:t>depth of learning</a:t>
            </a:r>
            <a:r>
              <a:rPr lang="en-GB" sz="2800" dirty="0">
                <a:solidFill>
                  <a:schemeClr val="tx1"/>
                </a:solidFill>
                <a:latin typeface="+mj-lt"/>
              </a:rPr>
              <a:t>.</a:t>
            </a:r>
          </a:p>
          <a:p>
            <a:pPr marL="342900" indent="-342900">
              <a:buFont typeface="Arial" panose="020B0604020202020204" pitchFamily="34" charset="0"/>
              <a:buChar char="•"/>
            </a:pPr>
            <a:r>
              <a:rPr lang="en-GB" sz="2800" dirty="0">
                <a:latin typeface="+mj-lt"/>
              </a:rPr>
              <a:t>Consider how best the </a:t>
            </a:r>
            <a:r>
              <a:rPr lang="en-GB" sz="2800" dirty="0">
                <a:solidFill>
                  <a:srgbClr val="FF0000"/>
                </a:solidFill>
                <a:latin typeface="+mj-lt"/>
              </a:rPr>
              <a:t>needs of individuals and groups </a:t>
            </a:r>
            <a:r>
              <a:rPr lang="en-GB" sz="2800" dirty="0">
                <a:latin typeface="+mj-lt"/>
              </a:rPr>
              <a:t>of children will be met.</a:t>
            </a:r>
          </a:p>
          <a:p>
            <a:pPr marL="342900" indent="-342900">
              <a:buFont typeface="Arial" panose="020B0604020202020204" pitchFamily="34" charset="0"/>
              <a:buChar char="•"/>
            </a:pPr>
            <a:r>
              <a:rPr lang="en-GB" sz="2800" dirty="0">
                <a:latin typeface="+mj-lt"/>
              </a:rPr>
              <a:t>Prioritise </a:t>
            </a:r>
            <a:r>
              <a:rPr lang="en-GB" sz="2800" dirty="0">
                <a:solidFill>
                  <a:srgbClr val="9933FF"/>
                </a:solidFill>
                <a:latin typeface="+mj-lt"/>
              </a:rPr>
              <a:t>health and wellbeing, literacy and numeracy </a:t>
            </a:r>
            <a:r>
              <a:rPr lang="en-GB" sz="2800" dirty="0">
                <a:latin typeface="+mj-lt"/>
              </a:rPr>
              <a:t>across the curriculum to ensure that all learners make the best possible progress.</a:t>
            </a:r>
            <a:endParaRPr lang="en-GB" sz="2800" dirty="0">
              <a:latin typeface="+mj-lt"/>
              <a:cs typeface="Arial"/>
            </a:endParaRPr>
          </a:p>
          <a:p>
            <a:pPr marL="342900" indent="-342900">
              <a:buFont typeface="Arial" panose="020B0604020202020204" pitchFamily="34" charset="0"/>
              <a:buChar char="•"/>
            </a:pPr>
            <a:r>
              <a:rPr lang="en-GB" sz="2800" dirty="0">
                <a:latin typeface="+mj-lt"/>
              </a:rPr>
              <a:t>Plan </a:t>
            </a:r>
            <a:r>
              <a:rPr lang="en-GB" sz="2800" dirty="0" err="1">
                <a:latin typeface="+mj-lt"/>
              </a:rPr>
              <a:t>IDL</a:t>
            </a:r>
            <a:r>
              <a:rPr lang="en-GB" sz="2800" dirty="0">
                <a:solidFill>
                  <a:srgbClr val="00B050"/>
                </a:solidFill>
                <a:latin typeface="+mj-lt"/>
              </a:rPr>
              <a:t> </a:t>
            </a:r>
            <a:r>
              <a:rPr lang="en-GB" sz="2800" dirty="0">
                <a:latin typeface="+mj-lt"/>
              </a:rPr>
              <a:t>to make </a:t>
            </a:r>
            <a:r>
              <a:rPr lang="en-GB" sz="2800" dirty="0">
                <a:solidFill>
                  <a:srgbClr val="0070C0"/>
                </a:solidFill>
                <a:latin typeface="+mj-lt"/>
              </a:rPr>
              <a:t>natural links across learning</a:t>
            </a:r>
          </a:p>
          <a:p>
            <a:pPr marL="342900" indent="-342900">
              <a:buFont typeface="Arial" panose="020B0604020202020204" pitchFamily="34" charset="0"/>
              <a:buChar char="•"/>
            </a:pPr>
            <a:r>
              <a:rPr lang="en-GB" sz="2800" dirty="0">
                <a:latin typeface="+mj-lt"/>
                <a:cs typeface="Calibri"/>
              </a:rPr>
              <a:t>Focus directly on enhancing the </a:t>
            </a:r>
            <a:r>
              <a:rPr lang="en-GB" sz="2800" dirty="0">
                <a:solidFill>
                  <a:srgbClr val="FFC000"/>
                </a:solidFill>
                <a:latin typeface="+mj-lt"/>
                <a:cs typeface="Calibri"/>
              </a:rPr>
              <a:t>learner journey</a:t>
            </a:r>
            <a:r>
              <a:rPr lang="en-GB" sz="2800" dirty="0">
                <a:latin typeface="+mj-lt"/>
                <a:cs typeface="Calibri"/>
              </a:rPr>
              <a:t>.</a:t>
            </a:r>
            <a:endParaRPr lang="en-GB" sz="2800" dirty="0">
              <a:solidFill>
                <a:schemeClr val="tx1"/>
              </a:solidFill>
              <a:latin typeface="+mj-lt"/>
            </a:endParaRPr>
          </a:p>
        </p:txBody>
      </p:sp>
    </p:spTree>
    <p:extLst>
      <p:ext uri="{BB962C8B-B14F-4D97-AF65-F5344CB8AC3E}">
        <p14:creationId xmlns:p14="http://schemas.microsoft.com/office/powerpoint/2010/main" val="66991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875AA8-6A29-488A-8EFA-76E2774EC769}"/>
              </a:ext>
            </a:extLst>
          </p:cNvPr>
          <p:cNvSpPr txBox="1"/>
          <p:nvPr/>
        </p:nvSpPr>
        <p:spPr>
          <a:xfrm>
            <a:off x="0" y="78520"/>
            <a:ext cx="12192000" cy="1015663"/>
          </a:xfrm>
          <a:prstGeom prst="rect">
            <a:avLst/>
          </a:prstGeom>
          <a:noFill/>
        </p:spPr>
        <p:txBody>
          <a:bodyPr wrap="square" rtlCol="0">
            <a:spAutoFit/>
          </a:bodyPr>
          <a:lstStyle/>
          <a:p>
            <a:pPr algn="ctr"/>
            <a:r>
              <a:rPr lang="en-GB" sz="6000" b="1" dirty="0">
                <a:solidFill>
                  <a:srgbClr val="9933FF"/>
                </a:solidFill>
              </a:rPr>
              <a:t>Pause for thought</a:t>
            </a:r>
          </a:p>
        </p:txBody>
      </p:sp>
      <p:pic>
        <p:nvPicPr>
          <p:cNvPr id="4" name="Graphic 3" descr="Thought outline">
            <a:extLst>
              <a:ext uri="{FF2B5EF4-FFF2-40B4-BE49-F238E27FC236}">
                <a16:creationId xmlns:a16="http://schemas.microsoft.com/office/drawing/2014/main" id="{0ADAD1AB-7606-4D44-B289-5D33C5CD37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9380" y="124240"/>
            <a:ext cx="1270220" cy="1270220"/>
          </a:xfrm>
          <a:prstGeom prst="rect">
            <a:avLst/>
          </a:prstGeom>
        </p:spPr>
      </p:pic>
      <p:sp>
        <p:nvSpPr>
          <p:cNvPr id="5" name="TextBox 4">
            <a:extLst>
              <a:ext uri="{FF2B5EF4-FFF2-40B4-BE49-F238E27FC236}">
                <a16:creationId xmlns:a16="http://schemas.microsoft.com/office/drawing/2014/main" id="{2B04C248-4AE5-4F7F-8369-370A7A83DAA1}"/>
              </a:ext>
            </a:extLst>
          </p:cNvPr>
          <p:cNvSpPr txBox="1"/>
          <p:nvPr/>
        </p:nvSpPr>
        <p:spPr>
          <a:xfrm>
            <a:off x="775335" y="2176345"/>
            <a:ext cx="10641330" cy="923330"/>
          </a:xfrm>
          <a:prstGeom prst="rect">
            <a:avLst/>
          </a:prstGeom>
          <a:noFill/>
        </p:spPr>
        <p:txBody>
          <a:bodyPr wrap="square" rtlCol="0">
            <a:spAutoFit/>
          </a:bodyPr>
          <a:lstStyle/>
          <a:p>
            <a:pPr algn="ctr"/>
            <a:r>
              <a:rPr lang="en-GB" sz="5400" dirty="0"/>
              <a:t>Why do we use assessment?</a:t>
            </a:r>
          </a:p>
        </p:txBody>
      </p:sp>
      <p:sp>
        <p:nvSpPr>
          <p:cNvPr id="6" name="TextBox 5">
            <a:extLst>
              <a:ext uri="{FF2B5EF4-FFF2-40B4-BE49-F238E27FC236}">
                <a16:creationId xmlns:a16="http://schemas.microsoft.com/office/drawing/2014/main" id="{B90E9041-78E1-41DB-AA04-BB0C576581FB}"/>
              </a:ext>
            </a:extLst>
          </p:cNvPr>
          <p:cNvSpPr txBox="1"/>
          <p:nvPr/>
        </p:nvSpPr>
        <p:spPr>
          <a:xfrm>
            <a:off x="160020" y="3803865"/>
            <a:ext cx="11795760" cy="923330"/>
          </a:xfrm>
          <a:prstGeom prst="rect">
            <a:avLst/>
          </a:prstGeom>
          <a:noFill/>
        </p:spPr>
        <p:txBody>
          <a:bodyPr wrap="square" rtlCol="0">
            <a:spAutoFit/>
          </a:bodyPr>
          <a:lstStyle/>
          <a:p>
            <a:pPr algn="ctr"/>
            <a:r>
              <a:rPr lang="en-GB" sz="5400" dirty="0"/>
              <a:t>What makes a </a:t>
            </a:r>
            <a:r>
              <a:rPr lang="en-GB" sz="5400" b="1" dirty="0"/>
              <a:t>high quality </a:t>
            </a:r>
            <a:r>
              <a:rPr lang="en-GB" sz="5400" dirty="0"/>
              <a:t>assessment?</a:t>
            </a:r>
          </a:p>
        </p:txBody>
      </p:sp>
    </p:spTree>
    <p:extLst>
      <p:ext uri="{BB962C8B-B14F-4D97-AF65-F5344CB8AC3E}">
        <p14:creationId xmlns:p14="http://schemas.microsoft.com/office/powerpoint/2010/main" val="207905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DE3AE-7910-47ED-A598-CBE71703BFC1}"/>
              </a:ext>
            </a:extLst>
          </p:cNvPr>
          <p:cNvSpPr txBox="1"/>
          <p:nvPr/>
        </p:nvSpPr>
        <p:spPr>
          <a:xfrm>
            <a:off x="775335" y="0"/>
            <a:ext cx="10641330" cy="923330"/>
          </a:xfrm>
          <a:prstGeom prst="rect">
            <a:avLst/>
          </a:prstGeom>
          <a:noFill/>
        </p:spPr>
        <p:txBody>
          <a:bodyPr wrap="square" rtlCol="0">
            <a:spAutoFit/>
          </a:bodyPr>
          <a:lstStyle/>
          <a:p>
            <a:pPr algn="ctr"/>
            <a:r>
              <a:rPr lang="en-GB" sz="5400" b="1" dirty="0"/>
              <a:t>Why do we use assessment?</a:t>
            </a:r>
          </a:p>
        </p:txBody>
      </p:sp>
      <p:sp>
        <p:nvSpPr>
          <p:cNvPr id="3" name="TextBox 2">
            <a:extLst>
              <a:ext uri="{FF2B5EF4-FFF2-40B4-BE49-F238E27FC236}">
                <a16:creationId xmlns:a16="http://schemas.microsoft.com/office/drawing/2014/main" id="{7006DA71-E69C-4F42-B3E1-050C8DD7249B}"/>
              </a:ext>
            </a:extLst>
          </p:cNvPr>
          <p:cNvSpPr txBox="1"/>
          <p:nvPr/>
        </p:nvSpPr>
        <p:spPr>
          <a:xfrm>
            <a:off x="233248" y="1417320"/>
            <a:ext cx="11459642" cy="4812030"/>
          </a:xfrm>
          <a:prstGeom prst="rect">
            <a:avLst/>
          </a:prstGeom>
        </p:spPr>
        <p:txBody>
          <a:bodyPr vert="horz" lIns="91440" tIns="45720" rIns="91440" bIns="45720" rtlCol="0" anchor="t">
            <a:normAutofit/>
          </a:bodyPr>
          <a:lstStyle/>
          <a:p>
            <a:pPr marL="41275">
              <a:spcAft>
                <a:spcPts val="2400"/>
              </a:spcAft>
              <a:buClr>
                <a:schemeClr val="tx1"/>
              </a:buClr>
            </a:pPr>
            <a:r>
              <a:rPr lang="en-US" sz="3200" b="1" dirty="0">
                <a:solidFill>
                  <a:srgbClr val="00B050"/>
                </a:solidFill>
              </a:rPr>
              <a:t>Creates consistent and smooth links</a:t>
            </a:r>
            <a:r>
              <a:rPr lang="en-US" sz="3200" dirty="0">
                <a:solidFill>
                  <a:srgbClr val="00B050"/>
                </a:solidFill>
              </a:rPr>
              <a:t> </a:t>
            </a:r>
            <a:r>
              <a:rPr lang="en-US" sz="3200" dirty="0">
                <a:solidFill>
                  <a:srgbClr val="000000"/>
                </a:solidFill>
              </a:rPr>
              <a:t>through early learning, primary, secondary school and further education.</a:t>
            </a:r>
          </a:p>
          <a:p>
            <a:pPr marL="41275">
              <a:spcAft>
                <a:spcPts val="2400"/>
              </a:spcAft>
              <a:buClr>
                <a:schemeClr val="tx1"/>
              </a:buClr>
            </a:pPr>
            <a:r>
              <a:rPr lang="en-US" sz="3200" dirty="0">
                <a:solidFill>
                  <a:srgbClr val="000000"/>
                </a:solidFill>
              </a:rPr>
              <a:t>Assess progress to support learning and to </a:t>
            </a:r>
            <a:r>
              <a:rPr lang="en-US" sz="3200" b="1" dirty="0">
                <a:solidFill>
                  <a:srgbClr val="9933FF"/>
                </a:solidFill>
              </a:rPr>
              <a:t>flexibly meet learners’ individual needs</a:t>
            </a:r>
            <a:r>
              <a:rPr lang="en-US" sz="3200" dirty="0">
                <a:solidFill>
                  <a:srgbClr val="000000"/>
                </a:solidFill>
              </a:rPr>
              <a:t>.</a:t>
            </a:r>
          </a:p>
          <a:p>
            <a:pPr marL="41275">
              <a:spcAft>
                <a:spcPts val="2400"/>
              </a:spcAft>
              <a:buClr>
                <a:schemeClr val="tx1"/>
              </a:buClr>
            </a:pPr>
            <a:r>
              <a:rPr lang="en-US" sz="3200" dirty="0">
                <a:solidFill>
                  <a:srgbClr val="000000"/>
                </a:solidFill>
              </a:rPr>
              <a:t>To support learning – it helps teachers, learners, parents and others to understand the depth and breadth of learning undertaken so that </a:t>
            </a:r>
            <a:r>
              <a:rPr lang="en-US" sz="3200" b="1" dirty="0">
                <a:solidFill>
                  <a:schemeClr val="accent6">
                    <a:lumMod val="75000"/>
                  </a:schemeClr>
                </a:solidFill>
              </a:rPr>
              <a:t>progress and next steps can be discussed and planned</a:t>
            </a:r>
            <a:r>
              <a:rPr lang="en-US" sz="3200" dirty="0">
                <a:solidFill>
                  <a:srgbClr val="000000"/>
                </a:solidFill>
              </a:rPr>
              <a:t>. </a:t>
            </a:r>
          </a:p>
        </p:txBody>
      </p:sp>
      <p:pic>
        <p:nvPicPr>
          <p:cNvPr id="4" name="Picture 2" descr="Education Scotland - Wikipedia">
            <a:extLst>
              <a:ext uri="{FF2B5EF4-FFF2-40B4-BE49-F238E27FC236}">
                <a16:creationId xmlns:a16="http://schemas.microsoft.com/office/drawing/2014/main" id="{99FA71C9-E214-47B3-B652-E61EDA5D3C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47019" y="142681"/>
            <a:ext cx="1598897" cy="82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5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375B64-237F-4EF0-9266-D1FE7BF5CDBA}"/>
              </a:ext>
            </a:extLst>
          </p:cNvPr>
          <p:cNvSpPr txBox="1"/>
          <p:nvPr/>
        </p:nvSpPr>
        <p:spPr>
          <a:xfrm>
            <a:off x="0" y="99475"/>
            <a:ext cx="12192000" cy="1754326"/>
          </a:xfrm>
          <a:prstGeom prst="rect">
            <a:avLst/>
          </a:prstGeom>
          <a:noFill/>
        </p:spPr>
        <p:txBody>
          <a:bodyPr wrap="square">
            <a:spAutoFit/>
          </a:bodyPr>
          <a:lstStyle/>
          <a:p>
            <a:pPr algn="ctr">
              <a:spcAft>
                <a:spcPts val="600"/>
              </a:spcAft>
            </a:pPr>
            <a:r>
              <a:rPr lang="en-GB" sz="3600" b="1" dirty="0">
                <a:solidFill>
                  <a:srgbClr val="00B0F0"/>
                </a:solidFill>
              </a:rPr>
              <a:t>Ongoing assessment </a:t>
            </a:r>
            <a:r>
              <a:rPr lang="en-GB" sz="3600" dirty="0">
                <a:solidFill>
                  <a:schemeClr val="tx1"/>
                </a:solidFill>
              </a:rPr>
              <a:t>should be used to give feedback and plan next steps.</a:t>
            </a:r>
            <a:r>
              <a:rPr lang="en-GB" sz="3600" b="1" dirty="0">
                <a:solidFill>
                  <a:schemeClr val="tx1"/>
                </a:solidFill>
              </a:rPr>
              <a:t> </a:t>
            </a:r>
            <a:r>
              <a:rPr lang="en-GB" sz="3600" b="1" dirty="0">
                <a:solidFill>
                  <a:srgbClr val="00B050"/>
                </a:solidFill>
              </a:rPr>
              <a:t>Periodic assessments </a:t>
            </a:r>
            <a:r>
              <a:rPr lang="en-GB" sz="3600" dirty="0">
                <a:solidFill>
                  <a:schemeClr val="tx1"/>
                </a:solidFill>
              </a:rPr>
              <a:t>at the end of a sequence of lessons and those at points of transition are also important.</a:t>
            </a:r>
          </a:p>
        </p:txBody>
      </p:sp>
      <p:sp>
        <p:nvSpPr>
          <p:cNvPr id="11" name="TextBox 10">
            <a:extLst>
              <a:ext uri="{FF2B5EF4-FFF2-40B4-BE49-F238E27FC236}">
                <a16:creationId xmlns:a16="http://schemas.microsoft.com/office/drawing/2014/main" id="{9CC91156-6E41-44E9-8398-D41FEF4C694E}"/>
              </a:ext>
            </a:extLst>
          </p:cNvPr>
          <p:cNvSpPr txBox="1"/>
          <p:nvPr/>
        </p:nvSpPr>
        <p:spPr>
          <a:xfrm>
            <a:off x="114300" y="6222332"/>
            <a:ext cx="8492490" cy="369332"/>
          </a:xfrm>
          <a:prstGeom prst="rect">
            <a:avLst/>
          </a:prstGeom>
          <a:noFill/>
        </p:spPr>
        <p:txBody>
          <a:bodyPr wrap="square">
            <a:spAutoFit/>
          </a:bodyPr>
          <a:lstStyle/>
          <a:p>
            <a:pPr algn="ctr"/>
            <a:r>
              <a:rPr lang="en-GB" b="0" i="1" u="none" strike="noStrike" dirty="0">
                <a:effectLst/>
                <a:latin typeface="Calibri" panose="020F0502020204030204" pitchFamily="34" charset="0"/>
                <a:hlinkClick r:id="rId3"/>
              </a:rPr>
              <a:t>Building the Curriculum 5</a:t>
            </a:r>
            <a:r>
              <a:rPr lang="en-GB" b="0" i="1" u="none" strike="noStrike" dirty="0">
                <a:effectLst/>
                <a:latin typeface="Calibri" panose="020F0502020204030204" pitchFamily="34" charset="0"/>
              </a:rPr>
              <a:t>: A Framework Assessment - </a:t>
            </a:r>
            <a:r>
              <a:rPr lang="en-GB" b="0" i="0" u="none" strike="noStrike" dirty="0">
                <a:effectLst/>
                <a:latin typeface="Calibri" panose="020F0502020204030204" pitchFamily="34" charset="0"/>
              </a:rPr>
              <a:t>The Scottish Government (2011)</a:t>
            </a:r>
            <a:r>
              <a:rPr lang="en-GB" b="0" i="0" dirty="0">
                <a:effectLst/>
                <a:latin typeface="Calibri" panose="020F0502020204030204" pitchFamily="34" charset="0"/>
              </a:rPr>
              <a:t>​</a:t>
            </a:r>
            <a:endParaRPr lang="en-GB" dirty="0"/>
          </a:p>
        </p:txBody>
      </p:sp>
      <p:sp>
        <p:nvSpPr>
          <p:cNvPr id="13" name="TextBox 12">
            <a:extLst>
              <a:ext uri="{FF2B5EF4-FFF2-40B4-BE49-F238E27FC236}">
                <a16:creationId xmlns:a16="http://schemas.microsoft.com/office/drawing/2014/main" id="{E55FFCFA-178A-4E29-A3E7-DD3CF9635FF7}"/>
              </a:ext>
            </a:extLst>
          </p:cNvPr>
          <p:cNvSpPr txBox="1"/>
          <p:nvPr/>
        </p:nvSpPr>
        <p:spPr>
          <a:xfrm>
            <a:off x="568643" y="1917771"/>
            <a:ext cx="11054715" cy="1754326"/>
          </a:xfrm>
          <a:prstGeom prst="rect">
            <a:avLst/>
          </a:prstGeom>
          <a:noFill/>
        </p:spPr>
        <p:txBody>
          <a:bodyPr wrap="square">
            <a:spAutoFit/>
          </a:bodyPr>
          <a:lstStyle/>
          <a:p>
            <a:pPr algn="ctr"/>
            <a:r>
              <a:rPr lang="en-GB" sz="3600" dirty="0">
                <a:solidFill>
                  <a:prstClr val="black"/>
                </a:solidFill>
              </a:rPr>
              <a:t>Practice is most effective where teachers use a </a:t>
            </a:r>
            <a:r>
              <a:rPr lang="en-GB" sz="3600" b="1" dirty="0">
                <a:solidFill>
                  <a:schemeClr val="accent6">
                    <a:lumMod val="75000"/>
                  </a:schemeClr>
                </a:solidFill>
              </a:rPr>
              <a:t>range of assessment approaches</a:t>
            </a:r>
            <a:r>
              <a:rPr lang="en-GB" sz="3600" b="1" dirty="0">
                <a:solidFill>
                  <a:prstClr val="black"/>
                </a:solidFill>
              </a:rPr>
              <a:t> </a:t>
            </a:r>
            <a:r>
              <a:rPr lang="en-GB" sz="3600" dirty="0">
                <a:solidFill>
                  <a:prstClr val="black"/>
                </a:solidFill>
              </a:rPr>
              <a:t>flexibly to identify strengths, learning needs and appropriate support. </a:t>
            </a:r>
            <a:endParaRPr lang="en-GB" sz="3600" dirty="0"/>
          </a:p>
        </p:txBody>
      </p:sp>
      <p:sp>
        <p:nvSpPr>
          <p:cNvPr id="6" name="TextBox 5">
            <a:extLst>
              <a:ext uri="{FF2B5EF4-FFF2-40B4-BE49-F238E27FC236}">
                <a16:creationId xmlns:a16="http://schemas.microsoft.com/office/drawing/2014/main" id="{9FE6C689-4519-4A01-9D0C-FD7052BC2964}"/>
              </a:ext>
            </a:extLst>
          </p:cNvPr>
          <p:cNvSpPr txBox="1"/>
          <p:nvPr/>
        </p:nvSpPr>
        <p:spPr>
          <a:xfrm>
            <a:off x="689610" y="3736067"/>
            <a:ext cx="10812780" cy="2308324"/>
          </a:xfrm>
          <a:prstGeom prst="rect">
            <a:avLst/>
          </a:prstGeom>
          <a:noFill/>
        </p:spPr>
        <p:txBody>
          <a:bodyPr wrap="square">
            <a:spAutoFit/>
          </a:bodyPr>
          <a:lstStyle/>
          <a:p>
            <a:pPr algn="ctr"/>
            <a:r>
              <a:rPr lang="en-GB" sz="3600" b="1" dirty="0">
                <a:solidFill>
                  <a:srgbClr val="FF66CC"/>
                </a:solidFill>
              </a:rPr>
              <a:t>Assessment should not constrain learning but reflect and be driven by it</a:t>
            </a:r>
            <a:r>
              <a:rPr lang="en-GB" sz="3600" dirty="0"/>
              <a:t>,</a:t>
            </a:r>
            <a:r>
              <a:rPr lang="en-GB" sz="3600" dirty="0">
                <a:solidFill>
                  <a:srgbClr val="FF66CC"/>
                </a:solidFill>
              </a:rPr>
              <a:t> </a:t>
            </a:r>
            <a:r>
              <a:rPr lang="en-GB" sz="3600" dirty="0">
                <a:solidFill>
                  <a:prstClr val="black"/>
                </a:solidFill>
              </a:rPr>
              <a:t>thereby giving responsibility and considerable scope for learners and those that guide them to design together how best to do it.</a:t>
            </a:r>
            <a:endParaRPr lang="en-GB" sz="3600" dirty="0"/>
          </a:p>
        </p:txBody>
      </p:sp>
    </p:spTree>
    <p:extLst>
      <p:ext uri="{BB962C8B-B14F-4D97-AF65-F5344CB8AC3E}">
        <p14:creationId xmlns:p14="http://schemas.microsoft.com/office/powerpoint/2010/main" val="173187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BB3B-B71D-412F-A654-00AC2617DDE0}"/>
              </a:ext>
            </a:extLst>
          </p:cNvPr>
          <p:cNvSpPr txBox="1">
            <a:spLocks/>
          </p:cNvSpPr>
          <p:nvPr/>
        </p:nvSpPr>
        <p:spPr>
          <a:xfrm>
            <a:off x="3047998" y="33179"/>
            <a:ext cx="6096000" cy="7962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Types of Assessment</a:t>
            </a:r>
          </a:p>
        </p:txBody>
      </p:sp>
      <p:sp>
        <p:nvSpPr>
          <p:cNvPr id="11" name="Rectangle: Rounded Corners 10">
            <a:extLst>
              <a:ext uri="{FF2B5EF4-FFF2-40B4-BE49-F238E27FC236}">
                <a16:creationId xmlns:a16="http://schemas.microsoft.com/office/drawing/2014/main" id="{E3E0D9CF-9DA5-4033-A6FE-C0988936C006}"/>
              </a:ext>
            </a:extLst>
          </p:cNvPr>
          <p:cNvSpPr/>
          <p:nvPr/>
        </p:nvSpPr>
        <p:spPr>
          <a:xfrm>
            <a:off x="4343646" y="842478"/>
            <a:ext cx="3620500" cy="5630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t>Formative</a:t>
            </a:r>
            <a:endParaRPr lang="en-GB" b="1" dirty="0"/>
          </a:p>
        </p:txBody>
      </p:sp>
      <p:sp>
        <p:nvSpPr>
          <p:cNvPr id="14" name="Rectangle: Rounded Corners 13">
            <a:extLst>
              <a:ext uri="{FF2B5EF4-FFF2-40B4-BE49-F238E27FC236}">
                <a16:creationId xmlns:a16="http://schemas.microsoft.com/office/drawing/2014/main" id="{50A8463C-8C7C-4ED5-83B3-DD80DB343995}"/>
              </a:ext>
            </a:extLst>
          </p:cNvPr>
          <p:cNvSpPr/>
          <p:nvPr/>
        </p:nvSpPr>
        <p:spPr>
          <a:xfrm>
            <a:off x="8334595" y="848039"/>
            <a:ext cx="3303270" cy="5630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3200" b="1" dirty="0"/>
              <a:t>Summative</a:t>
            </a:r>
            <a:endParaRPr lang="en-GB" sz="2400" b="1" dirty="0"/>
          </a:p>
        </p:txBody>
      </p:sp>
      <p:sp>
        <p:nvSpPr>
          <p:cNvPr id="15" name="Rectangle: Rounded Corners 14">
            <a:extLst>
              <a:ext uri="{FF2B5EF4-FFF2-40B4-BE49-F238E27FC236}">
                <a16:creationId xmlns:a16="http://schemas.microsoft.com/office/drawing/2014/main" id="{FC0816F7-79C6-4EF6-BBE8-2C48032145BB}"/>
              </a:ext>
            </a:extLst>
          </p:cNvPr>
          <p:cNvSpPr/>
          <p:nvPr/>
        </p:nvSpPr>
        <p:spPr>
          <a:xfrm>
            <a:off x="669926" y="848038"/>
            <a:ext cx="3303270" cy="56303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3200" b="1" dirty="0"/>
              <a:t>Diagnostic</a:t>
            </a:r>
            <a:endParaRPr lang="en-GB" sz="2400" b="1" dirty="0"/>
          </a:p>
        </p:txBody>
      </p:sp>
      <p:sp>
        <p:nvSpPr>
          <p:cNvPr id="16" name="Rectangle: Rounded Corners 15">
            <a:extLst>
              <a:ext uri="{FF2B5EF4-FFF2-40B4-BE49-F238E27FC236}">
                <a16:creationId xmlns:a16="http://schemas.microsoft.com/office/drawing/2014/main" id="{B73A3305-62AE-4B6B-A48B-41ABA7C2CFC2}"/>
              </a:ext>
            </a:extLst>
          </p:cNvPr>
          <p:cNvSpPr/>
          <p:nvPr/>
        </p:nvSpPr>
        <p:spPr>
          <a:xfrm>
            <a:off x="669926" y="1523969"/>
            <a:ext cx="3303270" cy="132961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400" b="1" dirty="0"/>
              <a:t>BEFORE: </a:t>
            </a:r>
            <a:r>
              <a:rPr lang="en-GB" sz="2400" dirty="0"/>
              <a:t>assess particular skill to inform the teaching process</a:t>
            </a:r>
            <a:endParaRPr lang="en-GB" sz="2400" b="1" dirty="0"/>
          </a:p>
        </p:txBody>
      </p:sp>
      <p:sp>
        <p:nvSpPr>
          <p:cNvPr id="17" name="Rectangle: Rounded Corners 16">
            <a:extLst>
              <a:ext uri="{FF2B5EF4-FFF2-40B4-BE49-F238E27FC236}">
                <a16:creationId xmlns:a16="http://schemas.microsoft.com/office/drawing/2014/main" id="{87A36C47-54D6-4789-B76E-632A4D2E2CC4}"/>
              </a:ext>
            </a:extLst>
          </p:cNvPr>
          <p:cNvSpPr/>
          <p:nvPr/>
        </p:nvSpPr>
        <p:spPr>
          <a:xfrm>
            <a:off x="4343645" y="1523969"/>
            <a:ext cx="3620501" cy="13148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300" b="1" dirty="0"/>
              <a:t>DURING: </a:t>
            </a:r>
            <a:r>
              <a:rPr lang="en-GB" sz="2300" dirty="0"/>
              <a:t>throughout learning process to monitor progress and give feedback</a:t>
            </a:r>
            <a:endParaRPr lang="en-GB" sz="2300" b="1" dirty="0"/>
          </a:p>
        </p:txBody>
      </p:sp>
      <p:sp>
        <p:nvSpPr>
          <p:cNvPr id="18" name="Rectangle: Rounded Corners 17">
            <a:extLst>
              <a:ext uri="{FF2B5EF4-FFF2-40B4-BE49-F238E27FC236}">
                <a16:creationId xmlns:a16="http://schemas.microsoft.com/office/drawing/2014/main" id="{01005BB6-635C-4A6A-A879-29AC495D52C5}"/>
              </a:ext>
            </a:extLst>
          </p:cNvPr>
          <p:cNvSpPr/>
          <p:nvPr/>
        </p:nvSpPr>
        <p:spPr>
          <a:xfrm>
            <a:off x="8334595" y="1523970"/>
            <a:ext cx="3303270" cy="13219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400" b="1" dirty="0"/>
              <a:t>AFTER: </a:t>
            </a:r>
            <a:r>
              <a:rPr lang="en-GB" sz="2400" dirty="0"/>
              <a:t>assess the learning that has </a:t>
            </a:r>
          </a:p>
          <a:p>
            <a:pPr algn="ctr"/>
            <a:r>
              <a:rPr lang="en-GB" sz="2400" dirty="0"/>
              <a:t>taken place</a:t>
            </a:r>
          </a:p>
        </p:txBody>
      </p:sp>
      <p:sp>
        <p:nvSpPr>
          <p:cNvPr id="30" name="Rectangle 29">
            <a:extLst>
              <a:ext uri="{FF2B5EF4-FFF2-40B4-BE49-F238E27FC236}">
                <a16:creationId xmlns:a16="http://schemas.microsoft.com/office/drawing/2014/main" id="{2E78C19D-C978-4F0B-97ED-56908DD61FAA}"/>
              </a:ext>
            </a:extLst>
          </p:cNvPr>
          <p:cNvSpPr/>
          <p:nvPr/>
        </p:nvSpPr>
        <p:spPr>
          <a:xfrm>
            <a:off x="4466073" y="860024"/>
            <a:ext cx="4511312" cy="14679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a:extLst>
              <a:ext uri="{FF2B5EF4-FFF2-40B4-BE49-F238E27FC236}">
                <a16:creationId xmlns:a16="http://schemas.microsoft.com/office/drawing/2014/main" id="{9FBEA71D-F09A-4C6B-9294-5A4D935DB385}"/>
              </a:ext>
            </a:extLst>
          </p:cNvPr>
          <p:cNvSpPr/>
          <p:nvPr/>
        </p:nvSpPr>
        <p:spPr>
          <a:xfrm>
            <a:off x="4877825" y="4171057"/>
            <a:ext cx="2117607" cy="6675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F04FEF0C-59A3-41E9-83CA-8F469E0E5647}"/>
              </a:ext>
            </a:extLst>
          </p:cNvPr>
          <p:cNvSpPr/>
          <p:nvPr/>
        </p:nvSpPr>
        <p:spPr>
          <a:xfrm>
            <a:off x="4466073" y="4529990"/>
            <a:ext cx="4511312" cy="14679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43" name="Group 42">
            <a:extLst>
              <a:ext uri="{FF2B5EF4-FFF2-40B4-BE49-F238E27FC236}">
                <a16:creationId xmlns:a16="http://schemas.microsoft.com/office/drawing/2014/main" id="{F2693185-1B73-4A1E-B6F4-5C32EAB77CFA}"/>
              </a:ext>
            </a:extLst>
          </p:cNvPr>
          <p:cNvGrpSpPr/>
          <p:nvPr/>
        </p:nvGrpSpPr>
        <p:grpSpPr>
          <a:xfrm>
            <a:off x="704619" y="4106174"/>
            <a:ext cx="10974549" cy="2093912"/>
            <a:chOff x="704619" y="3904064"/>
            <a:chExt cx="10974549" cy="2093912"/>
          </a:xfrm>
        </p:grpSpPr>
        <p:sp>
          <p:nvSpPr>
            <p:cNvPr id="20" name="Rectangle 19" descr="Shuffle">
              <a:extLst>
                <a:ext uri="{FF2B5EF4-FFF2-40B4-BE49-F238E27FC236}">
                  <a16:creationId xmlns:a16="http://schemas.microsoft.com/office/drawing/2014/main" id="{4AF0C7E1-702A-4156-B08A-17310F1BB841}"/>
                </a:ext>
              </a:extLst>
            </p:cNvPr>
            <p:cNvSpPr/>
            <p:nvPr/>
          </p:nvSpPr>
          <p:spPr>
            <a:xfrm>
              <a:off x="1956055" y="4042590"/>
              <a:ext cx="807392" cy="8073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a:lstStyle/>
            <a:p>
              <a:endParaRPr lang="en-GB"/>
            </a:p>
          </p:txBody>
        </p:sp>
        <p:sp>
          <p:nvSpPr>
            <p:cNvPr id="22" name="Rectangle 21" descr="Head with Gears">
              <a:extLst>
                <a:ext uri="{FF2B5EF4-FFF2-40B4-BE49-F238E27FC236}">
                  <a16:creationId xmlns:a16="http://schemas.microsoft.com/office/drawing/2014/main" id="{68077F4A-5DCD-4DBC-BF13-54BC0F46A895}"/>
                </a:ext>
              </a:extLst>
            </p:cNvPr>
            <p:cNvSpPr/>
            <p:nvPr/>
          </p:nvSpPr>
          <p:spPr>
            <a:xfrm>
              <a:off x="5788198" y="4042590"/>
              <a:ext cx="807392" cy="80739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shade val="80000"/>
                <a:hueOff val="174641"/>
                <a:satOff val="-3128"/>
                <a:lumOff val="13293"/>
                <a:alphaOff val="0"/>
              </a:schemeClr>
            </a:effectRef>
            <a:fontRef idx="minor">
              <a:schemeClr val="lt1"/>
            </a:fontRef>
          </p:style>
        </p:sp>
        <p:sp>
          <p:nvSpPr>
            <p:cNvPr id="24" name="Rectangle 23" descr="Checkmark">
              <a:extLst>
                <a:ext uri="{FF2B5EF4-FFF2-40B4-BE49-F238E27FC236}">
                  <a16:creationId xmlns:a16="http://schemas.microsoft.com/office/drawing/2014/main" id="{F54F10D9-7F30-4910-886A-9C133A8CE2B2}"/>
                </a:ext>
              </a:extLst>
            </p:cNvPr>
            <p:cNvSpPr/>
            <p:nvPr/>
          </p:nvSpPr>
          <p:spPr>
            <a:xfrm>
              <a:off x="9718222" y="4017598"/>
              <a:ext cx="807392" cy="80739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shade val="80000"/>
                <a:hueOff val="349283"/>
                <a:satOff val="-6256"/>
                <a:lumOff val="26585"/>
                <a:alphaOff val="0"/>
              </a:schemeClr>
            </a:effectRef>
            <a:fontRef idx="minor">
              <a:schemeClr val="lt1"/>
            </a:fontRef>
          </p:style>
        </p:sp>
        <p:sp>
          <p:nvSpPr>
            <p:cNvPr id="32" name="TextBox 31">
              <a:extLst>
                <a:ext uri="{FF2B5EF4-FFF2-40B4-BE49-F238E27FC236}">
                  <a16:creationId xmlns:a16="http://schemas.microsoft.com/office/drawing/2014/main" id="{910C1A34-0690-4717-954E-1A2165705870}"/>
                </a:ext>
              </a:extLst>
            </p:cNvPr>
            <p:cNvSpPr txBox="1"/>
            <p:nvPr/>
          </p:nvSpPr>
          <p:spPr>
            <a:xfrm>
              <a:off x="913090" y="4963516"/>
              <a:ext cx="2816941" cy="8660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362" tIns="155362" rIns="155362" bIns="155362" numCol="1" spcCol="1270" anchor="ctr" anchorCtr="0">
              <a:noAutofit/>
            </a:bodyPr>
            <a:lstStyle/>
            <a:p>
              <a:pPr marL="0" lvl="0" indent="0" algn="ctr" defTabSz="1111250">
                <a:lnSpc>
                  <a:spcPct val="100000"/>
                </a:lnSpc>
                <a:spcBef>
                  <a:spcPct val="0"/>
                </a:spcBef>
                <a:spcAft>
                  <a:spcPct val="35000"/>
                </a:spcAft>
                <a:buNone/>
              </a:pPr>
              <a:r>
                <a:rPr lang="en-GB" sz="3200" kern="1200" dirty="0"/>
                <a:t>Assessment </a:t>
              </a:r>
              <a:r>
                <a:rPr lang="en-GB" sz="3200" b="1" kern="1200" dirty="0"/>
                <a:t>FOR</a:t>
              </a:r>
              <a:r>
                <a:rPr lang="en-GB" sz="3200" kern="1200" dirty="0"/>
                <a:t> learning</a:t>
              </a:r>
            </a:p>
          </p:txBody>
        </p:sp>
        <p:sp>
          <p:nvSpPr>
            <p:cNvPr id="33" name="TextBox 32">
              <a:extLst>
                <a:ext uri="{FF2B5EF4-FFF2-40B4-BE49-F238E27FC236}">
                  <a16:creationId xmlns:a16="http://schemas.microsoft.com/office/drawing/2014/main" id="{F3D369BD-27F3-4F97-B5A5-1B4EE3816A9C}"/>
                </a:ext>
              </a:extLst>
            </p:cNvPr>
            <p:cNvSpPr txBox="1"/>
            <p:nvPr/>
          </p:nvSpPr>
          <p:spPr>
            <a:xfrm>
              <a:off x="8874519" y="4849982"/>
              <a:ext cx="2494799" cy="7810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362" tIns="155362" rIns="155362" bIns="155362" numCol="1" spcCol="1270" anchor="ctr" anchorCtr="0">
              <a:noAutofit/>
            </a:bodyPr>
            <a:lstStyle/>
            <a:p>
              <a:pPr marL="0" lvl="0" indent="0" algn="ctr" defTabSz="1111250">
                <a:lnSpc>
                  <a:spcPct val="100000"/>
                </a:lnSpc>
                <a:spcBef>
                  <a:spcPct val="0"/>
                </a:spcBef>
                <a:spcAft>
                  <a:spcPct val="35000"/>
                </a:spcAft>
                <a:buNone/>
              </a:pPr>
              <a:r>
                <a:rPr lang="en-GB" sz="3200" kern="1200" dirty="0"/>
                <a:t>Assessment </a:t>
              </a:r>
              <a:r>
                <a:rPr lang="en-GB" sz="3200" b="1" kern="1200" dirty="0"/>
                <a:t>OF</a:t>
              </a:r>
              <a:r>
                <a:rPr lang="en-GB" sz="3200" kern="1200" dirty="0"/>
                <a:t> learning</a:t>
              </a:r>
            </a:p>
          </p:txBody>
        </p:sp>
        <p:sp>
          <p:nvSpPr>
            <p:cNvPr id="34" name="TextBox 33">
              <a:extLst>
                <a:ext uri="{FF2B5EF4-FFF2-40B4-BE49-F238E27FC236}">
                  <a16:creationId xmlns:a16="http://schemas.microsoft.com/office/drawing/2014/main" id="{E857C66D-401C-489F-AE7F-EEAC00977B8B}"/>
                </a:ext>
              </a:extLst>
            </p:cNvPr>
            <p:cNvSpPr txBox="1"/>
            <p:nvPr/>
          </p:nvSpPr>
          <p:spPr>
            <a:xfrm>
              <a:off x="4797035" y="4831438"/>
              <a:ext cx="2598695" cy="1091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362" tIns="155362" rIns="155362" bIns="155362" numCol="1" spcCol="1270" anchor="ctr" anchorCtr="0">
              <a:noAutofit/>
            </a:bodyPr>
            <a:lstStyle/>
            <a:p>
              <a:pPr marL="0" lvl="0" indent="0" algn="ctr" defTabSz="1111250">
                <a:lnSpc>
                  <a:spcPct val="100000"/>
                </a:lnSpc>
                <a:spcBef>
                  <a:spcPct val="0"/>
                </a:spcBef>
                <a:spcAft>
                  <a:spcPct val="35000"/>
                </a:spcAft>
                <a:buNone/>
              </a:pPr>
              <a:r>
                <a:rPr lang="en-GB" sz="3200" kern="1200" dirty="0"/>
                <a:t>Assessment </a:t>
              </a:r>
              <a:r>
                <a:rPr lang="en-GB" sz="3200" b="1" kern="1200" dirty="0"/>
                <a:t>AS</a:t>
              </a:r>
              <a:r>
                <a:rPr lang="en-GB" sz="3200" kern="1200" dirty="0"/>
                <a:t> learning</a:t>
              </a:r>
            </a:p>
          </p:txBody>
        </p:sp>
        <p:sp>
          <p:nvSpPr>
            <p:cNvPr id="35" name="Rectangle: Rounded Corners 34">
              <a:extLst>
                <a:ext uri="{FF2B5EF4-FFF2-40B4-BE49-F238E27FC236}">
                  <a16:creationId xmlns:a16="http://schemas.microsoft.com/office/drawing/2014/main" id="{CD614014-1D88-44C3-9903-C3FD2BE6F175}"/>
                </a:ext>
              </a:extLst>
            </p:cNvPr>
            <p:cNvSpPr/>
            <p:nvPr/>
          </p:nvSpPr>
          <p:spPr>
            <a:xfrm>
              <a:off x="704619" y="3929056"/>
              <a:ext cx="3303270" cy="2068920"/>
            </a:xfrm>
            <a:prstGeom prst="round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7C05D86-4379-448C-908D-6A5CC78AC4BF}"/>
                </a:ext>
              </a:extLst>
            </p:cNvPr>
            <p:cNvSpPr/>
            <p:nvPr/>
          </p:nvSpPr>
          <p:spPr>
            <a:xfrm>
              <a:off x="4343646" y="3929056"/>
              <a:ext cx="3620500" cy="2068920"/>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29BDD88B-84FD-49A5-8769-1E0167706E4C}"/>
                </a:ext>
              </a:extLst>
            </p:cNvPr>
            <p:cNvSpPr/>
            <p:nvPr/>
          </p:nvSpPr>
          <p:spPr>
            <a:xfrm>
              <a:off x="8375898" y="3904064"/>
              <a:ext cx="3303270" cy="20689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grpSp>
      <p:sp>
        <p:nvSpPr>
          <p:cNvPr id="44" name="Title 1">
            <a:extLst>
              <a:ext uri="{FF2B5EF4-FFF2-40B4-BE49-F238E27FC236}">
                <a16:creationId xmlns:a16="http://schemas.microsoft.com/office/drawing/2014/main" id="{23AD68C2-B24A-4870-BE29-BCE97F2B591C}"/>
              </a:ext>
            </a:extLst>
          </p:cNvPr>
          <p:cNvSpPr txBox="1">
            <a:spLocks/>
          </p:cNvSpPr>
          <p:nvPr/>
        </p:nvSpPr>
        <p:spPr>
          <a:xfrm>
            <a:off x="2272940" y="3260758"/>
            <a:ext cx="7327375" cy="7962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Purpose of Assessment</a:t>
            </a:r>
          </a:p>
        </p:txBody>
      </p:sp>
    </p:spTree>
    <p:extLst>
      <p:ext uri="{BB962C8B-B14F-4D97-AF65-F5344CB8AC3E}">
        <p14:creationId xmlns:p14="http://schemas.microsoft.com/office/powerpoint/2010/main" val="224447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FE85F72F-CF9E-42B4-82E0-3051F95B90E3}"/>
              </a:ext>
            </a:extLst>
          </p:cNvPr>
          <p:cNvGraphicFramePr>
            <a:graphicFrameLocks noGrp="1"/>
          </p:cNvGraphicFramePr>
          <p:nvPr>
            <p:extLst>
              <p:ext uri="{D42A27DB-BD31-4B8C-83A1-F6EECF244321}">
                <p14:modId xmlns:p14="http://schemas.microsoft.com/office/powerpoint/2010/main" val="1057274773"/>
              </p:ext>
            </p:extLst>
          </p:nvPr>
        </p:nvGraphicFramePr>
        <p:xfrm>
          <a:off x="779778" y="1359602"/>
          <a:ext cx="10815321" cy="4620060"/>
        </p:xfrm>
        <a:graphic>
          <a:graphicData uri="http://schemas.openxmlformats.org/drawingml/2006/table">
            <a:tbl>
              <a:tblPr firstRow="1" bandRow="1">
                <a:tableStyleId>{5C22544A-7EE6-4342-B048-85BDC9FD1C3A}</a:tableStyleId>
              </a:tblPr>
              <a:tblGrid>
                <a:gridCol w="1991360">
                  <a:extLst>
                    <a:ext uri="{9D8B030D-6E8A-4147-A177-3AD203B41FA5}">
                      <a16:colId xmlns:a16="http://schemas.microsoft.com/office/drawing/2014/main" val="4198900028"/>
                    </a:ext>
                  </a:extLst>
                </a:gridCol>
                <a:gridCol w="4434840">
                  <a:extLst>
                    <a:ext uri="{9D8B030D-6E8A-4147-A177-3AD203B41FA5}">
                      <a16:colId xmlns:a16="http://schemas.microsoft.com/office/drawing/2014/main" val="37724367"/>
                    </a:ext>
                  </a:extLst>
                </a:gridCol>
                <a:gridCol w="4389121">
                  <a:extLst>
                    <a:ext uri="{9D8B030D-6E8A-4147-A177-3AD203B41FA5}">
                      <a16:colId xmlns:a16="http://schemas.microsoft.com/office/drawing/2014/main" val="2177646050"/>
                    </a:ext>
                  </a:extLst>
                </a:gridCol>
              </a:tblGrid>
              <a:tr h="596700">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dirty="0"/>
                        <a:t>Formative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2800" dirty="0"/>
                        <a:t>Summative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96866416"/>
                  </a:ext>
                </a:extLst>
              </a:tr>
              <a:tr h="1214426">
                <a:tc>
                  <a:txBody>
                    <a:bodyPr/>
                    <a:lstStyle/>
                    <a:p>
                      <a:pPr algn="ctr"/>
                      <a:r>
                        <a:rPr lang="en-GB" sz="3200" b="1" dirty="0">
                          <a:solidFill>
                            <a:schemeClr val="tx1"/>
                          </a:solidFill>
                        </a:rPr>
                        <a:t>Informal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sz="2800" dirty="0"/>
                        <a:t>Questioning</a:t>
                      </a:r>
                    </a:p>
                    <a:p>
                      <a:r>
                        <a:rPr lang="en-GB" sz="2800" dirty="0"/>
                        <a:t>Feedback</a:t>
                      </a:r>
                    </a:p>
                    <a:p>
                      <a:r>
                        <a:rPr lang="en-GB" sz="2800" dirty="0"/>
                        <a:t>Peer assessment</a:t>
                      </a:r>
                    </a:p>
                    <a:p>
                      <a:r>
                        <a:rPr lang="en-GB" sz="2800" dirty="0"/>
                        <a:t>Self-assessment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2800" dirty="0"/>
                        <a:t>Essays in uncontrolled conditions</a:t>
                      </a:r>
                    </a:p>
                    <a:p>
                      <a:r>
                        <a:rPr lang="en-GB" sz="2800" dirty="0"/>
                        <a:t>Portfolios</a:t>
                      </a:r>
                    </a:p>
                    <a:p>
                      <a:r>
                        <a:rPr lang="en-GB" sz="2800" dirty="0"/>
                        <a:t>Coursework</a:t>
                      </a:r>
                    </a:p>
                    <a:p>
                      <a:r>
                        <a:rPr lang="en-GB" sz="2800" dirty="0"/>
                        <a:t>Teacher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8936550"/>
                  </a:ext>
                </a:extLst>
              </a:tr>
              <a:tr h="1071292">
                <a:tc>
                  <a:txBody>
                    <a:bodyPr/>
                    <a:lstStyle/>
                    <a:p>
                      <a:pPr algn="ctr"/>
                      <a:r>
                        <a:rPr lang="en-GB" sz="3200" b="1" dirty="0">
                          <a:solidFill>
                            <a:schemeClr val="tx1"/>
                          </a:solidFill>
                        </a:rPr>
                        <a:t>Formal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2800" dirty="0"/>
                        <a:t>Further analysis of tests, exams, essays</a:t>
                      </a:r>
                    </a:p>
                    <a:p>
                      <a:r>
                        <a:rPr lang="en-GB" sz="2800" dirty="0"/>
                        <a:t>Target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2800" dirty="0"/>
                        <a:t>Tests</a:t>
                      </a:r>
                    </a:p>
                    <a:p>
                      <a:r>
                        <a:rPr lang="en-GB" sz="2800" dirty="0"/>
                        <a:t>Exams</a:t>
                      </a:r>
                    </a:p>
                    <a:p>
                      <a:r>
                        <a:rPr lang="en-GB" sz="2800" dirty="0"/>
                        <a:t>Essays in controlled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32729546"/>
                  </a:ext>
                </a:extLst>
              </a:tr>
            </a:tbl>
          </a:graphicData>
        </a:graphic>
      </p:graphicFrame>
      <p:sp>
        <p:nvSpPr>
          <p:cNvPr id="3" name="TextBox 2">
            <a:extLst>
              <a:ext uri="{FF2B5EF4-FFF2-40B4-BE49-F238E27FC236}">
                <a16:creationId xmlns:a16="http://schemas.microsoft.com/office/drawing/2014/main" id="{9610564D-775C-47BC-8FD1-36F8F6DA5174}"/>
              </a:ext>
            </a:extLst>
          </p:cNvPr>
          <p:cNvSpPr txBox="1"/>
          <p:nvPr/>
        </p:nvSpPr>
        <p:spPr>
          <a:xfrm>
            <a:off x="3170872" y="6123885"/>
            <a:ext cx="5850255" cy="338554"/>
          </a:xfrm>
          <a:prstGeom prst="rect">
            <a:avLst/>
          </a:prstGeom>
          <a:noFill/>
        </p:spPr>
        <p:txBody>
          <a:bodyPr wrap="square" rtlCol="0">
            <a:spAutoFit/>
          </a:bodyPr>
          <a:lstStyle/>
          <a:p>
            <a:pPr algn="ctr"/>
            <a:r>
              <a:rPr lang="en-GB" sz="1600" dirty="0">
                <a:hlinkClick r:id="rId3"/>
              </a:rPr>
              <a:t>National Foundation for Educational Research report</a:t>
            </a:r>
            <a:r>
              <a:rPr lang="en-GB" sz="1600" dirty="0"/>
              <a:t> (</a:t>
            </a:r>
            <a:r>
              <a:rPr lang="en-GB" sz="1600" dirty="0" err="1"/>
              <a:t>NFER</a:t>
            </a:r>
            <a:r>
              <a:rPr lang="en-GB" sz="1600" dirty="0"/>
              <a:t>, 2007)</a:t>
            </a:r>
          </a:p>
        </p:txBody>
      </p:sp>
      <p:sp>
        <p:nvSpPr>
          <p:cNvPr id="4" name="Title 1">
            <a:extLst>
              <a:ext uri="{FF2B5EF4-FFF2-40B4-BE49-F238E27FC236}">
                <a16:creationId xmlns:a16="http://schemas.microsoft.com/office/drawing/2014/main" id="{67CB6EFA-50B0-4DD0-AB4C-DF84AD278065}"/>
              </a:ext>
            </a:extLst>
          </p:cNvPr>
          <p:cNvSpPr txBox="1">
            <a:spLocks/>
          </p:cNvSpPr>
          <p:nvPr/>
        </p:nvSpPr>
        <p:spPr>
          <a:xfrm>
            <a:off x="2278379" y="99573"/>
            <a:ext cx="7818118" cy="7962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Formative or Summative</a:t>
            </a:r>
          </a:p>
        </p:txBody>
      </p:sp>
    </p:spTree>
    <p:extLst>
      <p:ext uri="{BB962C8B-B14F-4D97-AF65-F5344CB8AC3E}">
        <p14:creationId xmlns:p14="http://schemas.microsoft.com/office/powerpoint/2010/main" val="184895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7E324A-4D1B-4FE4-AAD9-3EEC10065BD6}"/>
              </a:ext>
            </a:extLst>
          </p:cNvPr>
          <p:cNvSpPr txBox="1"/>
          <p:nvPr/>
        </p:nvSpPr>
        <p:spPr>
          <a:xfrm>
            <a:off x="73343" y="148968"/>
            <a:ext cx="12045314" cy="3170099"/>
          </a:xfrm>
          <a:prstGeom prst="rect">
            <a:avLst/>
          </a:prstGeom>
          <a:noFill/>
        </p:spPr>
        <p:txBody>
          <a:bodyPr wrap="square" rtlCol="0">
            <a:spAutoFit/>
          </a:bodyPr>
          <a:lstStyle/>
          <a:p>
            <a:pPr algn="ctr"/>
            <a:r>
              <a:rPr lang="en-GB" sz="4000" dirty="0">
                <a:ea typeface="HelloBigSky" panose="02000603000000000000" pitchFamily="2" charset="0"/>
                <a:cs typeface="Calibri" panose="020F0502020204030204" pitchFamily="34" charset="0"/>
              </a:rPr>
              <a:t>Although we typically speak of “formative assessment” and “summative assessment”, actually the same assessment can be used for both formative and summative purposes. </a:t>
            </a:r>
            <a:r>
              <a:rPr lang="en-GB" sz="4000" b="1" dirty="0">
                <a:solidFill>
                  <a:srgbClr val="00B050"/>
                </a:solidFill>
                <a:ea typeface="HelloBigSky" panose="02000603000000000000" pitchFamily="2" charset="0"/>
                <a:cs typeface="Calibri" panose="020F0502020204030204" pitchFamily="34" charset="0"/>
              </a:rPr>
              <a:t>What matters is how the information from an assessment is used.</a:t>
            </a:r>
            <a:endParaRPr lang="en-GB" sz="4000" dirty="0">
              <a:solidFill>
                <a:srgbClr val="00B050"/>
              </a:solidFill>
              <a:ea typeface="HelloBigSky" panose="02000603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CC302269-5155-40C2-96DB-82F5C6C68024}"/>
              </a:ext>
            </a:extLst>
          </p:cNvPr>
          <p:cNvSpPr txBox="1"/>
          <p:nvPr/>
        </p:nvSpPr>
        <p:spPr>
          <a:xfrm>
            <a:off x="2181225" y="3244334"/>
            <a:ext cx="7976235" cy="369332"/>
          </a:xfrm>
          <a:prstGeom prst="rect">
            <a:avLst/>
          </a:prstGeom>
          <a:noFill/>
        </p:spPr>
        <p:txBody>
          <a:bodyPr wrap="square" rtlCol="0">
            <a:spAutoFit/>
          </a:bodyPr>
          <a:lstStyle/>
          <a:p>
            <a:pPr algn="ctr"/>
            <a:r>
              <a:rPr lang="en-GB" sz="1800" dirty="0">
                <a:hlinkClick r:id="rId3"/>
              </a:rPr>
              <a:t>What makes a good formative assessment?</a:t>
            </a:r>
            <a:r>
              <a:rPr lang="en-GB" dirty="0"/>
              <a:t> </a:t>
            </a:r>
            <a:r>
              <a:rPr lang="en-GB" sz="1800" dirty="0"/>
              <a:t>Daisy Christodoulou (2017)</a:t>
            </a:r>
          </a:p>
        </p:txBody>
      </p:sp>
      <p:pic>
        <p:nvPicPr>
          <p:cNvPr id="4" name="Picture 3">
            <a:extLst>
              <a:ext uri="{FF2B5EF4-FFF2-40B4-BE49-F238E27FC236}">
                <a16:creationId xmlns:a16="http://schemas.microsoft.com/office/drawing/2014/main" id="{3A77FA0D-A2E1-4921-AFEC-32452DFB3B1F}"/>
              </a:ext>
            </a:extLst>
          </p:cNvPr>
          <p:cNvPicPr>
            <a:picLocks noChangeAspect="1"/>
          </p:cNvPicPr>
          <p:nvPr/>
        </p:nvPicPr>
        <p:blipFill rotWithShape="1">
          <a:blip r:embed="rId4"/>
          <a:srcRect l="10185" t="53795" r="35510" b="-28200"/>
          <a:stretch/>
        </p:blipFill>
        <p:spPr>
          <a:xfrm rot="10800000">
            <a:off x="1702118" y="3818856"/>
            <a:ext cx="8787764" cy="212346"/>
          </a:xfrm>
          <a:prstGeom prst="rect">
            <a:avLst/>
          </a:prstGeom>
        </p:spPr>
      </p:pic>
      <p:sp>
        <p:nvSpPr>
          <p:cNvPr id="5" name="TextBox 4">
            <a:extLst>
              <a:ext uri="{FF2B5EF4-FFF2-40B4-BE49-F238E27FC236}">
                <a16:creationId xmlns:a16="http://schemas.microsoft.com/office/drawing/2014/main" id="{F252FCED-937C-45EE-A82C-2C5081CFCFCF}"/>
              </a:ext>
            </a:extLst>
          </p:cNvPr>
          <p:cNvSpPr txBox="1"/>
          <p:nvPr/>
        </p:nvSpPr>
        <p:spPr>
          <a:xfrm>
            <a:off x="232410" y="4196803"/>
            <a:ext cx="11727180" cy="1908215"/>
          </a:xfrm>
          <a:prstGeom prst="rect">
            <a:avLst/>
          </a:prstGeom>
          <a:noFill/>
        </p:spPr>
        <p:txBody>
          <a:bodyPr wrap="square">
            <a:spAutoFit/>
          </a:bodyPr>
          <a:lstStyle/>
          <a:p>
            <a:pPr algn="ctr">
              <a:lnSpc>
                <a:spcPct val="90000"/>
              </a:lnSpc>
              <a:spcAft>
                <a:spcPts val="600"/>
              </a:spcAft>
            </a:pPr>
            <a:r>
              <a:rPr lang="en-US" sz="4000" dirty="0"/>
              <a:t>There is one big idea to assessment … </a:t>
            </a:r>
          </a:p>
          <a:p>
            <a:pPr algn="ctr">
              <a:lnSpc>
                <a:spcPct val="90000"/>
              </a:lnSpc>
              <a:spcAft>
                <a:spcPts val="600"/>
              </a:spcAft>
            </a:pPr>
            <a:r>
              <a:rPr lang="en-US" sz="4000" dirty="0"/>
              <a:t>to </a:t>
            </a:r>
            <a:r>
              <a:rPr lang="en-US" sz="4000" b="1" dirty="0">
                <a:solidFill>
                  <a:srgbClr val="00B0F0"/>
                </a:solidFill>
              </a:rPr>
              <a:t>use evidence </a:t>
            </a:r>
            <a:r>
              <a:rPr lang="en-US" sz="4000" dirty="0"/>
              <a:t>about learning </a:t>
            </a:r>
            <a:r>
              <a:rPr lang="en-US" sz="4000" b="1" dirty="0">
                <a:solidFill>
                  <a:srgbClr val="00B0F0"/>
                </a:solidFill>
              </a:rPr>
              <a:t>to adapt </a:t>
            </a:r>
            <a:r>
              <a:rPr lang="en-US" sz="4000" dirty="0"/>
              <a:t>what </a:t>
            </a:r>
          </a:p>
          <a:p>
            <a:pPr algn="ctr">
              <a:lnSpc>
                <a:spcPct val="90000"/>
              </a:lnSpc>
              <a:spcAft>
                <a:spcPts val="600"/>
              </a:spcAft>
            </a:pPr>
            <a:r>
              <a:rPr lang="en-US" sz="4000" dirty="0"/>
              <a:t>happens in classrooms to meet student needs.</a:t>
            </a:r>
          </a:p>
        </p:txBody>
      </p:sp>
      <p:sp>
        <p:nvSpPr>
          <p:cNvPr id="6" name="TextBox 5">
            <a:extLst>
              <a:ext uri="{FF2B5EF4-FFF2-40B4-BE49-F238E27FC236}">
                <a16:creationId xmlns:a16="http://schemas.microsoft.com/office/drawing/2014/main" id="{6538C2F8-1BF6-46AD-831E-FF3D0362CFDC}"/>
              </a:ext>
            </a:extLst>
          </p:cNvPr>
          <p:cNvSpPr txBox="1"/>
          <p:nvPr/>
        </p:nvSpPr>
        <p:spPr>
          <a:xfrm>
            <a:off x="2362200" y="6105018"/>
            <a:ext cx="7467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Assessment For Learning (</a:t>
            </a:r>
            <a:r>
              <a:rPr lang="en-GB" dirty="0">
                <a:hlinkClick r:id="rId5"/>
              </a:rPr>
              <a:t>Keynote Address</a:t>
            </a:r>
            <a:r>
              <a:rPr lang="en-GB" dirty="0"/>
              <a:t>) Dylan</a:t>
            </a:r>
            <a:r>
              <a:rPr lang="en-GB" dirty="0">
                <a:cs typeface="Calibri"/>
              </a:rPr>
              <a:t> </a:t>
            </a:r>
            <a:r>
              <a:rPr lang="en-GB" dirty="0" err="1">
                <a:cs typeface="Calibri"/>
              </a:rPr>
              <a:t>Wiliam</a:t>
            </a:r>
            <a:r>
              <a:rPr lang="en-GB" dirty="0">
                <a:cs typeface="Calibri"/>
              </a:rPr>
              <a:t> (2008)</a:t>
            </a:r>
            <a:endParaRPr lang="en-US" dirty="0">
              <a:cs typeface="Calibri"/>
            </a:endParaRPr>
          </a:p>
        </p:txBody>
      </p:sp>
    </p:spTree>
    <p:extLst>
      <p:ext uri="{BB962C8B-B14F-4D97-AF65-F5344CB8AC3E}">
        <p14:creationId xmlns:p14="http://schemas.microsoft.com/office/powerpoint/2010/main" val="4144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6BCD40-50D2-41EF-ADED-043BAC48B2C2}"/>
              </a:ext>
            </a:extLst>
          </p:cNvPr>
          <p:cNvGrpSpPr/>
          <p:nvPr/>
        </p:nvGrpSpPr>
        <p:grpSpPr>
          <a:xfrm>
            <a:off x="6096000" y="273499"/>
            <a:ext cx="5787203" cy="1253613"/>
            <a:chOff x="2851354" y="113071"/>
            <a:chExt cx="5476567" cy="1012723"/>
          </a:xfrm>
          <a:solidFill>
            <a:schemeClr val="accent6">
              <a:lumMod val="40000"/>
              <a:lumOff val="60000"/>
            </a:schemeClr>
          </a:solidFill>
        </p:grpSpPr>
        <p:sp>
          <p:nvSpPr>
            <p:cNvPr id="3" name="Rectangle: Rounded Corners 2">
              <a:extLst>
                <a:ext uri="{FF2B5EF4-FFF2-40B4-BE49-F238E27FC236}">
                  <a16:creationId xmlns:a16="http://schemas.microsoft.com/office/drawing/2014/main" id="{5DE0D7C5-C3DF-4B27-8B09-A55DA5DF2028}"/>
                </a:ext>
              </a:extLst>
            </p:cNvPr>
            <p:cNvSpPr/>
            <p:nvPr/>
          </p:nvSpPr>
          <p:spPr>
            <a:xfrm>
              <a:off x="4571999" y="285135"/>
              <a:ext cx="2035277" cy="66859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ysClr val="windowText" lastClr="000000"/>
                  </a:solidFill>
                </a:rPr>
                <a:t>assessment</a:t>
              </a:r>
            </a:p>
          </p:txBody>
        </p:sp>
        <p:sp>
          <p:nvSpPr>
            <p:cNvPr id="4" name="Arrow: Right 3">
              <a:extLst>
                <a:ext uri="{FF2B5EF4-FFF2-40B4-BE49-F238E27FC236}">
                  <a16:creationId xmlns:a16="http://schemas.microsoft.com/office/drawing/2014/main" id="{41E2F0E1-18B5-48B3-98E2-14B31BB21A9D}"/>
                </a:ext>
              </a:extLst>
            </p:cNvPr>
            <p:cNvSpPr/>
            <p:nvPr/>
          </p:nvSpPr>
          <p:spPr>
            <a:xfrm>
              <a:off x="2851354" y="113071"/>
              <a:ext cx="1720645" cy="1012723"/>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formative</a:t>
              </a:r>
            </a:p>
          </p:txBody>
        </p:sp>
        <p:sp>
          <p:nvSpPr>
            <p:cNvPr id="5" name="Arrow: Right 4">
              <a:extLst>
                <a:ext uri="{FF2B5EF4-FFF2-40B4-BE49-F238E27FC236}">
                  <a16:creationId xmlns:a16="http://schemas.microsoft.com/office/drawing/2014/main" id="{FD31A36A-6E18-44B6-B10F-7DBE4367690D}"/>
                </a:ext>
              </a:extLst>
            </p:cNvPr>
            <p:cNvSpPr/>
            <p:nvPr/>
          </p:nvSpPr>
          <p:spPr>
            <a:xfrm flipH="1">
              <a:off x="6607276" y="113071"/>
              <a:ext cx="1720645" cy="1012723"/>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summative</a:t>
              </a:r>
            </a:p>
          </p:txBody>
        </p:sp>
      </p:grpSp>
      <p:sp>
        <p:nvSpPr>
          <p:cNvPr id="6" name="TextBox 5">
            <a:extLst>
              <a:ext uri="{FF2B5EF4-FFF2-40B4-BE49-F238E27FC236}">
                <a16:creationId xmlns:a16="http://schemas.microsoft.com/office/drawing/2014/main" id="{EE208446-3780-4BEC-9033-989588867DC0}"/>
              </a:ext>
            </a:extLst>
          </p:cNvPr>
          <p:cNvSpPr txBox="1"/>
          <p:nvPr/>
        </p:nvSpPr>
        <p:spPr>
          <a:xfrm>
            <a:off x="-1" y="-16917"/>
            <a:ext cx="6095999" cy="1938992"/>
          </a:xfrm>
          <a:prstGeom prst="rect">
            <a:avLst/>
          </a:prstGeom>
          <a:noFill/>
        </p:spPr>
        <p:txBody>
          <a:bodyPr wrap="square" rtlCol="0">
            <a:spAutoFit/>
          </a:bodyPr>
          <a:lstStyle/>
          <a:p>
            <a:pPr algn="ctr"/>
            <a:r>
              <a:rPr lang="en-GB" sz="4000" b="1" dirty="0"/>
              <a:t>How can a summative assessment be used formatively?</a:t>
            </a:r>
          </a:p>
        </p:txBody>
      </p:sp>
      <p:graphicFrame>
        <p:nvGraphicFramePr>
          <p:cNvPr id="7" name="Table 9">
            <a:extLst>
              <a:ext uri="{FF2B5EF4-FFF2-40B4-BE49-F238E27FC236}">
                <a16:creationId xmlns:a16="http://schemas.microsoft.com/office/drawing/2014/main" id="{89ECED62-D2C8-437C-9764-1780D3C695D3}"/>
              </a:ext>
            </a:extLst>
          </p:cNvPr>
          <p:cNvGraphicFramePr>
            <a:graphicFrameLocks noGrp="1"/>
          </p:cNvGraphicFramePr>
          <p:nvPr>
            <p:extLst>
              <p:ext uri="{D42A27DB-BD31-4B8C-83A1-F6EECF244321}">
                <p14:modId xmlns:p14="http://schemas.microsoft.com/office/powerpoint/2010/main" val="411907966"/>
              </p:ext>
            </p:extLst>
          </p:nvPr>
        </p:nvGraphicFramePr>
        <p:xfrm>
          <a:off x="228599" y="1911027"/>
          <a:ext cx="11749549" cy="1959565"/>
        </p:xfrm>
        <a:graphic>
          <a:graphicData uri="http://schemas.openxmlformats.org/drawingml/2006/table">
            <a:tbl>
              <a:tblPr firstRow="1" bandRow="1">
                <a:tableStyleId>{5C22544A-7EE6-4342-B048-85BDC9FD1C3A}</a:tableStyleId>
              </a:tblPr>
              <a:tblGrid>
                <a:gridCol w="2943754">
                  <a:extLst>
                    <a:ext uri="{9D8B030D-6E8A-4147-A177-3AD203B41FA5}">
                      <a16:colId xmlns:a16="http://schemas.microsoft.com/office/drawing/2014/main" val="3458890618"/>
                    </a:ext>
                  </a:extLst>
                </a:gridCol>
                <a:gridCol w="3442867">
                  <a:extLst>
                    <a:ext uri="{9D8B030D-6E8A-4147-A177-3AD203B41FA5}">
                      <a16:colId xmlns:a16="http://schemas.microsoft.com/office/drawing/2014/main" val="872048865"/>
                    </a:ext>
                  </a:extLst>
                </a:gridCol>
                <a:gridCol w="5362928">
                  <a:extLst>
                    <a:ext uri="{9D8B030D-6E8A-4147-A177-3AD203B41FA5}">
                      <a16:colId xmlns:a16="http://schemas.microsoft.com/office/drawing/2014/main" val="1505722214"/>
                    </a:ext>
                  </a:extLst>
                </a:gridCol>
              </a:tblGrid>
              <a:tr h="623217">
                <a:tc>
                  <a:txBody>
                    <a:bodyPr/>
                    <a:lstStyle/>
                    <a:p>
                      <a:pPr algn="ctr"/>
                      <a:r>
                        <a:rPr lang="en-GB" sz="2400"/>
                        <a:t>Planned Assessment</a:t>
                      </a:r>
                    </a:p>
                  </a:txBody>
                  <a:tcPr anchor="ctr"/>
                </a:tc>
                <a:tc>
                  <a:txBody>
                    <a:bodyPr/>
                    <a:lstStyle/>
                    <a:p>
                      <a:pPr algn="ctr"/>
                      <a:r>
                        <a:rPr lang="en-GB" sz="2400"/>
                        <a:t>SUMMATIVE</a:t>
                      </a:r>
                    </a:p>
                  </a:txBody>
                  <a:tcPr anchor="ctr"/>
                </a:tc>
                <a:tc>
                  <a:txBody>
                    <a:bodyPr/>
                    <a:lstStyle/>
                    <a:p>
                      <a:pPr algn="ctr"/>
                      <a:r>
                        <a:rPr lang="en-GB" sz="2400"/>
                        <a:t>FORMATIVE</a:t>
                      </a:r>
                    </a:p>
                  </a:txBody>
                  <a:tcPr anchor="ctr"/>
                </a:tc>
                <a:extLst>
                  <a:ext uri="{0D108BD9-81ED-4DB2-BD59-A6C34878D82A}">
                    <a16:rowId xmlns:a16="http://schemas.microsoft.com/office/drawing/2014/main" val="2503377667"/>
                  </a:ext>
                </a:extLst>
              </a:tr>
              <a:tr h="1336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u="sng"/>
                        <a:t>Numeracy</a:t>
                      </a:r>
                      <a:r>
                        <a:rPr lang="en-GB" sz="2000" b="1"/>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a:t>Test on number facts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Teacher can make a judgement if learner knows their number facts or not.</a:t>
                      </a:r>
                    </a:p>
                  </a:txBody>
                  <a:tcPr anchor="ctr"/>
                </a:tc>
                <a:tc>
                  <a:txBody>
                    <a:bodyPr/>
                    <a:lstStyle/>
                    <a:p>
                      <a:r>
                        <a:rPr lang="en-GB" sz="2000" dirty="0"/>
                        <a:t>Teacher can identify which number facts they are not secure with, </a:t>
                      </a:r>
                      <a:r>
                        <a:rPr lang="en-GB" sz="2000" dirty="0" err="1"/>
                        <a:t>eg</a:t>
                      </a:r>
                      <a:r>
                        <a:rPr lang="en-GB" sz="2000" dirty="0"/>
                        <a:t> 7x table, and focus on that next. Teacher can give feedback on this. </a:t>
                      </a:r>
                    </a:p>
                  </a:txBody>
                  <a:tcPr anchor="ctr"/>
                </a:tc>
                <a:extLst>
                  <a:ext uri="{0D108BD9-81ED-4DB2-BD59-A6C34878D82A}">
                    <a16:rowId xmlns:a16="http://schemas.microsoft.com/office/drawing/2014/main" val="1358232220"/>
                  </a:ext>
                </a:extLst>
              </a:tr>
            </a:tbl>
          </a:graphicData>
        </a:graphic>
      </p:graphicFrame>
      <p:graphicFrame>
        <p:nvGraphicFramePr>
          <p:cNvPr id="8" name="Table 7">
            <a:extLst>
              <a:ext uri="{FF2B5EF4-FFF2-40B4-BE49-F238E27FC236}">
                <a16:creationId xmlns:a16="http://schemas.microsoft.com/office/drawing/2014/main" id="{6EF6DBC9-2105-4E59-B387-CB67C8AB92BE}"/>
              </a:ext>
            </a:extLst>
          </p:cNvPr>
          <p:cNvGraphicFramePr>
            <a:graphicFrameLocks noGrp="1"/>
          </p:cNvGraphicFramePr>
          <p:nvPr>
            <p:extLst>
              <p:ext uri="{D42A27DB-BD31-4B8C-83A1-F6EECF244321}">
                <p14:modId xmlns:p14="http://schemas.microsoft.com/office/powerpoint/2010/main" val="3735233684"/>
              </p:ext>
            </p:extLst>
          </p:nvPr>
        </p:nvGraphicFramePr>
        <p:xfrm>
          <a:off x="228599" y="3870592"/>
          <a:ext cx="11734803" cy="1310640"/>
        </p:xfrm>
        <a:graphic>
          <a:graphicData uri="http://schemas.openxmlformats.org/drawingml/2006/table">
            <a:tbl>
              <a:tblPr firstRow="1" bandRow="1">
                <a:tableStyleId>{5C22544A-7EE6-4342-B048-85BDC9FD1C3A}</a:tableStyleId>
              </a:tblPr>
              <a:tblGrid>
                <a:gridCol w="2946680">
                  <a:extLst>
                    <a:ext uri="{9D8B030D-6E8A-4147-A177-3AD203B41FA5}">
                      <a16:colId xmlns:a16="http://schemas.microsoft.com/office/drawing/2014/main" val="745910393"/>
                    </a:ext>
                  </a:extLst>
                </a:gridCol>
                <a:gridCol w="3446585">
                  <a:extLst>
                    <a:ext uri="{9D8B030D-6E8A-4147-A177-3AD203B41FA5}">
                      <a16:colId xmlns:a16="http://schemas.microsoft.com/office/drawing/2014/main" val="394050536"/>
                    </a:ext>
                  </a:extLst>
                </a:gridCol>
                <a:gridCol w="5341538">
                  <a:extLst>
                    <a:ext uri="{9D8B030D-6E8A-4147-A177-3AD203B41FA5}">
                      <a16:colId xmlns:a16="http://schemas.microsoft.com/office/drawing/2014/main" val="998743176"/>
                    </a:ext>
                  </a:extLst>
                </a:gridCol>
              </a:tblGrid>
              <a:tr h="370840">
                <a:tc>
                  <a:txBody>
                    <a:bodyPr/>
                    <a:lstStyle/>
                    <a:p>
                      <a:r>
                        <a:rPr lang="en-GB" sz="2000" b="1" u="sng">
                          <a:solidFill>
                            <a:sysClr val="windowText" lastClr="000000"/>
                          </a:solidFill>
                        </a:rPr>
                        <a:t>Writing</a:t>
                      </a:r>
                      <a:endParaRPr lang="en-GB" sz="2000" b="1" u="none">
                        <a:solidFill>
                          <a:sysClr val="windowText" lastClr="000000"/>
                        </a:solidFill>
                      </a:endParaRPr>
                    </a:p>
                    <a:p>
                      <a:r>
                        <a:rPr lang="en-GB" sz="2000" b="0" u="none">
                          <a:solidFill>
                            <a:sysClr val="windowText" lastClr="000000"/>
                          </a:solidFill>
                        </a:rPr>
                        <a:t>Extended piece of descriptive writing</a:t>
                      </a:r>
                    </a:p>
                  </a:txBody>
                  <a:tcPr anchor="ctr">
                    <a:solidFill>
                      <a:schemeClr val="accent1">
                        <a:lumMod val="60000"/>
                        <a:lumOff val="40000"/>
                      </a:schemeClr>
                    </a:solidFill>
                  </a:tcPr>
                </a:tc>
                <a:tc>
                  <a:txBody>
                    <a:bodyPr/>
                    <a:lstStyle/>
                    <a:p>
                      <a:r>
                        <a:rPr lang="en-GB" sz="2000" b="0">
                          <a:solidFill>
                            <a:sysClr val="windowText" lastClr="000000"/>
                          </a:solidFill>
                        </a:rPr>
                        <a:t>Teacher can make a judgement on learner’s effective use of descriptive language. </a:t>
                      </a:r>
                    </a:p>
                  </a:txBody>
                  <a:tcPr anchor="ctr">
                    <a:solidFill>
                      <a:schemeClr val="accent1">
                        <a:lumMod val="60000"/>
                        <a:lumOff val="40000"/>
                      </a:schemeClr>
                    </a:solidFill>
                  </a:tcPr>
                </a:tc>
                <a:tc>
                  <a:txBody>
                    <a:bodyPr/>
                    <a:lstStyle/>
                    <a:p>
                      <a:r>
                        <a:rPr lang="en-GB" sz="2000" b="0">
                          <a:solidFill>
                            <a:sysClr val="windowText" lastClr="000000"/>
                          </a:solidFill>
                        </a:rPr>
                        <a:t>Teacher can identify techniques of descriptive language the learner is not using effectively, and build this into next lessons/targeted support. Teacher gives feedback on specific next steps.</a:t>
                      </a:r>
                    </a:p>
                  </a:txBody>
                  <a:tcPr anchor="ctr">
                    <a:solidFill>
                      <a:schemeClr val="accent1">
                        <a:lumMod val="60000"/>
                        <a:lumOff val="40000"/>
                      </a:schemeClr>
                    </a:solidFill>
                  </a:tcPr>
                </a:tc>
                <a:extLst>
                  <a:ext uri="{0D108BD9-81ED-4DB2-BD59-A6C34878D82A}">
                    <a16:rowId xmlns:a16="http://schemas.microsoft.com/office/drawing/2014/main" val="1192655897"/>
                  </a:ext>
                </a:extLst>
              </a:tr>
            </a:tbl>
          </a:graphicData>
        </a:graphic>
      </p:graphicFrame>
      <p:graphicFrame>
        <p:nvGraphicFramePr>
          <p:cNvPr id="9" name="Table 9">
            <a:extLst>
              <a:ext uri="{FF2B5EF4-FFF2-40B4-BE49-F238E27FC236}">
                <a16:creationId xmlns:a16="http://schemas.microsoft.com/office/drawing/2014/main" id="{26FA748E-067F-48C4-96C0-1A77D27B7FAB}"/>
              </a:ext>
            </a:extLst>
          </p:cNvPr>
          <p:cNvGraphicFramePr>
            <a:graphicFrameLocks noGrp="1"/>
          </p:cNvGraphicFramePr>
          <p:nvPr>
            <p:extLst>
              <p:ext uri="{D42A27DB-BD31-4B8C-83A1-F6EECF244321}">
                <p14:modId xmlns:p14="http://schemas.microsoft.com/office/powerpoint/2010/main" val="1056114553"/>
              </p:ext>
            </p:extLst>
          </p:nvPr>
        </p:nvGraphicFramePr>
        <p:xfrm>
          <a:off x="228598" y="5181232"/>
          <a:ext cx="11734803" cy="1005840"/>
        </p:xfrm>
        <a:graphic>
          <a:graphicData uri="http://schemas.openxmlformats.org/drawingml/2006/table">
            <a:tbl>
              <a:tblPr firstRow="1" bandRow="1">
                <a:tableStyleId>{5C22544A-7EE6-4342-B048-85BDC9FD1C3A}</a:tableStyleId>
              </a:tblPr>
              <a:tblGrid>
                <a:gridCol w="2946681">
                  <a:extLst>
                    <a:ext uri="{9D8B030D-6E8A-4147-A177-3AD203B41FA5}">
                      <a16:colId xmlns:a16="http://schemas.microsoft.com/office/drawing/2014/main" val="3598130867"/>
                    </a:ext>
                  </a:extLst>
                </a:gridCol>
                <a:gridCol w="3436536">
                  <a:extLst>
                    <a:ext uri="{9D8B030D-6E8A-4147-A177-3AD203B41FA5}">
                      <a16:colId xmlns:a16="http://schemas.microsoft.com/office/drawing/2014/main" val="4139909838"/>
                    </a:ext>
                  </a:extLst>
                </a:gridCol>
                <a:gridCol w="5351586">
                  <a:extLst>
                    <a:ext uri="{9D8B030D-6E8A-4147-A177-3AD203B41FA5}">
                      <a16:colId xmlns:a16="http://schemas.microsoft.com/office/drawing/2014/main" val="4180526041"/>
                    </a:ext>
                  </a:extLst>
                </a:gridCol>
              </a:tblGrid>
              <a:tr h="370840">
                <a:tc>
                  <a:txBody>
                    <a:bodyPr/>
                    <a:lstStyle/>
                    <a:p>
                      <a:r>
                        <a:rPr lang="en-GB" sz="2000" b="1" u="sng">
                          <a:solidFill>
                            <a:sysClr val="windowText" lastClr="000000"/>
                          </a:solidFill>
                        </a:rPr>
                        <a:t>Reading</a:t>
                      </a:r>
                      <a:endParaRPr lang="en-GB" sz="2000" b="1" u="none">
                        <a:solidFill>
                          <a:sysClr val="windowText" lastClr="000000"/>
                        </a:solidFill>
                      </a:endParaRPr>
                    </a:p>
                    <a:p>
                      <a:r>
                        <a:rPr lang="en-GB" sz="2000" b="0" u="none">
                          <a:solidFill>
                            <a:sysClr val="windowText" lastClr="000000"/>
                          </a:solidFill>
                        </a:rPr>
                        <a:t>Comprehension</a:t>
                      </a:r>
                      <a:r>
                        <a:rPr lang="en-GB" sz="2000" u="none">
                          <a:solidFill>
                            <a:sysClr val="windowText" lastClr="000000"/>
                          </a:solidFill>
                        </a:rPr>
                        <a:t> </a:t>
                      </a:r>
                      <a:endParaRPr lang="en-GB" sz="2000" u="sng">
                        <a:solidFill>
                          <a:sysClr val="windowText" lastClr="000000"/>
                        </a:solidFill>
                      </a:endParaRPr>
                    </a:p>
                  </a:txBody>
                  <a:tcPr anchor="ctr">
                    <a:solidFill>
                      <a:schemeClr val="accent1">
                        <a:lumMod val="20000"/>
                        <a:lumOff val="80000"/>
                      </a:schemeClr>
                    </a:solidFill>
                  </a:tcPr>
                </a:tc>
                <a:tc>
                  <a:txBody>
                    <a:bodyPr/>
                    <a:lstStyle/>
                    <a:p>
                      <a:r>
                        <a:rPr lang="en-GB" sz="2000" b="0">
                          <a:solidFill>
                            <a:sysClr val="windowText" lastClr="000000"/>
                          </a:solidFill>
                        </a:rPr>
                        <a:t>Teacher can make a summative judgement on levels. </a:t>
                      </a:r>
                    </a:p>
                  </a:txBody>
                  <a:tcPr anchor="ctr">
                    <a:solidFill>
                      <a:schemeClr val="accent1">
                        <a:lumMod val="20000"/>
                        <a:lumOff val="80000"/>
                      </a:schemeClr>
                    </a:solidFill>
                  </a:tcPr>
                </a:tc>
                <a:tc>
                  <a:txBody>
                    <a:bodyPr/>
                    <a:lstStyle/>
                    <a:p>
                      <a:r>
                        <a:rPr lang="en-GB" sz="2000" b="0">
                          <a:solidFill>
                            <a:sysClr val="windowText" lastClr="000000"/>
                          </a:solidFill>
                        </a:rPr>
                        <a:t>Teacher can examine the overall data and identify trends in performance </a:t>
                      </a:r>
                      <a:r>
                        <a:rPr lang="en-GB" sz="2000" b="0" err="1">
                          <a:solidFill>
                            <a:sysClr val="windowText" lastClr="000000"/>
                          </a:solidFill>
                        </a:rPr>
                        <a:t>eg</a:t>
                      </a:r>
                      <a:r>
                        <a:rPr lang="en-GB" sz="2000" b="0">
                          <a:solidFill>
                            <a:sysClr val="windowText" lastClr="000000"/>
                          </a:solidFill>
                        </a:rPr>
                        <a:t> significant numbers of children having difficulty making inferences.</a:t>
                      </a:r>
                    </a:p>
                  </a:txBody>
                  <a:tcPr anchor="ctr">
                    <a:solidFill>
                      <a:schemeClr val="accent1">
                        <a:lumMod val="20000"/>
                        <a:lumOff val="80000"/>
                      </a:schemeClr>
                    </a:solidFill>
                  </a:tcPr>
                </a:tc>
                <a:extLst>
                  <a:ext uri="{0D108BD9-81ED-4DB2-BD59-A6C34878D82A}">
                    <a16:rowId xmlns:a16="http://schemas.microsoft.com/office/drawing/2014/main" val="3304440800"/>
                  </a:ext>
                </a:extLst>
              </a:tr>
            </a:tbl>
          </a:graphicData>
        </a:graphic>
      </p:graphicFrame>
    </p:spTree>
    <p:extLst>
      <p:ext uri="{BB962C8B-B14F-4D97-AF65-F5344CB8AC3E}">
        <p14:creationId xmlns:p14="http://schemas.microsoft.com/office/powerpoint/2010/main" val="40371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47800B-6140-4DCC-8997-2DA4AEE1EE30}"/>
              </a:ext>
            </a:extLst>
          </p:cNvPr>
          <p:cNvSpPr txBox="1"/>
          <p:nvPr/>
        </p:nvSpPr>
        <p:spPr>
          <a:xfrm>
            <a:off x="775335" y="0"/>
            <a:ext cx="10641330" cy="923330"/>
          </a:xfrm>
          <a:prstGeom prst="rect">
            <a:avLst/>
          </a:prstGeom>
          <a:noFill/>
        </p:spPr>
        <p:txBody>
          <a:bodyPr wrap="square" rtlCol="0">
            <a:spAutoFit/>
          </a:bodyPr>
          <a:lstStyle/>
          <a:p>
            <a:pPr algn="ctr"/>
            <a:r>
              <a:rPr lang="en-GB" sz="5400" b="1" dirty="0"/>
              <a:t>Planning assessment approaches</a:t>
            </a:r>
          </a:p>
        </p:txBody>
      </p:sp>
      <p:sp>
        <p:nvSpPr>
          <p:cNvPr id="4" name="TextBox 3">
            <a:extLst>
              <a:ext uri="{FF2B5EF4-FFF2-40B4-BE49-F238E27FC236}">
                <a16:creationId xmlns:a16="http://schemas.microsoft.com/office/drawing/2014/main" id="{B1E16EDC-483B-4731-90D6-71C73EDEA14C}"/>
              </a:ext>
            </a:extLst>
          </p:cNvPr>
          <p:cNvSpPr txBox="1"/>
          <p:nvPr/>
        </p:nvSpPr>
        <p:spPr>
          <a:xfrm>
            <a:off x="1" y="1113562"/>
            <a:ext cx="12191999" cy="1046440"/>
          </a:xfrm>
          <a:prstGeom prst="rect">
            <a:avLst/>
          </a:prstGeom>
          <a:noFill/>
        </p:spPr>
        <p:txBody>
          <a:bodyPr wrap="square" rtlCol="0">
            <a:spAutoFit/>
          </a:bodyPr>
          <a:lstStyle/>
          <a:p>
            <a:pPr algn="ctr"/>
            <a:r>
              <a:rPr lang="en-GB" sz="3100" dirty="0"/>
              <a:t>When planning learning experiences, practitioners should include a </a:t>
            </a:r>
            <a:r>
              <a:rPr lang="en-GB" sz="3100" b="1" dirty="0">
                <a:solidFill>
                  <a:schemeClr val="accent6">
                    <a:lumMod val="75000"/>
                  </a:schemeClr>
                </a:solidFill>
              </a:rPr>
              <a:t>range of approaches to assessment</a:t>
            </a:r>
            <a:r>
              <a:rPr lang="en-GB" sz="3100" dirty="0">
                <a:solidFill>
                  <a:schemeClr val="accent6">
                    <a:lumMod val="75000"/>
                  </a:schemeClr>
                </a:solidFill>
              </a:rPr>
              <a:t> </a:t>
            </a:r>
            <a:r>
              <a:rPr lang="en-GB" sz="3100" dirty="0"/>
              <a:t>which best reflects learners’ circumstances. </a:t>
            </a:r>
          </a:p>
        </p:txBody>
      </p:sp>
      <p:sp>
        <p:nvSpPr>
          <p:cNvPr id="5" name="TextBox 4">
            <a:extLst>
              <a:ext uri="{FF2B5EF4-FFF2-40B4-BE49-F238E27FC236}">
                <a16:creationId xmlns:a16="http://schemas.microsoft.com/office/drawing/2014/main" id="{4D99B477-16F3-42CD-AA97-DFCE6505E03C}"/>
              </a:ext>
            </a:extLst>
          </p:cNvPr>
          <p:cNvSpPr txBox="1"/>
          <p:nvPr/>
        </p:nvSpPr>
        <p:spPr>
          <a:xfrm>
            <a:off x="0" y="2350234"/>
            <a:ext cx="12192000" cy="1046440"/>
          </a:xfrm>
          <a:prstGeom prst="rect">
            <a:avLst/>
          </a:prstGeom>
          <a:noFill/>
        </p:spPr>
        <p:txBody>
          <a:bodyPr wrap="square" rtlCol="0">
            <a:spAutoFit/>
          </a:bodyPr>
          <a:lstStyle/>
          <a:p>
            <a:pPr algn="ctr"/>
            <a:r>
              <a:rPr lang="en-GB" sz="3100" dirty="0"/>
              <a:t>Drawn from both </a:t>
            </a:r>
            <a:r>
              <a:rPr lang="en-GB" sz="3100" b="1" dirty="0">
                <a:solidFill>
                  <a:srgbClr val="00B0F0"/>
                </a:solidFill>
              </a:rPr>
              <a:t>ongoing</a:t>
            </a:r>
            <a:r>
              <a:rPr lang="en-GB" sz="3100" dirty="0"/>
              <a:t> and </a:t>
            </a:r>
            <a:r>
              <a:rPr lang="en-GB" sz="3100" b="1" dirty="0">
                <a:solidFill>
                  <a:srgbClr val="00B050"/>
                </a:solidFill>
              </a:rPr>
              <a:t>periodic</a:t>
            </a:r>
            <a:r>
              <a:rPr lang="en-GB" sz="3100" b="1" dirty="0"/>
              <a:t> </a:t>
            </a:r>
            <a:r>
              <a:rPr lang="en-GB" sz="3100" dirty="0"/>
              <a:t>assessment, and considers </a:t>
            </a:r>
            <a:r>
              <a:rPr lang="en-GB" sz="3100" b="1" dirty="0">
                <a:solidFill>
                  <a:srgbClr val="FF66CC"/>
                </a:solidFill>
              </a:rPr>
              <a:t>breadth, challenge </a:t>
            </a:r>
            <a:r>
              <a:rPr lang="en-GB" sz="3100" dirty="0"/>
              <a:t>and the </a:t>
            </a:r>
            <a:r>
              <a:rPr lang="en-GB" sz="3100" b="1" dirty="0">
                <a:solidFill>
                  <a:srgbClr val="FF66CC"/>
                </a:solidFill>
              </a:rPr>
              <a:t>application</a:t>
            </a:r>
            <a:r>
              <a:rPr lang="en-GB" sz="3100" b="1" dirty="0"/>
              <a:t> </a:t>
            </a:r>
            <a:r>
              <a:rPr lang="en-GB" sz="3100" dirty="0"/>
              <a:t>of learning. </a:t>
            </a:r>
          </a:p>
        </p:txBody>
      </p:sp>
      <p:sp>
        <p:nvSpPr>
          <p:cNvPr id="6" name="TextBox 5">
            <a:extLst>
              <a:ext uri="{FF2B5EF4-FFF2-40B4-BE49-F238E27FC236}">
                <a16:creationId xmlns:a16="http://schemas.microsoft.com/office/drawing/2014/main" id="{A50A36B0-33B7-4C28-B653-4CC6986C4863}"/>
              </a:ext>
            </a:extLst>
          </p:cNvPr>
          <p:cNvSpPr txBox="1"/>
          <p:nvPr/>
        </p:nvSpPr>
        <p:spPr>
          <a:xfrm>
            <a:off x="1" y="4805664"/>
            <a:ext cx="12192000" cy="1615827"/>
          </a:xfrm>
          <a:prstGeom prst="rect">
            <a:avLst/>
          </a:prstGeom>
          <a:noFill/>
        </p:spPr>
        <p:txBody>
          <a:bodyPr wrap="square" rtlCol="0">
            <a:spAutoFit/>
          </a:bodyPr>
          <a:lstStyle/>
          <a:p>
            <a:pPr algn="ctr"/>
            <a:r>
              <a:rPr lang="en-GB" sz="3300" dirty="0">
                <a:solidFill>
                  <a:srgbClr val="00B0F0"/>
                </a:solidFill>
              </a:rPr>
              <a:t>This enables practitioners to gather, reflect on and evaluate a wide range of assessment evidence, to inform their professional judgement of a learner’s progress and achievements, and inform next steps. </a:t>
            </a:r>
          </a:p>
        </p:txBody>
      </p:sp>
      <p:sp>
        <p:nvSpPr>
          <p:cNvPr id="7" name="TextBox 6">
            <a:extLst>
              <a:ext uri="{FF2B5EF4-FFF2-40B4-BE49-F238E27FC236}">
                <a16:creationId xmlns:a16="http://schemas.microsoft.com/office/drawing/2014/main" id="{F342A378-AE34-4B7C-918D-D42612B148CD}"/>
              </a:ext>
            </a:extLst>
          </p:cNvPr>
          <p:cNvSpPr txBox="1"/>
          <p:nvPr/>
        </p:nvSpPr>
        <p:spPr>
          <a:xfrm>
            <a:off x="792480" y="3557921"/>
            <a:ext cx="10607040" cy="1046440"/>
          </a:xfrm>
          <a:prstGeom prst="rect">
            <a:avLst/>
          </a:prstGeom>
          <a:noFill/>
        </p:spPr>
        <p:txBody>
          <a:bodyPr wrap="square" rtlCol="0">
            <a:spAutoFit/>
          </a:bodyPr>
          <a:lstStyle/>
          <a:p>
            <a:pPr algn="ctr"/>
            <a:r>
              <a:rPr lang="en-GB" sz="3100" dirty="0"/>
              <a:t>This allows the learner to demonstrate what they know, understand and can do. </a:t>
            </a:r>
          </a:p>
        </p:txBody>
      </p:sp>
    </p:spTree>
    <p:extLst>
      <p:ext uri="{BB962C8B-B14F-4D97-AF65-F5344CB8AC3E}">
        <p14:creationId xmlns:p14="http://schemas.microsoft.com/office/powerpoint/2010/main" val="404462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8" name="Picture 2">
            <a:extLst>
              <a:ext uri="{FF2B5EF4-FFF2-40B4-BE49-F238E27FC236}">
                <a16:creationId xmlns:a16="http://schemas.microsoft.com/office/drawing/2014/main" id="{BDE95184-2AC2-4B1D-905C-54B50589D0F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49" y="214944"/>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D59A-9689-4965-89FC-9DE8B0398443}"/>
              </a:ext>
            </a:extLst>
          </p:cNvPr>
          <p:cNvSpPr txBox="1">
            <a:spLocks/>
          </p:cNvSpPr>
          <p:nvPr/>
        </p:nvSpPr>
        <p:spPr>
          <a:xfrm>
            <a:off x="1179226" y="129557"/>
            <a:ext cx="9833548" cy="79627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latin typeface="Calibri" panose="020F0502020204030204" pitchFamily="34" charset="0"/>
                <a:cs typeface="Calibri" panose="020F0502020204030204" pitchFamily="34" charset="0"/>
              </a:rPr>
              <a:t>Ongoing Assessment</a:t>
            </a:r>
          </a:p>
        </p:txBody>
      </p:sp>
      <p:sp>
        <p:nvSpPr>
          <p:cNvPr id="8" name="TextBox 7">
            <a:extLst>
              <a:ext uri="{FF2B5EF4-FFF2-40B4-BE49-F238E27FC236}">
                <a16:creationId xmlns:a16="http://schemas.microsoft.com/office/drawing/2014/main" id="{098935AF-6B6B-4AAE-825E-427D999D4A26}"/>
              </a:ext>
            </a:extLst>
          </p:cNvPr>
          <p:cNvSpPr txBox="1"/>
          <p:nvPr/>
        </p:nvSpPr>
        <p:spPr>
          <a:xfrm>
            <a:off x="88583" y="1604370"/>
            <a:ext cx="3874770" cy="646986"/>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GB" altLang="en-US" sz="3200" dirty="0">
                <a:solidFill>
                  <a:srgbClr val="FF0000"/>
                </a:solidFill>
                <a:latin typeface="+mj-lt"/>
              </a:rPr>
              <a:t>Teacher observations</a:t>
            </a:r>
            <a:endParaRPr lang="en-GB" altLang="en-US" sz="3200" dirty="0">
              <a:solidFill>
                <a:srgbClr val="FF0000"/>
              </a:solidFill>
              <a:latin typeface="+mj-lt"/>
              <a:cs typeface="Arial"/>
            </a:endParaRPr>
          </a:p>
        </p:txBody>
      </p:sp>
      <p:sp>
        <p:nvSpPr>
          <p:cNvPr id="10" name="TextBox 9">
            <a:extLst>
              <a:ext uri="{FF2B5EF4-FFF2-40B4-BE49-F238E27FC236}">
                <a16:creationId xmlns:a16="http://schemas.microsoft.com/office/drawing/2014/main" id="{F5821D41-2117-428D-B074-3AFD01BBB6D8}"/>
              </a:ext>
            </a:extLst>
          </p:cNvPr>
          <p:cNvSpPr txBox="1"/>
          <p:nvPr/>
        </p:nvSpPr>
        <p:spPr>
          <a:xfrm>
            <a:off x="88583" y="868301"/>
            <a:ext cx="4946332" cy="646986"/>
          </a:xfrm>
          <a:prstGeom prst="roundRect">
            <a:avLst/>
          </a:prstGeom>
          <a:noFill/>
          <a:ln w="28575"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ctr"/>
            <a:r>
              <a:rPr lang="en-GB" altLang="en-US" sz="3200" dirty="0">
                <a:solidFill>
                  <a:srgbClr val="00B0F0"/>
                </a:solidFill>
                <a:latin typeface="+mj-lt"/>
              </a:rPr>
              <a:t>Conversations with learners</a:t>
            </a:r>
            <a:endParaRPr lang="en-GB" sz="3200" dirty="0">
              <a:solidFill>
                <a:srgbClr val="00B0F0"/>
              </a:solidFill>
            </a:endParaRPr>
          </a:p>
        </p:txBody>
      </p:sp>
      <p:sp>
        <p:nvSpPr>
          <p:cNvPr id="12" name="TextBox 11">
            <a:extLst>
              <a:ext uri="{FF2B5EF4-FFF2-40B4-BE49-F238E27FC236}">
                <a16:creationId xmlns:a16="http://schemas.microsoft.com/office/drawing/2014/main" id="{C3CEF3D8-7678-47D0-B2B0-9EDBA3B98021}"/>
              </a:ext>
            </a:extLst>
          </p:cNvPr>
          <p:cNvSpPr txBox="1"/>
          <p:nvPr/>
        </p:nvSpPr>
        <p:spPr>
          <a:xfrm>
            <a:off x="5336623" y="851131"/>
            <a:ext cx="3346366" cy="646986"/>
          </a:xfrm>
          <a:prstGeom prst="round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en-GB" altLang="en-US" sz="3200" dirty="0">
                <a:solidFill>
                  <a:srgbClr val="00B050"/>
                </a:solidFill>
                <a:latin typeface="+mj-lt"/>
              </a:rPr>
              <a:t>Peer assessment</a:t>
            </a:r>
            <a:endParaRPr lang="en-GB" sz="3200" dirty="0">
              <a:solidFill>
                <a:srgbClr val="00B050"/>
              </a:solidFill>
            </a:endParaRPr>
          </a:p>
        </p:txBody>
      </p:sp>
      <p:sp>
        <p:nvSpPr>
          <p:cNvPr id="14" name="TextBox 13">
            <a:extLst>
              <a:ext uri="{FF2B5EF4-FFF2-40B4-BE49-F238E27FC236}">
                <a16:creationId xmlns:a16="http://schemas.microsoft.com/office/drawing/2014/main" id="{7E84D0CD-82CC-41BF-A7E0-A1915208EF62}"/>
              </a:ext>
            </a:extLst>
          </p:cNvPr>
          <p:cNvSpPr txBox="1"/>
          <p:nvPr/>
        </p:nvSpPr>
        <p:spPr>
          <a:xfrm>
            <a:off x="9034630" y="846824"/>
            <a:ext cx="3052763" cy="646986"/>
          </a:xfrm>
          <a:prstGeom prst="roundRect">
            <a:avLst/>
          </a:prstGeom>
          <a:noFill/>
          <a:ln w="28575"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ctr"/>
            <a:r>
              <a:rPr lang="en-GB" altLang="en-US" sz="3200" dirty="0">
                <a:solidFill>
                  <a:srgbClr val="9933FF"/>
                </a:solidFill>
                <a:latin typeface="+mj-lt"/>
              </a:rPr>
              <a:t>Self-assessment</a:t>
            </a:r>
            <a:endParaRPr lang="en-GB" sz="3200" dirty="0">
              <a:solidFill>
                <a:srgbClr val="9933FF"/>
              </a:solidFill>
            </a:endParaRPr>
          </a:p>
        </p:txBody>
      </p:sp>
      <p:sp>
        <p:nvSpPr>
          <p:cNvPr id="16" name="TextBox 15">
            <a:extLst>
              <a:ext uri="{FF2B5EF4-FFF2-40B4-BE49-F238E27FC236}">
                <a16:creationId xmlns:a16="http://schemas.microsoft.com/office/drawing/2014/main" id="{2282C638-43F6-4B2C-BC77-0370BBFDEA93}"/>
              </a:ext>
            </a:extLst>
          </p:cNvPr>
          <p:cNvSpPr txBox="1"/>
          <p:nvPr/>
        </p:nvSpPr>
        <p:spPr>
          <a:xfrm>
            <a:off x="7037072" y="2208566"/>
            <a:ext cx="2232658" cy="510778"/>
          </a:xfrm>
          <a:prstGeom prst="roundRect">
            <a:avLst/>
          </a:prstGeom>
          <a:noFill/>
          <a:ln w="28575">
            <a:solidFill>
              <a:srgbClr val="FF66CC"/>
            </a:solidFill>
          </a:ln>
        </p:spPr>
        <p:txBody>
          <a:bodyPr wrap="square">
            <a:spAutoFit/>
          </a:bodyPr>
          <a:lstStyle/>
          <a:p>
            <a:pPr marL="0" lvl="1"/>
            <a:r>
              <a:rPr lang="en-GB" altLang="en-US" sz="2400" dirty="0">
                <a:solidFill>
                  <a:srgbClr val="FF66CC"/>
                </a:solidFill>
                <a:latin typeface="+mj-lt"/>
              </a:rPr>
              <a:t>hinge questions</a:t>
            </a:r>
            <a:endParaRPr lang="en-GB" altLang="en-US" sz="2400" dirty="0">
              <a:solidFill>
                <a:srgbClr val="FF66CC"/>
              </a:solidFill>
              <a:latin typeface="+mj-lt"/>
              <a:cs typeface="Arial"/>
            </a:endParaRPr>
          </a:p>
        </p:txBody>
      </p:sp>
      <p:sp>
        <p:nvSpPr>
          <p:cNvPr id="18" name="TextBox 17">
            <a:extLst>
              <a:ext uri="{FF2B5EF4-FFF2-40B4-BE49-F238E27FC236}">
                <a16:creationId xmlns:a16="http://schemas.microsoft.com/office/drawing/2014/main" id="{F3DF5AC7-699C-4E48-A937-93656003A2D1}"/>
              </a:ext>
            </a:extLst>
          </p:cNvPr>
          <p:cNvSpPr txBox="1"/>
          <p:nvPr/>
        </p:nvSpPr>
        <p:spPr>
          <a:xfrm>
            <a:off x="4482470" y="1616203"/>
            <a:ext cx="2554602" cy="1191816"/>
          </a:xfrm>
          <a:prstGeom prst="roundRect">
            <a:avLst/>
          </a:prstGeom>
          <a:noFill/>
          <a:ln w="28575">
            <a:solidFill>
              <a:srgbClr val="FF66CC"/>
            </a:solidFill>
          </a:ln>
        </p:spPr>
        <p:txBody>
          <a:bodyPr wrap="square">
            <a:spAutoFit/>
          </a:bodyPr>
          <a:lstStyle/>
          <a:p>
            <a:pPr algn="ctr"/>
            <a:r>
              <a:rPr lang="en-GB" altLang="en-US" sz="3200" dirty="0">
                <a:solidFill>
                  <a:srgbClr val="FF66CC"/>
                </a:solidFill>
                <a:latin typeface="+mj-lt"/>
              </a:rPr>
              <a:t>Questioning approaches</a:t>
            </a:r>
          </a:p>
        </p:txBody>
      </p:sp>
      <p:sp>
        <p:nvSpPr>
          <p:cNvPr id="20" name="TextBox 19">
            <a:extLst>
              <a:ext uri="{FF2B5EF4-FFF2-40B4-BE49-F238E27FC236}">
                <a16:creationId xmlns:a16="http://schemas.microsoft.com/office/drawing/2014/main" id="{E6678E83-D87D-4EBD-86D0-E99CEEAA9AF2}"/>
              </a:ext>
            </a:extLst>
          </p:cNvPr>
          <p:cNvSpPr txBox="1"/>
          <p:nvPr/>
        </p:nvSpPr>
        <p:spPr>
          <a:xfrm>
            <a:off x="7037072" y="1693481"/>
            <a:ext cx="4861558" cy="510778"/>
          </a:xfrm>
          <a:prstGeom prst="roundRect">
            <a:avLst/>
          </a:prstGeom>
          <a:noFill/>
          <a:ln w="28575">
            <a:solidFill>
              <a:srgbClr val="FF66CC"/>
            </a:solidFill>
          </a:ln>
        </p:spPr>
        <p:txBody>
          <a:bodyPr wrap="square">
            <a:spAutoFit/>
          </a:bodyPr>
          <a:lstStyle/>
          <a:p>
            <a:r>
              <a:rPr lang="en-GB" altLang="en-US" sz="2400" dirty="0">
                <a:solidFill>
                  <a:srgbClr val="FF66CC"/>
                </a:solidFill>
                <a:latin typeface="+mj-lt"/>
              </a:rPr>
              <a:t>a range of open and closed questions</a:t>
            </a:r>
            <a:endParaRPr lang="en-GB" sz="2400" dirty="0">
              <a:solidFill>
                <a:srgbClr val="FF66CC"/>
              </a:solidFill>
            </a:endParaRPr>
          </a:p>
        </p:txBody>
      </p:sp>
      <p:pic>
        <p:nvPicPr>
          <p:cNvPr id="21" name="Picture 20">
            <a:extLst>
              <a:ext uri="{FF2B5EF4-FFF2-40B4-BE49-F238E27FC236}">
                <a16:creationId xmlns:a16="http://schemas.microsoft.com/office/drawing/2014/main" id="{07F4C689-B3CA-4A09-90BE-62BC2B5A5684}"/>
              </a:ext>
            </a:extLst>
          </p:cNvPr>
          <p:cNvPicPr>
            <a:picLocks noChangeAspect="1"/>
          </p:cNvPicPr>
          <p:nvPr/>
        </p:nvPicPr>
        <p:blipFill rotWithShape="1">
          <a:blip r:embed="rId3"/>
          <a:srcRect l="10185" t="53795" r="35510" b="-28200"/>
          <a:stretch/>
        </p:blipFill>
        <p:spPr>
          <a:xfrm rot="10800000">
            <a:off x="1599248" y="2905651"/>
            <a:ext cx="8787764" cy="212346"/>
          </a:xfrm>
          <a:prstGeom prst="rect">
            <a:avLst/>
          </a:prstGeom>
        </p:spPr>
      </p:pic>
      <p:sp>
        <p:nvSpPr>
          <p:cNvPr id="24" name="TextBox 23">
            <a:extLst>
              <a:ext uri="{FF2B5EF4-FFF2-40B4-BE49-F238E27FC236}">
                <a16:creationId xmlns:a16="http://schemas.microsoft.com/office/drawing/2014/main" id="{91EC7184-7B7F-42FD-8D82-53FB031A5302}"/>
              </a:ext>
            </a:extLst>
          </p:cNvPr>
          <p:cNvSpPr txBox="1"/>
          <p:nvPr/>
        </p:nvSpPr>
        <p:spPr>
          <a:xfrm>
            <a:off x="826054" y="3117997"/>
            <a:ext cx="10334147" cy="461665"/>
          </a:xfrm>
          <a:prstGeom prst="rect">
            <a:avLst/>
          </a:prstGeom>
          <a:noFill/>
        </p:spPr>
        <p:txBody>
          <a:bodyPr wrap="square">
            <a:spAutoFit/>
          </a:bodyPr>
          <a:lstStyle/>
          <a:p>
            <a:pPr algn="ctr"/>
            <a:r>
              <a:rPr lang="en-US" sz="2400" b="1" dirty="0"/>
              <a:t>Ongoing assessment approaches enable practitioners to:</a:t>
            </a:r>
            <a:endParaRPr lang="en-GB" sz="2400" b="1" dirty="0"/>
          </a:p>
        </p:txBody>
      </p:sp>
      <p:sp>
        <p:nvSpPr>
          <p:cNvPr id="26" name="TextBox 25">
            <a:extLst>
              <a:ext uri="{FF2B5EF4-FFF2-40B4-BE49-F238E27FC236}">
                <a16:creationId xmlns:a16="http://schemas.microsoft.com/office/drawing/2014/main" id="{9EAF8B67-9789-4A63-B032-88DCCD1B181D}"/>
              </a:ext>
            </a:extLst>
          </p:cNvPr>
          <p:cNvSpPr txBox="1"/>
          <p:nvPr/>
        </p:nvSpPr>
        <p:spPr>
          <a:xfrm>
            <a:off x="1425242" y="3610690"/>
            <a:ext cx="9135770" cy="2862322"/>
          </a:xfrm>
          <a:prstGeom prst="rect">
            <a:avLst/>
          </a:prstGeom>
          <a:noFill/>
        </p:spPr>
        <p:txBody>
          <a:bodyPr wrap="square">
            <a:spAutoFit/>
          </a:bodyPr>
          <a:lstStyle/>
          <a:p>
            <a:pPr marL="285750" indent="-285750">
              <a:buFont typeface="Arial" panose="020B0604020202020204" pitchFamily="34" charset="0"/>
              <a:buChar char="•"/>
            </a:pPr>
            <a:r>
              <a:rPr lang="en-GB" sz="1800" dirty="0">
                <a:cs typeface="Arial"/>
              </a:rPr>
              <a:t>Quickly determine prior knowledge and understanding.</a:t>
            </a:r>
          </a:p>
          <a:p>
            <a:pPr marL="285750" indent="-285750">
              <a:buFont typeface="Arial" panose="020B0604020202020204" pitchFamily="34" charset="0"/>
              <a:buChar char="•"/>
            </a:pPr>
            <a:r>
              <a:rPr lang="en-GB" sz="1800" dirty="0">
                <a:cs typeface="Arial"/>
              </a:rPr>
              <a:t>Challenge and develop further learners’ thinking around key concepts and ideas.</a:t>
            </a:r>
          </a:p>
          <a:p>
            <a:pPr marL="285750" indent="-285750">
              <a:buFont typeface="Arial" panose="020B0604020202020204" pitchFamily="34" charset="0"/>
              <a:buChar char="•"/>
            </a:pPr>
            <a:r>
              <a:rPr lang="en-GB" sz="1800" dirty="0">
                <a:cs typeface="Arial"/>
              </a:rPr>
              <a:t>Promote the range of Higher Order Thinking Skills. </a:t>
            </a:r>
          </a:p>
          <a:p>
            <a:pPr marL="285750" indent="-285750">
              <a:buFont typeface="Arial" panose="020B0604020202020204" pitchFamily="34" charset="0"/>
              <a:buChar char="•"/>
            </a:pPr>
            <a:r>
              <a:rPr lang="en-GB" sz="1800" dirty="0">
                <a:cs typeface="Arial"/>
              </a:rPr>
              <a:t>Assess learners’ progress on an ongoing basis.</a:t>
            </a:r>
          </a:p>
          <a:p>
            <a:pPr marL="285750" indent="-285750">
              <a:buFont typeface="Arial" panose="020B0604020202020204" pitchFamily="34" charset="0"/>
              <a:buChar char="•"/>
            </a:pPr>
            <a:r>
              <a:rPr lang="en-GB" sz="1800" dirty="0">
                <a:cs typeface="Arial"/>
              </a:rPr>
              <a:t>Provide ongoing formative feedback and next steps.</a:t>
            </a:r>
          </a:p>
          <a:p>
            <a:pPr marL="285750" indent="-285750">
              <a:buFont typeface="Arial" panose="020B0604020202020204" pitchFamily="34" charset="0"/>
              <a:buChar char="•"/>
            </a:pPr>
            <a:r>
              <a:rPr lang="en-GB" sz="1800" dirty="0">
                <a:cs typeface="Arial"/>
              </a:rPr>
              <a:t>Make appropriate interventions to provide additional support. </a:t>
            </a:r>
          </a:p>
          <a:p>
            <a:pPr marL="285750" indent="-285750">
              <a:buFont typeface="Arial" panose="020B0604020202020204" pitchFamily="34" charset="0"/>
              <a:buChar char="•"/>
            </a:pPr>
            <a:r>
              <a:rPr lang="en-GB" sz="1800" dirty="0">
                <a:cs typeface="Arial"/>
              </a:rPr>
              <a:t>Provide opportunities to broaden the range of learning.</a:t>
            </a:r>
          </a:p>
          <a:p>
            <a:pPr marL="285750" indent="-285750">
              <a:buFont typeface="Arial" panose="020B0604020202020204" pitchFamily="34" charset="0"/>
              <a:buChar char="•"/>
            </a:pPr>
            <a:r>
              <a:rPr lang="en-GB" sz="1800" dirty="0">
                <a:cs typeface="Arial"/>
              </a:rPr>
              <a:t>Challenge individuals and groups of learners.</a:t>
            </a:r>
          </a:p>
          <a:p>
            <a:pPr marL="285750" indent="-285750">
              <a:buFont typeface="Arial" panose="020B0604020202020204" pitchFamily="34" charset="0"/>
              <a:buChar char="•"/>
            </a:pPr>
            <a:r>
              <a:rPr lang="en-GB" sz="1800" dirty="0">
                <a:cs typeface="Arial"/>
              </a:rPr>
              <a:t>Provide opportunities for learners to apply their knowledge, understanding and related skills in a variety of ways.</a:t>
            </a:r>
          </a:p>
        </p:txBody>
      </p:sp>
    </p:spTree>
    <p:extLst>
      <p:ext uri="{BB962C8B-B14F-4D97-AF65-F5344CB8AC3E}">
        <p14:creationId xmlns:p14="http://schemas.microsoft.com/office/powerpoint/2010/main" val="142435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D59A-9689-4965-89FC-9DE8B0398443}"/>
              </a:ext>
            </a:extLst>
          </p:cNvPr>
          <p:cNvSpPr txBox="1">
            <a:spLocks/>
          </p:cNvSpPr>
          <p:nvPr/>
        </p:nvSpPr>
        <p:spPr>
          <a:xfrm>
            <a:off x="1179226" y="129557"/>
            <a:ext cx="9833548" cy="79627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latin typeface="Calibri" panose="020F0502020204030204" pitchFamily="34" charset="0"/>
                <a:cs typeface="Calibri" panose="020F0502020204030204" pitchFamily="34" charset="0"/>
              </a:rPr>
              <a:t>Periodic Assessment</a:t>
            </a:r>
          </a:p>
        </p:txBody>
      </p:sp>
      <p:sp>
        <p:nvSpPr>
          <p:cNvPr id="10" name="TextBox 9">
            <a:extLst>
              <a:ext uri="{FF2B5EF4-FFF2-40B4-BE49-F238E27FC236}">
                <a16:creationId xmlns:a16="http://schemas.microsoft.com/office/drawing/2014/main" id="{F5821D41-2117-428D-B074-3AFD01BBB6D8}"/>
              </a:ext>
            </a:extLst>
          </p:cNvPr>
          <p:cNvSpPr txBox="1"/>
          <p:nvPr/>
        </p:nvSpPr>
        <p:spPr>
          <a:xfrm>
            <a:off x="1017270" y="956593"/>
            <a:ext cx="4294822" cy="646986"/>
          </a:xfrm>
          <a:prstGeom prst="roundRect">
            <a:avLst/>
          </a:prstGeom>
          <a:noFill/>
          <a:ln w="28575"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gn="ctr"/>
            <a:r>
              <a:rPr lang="en-GB" altLang="en-US" sz="3200" dirty="0">
                <a:solidFill>
                  <a:srgbClr val="00B0F0"/>
                </a:solidFill>
                <a:latin typeface="+mj-lt"/>
              </a:rPr>
              <a:t>End of unit assessment</a:t>
            </a:r>
            <a:endParaRPr lang="en-GB" sz="3200" dirty="0">
              <a:solidFill>
                <a:srgbClr val="00B0F0"/>
              </a:solidFill>
            </a:endParaRPr>
          </a:p>
        </p:txBody>
      </p:sp>
      <p:sp>
        <p:nvSpPr>
          <p:cNvPr id="14" name="TextBox 13">
            <a:extLst>
              <a:ext uri="{FF2B5EF4-FFF2-40B4-BE49-F238E27FC236}">
                <a16:creationId xmlns:a16="http://schemas.microsoft.com/office/drawing/2014/main" id="{7E84D0CD-82CC-41BF-A7E0-A1915208EF62}"/>
              </a:ext>
            </a:extLst>
          </p:cNvPr>
          <p:cNvSpPr txBox="1"/>
          <p:nvPr/>
        </p:nvSpPr>
        <p:spPr>
          <a:xfrm>
            <a:off x="5993126" y="955916"/>
            <a:ext cx="4802503" cy="646986"/>
          </a:xfrm>
          <a:prstGeom prst="roundRect">
            <a:avLst/>
          </a:prstGeom>
          <a:noFill/>
          <a:ln w="28575"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ctr"/>
            <a:r>
              <a:rPr lang="en-GB" altLang="en-US" sz="3200" dirty="0">
                <a:solidFill>
                  <a:srgbClr val="9933FF"/>
                </a:solidFill>
                <a:latin typeface="+mj-lt"/>
              </a:rPr>
              <a:t>Standardised assessments</a:t>
            </a:r>
            <a:endParaRPr lang="en-GB" sz="3200" dirty="0">
              <a:solidFill>
                <a:srgbClr val="9933FF"/>
              </a:solidFill>
            </a:endParaRPr>
          </a:p>
        </p:txBody>
      </p:sp>
      <p:sp>
        <p:nvSpPr>
          <p:cNvPr id="18" name="TextBox 17">
            <a:extLst>
              <a:ext uri="{FF2B5EF4-FFF2-40B4-BE49-F238E27FC236}">
                <a16:creationId xmlns:a16="http://schemas.microsoft.com/office/drawing/2014/main" id="{F3DF5AC7-699C-4E48-A937-93656003A2D1}"/>
              </a:ext>
            </a:extLst>
          </p:cNvPr>
          <p:cNvSpPr txBox="1"/>
          <p:nvPr/>
        </p:nvSpPr>
        <p:spPr>
          <a:xfrm>
            <a:off x="723183" y="1717550"/>
            <a:ext cx="6357934" cy="646986"/>
          </a:xfrm>
          <a:prstGeom prst="roundRect">
            <a:avLst/>
          </a:prstGeom>
          <a:noFill/>
          <a:ln w="28575">
            <a:solidFill>
              <a:srgbClr val="FF66CC"/>
            </a:solidFill>
          </a:ln>
        </p:spPr>
        <p:txBody>
          <a:bodyPr wrap="square">
            <a:spAutoFit/>
          </a:bodyPr>
          <a:lstStyle/>
          <a:p>
            <a:pPr algn="ctr"/>
            <a:r>
              <a:rPr lang="en-GB" altLang="en-US" sz="3200" dirty="0">
                <a:solidFill>
                  <a:srgbClr val="FF66CC"/>
                </a:solidFill>
                <a:latin typeface="+mj-lt"/>
              </a:rPr>
              <a:t>Carried out against specific criteria</a:t>
            </a:r>
          </a:p>
        </p:txBody>
      </p:sp>
      <p:pic>
        <p:nvPicPr>
          <p:cNvPr id="21" name="Picture 20">
            <a:extLst>
              <a:ext uri="{FF2B5EF4-FFF2-40B4-BE49-F238E27FC236}">
                <a16:creationId xmlns:a16="http://schemas.microsoft.com/office/drawing/2014/main" id="{07F4C689-B3CA-4A09-90BE-62BC2B5A5684}"/>
              </a:ext>
            </a:extLst>
          </p:cNvPr>
          <p:cNvPicPr>
            <a:picLocks noChangeAspect="1"/>
          </p:cNvPicPr>
          <p:nvPr/>
        </p:nvPicPr>
        <p:blipFill rotWithShape="1">
          <a:blip r:embed="rId3"/>
          <a:srcRect l="10185" t="53795" r="35510" b="-28200"/>
          <a:stretch/>
        </p:blipFill>
        <p:spPr>
          <a:xfrm rot="10800000">
            <a:off x="1599248" y="2554359"/>
            <a:ext cx="8787764" cy="212346"/>
          </a:xfrm>
          <a:prstGeom prst="rect">
            <a:avLst/>
          </a:prstGeom>
        </p:spPr>
      </p:pic>
      <p:sp>
        <p:nvSpPr>
          <p:cNvPr id="24" name="TextBox 23">
            <a:extLst>
              <a:ext uri="{FF2B5EF4-FFF2-40B4-BE49-F238E27FC236}">
                <a16:creationId xmlns:a16="http://schemas.microsoft.com/office/drawing/2014/main" id="{91EC7184-7B7F-42FD-8D82-53FB031A5302}"/>
              </a:ext>
            </a:extLst>
          </p:cNvPr>
          <p:cNvSpPr txBox="1"/>
          <p:nvPr/>
        </p:nvSpPr>
        <p:spPr>
          <a:xfrm>
            <a:off x="826053" y="3327150"/>
            <a:ext cx="10334147" cy="584775"/>
          </a:xfrm>
          <a:prstGeom prst="rect">
            <a:avLst/>
          </a:prstGeom>
          <a:noFill/>
        </p:spPr>
        <p:txBody>
          <a:bodyPr wrap="square">
            <a:spAutoFit/>
          </a:bodyPr>
          <a:lstStyle/>
          <a:p>
            <a:pPr algn="ctr"/>
            <a:r>
              <a:rPr lang="en-US" sz="3200" b="1" dirty="0"/>
              <a:t>Periodic assessment approaches enable practitioners to:</a:t>
            </a:r>
            <a:endParaRPr lang="en-GB" sz="3200" b="1" dirty="0"/>
          </a:p>
        </p:txBody>
      </p:sp>
      <p:sp>
        <p:nvSpPr>
          <p:cNvPr id="26" name="TextBox 25">
            <a:extLst>
              <a:ext uri="{FF2B5EF4-FFF2-40B4-BE49-F238E27FC236}">
                <a16:creationId xmlns:a16="http://schemas.microsoft.com/office/drawing/2014/main" id="{9EAF8B67-9789-4A63-B032-88DCCD1B181D}"/>
              </a:ext>
            </a:extLst>
          </p:cNvPr>
          <p:cNvSpPr txBox="1"/>
          <p:nvPr/>
        </p:nvSpPr>
        <p:spPr>
          <a:xfrm>
            <a:off x="1251242" y="3998763"/>
            <a:ext cx="9135770" cy="2308324"/>
          </a:xfrm>
          <a:prstGeom prst="rect">
            <a:avLst/>
          </a:prstGeom>
          <a:noFill/>
        </p:spPr>
        <p:txBody>
          <a:bodyPr wrap="square">
            <a:spAutoFit/>
          </a:bodyPr>
          <a:lstStyle/>
          <a:p>
            <a:pPr marL="285750" indent="-285750">
              <a:buFont typeface="Arial" panose="020B0604020202020204" pitchFamily="34" charset="0"/>
              <a:buChar char="•"/>
            </a:pPr>
            <a:r>
              <a:rPr lang="en-GB" sz="2400" dirty="0">
                <a:cs typeface="Arial"/>
              </a:rPr>
              <a:t>Take stock of learners’ progress and achievements.</a:t>
            </a:r>
          </a:p>
          <a:p>
            <a:pPr marL="285750" indent="-285750">
              <a:buFont typeface="Arial" panose="020B0604020202020204" pitchFamily="34" charset="0"/>
              <a:buChar char="•"/>
            </a:pPr>
            <a:r>
              <a:rPr lang="en-GB" sz="2400" dirty="0">
                <a:cs typeface="Arial"/>
              </a:rPr>
              <a:t>Prioritise next steps in teaching and learning.</a:t>
            </a:r>
          </a:p>
          <a:p>
            <a:pPr marL="285750" indent="-285750">
              <a:buFont typeface="Arial" panose="020B0604020202020204" pitchFamily="34" charset="0"/>
              <a:buChar char="•"/>
            </a:pPr>
            <a:r>
              <a:rPr lang="en-GB" sz="2400" dirty="0">
                <a:cs typeface="Arial"/>
              </a:rPr>
              <a:t>Plan ahead and put interventions in place where needed.</a:t>
            </a:r>
          </a:p>
          <a:p>
            <a:pPr marL="285750" indent="-285750">
              <a:buFont typeface="Arial" panose="020B0604020202020204" pitchFamily="34" charset="0"/>
              <a:buChar char="•"/>
            </a:pPr>
            <a:r>
              <a:rPr lang="en-GB" sz="2400" dirty="0">
                <a:cs typeface="Arial"/>
              </a:rPr>
              <a:t>Record and report on progress.</a:t>
            </a:r>
          </a:p>
          <a:p>
            <a:pPr marL="285750" indent="-285750">
              <a:buFont typeface="Arial" panose="020B0604020202020204" pitchFamily="34" charset="0"/>
              <a:buChar char="•"/>
            </a:pPr>
            <a:r>
              <a:rPr lang="en-GB" sz="2400" dirty="0">
                <a:cs typeface="Arial"/>
              </a:rPr>
              <a:t>Inform target setting.</a:t>
            </a:r>
          </a:p>
          <a:p>
            <a:pPr marL="285750" indent="-285750">
              <a:buFont typeface="Arial" panose="020B0604020202020204" pitchFamily="34" charset="0"/>
              <a:buChar char="•"/>
            </a:pPr>
            <a:r>
              <a:rPr lang="en-GB" sz="2400" dirty="0">
                <a:cs typeface="Arial"/>
              </a:rPr>
              <a:t>Monitor and evaluate progress locally and nationally</a:t>
            </a:r>
          </a:p>
        </p:txBody>
      </p:sp>
      <p:sp>
        <p:nvSpPr>
          <p:cNvPr id="13" name="TextBox 12">
            <a:extLst>
              <a:ext uri="{FF2B5EF4-FFF2-40B4-BE49-F238E27FC236}">
                <a16:creationId xmlns:a16="http://schemas.microsoft.com/office/drawing/2014/main" id="{74E8F78B-EF5B-4DE5-8524-D9862D8219A8}"/>
              </a:ext>
            </a:extLst>
          </p:cNvPr>
          <p:cNvSpPr txBox="1"/>
          <p:nvPr/>
        </p:nvSpPr>
        <p:spPr>
          <a:xfrm>
            <a:off x="7488077" y="1717550"/>
            <a:ext cx="3619730" cy="646986"/>
          </a:xfrm>
          <a:prstGeom prst="round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algn="ctr"/>
            <a:r>
              <a:rPr lang="en-GB" altLang="en-US" sz="3200" dirty="0">
                <a:solidFill>
                  <a:srgbClr val="00B050"/>
                </a:solidFill>
                <a:latin typeface="+mj-lt"/>
              </a:rPr>
              <a:t>Snapshot in time</a:t>
            </a:r>
            <a:endParaRPr lang="en-GB" sz="3200" dirty="0">
              <a:solidFill>
                <a:srgbClr val="00B050"/>
              </a:solidFill>
            </a:endParaRPr>
          </a:p>
        </p:txBody>
      </p:sp>
    </p:spTree>
    <p:extLst>
      <p:ext uri="{BB962C8B-B14F-4D97-AF65-F5344CB8AC3E}">
        <p14:creationId xmlns:p14="http://schemas.microsoft.com/office/powerpoint/2010/main" val="202002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0862F-5B0B-4CCE-8704-7BA642113C85}"/>
              </a:ext>
            </a:extLst>
          </p:cNvPr>
          <p:cNvSpPr txBox="1"/>
          <p:nvPr/>
        </p:nvSpPr>
        <p:spPr>
          <a:xfrm>
            <a:off x="0" y="0"/>
            <a:ext cx="12192000" cy="707886"/>
          </a:xfrm>
          <a:prstGeom prst="rect">
            <a:avLst/>
          </a:prstGeom>
          <a:noFill/>
        </p:spPr>
        <p:txBody>
          <a:bodyPr wrap="square" rtlCol="0">
            <a:spAutoFit/>
          </a:bodyPr>
          <a:lstStyle/>
          <a:p>
            <a:pPr algn="ctr"/>
            <a:r>
              <a:rPr lang="en-GB" sz="4000" b="1" dirty="0"/>
              <a:t>To promote effective assessment, practitioners need to:</a:t>
            </a:r>
          </a:p>
        </p:txBody>
      </p:sp>
      <p:sp>
        <p:nvSpPr>
          <p:cNvPr id="4" name="TextBox 3">
            <a:extLst>
              <a:ext uri="{FF2B5EF4-FFF2-40B4-BE49-F238E27FC236}">
                <a16:creationId xmlns:a16="http://schemas.microsoft.com/office/drawing/2014/main" id="{3A0CDD72-51FF-4EDB-BB40-686A508D35C1}"/>
              </a:ext>
            </a:extLst>
          </p:cNvPr>
          <p:cNvSpPr txBox="1"/>
          <p:nvPr/>
        </p:nvSpPr>
        <p:spPr>
          <a:xfrm>
            <a:off x="160020" y="820593"/>
            <a:ext cx="11510010" cy="5216813"/>
          </a:xfrm>
          <a:prstGeom prst="rect">
            <a:avLst/>
          </a:prstGeom>
          <a:noFill/>
        </p:spPr>
        <p:txBody>
          <a:bodyPr wrap="square">
            <a:spAutoFit/>
          </a:bodyPr>
          <a:lstStyle/>
          <a:p>
            <a:pPr marL="285750" indent="-285750">
              <a:spcAft>
                <a:spcPts val="600"/>
              </a:spcAft>
              <a:buFont typeface="Courier New" panose="02070309020205020404" pitchFamily="49" charset="0"/>
              <a:buChar char="o"/>
            </a:pPr>
            <a:r>
              <a:rPr lang="en-GB" sz="2800" dirty="0"/>
              <a:t>explain the </a:t>
            </a:r>
            <a:r>
              <a:rPr lang="en-GB" sz="2800" b="1" dirty="0">
                <a:solidFill>
                  <a:srgbClr val="FF66CC"/>
                </a:solidFill>
              </a:rPr>
              <a:t>learning aims </a:t>
            </a:r>
            <a:r>
              <a:rPr lang="en-GB" sz="2800" dirty="0"/>
              <a:t>to learners and check their understanding </a:t>
            </a:r>
          </a:p>
          <a:p>
            <a:pPr marL="285750" indent="-285750">
              <a:spcAft>
                <a:spcPts val="600"/>
              </a:spcAft>
              <a:buFont typeface="Courier New" panose="02070309020205020404" pitchFamily="49" charset="0"/>
              <a:buChar char="o"/>
            </a:pPr>
            <a:r>
              <a:rPr lang="en-GB" sz="2800" dirty="0"/>
              <a:t>demonstrate the standards learners are required to achieve and help them </a:t>
            </a:r>
            <a:r>
              <a:rPr lang="en-GB" sz="2800" b="1" dirty="0">
                <a:solidFill>
                  <a:schemeClr val="accent6">
                    <a:lumMod val="75000"/>
                  </a:schemeClr>
                </a:solidFill>
              </a:rPr>
              <a:t>recognise when they have achieved that standard</a:t>
            </a:r>
            <a:r>
              <a:rPr lang="en-GB" sz="2800" dirty="0">
                <a:solidFill>
                  <a:schemeClr val="accent6">
                    <a:lumMod val="75000"/>
                  </a:schemeClr>
                </a:solidFill>
              </a:rPr>
              <a:t> </a:t>
            </a:r>
          </a:p>
          <a:p>
            <a:pPr marL="285750" indent="-285750">
              <a:spcAft>
                <a:spcPts val="600"/>
              </a:spcAft>
              <a:buFont typeface="Courier New" panose="02070309020205020404" pitchFamily="49" charset="0"/>
              <a:buChar char="o"/>
            </a:pPr>
            <a:r>
              <a:rPr lang="en-GB" sz="2800" dirty="0"/>
              <a:t>give </a:t>
            </a:r>
            <a:r>
              <a:rPr lang="en-GB" sz="2800" b="1" dirty="0">
                <a:solidFill>
                  <a:srgbClr val="00B050"/>
                </a:solidFill>
              </a:rPr>
              <a:t>effective feedback </a:t>
            </a:r>
            <a:r>
              <a:rPr lang="en-GB" sz="2800" dirty="0"/>
              <a:t>on assessment decisions, so that learners know how to improve </a:t>
            </a:r>
          </a:p>
          <a:p>
            <a:pPr marL="285750" indent="-285750">
              <a:spcAft>
                <a:spcPts val="600"/>
              </a:spcAft>
              <a:buFont typeface="Courier New" panose="02070309020205020404" pitchFamily="49" charset="0"/>
              <a:buChar char="o"/>
            </a:pPr>
            <a:r>
              <a:rPr lang="en-GB" sz="2800" dirty="0"/>
              <a:t>demonstrate </a:t>
            </a:r>
            <a:r>
              <a:rPr lang="en-GB" sz="2800" b="1" dirty="0">
                <a:solidFill>
                  <a:srgbClr val="FF0000"/>
                </a:solidFill>
              </a:rPr>
              <a:t>high expectations </a:t>
            </a:r>
            <a:r>
              <a:rPr lang="en-GB" sz="2800" dirty="0"/>
              <a:t>and make it obvious to learners that they believe that they can improve on their past performance </a:t>
            </a:r>
          </a:p>
          <a:p>
            <a:pPr marL="285750" indent="-285750">
              <a:spcAft>
                <a:spcPts val="600"/>
              </a:spcAft>
              <a:buFont typeface="Courier New" panose="02070309020205020404" pitchFamily="49" charset="0"/>
              <a:buChar char="o"/>
            </a:pPr>
            <a:r>
              <a:rPr lang="en-GB" sz="2800" dirty="0"/>
              <a:t>provide regular opportunities </a:t>
            </a:r>
            <a:r>
              <a:rPr lang="en-GB" sz="2800" b="1" dirty="0">
                <a:solidFill>
                  <a:srgbClr val="00B0F0"/>
                </a:solidFill>
              </a:rPr>
              <a:t>for teachers and learners to reflect </a:t>
            </a:r>
            <a:r>
              <a:rPr lang="en-GB" sz="2800" dirty="0"/>
              <a:t>on the last performance and review learners’ progress </a:t>
            </a:r>
          </a:p>
          <a:p>
            <a:pPr marL="285750" indent="-285750">
              <a:spcAft>
                <a:spcPts val="600"/>
              </a:spcAft>
              <a:buFont typeface="Courier New" panose="02070309020205020404" pitchFamily="49" charset="0"/>
              <a:buChar char="o"/>
            </a:pPr>
            <a:r>
              <a:rPr lang="en-GB" sz="2800" dirty="0"/>
              <a:t>develop learners’ </a:t>
            </a:r>
            <a:r>
              <a:rPr lang="en-GB" sz="2800" b="1" dirty="0">
                <a:solidFill>
                  <a:srgbClr val="FFC000"/>
                </a:solidFill>
              </a:rPr>
              <a:t>self-assessment</a:t>
            </a:r>
            <a:r>
              <a:rPr lang="en-GB" sz="2800" dirty="0"/>
              <a:t> skills, so that they can recognise what aspects of their own work need to improve.</a:t>
            </a:r>
          </a:p>
        </p:txBody>
      </p:sp>
      <p:sp>
        <p:nvSpPr>
          <p:cNvPr id="5" name="TextBox 4">
            <a:extLst>
              <a:ext uri="{FF2B5EF4-FFF2-40B4-BE49-F238E27FC236}">
                <a16:creationId xmlns:a16="http://schemas.microsoft.com/office/drawing/2014/main" id="{678C25EE-2E3A-4B9D-9D5A-7A8CB9D1953B}"/>
              </a:ext>
            </a:extLst>
          </p:cNvPr>
          <p:cNvSpPr txBox="1"/>
          <p:nvPr/>
        </p:nvSpPr>
        <p:spPr>
          <a:xfrm>
            <a:off x="3670314" y="6190946"/>
            <a:ext cx="4851372" cy="338554"/>
          </a:xfrm>
          <a:prstGeom prst="rect">
            <a:avLst/>
          </a:prstGeom>
          <a:noFill/>
        </p:spPr>
        <p:txBody>
          <a:bodyPr wrap="square" rtlCol="0">
            <a:spAutoFit/>
          </a:bodyPr>
          <a:lstStyle/>
          <a:p>
            <a:pPr algn="ctr"/>
            <a:r>
              <a:rPr lang="en-GB" sz="1600" dirty="0">
                <a:hlinkClick r:id="rId3"/>
              </a:rPr>
              <a:t>Assessment for Learning</a:t>
            </a:r>
            <a:r>
              <a:rPr lang="en-GB" sz="1600" dirty="0"/>
              <a:t> - Dr Cheryl A Jones (2005)</a:t>
            </a:r>
          </a:p>
        </p:txBody>
      </p:sp>
    </p:spTree>
    <p:extLst>
      <p:ext uri="{BB962C8B-B14F-4D97-AF65-F5344CB8AC3E}">
        <p14:creationId xmlns:p14="http://schemas.microsoft.com/office/powerpoint/2010/main" val="2307554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AC293-323E-42FA-AF41-6C5369FB10E5}"/>
              </a:ext>
            </a:extLst>
          </p:cNvPr>
          <p:cNvSpPr txBox="1"/>
          <p:nvPr/>
        </p:nvSpPr>
        <p:spPr>
          <a:xfrm>
            <a:off x="0" y="11072"/>
            <a:ext cx="12192000" cy="369332"/>
          </a:xfrm>
          <a:prstGeom prst="rect">
            <a:avLst/>
          </a:prstGeom>
          <a:noFill/>
        </p:spPr>
        <p:txBody>
          <a:bodyPr wrap="square" rtlCol="0">
            <a:spAutoFit/>
          </a:bodyPr>
          <a:lstStyle/>
          <a:p>
            <a:pPr algn="ctr"/>
            <a:r>
              <a:rPr lang="en-GB" b="1" dirty="0"/>
              <a:t>What makes a high quality assessment?</a:t>
            </a:r>
          </a:p>
        </p:txBody>
      </p:sp>
      <p:sp>
        <p:nvSpPr>
          <p:cNvPr id="3" name="TextBox 2">
            <a:extLst>
              <a:ext uri="{FF2B5EF4-FFF2-40B4-BE49-F238E27FC236}">
                <a16:creationId xmlns:a16="http://schemas.microsoft.com/office/drawing/2014/main" id="{A447340E-4279-4CF0-B6E3-66D48B982626}"/>
              </a:ext>
            </a:extLst>
          </p:cNvPr>
          <p:cNvSpPr txBox="1"/>
          <p:nvPr/>
        </p:nvSpPr>
        <p:spPr>
          <a:xfrm>
            <a:off x="148590" y="6217920"/>
            <a:ext cx="6366510" cy="365760"/>
          </a:xfrm>
          <a:prstGeom prst="rect">
            <a:avLst/>
          </a:prstGeom>
          <a:noFill/>
        </p:spPr>
        <p:txBody>
          <a:bodyPr wrap="square" rtlCol="0">
            <a:spAutoFit/>
          </a:bodyPr>
          <a:lstStyle/>
          <a:p>
            <a:r>
              <a:rPr lang="en-GB" dirty="0"/>
              <a:t>Education Endowment Foundation - </a:t>
            </a:r>
            <a:r>
              <a:rPr lang="en-GB" dirty="0" err="1">
                <a:hlinkClick r:id="rId4"/>
              </a:rPr>
              <a:t>AMPP</a:t>
            </a:r>
            <a:r>
              <a:rPr lang="en-GB" dirty="0">
                <a:hlinkClick r:id="rId4"/>
              </a:rPr>
              <a:t> Great Assessment</a:t>
            </a:r>
            <a:endParaRPr lang="en-GB" dirty="0"/>
          </a:p>
        </p:txBody>
      </p:sp>
      <p:pic>
        <p:nvPicPr>
          <p:cNvPr id="4" name="Online Media 3" title="AMPP Great Assessment">
            <a:hlinkClick r:id="" action="ppaction://media"/>
            <a:extLst>
              <a:ext uri="{FF2B5EF4-FFF2-40B4-BE49-F238E27FC236}">
                <a16:creationId xmlns:a16="http://schemas.microsoft.com/office/drawing/2014/main" id="{CB9F79A3-4AEC-48EF-AD2D-3DDA0E45A54C}"/>
              </a:ext>
            </a:extLst>
          </p:cNvPr>
          <p:cNvPicPr>
            <a:picLocks noRot="1" noChangeAspect="1"/>
          </p:cNvPicPr>
          <p:nvPr>
            <a:videoFile r:link="rId1"/>
          </p:nvPr>
        </p:nvPicPr>
        <p:blipFill>
          <a:blip r:embed="rId5"/>
          <a:stretch>
            <a:fillRect/>
          </a:stretch>
        </p:blipFill>
        <p:spPr>
          <a:xfrm>
            <a:off x="878205" y="373929"/>
            <a:ext cx="10356850" cy="5843991"/>
          </a:xfrm>
          <a:prstGeom prst="rect">
            <a:avLst/>
          </a:prstGeom>
          <a:ln>
            <a:solidFill>
              <a:schemeClr val="accent1"/>
            </a:solidFill>
          </a:ln>
        </p:spPr>
      </p:pic>
    </p:spTree>
    <p:extLst>
      <p:ext uri="{BB962C8B-B14F-4D97-AF65-F5344CB8AC3E}">
        <p14:creationId xmlns:p14="http://schemas.microsoft.com/office/powerpoint/2010/main" val="22983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C56980D-227A-4B09-A7D7-E45371845A37}"/>
              </a:ext>
            </a:extLst>
          </p:cNvPr>
          <p:cNvGraphicFramePr/>
          <p:nvPr>
            <p:extLst>
              <p:ext uri="{D42A27DB-BD31-4B8C-83A1-F6EECF244321}">
                <p14:modId xmlns:p14="http://schemas.microsoft.com/office/powerpoint/2010/main" val="95743417"/>
              </p:ext>
            </p:extLst>
          </p:nvPr>
        </p:nvGraphicFramePr>
        <p:xfrm>
          <a:off x="1809949" y="166255"/>
          <a:ext cx="8499912" cy="6314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66B20C9-33CD-4246-8229-956CE4C8D09C}"/>
              </a:ext>
            </a:extLst>
          </p:cNvPr>
          <p:cNvSpPr txBox="1"/>
          <p:nvPr/>
        </p:nvSpPr>
        <p:spPr>
          <a:xfrm>
            <a:off x="6644709" y="166255"/>
            <a:ext cx="2745673" cy="923330"/>
          </a:xfrm>
          <a:prstGeom prst="rect">
            <a:avLst/>
          </a:prstGeom>
          <a:noFill/>
        </p:spPr>
        <p:txBody>
          <a:bodyPr wrap="square" rtlCol="0">
            <a:spAutoFit/>
          </a:bodyPr>
          <a:lstStyle/>
          <a:p>
            <a:pPr algn="ctr"/>
            <a:r>
              <a:rPr lang="en-GB" dirty="0"/>
              <a:t>Does the assessment measure what it was intended to measure? </a:t>
            </a:r>
          </a:p>
        </p:txBody>
      </p:sp>
      <p:sp>
        <p:nvSpPr>
          <p:cNvPr id="4" name="TextBox 3">
            <a:extLst>
              <a:ext uri="{FF2B5EF4-FFF2-40B4-BE49-F238E27FC236}">
                <a16:creationId xmlns:a16="http://schemas.microsoft.com/office/drawing/2014/main" id="{B46372A4-5DE5-43F3-B780-7193E32AADDC}"/>
              </a:ext>
            </a:extLst>
          </p:cNvPr>
          <p:cNvSpPr txBox="1"/>
          <p:nvPr/>
        </p:nvSpPr>
        <p:spPr>
          <a:xfrm>
            <a:off x="9199190" y="2861868"/>
            <a:ext cx="2488744" cy="923330"/>
          </a:xfrm>
          <a:prstGeom prst="rect">
            <a:avLst/>
          </a:prstGeom>
          <a:noFill/>
        </p:spPr>
        <p:txBody>
          <a:bodyPr wrap="square" rtlCol="0">
            <a:spAutoFit/>
          </a:bodyPr>
          <a:lstStyle/>
          <a:p>
            <a:pPr algn="ctr"/>
            <a:r>
              <a:rPr lang="en-GB" dirty="0"/>
              <a:t>Are the assessments consistent over time for the purpose intended?</a:t>
            </a:r>
          </a:p>
        </p:txBody>
      </p:sp>
      <p:sp>
        <p:nvSpPr>
          <p:cNvPr id="5" name="TextBox 4">
            <a:extLst>
              <a:ext uri="{FF2B5EF4-FFF2-40B4-BE49-F238E27FC236}">
                <a16:creationId xmlns:a16="http://schemas.microsoft.com/office/drawing/2014/main" id="{73716EBC-9E7B-42CE-BFEC-5589E13A328D}"/>
              </a:ext>
            </a:extLst>
          </p:cNvPr>
          <p:cNvSpPr txBox="1"/>
          <p:nvPr/>
        </p:nvSpPr>
        <p:spPr>
          <a:xfrm>
            <a:off x="431876" y="2729354"/>
            <a:ext cx="2488745" cy="1354217"/>
          </a:xfrm>
          <a:prstGeom prst="rect">
            <a:avLst/>
          </a:prstGeom>
          <a:noFill/>
        </p:spPr>
        <p:txBody>
          <a:bodyPr wrap="square" rtlCol="0">
            <a:spAutoFit/>
          </a:bodyPr>
          <a:lstStyle/>
          <a:p>
            <a:pPr algn="ctr"/>
            <a:r>
              <a:rPr lang="en-GB" dirty="0"/>
              <a:t>What is the purpose of the assessment?</a:t>
            </a:r>
          </a:p>
          <a:p>
            <a:pPr algn="ctr"/>
            <a:r>
              <a:rPr lang="en-GB" dirty="0"/>
              <a:t> </a:t>
            </a:r>
            <a:r>
              <a:rPr lang="en-GB" sz="1400" dirty="0" err="1"/>
              <a:t>e</a:t>
            </a:r>
            <a:r>
              <a:rPr lang="en-GB" sz="1400" i="1" dirty="0" err="1"/>
              <a:t>g</a:t>
            </a:r>
            <a:r>
              <a:rPr lang="en-GB" sz="1400" i="1" dirty="0"/>
              <a:t> to measure a student’s ability or to inform differentiated support?</a:t>
            </a:r>
            <a:endParaRPr lang="en-GB" i="1" dirty="0"/>
          </a:p>
        </p:txBody>
      </p:sp>
      <p:sp>
        <p:nvSpPr>
          <p:cNvPr id="6" name="TextBox 5">
            <a:extLst>
              <a:ext uri="{FF2B5EF4-FFF2-40B4-BE49-F238E27FC236}">
                <a16:creationId xmlns:a16="http://schemas.microsoft.com/office/drawing/2014/main" id="{1A2FE026-9922-41C3-9582-1BDE722D8FD1}"/>
              </a:ext>
            </a:extLst>
          </p:cNvPr>
          <p:cNvSpPr txBox="1"/>
          <p:nvPr/>
        </p:nvSpPr>
        <p:spPr>
          <a:xfrm>
            <a:off x="2783461" y="5555534"/>
            <a:ext cx="2550921" cy="923330"/>
          </a:xfrm>
          <a:prstGeom prst="rect">
            <a:avLst/>
          </a:prstGeom>
          <a:noFill/>
        </p:spPr>
        <p:txBody>
          <a:bodyPr wrap="square" rtlCol="0">
            <a:spAutoFit/>
          </a:bodyPr>
          <a:lstStyle/>
          <a:p>
            <a:pPr algn="ctr"/>
            <a:r>
              <a:rPr lang="en-GB" dirty="0"/>
              <a:t>Does the assessment have a positive impact on children’s learning? </a:t>
            </a:r>
          </a:p>
        </p:txBody>
      </p:sp>
      <p:sp>
        <p:nvSpPr>
          <p:cNvPr id="7" name="TextBox 6">
            <a:extLst>
              <a:ext uri="{FF2B5EF4-FFF2-40B4-BE49-F238E27FC236}">
                <a16:creationId xmlns:a16="http://schemas.microsoft.com/office/drawing/2014/main" id="{12D7ED5D-472C-478D-A3F7-CC31C6318604}"/>
              </a:ext>
            </a:extLst>
          </p:cNvPr>
          <p:cNvSpPr txBox="1"/>
          <p:nvPr/>
        </p:nvSpPr>
        <p:spPr>
          <a:xfrm>
            <a:off x="58421" y="0"/>
            <a:ext cx="4834760" cy="584775"/>
          </a:xfrm>
          <a:prstGeom prst="rect">
            <a:avLst/>
          </a:prstGeom>
          <a:noFill/>
        </p:spPr>
        <p:txBody>
          <a:bodyPr wrap="square">
            <a:spAutoFit/>
          </a:bodyPr>
          <a:lstStyle/>
          <a:p>
            <a:r>
              <a:rPr lang="en-GB" sz="1600" b="0" dirty="0">
                <a:effectLst/>
                <a:latin typeface="Calibri" panose="020F0502020204030204" pitchFamily="34" charset="0"/>
                <a:cs typeface="Calibri" panose="020F0502020204030204" pitchFamily="34" charset="0"/>
              </a:rPr>
              <a:t>Adapted from: Education Endowment Foundation </a:t>
            </a:r>
          </a:p>
          <a:p>
            <a:r>
              <a:rPr lang="en-GB" sz="1600" b="0" dirty="0">
                <a:effectLst/>
                <a:latin typeface="Calibri" panose="020F0502020204030204" pitchFamily="34" charset="0"/>
                <a:cs typeface="Calibri" panose="020F0502020204030204" pitchFamily="34" charset="0"/>
                <a:hlinkClick r:id="rId8"/>
              </a:rPr>
              <a:t>Assessing and Monitoring Pupil Progress</a:t>
            </a:r>
            <a:endParaRPr lang="en-GB" sz="1600" b="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91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09D7-8950-478F-AEA5-341CCE20D827}"/>
              </a:ext>
            </a:extLst>
          </p:cNvPr>
          <p:cNvSpPr txBox="1">
            <a:spLocks/>
          </p:cNvSpPr>
          <p:nvPr/>
        </p:nvSpPr>
        <p:spPr>
          <a:xfrm>
            <a:off x="1179226" y="129557"/>
            <a:ext cx="9833548" cy="10668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latin typeface="Calibri" panose="020F0502020204030204" pitchFamily="34" charset="0"/>
                <a:cs typeface="Calibri" panose="020F0502020204030204" pitchFamily="34" charset="0"/>
              </a:rPr>
              <a:t>Assessment is valid if…</a:t>
            </a:r>
          </a:p>
        </p:txBody>
      </p:sp>
      <p:sp>
        <p:nvSpPr>
          <p:cNvPr id="3" name="Content Placeholder 2">
            <a:extLst>
              <a:ext uri="{FF2B5EF4-FFF2-40B4-BE49-F238E27FC236}">
                <a16:creationId xmlns:a16="http://schemas.microsoft.com/office/drawing/2014/main" id="{28DCEF64-9237-425B-B4FF-7BB0DE6DBFE1}"/>
              </a:ext>
            </a:extLst>
          </p:cNvPr>
          <p:cNvSpPr txBox="1">
            <a:spLocks/>
          </p:cNvSpPr>
          <p:nvPr/>
        </p:nvSpPr>
        <p:spPr>
          <a:xfrm>
            <a:off x="378431" y="1256206"/>
            <a:ext cx="11652607" cy="5065160"/>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buFont typeface="Arial" panose="020B0604020202020204" pitchFamily="34" charset="0"/>
              <a:buNone/>
            </a:pPr>
            <a:r>
              <a:rPr lang="en-GB" b="1" dirty="0">
                <a:latin typeface="Calibri" panose="020F0502020204030204" pitchFamily="34" charset="0"/>
                <a:cs typeface="Calibri" panose="020F0502020204030204" pitchFamily="34" charset="0"/>
              </a:rPr>
              <a:t>The activities planned</a:t>
            </a:r>
            <a:r>
              <a:rPr lang="en-GB" b="1" dirty="0">
                <a:solidFill>
                  <a:srgbClr val="00B0F0"/>
                </a:solidFill>
                <a:latin typeface="Calibri" panose="020F0502020204030204" pitchFamily="34" charset="0"/>
                <a:cs typeface="Calibri" panose="020F0502020204030204" pitchFamily="34" charset="0"/>
              </a:rPr>
              <a:t> reflect the intended learning </a:t>
            </a:r>
            <a:r>
              <a:rPr lang="en-GB" b="1" dirty="0">
                <a:latin typeface="Calibri" panose="020F0502020204030204" pitchFamily="34" charset="0"/>
                <a:cs typeface="Calibri" panose="020F0502020204030204" pitchFamily="34" charset="0"/>
              </a:rPr>
              <a:t>in the experiences and outcomes chosen and</a:t>
            </a:r>
            <a:r>
              <a:rPr lang="en-US" dirty="0">
                <a:latin typeface="Calibri" panose="020F0502020204030204" pitchFamily="34" charset="0"/>
                <a:cs typeface="Calibri" panose="020F0502020204030204" pitchFamily="34" charset="0"/>
              </a:rPr>
              <a:t>​</a:t>
            </a:r>
          </a:p>
          <a:p>
            <a:pPr fontAlgn="base">
              <a:lnSpc>
                <a:spcPct val="110000"/>
              </a:lnSpc>
              <a:spcBef>
                <a:spcPts val="0"/>
              </a:spcBef>
            </a:pPr>
            <a:r>
              <a:rPr lang="en-GB" dirty="0">
                <a:latin typeface="Calibri" panose="020F0502020204030204" pitchFamily="34" charset="0"/>
                <a:cs typeface="Calibri" panose="020F0502020204030204" pitchFamily="34" charset="0"/>
              </a:rPr>
              <a:t>Learning Intentions reflect the Es and </a:t>
            </a:r>
            <a:r>
              <a:rPr lang="en-GB" dirty="0" err="1">
                <a:latin typeface="Calibri" panose="020F0502020204030204" pitchFamily="34" charset="0"/>
                <a:cs typeface="Calibri" panose="020F0502020204030204" pitchFamily="34" charset="0"/>
              </a:rPr>
              <a:t>Os</a:t>
            </a:r>
            <a:r>
              <a:rPr lang="en-GB" dirty="0">
                <a:latin typeface="Calibri" panose="020F0502020204030204" pitchFamily="34" charset="0"/>
                <a:cs typeface="Calibri" panose="020F0502020204030204" pitchFamily="34" charset="0"/>
              </a:rPr>
              <a:t> accurately</a:t>
            </a:r>
            <a:r>
              <a:rPr lang="en-US" dirty="0">
                <a:latin typeface="Calibri" panose="020F0502020204030204" pitchFamily="34" charset="0"/>
                <a:cs typeface="Calibri" panose="020F0502020204030204" pitchFamily="34" charset="0"/>
              </a:rPr>
              <a:t>​</a:t>
            </a:r>
          </a:p>
          <a:p>
            <a:pPr fontAlgn="base">
              <a:lnSpc>
                <a:spcPct val="110000"/>
              </a:lnSpc>
              <a:spcBef>
                <a:spcPts val="0"/>
              </a:spcBef>
            </a:pPr>
            <a:r>
              <a:rPr lang="en-GB" dirty="0">
                <a:latin typeface="Calibri" panose="020F0502020204030204" pitchFamily="34" charset="0"/>
                <a:cs typeface="Calibri" panose="020F0502020204030204" pitchFamily="34" charset="0"/>
              </a:rPr>
              <a:t>Planned activities reflect the Learning Intentions</a:t>
            </a:r>
            <a:r>
              <a:rPr lang="en-US" dirty="0">
                <a:latin typeface="Calibri" panose="020F0502020204030204" pitchFamily="34" charset="0"/>
                <a:cs typeface="Calibri" panose="020F0502020204030204" pitchFamily="34" charset="0"/>
              </a:rPr>
              <a:t>​</a:t>
            </a:r>
          </a:p>
          <a:p>
            <a:pPr fontAlgn="base">
              <a:lnSpc>
                <a:spcPct val="110000"/>
              </a:lnSpc>
              <a:spcBef>
                <a:spcPts val="0"/>
              </a:spcBef>
            </a:pPr>
            <a:endParaRPr lang="en-GB" dirty="0">
              <a:latin typeface="Calibri" panose="020F0502020204030204" pitchFamily="34" charset="0"/>
              <a:cs typeface="Calibri" panose="020F0502020204030204" pitchFamily="34" charset="0"/>
            </a:endParaRPr>
          </a:p>
          <a:p>
            <a:pPr marL="0" indent="0" fontAlgn="base">
              <a:lnSpc>
                <a:spcPct val="110000"/>
              </a:lnSpc>
              <a:spcBef>
                <a:spcPts val="0"/>
              </a:spcBef>
              <a:buFont typeface="Arial" panose="020B0604020202020204" pitchFamily="34" charset="0"/>
              <a:buNone/>
            </a:pPr>
            <a:r>
              <a:rPr lang="en-GB" b="1" dirty="0">
                <a:latin typeface="Calibri" panose="020F0502020204030204" pitchFamily="34" charset="0"/>
                <a:cs typeface="Calibri" panose="020F0502020204030204" pitchFamily="34" charset="0"/>
              </a:rPr>
              <a:t>The success criteria </a:t>
            </a:r>
            <a:r>
              <a:rPr lang="en-GB" b="1" dirty="0">
                <a:solidFill>
                  <a:srgbClr val="00B050"/>
                </a:solidFill>
                <a:latin typeface="Calibri" panose="020F0502020204030204" pitchFamily="34" charset="0"/>
                <a:cs typeface="Calibri" panose="020F0502020204030204" pitchFamily="34" charset="0"/>
              </a:rPr>
              <a:t>measure the planned learning </a:t>
            </a:r>
            <a:r>
              <a:rPr lang="en-US" dirty="0">
                <a:latin typeface="Calibri" panose="020F0502020204030204" pitchFamily="34" charset="0"/>
                <a:cs typeface="Calibri" panose="020F0502020204030204" pitchFamily="34" charset="0"/>
              </a:rPr>
              <a:t>​</a:t>
            </a:r>
          </a:p>
          <a:p>
            <a:pPr fontAlgn="base">
              <a:lnSpc>
                <a:spcPct val="110000"/>
              </a:lnSpc>
              <a:spcBef>
                <a:spcPts val="0"/>
              </a:spcBef>
            </a:pPr>
            <a:r>
              <a:rPr lang="en-GB" dirty="0">
                <a:latin typeface="Calibri" panose="020F0502020204030204" pitchFamily="34" charset="0"/>
                <a:cs typeface="Calibri" panose="020F0502020204030204" pitchFamily="34" charset="0"/>
              </a:rPr>
              <a:t>Success criteria are clear and measurable and link clearly to the Learning Intentions </a:t>
            </a:r>
            <a:r>
              <a:rPr lang="en-US" dirty="0">
                <a:latin typeface="Calibri" panose="020F0502020204030204" pitchFamily="34" charset="0"/>
                <a:cs typeface="Calibri" panose="020F0502020204030204" pitchFamily="34" charset="0"/>
              </a:rPr>
              <a:t>​</a:t>
            </a:r>
          </a:p>
          <a:p>
            <a:pPr fontAlgn="base">
              <a:lnSpc>
                <a:spcPct val="110000"/>
              </a:lnSpc>
              <a:spcBef>
                <a:spcPts val="0"/>
              </a:spcBef>
            </a:pPr>
            <a:endParaRPr lang="en-GB" dirty="0">
              <a:latin typeface="Calibri" panose="020F0502020204030204" pitchFamily="34" charset="0"/>
              <a:cs typeface="Calibri" panose="020F0502020204030204" pitchFamily="34" charset="0"/>
            </a:endParaRPr>
          </a:p>
          <a:p>
            <a:pPr marL="0" indent="0" fontAlgn="base">
              <a:lnSpc>
                <a:spcPct val="110000"/>
              </a:lnSpc>
              <a:spcBef>
                <a:spcPts val="0"/>
              </a:spcBef>
              <a:buFont typeface="Arial" panose="020B0604020202020204" pitchFamily="34" charset="0"/>
              <a:buNone/>
            </a:pPr>
            <a:r>
              <a:rPr lang="en-GB" b="1" dirty="0">
                <a:latin typeface="Calibri" panose="020F0502020204030204" pitchFamily="34" charset="0"/>
                <a:cs typeface="Calibri" panose="020F0502020204030204" pitchFamily="34" charset="0"/>
              </a:rPr>
              <a:t>The activities planned are at an </a:t>
            </a:r>
            <a:r>
              <a:rPr lang="en-GB" b="1" dirty="0">
                <a:solidFill>
                  <a:srgbClr val="FF66CC"/>
                </a:solidFill>
                <a:latin typeface="Calibri" panose="020F0502020204030204" pitchFamily="34" charset="0"/>
                <a:cs typeface="Calibri" panose="020F0502020204030204" pitchFamily="34" charset="0"/>
              </a:rPr>
              <a:t>appropriate level of demand </a:t>
            </a:r>
            <a:r>
              <a:rPr lang="en-GB" b="1" dirty="0">
                <a:latin typeface="Calibri" panose="020F0502020204030204" pitchFamily="34" charset="0"/>
                <a:cs typeface="Calibri" panose="020F0502020204030204" pitchFamily="34" charset="0"/>
              </a:rPr>
              <a:t>for the level</a:t>
            </a:r>
            <a:r>
              <a:rPr lang="en-US" dirty="0">
                <a:latin typeface="Calibri" panose="020F0502020204030204" pitchFamily="34" charset="0"/>
                <a:cs typeface="Calibri" panose="020F0502020204030204" pitchFamily="34" charset="0"/>
              </a:rPr>
              <a:t>​</a:t>
            </a:r>
          </a:p>
          <a:p>
            <a:pPr fontAlgn="base">
              <a:lnSpc>
                <a:spcPct val="110000"/>
              </a:lnSpc>
              <a:spcBef>
                <a:spcPts val="0"/>
              </a:spcBef>
            </a:pPr>
            <a:r>
              <a:rPr lang="en-GB" dirty="0">
                <a:latin typeface="Calibri" panose="020F0502020204030204" pitchFamily="34" charset="0"/>
                <a:cs typeface="Calibri" panose="020F0502020204030204" pitchFamily="34" charset="0"/>
              </a:rPr>
              <a:t>Success Criteria measure how well the learner has achieved - quality as well as quantity</a:t>
            </a:r>
            <a:r>
              <a:rPr 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14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70BC-D38B-44E2-89C3-6908D96C710B}"/>
              </a:ext>
            </a:extLst>
          </p:cNvPr>
          <p:cNvSpPr txBox="1">
            <a:spLocks/>
          </p:cNvSpPr>
          <p:nvPr/>
        </p:nvSpPr>
        <p:spPr>
          <a:xfrm>
            <a:off x="0" y="98350"/>
            <a:ext cx="12192000" cy="10903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Calibri" panose="020F0502020204030204" pitchFamily="34" charset="0"/>
                <a:cs typeface="Calibri" panose="020F0502020204030204" pitchFamily="34" charset="0"/>
              </a:rPr>
              <a:t>QI 2.3 Learning, Teaching and Assessment</a:t>
            </a:r>
          </a:p>
          <a:p>
            <a:pPr algn="ctr"/>
            <a:r>
              <a:rPr lang="en-GB" sz="4000" b="1" dirty="0">
                <a:solidFill>
                  <a:srgbClr val="00B050"/>
                </a:solidFill>
                <a:latin typeface="Calibri" panose="020F0502020204030204" pitchFamily="34" charset="0"/>
                <a:cs typeface="Calibri" panose="020F0502020204030204" pitchFamily="34" charset="0"/>
              </a:rPr>
              <a:t>Challenge Questions</a:t>
            </a:r>
          </a:p>
        </p:txBody>
      </p:sp>
      <p:sp>
        <p:nvSpPr>
          <p:cNvPr id="3" name="TextBox 2">
            <a:extLst>
              <a:ext uri="{FF2B5EF4-FFF2-40B4-BE49-F238E27FC236}">
                <a16:creationId xmlns:a16="http://schemas.microsoft.com/office/drawing/2014/main" id="{CDA9131E-B673-4476-8AA5-BAA168968F50}"/>
              </a:ext>
            </a:extLst>
          </p:cNvPr>
          <p:cNvSpPr txBox="1"/>
          <p:nvPr/>
        </p:nvSpPr>
        <p:spPr>
          <a:xfrm>
            <a:off x="9829800" y="603944"/>
            <a:ext cx="2362200" cy="584775"/>
          </a:xfrm>
          <a:prstGeom prst="rect">
            <a:avLst/>
          </a:prstGeom>
          <a:noFill/>
        </p:spPr>
        <p:txBody>
          <a:bodyPr wrap="square" rtlCol="0">
            <a:spAutoFit/>
          </a:bodyPr>
          <a:lstStyle/>
          <a:p>
            <a:pPr algn="ctr"/>
            <a:r>
              <a:rPr lang="en-GB" sz="1600" dirty="0">
                <a:latin typeface="Calibri" panose="020F0502020204030204" pitchFamily="34" charset="0"/>
                <a:cs typeface="Calibri" panose="020F0502020204030204" pitchFamily="34" charset="0"/>
                <a:hlinkClick r:id="rId2"/>
              </a:rPr>
              <a:t>How Good Is Our School? 4</a:t>
            </a:r>
            <a:r>
              <a:rPr lang="en-GB" sz="1600" baseline="30000" dirty="0">
                <a:latin typeface="Calibri" panose="020F0502020204030204" pitchFamily="34" charset="0"/>
                <a:cs typeface="Calibri" panose="020F0502020204030204" pitchFamily="34" charset="0"/>
                <a:hlinkClick r:id="rId2"/>
              </a:rPr>
              <a:t>th</a:t>
            </a:r>
            <a:r>
              <a:rPr lang="en-GB" sz="1600" dirty="0">
                <a:latin typeface="Calibri" panose="020F0502020204030204" pitchFamily="34" charset="0"/>
                <a:cs typeface="Calibri" panose="020F0502020204030204" pitchFamily="34" charset="0"/>
                <a:hlinkClick r:id="rId2"/>
              </a:rPr>
              <a:t> Edition</a:t>
            </a:r>
            <a:endParaRPr lang="en-GB" sz="1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4F98472-7B8D-4587-B229-08020C3D1EF0}"/>
              </a:ext>
            </a:extLst>
          </p:cNvPr>
          <p:cNvSpPr txBox="1"/>
          <p:nvPr/>
        </p:nvSpPr>
        <p:spPr>
          <a:xfrm>
            <a:off x="228600" y="1348739"/>
            <a:ext cx="11807190" cy="4770537"/>
          </a:xfrm>
          <a:prstGeom prst="rect">
            <a:avLst/>
          </a:prstGeom>
          <a:noFill/>
        </p:spPr>
        <p:txBody>
          <a:bodyPr wrap="square">
            <a:spAutoFit/>
          </a:bodyPr>
          <a:lstStyle/>
          <a:p>
            <a:pPr>
              <a:spcAft>
                <a:spcPts val="1200"/>
              </a:spcAft>
            </a:pPr>
            <a:r>
              <a:rPr lang="en-GB" sz="2400" dirty="0"/>
              <a:t>What actions are we taking to ensure </a:t>
            </a:r>
            <a:r>
              <a:rPr lang="en-GB" sz="2400" b="1" dirty="0"/>
              <a:t>learning and teaching </a:t>
            </a:r>
            <a:r>
              <a:rPr lang="en-GB" sz="2400" dirty="0"/>
              <a:t>is of a </a:t>
            </a:r>
            <a:r>
              <a:rPr lang="en-GB" sz="2400" b="1" dirty="0"/>
              <a:t>consistently high quality?</a:t>
            </a:r>
          </a:p>
          <a:p>
            <a:pPr>
              <a:spcAft>
                <a:spcPts val="1200"/>
              </a:spcAft>
            </a:pPr>
            <a:r>
              <a:rPr lang="en-GB" sz="2400" dirty="0"/>
              <a:t>How do we plan learning to effectively meet all learners’ needs and to ensure appropriate </a:t>
            </a:r>
            <a:r>
              <a:rPr lang="en-GB" sz="2400" b="1" dirty="0"/>
              <a:t>pace and challenge in learning</a:t>
            </a:r>
            <a:r>
              <a:rPr lang="en-GB" sz="2400" dirty="0"/>
              <a:t>?</a:t>
            </a:r>
          </a:p>
          <a:p>
            <a:r>
              <a:rPr lang="en-GB" sz="2400" dirty="0"/>
              <a:t>How effective are our approaches to </a:t>
            </a:r>
            <a:r>
              <a:rPr lang="en-GB" sz="2400" b="1" dirty="0"/>
              <a:t>monitoring and tracking</a:t>
            </a:r>
            <a:r>
              <a:rPr lang="en-GB" sz="2400" dirty="0"/>
              <a:t> across all curriculum areas, using data to:</a:t>
            </a:r>
          </a:p>
          <a:p>
            <a:pPr marL="720725" lvl="1" indent="-274638">
              <a:buFont typeface="Arial" panose="020B0604020202020204" pitchFamily="34" charset="0"/>
              <a:buChar char="•"/>
            </a:pPr>
            <a:r>
              <a:rPr lang="en-GB" sz="2400" dirty="0"/>
              <a:t>set learning targets with children and young people; </a:t>
            </a:r>
          </a:p>
          <a:p>
            <a:pPr marL="720725" lvl="1" indent="-274638">
              <a:buFont typeface="Arial" panose="020B0604020202020204" pitchFamily="34" charset="0"/>
              <a:buChar char="•"/>
            </a:pPr>
            <a:r>
              <a:rPr lang="en-GB" sz="2400" dirty="0"/>
              <a:t>evaluate their progress; and </a:t>
            </a:r>
          </a:p>
          <a:p>
            <a:pPr marL="720725" lvl="1" indent="-274638">
              <a:spcAft>
                <a:spcPts val="1200"/>
              </a:spcAft>
              <a:buFont typeface="Arial" panose="020B0604020202020204" pitchFamily="34" charset="0"/>
              <a:buChar char="•"/>
            </a:pPr>
            <a:r>
              <a:rPr lang="en-GB" sz="2400" dirty="0"/>
              <a:t>put in place appropriate interventions to raise attainment and close any gaps?</a:t>
            </a:r>
          </a:p>
          <a:p>
            <a:pPr>
              <a:spcAft>
                <a:spcPts val="1200"/>
              </a:spcAft>
            </a:pPr>
            <a:r>
              <a:rPr lang="en-GB" sz="2400" dirty="0"/>
              <a:t>To what extent do we </a:t>
            </a:r>
            <a:r>
              <a:rPr lang="en-GB" sz="2400" b="1" dirty="0"/>
              <a:t>use assessment information in the planning</a:t>
            </a:r>
            <a:r>
              <a:rPr lang="en-GB" sz="2400" dirty="0"/>
              <a:t> of learning and teaching?</a:t>
            </a:r>
          </a:p>
          <a:p>
            <a:pPr>
              <a:spcAft>
                <a:spcPts val="1200"/>
              </a:spcAft>
            </a:pPr>
            <a:r>
              <a:rPr lang="en-GB" sz="2400" dirty="0"/>
              <a:t>How are our approaches to </a:t>
            </a:r>
            <a:r>
              <a:rPr lang="en-GB" sz="2400" b="1" dirty="0"/>
              <a:t>moderation</a:t>
            </a:r>
            <a:r>
              <a:rPr lang="en-GB" sz="2400" dirty="0"/>
              <a:t> and use of National Benchmarks improving the validity and reliability of professional judgements of learners’ progress and attainment?</a:t>
            </a:r>
          </a:p>
        </p:txBody>
      </p:sp>
    </p:spTree>
    <p:extLst>
      <p:ext uri="{BB962C8B-B14F-4D97-AF65-F5344CB8AC3E}">
        <p14:creationId xmlns:p14="http://schemas.microsoft.com/office/powerpoint/2010/main" val="292362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C39793-F159-4D67-90A9-421AEC816E25}"/>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Reflective Questions</a:t>
            </a:r>
          </a:p>
        </p:txBody>
      </p:sp>
      <p:pic>
        <p:nvPicPr>
          <p:cNvPr id="4" name="Picture 2">
            <a:extLst>
              <a:ext uri="{FF2B5EF4-FFF2-40B4-BE49-F238E27FC236}">
                <a16:creationId xmlns:a16="http://schemas.microsoft.com/office/drawing/2014/main" id="{E0440B6D-DE02-4E7F-93EC-184D0F1A7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42" y="0"/>
            <a:ext cx="1708720" cy="964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DEAD24-BC6D-4081-918E-B7A96E7A45ED}"/>
              </a:ext>
            </a:extLst>
          </p:cNvPr>
          <p:cNvSpPr txBox="1"/>
          <p:nvPr/>
        </p:nvSpPr>
        <p:spPr>
          <a:xfrm>
            <a:off x="179070" y="911305"/>
            <a:ext cx="12012930" cy="5632311"/>
          </a:xfrm>
          <a:prstGeom prst="rect">
            <a:avLst/>
          </a:prstGeom>
          <a:noFill/>
        </p:spPr>
        <p:txBody>
          <a:bodyPr wrap="square">
            <a:spAutoFit/>
          </a:bodyPr>
          <a:lstStyle/>
          <a:p>
            <a:pPr>
              <a:spcAft>
                <a:spcPts val="600"/>
              </a:spcAft>
            </a:pPr>
            <a:r>
              <a:rPr lang="en-GB" sz="2000" b="1" dirty="0">
                <a:solidFill>
                  <a:schemeClr val="tx1"/>
                </a:solidFill>
                <a:latin typeface="+mj-lt"/>
              </a:rPr>
              <a:t>Do the planned learning experiences:</a:t>
            </a:r>
          </a:p>
          <a:p>
            <a:pPr marL="342900" indent="-342900">
              <a:spcAft>
                <a:spcPts val="600"/>
              </a:spcAft>
              <a:buFont typeface="Arial" panose="020B0604020202020204" pitchFamily="34" charset="0"/>
              <a:buChar char="•"/>
            </a:pPr>
            <a:r>
              <a:rPr lang="en-GB" sz="2000" dirty="0">
                <a:solidFill>
                  <a:schemeClr val="tx1"/>
                </a:solidFill>
                <a:latin typeface="+mj-lt"/>
              </a:rPr>
              <a:t>Give learners the opportunity to develop and demonstrate their knowledge, understanding, skills, attributes and capabilities?</a:t>
            </a:r>
          </a:p>
          <a:p>
            <a:pPr marL="342900" indent="-342900">
              <a:spcAft>
                <a:spcPts val="600"/>
              </a:spcAft>
              <a:buFont typeface="Arial" panose="020B0604020202020204" pitchFamily="34" charset="0"/>
              <a:buChar char="•"/>
            </a:pPr>
            <a:r>
              <a:rPr lang="en-GB" sz="2000" dirty="0">
                <a:solidFill>
                  <a:schemeClr val="tx1"/>
                </a:solidFill>
                <a:latin typeface="+mj-lt"/>
              </a:rPr>
              <a:t>Take account of the seven principles of curriculum design?</a:t>
            </a:r>
          </a:p>
          <a:p>
            <a:pPr marL="342900" indent="-342900">
              <a:spcAft>
                <a:spcPts val="600"/>
              </a:spcAft>
              <a:buFont typeface="Arial" panose="020B0604020202020204" pitchFamily="34" charset="0"/>
              <a:buChar char="•"/>
            </a:pPr>
            <a:r>
              <a:rPr lang="en-GB" sz="2000" dirty="0">
                <a:solidFill>
                  <a:schemeClr val="tx1"/>
                </a:solidFill>
                <a:latin typeface="+mj-lt"/>
              </a:rPr>
              <a:t>Provide opportunities for breadth, challenge and the application of learning?</a:t>
            </a:r>
          </a:p>
          <a:p>
            <a:pPr marL="342900" indent="-342900">
              <a:spcAft>
                <a:spcPts val="600"/>
              </a:spcAft>
              <a:buFont typeface="Arial" panose="020B0604020202020204" pitchFamily="34" charset="0"/>
              <a:buChar char="•"/>
            </a:pPr>
            <a:r>
              <a:rPr lang="en-GB" sz="2000" dirty="0">
                <a:solidFill>
                  <a:schemeClr val="tx1"/>
                </a:solidFill>
                <a:latin typeface="+mj-lt"/>
              </a:rPr>
              <a:t>Motivate and engage learners by considering the different needs in the classroom or playroom?</a:t>
            </a:r>
          </a:p>
          <a:p>
            <a:pPr marL="342900" indent="-342900">
              <a:spcAft>
                <a:spcPts val="600"/>
              </a:spcAft>
              <a:buFont typeface="Arial" panose="020B0604020202020204" pitchFamily="34" charset="0"/>
              <a:buChar char="•"/>
            </a:pPr>
            <a:r>
              <a:rPr lang="en-GB" sz="2000" dirty="0">
                <a:solidFill>
                  <a:schemeClr val="tx1"/>
                </a:solidFill>
                <a:latin typeface="+mj-lt"/>
              </a:rPr>
              <a:t>Provide the best opportunity to ensure that learners achieve the learning intentions and fulfil success criteria? </a:t>
            </a:r>
          </a:p>
          <a:p>
            <a:pPr marL="342900" lvl="0" indent="-342900">
              <a:spcAft>
                <a:spcPts val="600"/>
              </a:spcAft>
              <a:buFont typeface="Arial" panose="020B0604020202020204" pitchFamily="34" charset="0"/>
              <a:buChar char="•"/>
            </a:pPr>
            <a:r>
              <a:rPr lang="en-GB" sz="2000" b="0" dirty="0">
                <a:solidFill>
                  <a:schemeClr val="tx1"/>
                </a:solidFill>
                <a:cs typeface="Calibri"/>
              </a:rPr>
              <a:t>Have you used a range of assessment approaches?</a:t>
            </a:r>
          </a:p>
          <a:p>
            <a:pPr marL="342900" lvl="0" indent="-342900">
              <a:spcAft>
                <a:spcPts val="600"/>
              </a:spcAft>
              <a:buFont typeface="Arial" panose="020B0604020202020204" pitchFamily="34" charset="0"/>
              <a:buChar char="•"/>
            </a:pPr>
            <a:r>
              <a:rPr lang="en-GB" sz="2000" b="0" dirty="0">
                <a:solidFill>
                  <a:schemeClr val="tx1"/>
                </a:solidFill>
                <a:cs typeface="Calibri"/>
              </a:rPr>
              <a:t>Does this include self and peer assessment?</a:t>
            </a:r>
          </a:p>
          <a:p>
            <a:pPr marL="342900" lvl="0" indent="-342900">
              <a:spcAft>
                <a:spcPts val="600"/>
              </a:spcAft>
              <a:buFont typeface="Arial" panose="020B0604020202020204" pitchFamily="34" charset="0"/>
              <a:buChar char="•"/>
            </a:pPr>
            <a:r>
              <a:rPr lang="en-GB" sz="2000" b="0" dirty="0">
                <a:solidFill>
                  <a:schemeClr val="tx1"/>
                </a:solidFill>
                <a:cs typeface="Calibri"/>
              </a:rPr>
              <a:t>Are the learners receiving ongoing feedback?</a:t>
            </a:r>
          </a:p>
          <a:p>
            <a:pPr marL="342900" lvl="0" indent="-342900">
              <a:spcAft>
                <a:spcPts val="600"/>
              </a:spcAft>
              <a:buFont typeface="Arial" panose="020B0604020202020204" pitchFamily="34" charset="0"/>
              <a:buChar char="•"/>
            </a:pPr>
            <a:r>
              <a:rPr lang="en-GB" sz="2000" b="0" dirty="0">
                <a:solidFill>
                  <a:schemeClr val="tx1"/>
                </a:solidFill>
                <a:cs typeface="Calibri"/>
              </a:rPr>
              <a:t>Is this based on the success criteria?</a:t>
            </a:r>
          </a:p>
          <a:p>
            <a:pPr marL="342900" indent="-342900">
              <a:spcAft>
                <a:spcPts val="600"/>
              </a:spcAft>
              <a:buFont typeface="Arial" panose="020B0604020202020204" pitchFamily="34" charset="0"/>
              <a:buChar char="•"/>
            </a:pPr>
            <a:r>
              <a:rPr lang="en-GB" sz="2000" b="0" dirty="0">
                <a:solidFill>
                  <a:schemeClr val="tx1"/>
                </a:solidFill>
                <a:cs typeface="Calibri"/>
              </a:rPr>
              <a:t>Have you planned any periodic/high quality assessment?</a:t>
            </a:r>
          </a:p>
          <a:p>
            <a:pPr marL="342900" lvl="0" indent="-342900">
              <a:spcAft>
                <a:spcPts val="600"/>
              </a:spcAft>
              <a:buFont typeface="Arial" panose="020B0604020202020204" pitchFamily="34" charset="0"/>
              <a:buChar char="•"/>
            </a:pPr>
            <a:r>
              <a:rPr lang="en-GB" sz="2000" b="0" dirty="0">
                <a:solidFill>
                  <a:schemeClr val="tx1"/>
                </a:solidFill>
                <a:cs typeface="Calibri"/>
              </a:rPr>
              <a:t>Does this allow the learner to demonstrate breadth, challenge and application?</a:t>
            </a:r>
          </a:p>
          <a:p>
            <a:pPr>
              <a:spcAft>
                <a:spcPts val="600"/>
              </a:spcAft>
            </a:pPr>
            <a:r>
              <a:rPr lang="en-GB" sz="2000" dirty="0">
                <a:solidFill>
                  <a:schemeClr val="tx1"/>
                </a:solidFill>
                <a:latin typeface="+mj-lt"/>
              </a:rPr>
              <a:t>Overall, how confident are you that all your learners experience activities which are varied, differentiated, active, and provide effective support and challenge?</a:t>
            </a:r>
          </a:p>
        </p:txBody>
      </p:sp>
    </p:spTree>
    <p:extLst>
      <p:ext uri="{BB962C8B-B14F-4D97-AF65-F5344CB8AC3E}">
        <p14:creationId xmlns:p14="http://schemas.microsoft.com/office/powerpoint/2010/main" val="1663646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7" name="TextBox 6">
            <a:extLst>
              <a:ext uri="{FF2B5EF4-FFF2-40B4-BE49-F238E27FC236}">
                <a16:creationId xmlns:a16="http://schemas.microsoft.com/office/drawing/2014/main" id="{731B122A-931D-49BD-AA7D-32835AC60A0A}"/>
              </a:ext>
            </a:extLst>
          </p:cNvPr>
          <p:cNvSpPr txBox="1"/>
          <p:nvPr/>
        </p:nvSpPr>
        <p:spPr>
          <a:xfrm>
            <a:off x="165666" y="4011686"/>
            <a:ext cx="10202966" cy="461665"/>
          </a:xfrm>
          <a:prstGeom prst="rect">
            <a:avLst/>
          </a:prstGeom>
          <a:noFill/>
        </p:spPr>
        <p:txBody>
          <a:bodyPr wrap="square">
            <a:spAutoFit/>
          </a:bodyPr>
          <a:lstStyle/>
          <a:p>
            <a:r>
              <a:rPr lang="en-GB" sz="2400" dirty="0"/>
              <a:t>Dylan </a:t>
            </a:r>
            <a:r>
              <a:rPr lang="en-GB" sz="2400" dirty="0" err="1"/>
              <a:t>Wiliam</a:t>
            </a:r>
            <a:r>
              <a:rPr lang="en-GB" sz="2400" dirty="0"/>
              <a:t> - </a:t>
            </a:r>
            <a:r>
              <a:rPr lang="en-GB" sz="2400" dirty="0">
                <a:hlinkClick r:id="rId3"/>
              </a:rPr>
              <a:t>Self and Peer Assessment</a:t>
            </a:r>
            <a:r>
              <a:rPr lang="en-GB" sz="2400" dirty="0"/>
              <a:t> </a:t>
            </a:r>
            <a:r>
              <a:rPr lang="en-GB" sz="2000" dirty="0"/>
              <a:t>(3 minute video clip)</a:t>
            </a:r>
            <a:endParaRPr lang="en-GB" sz="2400" b="1" dirty="0"/>
          </a:p>
        </p:txBody>
      </p:sp>
      <p:sp>
        <p:nvSpPr>
          <p:cNvPr id="11" name="TextBox 10">
            <a:extLst>
              <a:ext uri="{FF2B5EF4-FFF2-40B4-BE49-F238E27FC236}">
                <a16:creationId xmlns:a16="http://schemas.microsoft.com/office/drawing/2014/main" id="{7FE5458E-8CE4-4F37-82CC-04DA46A1005D}"/>
              </a:ext>
            </a:extLst>
          </p:cNvPr>
          <p:cNvSpPr txBox="1"/>
          <p:nvPr/>
        </p:nvSpPr>
        <p:spPr>
          <a:xfrm>
            <a:off x="165667" y="960974"/>
            <a:ext cx="11883390" cy="461665"/>
          </a:xfrm>
          <a:prstGeom prst="rect">
            <a:avLst/>
          </a:prstGeom>
          <a:noFill/>
        </p:spPr>
        <p:txBody>
          <a:bodyPr wrap="square">
            <a:spAutoFit/>
          </a:bodyPr>
          <a:lstStyle/>
          <a:p>
            <a:r>
              <a:rPr lang="en-GB" sz="2400" dirty="0"/>
              <a:t>Education Scotland - Moderation Hub - </a:t>
            </a:r>
            <a:r>
              <a:rPr lang="en-GB" sz="2400" dirty="0">
                <a:hlinkClick r:id="rId4"/>
              </a:rPr>
              <a:t>Learning, Teaching and Assessment</a:t>
            </a:r>
            <a:endParaRPr lang="en-GB" sz="2400" dirty="0"/>
          </a:p>
        </p:txBody>
      </p:sp>
      <p:sp>
        <p:nvSpPr>
          <p:cNvPr id="15" name="TextBox 14">
            <a:extLst>
              <a:ext uri="{FF2B5EF4-FFF2-40B4-BE49-F238E27FC236}">
                <a16:creationId xmlns:a16="http://schemas.microsoft.com/office/drawing/2014/main" id="{8E745426-4F7C-4BAF-A988-AC8103C6E25D}"/>
              </a:ext>
            </a:extLst>
          </p:cNvPr>
          <p:cNvSpPr txBox="1"/>
          <p:nvPr/>
        </p:nvSpPr>
        <p:spPr>
          <a:xfrm>
            <a:off x="165664" y="1554457"/>
            <a:ext cx="10911841" cy="461665"/>
          </a:xfrm>
          <a:prstGeom prst="rect">
            <a:avLst/>
          </a:prstGeom>
          <a:noFill/>
        </p:spPr>
        <p:txBody>
          <a:bodyPr wrap="square" rtlCol="0">
            <a:spAutoFit/>
          </a:bodyPr>
          <a:lstStyle/>
          <a:p>
            <a:r>
              <a:rPr lang="en-GB" sz="2400" dirty="0"/>
              <a:t>Education Scotland (2020) - </a:t>
            </a:r>
            <a:r>
              <a:rPr lang="en-GB" sz="2400" dirty="0">
                <a:hlinkClick r:id="rId5"/>
              </a:rPr>
              <a:t>Assessment within the </a:t>
            </a:r>
            <a:r>
              <a:rPr lang="en-GB" sz="2400" dirty="0" err="1">
                <a:hlinkClick r:id="rId5"/>
              </a:rPr>
              <a:t>BGE</a:t>
            </a:r>
            <a:r>
              <a:rPr lang="en-GB" sz="2400" dirty="0">
                <a:hlinkClick r:id="rId5"/>
              </a:rPr>
              <a:t>: A Thematic Inspection </a:t>
            </a:r>
            <a:endParaRPr lang="en-GB" sz="2400" dirty="0"/>
          </a:p>
        </p:txBody>
      </p:sp>
      <p:sp>
        <p:nvSpPr>
          <p:cNvPr id="16" name="TextBox 15">
            <a:extLst>
              <a:ext uri="{FF2B5EF4-FFF2-40B4-BE49-F238E27FC236}">
                <a16:creationId xmlns:a16="http://schemas.microsoft.com/office/drawing/2014/main" id="{6EF077D2-2CA8-46FF-BF80-B672E63B9F90}"/>
              </a:ext>
            </a:extLst>
          </p:cNvPr>
          <p:cNvSpPr txBox="1"/>
          <p:nvPr/>
        </p:nvSpPr>
        <p:spPr>
          <a:xfrm>
            <a:off x="165666" y="2153960"/>
            <a:ext cx="10911841" cy="461665"/>
          </a:xfrm>
          <a:prstGeom prst="rect">
            <a:avLst/>
          </a:prstGeom>
          <a:noFill/>
        </p:spPr>
        <p:txBody>
          <a:bodyPr wrap="square" rtlCol="0">
            <a:spAutoFit/>
          </a:bodyPr>
          <a:lstStyle/>
          <a:p>
            <a:r>
              <a:rPr lang="en-GB" sz="2400" dirty="0"/>
              <a:t>Education Scotland (2020) - </a:t>
            </a:r>
            <a:r>
              <a:rPr lang="en-GB" sz="2400" dirty="0">
                <a:hlinkClick r:id="rId6"/>
              </a:rPr>
              <a:t>Assessment - What is working well?</a:t>
            </a:r>
            <a:endParaRPr lang="en-GB" sz="2400" dirty="0"/>
          </a:p>
        </p:txBody>
      </p:sp>
      <p:sp>
        <p:nvSpPr>
          <p:cNvPr id="17" name="TextBox 16">
            <a:extLst>
              <a:ext uri="{FF2B5EF4-FFF2-40B4-BE49-F238E27FC236}">
                <a16:creationId xmlns:a16="http://schemas.microsoft.com/office/drawing/2014/main" id="{29400B45-AD1D-4ABD-AA0E-6378ED2D36D5}"/>
              </a:ext>
            </a:extLst>
          </p:cNvPr>
          <p:cNvSpPr txBox="1"/>
          <p:nvPr/>
        </p:nvSpPr>
        <p:spPr>
          <a:xfrm>
            <a:off x="165663" y="2747443"/>
            <a:ext cx="10911841" cy="461665"/>
          </a:xfrm>
          <a:prstGeom prst="rect">
            <a:avLst/>
          </a:prstGeom>
          <a:noFill/>
        </p:spPr>
        <p:txBody>
          <a:bodyPr wrap="square" rtlCol="0">
            <a:spAutoFit/>
          </a:bodyPr>
          <a:lstStyle/>
          <a:p>
            <a:r>
              <a:rPr lang="en-GB" sz="2400" dirty="0"/>
              <a:t>Education Scotland (2021) - </a:t>
            </a:r>
            <a:r>
              <a:rPr lang="en-GB" sz="2400" dirty="0">
                <a:hlinkClick r:id="rId7"/>
              </a:rPr>
              <a:t>Assessment within the </a:t>
            </a:r>
            <a:r>
              <a:rPr lang="en-GB" sz="2400" dirty="0" err="1">
                <a:hlinkClick r:id="rId7"/>
              </a:rPr>
              <a:t>BGE</a:t>
            </a:r>
            <a:r>
              <a:rPr lang="en-GB" sz="2400" dirty="0">
                <a:hlinkClick r:id="rId7"/>
              </a:rPr>
              <a:t> 2020-21</a:t>
            </a:r>
            <a:endParaRPr lang="en-GB" sz="2400" dirty="0"/>
          </a:p>
        </p:txBody>
      </p:sp>
      <p:sp>
        <p:nvSpPr>
          <p:cNvPr id="10" name="TextBox 9">
            <a:extLst>
              <a:ext uri="{FF2B5EF4-FFF2-40B4-BE49-F238E27FC236}">
                <a16:creationId xmlns:a16="http://schemas.microsoft.com/office/drawing/2014/main" id="{C758F460-1D07-40B0-8859-E863D32CAFB4}"/>
              </a:ext>
            </a:extLst>
          </p:cNvPr>
          <p:cNvSpPr txBox="1"/>
          <p:nvPr/>
        </p:nvSpPr>
        <p:spPr>
          <a:xfrm>
            <a:off x="165667" y="4611046"/>
            <a:ext cx="10911840" cy="461665"/>
          </a:xfrm>
          <a:prstGeom prst="rect">
            <a:avLst/>
          </a:prstGeom>
          <a:noFill/>
        </p:spPr>
        <p:txBody>
          <a:bodyPr wrap="square">
            <a:spAutoFit/>
          </a:bodyPr>
          <a:lstStyle/>
          <a:p>
            <a:r>
              <a:rPr lang="en-GB" sz="2400" dirty="0"/>
              <a:t>Maria </a:t>
            </a:r>
            <a:r>
              <a:rPr lang="en-GB" sz="2400" dirty="0" err="1"/>
              <a:t>Kampen</a:t>
            </a:r>
            <a:r>
              <a:rPr lang="en-GB" sz="2400" dirty="0"/>
              <a:t> (2021) </a:t>
            </a:r>
            <a:r>
              <a:rPr lang="en-GB" sz="2400" dirty="0">
                <a:hlinkClick r:id="rId8"/>
              </a:rPr>
              <a:t>6 Types of Assessment (and How to Use Them)</a:t>
            </a:r>
            <a:endParaRPr lang="en-GB" sz="2400" dirty="0"/>
          </a:p>
        </p:txBody>
      </p:sp>
      <p:sp>
        <p:nvSpPr>
          <p:cNvPr id="12" name="TextBox 11">
            <a:extLst>
              <a:ext uri="{FF2B5EF4-FFF2-40B4-BE49-F238E27FC236}">
                <a16:creationId xmlns:a16="http://schemas.microsoft.com/office/drawing/2014/main" id="{A136DFCF-56A8-4E2E-8A89-AA296AC2B266}"/>
              </a:ext>
            </a:extLst>
          </p:cNvPr>
          <p:cNvSpPr txBox="1"/>
          <p:nvPr/>
        </p:nvSpPr>
        <p:spPr>
          <a:xfrm>
            <a:off x="165667" y="5204529"/>
            <a:ext cx="10681403" cy="461665"/>
          </a:xfrm>
          <a:prstGeom prst="rect">
            <a:avLst/>
          </a:prstGeom>
          <a:noFill/>
        </p:spPr>
        <p:txBody>
          <a:bodyPr wrap="square">
            <a:spAutoFit/>
          </a:bodyPr>
          <a:lstStyle/>
          <a:p>
            <a:r>
              <a:rPr lang="en-GB" sz="2400" dirty="0"/>
              <a:t>Alison Peacock (2016) – TED talks: </a:t>
            </a:r>
            <a:r>
              <a:rPr lang="en-GB" sz="2400" dirty="0">
                <a:hlinkClick r:id="rId9"/>
              </a:rPr>
              <a:t>Learning without limits</a:t>
            </a:r>
            <a:r>
              <a:rPr lang="en-GB" sz="2400" dirty="0"/>
              <a:t> </a:t>
            </a:r>
            <a:r>
              <a:rPr lang="en-GB" sz="2000" dirty="0"/>
              <a:t>(10 minute video clip)</a:t>
            </a:r>
            <a:endParaRPr lang="en-GB" sz="2400" dirty="0"/>
          </a:p>
        </p:txBody>
      </p:sp>
      <p:sp>
        <p:nvSpPr>
          <p:cNvPr id="18" name="TextBox 17">
            <a:extLst>
              <a:ext uri="{FF2B5EF4-FFF2-40B4-BE49-F238E27FC236}">
                <a16:creationId xmlns:a16="http://schemas.microsoft.com/office/drawing/2014/main" id="{9C22BF03-FCE9-475B-8138-99EC3D308403}"/>
              </a:ext>
            </a:extLst>
          </p:cNvPr>
          <p:cNvSpPr txBox="1"/>
          <p:nvPr/>
        </p:nvSpPr>
        <p:spPr>
          <a:xfrm>
            <a:off x="165663" y="3412326"/>
            <a:ext cx="11883394" cy="461665"/>
          </a:xfrm>
          <a:prstGeom prst="rect">
            <a:avLst/>
          </a:prstGeom>
          <a:noFill/>
        </p:spPr>
        <p:txBody>
          <a:bodyPr wrap="square">
            <a:spAutoFit/>
          </a:bodyPr>
          <a:lstStyle/>
          <a:p>
            <a:r>
              <a:rPr lang="en-GB" sz="2400" dirty="0"/>
              <a:t>Daisy Christodoulou (2017) - </a:t>
            </a:r>
            <a:r>
              <a:rPr lang="en-GB" sz="2400" dirty="0">
                <a:hlinkClick r:id="rId10"/>
              </a:rPr>
              <a:t>What makes a good formative assessment?</a:t>
            </a:r>
            <a:endParaRPr lang="en-GB" sz="2400" dirty="0"/>
          </a:p>
        </p:txBody>
      </p:sp>
      <p:sp>
        <p:nvSpPr>
          <p:cNvPr id="19" name="TextBox 18">
            <a:extLst>
              <a:ext uri="{FF2B5EF4-FFF2-40B4-BE49-F238E27FC236}">
                <a16:creationId xmlns:a16="http://schemas.microsoft.com/office/drawing/2014/main" id="{FD683193-B04D-4EA7-9E31-9C0DEB6E3866}"/>
              </a:ext>
            </a:extLst>
          </p:cNvPr>
          <p:cNvSpPr txBox="1"/>
          <p:nvPr/>
        </p:nvSpPr>
        <p:spPr>
          <a:xfrm>
            <a:off x="165666" y="5855574"/>
            <a:ext cx="8966903" cy="461665"/>
          </a:xfrm>
          <a:prstGeom prst="rect">
            <a:avLst/>
          </a:prstGeom>
          <a:noFill/>
        </p:spPr>
        <p:txBody>
          <a:bodyPr wrap="square">
            <a:spAutoFit/>
          </a:bodyPr>
          <a:lstStyle/>
          <a:p>
            <a:r>
              <a:rPr lang="en-GB" sz="2400" dirty="0"/>
              <a:t>Shirley Clarke and John Hattie (2018) - </a:t>
            </a:r>
            <a:r>
              <a:rPr lang="en-GB" sz="2400" dirty="0">
                <a:hlinkClick r:id="rId11"/>
              </a:rPr>
              <a:t>Visible Learning: Feedback</a:t>
            </a:r>
            <a:endParaRPr lang="en-GB" sz="2400" dirty="0"/>
          </a:p>
        </p:txBody>
      </p:sp>
    </p:spTree>
    <p:extLst>
      <p:ext uri="{BB962C8B-B14F-4D97-AF65-F5344CB8AC3E}">
        <p14:creationId xmlns:p14="http://schemas.microsoft.com/office/powerpoint/2010/main" val="16919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1339858"/>
            <a:ext cx="10925447" cy="4524315"/>
          </a:xfrm>
          <a:prstGeom prst="rect">
            <a:avLst/>
          </a:prstGeom>
          <a:noFill/>
        </p:spPr>
        <p:txBody>
          <a:bodyPr wrap="square" rtlCol="0">
            <a:spAutoFit/>
          </a:bodyPr>
          <a:lstStyle/>
          <a:p>
            <a:r>
              <a:rPr lang="en-GB" sz="3200" dirty="0"/>
              <a:t>To consider the key features of the learning, teaching and assessment process. </a:t>
            </a:r>
          </a:p>
          <a:p>
            <a:endParaRPr lang="en-GB" sz="3200" dirty="0"/>
          </a:p>
          <a:p>
            <a:r>
              <a:rPr lang="en-GB" sz="3200" dirty="0"/>
              <a:t>To develop an understanding of the importance of an integrated approach to planning learning, teaching and assessment. </a:t>
            </a:r>
          </a:p>
          <a:p>
            <a:endParaRPr lang="en-GB" sz="3200" dirty="0"/>
          </a:p>
          <a:p>
            <a:r>
              <a:rPr lang="en-GB" sz="3200" dirty="0"/>
              <a:t>To explore different approaches to assessment. </a:t>
            </a:r>
          </a:p>
          <a:p>
            <a:endParaRPr lang="en-GB" sz="3200" dirty="0"/>
          </a:p>
          <a:p>
            <a:r>
              <a:rPr lang="en-GB" sz="3200" dirty="0"/>
              <a:t>To evaluate current practice and identify areas for improvement. </a:t>
            </a:r>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 is Curriculum for Excellence? | Curriculum for Excellence | Policy  drivers | Policy for Scottish education | Scottish education system | Education  Scotland">
            <a:extLst>
              <a:ext uri="{FF2B5EF4-FFF2-40B4-BE49-F238E27FC236}">
                <a16:creationId xmlns:a16="http://schemas.microsoft.com/office/drawing/2014/main" id="{2251ADC4-9421-480B-8952-7ABCE8655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6" y="1441268"/>
            <a:ext cx="4620206" cy="30361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at is Curriculum for Excellence? | Curriculum for Excellence | Policy  drivers | Policy for Scottish education | Scottish education system | Education  Scotland">
            <a:extLst>
              <a:ext uri="{FF2B5EF4-FFF2-40B4-BE49-F238E27FC236}">
                <a16:creationId xmlns:a16="http://schemas.microsoft.com/office/drawing/2014/main" id="{2B200028-1168-405D-A9C9-95C6E3DB8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098" y="1400807"/>
            <a:ext cx="3565054" cy="3207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9C0C6B-9EC0-4487-9E40-1ABD08B9947F}"/>
              </a:ext>
            </a:extLst>
          </p:cNvPr>
          <p:cNvSpPr txBox="1"/>
          <p:nvPr/>
        </p:nvSpPr>
        <p:spPr>
          <a:xfrm>
            <a:off x="0" y="144337"/>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effectLst/>
                <a:uLnTx/>
                <a:uFillTx/>
                <a:latin typeface="Calibri" panose="020F0502020204030204"/>
                <a:ea typeface="+mn-ea"/>
                <a:cs typeface="+mn-cs"/>
              </a:rPr>
              <a:t>Refreshed Narrative on Scotland’s Curriculum (September 2019)</a:t>
            </a:r>
          </a:p>
        </p:txBody>
      </p:sp>
      <p:pic>
        <p:nvPicPr>
          <p:cNvPr id="5" name="Picture 4">
            <a:extLst>
              <a:ext uri="{FF2B5EF4-FFF2-40B4-BE49-F238E27FC236}">
                <a16:creationId xmlns:a16="http://schemas.microsoft.com/office/drawing/2014/main" id="{6FCAA665-02CE-4FD8-9692-DBD374ACDFE4}"/>
              </a:ext>
            </a:extLst>
          </p:cNvPr>
          <p:cNvPicPr>
            <a:picLocks noChangeAspect="1"/>
          </p:cNvPicPr>
          <p:nvPr/>
        </p:nvPicPr>
        <p:blipFill>
          <a:blip r:embed="rId5"/>
          <a:stretch>
            <a:fillRect/>
          </a:stretch>
        </p:blipFill>
        <p:spPr>
          <a:xfrm>
            <a:off x="249745" y="4837697"/>
            <a:ext cx="2037805" cy="1564967"/>
          </a:xfrm>
          <a:prstGeom prst="rect">
            <a:avLst/>
          </a:prstGeom>
        </p:spPr>
      </p:pic>
      <p:sp>
        <p:nvSpPr>
          <p:cNvPr id="6" name="TextBox 5">
            <a:extLst>
              <a:ext uri="{FF2B5EF4-FFF2-40B4-BE49-F238E27FC236}">
                <a16:creationId xmlns:a16="http://schemas.microsoft.com/office/drawing/2014/main" id="{285BB431-955B-4798-AF84-6B9117965988}"/>
              </a:ext>
            </a:extLst>
          </p:cNvPr>
          <p:cNvSpPr txBox="1"/>
          <p:nvPr/>
        </p:nvSpPr>
        <p:spPr>
          <a:xfrm>
            <a:off x="2287550" y="5846958"/>
            <a:ext cx="46214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a:ea typeface="+mn-ea"/>
                <a:cs typeface="+mn-cs"/>
                <a:hlinkClick r:id="rId6"/>
              </a:rPr>
              <a:t>Resources to support the Refreshed Narrative</a:t>
            </a:r>
            <a:endParaRPr kumimoji="0" lang="en-GB" sz="16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a:ea typeface="+mn-ea"/>
                <a:cs typeface="+mn-cs"/>
              </a:rPr>
              <a:t>Published 2020</a:t>
            </a:r>
          </a:p>
        </p:txBody>
      </p:sp>
      <p:pic>
        <p:nvPicPr>
          <p:cNvPr id="7" name="Picture 6">
            <a:extLst>
              <a:ext uri="{FF2B5EF4-FFF2-40B4-BE49-F238E27FC236}">
                <a16:creationId xmlns:a16="http://schemas.microsoft.com/office/drawing/2014/main" id="{09DB0740-BDEC-494E-9E0B-83054EFFB2B8}"/>
              </a:ext>
            </a:extLst>
          </p:cNvPr>
          <p:cNvPicPr>
            <a:picLocks noChangeAspect="1"/>
          </p:cNvPicPr>
          <p:nvPr/>
        </p:nvPicPr>
        <p:blipFill rotWithShape="1">
          <a:blip r:embed="rId7"/>
          <a:srcRect l="3001" t="-189" r="4461" b="2404"/>
          <a:stretch/>
        </p:blipFill>
        <p:spPr>
          <a:xfrm>
            <a:off x="8282152" y="1400807"/>
            <a:ext cx="3843591" cy="3470561"/>
          </a:xfrm>
          <a:prstGeom prst="rect">
            <a:avLst/>
          </a:prstGeom>
        </p:spPr>
      </p:pic>
      <p:sp>
        <p:nvSpPr>
          <p:cNvPr id="8" name="TextBox 7">
            <a:extLst>
              <a:ext uri="{FF2B5EF4-FFF2-40B4-BE49-F238E27FC236}">
                <a16:creationId xmlns:a16="http://schemas.microsoft.com/office/drawing/2014/main" id="{8ACE4976-8DBA-4B4F-839D-A998FC7F3531}"/>
              </a:ext>
            </a:extLst>
          </p:cNvPr>
          <p:cNvSpPr txBox="1"/>
          <p:nvPr/>
        </p:nvSpPr>
        <p:spPr>
          <a:xfrm>
            <a:off x="3658914" y="705805"/>
            <a:ext cx="4874172" cy="461665"/>
          </a:xfrm>
          <a:prstGeom prst="rect">
            <a:avLst/>
          </a:prstGeom>
          <a:noFill/>
        </p:spPr>
        <p:txBody>
          <a:bodyPr wrap="square">
            <a:spAutoFit/>
          </a:bodyPr>
          <a:lstStyle/>
          <a:p>
            <a:pPr algn="ctr"/>
            <a:r>
              <a:rPr lang="en-GB" sz="2400" dirty="0">
                <a:hlinkClick r:id="rId8"/>
              </a:rPr>
              <a:t>https://scotlandscurriculum.scot/</a:t>
            </a:r>
            <a:r>
              <a:rPr lang="en-GB" sz="2400" dirty="0"/>
              <a:t> </a:t>
            </a:r>
          </a:p>
        </p:txBody>
      </p:sp>
    </p:spTree>
    <p:extLst>
      <p:ext uri="{BB962C8B-B14F-4D97-AF65-F5344CB8AC3E}">
        <p14:creationId xmlns:p14="http://schemas.microsoft.com/office/powerpoint/2010/main" val="341823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5952C-9A1A-4F5A-96C6-755A0D4509CE}"/>
              </a:ext>
            </a:extLst>
          </p:cNvPr>
          <p:cNvSpPr txBox="1"/>
          <p:nvPr/>
        </p:nvSpPr>
        <p:spPr>
          <a:xfrm>
            <a:off x="5476969" y="63522"/>
            <a:ext cx="656367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t>The 7 Principles of Curriculum Design</a:t>
            </a:r>
            <a:endParaRPr lang="en-US" sz="4800" b="1" dirty="0"/>
          </a:p>
        </p:txBody>
      </p:sp>
      <p:sp>
        <p:nvSpPr>
          <p:cNvPr id="5" name="TextBox 4">
            <a:extLst>
              <a:ext uri="{FF2B5EF4-FFF2-40B4-BE49-F238E27FC236}">
                <a16:creationId xmlns:a16="http://schemas.microsoft.com/office/drawing/2014/main" id="{D01671CD-BE38-4A36-8664-701D27173D35}"/>
              </a:ext>
            </a:extLst>
          </p:cNvPr>
          <p:cNvSpPr txBox="1"/>
          <p:nvPr/>
        </p:nvSpPr>
        <p:spPr>
          <a:xfrm>
            <a:off x="294323" y="5940028"/>
            <a:ext cx="6563678" cy="646331"/>
          </a:xfrm>
          <a:prstGeom prst="rect">
            <a:avLst/>
          </a:prstGeom>
          <a:noFill/>
        </p:spPr>
        <p:txBody>
          <a:bodyPr wrap="square">
            <a:spAutoFit/>
          </a:bodyPr>
          <a:lstStyle/>
          <a:p>
            <a:r>
              <a:rPr lang="en-GB" dirty="0">
                <a:hlinkClick r:id="rId3"/>
              </a:rPr>
              <a:t>Building The Curriculum 3</a:t>
            </a:r>
            <a:r>
              <a:rPr lang="en-GB" dirty="0"/>
              <a:t>: A Framework for Learning and Teaching</a:t>
            </a:r>
          </a:p>
          <a:p>
            <a:r>
              <a:rPr lang="en-GB" dirty="0"/>
              <a:t>The Scottish Government (2008)</a:t>
            </a:r>
          </a:p>
        </p:txBody>
      </p:sp>
      <p:grpSp>
        <p:nvGrpSpPr>
          <p:cNvPr id="33" name="Group 32">
            <a:extLst>
              <a:ext uri="{FF2B5EF4-FFF2-40B4-BE49-F238E27FC236}">
                <a16:creationId xmlns:a16="http://schemas.microsoft.com/office/drawing/2014/main" id="{CA5AE98D-5308-4E21-A4DE-1BC60A22A7CB}"/>
              </a:ext>
            </a:extLst>
          </p:cNvPr>
          <p:cNvGrpSpPr/>
          <p:nvPr/>
        </p:nvGrpSpPr>
        <p:grpSpPr>
          <a:xfrm>
            <a:off x="151353" y="245433"/>
            <a:ext cx="5078464" cy="5267647"/>
            <a:chOff x="293636" y="344939"/>
            <a:chExt cx="4845230" cy="5267647"/>
          </a:xfrm>
        </p:grpSpPr>
        <p:sp>
          <p:nvSpPr>
            <p:cNvPr id="31" name="Google Shape;7797;p103">
              <a:extLst>
                <a:ext uri="{FF2B5EF4-FFF2-40B4-BE49-F238E27FC236}">
                  <a16:creationId xmlns:a16="http://schemas.microsoft.com/office/drawing/2014/main" id="{4D076EBD-FC82-47AC-B43C-BFB6C9CB314B}"/>
                </a:ext>
              </a:extLst>
            </p:cNvPr>
            <p:cNvSpPr/>
            <p:nvPr/>
          </p:nvSpPr>
          <p:spPr>
            <a:xfrm>
              <a:off x="1825933" y="344939"/>
              <a:ext cx="1847102" cy="1665320"/>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tx2">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97;p103">
              <a:extLst>
                <a:ext uri="{FF2B5EF4-FFF2-40B4-BE49-F238E27FC236}">
                  <a16:creationId xmlns:a16="http://schemas.microsoft.com/office/drawing/2014/main" id="{99EAB7EE-1994-4BAA-8B56-97912FAEE9CD}"/>
                </a:ext>
              </a:extLst>
            </p:cNvPr>
            <p:cNvSpPr/>
            <p:nvPr/>
          </p:nvSpPr>
          <p:spPr>
            <a:xfrm>
              <a:off x="3291006" y="1306750"/>
              <a:ext cx="1847102" cy="1665320"/>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tx2">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7;p103">
              <a:extLst>
                <a:ext uri="{FF2B5EF4-FFF2-40B4-BE49-F238E27FC236}">
                  <a16:creationId xmlns:a16="http://schemas.microsoft.com/office/drawing/2014/main" id="{87B74CF7-3314-4923-9858-740C2B843184}"/>
                </a:ext>
              </a:extLst>
            </p:cNvPr>
            <p:cNvSpPr/>
            <p:nvPr/>
          </p:nvSpPr>
          <p:spPr>
            <a:xfrm>
              <a:off x="294394" y="2996558"/>
              <a:ext cx="1847102" cy="1665320"/>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tx2">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797;p103">
              <a:extLst>
                <a:ext uri="{FF2B5EF4-FFF2-40B4-BE49-F238E27FC236}">
                  <a16:creationId xmlns:a16="http://schemas.microsoft.com/office/drawing/2014/main" id="{D2148EDA-9CB9-425A-81EB-2CCFBACC406E}"/>
                </a:ext>
              </a:extLst>
            </p:cNvPr>
            <p:cNvSpPr/>
            <p:nvPr/>
          </p:nvSpPr>
          <p:spPr>
            <a:xfrm>
              <a:off x="293636" y="1249258"/>
              <a:ext cx="1847102" cy="1665320"/>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tx2">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97;p103">
              <a:extLst>
                <a:ext uri="{FF2B5EF4-FFF2-40B4-BE49-F238E27FC236}">
                  <a16:creationId xmlns:a16="http://schemas.microsoft.com/office/drawing/2014/main" id="{14462636-4EDC-4FAF-B64A-8FA56DFDB623}"/>
                </a:ext>
              </a:extLst>
            </p:cNvPr>
            <p:cNvSpPr/>
            <p:nvPr/>
          </p:nvSpPr>
          <p:spPr>
            <a:xfrm>
              <a:off x="1793079" y="2148738"/>
              <a:ext cx="1847102" cy="1665320"/>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tx2">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02BBF971-3BFA-4E94-8ADC-2BC258AE0C0A}"/>
                </a:ext>
              </a:extLst>
            </p:cNvPr>
            <p:cNvSpPr txBox="1"/>
            <p:nvPr/>
          </p:nvSpPr>
          <p:spPr>
            <a:xfrm>
              <a:off x="2007953" y="886303"/>
              <a:ext cx="1483061" cy="646331"/>
            </a:xfrm>
            <a:prstGeom prst="rect">
              <a:avLst/>
            </a:prstGeom>
            <a:noFill/>
          </p:spPr>
          <p:txBody>
            <a:bodyPr wrap="square" rtlCol="0">
              <a:spAutoFit/>
            </a:bodyPr>
            <a:lstStyle/>
            <a:p>
              <a:pPr algn="ctr"/>
              <a:r>
                <a:rPr lang="en-GB" b="1" dirty="0"/>
                <a:t>Challenge</a:t>
              </a:r>
              <a:r>
                <a:rPr lang="en-GB" dirty="0"/>
                <a:t> </a:t>
              </a:r>
              <a:r>
                <a:rPr lang="en-GB" b="1" dirty="0"/>
                <a:t>and</a:t>
              </a:r>
              <a:r>
                <a:rPr lang="en-GB" dirty="0"/>
                <a:t> </a:t>
              </a:r>
              <a:r>
                <a:rPr lang="en-GB" b="1" dirty="0"/>
                <a:t>Enjoyment</a:t>
              </a:r>
            </a:p>
          </p:txBody>
        </p:sp>
        <p:sp>
          <p:nvSpPr>
            <p:cNvPr id="19" name="TextBox 18">
              <a:extLst>
                <a:ext uri="{FF2B5EF4-FFF2-40B4-BE49-F238E27FC236}">
                  <a16:creationId xmlns:a16="http://schemas.microsoft.com/office/drawing/2014/main" id="{13FD225A-7FB8-4053-9611-EC0A3363F8BF}"/>
                </a:ext>
              </a:extLst>
            </p:cNvPr>
            <p:cNvSpPr txBox="1"/>
            <p:nvPr/>
          </p:nvSpPr>
          <p:spPr>
            <a:xfrm>
              <a:off x="478285" y="1939754"/>
              <a:ext cx="1483061" cy="369332"/>
            </a:xfrm>
            <a:prstGeom prst="rect">
              <a:avLst/>
            </a:prstGeom>
            <a:noFill/>
          </p:spPr>
          <p:txBody>
            <a:bodyPr wrap="square" rtlCol="0">
              <a:spAutoFit/>
            </a:bodyPr>
            <a:lstStyle/>
            <a:p>
              <a:pPr algn="ctr"/>
              <a:r>
                <a:rPr lang="en-GB" b="1" dirty="0"/>
                <a:t>Coherence</a:t>
              </a:r>
            </a:p>
          </p:txBody>
        </p:sp>
        <p:sp>
          <p:nvSpPr>
            <p:cNvPr id="20" name="TextBox 19">
              <a:extLst>
                <a:ext uri="{FF2B5EF4-FFF2-40B4-BE49-F238E27FC236}">
                  <a16:creationId xmlns:a16="http://schemas.microsoft.com/office/drawing/2014/main" id="{2FB11DA3-D5F9-40FB-AFF0-86F1F8AFE3EA}"/>
                </a:ext>
              </a:extLst>
            </p:cNvPr>
            <p:cNvSpPr txBox="1"/>
            <p:nvPr/>
          </p:nvSpPr>
          <p:spPr>
            <a:xfrm>
              <a:off x="2007954" y="2799427"/>
              <a:ext cx="1483061" cy="369332"/>
            </a:xfrm>
            <a:prstGeom prst="rect">
              <a:avLst/>
            </a:prstGeom>
            <a:noFill/>
          </p:spPr>
          <p:txBody>
            <a:bodyPr wrap="square" rtlCol="0">
              <a:spAutoFit/>
            </a:bodyPr>
            <a:lstStyle/>
            <a:p>
              <a:pPr algn="ctr"/>
              <a:r>
                <a:rPr lang="en-GB" b="1" dirty="0"/>
                <a:t>Relevance</a:t>
              </a:r>
            </a:p>
          </p:txBody>
        </p:sp>
        <p:sp>
          <p:nvSpPr>
            <p:cNvPr id="21" name="TextBox 20">
              <a:extLst>
                <a:ext uri="{FF2B5EF4-FFF2-40B4-BE49-F238E27FC236}">
                  <a16:creationId xmlns:a16="http://schemas.microsoft.com/office/drawing/2014/main" id="{B8A26D09-704F-4688-8CC4-4C750FD6711E}"/>
                </a:ext>
              </a:extLst>
            </p:cNvPr>
            <p:cNvSpPr txBox="1"/>
            <p:nvPr/>
          </p:nvSpPr>
          <p:spPr>
            <a:xfrm>
              <a:off x="3474492" y="1971771"/>
              <a:ext cx="1483061" cy="369332"/>
            </a:xfrm>
            <a:prstGeom prst="rect">
              <a:avLst/>
            </a:prstGeom>
            <a:noFill/>
          </p:spPr>
          <p:txBody>
            <a:bodyPr wrap="square" rtlCol="0">
              <a:spAutoFit/>
            </a:bodyPr>
            <a:lstStyle/>
            <a:p>
              <a:pPr algn="ctr"/>
              <a:r>
                <a:rPr lang="en-GB" b="1" dirty="0"/>
                <a:t>Breadth</a:t>
              </a:r>
            </a:p>
          </p:txBody>
        </p:sp>
        <p:sp>
          <p:nvSpPr>
            <p:cNvPr id="28" name="Google Shape;7797;p103">
              <a:extLst>
                <a:ext uri="{FF2B5EF4-FFF2-40B4-BE49-F238E27FC236}">
                  <a16:creationId xmlns:a16="http://schemas.microsoft.com/office/drawing/2014/main" id="{DED03F76-870C-4FED-A478-E6E5BE03CE3B}"/>
                </a:ext>
              </a:extLst>
            </p:cNvPr>
            <p:cNvSpPr/>
            <p:nvPr/>
          </p:nvSpPr>
          <p:spPr>
            <a:xfrm>
              <a:off x="1779326" y="3947266"/>
              <a:ext cx="1847102" cy="1665320"/>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tx2">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7;p103">
              <a:extLst>
                <a:ext uri="{FF2B5EF4-FFF2-40B4-BE49-F238E27FC236}">
                  <a16:creationId xmlns:a16="http://schemas.microsoft.com/office/drawing/2014/main" id="{9CFD74C4-CE99-4EA1-B16E-010149F4C634}"/>
                </a:ext>
              </a:extLst>
            </p:cNvPr>
            <p:cNvSpPr/>
            <p:nvPr/>
          </p:nvSpPr>
          <p:spPr>
            <a:xfrm>
              <a:off x="3291764" y="3069571"/>
              <a:ext cx="1847102" cy="1665320"/>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chemeClr val="tx2">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6E49E71B-7C2E-4237-8D66-D8DC0214B3C1}"/>
                </a:ext>
              </a:extLst>
            </p:cNvPr>
            <p:cNvSpPr txBox="1"/>
            <p:nvPr/>
          </p:nvSpPr>
          <p:spPr>
            <a:xfrm>
              <a:off x="1961346" y="4607990"/>
              <a:ext cx="1483061" cy="369332"/>
            </a:xfrm>
            <a:prstGeom prst="rect">
              <a:avLst/>
            </a:prstGeom>
            <a:noFill/>
          </p:spPr>
          <p:txBody>
            <a:bodyPr wrap="square" rtlCol="0">
              <a:spAutoFit/>
            </a:bodyPr>
            <a:lstStyle/>
            <a:p>
              <a:pPr algn="ctr"/>
              <a:r>
                <a:rPr lang="en-GB" b="1" dirty="0"/>
                <a:t>Depth</a:t>
              </a:r>
            </a:p>
          </p:txBody>
        </p:sp>
        <p:sp>
          <p:nvSpPr>
            <p:cNvPr id="24" name="TextBox 23">
              <a:extLst>
                <a:ext uri="{FF2B5EF4-FFF2-40B4-BE49-F238E27FC236}">
                  <a16:creationId xmlns:a16="http://schemas.microsoft.com/office/drawing/2014/main" id="{C1A0D9EF-601D-46E8-82DD-AE5C9992668C}"/>
                </a:ext>
              </a:extLst>
            </p:cNvPr>
            <p:cNvSpPr txBox="1"/>
            <p:nvPr/>
          </p:nvSpPr>
          <p:spPr>
            <a:xfrm>
              <a:off x="378063" y="3595100"/>
              <a:ext cx="1683616" cy="646331"/>
            </a:xfrm>
            <a:prstGeom prst="rect">
              <a:avLst/>
            </a:prstGeom>
            <a:noFill/>
          </p:spPr>
          <p:txBody>
            <a:bodyPr wrap="square" rtlCol="0">
              <a:spAutoFit/>
            </a:bodyPr>
            <a:lstStyle/>
            <a:p>
              <a:pPr algn="ctr"/>
              <a:r>
                <a:rPr lang="en-GB" b="1" dirty="0"/>
                <a:t>Personalisation</a:t>
              </a:r>
              <a:r>
                <a:rPr lang="en-GB" dirty="0"/>
                <a:t> </a:t>
              </a:r>
              <a:r>
                <a:rPr lang="en-GB" b="1" dirty="0"/>
                <a:t>and</a:t>
              </a:r>
              <a:r>
                <a:rPr lang="en-GB" dirty="0"/>
                <a:t> </a:t>
              </a:r>
              <a:r>
                <a:rPr lang="en-GB" b="1" dirty="0"/>
                <a:t>choice</a:t>
              </a:r>
            </a:p>
          </p:txBody>
        </p:sp>
        <p:sp>
          <p:nvSpPr>
            <p:cNvPr id="22" name="TextBox 21">
              <a:extLst>
                <a:ext uri="{FF2B5EF4-FFF2-40B4-BE49-F238E27FC236}">
                  <a16:creationId xmlns:a16="http://schemas.microsoft.com/office/drawing/2014/main" id="{BDFDEB64-BBAB-422C-B8FB-0CA2E44AFE8B}"/>
                </a:ext>
              </a:extLst>
            </p:cNvPr>
            <p:cNvSpPr txBox="1"/>
            <p:nvPr/>
          </p:nvSpPr>
          <p:spPr>
            <a:xfrm>
              <a:off x="3520056" y="3695935"/>
              <a:ext cx="1483061" cy="369332"/>
            </a:xfrm>
            <a:prstGeom prst="rect">
              <a:avLst/>
            </a:prstGeom>
            <a:noFill/>
          </p:spPr>
          <p:txBody>
            <a:bodyPr wrap="square" rtlCol="0">
              <a:spAutoFit/>
            </a:bodyPr>
            <a:lstStyle/>
            <a:p>
              <a:pPr algn="ctr"/>
              <a:r>
                <a:rPr lang="en-GB" b="1" dirty="0"/>
                <a:t>Progression</a:t>
              </a:r>
            </a:p>
          </p:txBody>
        </p:sp>
      </p:grpSp>
      <p:sp>
        <p:nvSpPr>
          <p:cNvPr id="35" name="TextBox 34">
            <a:extLst>
              <a:ext uri="{FF2B5EF4-FFF2-40B4-BE49-F238E27FC236}">
                <a16:creationId xmlns:a16="http://schemas.microsoft.com/office/drawing/2014/main" id="{18C8D330-D059-4B19-ADF5-342B5E82BF7E}"/>
              </a:ext>
            </a:extLst>
          </p:cNvPr>
          <p:cNvSpPr txBox="1"/>
          <p:nvPr/>
        </p:nvSpPr>
        <p:spPr>
          <a:xfrm>
            <a:off x="5476175" y="2161058"/>
            <a:ext cx="6563678"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t>These design principles assist practitioners and establishments in their practice and are a basis for continuing review, evaluation and improvement. </a:t>
            </a:r>
            <a:endParaRPr lang="en-US" sz="3600" dirty="0"/>
          </a:p>
        </p:txBody>
      </p:sp>
    </p:spTree>
    <p:extLst>
      <p:ext uri="{BB962C8B-B14F-4D97-AF65-F5344CB8AC3E}">
        <p14:creationId xmlns:p14="http://schemas.microsoft.com/office/powerpoint/2010/main" val="202182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rotWithShape="1">
          <a:blip r:embed="rId3"/>
          <a:srcRect l="2156" r="2997"/>
          <a:stretch/>
        </p:blipFill>
        <p:spPr>
          <a:xfrm>
            <a:off x="0" y="1"/>
            <a:ext cx="12192000" cy="6858000"/>
          </a:xfrm>
          <a:prstGeom prst="rect">
            <a:avLst/>
          </a:prstGeom>
        </p:spPr>
      </p:pic>
      <p:sp>
        <p:nvSpPr>
          <p:cNvPr id="7" name="TextBox 6">
            <a:extLst>
              <a:ext uri="{FF2B5EF4-FFF2-40B4-BE49-F238E27FC236}">
                <a16:creationId xmlns:a16="http://schemas.microsoft.com/office/drawing/2014/main" id="{7D6FD857-ED21-4B2C-92D9-75F18881B1D3}"/>
              </a:ext>
            </a:extLst>
          </p:cNvPr>
          <p:cNvSpPr txBox="1"/>
          <p:nvPr/>
        </p:nvSpPr>
        <p:spPr>
          <a:xfrm>
            <a:off x="2134312" y="961102"/>
            <a:ext cx="7923375" cy="4524315"/>
          </a:xfrm>
          <a:prstGeom prst="rect">
            <a:avLst/>
          </a:prstGeom>
          <a:noFill/>
        </p:spPr>
        <p:txBody>
          <a:bodyPr wrap="square">
            <a:spAutoFit/>
          </a:bodyPr>
          <a:lstStyle/>
          <a:p>
            <a:pPr algn="ctr"/>
            <a:r>
              <a:rPr lang="en-GB" sz="4800" dirty="0">
                <a:latin typeface="Calibri" panose="020F0502020204030204" pitchFamily="34" charset="0"/>
                <a:cs typeface="Calibri" panose="020F0502020204030204" pitchFamily="34" charset="0"/>
              </a:rPr>
              <a:t>Effective use of </a:t>
            </a:r>
            <a:r>
              <a:rPr lang="en-GB" sz="4800" b="1" dirty="0">
                <a:solidFill>
                  <a:srgbClr val="00B050"/>
                </a:solidFill>
                <a:latin typeface="Calibri" panose="020F0502020204030204" pitchFamily="34" charset="0"/>
                <a:cs typeface="Calibri" panose="020F0502020204030204" pitchFamily="34" charset="0"/>
              </a:rPr>
              <a:t>assessment</a:t>
            </a:r>
            <a:r>
              <a:rPr lang="en-GB" sz="4800" dirty="0">
                <a:latin typeface="Calibri" panose="020F0502020204030204" pitchFamily="34" charset="0"/>
                <a:cs typeface="Calibri" panose="020F0502020204030204" pitchFamily="34" charset="0"/>
              </a:rPr>
              <a:t> by staff and learners </a:t>
            </a:r>
            <a:r>
              <a:rPr lang="en-GB" sz="4800" b="1" dirty="0">
                <a:solidFill>
                  <a:srgbClr val="00B050"/>
                </a:solidFill>
                <a:latin typeface="Calibri" panose="020F0502020204030204" pitchFamily="34" charset="0"/>
                <a:cs typeface="Calibri" panose="020F0502020204030204" pitchFamily="34" charset="0"/>
              </a:rPr>
              <a:t>is an integral part of learning and teaching</a:t>
            </a:r>
            <a:r>
              <a:rPr lang="en-GB" sz="4800" b="1" dirty="0">
                <a:latin typeface="Calibri" panose="020F0502020204030204" pitchFamily="34" charset="0"/>
                <a:cs typeface="Calibri" panose="020F0502020204030204" pitchFamily="34" charset="0"/>
              </a:rPr>
              <a:t> </a:t>
            </a:r>
            <a:r>
              <a:rPr lang="en-GB" sz="4800" dirty="0">
                <a:latin typeface="Calibri" panose="020F0502020204030204" pitchFamily="34" charset="0"/>
                <a:cs typeface="Calibri" panose="020F0502020204030204" pitchFamily="34" charset="0"/>
              </a:rPr>
              <a:t>which ensures children and young people maximise their successes and achievements.</a:t>
            </a:r>
          </a:p>
        </p:txBody>
      </p:sp>
      <p:sp>
        <p:nvSpPr>
          <p:cNvPr id="8" name="TextBox 7">
            <a:extLst>
              <a:ext uri="{FF2B5EF4-FFF2-40B4-BE49-F238E27FC236}">
                <a16:creationId xmlns:a16="http://schemas.microsoft.com/office/drawing/2014/main" id="{2E08D5D5-1195-4251-8A97-8AC90CC73933}"/>
              </a:ext>
            </a:extLst>
          </p:cNvPr>
          <p:cNvSpPr txBox="1"/>
          <p:nvPr/>
        </p:nvSpPr>
        <p:spPr>
          <a:xfrm>
            <a:off x="2358389" y="5951413"/>
            <a:ext cx="7475220" cy="646331"/>
          </a:xfrm>
          <a:prstGeom prst="rect">
            <a:avLst/>
          </a:prstGeom>
          <a:noFill/>
        </p:spPr>
        <p:txBody>
          <a:bodyPr wrap="square" rtlCol="0">
            <a:spAutoFit/>
          </a:bodyPr>
          <a:lstStyle/>
          <a:p>
            <a:pPr algn="ctr"/>
            <a:r>
              <a:rPr lang="en-GB" dirty="0">
                <a:hlinkClick r:id="rId4"/>
              </a:rPr>
              <a:t>Assessment within the </a:t>
            </a:r>
            <a:r>
              <a:rPr lang="en-GB" dirty="0" err="1">
                <a:hlinkClick r:id="rId4"/>
              </a:rPr>
              <a:t>BGE</a:t>
            </a:r>
            <a:r>
              <a:rPr lang="en-GB" dirty="0">
                <a:hlinkClick r:id="rId4"/>
              </a:rPr>
              <a:t>: A Thematic Inspection </a:t>
            </a:r>
            <a:endParaRPr lang="en-GB" dirty="0"/>
          </a:p>
          <a:p>
            <a:pPr algn="ctr"/>
            <a:r>
              <a:rPr lang="en-GB" dirty="0"/>
              <a:t>Education Scotland (2020)</a:t>
            </a:r>
          </a:p>
        </p:txBody>
      </p:sp>
    </p:spTree>
    <p:extLst>
      <p:ext uri="{BB962C8B-B14F-4D97-AF65-F5344CB8AC3E}">
        <p14:creationId xmlns:p14="http://schemas.microsoft.com/office/powerpoint/2010/main" val="201119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bubble chart&#10;&#10;Description automatically generated">
            <a:extLst>
              <a:ext uri="{FF2B5EF4-FFF2-40B4-BE49-F238E27FC236}">
                <a16:creationId xmlns:a16="http://schemas.microsoft.com/office/drawing/2014/main" id="{AD2D5E8E-F2C7-4228-AC22-29589F3CBD6F}"/>
              </a:ext>
            </a:extLst>
          </p:cNvPr>
          <p:cNvPicPr>
            <a:picLocks noChangeAspect="1"/>
          </p:cNvPicPr>
          <p:nvPr/>
        </p:nvPicPr>
        <p:blipFill>
          <a:blip r:embed="rId3"/>
          <a:stretch>
            <a:fillRect/>
          </a:stretch>
        </p:blipFill>
        <p:spPr>
          <a:xfrm>
            <a:off x="140051" y="112810"/>
            <a:ext cx="4103684" cy="2898458"/>
          </a:xfrm>
          <a:prstGeom prst="rect">
            <a:avLst/>
          </a:prstGeom>
          <a:ln>
            <a:solidFill>
              <a:schemeClr val="accent1"/>
            </a:solidFill>
          </a:ln>
        </p:spPr>
      </p:pic>
      <p:sp>
        <p:nvSpPr>
          <p:cNvPr id="3" name="TextBox 2">
            <a:extLst>
              <a:ext uri="{FF2B5EF4-FFF2-40B4-BE49-F238E27FC236}">
                <a16:creationId xmlns:a16="http://schemas.microsoft.com/office/drawing/2014/main" id="{A42B85F7-38D7-40AC-896B-F7D7C23154BC}"/>
              </a:ext>
            </a:extLst>
          </p:cNvPr>
          <p:cNvSpPr txBox="1"/>
          <p:nvPr/>
        </p:nvSpPr>
        <p:spPr>
          <a:xfrm>
            <a:off x="4410682" y="78520"/>
            <a:ext cx="7641266" cy="1323439"/>
          </a:xfrm>
          <a:prstGeom prst="rect">
            <a:avLst/>
          </a:prstGeom>
          <a:noFill/>
        </p:spPr>
        <p:txBody>
          <a:bodyPr wrap="square" rtlCol="0">
            <a:spAutoFit/>
          </a:bodyPr>
          <a:lstStyle/>
          <a:p>
            <a:r>
              <a:rPr lang="en-GB" sz="4000" b="1" dirty="0"/>
              <a:t>Planning for learning and teaching includes planning for assessment. </a:t>
            </a:r>
          </a:p>
        </p:txBody>
      </p:sp>
      <p:sp>
        <p:nvSpPr>
          <p:cNvPr id="4" name="TextBox 3">
            <a:extLst>
              <a:ext uri="{FF2B5EF4-FFF2-40B4-BE49-F238E27FC236}">
                <a16:creationId xmlns:a16="http://schemas.microsoft.com/office/drawing/2014/main" id="{8897F713-1051-4C7D-BC10-ABA8384FAF15}"/>
              </a:ext>
            </a:extLst>
          </p:cNvPr>
          <p:cNvSpPr txBox="1"/>
          <p:nvPr/>
        </p:nvSpPr>
        <p:spPr>
          <a:xfrm>
            <a:off x="143860" y="3035197"/>
            <a:ext cx="11811920" cy="954107"/>
          </a:xfrm>
          <a:prstGeom prst="rect">
            <a:avLst/>
          </a:prstGeom>
          <a:noFill/>
        </p:spPr>
        <p:txBody>
          <a:bodyPr wrap="square" rtlCol="0">
            <a:spAutoFit/>
          </a:bodyPr>
          <a:lstStyle/>
          <a:p>
            <a:r>
              <a:rPr lang="en-GB" sz="2800" dirty="0"/>
              <a:t>When planning learning, teaching and assessment, practitioners use the </a:t>
            </a:r>
            <a:r>
              <a:rPr lang="en-GB" sz="2800" b="1" dirty="0">
                <a:solidFill>
                  <a:srgbClr val="00B050"/>
                </a:solidFill>
              </a:rPr>
              <a:t>Experiences and Outcomes </a:t>
            </a:r>
            <a:r>
              <a:rPr lang="en-GB" sz="2800" dirty="0"/>
              <a:t>to develop relevant </a:t>
            </a:r>
            <a:r>
              <a:rPr lang="en-GB" sz="2800" b="1" dirty="0">
                <a:solidFill>
                  <a:srgbClr val="9933FF"/>
                </a:solidFill>
              </a:rPr>
              <a:t>Learning Intentions</a:t>
            </a:r>
            <a:r>
              <a:rPr lang="en-GB" sz="2800" dirty="0"/>
              <a:t>. </a:t>
            </a:r>
          </a:p>
        </p:txBody>
      </p:sp>
      <p:sp>
        <p:nvSpPr>
          <p:cNvPr id="6" name="TextBox 5">
            <a:extLst>
              <a:ext uri="{FF2B5EF4-FFF2-40B4-BE49-F238E27FC236}">
                <a16:creationId xmlns:a16="http://schemas.microsoft.com/office/drawing/2014/main" id="{058A9EFA-5AAE-4E23-A963-A68CF1352519}"/>
              </a:ext>
            </a:extLst>
          </p:cNvPr>
          <p:cNvSpPr txBox="1"/>
          <p:nvPr/>
        </p:nvSpPr>
        <p:spPr>
          <a:xfrm>
            <a:off x="143860" y="4085921"/>
            <a:ext cx="11731909" cy="954107"/>
          </a:xfrm>
          <a:prstGeom prst="rect">
            <a:avLst/>
          </a:prstGeom>
          <a:noFill/>
        </p:spPr>
        <p:txBody>
          <a:bodyPr wrap="square" rtlCol="0">
            <a:spAutoFit/>
          </a:bodyPr>
          <a:lstStyle/>
          <a:p>
            <a:r>
              <a:rPr lang="en-GB" sz="2800" dirty="0"/>
              <a:t>When planning learning, teaching and assessment, practitioners and learners use the agreed Learning Intention(s) to co-create relevant </a:t>
            </a:r>
            <a:r>
              <a:rPr lang="en-GB" sz="2800" b="1" dirty="0">
                <a:solidFill>
                  <a:schemeClr val="accent6">
                    <a:lumMod val="75000"/>
                  </a:schemeClr>
                </a:solidFill>
              </a:rPr>
              <a:t>Success Criteria</a:t>
            </a:r>
            <a:r>
              <a:rPr lang="en-GB" sz="2800" dirty="0"/>
              <a:t>. </a:t>
            </a:r>
          </a:p>
        </p:txBody>
      </p:sp>
      <p:sp>
        <p:nvSpPr>
          <p:cNvPr id="7" name="TextBox 6">
            <a:extLst>
              <a:ext uri="{FF2B5EF4-FFF2-40B4-BE49-F238E27FC236}">
                <a16:creationId xmlns:a16="http://schemas.microsoft.com/office/drawing/2014/main" id="{3F5250D0-B2F8-4DF8-ADCD-A0D2941A2E1E}"/>
              </a:ext>
            </a:extLst>
          </p:cNvPr>
          <p:cNvSpPr txBox="1"/>
          <p:nvPr/>
        </p:nvSpPr>
        <p:spPr>
          <a:xfrm>
            <a:off x="140050" y="5166952"/>
            <a:ext cx="12051949" cy="1384995"/>
          </a:xfrm>
          <a:prstGeom prst="rect">
            <a:avLst/>
          </a:prstGeom>
          <a:noFill/>
        </p:spPr>
        <p:txBody>
          <a:bodyPr wrap="square" rtlCol="0">
            <a:spAutoFit/>
          </a:bodyPr>
          <a:lstStyle/>
          <a:p>
            <a:r>
              <a:rPr lang="en-GB" sz="2800" dirty="0"/>
              <a:t>Practitioners should actively engage in </a:t>
            </a:r>
            <a:r>
              <a:rPr lang="en-GB" sz="2800" b="1" dirty="0">
                <a:solidFill>
                  <a:srgbClr val="00B0F0"/>
                </a:solidFill>
              </a:rPr>
              <a:t>professional dialogue</a:t>
            </a:r>
            <a:r>
              <a:rPr lang="en-GB" sz="2800" dirty="0">
                <a:solidFill>
                  <a:srgbClr val="00B0F0"/>
                </a:solidFill>
              </a:rPr>
              <a:t> </a:t>
            </a:r>
            <a:r>
              <a:rPr lang="en-GB" sz="2800" dirty="0"/>
              <a:t>around the standards and expectations, therefore engaging in </a:t>
            </a:r>
            <a:r>
              <a:rPr lang="en-GB" sz="2800" b="1" dirty="0">
                <a:solidFill>
                  <a:srgbClr val="00B0F0"/>
                </a:solidFill>
              </a:rPr>
              <a:t>moderation</a:t>
            </a:r>
            <a:r>
              <a:rPr lang="en-GB" sz="2800" dirty="0"/>
              <a:t> of the planning of learning, teaching and assessment.</a:t>
            </a:r>
          </a:p>
        </p:txBody>
      </p:sp>
      <p:sp>
        <p:nvSpPr>
          <p:cNvPr id="8" name="TextBox 7">
            <a:extLst>
              <a:ext uri="{FF2B5EF4-FFF2-40B4-BE49-F238E27FC236}">
                <a16:creationId xmlns:a16="http://schemas.microsoft.com/office/drawing/2014/main" id="{6AD88C34-FF9C-4F9E-A1AC-4CE124CC06C2}"/>
              </a:ext>
            </a:extLst>
          </p:cNvPr>
          <p:cNvSpPr txBox="1"/>
          <p:nvPr/>
        </p:nvSpPr>
        <p:spPr>
          <a:xfrm>
            <a:off x="4410682" y="1494292"/>
            <a:ext cx="7075170" cy="1384995"/>
          </a:xfrm>
          <a:prstGeom prst="rect">
            <a:avLst/>
          </a:prstGeom>
          <a:noFill/>
        </p:spPr>
        <p:txBody>
          <a:bodyPr wrap="square" rtlCol="0">
            <a:spAutoFit/>
          </a:bodyPr>
          <a:lstStyle/>
          <a:p>
            <a:r>
              <a:rPr lang="en-GB" sz="2800" dirty="0"/>
              <a:t>The planning of assessment activities should be carried out at the </a:t>
            </a:r>
            <a:r>
              <a:rPr lang="en-GB" sz="2800" b="1" dirty="0"/>
              <a:t>same time</a:t>
            </a:r>
            <a:r>
              <a:rPr lang="en-GB" sz="2800" dirty="0"/>
              <a:t> as the planning of learning experiences. </a:t>
            </a:r>
          </a:p>
        </p:txBody>
      </p:sp>
    </p:spTree>
    <p:extLst>
      <p:ext uri="{BB962C8B-B14F-4D97-AF65-F5344CB8AC3E}">
        <p14:creationId xmlns:p14="http://schemas.microsoft.com/office/powerpoint/2010/main" val="65519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875AA8-6A29-488A-8EFA-76E2774EC769}"/>
              </a:ext>
            </a:extLst>
          </p:cNvPr>
          <p:cNvSpPr txBox="1"/>
          <p:nvPr/>
        </p:nvSpPr>
        <p:spPr>
          <a:xfrm>
            <a:off x="0" y="78520"/>
            <a:ext cx="12192000" cy="1015663"/>
          </a:xfrm>
          <a:prstGeom prst="rect">
            <a:avLst/>
          </a:prstGeom>
          <a:noFill/>
        </p:spPr>
        <p:txBody>
          <a:bodyPr wrap="square" rtlCol="0">
            <a:spAutoFit/>
          </a:bodyPr>
          <a:lstStyle/>
          <a:p>
            <a:pPr algn="ctr"/>
            <a:r>
              <a:rPr lang="en-GB" sz="6000" b="1" dirty="0">
                <a:solidFill>
                  <a:srgbClr val="9933FF"/>
                </a:solidFill>
              </a:rPr>
              <a:t>Pause for thought</a:t>
            </a:r>
          </a:p>
        </p:txBody>
      </p:sp>
      <p:pic>
        <p:nvPicPr>
          <p:cNvPr id="4" name="Graphic 3" descr="Thought outline">
            <a:extLst>
              <a:ext uri="{FF2B5EF4-FFF2-40B4-BE49-F238E27FC236}">
                <a16:creationId xmlns:a16="http://schemas.microsoft.com/office/drawing/2014/main" id="{0ADAD1AB-7606-4D44-B289-5D33C5CD37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9380" y="124240"/>
            <a:ext cx="1270220" cy="1270220"/>
          </a:xfrm>
          <a:prstGeom prst="rect">
            <a:avLst/>
          </a:prstGeom>
        </p:spPr>
      </p:pic>
      <p:sp>
        <p:nvSpPr>
          <p:cNvPr id="5" name="TextBox 4">
            <a:extLst>
              <a:ext uri="{FF2B5EF4-FFF2-40B4-BE49-F238E27FC236}">
                <a16:creationId xmlns:a16="http://schemas.microsoft.com/office/drawing/2014/main" id="{2B04C248-4AE5-4F7F-8369-370A7A83DAA1}"/>
              </a:ext>
            </a:extLst>
          </p:cNvPr>
          <p:cNvSpPr txBox="1"/>
          <p:nvPr/>
        </p:nvSpPr>
        <p:spPr>
          <a:xfrm>
            <a:off x="775335" y="2368330"/>
            <a:ext cx="10641330" cy="1754326"/>
          </a:xfrm>
          <a:prstGeom prst="rect">
            <a:avLst/>
          </a:prstGeom>
          <a:noFill/>
        </p:spPr>
        <p:txBody>
          <a:bodyPr wrap="square" rtlCol="0">
            <a:spAutoFit/>
          </a:bodyPr>
          <a:lstStyle/>
          <a:p>
            <a:pPr algn="ctr"/>
            <a:r>
              <a:rPr lang="en-GB" sz="5400" dirty="0"/>
              <a:t>What are the key features of high quality learning and teaching?</a:t>
            </a:r>
          </a:p>
        </p:txBody>
      </p:sp>
    </p:spTree>
    <p:extLst>
      <p:ext uri="{BB962C8B-B14F-4D97-AF65-F5344CB8AC3E}">
        <p14:creationId xmlns:p14="http://schemas.microsoft.com/office/powerpoint/2010/main" val="384581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875AA8-6A29-488A-8EFA-76E2774EC769}"/>
              </a:ext>
            </a:extLst>
          </p:cNvPr>
          <p:cNvSpPr txBox="1"/>
          <p:nvPr/>
        </p:nvSpPr>
        <p:spPr>
          <a:xfrm>
            <a:off x="0" y="78520"/>
            <a:ext cx="12192000" cy="1015663"/>
          </a:xfrm>
          <a:prstGeom prst="rect">
            <a:avLst/>
          </a:prstGeom>
          <a:noFill/>
        </p:spPr>
        <p:txBody>
          <a:bodyPr wrap="square" rtlCol="0">
            <a:spAutoFit/>
          </a:bodyPr>
          <a:lstStyle/>
          <a:p>
            <a:pPr algn="ctr"/>
            <a:r>
              <a:rPr lang="en-GB" sz="6000" b="1" dirty="0">
                <a:solidFill>
                  <a:srgbClr val="9933FF"/>
                </a:solidFill>
              </a:rPr>
              <a:t>Pause for thought</a:t>
            </a:r>
          </a:p>
        </p:txBody>
      </p:sp>
      <p:pic>
        <p:nvPicPr>
          <p:cNvPr id="4" name="Graphic 3" descr="Thought outline">
            <a:extLst>
              <a:ext uri="{FF2B5EF4-FFF2-40B4-BE49-F238E27FC236}">
                <a16:creationId xmlns:a16="http://schemas.microsoft.com/office/drawing/2014/main" id="{0ADAD1AB-7606-4D44-B289-5D33C5CD37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9380" y="124240"/>
            <a:ext cx="1270220" cy="1270220"/>
          </a:xfrm>
          <a:prstGeom prst="rect">
            <a:avLst/>
          </a:prstGeom>
        </p:spPr>
      </p:pic>
      <p:sp>
        <p:nvSpPr>
          <p:cNvPr id="5" name="TextBox 4">
            <a:extLst>
              <a:ext uri="{FF2B5EF4-FFF2-40B4-BE49-F238E27FC236}">
                <a16:creationId xmlns:a16="http://schemas.microsoft.com/office/drawing/2014/main" id="{2B04C248-4AE5-4F7F-8369-370A7A83DAA1}"/>
              </a:ext>
            </a:extLst>
          </p:cNvPr>
          <p:cNvSpPr txBox="1"/>
          <p:nvPr/>
        </p:nvSpPr>
        <p:spPr>
          <a:xfrm>
            <a:off x="775335" y="2368330"/>
            <a:ext cx="10641330" cy="1754326"/>
          </a:xfrm>
          <a:prstGeom prst="rect">
            <a:avLst/>
          </a:prstGeom>
          <a:noFill/>
        </p:spPr>
        <p:txBody>
          <a:bodyPr wrap="square" rtlCol="0">
            <a:spAutoFit/>
          </a:bodyPr>
          <a:lstStyle/>
          <a:p>
            <a:pPr algn="ctr"/>
            <a:r>
              <a:rPr lang="en-GB" sz="5400" dirty="0"/>
              <a:t>What are the key features of high quality learning and teaching?</a:t>
            </a:r>
          </a:p>
        </p:txBody>
      </p:sp>
    </p:spTree>
    <p:extLst>
      <p:ext uri="{BB962C8B-B14F-4D97-AF65-F5344CB8AC3E}">
        <p14:creationId xmlns:p14="http://schemas.microsoft.com/office/powerpoint/2010/main" val="59697311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F03875-D884-433E-87B0-07FA8CCFAA0D}">
  <ds:schemaRefs>
    <ds:schemaRef ds:uri="http://schemas.microsoft.com/office/2006/metadata/properties"/>
    <ds:schemaRef ds:uri="http://schemas.microsoft.com/office/infopath/2007/PartnerControls"/>
    <ds:schemaRef ds:uri="82749ade-fd9e-449c-928a-3324f31820c5"/>
    <ds:schemaRef ds:uri="15b4a86a-df4e-42c4-9fb9-a16438e501c0"/>
  </ds:schemaRefs>
</ds:datastoreItem>
</file>

<file path=customXml/itemProps2.xml><?xml version="1.0" encoding="utf-8"?>
<ds:datastoreItem xmlns:ds="http://schemas.openxmlformats.org/officeDocument/2006/customXml" ds:itemID="{C5F94FD8-AE5E-4675-867D-43D8D8686F88}">
  <ds:schemaRefs>
    <ds:schemaRef ds:uri="http://schemas.microsoft.com/sharepoint/v3/contenttype/forms"/>
  </ds:schemaRefs>
</ds:datastoreItem>
</file>

<file path=customXml/itemProps3.xml><?xml version="1.0" encoding="utf-8"?>
<ds:datastoreItem xmlns:ds="http://schemas.openxmlformats.org/officeDocument/2006/customXml" ds:itemID="{77BF94FF-AC34-40DD-BFF8-4AD4B94E9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4a86a-df4e-42c4-9fb9-a16438e501c0"/>
    <ds:schemaRef ds:uri="82749ade-fd9e-449c-928a-3324f3182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1891</TotalTime>
  <Words>3860</Words>
  <Application>Microsoft Office PowerPoint</Application>
  <PresentationFormat>Widescreen</PresentationFormat>
  <Paragraphs>347</Paragraphs>
  <Slides>28</Slides>
  <Notes>23</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Mike Downie</cp:lastModifiedBy>
  <cp:revision>28</cp:revision>
  <dcterms:created xsi:type="dcterms:W3CDTF">2021-09-28T07:33:31Z</dcterms:created>
  <dcterms:modified xsi:type="dcterms:W3CDTF">2024-03-04T10:37:19Z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y fmtid="{D5CDD505-2E9C-101B-9397-08002B2CF9AE}" pid="3" name="MediaServiceImageTags">
    <vt:lpwstr/>
  </property>
</Properties>
</file>