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6"/>
  </p:notesMasterIdLst>
  <p:handoutMasterIdLst>
    <p:handoutMasterId r:id="rId37"/>
  </p:handoutMasterIdLst>
  <p:sldIdLst>
    <p:sldId id="674" r:id="rId5"/>
    <p:sldId id="675" r:id="rId6"/>
    <p:sldId id="676" r:id="rId7"/>
    <p:sldId id="741" r:id="rId8"/>
    <p:sldId id="776" r:id="rId9"/>
    <p:sldId id="777" r:id="rId10"/>
    <p:sldId id="743" r:id="rId11"/>
    <p:sldId id="754" r:id="rId12"/>
    <p:sldId id="755" r:id="rId13"/>
    <p:sldId id="756" r:id="rId14"/>
    <p:sldId id="757" r:id="rId15"/>
    <p:sldId id="758" r:id="rId16"/>
    <p:sldId id="759" r:id="rId17"/>
    <p:sldId id="760" r:id="rId18"/>
    <p:sldId id="761" r:id="rId19"/>
    <p:sldId id="762" r:id="rId20"/>
    <p:sldId id="764" r:id="rId21"/>
    <p:sldId id="763" r:id="rId22"/>
    <p:sldId id="765" r:id="rId23"/>
    <p:sldId id="766" r:id="rId24"/>
    <p:sldId id="767" r:id="rId25"/>
    <p:sldId id="768" r:id="rId26"/>
    <p:sldId id="769" r:id="rId27"/>
    <p:sldId id="772" r:id="rId28"/>
    <p:sldId id="770" r:id="rId29"/>
    <p:sldId id="771" r:id="rId30"/>
    <p:sldId id="773" r:id="rId31"/>
    <p:sldId id="775" r:id="rId32"/>
    <p:sldId id="774" r:id="rId33"/>
    <p:sldId id="779" r:id="rId34"/>
    <p:sldId id="778" r:id="rId35"/>
  </p:sldIdLst>
  <p:sldSz cx="12192000" cy="6858000"/>
  <p:notesSz cx="6858000" cy="16478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4C4"/>
    <a:srgbClr val="00ABB5"/>
    <a:srgbClr val="B3D2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8059A8-1B7B-4EC3-3868-750CB3615214}" v="512" dt="2020-03-05T16:33:25.914"/>
    <p1510:client id="{1B647B08-5142-5AF9-39A3-EAB4326EAABE}" v="1" dt="2020-09-22T20:09:24.093"/>
    <p1510:client id="{2390008D-8667-9015-FD28-2AA057C122C9}" v="112" dt="2020-07-23T09:45:02.572"/>
    <p1510:client id="{3C011CC0-01E0-C5B7-8D6F-5F1A818F8042}" v="3" dt="2020-03-06T09:01:06.513"/>
    <p1510:client id="{58CFEDF2-A684-43B1-C813-E6AFD6C40FD3}" v="173" dt="2020-07-23T09:50:10.291"/>
    <p1510:client id="{742E9B67-3D04-65F9-B112-2660A3D02A14}" v="57" dt="2020-04-21T06:16:35.973"/>
    <p1510:client id="{CF943C3F-06B1-50B6-3E8D-779D71D8413C}" v="5" dt="2022-01-26T08:42:06.9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707" autoAdjust="0"/>
  </p:normalViewPr>
  <p:slideViewPr>
    <p:cSldViewPr snapToGrid="0">
      <p:cViewPr varScale="1">
        <p:scale>
          <a:sx n="45" d="100"/>
          <a:sy n="45" d="100"/>
        </p:scale>
        <p:origin x="1472" y="2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E1EEAC2-6BA7-4ABE-8AD8-0D26EC897E9A}" type="datetimeFigureOut">
              <a:rPr lang="en-GB" smtClean="0"/>
              <a:t>10/05/2023</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47A8C41-7247-444A-9DC9-E9ACA2EFD3C8}" type="slidenum">
              <a:rPr lang="en-GB" smtClean="0"/>
              <a:t>‹#›</a:t>
            </a:fld>
            <a:endParaRPr lang="en-GB"/>
          </a:p>
        </p:txBody>
      </p:sp>
    </p:spTree>
    <p:extLst>
      <p:ext uri="{BB962C8B-B14F-4D97-AF65-F5344CB8AC3E}">
        <p14:creationId xmlns:p14="http://schemas.microsoft.com/office/powerpoint/2010/main" val="3429070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6D5B34D-ADEC-457E-B4B9-B8BA594A1FF5}" type="datetimeFigureOut">
              <a:rPr lang="en-GB" smtClean="0"/>
              <a:t>10/05/2023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238C683-9137-4122-84BD-5AA5692D6AF0}" type="slidenum">
              <a:rPr lang="en-GB" smtClean="0"/>
              <a:t>‹#›</a:t>
            </a:fld>
            <a:endParaRPr lang="en-GB"/>
          </a:p>
        </p:txBody>
      </p:sp>
    </p:spTree>
    <p:extLst>
      <p:ext uri="{BB962C8B-B14F-4D97-AF65-F5344CB8AC3E}">
        <p14:creationId xmlns:p14="http://schemas.microsoft.com/office/powerpoint/2010/main" val="1627232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ducation.gov.scot/improvement/scotland-learns/resources-for-practitioners/assessment-what-is-working-wel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ducation.gov.scot/education-scotland/what-we-do/inspection-and-review/chief-inspector-report/school-inspection-findings-2018-19/"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front cover page and can only</a:t>
            </a:r>
            <a:r>
              <a:rPr lang="en-US" baseline="0" dirty="0"/>
              <a:t> be used at the beginning of a PowerPoint presentation once. D</a:t>
            </a:r>
            <a:r>
              <a:rPr lang="en-US" dirty="0"/>
              <a:t>o</a:t>
            </a:r>
            <a:r>
              <a:rPr lang="en-US" baseline="0" dirty="0"/>
              <a:t> not add anything else to this screen if it is being used.</a:t>
            </a:r>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a:p>
        </p:txBody>
      </p:sp>
    </p:spTree>
    <p:extLst>
      <p:ext uri="{BB962C8B-B14F-4D97-AF65-F5344CB8AC3E}">
        <p14:creationId xmlns:p14="http://schemas.microsoft.com/office/powerpoint/2010/main" val="1037722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Notes for presenter: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is evidence of improvement</a:t>
            </a:r>
            <a:r>
              <a:rPr lang="en-GB" baseline="0" dirty="0"/>
              <a:t> to the ways in which learners are provided feedback in learning, orally. </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10</a:t>
            </a:fld>
            <a:endParaRPr lang="en-GB"/>
          </a:p>
        </p:txBody>
      </p:sp>
    </p:spTree>
    <p:extLst>
      <p:ext uri="{BB962C8B-B14F-4D97-AF65-F5344CB8AC3E}">
        <p14:creationId xmlns:p14="http://schemas.microsoft.com/office/powerpoint/2010/main" val="2741173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Notes for presenter: </a:t>
            </a:r>
          </a:p>
          <a:p>
            <a:endParaRPr lang="en-GB" dirty="0"/>
          </a:p>
          <a:p>
            <a:r>
              <a:rPr lang="en-GB" dirty="0"/>
              <a:t>A</a:t>
            </a:r>
            <a:r>
              <a:rPr lang="en-GB" baseline="0" dirty="0"/>
              <a:t> challenge and an area for improvement is to further include learners in their next steps in learning. </a:t>
            </a:r>
          </a:p>
          <a:p>
            <a:endParaRPr lang="en-GB" baseline="0" dirty="0"/>
          </a:p>
          <a:p>
            <a:r>
              <a:rPr lang="en-GB" baseline="0" dirty="0"/>
              <a:t>There is evidence of improvement of learners receiving oral feedback of how well they are progressing but their next steps need to be </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11</a:t>
            </a:fld>
            <a:endParaRPr lang="en-GB"/>
          </a:p>
        </p:txBody>
      </p:sp>
    </p:spTree>
    <p:extLst>
      <p:ext uri="{BB962C8B-B14F-4D97-AF65-F5344CB8AC3E}">
        <p14:creationId xmlns:p14="http://schemas.microsoft.com/office/powerpoint/2010/main" val="262434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Notes for presenter: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How</a:t>
            </a:r>
            <a:r>
              <a:rPr lang="en-GB" baseline="0" dirty="0"/>
              <a:t> do these challenge questions correlate with your practice? </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12</a:t>
            </a:fld>
            <a:endParaRPr lang="en-GB"/>
          </a:p>
        </p:txBody>
      </p:sp>
    </p:spTree>
    <p:extLst>
      <p:ext uri="{BB962C8B-B14F-4D97-AF65-F5344CB8AC3E}">
        <p14:creationId xmlns:p14="http://schemas.microsoft.com/office/powerpoint/2010/main" val="3438409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Notes for presenter: </a:t>
            </a:r>
          </a:p>
          <a:p>
            <a:r>
              <a:rPr lang="en-GB" dirty="0"/>
              <a:t>Learners of</a:t>
            </a:r>
            <a:r>
              <a:rPr lang="en-GB" baseline="0" dirty="0"/>
              <a:t> all ages can be involved in the planning of their learning. From the Early Years where practitioners may use </a:t>
            </a:r>
            <a:r>
              <a:rPr lang="en-GB" baseline="0" dirty="0" err="1"/>
              <a:t>Floorbooks</a:t>
            </a:r>
            <a:r>
              <a:rPr lang="en-GB" baseline="0" dirty="0"/>
              <a:t> or ‘Talking Tubs’ to identify Possible Lines of Development (PLODS) which interest their learners, to learners in </a:t>
            </a:r>
            <a:r>
              <a:rPr lang="en-GB" baseline="0" dirty="0" err="1"/>
              <a:t>S3</a:t>
            </a:r>
            <a:r>
              <a:rPr lang="en-GB" baseline="0" dirty="0"/>
              <a:t> who may review progress and discuss next steps with practitioners to identify how they are going to continue to improve. </a:t>
            </a:r>
          </a:p>
          <a:p>
            <a:endParaRPr lang="en-GB" baseline="0" dirty="0"/>
          </a:p>
          <a:p>
            <a:r>
              <a:rPr lang="en-GB" baseline="0" dirty="0"/>
              <a:t>When planning, it is important for the practitioner to be aware of learners’ prior learning, of their next steps and to offer opportunities to contribute to the plans for their learning as is age and stage appropriate. This helps learners to have a sense of ownership and motivation, as they have been involved in the process. However the practitioner should always have a clear view of the desired learning outcomes for each learner and ensure these are being delivered. </a:t>
            </a:r>
          </a:p>
          <a:p>
            <a:endParaRPr lang="en-GB" dirty="0"/>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13</a:t>
            </a:fld>
            <a:endParaRPr lang="en-GB"/>
          </a:p>
        </p:txBody>
      </p:sp>
    </p:spTree>
    <p:extLst>
      <p:ext uri="{BB962C8B-B14F-4D97-AF65-F5344CB8AC3E}">
        <p14:creationId xmlns:p14="http://schemas.microsoft.com/office/powerpoint/2010/main" val="675999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Notes for presenter: </a:t>
            </a:r>
          </a:p>
          <a:p>
            <a:endParaRPr lang="en-GB" dirty="0"/>
          </a:p>
          <a:p>
            <a:r>
              <a:rPr lang="en-GB" dirty="0"/>
              <a:t>Learner involvement in planning and reflecting on their own learning was outlined in the original </a:t>
            </a:r>
            <a:r>
              <a:rPr lang="en-GB" dirty="0" err="1"/>
              <a:t>BTC</a:t>
            </a:r>
            <a:r>
              <a:rPr lang="en-GB" dirty="0"/>
              <a:t> 3 documentation. </a:t>
            </a:r>
          </a:p>
          <a:p>
            <a:endParaRPr lang="en-GB" dirty="0"/>
          </a:p>
          <a:p>
            <a:r>
              <a:rPr lang="en-GB" dirty="0"/>
              <a:t>It has been reinforced alongside the expectation that learning is differentiated as appropriate within the latest edition of How Good is Our School.</a:t>
            </a:r>
          </a:p>
          <a:p>
            <a:endParaRPr lang="en-GB" dirty="0"/>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14</a:t>
            </a:fld>
            <a:endParaRPr lang="en-GB"/>
          </a:p>
        </p:txBody>
      </p:sp>
    </p:spTree>
    <p:extLst>
      <p:ext uri="{BB962C8B-B14F-4D97-AF65-F5344CB8AC3E}">
        <p14:creationId xmlns:p14="http://schemas.microsoft.com/office/powerpoint/2010/main" val="4198418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Notes for presenter: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What does the curriculum look like in</a:t>
            </a:r>
            <a:r>
              <a:rPr lang="en-GB" baseline="0" dirty="0"/>
              <a:t> your context? Does it reflect your unique setting? Do you provide opportunities for personalisation and choice? </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15</a:t>
            </a:fld>
            <a:endParaRPr lang="en-GB"/>
          </a:p>
        </p:txBody>
      </p:sp>
    </p:spTree>
    <p:extLst>
      <p:ext uri="{BB962C8B-B14F-4D97-AF65-F5344CB8AC3E}">
        <p14:creationId xmlns:p14="http://schemas.microsoft.com/office/powerpoint/2010/main" val="3184686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Notes for presenter: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Do we plan for meaningful, relevant and coherent learning experiences</a:t>
            </a:r>
            <a:r>
              <a:rPr lang="en-GB" baseline="0" dirty="0"/>
              <a:t> involving learners in the process? Do we consider individual circumstances/needs when planning for learners. </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16</a:t>
            </a:fld>
            <a:endParaRPr lang="en-GB"/>
          </a:p>
        </p:txBody>
      </p:sp>
    </p:spTree>
    <p:extLst>
      <p:ext uri="{BB962C8B-B14F-4D97-AF65-F5344CB8AC3E}">
        <p14:creationId xmlns:p14="http://schemas.microsoft.com/office/powerpoint/2010/main" val="355885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Notes for presenter: </a:t>
            </a:r>
          </a:p>
          <a:p>
            <a:endParaRPr lang="en-GB" dirty="0"/>
          </a:p>
          <a:p>
            <a:r>
              <a:rPr lang="en-GB" dirty="0"/>
              <a:t>Four contexts of learning – opportunities</a:t>
            </a:r>
            <a:r>
              <a:rPr lang="en-GB" baseline="0" dirty="0"/>
              <a:t> for personal achievement, </a:t>
            </a:r>
            <a:r>
              <a:rPr lang="en-GB" baseline="0" dirty="0" err="1"/>
              <a:t>IDL</a:t>
            </a:r>
            <a:r>
              <a:rPr lang="en-GB" baseline="0" dirty="0"/>
              <a:t>, Ethos and life of the school  as a community and curriculum areas and subjects. Experiences should be planned within the four contexts of learning to provide learners with opportunities to apply learning in new and unfamiliar contexts and across different learning spaces. </a:t>
            </a:r>
          </a:p>
          <a:p>
            <a:endParaRPr lang="en-GB" baseline="0" dirty="0"/>
          </a:p>
          <a:p>
            <a:r>
              <a:rPr lang="en-GB" baseline="0" dirty="0"/>
              <a:t>Four capacities – The purpose for the curriculum by providing children and young people with opportunities to develop the skills and attributes they require. </a:t>
            </a:r>
          </a:p>
          <a:p>
            <a:endParaRPr lang="en-GB" dirty="0"/>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17</a:t>
            </a:fld>
            <a:endParaRPr lang="en-GB"/>
          </a:p>
        </p:txBody>
      </p:sp>
    </p:spTree>
    <p:extLst>
      <p:ext uri="{BB962C8B-B14F-4D97-AF65-F5344CB8AC3E}">
        <p14:creationId xmlns:p14="http://schemas.microsoft.com/office/powerpoint/2010/main" val="3325228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Notes for presenter: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Again sharing the purpose and the intended outcome</a:t>
            </a:r>
            <a:r>
              <a:rPr lang="en-GB" baseline="0" dirty="0"/>
              <a:t> </a:t>
            </a:r>
            <a:r>
              <a:rPr lang="en-GB" dirty="0"/>
              <a:t>of the learning with learners is important</a:t>
            </a:r>
            <a:r>
              <a:rPr lang="en-GB" baseline="0" dirty="0"/>
              <a:t> in engaging them with the process. Involving them in co-constructing the Success Criteria, as appropriate, and referring to these throughout the learning, actively involves them in the assessment of their own progress and achievement.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When learners know what the intended outcomes are and the steps they need to take to be successful, they are more likely to succeed. </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18</a:t>
            </a:fld>
            <a:endParaRPr lang="en-GB"/>
          </a:p>
        </p:txBody>
      </p:sp>
    </p:spTree>
    <p:extLst>
      <p:ext uri="{BB962C8B-B14F-4D97-AF65-F5344CB8AC3E}">
        <p14:creationId xmlns:p14="http://schemas.microsoft.com/office/powerpoint/2010/main" val="40812224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eaLnBrk="1" hangingPunct="1"/>
            <a:r>
              <a:rPr lang="en-GB" altLang="en-US" dirty="0"/>
              <a:t>Notes for presenter:</a:t>
            </a:r>
          </a:p>
          <a:p>
            <a:pPr eaLnBrk="1" hangingPunct="1"/>
            <a:endParaRPr lang="en-GB" altLang="en-US" dirty="0"/>
          </a:p>
          <a:p>
            <a:pPr eaLnBrk="1" hangingPunct="1"/>
            <a:r>
              <a:rPr lang="en-GB" altLang="en-US" dirty="0"/>
              <a:t>This quotation</a:t>
            </a:r>
            <a:r>
              <a:rPr lang="en-GB" altLang="en-US" baseline="0" dirty="0"/>
              <a:t> from Building the Curriculum 5 outlines:</a:t>
            </a:r>
          </a:p>
          <a:p>
            <a:pPr marL="171450" indent="-171450" eaLnBrk="1" hangingPunct="1">
              <a:buFont typeface="Arial" panose="020B0604020202020204" pitchFamily="34" charset="0"/>
              <a:buChar char="•"/>
            </a:pPr>
            <a:r>
              <a:rPr lang="en-GB" altLang="en-US" baseline="0" dirty="0"/>
              <a:t>the process of sharing learning intentions and success criteria in order to allow learners to see what success looks like</a:t>
            </a:r>
          </a:p>
          <a:p>
            <a:pPr marL="171450" indent="-171450" eaLnBrk="1" hangingPunct="1">
              <a:buFont typeface="Arial" panose="020B0604020202020204" pitchFamily="34" charset="0"/>
              <a:buChar char="•"/>
            </a:pPr>
            <a:r>
              <a:rPr lang="en-GB" altLang="en-US" baseline="0" dirty="0"/>
              <a:t>the need to allow learners the opportunity to develop the understanding and skills needed to help devise the success criteria</a:t>
            </a:r>
            <a:endParaRPr lang="en-US" altLang="en-US" dirty="0"/>
          </a:p>
          <a:p>
            <a:endParaRPr lang="en-GB" dirty="0"/>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19</a:t>
            </a:fld>
            <a:endParaRPr lang="en-GB"/>
          </a:p>
        </p:txBody>
      </p:sp>
    </p:spTree>
    <p:extLst>
      <p:ext uri="{BB962C8B-B14F-4D97-AF65-F5344CB8AC3E}">
        <p14:creationId xmlns:p14="http://schemas.microsoft.com/office/powerpoint/2010/main" val="1759126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t>2</a:t>
            </a:fld>
            <a:endParaRPr lang="en-GB"/>
          </a:p>
        </p:txBody>
      </p:sp>
    </p:spTree>
    <p:extLst>
      <p:ext uri="{BB962C8B-B14F-4D97-AF65-F5344CB8AC3E}">
        <p14:creationId xmlns:p14="http://schemas.microsoft.com/office/powerpoint/2010/main" val="17933543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Notes for presenter: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0" dirty="0"/>
              <a:t>Learning</a:t>
            </a:r>
            <a:r>
              <a:rPr lang="en-GB" i="0" baseline="0" dirty="0"/>
              <a:t> experiences and assessments should be planned with your learners in mind to ensure they are tailored to be the ‘best fit’ according to prior learning, next steps and context. Learners can contribute ideas to shape the learning and assessment at the planning stages as appropriate. They should be offered a wide range of rich learning experiences which make the most of opportunities afforded by the setting’s unique context.</a:t>
            </a:r>
          </a:p>
          <a:p>
            <a:endParaRPr lang="en-GB" dirty="0"/>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20</a:t>
            </a:fld>
            <a:endParaRPr lang="en-GB"/>
          </a:p>
        </p:txBody>
      </p:sp>
    </p:spTree>
    <p:extLst>
      <p:ext uri="{BB962C8B-B14F-4D97-AF65-F5344CB8AC3E}">
        <p14:creationId xmlns:p14="http://schemas.microsoft.com/office/powerpoint/2010/main" val="37032223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Notes for presenter: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0" baseline="0" dirty="0"/>
              <a:t>Through the use of Learning Intentions and Success Criteria, learners can engage in self and peer assessment which helps them to develop a clearer understanding of the learning process and how to ensure they have included what they need to be successful. This supports their understanding of themselves as learners and their ability to talk about their learning. </a:t>
            </a:r>
            <a:endParaRPr lang="en-GB" i="0" dirty="0"/>
          </a:p>
          <a:p>
            <a:endParaRPr lang="en-GB" dirty="0"/>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21</a:t>
            </a:fld>
            <a:endParaRPr lang="en-GB"/>
          </a:p>
        </p:txBody>
      </p:sp>
    </p:spTree>
    <p:extLst>
      <p:ext uri="{BB962C8B-B14F-4D97-AF65-F5344CB8AC3E}">
        <p14:creationId xmlns:p14="http://schemas.microsoft.com/office/powerpoint/2010/main" val="893937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Notes for presenter: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example from ‘How Good is Our School? 4’ identifies that in best practice, learners are actively involved and engaged in their learning.</a:t>
            </a:r>
          </a:p>
          <a:p>
            <a:endParaRPr lang="en-GB" dirty="0"/>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22</a:t>
            </a:fld>
            <a:endParaRPr lang="en-GB"/>
          </a:p>
        </p:txBody>
      </p:sp>
    </p:spTree>
    <p:extLst>
      <p:ext uri="{BB962C8B-B14F-4D97-AF65-F5344CB8AC3E}">
        <p14:creationId xmlns:p14="http://schemas.microsoft.com/office/powerpoint/2010/main" val="4073190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Notes for presenter: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Evidence</a:t>
            </a:r>
            <a:r>
              <a:rPr lang="en-GB" baseline="0" dirty="0"/>
              <a:t> is produced every single day, in many different ways both formally and informally. Practitioners have access to a huge volume of data and information from their daily interactions and the learning and teaching that takes place. All of this helps to inform their professional judgement of the progress learners are making.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Learners should have opportunities to review their own evidence and contribute to how this is gathered. It helps if learners have a clear understanding of what the evidence demonstrates and why it is being collected. Again discussions with learners about evidence will be as appropriate to their age and stage and the format of these interactions will be structured accordingly.</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23</a:t>
            </a:fld>
            <a:endParaRPr lang="en-GB"/>
          </a:p>
        </p:txBody>
      </p:sp>
    </p:spTree>
    <p:extLst>
      <p:ext uri="{BB962C8B-B14F-4D97-AF65-F5344CB8AC3E}">
        <p14:creationId xmlns:p14="http://schemas.microsoft.com/office/powerpoint/2010/main" val="22297703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Notes for presenter: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Evidence</a:t>
            </a:r>
            <a:r>
              <a:rPr lang="en-GB" baseline="0" dirty="0"/>
              <a:t> is produced every single day, in many different ways both formally and informally. Practitioners have access to a huge volume of data and information from their daily interactions and the learning and teaching that takes place. All of this helps to inform their professional judgement of the progress learners are making.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Learners should have opportunities to review their own evidence and contribute to how this is gathered. It helps if learners have a clear understanding of what the evidence demonstrates and why it is being collected. Again discussions with learners about evidence will be as appropriate to their age and stage and the format of these interactions will be structured accordingly.</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24</a:t>
            </a:fld>
            <a:endParaRPr lang="en-GB"/>
          </a:p>
        </p:txBody>
      </p:sp>
    </p:spTree>
    <p:extLst>
      <p:ext uri="{BB962C8B-B14F-4D97-AF65-F5344CB8AC3E}">
        <p14:creationId xmlns:p14="http://schemas.microsoft.com/office/powerpoint/2010/main" val="4430871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Notes for presenter: </a:t>
            </a:r>
          </a:p>
          <a:p>
            <a:endParaRPr lang="en-GB" dirty="0"/>
          </a:p>
          <a:p>
            <a:r>
              <a:rPr lang="en-GB" dirty="0"/>
              <a:t>The Learner is the key focus for feedback and should understand its purpose and value.</a:t>
            </a:r>
            <a:r>
              <a:rPr lang="en-GB" baseline="0" dirty="0"/>
              <a:t> Feedback should make clear what the Learner has done well (strengths) and what still needs work (areas for development.) Feedback can be verbal, written or both as suits the age and stage of the Learner and the context. </a:t>
            </a:r>
            <a:r>
              <a:rPr lang="en-GB" dirty="0"/>
              <a:t> </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Learners</a:t>
            </a:r>
            <a:r>
              <a:rPr lang="en-GB" baseline="0" dirty="0"/>
              <a:t> may be asked to provide feedback to their peers. This will require them to have some input on how to give effective, constructive feedback based on success criteria and designed to promote improvement.  Practitioners can model the process and scaffold early attempts, highlighting what effective feedback will include/involve. Learners will become more adept at this with practice.</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25</a:t>
            </a:fld>
            <a:endParaRPr lang="en-GB"/>
          </a:p>
        </p:txBody>
      </p:sp>
    </p:spTree>
    <p:extLst>
      <p:ext uri="{BB962C8B-B14F-4D97-AF65-F5344CB8AC3E}">
        <p14:creationId xmlns:p14="http://schemas.microsoft.com/office/powerpoint/2010/main" val="37255524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Notes for presenter: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example from ‘How Good is Our School? 4’ identifies that in best practice, learners are actively involved and engaged in their learning.</a:t>
            </a:r>
          </a:p>
          <a:p>
            <a:endParaRPr lang="en-GB" dirty="0"/>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26</a:t>
            </a:fld>
            <a:endParaRPr lang="en-GB"/>
          </a:p>
        </p:txBody>
      </p:sp>
    </p:spTree>
    <p:extLst>
      <p:ext uri="{BB962C8B-B14F-4D97-AF65-F5344CB8AC3E}">
        <p14:creationId xmlns:p14="http://schemas.microsoft.com/office/powerpoint/2010/main" val="752739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Notes for presenter: </a:t>
            </a:r>
          </a:p>
          <a:p>
            <a:endParaRPr lang="en-GB" baseline="0" dirty="0"/>
          </a:p>
          <a:p>
            <a:r>
              <a:rPr lang="en-GB" baseline="0" dirty="0"/>
              <a:t>Practitioners should have regular and ongoing dialogue with learners about their learning and progress, which encourages reflection and may contribute to learning journeys, profiling activity and/or target setting. They may be involved parent conferences/meetings and even contribute to written reports or updates. </a:t>
            </a:r>
          </a:p>
          <a:p>
            <a:endParaRPr lang="en-GB" baseline="0" dirty="0"/>
          </a:p>
          <a:p>
            <a:r>
              <a:rPr lang="en-GB" baseline="0" dirty="0"/>
              <a:t>Learners are a key element of this process and will benefit from the dialogue. There are a number of ways in which they can contribute to group/class/school reporting activities such as assemblies, curriculum workshops, displays, </a:t>
            </a:r>
            <a:r>
              <a:rPr lang="en-GB" baseline="0" dirty="0" err="1"/>
              <a:t>PATPAL</a:t>
            </a:r>
            <a:r>
              <a:rPr lang="en-GB" baseline="0" dirty="0"/>
              <a:t> sessions (Pupils as Teachers, Parents as Learners) and class newsletters. </a:t>
            </a:r>
          </a:p>
          <a:p>
            <a:endParaRPr lang="en-GB" dirty="0"/>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27</a:t>
            </a:fld>
            <a:endParaRPr lang="en-GB"/>
          </a:p>
        </p:txBody>
      </p:sp>
    </p:spTree>
    <p:extLst>
      <p:ext uri="{BB962C8B-B14F-4D97-AF65-F5344CB8AC3E}">
        <p14:creationId xmlns:p14="http://schemas.microsoft.com/office/powerpoint/2010/main" val="39157371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Notes for presenter: </a:t>
            </a:r>
          </a:p>
          <a:p>
            <a:endParaRPr lang="en-GB" dirty="0"/>
          </a:p>
          <a:p>
            <a:r>
              <a:rPr lang="en-GB" dirty="0"/>
              <a:t>N.B. To access this video clip on the National Improvement Hub, you may have to come out of the main presentation and go into the NOTES version (bottom right of screen).  </a:t>
            </a:r>
            <a:endParaRPr lang="en-US" dirty="0"/>
          </a:p>
          <a:p>
            <a:endParaRPr lang="en-GB" dirty="0">
              <a:solidFill>
                <a:srgbClr val="FFFFFF"/>
              </a:solidFill>
            </a:endParaRPr>
          </a:p>
          <a:p>
            <a:r>
              <a:rPr lang="en-GB" dirty="0"/>
              <a:t>This 4</a:t>
            </a:r>
            <a:r>
              <a:rPr lang="en-GB" baseline="0" dirty="0"/>
              <a:t> </a:t>
            </a:r>
            <a:r>
              <a:rPr lang="en-GB" dirty="0"/>
              <a:t>minute video clip on the NIH, considers how one school involved learners in planning and assessing their own learning. </a:t>
            </a:r>
            <a:endParaRPr lang="en-GB" baseline="0" dirty="0"/>
          </a:p>
          <a:p>
            <a:endParaRPr lang="en-GB" dirty="0"/>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28</a:t>
            </a:fld>
            <a:endParaRPr lang="en-GB"/>
          </a:p>
        </p:txBody>
      </p:sp>
    </p:spTree>
    <p:extLst>
      <p:ext uri="{BB962C8B-B14F-4D97-AF65-F5344CB8AC3E}">
        <p14:creationId xmlns:p14="http://schemas.microsoft.com/office/powerpoint/2010/main" val="41911974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Notes for presenter: </a:t>
            </a:r>
          </a:p>
          <a:p>
            <a:endParaRPr lang="en-GB" dirty="0"/>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29</a:t>
            </a:fld>
            <a:endParaRPr lang="en-GB"/>
          </a:p>
        </p:txBody>
      </p:sp>
    </p:spTree>
    <p:extLst>
      <p:ext uri="{BB962C8B-B14F-4D97-AF65-F5344CB8AC3E}">
        <p14:creationId xmlns:p14="http://schemas.microsoft.com/office/powerpoint/2010/main" val="2994288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Notes for presenter: </a:t>
            </a:r>
          </a:p>
          <a:p>
            <a:endParaRPr lang="en-GB"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The</a:t>
            </a:r>
            <a:r>
              <a:rPr lang="en-US" altLang="en-US" baseline="0" dirty="0"/>
              <a:t> p</a:t>
            </a:r>
            <a:r>
              <a:rPr lang="en-US" altLang="en-US" dirty="0"/>
              <a:t>urpose of this presentation is to develop</a:t>
            </a:r>
            <a:r>
              <a:rPr lang="en-US" altLang="en-US" baseline="0" dirty="0"/>
              <a:t> further</a:t>
            </a:r>
            <a:r>
              <a:rPr lang="en-US" altLang="en-US" dirty="0"/>
              <a:t> existing understanding of learning, teaching and assessment, reflect on the current national context, with current practices and plan</a:t>
            </a:r>
            <a:r>
              <a:rPr lang="en-US" altLang="en-US" baseline="0" dirty="0"/>
              <a:t> for improvement</a:t>
            </a:r>
            <a:r>
              <a:rPr lang="en-US" altLang="en-US" dirty="0"/>
              <a:t>.</a:t>
            </a:r>
          </a:p>
          <a:p>
            <a:endParaRPr lang="en-GB" dirty="0"/>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3</a:t>
            </a:fld>
            <a:endParaRPr lang="en-GB"/>
          </a:p>
        </p:txBody>
      </p:sp>
    </p:spTree>
    <p:extLst>
      <p:ext uri="{BB962C8B-B14F-4D97-AF65-F5344CB8AC3E}">
        <p14:creationId xmlns:p14="http://schemas.microsoft.com/office/powerpoint/2010/main" val="31412344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a:t>Notes for</a:t>
            </a:r>
            <a:r>
              <a:rPr lang="en-GB" baseline="0" dirty="0"/>
              <a:t> presenter:</a:t>
            </a:r>
          </a:p>
          <a:p>
            <a:endParaRPr lang="en-GB" dirty="0"/>
          </a:p>
          <a:p>
            <a:r>
              <a:rPr lang="en-GB" dirty="0"/>
              <a:t>The</a:t>
            </a:r>
            <a:r>
              <a:rPr lang="en-GB" baseline="0" dirty="0"/>
              <a:t> moderation support questions and moderation comment sheet will support the process of moderating learning, teaching and assessment. These resources can be found at the bottom of the </a:t>
            </a:r>
            <a:r>
              <a:rPr lang="en-GB" baseline="0"/>
              <a:t>‘Learners’ </a:t>
            </a:r>
            <a:r>
              <a:rPr lang="en-GB" baseline="0" dirty="0"/>
              <a:t>page on the </a:t>
            </a:r>
            <a:r>
              <a:rPr lang="en-GB" baseline="0"/>
              <a:t>moderation hub. </a:t>
            </a:r>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30</a:t>
            </a:fld>
            <a:endParaRPr lang="en-GB"/>
          </a:p>
        </p:txBody>
      </p:sp>
    </p:spTree>
    <p:extLst>
      <p:ext uri="{BB962C8B-B14F-4D97-AF65-F5344CB8AC3E}">
        <p14:creationId xmlns:p14="http://schemas.microsoft.com/office/powerpoint/2010/main" val="24538294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This is a back cover page in </a:t>
            </a:r>
            <a:r>
              <a:rPr lang="en-GB" b="1" dirty="0"/>
              <a:t>blue</a:t>
            </a:r>
            <a:r>
              <a:rPr lang="en-GB" dirty="0"/>
              <a:t>. You</a:t>
            </a:r>
            <a:r>
              <a:rPr lang="en-GB" baseline="0" dirty="0"/>
              <a:t> may edit the address if needed only. It can only be once and at the end of the PowerPoint presentation. </a:t>
            </a:r>
            <a:r>
              <a:rPr lang="en-US" dirty="0"/>
              <a:t>Use the corresponding</a:t>
            </a:r>
            <a:r>
              <a:rPr lang="en-US" baseline="0" dirty="0"/>
              <a:t> </a:t>
            </a:r>
            <a:r>
              <a:rPr lang="en-US" b="1" baseline="0" dirty="0"/>
              <a:t>blue</a:t>
            </a:r>
            <a:r>
              <a:rPr lang="en-US" baseline="0" dirty="0"/>
              <a:t> internal and back pages if you are using this page. </a:t>
            </a:r>
            <a:endParaRPr lang="en-GB" dirty="0"/>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31</a:t>
            </a:fld>
            <a:endParaRPr lang="en-GB"/>
          </a:p>
        </p:txBody>
      </p:sp>
    </p:spTree>
    <p:extLst>
      <p:ext uri="{BB962C8B-B14F-4D97-AF65-F5344CB8AC3E}">
        <p14:creationId xmlns:p14="http://schemas.microsoft.com/office/powerpoint/2010/main" val="3018763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1243013"/>
            <a:ext cx="5946775" cy="33464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Notes for presenter: </a:t>
            </a:r>
          </a:p>
          <a:p>
            <a:endParaRPr lang="en-GB" dirty="0"/>
          </a:p>
          <a:p>
            <a:r>
              <a:rPr lang="en-GB" dirty="0"/>
              <a:t>Why are</a:t>
            </a:r>
            <a:r>
              <a:rPr lang="en-GB" baseline="0" dirty="0"/>
              <a:t> learners so important? The </a:t>
            </a:r>
            <a:r>
              <a:rPr lang="en-GB" baseline="0" dirty="0" err="1"/>
              <a:t>NIF</a:t>
            </a:r>
            <a:r>
              <a:rPr lang="en-GB" baseline="0" dirty="0"/>
              <a:t> sets out the need for robust and consistent evidence to improve children and young people’s health and wellbeing, to raise attainment and close the poverty related attainment gap. teacher professional judgement is central to this and to develop the quality of teacher professional judgement we must ensure quality and consistency across the full cycle of planning for learning, teaching and assessment.  </a:t>
            </a:r>
          </a:p>
          <a:p>
            <a:r>
              <a:rPr lang="en-GB" baseline="0" dirty="0"/>
              <a:t>3 of the NIF</a:t>
            </a:r>
            <a:r>
              <a:rPr lang="en-GB" baseline="0"/>
              <a:t> drivers relate to the learning, teaching and assessment cycle (moderation cycle) </a:t>
            </a:r>
            <a:r>
              <a:rPr lang="en-GB"/>
              <a:t>curriculum and  </a:t>
            </a:r>
            <a:r>
              <a:rPr lang="en-GB" baseline="0"/>
              <a:t>Assessment , school </a:t>
            </a:r>
            <a:r>
              <a:rPr lang="en-GB"/>
              <a:t>and ELC </a:t>
            </a:r>
            <a:r>
              <a:rPr lang="en-GB" baseline="0"/>
              <a:t>improvement and performance information.</a:t>
            </a:r>
            <a:r>
              <a:rPr lang="en-GB"/>
              <a:t> </a:t>
            </a:r>
            <a:r>
              <a:rPr lang="en-GB" baseline="0"/>
              <a:t> The NIF Plan has key activities that relate to improvement in learning and teaching particularly for those at risk of poor outcomes. These are: the need to focus on quality and consistency of assessment data;</a:t>
            </a:r>
            <a:r>
              <a:rPr lang="en-GB"/>
              <a:t> </a:t>
            </a:r>
            <a:r>
              <a:rPr lang="en-GB" baseline="0"/>
              <a:t> to provide support for practitioners and school leaders in relation to learning, teaching and assessment; the need to develop skills in the skilful use of data for improvement in learning and teaching and to share effective practice across school systems.</a:t>
            </a:r>
            <a:endParaRPr lang="en-GB" baseline="0">
              <a:cs typeface="Calibri"/>
            </a:endParaRPr>
          </a:p>
          <a:p>
            <a:r>
              <a:rPr lang="en-GB" baseline="0" dirty="0"/>
              <a:t>Effective Learning, teaching and assessment lies at the heart as the vehicle to do this.  </a:t>
            </a:r>
          </a:p>
        </p:txBody>
      </p:sp>
      <p:sp>
        <p:nvSpPr>
          <p:cNvPr id="4" name="Slide Number Placeholder 3"/>
          <p:cNvSpPr>
            <a:spLocks noGrp="1"/>
          </p:cNvSpPr>
          <p:nvPr>
            <p:ph type="sldNum" sz="quarter" idx="10"/>
          </p:nvPr>
        </p:nvSpPr>
        <p:spPr/>
        <p:txBody>
          <a:bodyPr/>
          <a:lstStyle/>
          <a:p>
            <a:fld id="{1238C683-9137-4122-84BD-5AA5692D6AF0}" type="slidenum">
              <a:rPr lang="en-GB" smtClean="0"/>
              <a:t>4</a:t>
            </a:fld>
            <a:endParaRPr lang="en-GB" dirty="0"/>
          </a:p>
        </p:txBody>
      </p:sp>
    </p:spTree>
    <p:extLst>
      <p:ext uri="{BB962C8B-B14F-4D97-AF65-F5344CB8AC3E}">
        <p14:creationId xmlns:p14="http://schemas.microsoft.com/office/powerpoint/2010/main" val="3656840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1243013"/>
            <a:ext cx="5946775" cy="33464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Notes for presenter:</a:t>
            </a:r>
          </a:p>
          <a:p>
            <a:r>
              <a:rPr lang="en-GB" baseline="0" dirty="0"/>
              <a:t>The NIF as mentioned, sets out the need for effective practice to be shared across the system.  This year, HM Inspection colleagues published the National Thematic Inspection on Assessment within the </a:t>
            </a:r>
            <a:r>
              <a:rPr lang="en-GB" baseline="0" dirty="0" err="1"/>
              <a:t>BGE</a:t>
            </a:r>
            <a:r>
              <a:rPr lang="en-GB" baseline="0" dirty="0"/>
              <a:t> – where effective practice was shared through case studies from across Scotland. The publication identifies 6 key features of effective practice which are:</a:t>
            </a:r>
          </a:p>
          <a:p>
            <a:pPr marL="171450" indent="-171450">
              <a:buFontTx/>
              <a:buChar char="-"/>
            </a:pPr>
            <a:r>
              <a:rPr lang="en-GB" baseline="0" dirty="0"/>
              <a:t>Strong leadership and direction</a:t>
            </a:r>
          </a:p>
          <a:p>
            <a:pPr marL="171450" indent="-171450">
              <a:buFontTx/>
              <a:buChar char="-"/>
            </a:pPr>
            <a:r>
              <a:rPr lang="en-GB" baseline="0" dirty="0"/>
              <a:t>Use of a range of assessment data</a:t>
            </a:r>
          </a:p>
          <a:p>
            <a:pPr marL="171450" indent="-171450">
              <a:buFontTx/>
              <a:buChar char="-"/>
            </a:pPr>
            <a:r>
              <a:rPr lang="en-GB" baseline="0" dirty="0"/>
              <a:t>Well considered and carefully planned approaches to moderation</a:t>
            </a:r>
          </a:p>
          <a:p>
            <a:pPr marL="171450" indent="-171450">
              <a:buFontTx/>
              <a:buChar char="-"/>
            </a:pPr>
            <a:r>
              <a:rPr lang="en-GB" baseline="0" dirty="0"/>
              <a:t>High quality professional learning to improve confidence and increase skills in accurate assessment </a:t>
            </a:r>
          </a:p>
          <a:p>
            <a:pPr marL="171450" indent="-171450">
              <a:buFontTx/>
              <a:buChar char="-"/>
            </a:pPr>
            <a:r>
              <a:rPr lang="en-GB" baseline="0" dirty="0"/>
              <a:t>Skilled interrogation and analysis of data</a:t>
            </a:r>
          </a:p>
          <a:p>
            <a:pPr marL="171450" indent="-171450">
              <a:buFontTx/>
              <a:buChar char="-"/>
            </a:pPr>
            <a:r>
              <a:rPr lang="en-GB" baseline="0" dirty="0"/>
              <a:t>Involvement of children and young people in assessment of learning, which includes high quality feedback and learner conversations.</a:t>
            </a:r>
          </a:p>
          <a:p>
            <a:pPr marL="171450" indent="-171450">
              <a:buFontTx/>
              <a:buChar char="-"/>
            </a:pPr>
            <a:endParaRPr lang="en-GB" baseline="0" dirty="0"/>
          </a:p>
          <a:p>
            <a:pPr marL="0" indent="0">
              <a:buFontTx/>
              <a:buNone/>
            </a:pPr>
            <a:r>
              <a:rPr lang="en-GB" baseline="0" dirty="0"/>
              <a:t>Effective use of the learning, teaching and assessment cycle will help to develop this practice. </a:t>
            </a:r>
          </a:p>
        </p:txBody>
      </p:sp>
      <p:sp>
        <p:nvSpPr>
          <p:cNvPr id="4" name="Slide Number Placeholder 3"/>
          <p:cNvSpPr>
            <a:spLocks noGrp="1"/>
          </p:cNvSpPr>
          <p:nvPr>
            <p:ph type="sldNum" sz="quarter" idx="10"/>
          </p:nvPr>
        </p:nvSpPr>
        <p:spPr/>
        <p:txBody>
          <a:bodyPr/>
          <a:lstStyle/>
          <a:p>
            <a:fld id="{1238C683-9137-4122-84BD-5AA5692D6AF0}" type="slidenum">
              <a:rPr lang="en-GB" smtClean="0"/>
              <a:t>5</a:t>
            </a:fld>
            <a:endParaRPr lang="en-GB" dirty="0"/>
          </a:p>
        </p:txBody>
      </p:sp>
    </p:spTree>
    <p:extLst>
      <p:ext uri="{BB962C8B-B14F-4D97-AF65-F5344CB8AC3E}">
        <p14:creationId xmlns:p14="http://schemas.microsoft.com/office/powerpoint/2010/main" val="2210673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5450" y="1243013"/>
            <a:ext cx="5946775" cy="33464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Notes for presenter: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Recently published advice and guidance on assessment can be found on the Moderation Hub and the National Improvement Hub: Assessment- what is working well? </a:t>
            </a:r>
            <a:r>
              <a:rPr lang="en-GB" dirty="0">
                <a:hlinkClick r:id="rId3"/>
              </a:rPr>
              <a:t>https://education.gov.scot/improvement/scotland-learns/resources-for-practitioners/assessment-what-is-working-well/</a:t>
            </a:r>
            <a:endParaRPr lang="en-GB" dirty="0"/>
          </a:p>
          <a:p>
            <a:r>
              <a:rPr lang="en-GB" baseline="0" dirty="0"/>
              <a:t>Assessment within </a:t>
            </a:r>
            <a:r>
              <a:rPr lang="en-GB" baseline="0" dirty="0" err="1"/>
              <a:t>BGE</a:t>
            </a:r>
            <a:r>
              <a:rPr lang="en-GB" baseline="0" dirty="0"/>
              <a:t> 2020/21</a:t>
            </a:r>
            <a:endParaRPr lang="en-GB" dirty="0">
              <a:hlinkClick r:id="" action="ppaction://noaction"/>
            </a:endParaRPr>
          </a:p>
          <a:p>
            <a:r>
              <a:rPr lang="en-GB" dirty="0">
                <a:hlinkClick r:id="" action="ppaction://noaction"/>
              </a:rPr>
              <a:t>https://education.gov.scot/improvement/learning-resources/assessment-in-the-broad-general-education-2020-21/</a:t>
            </a:r>
            <a:r>
              <a:rPr lang="en-GB" dirty="0"/>
              <a:t> </a:t>
            </a:r>
            <a:r>
              <a:rPr lang="en-GB" sz="1200" b="0" i="0" kern="1200" dirty="0">
                <a:solidFill>
                  <a:schemeClr val="tx1"/>
                </a:solidFill>
                <a:effectLst/>
                <a:latin typeface="+mn-lt"/>
                <a:ea typeface="+mn-ea"/>
                <a:cs typeface="+mn-cs"/>
              </a:rPr>
              <a:t>This guidance is aims to support practitioners as they consider how they will approach assessment in the</a:t>
            </a:r>
            <a:r>
              <a:rPr lang="en-GB" sz="1200" b="0" i="0" kern="1200" baseline="0" dirty="0">
                <a:solidFill>
                  <a:schemeClr val="tx1"/>
                </a:solidFill>
                <a:effectLst/>
                <a:latin typeface="+mn-lt"/>
                <a:ea typeface="+mn-ea"/>
                <a:cs typeface="+mn-cs"/>
              </a:rPr>
              <a:t> return to school.</a:t>
            </a:r>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8110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Notes for presenter: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a:t>
            </a:r>
            <a:r>
              <a:rPr lang="en-GB" sz="1200" baseline="0" dirty="0"/>
              <a:t> first</a:t>
            </a:r>
            <a:r>
              <a:rPr lang="en-GB" sz="1200" dirty="0"/>
              <a:t> in</a:t>
            </a:r>
            <a:r>
              <a:rPr lang="en-GB" sz="1200" baseline="0" dirty="0"/>
              <a:t> a series of briefings from the Chief Inspector, taking account of e</a:t>
            </a:r>
            <a:r>
              <a:rPr lang="en-GB" sz="1200" dirty="0"/>
              <a:t>vidence from a sample</a:t>
            </a:r>
            <a:r>
              <a:rPr lang="en-GB" sz="1200" baseline="0" dirty="0"/>
              <a:t> of 252 primary, secondary and specialist provision schools over 2018-19. The briefing was designed to promote improvement at national, regional and local level. What does the briefing highlight about ‘Learners’?</a:t>
            </a:r>
            <a:endParaRPr lang="en-GB"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r>
              <a:rPr lang="en-US" dirty="0">
                <a:hlinkClick r:id="rId3"/>
              </a:rPr>
              <a:t>https://education.gov.scot/education-scotland/what-we-do/inspection-and-review/chief-inspector-report/school-inspection-findings-2018-19/</a:t>
            </a:r>
            <a:endParaRPr lang="en-US"/>
          </a:p>
        </p:txBody>
      </p:sp>
      <p:sp>
        <p:nvSpPr>
          <p:cNvPr id="4" name="Slide Number Placeholder 3"/>
          <p:cNvSpPr>
            <a:spLocks noGrp="1"/>
          </p:cNvSpPr>
          <p:nvPr>
            <p:ph type="sldNum" sz="quarter" idx="10"/>
          </p:nvPr>
        </p:nvSpPr>
        <p:spPr/>
        <p:txBody>
          <a:bodyPr/>
          <a:lstStyle/>
          <a:p>
            <a:fld id="{1238C683-9137-4122-84BD-5AA5692D6AF0}" type="slidenum">
              <a:rPr lang="en-GB" smtClean="0"/>
              <a:t>7</a:t>
            </a:fld>
            <a:endParaRPr lang="en-GB"/>
          </a:p>
        </p:txBody>
      </p:sp>
    </p:spTree>
    <p:extLst>
      <p:ext uri="{BB962C8B-B14F-4D97-AF65-F5344CB8AC3E}">
        <p14:creationId xmlns:p14="http://schemas.microsoft.com/office/powerpoint/2010/main" val="2244332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Notes for presenter: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What did the School Inspection findings say about learners</a:t>
            </a:r>
            <a:r>
              <a:rPr lang="en-GB" sz="1200" baseline="0" dirty="0"/>
              <a:t> being involved in learning?</a:t>
            </a:r>
            <a:r>
              <a:rPr lang="en-GB" sz="1200" dirty="0"/>
              <a:t> What is working well? What is improving?</a:t>
            </a:r>
            <a:r>
              <a:rPr lang="en-GB" sz="1200" baseline="0" dirty="0"/>
              <a:t> What are the challenges and areas for improvement? Do the challenge questions provide any prompts to consider? </a:t>
            </a:r>
            <a:endParaRPr lang="en-GB" sz="1200" dirty="0"/>
          </a:p>
          <a:p>
            <a:endParaRPr lang="en-GB" dirty="0"/>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8</a:t>
            </a:fld>
            <a:endParaRPr lang="en-GB"/>
          </a:p>
        </p:txBody>
      </p:sp>
    </p:spTree>
    <p:extLst>
      <p:ext uri="{BB962C8B-B14F-4D97-AF65-F5344CB8AC3E}">
        <p14:creationId xmlns:p14="http://schemas.microsoft.com/office/powerpoint/2010/main" val="2399844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Notes for presenter: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is strong</a:t>
            </a:r>
            <a:r>
              <a:rPr lang="en-GB" baseline="0" dirty="0"/>
              <a:t> evidence that learners are considered when planning learning environments which supports engagement and application of learning</a:t>
            </a:r>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9</a:t>
            </a:fld>
            <a:endParaRPr lang="en-GB"/>
          </a:p>
        </p:txBody>
      </p:sp>
    </p:spTree>
    <p:extLst>
      <p:ext uri="{BB962C8B-B14F-4D97-AF65-F5344CB8AC3E}">
        <p14:creationId xmlns:p14="http://schemas.microsoft.com/office/powerpoint/2010/main" val="25994480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p:txBody>
          <a:bodyPr/>
          <a:lstStyle>
            <a:lvl1pPr>
              <a:defRPr b="0" baseline="0"/>
            </a:lvl1pPr>
            <a:lvl2pPr marL="742950" indent="-285750">
              <a:buFont typeface="Arial"/>
              <a:buChar char="•"/>
              <a:defRPr/>
            </a:lvl2pPr>
            <a:lvl3pPr marL="1257300" indent="-342900">
              <a:buFont typeface="Lucida Grande"/>
              <a:buChar char="-"/>
              <a:defRPr/>
            </a:lvl3pPr>
            <a:lvl4pPr marL="1714500" indent="-342900">
              <a:buClr>
                <a:srgbClr val="00ABB5"/>
              </a:buClr>
              <a:buFont typeface="Wingdings" charset="2"/>
              <a:buChar char="Ø"/>
              <a:defRPr/>
            </a:lvl4pPr>
            <a:lvl5pPr marL="2171700" indent="-342900">
              <a:buClr>
                <a:srgbClr val="00ABB5"/>
              </a:buClr>
              <a:buFont typeface="Lucida Grande"/>
              <a:buChar char="-"/>
              <a:defRPr/>
            </a:lvl5pPr>
            <a:lvl6pPr>
              <a:buClr>
                <a:srgbClr val="00ABB5"/>
              </a:buClr>
              <a:defRPr/>
            </a:lvl6p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cxnSp>
        <p:nvCxnSpPr>
          <p:cNvPr id="6" name="Straight Connector 5"/>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a:xfrm>
            <a:off x="583623" y="6307283"/>
            <a:ext cx="2751858" cy="276999"/>
          </a:xfrm>
          <a:prstGeom prst="rect">
            <a:avLst/>
          </a:prstGeom>
          <a:noFill/>
        </p:spPr>
        <p:txBody>
          <a:bodyPr wrap="square" rtlCol="0">
            <a:spAutoFit/>
          </a:bodyPr>
          <a:lstStyle/>
          <a:p>
            <a:r>
              <a:rPr lang="en-GB" sz="1200">
                <a:solidFill>
                  <a:schemeClr val="bg1">
                    <a:lumMod val="50000"/>
                  </a:schemeClr>
                </a:solidFill>
                <a:latin typeface="+mn-lt"/>
              </a:rPr>
              <a:t>Document</a:t>
            </a:r>
            <a:r>
              <a:rPr lang="en-GB" sz="1200" baseline="0">
                <a:solidFill>
                  <a:schemeClr val="bg1">
                    <a:lumMod val="50000"/>
                  </a:schemeClr>
                </a:solidFill>
                <a:latin typeface="+mn-lt"/>
              </a:rPr>
              <a:t> title</a:t>
            </a:r>
            <a:endParaRPr lang="en-GB" sz="1200">
              <a:solidFill>
                <a:schemeClr val="bg1">
                  <a:lumMod val="50000"/>
                </a:schemeClr>
              </a:solidFill>
              <a:latin typeface="+mn-lt"/>
            </a:endParaRPr>
          </a:p>
        </p:txBody>
      </p:sp>
      <p:sp>
        <p:nvSpPr>
          <p:cNvPr id="8" name="TextBox 7"/>
          <p:cNvSpPr txBox="1"/>
          <p:nvPr userDrawn="1"/>
        </p:nvSpPr>
        <p:spPr>
          <a:xfrm>
            <a:off x="8965623" y="6301465"/>
            <a:ext cx="2751858" cy="276999"/>
          </a:xfrm>
          <a:prstGeom prst="rect">
            <a:avLst/>
          </a:prstGeom>
          <a:noFill/>
        </p:spPr>
        <p:txBody>
          <a:bodyPr wrap="square" rtlCol="0">
            <a:spAutoFit/>
          </a:bodyPr>
          <a:lstStyle/>
          <a:p>
            <a:r>
              <a:rPr lang="en-GB" sz="1200">
                <a:solidFill>
                  <a:srgbClr val="00ABB5"/>
                </a:solidFill>
                <a:latin typeface="+mn-lt"/>
              </a:rPr>
              <a:t>Transforming lives through learning</a:t>
            </a:r>
          </a:p>
        </p:txBody>
      </p:sp>
    </p:spTree>
    <p:extLst>
      <p:ext uri="{BB962C8B-B14F-4D97-AF65-F5344CB8AC3E}">
        <p14:creationId xmlns:p14="http://schemas.microsoft.com/office/powerpoint/2010/main" val="2994506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11168" y="830264"/>
            <a:ext cx="2747433" cy="47593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66751" y="830264"/>
            <a:ext cx="8041216" cy="4759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a:solidFill>
                  <a:schemeClr val="bg1">
                    <a:lumMod val="50000"/>
                  </a:schemeClr>
                </a:solidFill>
                <a:latin typeface="+mn-lt"/>
              </a:rPr>
              <a:t>Document</a:t>
            </a:r>
            <a:r>
              <a:rPr lang="en-GB" sz="1200" baseline="0">
                <a:solidFill>
                  <a:schemeClr val="bg1">
                    <a:lumMod val="50000"/>
                  </a:schemeClr>
                </a:solidFill>
                <a:latin typeface="+mn-lt"/>
              </a:rPr>
              <a:t> title</a:t>
            </a:r>
            <a:endParaRPr lang="en-GB" sz="1200">
              <a:solidFill>
                <a:schemeClr val="bg1">
                  <a:lumMod val="50000"/>
                </a:schemeClr>
              </a:solidFill>
              <a:latin typeface="+mn-lt"/>
            </a:endParaRPr>
          </a:p>
        </p:txBody>
      </p:sp>
      <p:sp>
        <p:nvSpPr>
          <p:cNvPr id="6" name="TextBox 5"/>
          <p:cNvSpPr txBox="1"/>
          <p:nvPr userDrawn="1"/>
        </p:nvSpPr>
        <p:spPr>
          <a:xfrm>
            <a:off x="8965623" y="6301465"/>
            <a:ext cx="2751858" cy="276999"/>
          </a:xfrm>
          <a:prstGeom prst="rect">
            <a:avLst/>
          </a:prstGeom>
          <a:noFill/>
        </p:spPr>
        <p:txBody>
          <a:bodyPr wrap="square" rtlCol="0">
            <a:spAutoFit/>
          </a:bodyPr>
          <a:lstStyle/>
          <a:p>
            <a:r>
              <a:rPr lang="en-GB" sz="1200">
                <a:solidFill>
                  <a:srgbClr val="00ABB5"/>
                </a:solidFill>
                <a:latin typeface="+mn-lt"/>
              </a:rPr>
              <a:t>Transforming lives through learning</a:t>
            </a:r>
          </a:p>
        </p:txBody>
      </p:sp>
    </p:spTree>
    <p:extLst>
      <p:ext uri="{BB962C8B-B14F-4D97-AF65-F5344CB8AC3E}">
        <p14:creationId xmlns:p14="http://schemas.microsoft.com/office/powerpoint/2010/main" val="1344635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09904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1480">
          <p15:clr>
            <a:srgbClr val="FBAE40"/>
          </p15:clr>
        </p15:guide>
        <p15:guide id="2" orient="horz" pos="295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a:solidFill>
                  <a:schemeClr val="bg1">
                    <a:lumMod val="50000"/>
                  </a:schemeClr>
                </a:solidFill>
                <a:latin typeface="+mn-lt"/>
              </a:rPr>
              <a:t>Document</a:t>
            </a:r>
            <a:r>
              <a:rPr lang="en-GB" sz="1200" baseline="0">
                <a:solidFill>
                  <a:schemeClr val="bg1">
                    <a:lumMod val="50000"/>
                  </a:schemeClr>
                </a:solidFill>
                <a:latin typeface="+mn-lt"/>
              </a:rPr>
              <a:t> title</a:t>
            </a:r>
            <a:endParaRPr lang="en-GB" sz="1200">
              <a:solidFill>
                <a:schemeClr val="bg1">
                  <a:lumMod val="50000"/>
                </a:schemeClr>
              </a:solidFill>
              <a:latin typeface="+mn-lt"/>
            </a:endParaRPr>
          </a:p>
        </p:txBody>
      </p:sp>
      <p:sp>
        <p:nvSpPr>
          <p:cNvPr id="6" name="TextBox 5"/>
          <p:cNvSpPr txBox="1"/>
          <p:nvPr userDrawn="1"/>
        </p:nvSpPr>
        <p:spPr>
          <a:xfrm>
            <a:off x="8965623" y="6301465"/>
            <a:ext cx="2751858" cy="276999"/>
          </a:xfrm>
          <a:prstGeom prst="rect">
            <a:avLst/>
          </a:prstGeom>
          <a:noFill/>
        </p:spPr>
        <p:txBody>
          <a:bodyPr wrap="square" rtlCol="0">
            <a:spAutoFit/>
          </a:bodyPr>
          <a:lstStyle/>
          <a:p>
            <a:r>
              <a:rPr lang="en-GB" sz="1200">
                <a:solidFill>
                  <a:srgbClr val="00ABB5"/>
                </a:solidFill>
                <a:latin typeface="+mn-lt"/>
              </a:rPr>
              <a:t>Transforming lives through learning</a:t>
            </a:r>
          </a:p>
        </p:txBody>
      </p:sp>
    </p:spTree>
    <p:extLst>
      <p:ext uri="{BB962C8B-B14F-4D97-AF65-F5344CB8AC3E}">
        <p14:creationId xmlns:p14="http://schemas.microsoft.com/office/powerpoint/2010/main" val="1008376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73800" y="1887538"/>
            <a:ext cx="5384800" cy="3702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a:solidFill>
                  <a:schemeClr val="bg1">
                    <a:lumMod val="50000"/>
                  </a:schemeClr>
                </a:solidFill>
                <a:latin typeface="+mn-lt"/>
              </a:rPr>
              <a:t>Document</a:t>
            </a:r>
            <a:r>
              <a:rPr lang="en-GB" sz="1200" baseline="0">
                <a:solidFill>
                  <a:schemeClr val="bg1">
                    <a:lumMod val="50000"/>
                  </a:schemeClr>
                </a:solidFill>
                <a:latin typeface="+mn-lt"/>
              </a:rPr>
              <a:t> title</a:t>
            </a:r>
            <a:endParaRPr lang="en-GB" sz="120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a:solidFill>
                  <a:srgbClr val="00ABB5"/>
                </a:solidFill>
                <a:latin typeface="+mn-lt"/>
              </a:rPr>
              <a:t>Transforming lives through learning</a:t>
            </a:r>
          </a:p>
        </p:txBody>
      </p:sp>
    </p:spTree>
    <p:extLst>
      <p:ext uri="{BB962C8B-B14F-4D97-AF65-F5344CB8AC3E}">
        <p14:creationId xmlns:p14="http://schemas.microsoft.com/office/powerpoint/2010/main" val="3967654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583623" y="6307283"/>
            <a:ext cx="2751858" cy="276999"/>
          </a:xfrm>
          <a:prstGeom prst="rect">
            <a:avLst/>
          </a:prstGeom>
          <a:noFill/>
        </p:spPr>
        <p:txBody>
          <a:bodyPr wrap="square" rtlCol="0">
            <a:spAutoFit/>
          </a:bodyPr>
          <a:lstStyle/>
          <a:p>
            <a:r>
              <a:rPr lang="en-GB" sz="1200">
                <a:solidFill>
                  <a:schemeClr val="bg1">
                    <a:lumMod val="50000"/>
                  </a:schemeClr>
                </a:solidFill>
                <a:latin typeface="+mn-lt"/>
              </a:rPr>
              <a:t>Document</a:t>
            </a:r>
            <a:r>
              <a:rPr lang="en-GB" sz="1200" baseline="0">
                <a:solidFill>
                  <a:schemeClr val="bg1">
                    <a:lumMod val="50000"/>
                  </a:schemeClr>
                </a:solidFill>
                <a:latin typeface="+mn-lt"/>
              </a:rPr>
              <a:t> title</a:t>
            </a:r>
            <a:endParaRPr lang="en-GB" sz="1200">
              <a:solidFill>
                <a:schemeClr val="bg1">
                  <a:lumMod val="50000"/>
                </a:schemeClr>
              </a:solidFill>
              <a:latin typeface="+mn-lt"/>
            </a:endParaRPr>
          </a:p>
        </p:txBody>
      </p:sp>
      <p:sp>
        <p:nvSpPr>
          <p:cNvPr id="9" name="TextBox 8"/>
          <p:cNvSpPr txBox="1"/>
          <p:nvPr userDrawn="1"/>
        </p:nvSpPr>
        <p:spPr>
          <a:xfrm>
            <a:off x="8965623" y="6301465"/>
            <a:ext cx="2751858" cy="276999"/>
          </a:xfrm>
          <a:prstGeom prst="rect">
            <a:avLst/>
          </a:prstGeom>
          <a:noFill/>
        </p:spPr>
        <p:txBody>
          <a:bodyPr wrap="square" rtlCol="0">
            <a:spAutoFit/>
          </a:bodyPr>
          <a:lstStyle/>
          <a:p>
            <a:r>
              <a:rPr lang="en-GB" sz="1200">
                <a:solidFill>
                  <a:srgbClr val="00ABB5"/>
                </a:solidFill>
                <a:latin typeface="+mn-lt"/>
              </a:rPr>
              <a:t>Transforming lives through learning</a:t>
            </a:r>
          </a:p>
        </p:txBody>
      </p:sp>
    </p:spTree>
    <p:extLst>
      <p:ext uri="{BB962C8B-B14F-4D97-AF65-F5344CB8AC3E}">
        <p14:creationId xmlns:p14="http://schemas.microsoft.com/office/powerpoint/2010/main" val="2329684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cxnSp>
        <p:nvCxnSpPr>
          <p:cNvPr id="3" name="Straight Connector 2"/>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583623" y="6307283"/>
            <a:ext cx="2751858" cy="276999"/>
          </a:xfrm>
          <a:prstGeom prst="rect">
            <a:avLst/>
          </a:prstGeom>
          <a:noFill/>
        </p:spPr>
        <p:txBody>
          <a:bodyPr wrap="square" rtlCol="0">
            <a:spAutoFit/>
          </a:bodyPr>
          <a:lstStyle/>
          <a:p>
            <a:r>
              <a:rPr lang="en-GB" sz="1200">
                <a:solidFill>
                  <a:schemeClr val="bg1">
                    <a:lumMod val="50000"/>
                  </a:schemeClr>
                </a:solidFill>
                <a:latin typeface="+mn-lt"/>
              </a:rPr>
              <a:t>Document</a:t>
            </a:r>
            <a:r>
              <a:rPr lang="en-GB" sz="1200" baseline="0">
                <a:solidFill>
                  <a:schemeClr val="bg1">
                    <a:lumMod val="50000"/>
                  </a:schemeClr>
                </a:solidFill>
                <a:latin typeface="+mn-lt"/>
              </a:rPr>
              <a:t> title</a:t>
            </a:r>
            <a:endParaRPr lang="en-GB" sz="1200">
              <a:solidFill>
                <a:schemeClr val="bg1">
                  <a:lumMod val="50000"/>
                </a:schemeClr>
              </a:solidFill>
              <a:latin typeface="+mn-lt"/>
            </a:endParaRPr>
          </a:p>
        </p:txBody>
      </p:sp>
      <p:sp>
        <p:nvSpPr>
          <p:cNvPr id="5" name="TextBox 4"/>
          <p:cNvSpPr txBox="1"/>
          <p:nvPr userDrawn="1"/>
        </p:nvSpPr>
        <p:spPr>
          <a:xfrm>
            <a:off x="8965623" y="6301465"/>
            <a:ext cx="2751858" cy="276999"/>
          </a:xfrm>
          <a:prstGeom prst="rect">
            <a:avLst/>
          </a:prstGeom>
          <a:noFill/>
        </p:spPr>
        <p:txBody>
          <a:bodyPr wrap="square" rtlCol="0">
            <a:spAutoFit/>
          </a:bodyPr>
          <a:lstStyle/>
          <a:p>
            <a:r>
              <a:rPr lang="en-GB" sz="1200">
                <a:solidFill>
                  <a:srgbClr val="00ABB5"/>
                </a:solidFill>
                <a:latin typeface="+mn-lt"/>
              </a:rPr>
              <a:t>Transforming lives through learning</a:t>
            </a:r>
          </a:p>
        </p:txBody>
      </p:sp>
    </p:spTree>
    <p:extLst>
      <p:ext uri="{BB962C8B-B14F-4D97-AF65-F5344CB8AC3E}">
        <p14:creationId xmlns:p14="http://schemas.microsoft.com/office/powerpoint/2010/main" val="1455894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 name="Straight Connector 1"/>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a:xfrm>
            <a:off x="583623" y="6307283"/>
            <a:ext cx="2751858" cy="276999"/>
          </a:xfrm>
          <a:prstGeom prst="rect">
            <a:avLst/>
          </a:prstGeom>
          <a:noFill/>
        </p:spPr>
        <p:txBody>
          <a:bodyPr wrap="square" rtlCol="0">
            <a:spAutoFit/>
          </a:bodyPr>
          <a:lstStyle/>
          <a:p>
            <a:r>
              <a:rPr lang="en-GB" sz="1200">
                <a:solidFill>
                  <a:schemeClr val="bg1">
                    <a:lumMod val="50000"/>
                  </a:schemeClr>
                </a:solidFill>
                <a:latin typeface="+mn-lt"/>
              </a:rPr>
              <a:t>Document</a:t>
            </a:r>
            <a:r>
              <a:rPr lang="en-GB" sz="1200" baseline="0">
                <a:solidFill>
                  <a:schemeClr val="bg1">
                    <a:lumMod val="50000"/>
                  </a:schemeClr>
                </a:solidFill>
                <a:latin typeface="+mn-lt"/>
              </a:rPr>
              <a:t> title</a:t>
            </a:r>
            <a:endParaRPr lang="en-GB" sz="1200">
              <a:solidFill>
                <a:schemeClr val="bg1">
                  <a:lumMod val="50000"/>
                </a:schemeClr>
              </a:solidFill>
              <a:latin typeface="+mn-lt"/>
            </a:endParaRPr>
          </a:p>
        </p:txBody>
      </p:sp>
      <p:sp>
        <p:nvSpPr>
          <p:cNvPr id="4" name="TextBox 3"/>
          <p:cNvSpPr txBox="1"/>
          <p:nvPr userDrawn="1"/>
        </p:nvSpPr>
        <p:spPr>
          <a:xfrm>
            <a:off x="8965623" y="6301465"/>
            <a:ext cx="2751858" cy="276999"/>
          </a:xfrm>
          <a:prstGeom prst="rect">
            <a:avLst/>
          </a:prstGeom>
          <a:noFill/>
        </p:spPr>
        <p:txBody>
          <a:bodyPr wrap="square" rtlCol="0">
            <a:spAutoFit/>
          </a:bodyPr>
          <a:lstStyle/>
          <a:p>
            <a:r>
              <a:rPr lang="en-GB" sz="1200">
                <a:solidFill>
                  <a:srgbClr val="00ABB5"/>
                </a:solidFill>
                <a:latin typeface="+mn-lt"/>
              </a:rPr>
              <a:t>Transforming lives through learning</a:t>
            </a:r>
          </a:p>
        </p:txBody>
      </p:sp>
    </p:spTree>
    <p:extLst>
      <p:ext uri="{BB962C8B-B14F-4D97-AF65-F5344CB8AC3E}">
        <p14:creationId xmlns:p14="http://schemas.microsoft.com/office/powerpoint/2010/main" val="3923925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a:solidFill>
                  <a:schemeClr val="bg1">
                    <a:lumMod val="50000"/>
                  </a:schemeClr>
                </a:solidFill>
                <a:latin typeface="+mn-lt"/>
              </a:rPr>
              <a:t>Document</a:t>
            </a:r>
            <a:r>
              <a:rPr lang="en-GB" sz="1200" baseline="0">
                <a:solidFill>
                  <a:schemeClr val="bg1">
                    <a:lumMod val="50000"/>
                  </a:schemeClr>
                </a:solidFill>
                <a:latin typeface="+mn-lt"/>
              </a:rPr>
              <a:t> title</a:t>
            </a:r>
            <a:endParaRPr lang="en-GB" sz="120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a:solidFill>
                  <a:srgbClr val="00ABB5"/>
                </a:solidFill>
                <a:latin typeface="+mn-lt"/>
              </a:rPr>
              <a:t>Transforming lives through learning</a:t>
            </a:r>
          </a:p>
        </p:txBody>
      </p:sp>
    </p:spTree>
    <p:extLst>
      <p:ext uri="{BB962C8B-B14F-4D97-AF65-F5344CB8AC3E}">
        <p14:creationId xmlns:p14="http://schemas.microsoft.com/office/powerpoint/2010/main" val="2668443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5" name="Straight Connector 4"/>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83623" y="6307283"/>
            <a:ext cx="2751858" cy="276999"/>
          </a:xfrm>
          <a:prstGeom prst="rect">
            <a:avLst/>
          </a:prstGeom>
          <a:noFill/>
        </p:spPr>
        <p:txBody>
          <a:bodyPr wrap="square" rtlCol="0">
            <a:spAutoFit/>
          </a:bodyPr>
          <a:lstStyle/>
          <a:p>
            <a:r>
              <a:rPr lang="en-GB" sz="1200">
                <a:solidFill>
                  <a:schemeClr val="bg1">
                    <a:lumMod val="50000"/>
                  </a:schemeClr>
                </a:solidFill>
                <a:latin typeface="+mn-lt"/>
              </a:rPr>
              <a:t>Document</a:t>
            </a:r>
            <a:r>
              <a:rPr lang="en-GB" sz="1200" baseline="0">
                <a:solidFill>
                  <a:schemeClr val="bg1">
                    <a:lumMod val="50000"/>
                  </a:schemeClr>
                </a:solidFill>
                <a:latin typeface="+mn-lt"/>
              </a:rPr>
              <a:t> title</a:t>
            </a:r>
            <a:endParaRPr lang="en-GB" sz="1200">
              <a:solidFill>
                <a:schemeClr val="bg1">
                  <a:lumMod val="50000"/>
                </a:schemeClr>
              </a:solidFill>
              <a:latin typeface="+mn-lt"/>
            </a:endParaRPr>
          </a:p>
        </p:txBody>
      </p:sp>
      <p:sp>
        <p:nvSpPr>
          <p:cNvPr id="7" name="TextBox 6"/>
          <p:cNvSpPr txBox="1"/>
          <p:nvPr userDrawn="1"/>
        </p:nvSpPr>
        <p:spPr>
          <a:xfrm>
            <a:off x="8965623" y="6301465"/>
            <a:ext cx="2751858" cy="276999"/>
          </a:xfrm>
          <a:prstGeom prst="rect">
            <a:avLst/>
          </a:prstGeom>
          <a:noFill/>
        </p:spPr>
        <p:txBody>
          <a:bodyPr wrap="square" rtlCol="0">
            <a:spAutoFit/>
          </a:bodyPr>
          <a:lstStyle/>
          <a:p>
            <a:r>
              <a:rPr lang="en-GB" sz="1200">
                <a:solidFill>
                  <a:srgbClr val="00ABB5"/>
                </a:solidFill>
                <a:latin typeface="+mn-lt"/>
              </a:rPr>
              <a:t>Transforming lives through learning</a:t>
            </a:r>
          </a:p>
        </p:txBody>
      </p:sp>
    </p:spTree>
    <p:extLst>
      <p:ext uri="{BB962C8B-B14F-4D97-AF65-F5344CB8AC3E}">
        <p14:creationId xmlns:p14="http://schemas.microsoft.com/office/powerpoint/2010/main" val="4188069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4" name="Straight Connector 3"/>
          <p:cNvCxnSpPr/>
          <p:nvPr userDrawn="1"/>
        </p:nvCxnSpPr>
        <p:spPr>
          <a:xfrm>
            <a:off x="666751" y="6223000"/>
            <a:ext cx="10836972" cy="0"/>
          </a:xfrm>
          <a:prstGeom prst="line">
            <a:avLst/>
          </a:prstGeom>
          <a:ln>
            <a:solidFill>
              <a:srgbClr val="B3D23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583623" y="6307283"/>
            <a:ext cx="2751858" cy="276999"/>
          </a:xfrm>
          <a:prstGeom prst="rect">
            <a:avLst/>
          </a:prstGeom>
          <a:noFill/>
        </p:spPr>
        <p:txBody>
          <a:bodyPr wrap="square" rtlCol="0">
            <a:spAutoFit/>
          </a:bodyPr>
          <a:lstStyle/>
          <a:p>
            <a:r>
              <a:rPr lang="en-GB" sz="1200">
                <a:solidFill>
                  <a:schemeClr val="bg1">
                    <a:lumMod val="50000"/>
                  </a:schemeClr>
                </a:solidFill>
                <a:latin typeface="+mn-lt"/>
              </a:rPr>
              <a:t>Document</a:t>
            </a:r>
            <a:r>
              <a:rPr lang="en-GB" sz="1200" baseline="0">
                <a:solidFill>
                  <a:schemeClr val="bg1">
                    <a:lumMod val="50000"/>
                  </a:schemeClr>
                </a:solidFill>
                <a:latin typeface="+mn-lt"/>
              </a:rPr>
              <a:t> title</a:t>
            </a:r>
            <a:endParaRPr lang="en-GB" sz="1200">
              <a:solidFill>
                <a:schemeClr val="bg1">
                  <a:lumMod val="50000"/>
                </a:schemeClr>
              </a:solidFill>
              <a:latin typeface="+mn-lt"/>
            </a:endParaRPr>
          </a:p>
        </p:txBody>
      </p:sp>
      <p:sp>
        <p:nvSpPr>
          <p:cNvPr id="6" name="TextBox 5"/>
          <p:cNvSpPr txBox="1"/>
          <p:nvPr userDrawn="1"/>
        </p:nvSpPr>
        <p:spPr>
          <a:xfrm>
            <a:off x="8965623" y="6301465"/>
            <a:ext cx="2751858" cy="276999"/>
          </a:xfrm>
          <a:prstGeom prst="rect">
            <a:avLst/>
          </a:prstGeom>
          <a:noFill/>
        </p:spPr>
        <p:txBody>
          <a:bodyPr wrap="square" rtlCol="0">
            <a:spAutoFit/>
          </a:bodyPr>
          <a:lstStyle/>
          <a:p>
            <a:r>
              <a:rPr lang="en-GB" sz="1200">
                <a:solidFill>
                  <a:srgbClr val="00ABB5"/>
                </a:solidFill>
                <a:latin typeface="+mn-lt"/>
              </a:rPr>
              <a:t>Transforming lives through learning</a:t>
            </a:r>
          </a:p>
        </p:txBody>
      </p:sp>
    </p:spTree>
    <p:extLst>
      <p:ext uri="{BB962C8B-B14F-4D97-AF65-F5344CB8AC3E}">
        <p14:creationId xmlns:p14="http://schemas.microsoft.com/office/powerpoint/2010/main" val="3853926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66751" y="830263"/>
            <a:ext cx="10836972"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8" name="Rectangle 3"/>
          <p:cNvSpPr>
            <a:spLocks noGrp="1" noChangeArrowheads="1"/>
          </p:cNvSpPr>
          <p:nvPr>
            <p:ph type="body" idx="1"/>
          </p:nvPr>
        </p:nvSpPr>
        <p:spPr bwMode="auto">
          <a:xfrm>
            <a:off x="685800" y="1887538"/>
            <a:ext cx="10817923"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Main body style like this and leading into bullets:</a:t>
            </a:r>
          </a:p>
          <a:p>
            <a:pPr lvl="1"/>
            <a:r>
              <a:rPr lang="en-US"/>
              <a:t>First level bullet</a:t>
            </a:r>
          </a:p>
          <a:p>
            <a:pPr lvl="2"/>
            <a:r>
              <a:rPr lang="en-US"/>
              <a:t>Second level bullet</a:t>
            </a:r>
          </a:p>
          <a:p>
            <a:pPr lvl="3"/>
            <a:r>
              <a:rPr lang="en-US"/>
              <a:t>Third level bullet</a:t>
            </a:r>
          </a:p>
          <a:p>
            <a:pPr lvl="4"/>
            <a:r>
              <a:rPr lang="en-US"/>
              <a:t>Fourth level</a:t>
            </a:r>
          </a:p>
          <a:p>
            <a:pPr lvl="5"/>
            <a:r>
              <a:rPr lang="en-US"/>
              <a:t>Fifth level</a:t>
            </a:r>
            <a:endParaRPr lang="en-GB"/>
          </a:p>
        </p:txBody>
      </p:sp>
      <p:sp>
        <p:nvSpPr>
          <p:cNvPr id="1029" name="Text Box 7"/>
          <p:cNvSpPr txBox="1">
            <a:spLocks noChangeArrowheads="1"/>
          </p:cNvSpPr>
          <p:nvPr/>
        </p:nvSpPr>
        <p:spPr bwMode="auto">
          <a:xfrm>
            <a:off x="7001910"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pPr>
            <a:r>
              <a:rPr lang="en-GB" sz="1200">
                <a:solidFill>
                  <a:srgbClr val="00ABB5"/>
                </a:solidFill>
              </a:rPr>
              <a:t>Transforming lives through learning</a:t>
            </a:r>
          </a:p>
        </p:txBody>
      </p:sp>
      <p:sp>
        <p:nvSpPr>
          <p:cNvPr id="1030" name="Picture 9" descr="Education Scotland White (higher res)"/>
          <p:cNvSpPr>
            <a:spLocks noChangeAspect="1" noChangeArrowheads="1"/>
          </p:cNvSpPr>
          <p:nvPr/>
        </p:nvSpPr>
        <p:spPr bwMode="auto">
          <a:xfrm>
            <a:off x="9359900" y="5892800"/>
            <a:ext cx="2159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sz="1800"/>
          </a:p>
        </p:txBody>
      </p:sp>
      <p:cxnSp>
        <p:nvCxnSpPr>
          <p:cNvPr id="3" name="Straight Connector 2"/>
          <p:cNvCxnSpPr>
            <a:endCxn id="1030" idx="3"/>
          </p:cNvCxnSpPr>
          <p:nvPr/>
        </p:nvCxnSpPr>
        <p:spPr>
          <a:xfrm flipV="1">
            <a:off x="676690" y="6216650"/>
            <a:ext cx="10842210" cy="41072"/>
          </a:xfrm>
          <a:prstGeom prst="line">
            <a:avLst/>
          </a:prstGeom>
          <a:ln w="12700" cmpd="sng">
            <a:solidFill>
              <a:srgbClr val="B3D236"/>
            </a:solidFill>
          </a:ln>
          <a:effectLst/>
        </p:spPr>
        <p:style>
          <a:lnRef idx="2">
            <a:schemeClr val="accent1"/>
          </a:lnRef>
          <a:fillRef idx="0">
            <a:schemeClr val="accent1"/>
          </a:fillRef>
          <a:effectRef idx="1">
            <a:schemeClr val="accent1"/>
          </a:effectRef>
          <a:fontRef idx="minor">
            <a:schemeClr val="tx1"/>
          </a:fontRef>
        </p:style>
      </p:cxnSp>
      <p:sp>
        <p:nvSpPr>
          <p:cNvPr id="8" name="Text Box 7"/>
          <p:cNvSpPr txBox="1">
            <a:spLocks noChangeArrowheads="1"/>
          </p:cNvSpPr>
          <p:nvPr/>
        </p:nvSpPr>
        <p:spPr bwMode="auto">
          <a:xfrm>
            <a:off x="587260" y="6304472"/>
            <a:ext cx="451273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l" eaLnBrk="1" hangingPunct="1">
              <a:spcBef>
                <a:spcPct val="50000"/>
              </a:spcBef>
            </a:pPr>
            <a:r>
              <a:rPr lang="en-GB" sz="1200">
                <a:solidFill>
                  <a:schemeClr val="tx1">
                    <a:lumMod val="50000"/>
                    <a:lumOff val="50000"/>
                  </a:schemeClr>
                </a:solidFill>
              </a:rPr>
              <a:t>Document title</a:t>
            </a:r>
          </a:p>
        </p:txBody>
      </p:sp>
    </p:spTree>
    <p:extLst>
      <p:ext uri="{BB962C8B-B14F-4D97-AF65-F5344CB8AC3E}">
        <p14:creationId xmlns:p14="http://schemas.microsoft.com/office/powerpoint/2010/main" val="5147896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84" r:id="rId11"/>
  </p:sldLayoutIdLst>
  <p:txStyles>
    <p:titleStyle>
      <a:lvl1pPr algn="l" rtl="0" eaLnBrk="1" fontAlgn="base" hangingPunct="1">
        <a:spcBef>
          <a:spcPct val="0"/>
        </a:spcBef>
        <a:spcAft>
          <a:spcPct val="0"/>
        </a:spcAft>
        <a:defRPr sz="3000" b="1">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p:titleStyle>
    <p:body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20.sv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slide" Target="slide2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20.sv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slide" Target="slide2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20.sv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slide" Target="slide2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slide" Target="slide2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slide" Target="slide2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hyperlink" Target="https://scotlandscurriculum.scot/"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slide" Target="slide2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slide" Target="slide2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slide" Target="slide2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slide" Target="slide2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slide" Target="slide2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slide" Target="slide2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slide" Target="slide2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slide" Target="slide2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slide" Target="slide2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slide" Target="slide2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slide" Target="slide2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slide" Target="slide2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hyperlink" Target="https://education.gov.scot/improvement/practice-exemplars/woodmuir-primary-school-involving-children-in-planning-and-assessing-their-own-learning/" TargetMode="External"/><Relationship Id="rId5" Type="http://schemas.openxmlformats.org/officeDocument/2006/relationships/slide" Target="slide2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hyperlink" Target="https://education.gov.scot/improvement/practice-exemplars/lead9-how-portmoak-primary-school-achieved-success" TargetMode="External"/><Relationship Id="rId5" Type="http://schemas.openxmlformats.org/officeDocument/2006/relationships/slide" Target="slide2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education.gov.scot/education-scotland/what-we-do/inspection-and-review/chief-inspector-report/national-thematic-inspections/assessment-in-the-bge/" TargetMode="External"/><Relationship Id="rId5" Type="http://schemas.openxmlformats.org/officeDocument/2006/relationships/image" Target="../media/image7.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education.gov.scot/improvement/scotland-learns/resources-for-practitioners/assessment-what-is-working-well/"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png"/><Relationship Id="rId3" Type="http://schemas.openxmlformats.org/officeDocument/2006/relationships/image" Target="../media/image4.emf"/><Relationship Id="rId7" Type="http://schemas.openxmlformats.org/officeDocument/2006/relationships/image" Target="../media/image12.svg"/><Relationship Id="rId12" Type="http://schemas.openxmlformats.org/officeDocument/2006/relationships/slide" Target="slide21.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slide" Target="slide22.xml"/><Relationship Id="rId10" Type="http://schemas.openxmlformats.org/officeDocument/2006/relationships/image" Target="../media/image15.png"/><Relationship Id="rId4" Type="http://schemas.openxmlformats.org/officeDocument/2006/relationships/image" Target="../media/image5.png"/><Relationship Id="rId9" Type="http://schemas.openxmlformats.org/officeDocument/2006/relationships/image" Target="../media/image14.svg"/><Relationship Id="rId14" Type="http://schemas.openxmlformats.org/officeDocument/2006/relationships/image" Target="../media/image18.svg"/></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20.sv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slide" Target="slide2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00ABB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ES_NO TAG_WHITE_TRANSPAREN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6941" y="2277284"/>
            <a:ext cx="4501480" cy="1800085"/>
          </a:xfrm>
          <a:prstGeom prst="rect">
            <a:avLst/>
          </a:prstGeom>
        </p:spPr>
      </p:pic>
    </p:spTree>
    <p:extLst>
      <p:ext uri="{BB962C8B-B14F-4D97-AF65-F5344CB8AC3E}">
        <p14:creationId xmlns:p14="http://schemas.microsoft.com/office/powerpoint/2010/main" val="3977425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571067"/>
            <a:ext cx="12209380" cy="1286933"/>
          </a:xfrm>
          <a:prstGeom prst="rect">
            <a:avLst/>
          </a:prstGeom>
        </p:spPr>
      </p:pic>
      <p:sp>
        <p:nvSpPr>
          <p:cNvPr id="9" name="Text Box 8"/>
          <p:cNvSpPr txBox="1"/>
          <p:nvPr/>
        </p:nvSpPr>
        <p:spPr>
          <a:xfrm>
            <a:off x="7200688" y="6160986"/>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
        <p:nvSpPr>
          <p:cNvPr id="10" name="Text Box 8"/>
          <p:cNvSpPr txBox="1"/>
          <p:nvPr/>
        </p:nvSpPr>
        <p:spPr>
          <a:xfrm>
            <a:off x="6735647" y="6417135"/>
            <a:ext cx="5498123"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b="1" dirty="0">
                <a:solidFill>
                  <a:schemeClr val="bg1"/>
                </a:solidFill>
              </a:rPr>
              <a:t>Do luchd-ionnsachaidh na h-Alba, le luchd-foghlaim Alba </a:t>
            </a:r>
          </a:p>
        </p:txBody>
      </p:sp>
      <p:sp>
        <p:nvSpPr>
          <p:cNvPr id="11" name="Rectangle 10">
            <a:hlinkClick r:id="rId5" action="ppaction://hlinksldjump"/>
            <a:extLst>
              <a:ext uri="{FF2B5EF4-FFF2-40B4-BE49-F238E27FC236}">
                <a16:creationId xmlns:a16="http://schemas.microsoft.com/office/drawing/2014/main" id="{E3B34208-DDB5-3046-8056-D77298008BA7}"/>
              </a:ext>
            </a:extLst>
          </p:cNvPr>
          <p:cNvSpPr/>
          <p:nvPr/>
        </p:nvSpPr>
        <p:spPr>
          <a:xfrm>
            <a:off x="6597254" y="1835944"/>
            <a:ext cx="2025253" cy="3115532"/>
          </a:xfrm>
          <a:prstGeom prst="rect">
            <a:avLst/>
          </a:prstGeom>
          <a:solidFill>
            <a:srgbClr val="004297">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rial"/>
            </a:endParaRPr>
          </a:p>
        </p:txBody>
      </p:sp>
      <p:sp>
        <p:nvSpPr>
          <p:cNvPr id="38" name="TextBox 37">
            <a:extLst>
              <a:ext uri="{FF2B5EF4-FFF2-40B4-BE49-F238E27FC236}">
                <a16:creationId xmlns:a16="http://schemas.microsoft.com/office/drawing/2014/main" id="{609CE6D6-3EB8-4C4D-9630-6F3C4BB35679}"/>
              </a:ext>
            </a:extLst>
          </p:cNvPr>
          <p:cNvSpPr txBox="1"/>
          <p:nvPr/>
        </p:nvSpPr>
        <p:spPr>
          <a:xfrm>
            <a:off x="3610067" y="5556430"/>
            <a:ext cx="1869102" cy="253916"/>
          </a:xfrm>
          <a:prstGeom prst="rect">
            <a:avLst/>
          </a:prstGeom>
          <a:noFill/>
        </p:spPr>
        <p:txBody>
          <a:bodyPr wrap="none" lIns="0" tIns="0" rIns="0" bIns="0" rtlCol="0">
            <a:spAutoFit/>
          </a:bodyPr>
          <a:lstStyle/>
          <a:p>
            <a:pPr algn="ctr"/>
            <a:r>
              <a:rPr lang="bg-BG" sz="1650" b="1" dirty="0">
                <a:solidFill>
                  <a:srgbClr val="B3D236"/>
                </a:solidFill>
                <a:latin typeface="Arial Unicode MS" charset="0"/>
                <a:ea typeface="Arial Unicode MS" charset="0"/>
                <a:cs typeface="Arial Unicode MS" charset="0"/>
              </a:rPr>
              <a:t>◀ •</a:t>
            </a:r>
            <a:r>
              <a:rPr lang="en-GB" sz="1650" b="1" dirty="0">
                <a:solidFill>
                  <a:srgbClr val="B3D236"/>
                </a:solidFill>
                <a:latin typeface="Arial Unicode MS" charset="0"/>
                <a:ea typeface="Arial Unicode MS" charset="0"/>
                <a:cs typeface="Arial Unicode MS" charset="0"/>
              </a:rPr>
              <a:t> </a:t>
            </a:r>
            <a:r>
              <a:rPr lang="bg-BG" sz="1650" b="1" dirty="0">
                <a:solidFill>
                  <a:srgbClr val="004297"/>
                </a:solidFill>
                <a:latin typeface="Arial Unicode MS" charset="0"/>
                <a:ea typeface="Arial Unicode MS" charset="0"/>
                <a:cs typeface="Arial Unicode MS" charset="0"/>
              </a:rPr>
              <a:t>•</a:t>
            </a:r>
            <a:r>
              <a:rPr lang="en-GB" sz="1650" b="1" dirty="0">
                <a:solidFill>
                  <a:srgbClr val="B3D236"/>
                </a:solidFill>
                <a:latin typeface="Arial Unicode MS" charset="0"/>
                <a:ea typeface="Arial Unicode MS" charset="0"/>
                <a:cs typeface="Arial Unicode MS" charset="0"/>
              </a:rPr>
              <a:t> </a:t>
            </a:r>
            <a:r>
              <a:rPr lang="bg-BG" sz="1650" b="1" dirty="0">
                <a:solidFill>
                  <a:srgbClr val="B3D236"/>
                </a:solidFill>
                <a:latin typeface="Arial Unicode MS" charset="0"/>
                <a:ea typeface="Arial Unicode MS" charset="0"/>
                <a:cs typeface="Arial Unicode MS" charset="0"/>
              </a:rPr>
              <a:t>•</a:t>
            </a:r>
            <a:r>
              <a:rPr lang="en-GB" sz="1650" b="1" dirty="0">
                <a:solidFill>
                  <a:srgbClr val="B3D236"/>
                </a:solidFill>
                <a:latin typeface="Arial Unicode MS" charset="0"/>
                <a:ea typeface="Arial Unicode MS" charset="0"/>
                <a:cs typeface="Arial Unicode MS" charset="0"/>
              </a:rPr>
              <a:t> </a:t>
            </a:r>
            <a:r>
              <a:rPr lang="bg-BG" sz="1650" b="1" dirty="0">
                <a:solidFill>
                  <a:srgbClr val="B3D236"/>
                </a:solidFill>
                <a:latin typeface="Arial Unicode MS" charset="0"/>
                <a:ea typeface="Arial Unicode MS" charset="0"/>
                <a:cs typeface="Arial Unicode MS" charset="0"/>
              </a:rPr>
              <a:t>•</a:t>
            </a:r>
            <a:r>
              <a:rPr lang="en-GB" sz="1650" b="1" dirty="0">
                <a:solidFill>
                  <a:srgbClr val="B3D236"/>
                </a:solidFill>
                <a:latin typeface="Arial Unicode MS" charset="0"/>
                <a:ea typeface="Arial Unicode MS" charset="0"/>
                <a:cs typeface="Arial Unicode MS" charset="0"/>
              </a:rPr>
              <a:t> </a:t>
            </a:r>
            <a:r>
              <a:rPr lang="bg-BG" sz="1650" b="1" dirty="0">
                <a:solidFill>
                  <a:srgbClr val="B3D236"/>
                </a:solidFill>
                <a:latin typeface="Arial Unicode MS" charset="0"/>
                <a:ea typeface="Arial Unicode MS" charset="0"/>
                <a:cs typeface="Arial Unicode MS" charset="0"/>
              </a:rPr>
              <a:t>• •</a:t>
            </a:r>
            <a:r>
              <a:rPr lang="en-GB" sz="1650" b="1" dirty="0">
                <a:solidFill>
                  <a:srgbClr val="B3D236"/>
                </a:solidFill>
                <a:latin typeface="Arial Unicode MS" charset="0"/>
                <a:ea typeface="Arial Unicode MS" charset="0"/>
                <a:cs typeface="Arial Unicode MS" charset="0"/>
              </a:rPr>
              <a:t> </a:t>
            </a:r>
            <a:r>
              <a:rPr lang="bg-BG" sz="1650" b="1" dirty="0">
                <a:solidFill>
                  <a:srgbClr val="B3D236"/>
                </a:solidFill>
                <a:latin typeface="Arial Unicode MS" charset="0"/>
                <a:ea typeface="Arial Unicode MS" charset="0"/>
                <a:cs typeface="Arial Unicode MS" charset="0"/>
              </a:rPr>
              <a:t>•</a:t>
            </a:r>
            <a:r>
              <a:rPr lang="en-GB" sz="1650" b="1" dirty="0">
                <a:solidFill>
                  <a:srgbClr val="B3D236"/>
                </a:solidFill>
                <a:latin typeface="Arial Unicode MS" charset="0"/>
                <a:ea typeface="Arial Unicode MS" charset="0"/>
                <a:cs typeface="Arial Unicode MS" charset="0"/>
              </a:rPr>
              <a:t> </a:t>
            </a:r>
            <a:r>
              <a:rPr lang="bg-BG" sz="1650" b="1" dirty="0">
                <a:solidFill>
                  <a:srgbClr val="B3D236"/>
                </a:solidFill>
                <a:latin typeface="Arial Unicode MS" charset="0"/>
                <a:ea typeface="Arial Unicode MS" charset="0"/>
                <a:cs typeface="Arial Unicode MS" charset="0"/>
              </a:rPr>
              <a:t>•</a:t>
            </a:r>
            <a:r>
              <a:rPr lang="en-GB" sz="1650" b="1" dirty="0">
                <a:solidFill>
                  <a:srgbClr val="B3D236"/>
                </a:solidFill>
                <a:latin typeface="Arial Unicode MS" charset="0"/>
                <a:ea typeface="Arial Unicode MS" charset="0"/>
                <a:cs typeface="Arial Unicode MS" charset="0"/>
              </a:rPr>
              <a:t> </a:t>
            </a:r>
            <a:r>
              <a:rPr lang="bg-BG" sz="1650" b="1" dirty="0">
                <a:solidFill>
                  <a:srgbClr val="B3D236"/>
                </a:solidFill>
                <a:latin typeface="Arial Unicode MS" charset="0"/>
                <a:ea typeface="Arial Unicode MS" charset="0"/>
                <a:cs typeface="Arial Unicode MS" charset="0"/>
              </a:rPr>
              <a:t>•</a:t>
            </a:r>
            <a:r>
              <a:rPr lang="en-GB" sz="1650" b="1" dirty="0">
                <a:solidFill>
                  <a:srgbClr val="B3D236"/>
                </a:solidFill>
                <a:latin typeface="Arial Unicode MS" charset="0"/>
                <a:ea typeface="Arial Unicode MS" charset="0"/>
                <a:cs typeface="Arial Unicode MS" charset="0"/>
              </a:rPr>
              <a:t> </a:t>
            </a:r>
            <a:r>
              <a:rPr lang="bg-BG" sz="1650" b="1" dirty="0">
                <a:solidFill>
                  <a:srgbClr val="B3D236"/>
                </a:solidFill>
                <a:latin typeface="Arial Unicode MS" charset="0"/>
                <a:ea typeface="Arial Unicode MS" charset="0"/>
                <a:cs typeface="Arial Unicode MS" charset="0"/>
              </a:rPr>
              <a:t>• •</a:t>
            </a:r>
            <a:r>
              <a:rPr lang="en-GB" sz="1650" b="1" dirty="0">
                <a:solidFill>
                  <a:srgbClr val="B3D236"/>
                </a:solidFill>
                <a:latin typeface="Arial Unicode MS" charset="0"/>
                <a:ea typeface="Arial Unicode MS" charset="0"/>
                <a:cs typeface="Arial Unicode MS" charset="0"/>
              </a:rPr>
              <a:t> </a:t>
            </a:r>
            <a:r>
              <a:rPr lang="bg-BG" sz="1650" b="1" dirty="0">
                <a:solidFill>
                  <a:srgbClr val="B3D236"/>
                </a:solidFill>
                <a:latin typeface="Arial Unicode MS" charset="0"/>
                <a:ea typeface="Arial Unicode MS" charset="0"/>
                <a:cs typeface="Arial Unicode MS" charset="0"/>
              </a:rPr>
              <a:t>▶</a:t>
            </a:r>
            <a:endParaRPr lang="en-GB" sz="1650" b="1" dirty="0" err="1">
              <a:solidFill>
                <a:srgbClr val="B3D236"/>
              </a:solidFill>
              <a:latin typeface="Arial Unicode MS" charset="0"/>
              <a:ea typeface="Arial Unicode MS" charset="0"/>
              <a:cs typeface="Arial Unicode MS" charset="0"/>
            </a:endParaRPr>
          </a:p>
        </p:txBody>
      </p:sp>
      <p:sp>
        <p:nvSpPr>
          <p:cNvPr id="16" name="Content Placeholder 4">
            <a:extLst>
              <a:ext uri="{FF2B5EF4-FFF2-40B4-BE49-F238E27FC236}">
                <a16:creationId xmlns:a16="http://schemas.microsoft.com/office/drawing/2014/main" id="{42A728AA-6F8D-224A-A070-D709BE170200}"/>
              </a:ext>
            </a:extLst>
          </p:cNvPr>
          <p:cNvSpPr>
            <a:spLocks noGrp="1"/>
          </p:cNvSpPr>
          <p:nvPr>
            <p:ph idx="1"/>
          </p:nvPr>
        </p:nvSpPr>
        <p:spPr>
          <a:xfrm>
            <a:off x="2517565" y="2119393"/>
            <a:ext cx="6075760" cy="2592308"/>
          </a:xfrm>
        </p:spPr>
        <p:txBody>
          <a:bodyPr vert="horz" wrap="square" lIns="0" tIns="0" rIns="0" bIns="0" numCol="1" spcCol="180000" anchor="t" anchorCtr="0" compatLnSpc="1">
            <a:prstTxWarp prst="textNoShape">
              <a:avLst/>
            </a:prstTxWarp>
          </a:bodyPr>
          <a:lstStyle/>
          <a:p>
            <a:pPr>
              <a:spcAft>
                <a:spcPts val="225"/>
              </a:spcAft>
            </a:pPr>
            <a:r>
              <a:rPr lang="en-GB" sz="2800" u="sng" dirty="0">
                <a:solidFill>
                  <a:schemeClr val="tx1">
                    <a:lumMod val="75000"/>
                    <a:lumOff val="25000"/>
                  </a:schemeClr>
                </a:solidFill>
              </a:rPr>
              <a:t>For learners</a:t>
            </a:r>
          </a:p>
          <a:p>
            <a:pPr marL="138113" indent="-138113">
              <a:spcAft>
                <a:spcPts val="225"/>
              </a:spcAft>
              <a:buFont typeface="Arial" panose="020B0604020202020204" pitchFamily="34" charset="0"/>
              <a:buChar char="•"/>
            </a:pPr>
            <a:r>
              <a:rPr lang="en-GB" sz="2800" dirty="0">
                <a:solidFill>
                  <a:schemeClr val="tx1">
                    <a:lumMod val="75000"/>
                    <a:lumOff val="25000"/>
                  </a:schemeClr>
                </a:solidFill>
              </a:rPr>
              <a:t>The quality of </a:t>
            </a:r>
            <a:r>
              <a:rPr lang="en-GB" sz="2800" b="1" dirty="0">
                <a:solidFill>
                  <a:schemeClr val="tx1">
                    <a:lumMod val="75000"/>
                    <a:lumOff val="25000"/>
                  </a:schemeClr>
                </a:solidFill>
              </a:rPr>
              <a:t>oral feedback </a:t>
            </a:r>
            <a:r>
              <a:rPr lang="en-GB" sz="2800" dirty="0">
                <a:solidFill>
                  <a:schemeClr val="tx1">
                    <a:lumMod val="75000"/>
                    <a:lumOff val="25000"/>
                  </a:schemeClr>
                </a:solidFill>
              </a:rPr>
              <a:t>to children and young people is improving. </a:t>
            </a:r>
          </a:p>
          <a:p>
            <a:pPr>
              <a:spcAft>
                <a:spcPts val="225"/>
              </a:spcAft>
            </a:pPr>
            <a:endParaRPr lang="en-GB" sz="2100" dirty="0">
              <a:solidFill>
                <a:schemeClr val="tx1">
                  <a:lumMod val="75000"/>
                  <a:lumOff val="25000"/>
                </a:schemeClr>
              </a:solidFill>
            </a:endParaRPr>
          </a:p>
          <a:p>
            <a:pPr>
              <a:spcBef>
                <a:spcPts val="0"/>
              </a:spcBef>
              <a:spcAft>
                <a:spcPts val="900"/>
              </a:spcAft>
            </a:pPr>
            <a:endParaRPr lang="en-GB" sz="2100" dirty="0">
              <a:solidFill>
                <a:schemeClr val="tx1">
                  <a:lumMod val="75000"/>
                  <a:lumOff val="25000"/>
                </a:schemeClr>
              </a:solidFill>
            </a:endParaRPr>
          </a:p>
        </p:txBody>
      </p:sp>
      <p:sp>
        <p:nvSpPr>
          <p:cNvPr id="17" name="Title 5">
            <a:extLst>
              <a:ext uri="{FF2B5EF4-FFF2-40B4-BE49-F238E27FC236}">
                <a16:creationId xmlns:a16="http://schemas.microsoft.com/office/drawing/2014/main" id="{9F68A171-70C5-C145-93DB-88259FCAAA3D}"/>
              </a:ext>
            </a:extLst>
          </p:cNvPr>
          <p:cNvSpPr txBox="1">
            <a:spLocks/>
          </p:cNvSpPr>
          <p:nvPr/>
        </p:nvSpPr>
        <p:spPr bwMode="auto">
          <a:xfrm>
            <a:off x="494110" y="1617728"/>
            <a:ext cx="7560469" cy="2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1800" b="0">
                <a:solidFill>
                  <a:srgbClr val="004297"/>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lvl="0"/>
            <a:r>
              <a:rPr lang="en-GB" sz="2800" b="1" dirty="0"/>
              <a:t>QI 2.3 </a:t>
            </a:r>
            <a:r>
              <a:rPr lang="en-GB" sz="2800" b="1" dirty="0">
                <a:solidFill>
                  <a:srgbClr val="FFC000"/>
                </a:solidFill>
              </a:rPr>
              <a:t>What is improving?</a:t>
            </a:r>
            <a:endParaRPr lang="en-GB" sz="2800" b="1" dirty="0">
              <a:solidFill>
                <a:srgbClr val="00ABB5"/>
              </a:solidFill>
            </a:endParaRPr>
          </a:p>
        </p:txBody>
      </p:sp>
      <p:sp>
        <p:nvSpPr>
          <p:cNvPr id="18" name="TextBox 17">
            <a:extLst>
              <a:ext uri="{FF2B5EF4-FFF2-40B4-BE49-F238E27FC236}">
                <a16:creationId xmlns:a16="http://schemas.microsoft.com/office/drawing/2014/main" id="{EA468949-37FC-0045-949A-8595A62C9550}"/>
              </a:ext>
            </a:extLst>
          </p:cNvPr>
          <p:cNvSpPr txBox="1"/>
          <p:nvPr/>
        </p:nvSpPr>
        <p:spPr>
          <a:xfrm>
            <a:off x="494109" y="526777"/>
            <a:ext cx="6706579" cy="492443"/>
          </a:xfrm>
          <a:prstGeom prst="rect">
            <a:avLst/>
          </a:prstGeom>
          <a:noFill/>
        </p:spPr>
        <p:txBody>
          <a:bodyPr wrap="square" lIns="0" tIns="0" rIns="0" bIns="0" rtlCol="0">
            <a:spAutoFit/>
          </a:bodyPr>
          <a:lstStyle/>
          <a:p>
            <a:r>
              <a:rPr lang="en-GB" sz="3200" dirty="0">
                <a:solidFill>
                  <a:srgbClr val="004297"/>
                </a:solidFill>
              </a:rPr>
              <a:t>Learning, teaching and assessment </a:t>
            </a:r>
          </a:p>
        </p:txBody>
      </p:sp>
      <p:grpSp>
        <p:nvGrpSpPr>
          <p:cNvPr id="19" name="Group 18">
            <a:extLst>
              <a:ext uri="{FF2B5EF4-FFF2-40B4-BE49-F238E27FC236}">
                <a16:creationId xmlns:a16="http://schemas.microsoft.com/office/drawing/2014/main" id="{B9358A64-3E4C-FB41-9EAC-2BA004A02A32}"/>
              </a:ext>
            </a:extLst>
          </p:cNvPr>
          <p:cNvGrpSpPr/>
          <p:nvPr/>
        </p:nvGrpSpPr>
        <p:grpSpPr>
          <a:xfrm>
            <a:off x="791766" y="2213372"/>
            <a:ext cx="1428572" cy="1428572"/>
            <a:chOff x="1055688" y="1808163"/>
            <a:chExt cx="1904762" cy="1904762"/>
          </a:xfrm>
        </p:grpSpPr>
        <p:sp>
          <p:nvSpPr>
            <p:cNvPr id="20" name="Oval 19">
              <a:extLst>
                <a:ext uri="{FF2B5EF4-FFF2-40B4-BE49-F238E27FC236}">
                  <a16:creationId xmlns:a16="http://schemas.microsoft.com/office/drawing/2014/main" id="{191E0DDA-74FD-2D4B-8E84-D29DB75252CC}"/>
                </a:ext>
              </a:extLst>
            </p:cNvPr>
            <p:cNvSpPr/>
            <p:nvPr/>
          </p:nvSpPr>
          <p:spPr>
            <a:xfrm>
              <a:off x="1055688" y="1808163"/>
              <a:ext cx="1904762" cy="190476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1" name="Graphic 14">
              <a:extLst>
                <a:ext uri="{FF2B5EF4-FFF2-40B4-BE49-F238E27FC236}">
                  <a16:creationId xmlns:a16="http://schemas.microsoft.com/office/drawing/2014/main" id="{19260B75-97DE-484E-8CD2-1AEBDB7D8AA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51991" y="2245651"/>
              <a:ext cx="1149483" cy="1149483"/>
            </a:xfrm>
            <a:prstGeom prst="rect">
              <a:avLst/>
            </a:prstGeom>
          </p:spPr>
        </p:pic>
      </p:grpSp>
    </p:spTree>
    <p:extLst>
      <p:ext uri="{BB962C8B-B14F-4D97-AF65-F5344CB8AC3E}">
        <p14:creationId xmlns:p14="http://schemas.microsoft.com/office/powerpoint/2010/main" val="382199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 presetClass="entr" presetSubtype="0" fill="hold" grpId="0" nodeType="withEffect">
                                  <p:stCondLst>
                                    <p:cond delay="2500"/>
                                  </p:stCondLst>
                                  <p:childTnLst>
                                    <p:set>
                                      <p:cBhvr>
                                        <p:cTn id="12"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2500"/>
                                  </p:stCondLst>
                                  <p:childTnLst>
                                    <p:set>
                                      <p:cBhvr>
                                        <p:cTn id="16" dur="1" fill="hold">
                                          <p:stCondLst>
                                            <p:cond delay="0"/>
                                          </p:stCondLst>
                                        </p:cTn>
                                        <p:tgtEl>
                                          <p:spTgt spid="16">
                                            <p:txEl>
                                              <p:pRg st="1" end="1"/>
                                            </p:txEl>
                                          </p:spTgt>
                                        </p:tgtEl>
                                        <p:attrNameLst>
                                          <p:attrName>style.visibility</p:attrName>
                                        </p:attrNameLst>
                                      </p:cBhvr>
                                      <p:to>
                                        <p:strVal val="visible"/>
                                      </p:to>
                                    </p:se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uiExpand="1" build="p"/>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571067"/>
            <a:ext cx="12209380" cy="1286933"/>
          </a:xfrm>
          <a:prstGeom prst="rect">
            <a:avLst/>
          </a:prstGeom>
        </p:spPr>
      </p:pic>
      <p:sp>
        <p:nvSpPr>
          <p:cNvPr id="9" name="Text Box 8"/>
          <p:cNvSpPr txBox="1"/>
          <p:nvPr/>
        </p:nvSpPr>
        <p:spPr>
          <a:xfrm>
            <a:off x="7200688" y="6160986"/>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
        <p:nvSpPr>
          <p:cNvPr id="10" name="Text Box 8"/>
          <p:cNvSpPr txBox="1"/>
          <p:nvPr/>
        </p:nvSpPr>
        <p:spPr>
          <a:xfrm>
            <a:off x="6735647" y="6417135"/>
            <a:ext cx="5498123"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b="1" dirty="0">
                <a:solidFill>
                  <a:schemeClr val="bg1"/>
                </a:solidFill>
              </a:rPr>
              <a:t>Do luchd-ionnsachaidh na h-Alba, le luchd-foghlaim Alba </a:t>
            </a:r>
          </a:p>
        </p:txBody>
      </p:sp>
      <p:sp>
        <p:nvSpPr>
          <p:cNvPr id="11" name="Rectangle 10">
            <a:hlinkClick r:id="rId5" action="ppaction://hlinksldjump"/>
            <a:extLst>
              <a:ext uri="{FF2B5EF4-FFF2-40B4-BE49-F238E27FC236}">
                <a16:creationId xmlns:a16="http://schemas.microsoft.com/office/drawing/2014/main" id="{E3B34208-DDB5-3046-8056-D77298008BA7}"/>
              </a:ext>
            </a:extLst>
          </p:cNvPr>
          <p:cNvSpPr/>
          <p:nvPr/>
        </p:nvSpPr>
        <p:spPr>
          <a:xfrm>
            <a:off x="6597254" y="1835944"/>
            <a:ext cx="2025253" cy="3115532"/>
          </a:xfrm>
          <a:prstGeom prst="rect">
            <a:avLst/>
          </a:prstGeom>
          <a:solidFill>
            <a:srgbClr val="004297">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rial"/>
            </a:endParaRPr>
          </a:p>
        </p:txBody>
      </p:sp>
      <p:sp>
        <p:nvSpPr>
          <p:cNvPr id="22" name="Content Placeholder 4">
            <a:extLst>
              <a:ext uri="{FF2B5EF4-FFF2-40B4-BE49-F238E27FC236}">
                <a16:creationId xmlns:a16="http://schemas.microsoft.com/office/drawing/2014/main" id="{42A728AA-6F8D-224A-A070-D709BE170200}"/>
              </a:ext>
            </a:extLst>
          </p:cNvPr>
          <p:cNvSpPr>
            <a:spLocks noGrp="1"/>
          </p:cNvSpPr>
          <p:nvPr>
            <p:ph idx="1"/>
          </p:nvPr>
        </p:nvSpPr>
        <p:spPr>
          <a:xfrm>
            <a:off x="2546747" y="2153871"/>
            <a:ext cx="5805488" cy="2557172"/>
          </a:xfrm>
        </p:spPr>
        <p:txBody>
          <a:bodyPr numCol="1" spcCol="180000"/>
          <a:lstStyle/>
          <a:p>
            <a:pPr>
              <a:spcAft>
                <a:spcPts val="225"/>
              </a:spcAft>
            </a:pPr>
            <a:r>
              <a:rPr lang="en-GB" sz="2800" u="sng" dirty="0">
                <a:solidFill>
                  <a:schemeClr val="tx1">
                    <a:lumMod val="75000"/>
                    <a:lumOff val="25000"/>
                  </a:schemeClr>
                </a:solidFill>
              </a:rPr>
              <a:t>For learners </a:t>
            </a:r>
          </a:p>
          <a:p>
            <a:pPr marL="138113" indent="-138113">
              <a:spcAft>
                <a:spcPts val="225"/>
              </a:spcAft>
              <a:buFont typeface="Arial" panose="020B0604020202020204" pitchFamily="34" charset="0"/>
              <a:buChar char="•"/>
            </a:pPr>
            <a:r>
              <a:rPr lang="en-GB" sz="2800" dirty="0">
                <a:solidFill>
                  <a:schemeClr val="tx1">
                    <a:lumMod val="75000"/>
                    <a:lumOff val="25000"/>
                  </a:schemeClr>
                </a:solidFill>
              </a:rPr>
              <a:t>More needs to be done to ensure learners are clear about their </a:t>
            </a:r>
            <a:r>
              <a:rPr lang="en-GB" sz="2800" b="1" dirty="0">
                <a:solidFill>
                  <a:schemeClr val="tx1">
                    <a:lumMod val="75000"/>
                    <a:lumOff val="25000"/>
                  </a:schemeClr>
                </a:solidFill>
              </a:rPr>
              <a:t>next steps in learning</a:t>
            </a:r>
            <a:r>
              <a:rPr lang="en-GB" sz="2800" dirty="0">
                <a:solidFill>
                  <a:schemeClr val="tx1">
                    <a:lumMod val="75000"/>
                    <a:lumOff val="25000"/>
                  </a:schemeClr>
                </a:solidFill>
              </a:rPr>
              <a:t>. </a:t>
            </a:r>
          </a:p>
          <a:p>
            <a:pPr>
              <a:spcAft>
                <a:spcPts val="225"/>
              </a:spcAft>
            </a:pPr>
            <a:endParaRPr lang="en-GB" sz="750" dirty="0">
              <a:solidFill>
                <a:schemeClr val="tx1">
                  <a:lumMod val="75000"/>
                  <a:lumOff val="25000"/>
                </a:schemeClr>
              </a:solidFill>
            </a:endParaRPr>
          </a:p>
        </p:txBody>
      </p:sp>
      <p:sp>
        <p:nvSpPr>
          <p:cNvPr id="23" name="Title 5">
            <a:extLst>
              <a:ext uri="{FF2B5EF4-FFF2-40B4-BE49-F238E27FC236}">
                <a16:creationId xmlns:a16="http://schemas.microsoft.com/office/drawing/2014/main" id="{1CEC0600-78B3-6445-8531-3B21896F5449}"/>
              </a:ext>
            </a:extLst>
          </p:cNvPr>
          <p:cNvSpPr txBox="1">
            <a:spLocks/>
          </p:cNvSpPr>
          <p:nvPr/>
        </p:nvSpPr>
        <p:spPr bwMode="auto">
          <a:xfrm>
            <a:off x="494109" y="1617727"/>
            <a:ext cx="10560333" cy="33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1800" b="0">
                <a:solidFill>
                  <a:srgbClr val="004297"/>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lvl="0"/>
            <a:r>
              <a:rPr lang="en-GB" sz="2800" b="1" dirty="0"/>
              <a:t>QI 2.3 </a:t>
            </a:r>
            <a:r>
              <a:rPr lang="en-GB" sz="2800" b="1" dirty="0">
                <a:solidFill>
                  <a:srgbClr val="B3D236"/>
                </a:solidFill>
              </a:rPr>
              <a:t>What are the challenges and areas for improvement?</a:t>
            </a:r>
          </a:p>
        </p:txBody>
      </p:sp>
      <p:sp>
        <p:nvSpPr>
          <p:cNvPr id="24" name="TextBox 23">
            <a:extLst>
              <a:ext uri="{FF2B5EF4-FFF2-40B4-BE49-F238E27FC236}">
                <a16:creationId xmlns:a16="http://schemas.microsoft.com/office/drawing/2014/main" id="{EA468949-37FC-0045-949A-8595A62C9550}"/>
              </a:ext>
            </a:extLst>
          </p:cNvPr>
          <p:cNvSpPr txBox="1"/>
          <p:nvPr/>
        </p:nvSpPr>
        <p:spPr>
          <a:xfrm>
            <a:off x="485787" y="757703"/>
            <a:ext cx="7466227" cy="492443"/>
          </a:xfrm>
          <a:prstGeom prst="rect">
            <a:avLst/>
          </a:prstGeom>
          <a:noFill/>
        </p:spPr>
        <p:txBody>
          <a:bodyPr wrap="square" lIns="0" tIns="0" rIns="0" bIns="0" rtlCol="0">
            <a:spAutoFit/>
          </a:bodyPr>
          <a:lstStyle/>
          <a:p>
            <a:r>
              <a:rPr lang="en-GB" sz="3200" dirty="0">
                <a:solidFill>
                  <a:srgbClr val="004297"/>
                </a:solidFill>
              </a:rPr>
              <a:t>Learning, teaching and assessment </a:t>
            </a:r>
          </a:p>
        </p:txBody>
      </p:sp>
      <p:grpSp>
        <p:nvGrpSpPr>
          <p:cNvPr id="25" name="Group 24">
            <a:extLst>
              <a:ext uri="{FF2B5EF4-FFF2-40B4-BE49-F238E27FC236}">
                <a16:creationId xmlns:a16="http://schemas.microsoft.com/office/drawing/2014/main" id="{67D903A7-6E76-9C46-AA84-73D0D52EFFC4}"/>
              </a:ext>
            </a:extLst>
          </p:cNvPr>
          <p:cNvGrpSpPr/>
          <p:nvPr/>
        </p:nvGrpSpPr>
        <p:grpSpPr>
          <a:xfrm>
            <a:off x="791766" y="2213372"/>
            <a:ext cx="1428572" cy="1428572"/>
            <a:chOff x="1055688" y="1808163"/>
            <a:chExt cx="1904762" cy="1904762"/>
          </a:xfrm>
          <a:solidFill>
            <a:srgbClr val="B3D236"/>
          </a:solidFill>
        </p:grpSpPr>
        <p:sp>
          <p:nvSpPr>
            <p:cNvPr id="26" name="Oval 25">
              <a:extLst>
                <a:ext uri="{FF2B5EF4-FFF2-40B4-BE49-F238E27FC236}">
                  <a16:creationId xmlns:a16="http://schemas.microsoft.com/office/drawing/2014/main" id="{8C6154DF-E314-6C4D-8B6D-15EB33ACF52B}"/>
                </a:ext>
              </a:extLst>
            </p:cNvPr>
            <p:cNvSpPr/>
            <p:nvPr/>
          </p:nvSpPr>
          <p:spPr>
            <a:xfrm>
              <a:off x="1055688" y="1808163"/>
              <a:ext cx="1904762" cy="19047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7" name="Graphic 17">
              <a:extLst>
                <a:ext uri="{FF2B5EF4-FFF2-40B4-BE49-F238E27FC236}">
                  <a16:creationId xmlns:a16="http://schemas.microsoft.com/office/drawing/2014/main" id="{40129058-1B7D-5E4E-A03B-7322C03073D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51991" y="2245651"/>
              <a:ext cx="1149483" cy="1149483"/>
            </a:xfrm>
            <a:prstGeom prst="rect">
              <a:avLst/>
            </a:prstGeom>
            <a:grpFill/>
          </p:spPr>
        </p:pic>
      </p:grpSp>
    </p:spTree>
    <p:extLst>
      <p:ext uri="{BB962C8B-B14F-4D97-AF65-F5344CB8AC3E}">
        <p14:creationId xmlns:p14="http://schemas.microsoft.com/office/powerpoint/2010/main" val="3793356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 presetClass="entr" presetSubtype="0" fill="hold" grpId="0" nodeType="withEffect">
                                  <p:stCondLst>
                                    <p:cond delay="2000"/>
                                  </p:stCondLst>
                                  <p:childTnLst>
                                    <p:set>
                                      <p:cBhvr>
                                        <p:cTn id="18" dur="1" fill="hold">
                                          <p:stCondLst>
                                            <p:cond delay="0"/>
                                          </p:stCondLst>
                                        </p:cTn>
                                        <p:tgtEl>
                                          <p:spTgt spid="22">
                                            <p:txEl>
                                              <p:pRg st="0" end="0"/>
                                            </p:txEl>
                                          </p:spTgt>
                                        </p:tgtEl>
                                        <p:attrNameLst>
                                          <p:attrName>style.visibility</p:attrName>
                                        </p:attrNameLst>
                                      </p:cBhvr>
                                      <p:to>
                                        <p:strVal val="visible"/>
                                      </p:to>
                                    </p:set>
                                  </p:childTnLst>
                                </p:cTn>
                              </p:par>
                              <p:par>
                                <p:cTn id="19" presetID="1" presetClass="entr" presetSubtype="0" fill="hold" grpId="0" nodeType="withEffect">
                                  <p:stCondLst>
                                    <p:cond delay="2000"/>
                                  </p:stCondLst>
                                  <p:childTnLst>
                                    <p:set>
                                      <p:cBhvr>
                                        <p:cTn id="20"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2" grpId="0" uiExpand="1" build="p"/>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571067"/>
            <a:ext cx="12209380" cy="1286933"/>
          </a:xfrm>
          <a:prstGeom prst="rect">
            <a:avLst/>
          </a:prstGeom>
        </p:spPr>
      </p:pic>
      <p:sp>
        <p:nvSpPr>
          <p:cNvPr id="9" name="Text Box 8"/>
          <p:cNvSpPr txBox="1"/>
          <p:nvPr/>
        </p:nvSpPr>
        <p:spPr>
          <a:xfrm>
            <a:off x="7200688" y="6160986"/>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
        <p:nvSpPr>
          <p:cNvPr id="10" name="Text Box 8"/>
          <p:cNvSpPr txBox="1"/>
          <p:nvPr/>
        </p:nvSpPr>
        <p:spPr>
          <a:xfrm>
            <a:off x="6735647" y="6417135"/>
            <a:ext cx="5498123"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b="1" dirty="0">
                <a:solidFill>
                  <a:schemeClr val="bg1"/>
                </a:solidFill>
              </a:rPr>
              <a:t>Do luchd-ionnsachaidh na h-Alba, le luchd-foghlaim Alba </a:t>
            </a:r>
          </a:p>
        </p:txBody>
      </p:sp>
      <p:sp>
        <p:nvSpPr>
          <p:cNvPr id="11" name="Rectangle 10">
            <a:hlinkClick r:id="rId5" action="ppaction://hlinksldjump"/>
            <a:extLst>
              <a:ext uri="{FF2B5EF4-FFF2-40B4-BE49-F238E27FC236}">
                <a16:creationId xmlns:a16="http://schemas.microsoft.com/office/drawing/2014/main" id="{E3B34208-DDB5-3046-8056-D77298008BA7}"/>
              </a:ext>
            </a:extLst>
          </p:cNvPr>
          <p:cNvSpPr/>
          <p:nvPr/>
        </p:nvSpPr>
        <p:spPr>
          <a:xfrm>
            <a:off x="6597254" y="1835944"/>
            <a:ext cx="2025253" cy="3115532"/>
          </a:xfrm>
          <a:prstGeom prst="rect">
            <a:avLst/>
          </a:prstGeom>
          <a:solidFill>
            <a:srgbClr val="004297">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rial"/>
            </a:endParaRPr>
          </a:p>
        </p:txBody>
      </p:sp>
      <p:sp>
        <p:nvSpPr>
          <p:cNvPr id="24" name="TextBox 23">
            <a:extLst>
              <a:ext uri="{FF2B5EF4-FFF2-40B4-BE49-F238E27FC236}">
                <a16:creationId xmlns:a16="http://schemas.microsoft.com/office/drawing/2014/main" id="{EA468949-37FC-0045-949A-8595A62C9550}"/>
              </a:ext>
            </a:extLst>
          </p:cNvPr>
          <p:cNvSpPr txBox="1"/>
          <p:nvPr/>
        </p:nvSpPr>
        <p:spPr>
          <a:xfrm>
            <a:off x="494110" y="358596"/>
            <a:ext cx="8845834" cy="492443"/>
          </a:xfrm>
          <a:prstGeom prst="rect">
            <a:avLst/>
          </a:prstGeom>
          <a:noFill/>
        </p:spPr>
        <p:txBody>
          <a:bodyPr wrap="square" lIns="0" tIns="0" rIns="0" bIns="0" rtlCol="0">
            <a:spAutoFit/>
          </a:bodyPr>
          <a:lstStyle/>
          <a:p>
            <a:r>
              <a:rPr lang="en-GB" sz="3200" dirty="0">
                <a:solidFill>
                  <a:srgbClr val="004297"/>
                </a:solidFill>
              </a:rPr>
              <a:t>Learning, teaching and assessment </a:t>
            </a:r>
          </a:p>
        </p:txBody>
      </p:sp>
      <p:sp>
        <p:nvSpPr>
          <p:cNvPr id="15" name="Content Placeholder 4">
            <a:extLst>
              <a:ext uri="{FF2B5EF4-FFF2-40B4-BE49-F238E27FC236}">
                <a16:creationId xmlns:a16="http://schemas.microsoft.com/office/drawing/2014/main" id="{42A728AA-6F8D-224A-A070-D709BE170200}"/>
              </a:ext>
            </a:extLst>
          </p:cNvPr>
          <p:cNvSpPr>
            <a:spLocks noGrp="1"/>
          </p:cNvSpPr>
          <p:nvPr>
            <p:ph idx="1"/>
          </p:nvPr>
        </p:nvSpPr>
        <p:spPr>
          <a:xfrm>
            <a:off x="494110" y="1493952"/>
            <a:ext cx="5805488" cy="4944948"/>
          </a:xfrm>
        </p:spPr>
        <p:txBody>
          <a:bodyPr vert="horz" wrap="square" lIns="0" tIns="0" rIns="0" bIns="0" numCol="1" spcCol="180000" anchor="t" anchorCtr="0" compatLnSpc="1">
            <a:prstTxWarp prst="textNoShape">
              <a:avLst/>
            </a:prstTxWarp>
          </a:bodyPr>
          <a:lstStyle/>
          <a:p>
            <a:pPr marL="238125" indent="-208360">
              <a:spcAft>
                <a:spcPts val="450"/>
              </a:spcAft>
              <a:buFont typeface="Arial" panose="020B0604020202020204" pitchFamily="34" charset="0"/>
              <a:buChar char="•"/>
            </a:pPr>
            <a:r>
              <a:rPr lang="en-GB" sz="2100" dirty="0">
                <a:solidFill>
                  <a:srgbClr val="004297"/>
                </a:solidFill>
              </a:rPr>
              <a:t>How well do we enable </a:t>
            </a:r>
            <a:r>
              <a:rPr lang="en-GB" sz="2100" b="1" dirty="0">
                <a:solidFill>
                  <a:srgbClr val="004297"/>
                </a:solidFill>
              </a:rPr>
              <a:t>learners to articulate their developing skills</a:t>
            </a:r>
            <a:r>
              <a:rPr lang="en-GB" sz="2100" dirty="0">
                <a:solidFill>
                  <a:srgbClr val="004297"/>
                </a:solidFill>
              </a:rPr>
              <a:t> and value these in terms of future learning and career pathways?</a:t>
            </a:r>
            <a:endParaRPr lang="en-GB" sz="750" dirty="0">
              <a:solidFill>
                <a:srgbClr val="004297"/>
              </a:solidFill>
            </a:endParaRPr>
          </a:p>
          <a:p>
            <a:pPr marL="238125" indent="-208360">
              <a:spcAft>
                <a:spcPts val="450"/>
              </a:spcAft>
              <a:buFont typeface="Arial" panose="020B0604020202020204" pitchFamily="34" charset="0"/>
              <a:buChar char="•"/>
            </a:pPr>
            <a:r>
              <a:rPr lang="en-GB" sz="2100" dirty="0">
                <a:solidFill>
                  <a:srgbClr val="004297"/>
                </a:solidFill>
              </a:rPr>
              <a:t>How effective are our planned opportunities for learners to </a:t>
            </a:r>
            <a:r>
              <a:rPr lang="en-GB" sz="2100" b="1" dirty="0">
                <a:solidFill>
                  <a:srgbClr val="004297"/>
                </a:solidFill>
              </a:rPr>
              <a:t>discuss and reflect on their learning</a:t>
            </a:r>
            <a:r>
              <a:rPr lang="en-GB" sz="2100" dirty="0">
                <a:solidFill>
                  <a:srgbClr val="004297"/>
                </a:solidFill>
              </a:rPr>
              <a:t> to empower them to lead and take increasing responsibility for their own learning?</a:t>
            </a:r>
          </a:p>
          <a:p>
            <a:pPr marL="208360" indent="-208360">
              <a:spcAft>
                <a:spcPts val="450"/>
              </a:spcAft>
              <a:buFont typeface="Arial" panose="020B0604020202020204" pitchFamily="34" charset="0"/>
              <a:buChar char="•"/>
            </a:pPr>
            <a:r>
              <a:rPr lang="en-GB" sz="2100" dirty="0">
                <a:solidFill>
                  <a:srgbClr val="004297"/>
                </a:solidFill>
              </a:rPr>
              <a:t>How effectively do we </a:t>
            </a:r>
            <a:r>
              <a:rPr lang="en-GB" sz="2100" b="1" dirty="0">
                <a:solidFill>
                  <a:srgbClr val="004297"/>
                </a:solidFill>
              </a:rPr>
              <a:t>actively involve learners </a:t>
            </a:r>
            <a:r>
              <a:rPr lang="en-GB" sz="2100" dirty="0">
                <a:solidFill>
                  <a:srgbClr val="004297"/>
                </a:solidFill>
              </a:rPr>
              <a:t>in planning and leading their own learning?</a:t>
            </a:r>
            <a:endParaRPr lang="en-GB" sz="750" dirty="0">
              <a:solidFill>
                <a:srgbClr val="004297"/>
              </a:solidFill>
            </a:endParaRPr>
          </a:p>
          <a:p>
            <a:pPr marL="208360" indent="-208360">
              <a:spcAft>
                <a:spcPts val="450"/>
              </a:spcAft>
              <a:buFont typeface="Arial" panose="020B0604020202020204" pitchFamily="34" charset="0"/>
              <a:buChar char="•"/>
            </a:pPr>
            <a:r>
              <a:rPr lang="en-GB" sz="2100" dirty="0">
                <a:solidFill>
                  <a:srgbClr val="004297"/>
                </a:solidFill>
              </a:rPr>
              <a:t>How effective is our use of </a:t>
            </a:r>
            <a:r>
              <a:rPr lang="en-GB" sz="2100" b="1" dirty="0">
                <a:solidFill>
                  <a:srgbClr val="004297"/>
                </a:solidFill>
              </a:rPr>
              <a:t>digital technologies </a:t>
            </a:r>
            <a:r>
              <a:rPr lang="en-GB" sz="2100" dirty="0">
                <a:solidFill>
                  <a:srgbClr val="004297"/>
                </a:solidFill>
              </a:rPr>
              <a:t>to enhance learning and develop skills for learning, life and work?</a:t>
            </a:r>
          </a:p>
          <a:p>
            <a:pPr marL="238125" indent="-208360">
              <a:spcAft>
                <a:spcPts val="450"/>
              </a:spcAft>
              <a:buFont typeface="Arial" panose="020B0604020202020204" pitchFamily="34" charset="0"/>
              <a:buChar char="•"/>
            </a:pPr>
            <a:endParaRPr lang="en-GB" sz="2100" dirty="0">
              <a:solidFill>
                <a:srgbClr val="004297"/>
              </a:solidFill>
            </a:endParaRPr>
          </a:p>
          <a:p>
            <a:pPr marL="208360" indent="-208360">
              <a:spcAft>
                <a:spcPts val="450"/>
              </a:spcAft>
              <a:buFont typeface="Arial" panose="020B0604020202020204" pitchFamily="34" charset="0"/>
              <a:buChar char="•"/>
            </a:pPr>
            <a:endParaRPr lang="en-GB" sz="2100" dirty="0">
              <a:solidFill>
                <a:srgbClr val="004297"/>
              </a:solidFill>
            </a:endParaRPr>
          </a:p>
        </p:txBody>
      </p:sp>
      <p:cxnSp>
        <p:nvCxnSpPr>
          <p:cNvPr id="16" name="Straight Connector 15">
            <a:extLst>
              <a:ext uri="{FF2B5EF4-FFF2-40B4-BE49-F238E27FC236}">
                <a16:creationId xmlns:a16="http://schemas.microsoft.com/office/drawing/2014/main" id="{30877902-2CA0-7D4D-BA46-5493DE0D3190}"/>
              </a:ext>
            </a:extLst>
          </p:cNvPr>
          <p:cNvCxnSpPr/>
          <p:nvPr/>
        </p:nvCxnSpPr>
        <p:spPr>
          <a:xfrm>
            <a:off x="494110" y="1399794"/>
            <a:ext cx="7858125" cy="0"/>
          </a:xfrm>
          <a:prstGeom prst="line">
            <a:avLst/>
          </a:prstGeom>
          <a:ln w="31750">
            <a:solidFill>
              <a:srgbClr val="004297"/>
            </a:solidFill>
          </a:ln>
        </p:spPr>
        <p:style>
          <a:lnRef idx="1">
            <a:schemeClr val="accent1"/>
          </a:lnRef>
          <a:fillRef idx="0">
            <a:schemeClr val="accent1"/>
          </a:fillRef>
          <a:effectRef idx="0">
            <a:schemeClr val="accent1"/>
          </a:effectRef>
          <a:fontRef idx="minor">
            <a:schemeClr val="tx1"/>
          </a:fontRef>
        </p:style>
      </p:cxnSp>
      <p:sp>
        <p:nvSpPr>
          <p:cNvPr id="17" name="Title 5">
            <a:extLst>
              <a:ext uri="{FF2B5EF4-FFF2-40B4-BE49-F238E27FC236}">
                <a16:creationId xmlns:a16="http://schemas.microsoft.com/office/drawing/2014/main" id="{33D2F0B0-B551-F24D-8AC4-9FB315A2DF8F}"/>
              </a:ext>
            </a:extLst>
          </p:cNvPr>
          <p:cNvSpPr txBox="1">
            <a:spLocks/>
          </p:cNvSpPr>
          <p:nvPr/>
        </p:nvSpPr>
        <p:spPr bwMode="auto">
          <a:xfrm>
            <a:off x="494110" y="877909"/>
            <a:ext cx="7560469" cy="338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1800" b="0">
                <a:solidFill>
                  <a:srgbClr val="004297"/>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lvl="0"/>
            <a:r>
              <a:rPr lang="en-GB" sz="2800" b="1" dirty="0"/>
              <a:t>QI 2.3 Challenge questions</a:t>
            </a:r>
            <a:endParaRPr lang="en-GB" sz="2800" b="1" dirty="0">
              <a:solidFill>
                <a:srgbClr val="00ABB5"/>
              </a:solidFill>
            </a:endParaRPr>
          </a:p>
        </p:txBody>
      </p:sp>
      <p:grpSp>
        <p:nvGrpSpPr>
          <p:cNvPr id="18" name="Group 17">
            <a:extLst>
              <a:ext uri="{FF2B5EF4-FFF2-40B4-BE49-F238E27FC236}">
                <a16:creationId xmlns:a16="http://schemas.microsoft.com/office/drawing/2014/main" id="{1CA9E96C-B53A-A242-88EB-ECE8862BD4A7}"/>
              </a:ext>
            </a:extLst>
          </p:cNvPr>
          <p:cNvGrpSpPr/>
          <p:nvPr/>
        </p:nvGrpSpPr>
        <p:grpSpPr>
          <a:xfrm>
            <a:off x="7508895" y="1399794"/>
            <a:ext cx="1363361" cy="1352302"/>
            <a:chOff x="9046660" y="2057396"/>
            <a:chExt cx="1817814" cy="1803069"/>
          </a:xfrm>
        </p:grpSpPr>
        <p:sp>
          <p:nvSpPr>
            <p:cNvPr id="19" name="Shape 4502">
              <a:extLst>
                <a:ext uri="{FF2B5EF4-FFF2-40B4-BE49-F238E27FC236}">
                  <a16:creationId xmlns:a16="http://schemas.microsoft.com/office/drawing/2014/main" id="{70001B14-0BB2-3C44-A3D5-E2A91AA50265}"/>
                </a:ext>
              </a:extLst>
            </p:cNvPr>
            <p:cNvSpPr/>
            <p:nvPr/>
          </p:nvSpPr>
          <p:spPr>
            <a:xfrm>
              <a:off x="9046660" y="2057396"/>
              <a:ext cx="1817814" cy="1803069"/>
            </a:xfrm>
            <a:prstGeom prst="roundRect">
              <a:avLst/>
            </a:prstGeom>
            <a:gradFill>
              <a:gsLst>
                <a:gs pos="0">
                  <a:schemeClr val="accent1">
                    <a:lumMod val="90000"/>
                  </a:schemeClr>
                </a:gs>
                <a:gs pos="72000">
                  <a:srgbClr val="004297"/>
                </a:gs>
                <a:gs pos="82000">
                  <a:srgbClr val="004297"/>
                </a:gs>
                <a:gs pos="98000">
                  <a:srgbClr val="004297">
                    <a:lumMod val="78000"/>
                  </a:srgbClr>
                </a:gs>
              </a:gsLst>
              <a:path path="circle">
                <a:fillToRect l="100000" t="100000"/>
              </a:path>
            </a:gradFill>
            <a:ln>
              <a:noFill/>
            </a:ln>
          </p:spPr>
          <p:txBody>
            <a:bodyPr lIns="34285" tIns="17138" rIns="34285" bIns="17138" anchor="ctr"/>
            <a:lstStyle/>
            <a:p>
              <a:pPr algn="ctr" defTabSz="685526">
                <a:defRPr/>
              </a:pPr>
              <a:endParaRPr sz="2699" dirty="0">
                <a:solidFill>
                  <a:schemeClr val="lt1"/>
                </a:solidFill>
                <a:latin typeface="Lato"/>
                <a:ea typeface="Lato"/>
                <a:cs typeface="Lato"/>
                <a:sym typeface="Lato"/>
              </a:endParaRPr>
            </a:p>
          </p:txBody>
        </p:sp>
        <p:pic>
          <p:nvPicPr>
            <p:cNvPr id="20" name="Graphic 16">
              <a:extLst>
                <a:ext uri="{FF2B5EF4-FFF2-40B4-BE49-F238E27FC236}">
                  <a16:creationId xmlns:a16="http://schemas.microsoft.com/office/drawing/2014/main" id="{39C7E1FE-1F9B-2444-9A0C-69838F842A1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10657" y="2417232"/>
              <a:ext cx="1149483" cy="1149483"/>
            </a:xfrm>
            <a:prstGeom prst="rect">
              <a:avLst/>
            </a:prstGeom>
          </p:spPr>
        </p:pic>
      </p:grpSp>
    </p:spTree>
    <p:extLst>
      <p:ext uri="{BB962C8B-B14F-4D97-AF65-F5344CB8AC3E}">
        <p14:creationId xmlns:p14="http://schemas.microsoft.com/office/powerpoint/2010/main" val="256162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150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fade">
                                      <p:cBhvr>
                                        <p:cTn id="22" dur="5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1500"/>
                                  </p:stCondLst>
                                  <p:childTnLst>
                                    <p:set>
                                      <p:cBhvr>
                                        <p:cTn id="26" dur="1" fill="hold">
                                          <p:stCondLst>
                                            <p:cond delay="0"/>
                                          </p:stCondLst>
                                        </p:cTn>
                                        <p:tgtEl>
                                          <p:spTgt spid="15">
                                            <p:txEl>
                                              <p:pRg st="1" end="1"/>
                                            </p:txEl>
                                          </p:spTgt>
                                        </p:tgtEl>
                                        <p:attrNameLst>
                                          <p:attrName>style.visibility</p:attrName>
                                        </p:attrNameLst>
                                      </p:cBhvr>
                                      <p:to>
                                        <p:strVal val="visible"/>
                                      </p:to>
                                    </p:set>
                                    <p:animEffect transition="in" filter="fade">
                                      <p:cBhvr>
                                        <p:cTn id="27" dur="500"/>
                                        <p:tgtEl>
                                          <p:spTgt spid="1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1500"/>
                                  </p:stCondLst>
                                  <p:childTnLst>
                                    <p:set>
                                      <p:cBhvr>
                                        <p:cTn id="31" dur="1" fill="hold">
                                          <p:stCondLst>
                                            <p:cond delay="0"/>
                                          </p:stCondLst>
                                        </p:cTn>
                                        <p:tgtEl>
                                          <p:spTgt spid="15">
                                            <p:txEl>
                                              <p:pRg st="2" end="2"/>
                                            </p:txEl>
                                          </p:spTgt>
                                        </p:tgtEl>
                                        <p:attrNameLst>
                                          <p:attrName>style.visibility</p:attrName>
                                        </p:attrNameLst>
                                      </p:cBhvr>
                                      <p:to>
                                        <p:strVal val="visible"/>
                                      </p:to>
                                    </p:set>
                                    <p:animEffect transition="in" filter="fade">
                                      <p:cBhvr>
                                        <p:cTn id="32" dur="500"/>
                                        <p:tgtEl>
                                          <p:spTgt spid="1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1500"/>
                                  </p:stCondLst>
                                  <p:childTnLst>
                                    <p:set>
                                      <p:cBhvr>
                                        <p:cTn id="36" dur="1" fill="hold">
                                          <p:stCondLst>
                                            <p:cond delay="0"/>
                                          </p:stCondLst>
                                        </p:cTn>
                                        <p:tgtEl>
                                          <p:spTgt spid="15">
                                            <p:txEl>
                                              <p:pRg st="3" end="3"/>
                                            </p:txEl>
                                          </p:spTgt>
                                        </p:tgtEl>
                                        <p:attrNameLst>
                                          <p:attrName>style.visibility</p:attrName>
                                        </p:attrNameLst>
                                      </p:cBhvr>
                                      <p:to>
                                        <p:strVal val="visible"/>
                                      </p:to>
                                    </p:set>
                                    <p:animEffect transition="in" filter="fade">
                                      <p:cBhvr>
                                        <p:cTn id="37"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4" grpId="0"/>
      <p:bldP spid="15" grpId="0" uiExpand="1" build="p"/>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571067"/>
            <a:ext cx="12209380" cy="1286933"/>
          </a:xfrm>
          <a:prstGeom prst="rect">
            <a:avLst/>
          </a:prstGeom>
        </p:spPr>
      </p:pic>
      <p:sp>
        <p:nvSpPr>
          <p:cNvPr id="9" name="Text Box 8"/>
          <p:cNvSpPr txBox="1"/>
          <p:nvPr/>
        </p:nvSpPr>
        <p:spPr>
          <a:xfrm>
            <a:off x="7200688" y="6160986"/>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
        <p:nvSpPr>
          <p:cNvPr id="10" name="Text Box 8"/>
          <p:cNvSpPr txBox="1"/>
          <p:nvPr/>
        </p:nvSpPr>
        <p:spPr>
          <a:xfrm>
            <a:off x="6735647" y="6417135"/>
            <a:ext cx="5498123"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b="1" dirty="0">
                <a:solidFill>
                  <a:schemeClr val="bg1"/>
                </a:solidFill>
              </a:rPr>
              <a:t>Do luchd-ionnsachaidh na h-Alba, le luchd-foghlaim Alba </a:t>
            </a:r>
          </a:p>
        </p:txBody>
      </p:sp>
      <p:sp>
        <p:nvSpPr>
          <p:cNvPr id="11" name="Rectangle 10">
            <a:hlinkClick r:id="rId5" action="ppaction://hlinksldjump"/>
            <a:extLst>
              <a:ext uri="{FF2B5EF4-FFF2-40B4-BE49-F238E27FC236}">
                <a16:creationId xmlns:a16="http://schemas.microsoft.com/office/drawing/2014/main" id="{E3B34208-DDB5-3046-8056-D77298008BA7}"/>
              </a:ext>
            </a:extLst>
          </p:cNvPr>
          <p:cNvSpPr/>
          <p:nvPr/>
        </p:nvSpPr>
        <p:spPr>
          <a:xfrm>
            <a:off x="6597254" y="1835944"/>
            <a:ext cx="2025253" cy="3115532"/>
          </a:xfrm>
          <a:prstGeom prst="rect">
            <a:avLst/>
          </a:prstGeom>
          <a:solidFill>
            <a:srgbClr val="004297">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rial"/>
            </a:endParaRPr>
          </a:p>
        </p:txBody>
      </p:sp>
      <p:sp>
        <p:nvSpPr>
          <p:cNvPr id="21" name="Title 1"/>
          <p:cNvSpPr>
            <a:spLocks noGrp="1"/>
          </p:cNvSpPr>
          <p:nvPr>
            <p:ph type="title"/>
          </p:nvPr>
        </p:nvSpPr>
        <p:spPr>
          <a:xfrm>
            <a:off x="251518" y="364795"/>
            <a:ext cx="11456068" cy="1143000"/>
          </a:xfrm>
        </p:spPr>
        <p:txBody>
          <a:bodyPr>
            <a:normAutofit fontScale="90000"/>
          </a:bodyPr>
          <a:lstStyle/>
          <a:p>
            <a:pPr algn="l"/>
            <a:r>
              <a:rPr lang="en-GB" sz="3600" b="1" dirty="0">
                <a:solidFill>
                  <a:schemeClr val="accent5"/>
                </a:solidFill>
              </a:rPr>
              <a:t>The Learner - Planning Using Experiences and  Outcomes</a:t>
            </a:r>
            <a:br>
              <a:rPr lang="en-GB" b="1" dirty="0">
                <a:solidFill>
                  <a:schemeClr val="accent5"/>
                </a:solidFill>
              </a:rPr>
            </a:br>
            <a:endParaRPr lang="en-GB" dirty="0"/>
          </a:p>
        </p:txBody>
      </p:sp>
      <p:sp>
        <p:nvSpPr>
          <p:cNvPr id="22" name="Content Placeholder 2"/>
          <p:cNvSpPr txBox="1">
            <a:spLocks noGrp="1"/>
          </p:cNvSpPr>
          <p:nvPr>
            <p:ph idx="1"/>
          </p:nvPr>
        </p:nvSpPr>
        <p:spPr bwMode="auto">
          <a:xfrm>
            <a:off x="489857" y="814457"/>
            <a:ext cx="10817225"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marL="0" marR="0" lvl="0" indent="0" algn="l" defTabSz="914400" rtl="0" eaLnBrk="1" fontAlgn="base" latinLnBrk="0" hangingPunct="1">
              <a:lnSpc>
                <a:spcPct val="100000"/>
              </a:lnSpc>
              <a:spcBef>
                <a:spcPct val="20000"/>
              </a:spcBef>
              <a:spcAft>
                <a:spcPct val="0"/>
              </a:spcAft>
              <a:buClr>
                <a:srgbClr val="00ABB5"/>
              </a:buClr>
              <a:buSzTx/>
              <a:buFont typeface="Arial"/>
              <a:buNone/>
              <a:tabLst/>
              <a:defRPr/>
            </a:pPr>
            <a:endParaRPr kumimoji="0" lang="en-GB" sz="2000" b="0" i="0" u="none" strike="noStrike" kern="0" cap="none" spc="0" normalizeH="0" baseline="0" noProof="0" dirty="0">
              <a:ln>
                <a:noFill/>
              </a:ln>
              <a:solidFill>
                <a:schemeClr val="tx1">
                  <a:lumMod val="50000"/>
                  <a:lumOff val="50000"/>
                </a:schemeClr>
              </a:solidFill>
              <a:effectLst/>
              <a:uLnTx/>
              <a:uFillTx/>
              <a:latin typeface="Arial"/>
            </a:endParaRPr>
          </a:p>
          <a:p>
            <a:pPr marR="0" lvl="1" indent="0" algn="l" defTabSz="914400" rtl="0" eaLnBrk="1" fontAlgn="base" latinLnBrk="0" hangingPunct="1">
              <a:lnSpc>
                <a:spcPct val="100000"/>
              </a:lnSpc>
              <a:spcBef>
                <a:spcPct val="20000"/>
              </a:spcBef>
              <a:spcAft>
                <a:spcPct val="0"/>
              </a:spcAft>
              <a:buClr>
                <a:srgbClr val="00ABB5"/>
              </a:buClr>
              <a:buSzTx/>
              <a:buNone/>
              <a:tabLst/>
              <a:defRPr/>
            </a:pPr>
            <a:r>
              <a:rPr lang="en-GB" sz="2200" kern="0" dirty="0">
                <a:solidFill>
                  <a:schemeClr val="tx1"/>
                </a:solidFill>
              </a:rPr>
              <a:t>Learners are at the heart of planning. Practitioners should consider their prior learning, strengths and next steps when planning for learning, teaching and assessment. Learners should have opportunities to be involved in planning for, and reflecting on,  their learning. Some ideas for planning with learners include:</a:t>
            </a:r>
          </a:p>
          <a:p>
            <a:pPr marL="1085850" marR="0" lvl="1" indent="-342900" algn="l" defTabSz="914400" rtl="0" eaLnBrk="1" fontAlgn="base" latinLnBrk="0" hangingPunct="1">
              <a:spcBef>
                <a:spcPct val="20000"/>
              </a:spcBef>
              <a:spcAft>
                <a:spcPct val="0"/>
              </a:spcAft>
              <a:buClr>
                <a:srgbClr val="00ABB5"/>
              </a:buClr>
              <a:buSzTx/>
              <a:buFont typeface="Arial"/>
              <a:buChar char="•"/>
              <a:tabLst/>
              <a:defRPr/>
            </a:pPr>
            <a:r>
              <a:rPr lang="en-GB" sz="2200" kern="0" dirty="0">
                <a:solidFill>
                  <a:schemeClr val="tx1"/>
                </a:solidFill>
              </a:rPr>
              <a:t>Mind maps.</a:t>
            </a:r>
          </a:p>
          <a:p>
            <a:pPr marL="1085850" marR="0" lvl="1" indent="-342900" algn="l" defTabSz="914400" rtl="0" eaLnBrk="1" fontAlgn="base" latinLnBrk="0" hangingPunct="1">
              <a:spcBef>
                <a:spcPct val="20000"/>
              </a:spcBef>
              <a:spcAft>
                <a:spcPct val="0"/>
              </a:spcAft>
              <a:buClr>
                <a:srgbClr val="00ABB5"/>
              </a:buClr>
              <a:buSzTx/>
              <a:buFont typeface="Arial"/>
              <a:buChar char="•"/>
              <a:tabLst/>
              <a:defRPr/>
            </a:pPr>
            <a:r>
              <a:rPr kumimoji="0" lang="en-GB" sz="2200" b="0" i="0" u="none" strike="noStrike" kern="0" cap="none" spc="0" normalizeH="0" baseline="0" noProof="0" dirty="0">
                <a:ln>
                  <a:noFill/>
                </a:ln>
                <a:solidFill>
                  <a:schemeClr val="tx1"/>
                </a:solidFill>
                <a:effectLst/>
                <a:uLnTx/>
                <a:uFillTx/>
              </a:rPr>
              <a:t>Floor books</a:t>
            </a:r>
            <a:r>
              <a:rPr kumimoji="0" lang="en-GB" sz="2200" b="0" i="0" u="none" strike="noStrike" kern="0" cap="none" spc="0" normalizeH="0" noProof="0" dirty="0">
                <a:ln>
                  <a:noFill/>
                </a:ln>
                <a:solidFill>
                  <a:schemeClr val="tx1"/>
                </a:solidFill>
                <a:effectLst/>
                <a:uLnTx/>
                <a:uFillTx/>
              </a:rPr>
              <a:t> and big books.</a:t>
            </a:r>
          </a:p>
          <a:p>
            <a:pPr marL="1085850" marR="0" lvl="1" indent="-342900" algn="l" defTabSz="914400" rtl="0" eaLnBrk="1" fontAlgn="base" latinLnBrk="0" hangingPunct="1">
              <a:spcBef>
                <a:spcPct val="20000"/>
              </a:spcBef>
              <a:spcAft>
                <a:spcPct val="0"/>
              </a:spcAft>
              <a:buClr>
                <a:srgbClr val="00ABB5"/>
              </a:buClr>
              <a:buSzTx/>
              <a:buFont typeface="Arial"/>
              <a:buChar char="•"/>
              <a:tabLst/>
              <a:defRPr/>
            </a:pPr>
            <a:r>
              <a:rPr kumimoji="0" lang="en-GB" sz="2200" b="0" i="0" u="none" strike="noStrike" kern="0" cap="none" spc="0" normalizeH="0" baseline="0" noProof="0" dirty="0">
                <a:ln>
                  <a:noFill/>
                </a:ln>
                <a:solidFill>
                  <a:schemeClr val="tx1"/>
                </a:solidFill>
                <a:effectLst/>
                <a:uLnTx/>
                <a:uFillTx/>
              </a:rPr>
              <a:t>Use</a:t>
            </a:r>
            <a:r>
              <a:rPr kumimoji="0" lang="en-GB" sz="2200" b="0" i="0" u="none" strike="noStrike" kern="0" cap="none" spc="0" normalizeH="0" noProof="0" dirty="0">
                <a:ln>
                  <a:noFill/>
                </a:ln>
                <a:solidFill>
                  <a:schemeClr val="tx1"/>
                </a:solidFill>
                <a:effectLst/>
                <a:uLnTx/>
                <a:uFillTx/>
              </a:rPr>
              <a:t> of GLOW/ICT.</a:t>
            </a:r>
          </a:p>
          <a:p>
            <a:pPr marL="1085850" marR="0" lvl="1" indent="-342900" algn="l" defTabSz="914400" rtl="0" eaLnBrk="1" fontAlgn="base" latinLnBrk="0" hangingPunct="1">
              <a:spcBef>
                <a:spcPct val="20000"/>
              </a:spcBef>
              <a:spcAft>
                <a:spcPct val="0"/>
              </a:spcAft>
              <a:buClr>
                <a:srgbClr val="00ABB5"/>
              </a:buClr>
              <a:buSzTx/>
              <a:buFont typeface="Arial"/>
              <a:buChar char="•"/>
              <a:tabLst/>
              <a:defRPr/>
            </a:pPr>
            <a:r>
              <a:rPr lang="en-GB" sz="2200" kern="0" baseline="0" dirty="0">
                <a:solidFill>
                  <a:schemeClr val="tx1"/>
                </a:solidFill>
              </a:rPr>
              <a:t>Learning Logs.</a:t>
            </a:r>
          </a:p>
          <a:p>
            <a:pPr marL="1085850" lvl="1" indent="-342900">
              <a:defRPr/>
            </a:pPr>
            <a:r>
              <a:rPr lang="en-GB" sz="2200" kern="0" dirty="0">
                <a:solidFill>
                  <a:schemeClr val="tx1"/>
                </a:solidFill>
              </a:rPr>
              <a:t>Interactive wall displays illustrating the learning journey.</a:t>
            </a:r>
          </a:p>
          <a:p>
            <a:pPr marL="1085850" lvl="1" indent="-342900">
              <a:defRPr/>
            </a:pPr>
            <a:r>
              <a:rPr lang="en-GB" sz="2200" kern="0" dirty="0" err="1">
                <a:solidFill>
                  <a:schemeClr val="tx1"/>
                </a:solidFill>
              </a:rPr>
              <a:t>KWL</a:t>
            </a:r>
            <a:r>
              <a:rPr lang="en-GB" sz="2200" kern="0" dirty="0">
                <a:solidFill>
                  <a:schemeClr val="tx1"/>
                </a:solidFill>
              </a:rPr>
              <a:t> grids (identifying what they</a:t>
            </a:r>
            <a:r>
              <a:rPr lang="en-GB" sz="2200" b="1" kern="0" dirty="0">
                <a:solidFill>
                  <a:schemeClr val="tx1"/>
                </a:solidFill>
              </a:rPr>
              <a:t> Know</a:t>
            </a:r>
            <a:r>
              <a:rPr lang="en-GB" sz="2200" kern="0" dirty="0">
                <a:solidFill>
                  <a:schemeClr val="tx1"/>
                </a:solidFill>
              </a:rPr>
              <a:t>, </a:t>
            </a:r>
            <a:r>
              <a:rPr lang="en-GB" sz="2200" b="1" kern="0" dirty="0">
                <a:solidFill>
                  <a:schemeClr val="tx1"/>
                </a:solidFill>
              </a:rPr>
              <a:t>Want</a:t>
            </a:r>
            <a:r>
              <a:rPr lang="en-GB" sz="2200" kern="0" dirty="0">
                <a:solidFill>
                  <a:schemeClr val="tx1"/>
                </a:solidFill>
              </a:rPr>
              <a:t> to find out, and, at the end of the block, what they have </a:t>
            </a:r>
            <a:r>
              <a:rPr lang="en-GB" sz="2200" b="1" kern="0" dirty="0">
                <a:solidFill>
                  <a:schemeClr val="tx1"/>
                </a:solidFill>
              </a:rPr>
              <a:t>Learned</a:t>
            </a:r>
            <a:r>
              <a:rPr lang="en-GB" sz="2200" kern="0" dirty="0">
                <a:solidFill>
                  <a:schemeClr val="tx1"/>
                </a:solidFill>
              </a:rPr>
              <a:t>).</a:t>
            </a:r>
          </a:p>
          <a:p>
            <a:pPr marL="1085850" lvl="1" indent="-342900">
              <a:defRPr/>
            </a:pPr>
            <a:r>
              <a:rPr lang="en-GB" sz="2200" kern="0" dirty="0">
                <a:solidFill>
                  <a:schemeClr val="tx1"/>
                </a:solidFill>
              </a:rPr>
              <a:t>Discussing learner’s targets and/or next steps.</a:t>
            </a:r>
          </a:p>
          <a:p>
            <a:pPr marL="1085850" marR="0" lvl="1" indent="-342900" algn="l" defTabSz="914400" rtl="0" eaLnBrk="1" fontAlgn="base" latinLnBrk="0" hangingPunct="1">
              <a:lnSpc>
                <a:spcPct val="100000"/>
              </a:lnSpc>
              <a:spcBef>
                <a:spcPct val="20000"/>
              </a:spcBef>
              <a:spcAft>
                <a:spcPct val="0"/>
              </a:spcAft>
              <a:buClr>
                <a:srgbClr val="00ABB5"/>
              </a:buClr>
              <a:buSzTx/>
              <a:buFont typeface="Arial"/>
              <a:buChar char="•"/>
              <a:tabLst/>
              <a:defRPr/>
            </a:pPr>
            <a:endParaRPr kumimoji="0" lang="en-GB" sz="2000" b="0" i="0" u="none" strike="noStrike" kern="0" cap="none" spc="0" normalizeH="0" baseline="0" noProof="0" dirty="0">
              <a:ln>
                <a:noFill/>
              </a:ln>
              <a:solidFill>
                <a:sysClr val="windowText" lastClr="000000">
                  <a:lumMod val="65000"/>
                  <a:lumOff val="35000"/>
                </a:sysClr>
              </a:solidFill>
              <a:effectLst/>
              <a:uLnTx/>
              <a:uFillTx/>
              <a:latin typeface="Arial"/>
            </a:endParaRPr>
          </a:p>
          <a:p>
            <a:pPr marL="0" marR="0" lvl="0" indent="0" algn="l" defTabSz="914400" rtl="0" eaLnBrk="1" fontAlgn="base" latinLnBrk="0" hangingPunct="1">
              <a:lnSpc>
                <a:spcPct val="100000"/>
              </a:lnSpc>
              <a:spcBef>
                <a:spcPct val="20000"/>
              </a:spcBef>
              <a:spcAft>
                <a:spcPct val="0"/>
              </a:spcAft>
              <a:buClr>
                <a:srgbClr val="00ABB5"/>
              </a:buClr>
              <a:buSzTx/>
              <a:buFont typeface="Arial"/>
              <a:buNone/>
              <a:tabLst/>
              <a:defRPr/>
            </a:pPr>
            <a:endParaRPr kumimoji="0" lang="en-GB" sz="2000" b="1" i="0" u="none" strike="noStrike" kern="0" cap="none" spc="0" normalizeH="0" baseline="0" noProof="0" dirty="0">
              <a:ln>
                <a:noFill/>
              </a:ln>
              <a:solidFill>
                <a:sysClr val="windowText" lastClr="000000">
                  <a:lumMod val="65000"/>
                  <a:lumOff val="35000"/>
                </a:sysClr>
              </a:solidFill>
              <a:effectLst/>
              <a:uLnTx/>
              <a:uFillTx/>
              <a:latin typeface="Arial"/>
            </a:endParaRPr>
          </a:p>
        </p:txBody>
      </p:sp>
    </p:spTree>
    <p:extLst>
      <p:ext uri="{BB962C8B-B14F-4D97-AF65-F5344CB8AC3E}">
        <p14:creationId xmlns:p14="http://schemas.microsoft.com/office/powerpoint/2010/main" val="3915572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22">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2">
                                            <p:txEl>
                                              <p:pRg st="2" end="2"/>
                                            </p:txEl>
                                          </p:spTgt>
                                        </p:tgtEl>
                                        <p:attrNameLst>
                                          <p:attrName>style.visibility</p:attrName>
                                        </p:attrNameLst>
                                      </p:cBhvr>
                                      <p:to>
                                        <p:strVal val="visible"/>
                                      </p:to>
                                    </p:set>
                                    <p:animEffect transition="in" filter="fade">
                                      <p:cBhvr>
                                        <p:cTn id="16" dur="500"/>
                                        <p:tgtEl>
                                          <p:spTgt spid="2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2">
                                            <p:txEl>
                                              <p:pRg st="3" end="3"/>
                                            </p:txEl>
                                          </p:spTgt>
                                        </p:tgtEl>
                                        <p:attrNameLst>
                                          <p:attrName>style.visibility</p:attrName>
                                        </p:attrNameLst>
                                      </p:cBhvr>
                                      <p:to>
                                        <p:strVal val="visible"/>
                                      </p:to>
                                    </p:set>
                                    <p:animEffect transition="in" filter="fade">
                                      <p:cBhvr>
                                        <p:cTn id="21" dur="500"/>
                                        <p:tgtEl>
                                          <p:spTgt spid="22">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2">
                                            <p:txEl>
                                              <p:pRg st="4" end="4"/>
                                            </p:txEl>
                                          </p:spTgt>
                                        </p:tgtEl>
                                        <p:attrNameLst>
                                          <p:attrName>style.visibility</p:attrName>
                                        </p:attrNameLst>
                                      </p:cBhvr>
                                      <p:to>
                                        <p:strVal val="visible"/>
                                      </p:to>
                                    </p:set>
                                    <p:animEffect transition="in" filter="fade">
                                      <p:cBhvr>
                                        <p:cTn id="26" dur="500"/>
                                        <p:tgtEl>
                                          <p:spTgt spid="22">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2">
                                            <p:txEl>
                                              <p:pRg st="5" end="5"/>
                                            </p:txEl>
                                          </p:spTgt>
                                        </p:tgtEl>
                                        <p:attrNameLst>
                                          <p:attrName>style.visibility</p:attrName>
                                        </p:attrNameLst>
                                      </p:cBhvr>
                                      <p:to>
                                        <p:strVal val="visible"/>
                                      </p:to>
                                    </p:set>
                                    <p:animEffect transition="in" filter="fade">
                                      <p:cBhvr>
                                        <p:cTn id="31" dur="500"/>
                                        <p:tgtEl>
                                          <p:spTgt spid="22">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2">
                                            <p:txEl>
                                              <p:pRg st="6" end="6"/>
                                            </p:txEl>
                                          </p:spTgt>
                                        </p:tgtEl>
                                        <p:attrNameLst>
                                          <p:attrName>style.visibility</p:attrName>
                                        </p:attrNameLst>
                                      </p:cBhvr>
                                      <p:to>
                                        <p:strVal val="visible"/>
                                      </p:to>
                                    </p:set>
                                    <p:animEffect transition="in" filter="fade">
                                      <p:cBhvr>
                                        <p:cTn id="36" dur="500"/>
                                        <p:tgtEl>
                                          <p:spTgt spid="22">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2">
                                            <p:txEl>
                                              <p:pRg st="7" end="7"/>
                                            </p:txEl>
                                          </p:spTgt>
                                        </p:tgtEl>
                                        <p:attrNameLst>
                                          <p:attrName>style.visibility</p:attrName>
                                        </p:attrNameLst>
                                      </p:cBhvr>
                                      <p:to>
                                        <p:strVal val="visible"/>
                                      </p:to>
                                    </p:set>
                                    <p:animEffect transition="in" filter="fade">
                                      <p:cBhvr>
                                        <p:cTn id="41" dur="500"/>
                                        <p:tgtEl>
                                          <p:spTgt spid="22">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2">
                                            <p:txEl>
                                              <p:pRg st="8" end="8"/>
                                            </p:txEl>
                                          </p:spTgt>
                                        </p:tgtEl>
                                        <p:attrNameLst>
                                          <p:attrName>style.visibility</p:attrName>
                                        </p:attrNameLst>
                                      </p:cBhvr>
                                      <p:to>
                                        <p:strVal val="visible"/>
                                      </p:to>
                                    </p:set>
                                    <p:animEffect transition="in" filter="fade">
                                      <p:cBhvr>
                                        <p:cTn id="46" dur="500"/>
                                        <p:tgtEl>
                                          <p:spTgt spid="2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571067"/>
            <a:ext cx="12209380" cy="1286933"/>
          </a:xfrm>
          <a:prstGeom prst="rect">
            <a:avLst/>
          </a:prstGeom>
        </p:spPr>
      </p:pic>
      <p:sp>
        <p:nvSpPr>
          <p:cNvPr id="9" name="Text Box 8"/>
          <p:cNvSpPr txBox="1"/>
          <p:nvPr/>
        </p:nvSpPr>
        <p:spPr>
          <a:xfrm>
            <a:off x="7200688" y="6160986"/>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
        <p:nvSpPr>
          <p:cNvPr id="10" name="Text Box 8"/>
          <p:cNvSpPr txBox="1"/>
          <p:nvPr/>
        </p:nvSpPr>
        <p:spPr>
          <a:xfrm>
            <a:off x="6735647" y="6417135"/>
            <a:ext cx="5498123"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b="1" dirty="0">
                <a:solidFill>
                  <a:schemeClr val="bg1"/>
                </a:solidFill>
              </a:rPr>
              <a:t>Do luchd-ionnsachaidh na h-Alba, le luchd-foghlaim Alba </a:t>
            </a:r>
          </a:p>
        </p:txBody>
      </p:sp>
      <p:sp>
        <p:nvSpPr>
          <p:cNvPr id="11" name="Rectangle 10">
            <a:hlinkClick r:id="rId5" action="ppaction://hlinksldjump"/>
            <a:extLst>
              <a:ext uri="{FF2B5EF4-FFF2-40B4-BE49-F238E27FC236}">
                <a16:creationId xmlns:a16="http://schemas.microsoft.com/office/drawing/2014/main" id="{E3B34208-DDB5-3046-8056-D77298008BA7}"/>
              </a:ext>
            </a:extLst>
          </p:cNvPr>
          <p:cNvSpPr/>
          <p:nvPr/>
        </p:nvSpPr>
        <p:spPr>
          <a:xfrm>
            <a:off x="6597254" y="1835944"/>
            <a:ext cx="2025253" cy="3115532"/>
          </a:xfrm>
          <a:prstGeom prst="rect">
            <a:avLst/>
          </a:prstGeom>
          <a:solidFill>
            <a:srgbClr val="004297">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rial"/>
            </a:endParaRPr>
          </a:p>
        </p:txBody>
      </p:sp>
      <p:sp>
        <p:nvSpPr>
          <p:cNvPr id="13" name="TextBox 12"/>
          <p:cNvSpPr txBox="1"/>
          <p:nvPr/>
        </p:nvSpPr>
        <p:spPr>
          <a:xfrm>
            <a:off x="794734" y="621008"/>
            <a:ext cx="5570000" cy="5786199"/>
          </a:xfrm>
          <a:prstGeom prst="rect">
            <a:avLst/>
          </a:prstGeom>
          <a:noFill/>
        </p:spPr>
        <p:txBody>
          <a:bodyPr wrap="square" rtlCol="0" anchor="t">
            <a:spAutoFit/>
          </a:bodyPr>
          <a:lstStyle/>
          <a:p>
            <a:r>
              <a:rPr lang="en-GB" sz="2800" i="1" dirty="0"/>
              <a:t>‘…all learners should be involved in planning and reflecting on their own learning.’</a:t>
            </a:r>
          </a:p>
          <a:p>
            <a:endParaRPr lang="en-GB" sz="3200" i="1" dirty="0">
              <a:latin typeface="Arial"/>
            </a:endParaRPr>
          </a:p>
          <a:p>
            <a:r>
              <a:rPr lang="en-GB" b="1" i="1" dirty="0"/>
              <a:t>(Building the Curriculum 3)</a:t>
            </a:r>
          </a:p>
          <a:p>
            <a:endParaRPr lang="en-GB" sz="3200" i="1" dirty="0">
              <a:latin typeface="Arial"/>
            </a:endParaRPr>
          </a:p>
          <a:p>
            <a:endParaRPr lang="en-GB" sz="2000" i="1" dirty="0">
              <a:latin typeface="Arial"/>
            </a:endParaRPr>
          </a:p>
          <a:p>
            <a:r>
              <a:rPr lang="en-GB" sz="2800" i="1" dirty="0"/>
              <a:t>‘Learners are fully involved in planning learning.’</a:t>
            </a:r>
          </a:p>
          <a:p>
            <a:endParaRPr lang="en-GB" sz="3200" i="1" dirty="0">
              <a:latin typeface="Arial"/>
            </a:endParaRPr>
          </a:p>
          <a:p>
            <a:endParaRPr lang="en-GB" sz="1000" i="1" dirty="0">
              <a:latin typeface="Arial"/>
            </a:endParaRPr>
          </a:p>
          <a:p>
            <a:r>
              <a:rPr lang="en-GB" b="1" i="1" dirty="0">
                <a:solidFill>
                  <a:prstClr val="black"/>
                </a:solidFill>
                <a:latin typeface="+mj-lt"/>
              </a:rPr>
              <a:t>(</a:t>
            </a:r>
            <a:r>
              <a:rPr lang="en-GB" b="1" i="1" dirty="0" err="1">
                <a:solidFill>
                  <a:prstClr val="black"/>
                </a:solidFill>
                <a:latin typeface="+mj-lt"/>
              </a:rPr>
              <a:t>HGIOS4</a:t>
            </a:r>
            <a:r>
              <a:rPr lang="en-GB" b="1" i="1" dirty="0">
                <a:solidFill>
                  <a:prstClr val="black"/>
                </a:solidFill>
                <a:latin typeface="+mj-lt"/>
              </a:rPr>
              <a:t>      QI 2.3 Learning, Teaching and Assessment Level 5 Illustration:  Planning, tracking and monitoring)</a:t>
            </a:r>
          </a:p>
          <a:p>
            <a:endParaRPr lang="en-GB" sz="3200" i="1" dirty="0">
              <a:latin typeface="Arial"/>
            </a:endParaRPr>
          </a:p>
        </p:txBody>
      </p:sp>
      <p:pic>
        <p:nvPicPr>
          <p:cNvPr id="14" name="Picture 2" descr="Image result for how good is our school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62935" y="2948816"/>
            <a:ext cx="1975815" cy="251916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Image result for cfe building the curriculum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70353" y="356527"/>
            <a:ext cx="2519520"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29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 calcmode="lin" valueType="num">
                                      <p:cBhvr additive="base">
                                        <p:cTn id="12"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3">
                                            <p:txEl>
                                              <p:pRg st="2" end="2"/>
                                            </p:txEl>
                                          </p:spTgt>
                                        </p:tgtEl>
                                        <p:attrNameLst>
                                          <p:attrName>style.visibility</p:attrName>
                                        </p:attrNameLst>
                                      </p:cBhvr>
                                      <p:to>
                                        <p:strVal val="visible"/>
                                      </p:to>
                                    </p:set>
                                    <p:anim calcmode="lin" valueType="num">
                                      <p:cBhvr additive="base">
                                        <p:cTn id="16"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3">
                                            <p:txEl>
                                              <p:pRg st="5" end="5"/>
                                            </p:txEl>
                                          </p:spTgt>
                                        </p:tgtEl>
                                        <p:attrNameLst>
                                          <p:attrName>style.visibility</p:attrName>
                                        </p:attrNameLst>
                                      </p:cBhvr>
                                      <p:to>
                                        <p:strVal val="visible"/>
                                      </p:to>
                                    </p:set>
                                    <p:anim calcmode="lin" valueType="num">
                                      <p:cBhvr additive="base">
                                        <p:cTn id="22"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3">
                                            <p:txEl>
                                              <p:pRg st="8" end="8"/>
                                            </p:txEl>
                                          </p:spTgt>
                                        </p:tgtEl>
                                        <p:attrNameLst>
                                          <p:attrName>style.visibility</p:attrName>
                                        </p:attrNameLst>
                                      </p:cBhvr>
                                      <p:to>
                                        <p:strVal val="visible"/>
                                      </p:to>
                                    </p:set>
                                    <p:anim calcmode="lin" valueType="num">
                                      <p:cBhvr additive="base">
                                        <p:cTn id="28"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571067"/>
            <a:ext cx="12209380" cy="1286933"/>
          </a:xfrm>
          <a:prstGeom prst="rect">
            <a:avLst/>
          </a:prstGeom>
        </p:spPr>
      </p:pic>
      <p:sp>
        <p:nvSpPr>
          <p:cNvPr id="9" name="Text Box 8"/>
          <p:cNvSpPr txBox="1"/>
          <p:nvPr/>
        </p:nvSpPr>
        <p:spPr>
          <a:xfrm>
            <a:off x="7200688" y="6160986"/>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
        <p:nvSpPr>
          <p:cNvPr id="10" name="Text Box 8"/>
          <p:cNvSpPr txBox="1"/>
          <p:nvPr/>
        </p:nvSpPr>
        <p:spPr>
          <a:xfrm>
            <a:off x="6735647" y="6417135"/>
            <a:ext cx="5498123"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b="1" dirty="0">
                <a:solidFill>
                  <a:schemeClr val="bg1"/>
                </a:solidFill>
              </a:rPr>
              <a:t>Do luchd-ionnsachaidh na h-Alba, le luchd-foghlaim Alba </a:t>
            </a:r>
          </a:p>
        </p:txBody>
      </p:sp>
      <p:sp>
        <p:nvSpPr>
          <p:cNvPr id="11" name="Rectangle 10">
            <a:hlinkClick r:id="rId5" action="ppaction://hlinksldjump"/>
            <a:extLst>
              <a:ext uri="{FF2B5EF4-FFF2-40B4-BE49-F238E27FC236}">
                <a16:creationId xmlns:a16="http://schemas.microsoft.com/office/drawing/2014/main" id="{E3B34208-DDB5-3046-8056-D77298008BA7}"/>
              </a:ext>
            </a:extLst>
          </p:cNvPr>
          <p:cNvSpPr/>
          <p:nvPr/>
        </p:nvSpPr>
        <p:spPr>
          <a:xfrm>
            <a:off x="6597254" y="1835944"/>
            <a:ext cx="2025253" cy="3115532"/>
          </a:xfrm>
          <a:prstGeom prst="rect">
            <a:avLst/>
          </a:prstGeom>
          <a:solidFill>
            <a:srgbClr val="004297">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rial"/>
            </a:endParaRPr>
          </a:p>
        </p:txBody>
      </p:sp>
      <p:sp>
        <p:nvSpPr>
          <p:cNvPr id="12" name="Title 1"/>
          <p:cNvSpPr>
            <a:spLocks noGrp="1"/>
          </p:cNvSpPr>
          <p:nvPr>
            <p:ph type="title"/>
          </p:nvPr>
        </p:nvSpPr>
        <p:spPr>
          <a:xfrm>
            <a:off x="251518" y="364795"/>
            <a:ext cx="11570368" cy="1143000"/>
          </a:xfrm>
        </p:spPr>
        <p:txBody>
          <a:bodyPr>
            <a:noAutofit/>
          </a:bodyPr>
          <a:lstStyle/>
          <a:p>
            <a:pPr algn="l"/>
            <a:r>
              <a:rPr lang="en-GB" sz="3200" b="1" dirty="0">
                <a:solidFill>
                  <a:schemeClr val="accent5"/>
                </a:solidFill>
              </a:rPr>
              <a:t>The Learner - Planning Using Experiences and  Outcomes</a:t>
            </a:r>
            <a:br>
              <a:rPr lang="en-GB" sz="3200" b="1" dirty="0">
                <a:solidFill>
                  <a:schemeClr val="accent5"/>
                </a:solidFill>
              </a:rPr>
            </a:br>
            <a:endParaRPr lang="en-GB" sz="3200" dirty="0"/>
          </a:p>
        </p:txBody>
      </p:sp>
      <p:sp>
        <p:nvSpPr>
          <p:cNvPr id="16" name="Content Placeholder 2"/>
          <p:cNvSpPr txBox="1">
            <a:spLocks/>
          </p:cNvSpPr>
          <p:nvPr/>
        </p:nvSpPr>
        <p:spPr bwMode="auto">
          <a:xfrm>
            <a:off x="-269292" y="805246"/>
            <a:ext cx="11470691" cy="1247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marL="0" marR="0" lvl="0" indent="0" algn="l" defTabSz="914400" rtl="0" eaLnBrk="1" fontAlgn="base" latinLnBrk="0" hangingPunct="1">
              <a:lnSpc>
                <a:spcPct val="100000"/>
              </a:lnSpc>
              <a:spcBef>
                <a:spcPct val="20000"/>
              </a:spcBef>
              <a:spcAft>
                <a:spcPct val="0"/>
              </a:spcAft>
              <a:buClr>
                <a:srgbClr val="00ABB5"/>
              </a:buClr>
              <a:buSzTx/>
              <a:buFont typeface="Arial"/>
              <a:buNone/>
              <a:tabLst/>
              <a:defRPr/>
            </a:pPr>
            <a:endParaRPr kumimoji="0" lang="en-GB" sz="2000" b="0" i="0" u="none" strike="noStrike" kern="0" cap="none" spc="0" normalizeH="0" baseline="0" noProof="0" dirty="0">
              <a:ln>
                <a:noFill/>
              </a:ln>
              <a:solidFill>
                <a:schemeClr val="tx1">
                  <a:lumMod val="50000"/>
                  <a:lumOff val="50000"/>
                </a:schemeClr>
              </a:solidFill>
              <a:effectLst/>
              <a:uLnTx/>
              <a:uFillTx/>
              <a:latin typeface="Arial"/>
            </a:endParaRPr>
          </a:p>
          <a:p>
            <a:pPr marR="0" lvl="1" indent="0" algn="l" defTabSz="914400" rtl="0" eaLnBrk="1" fontAlgn="base" latinLnBrk="0" hangingPunct="1">
              <a:lnSpc>
                <a:spcPct val="100000"/>
              </a:lnSpc>
              <a:spcBef>
                <a:spcPct val="20000"/>
              </a:spcBef>
              <a:spcAft>
                <a:spcPct val="0"/>
              </a:spcAft>
              <a:buClr>
                <a:srgbClr val="00ABB5"/>
              </a:buClr>
              <a:buSzTx/>
              <a:buNone/>
              <a:tabLst/>
              <a:defRPr/>
            </a:pPr>
            <a:r>
              <a:rPr lang="en-GB" sz="2400" kern="0" noProof="0" dirty="0">
                <a:solidFill>
                  <a:schemeClr val="tx1"/>
                </a:solidFill>
              </a:rPr>
              <a:t>The refreshed narrative on Scotland’s Curriculum is a resource to stimulate fresh thinking about Scotland’s curriculum. </a:t>
            </a:r>
          </a:p>
          <a:p>
            <a:pPr marR="0" lvl="1" indent="0" algn="l" defTabSz="914400" rtl="0" eaLnBrk="1" fontAlgn="base" latinLnBrk="0" hangingPunct="1">
              <a:lnSpc>
                <a:spcPct val="100000"/>
              </a:lnSpc>
              <a:spcBef>
                <a:spcPct val="20000"/>
              </a:spcBef>
              <a:spcAft>
                <a:spcPct val="0"/>
              </a:spcAft>
              <a:buClr>
                <a:srgbClr val="00ABB5"/>
              </a:buClr>
              <a:buSzTx/>
              <a:buNone/>
              <a:tabLst/>
              <a:defRPr/>
            </a:pPr>
            <a:endParaRPr kumimoji="0" lang="en-GB" sz="2000" b="0" i="0" u="none" strike="noStrike" kern="0" cap="none" spc="0" normalizeH="0" baseline="0" noProof="0" dirty="0">
              <a:ln>
                <a:noFill/>
              </a:ln>
              <a:solidFill>
                <a:sysClr val="windowText" lastClr="000000">
                  <a:lumMod val="65000"/>
                  <a:lumOff val="35000"/>
                </a:sysClr>
              </a:solidFill>
              <a:effectLst/>
              <a:uLnTx/>
              <a:uFillTx/>
              <a:latin typeface="Arial"/>
            </a:endParaRPr>
          </a:p>
          <a:p>
            <a:pPr marL="0" marR="0" lvl="0" indent="0" algn="l" defTabSz="914400" rtl="0" eaLnBrk="1" fontAlgn="base" latinLnBrk="0" hangingPunct="1">
              <a:lnSpc>
                <a:spcPct val="100000"/>
              </a:lnSpc>
              <a:spcBef>
                <a:spcPct val="20000"/>
              </a:spcBef>
              <a:spcAft>
                <a:spcPct val="0"/>
              </a:spcAft>
              <a:buClr>
                <a:srgbClr val="00ABB5"/>
              </a:buClr>
              <a:buSzTx/>
              <a:buFont typeface="Arial"/>
              <a:buNone/>
              <a:tabLst/>
              <a:defRPr/>
            </a:pPr>
            <a:endParaRPr kumimoji="0" lang="en-GB" sz="2000" b="1" i="0" u="none" strike="noStrike" kern="0" cap="none" spc="0" normalizeH="0" baseline="0" noProof="0" dirty="0">
              <a:ln>
                <a:noFill/>
              </a:ln>
              <a:solidFill>
                <a:sysClr val="windowText" lastClr="000000">
                  <a:lumMod val="65000"/>
                  <a:lumOff val="35000"/>
                </a:sysClr>
              </a:solidFill>
              <a:effectLst/>
              <a:uLnTx/>
              <a:uFillTx/>
              <a:latin typeface="Arial"/>
            </a:endParaRPr>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78411" y="2348879"/>
            <a:ext cx="4869122" cy="2211934"/>
          </a:xfrm>
          <a:prstGeom prst="rect">
            <a:avLst/>
          </a:prstGeom>
        </p:spPr>
      </p:pic>
      <p:sp>
        <p:nvSpPr>
          <p:cNvPr id="19" name="Rectangle 18"/>
          <p:cNvSpPr/>
          <p:nvPr/>
        </p:nvSpPr>
        <p:spPr>
          <a:xfrm>
            <a:off x="4193971" y="4990597"/>
            <a:ext cx="3238002" cy="369332"/>
          </a:xfrm>
          <a:prstGeom prst="rect">
            <a:avLst/>
          </a:prstGeom>
        </p:spPr>
        <p:txBody>
          <a:bodyPr wrap="none">
            <a:spAutoFit/>
          </a:bodyPr>
          <a:lstStyle/>
          <a:p>
            <a:pPr algn="ctr"/>
            <a:r>
              <a:rPr lang="en-GB" dirty="0">
                <a:hlinkClick r:id="rId7"/>
              </a:rPr>
              <a:t>https://scotlandscurriculum.scot</a:t>
            </a:r>
            <a:endParaRPr lang="en-GB" dirty="0"/>
          </a:p>
        </p:txBody>
      </p:sp>
    </p:spTree>
    <p:extLst>
      <p:ext uri="{BB962C8B-B14F-4D97-AF65-F5344CB8AC3E}">
        <p14:creationId xmlns:p14="http://schemas.microsoft.com/office/powerpoint/2010/main" val="282191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571067"/>
            <a:ext cx="12209380" cy="1286933"/>
          </a:xfrm>
          <a:prstGeom prst="rect">
            <a:avLst/>
          </a:prstGeom>
        </p:spPr>
      </p:pic>
      <p:sp>
        <p:nvSpPr>
          <p:cNvPr id="9" name="Text Box 8"/>
          <p:cNvSpPr txBox="1"/>
          <p:nvPr/>
        </p:nvSpPr>
        <p:spPr>
          <a:xfrm>
            <a:off x="7200688" y="6160986"/>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
        <p:nvSpPr>
          <p:cNvPr id="10" name="Text Box 8"/>
          <p:cNvSpPr txBox="1"/>
          <p:nvPr/>
        </p:nvSpPr>
        <p:spPr>
          <a:xfrm>
            <a:off x="6735647" y="6417135"/>
            <a:ext cx="5498123"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b="1" dirty="0">
                <a:solidFill>
                  <a:schemeClr val="bg1"/>
                </a:solidFill>
              </a:rPr>
              <a:t>Do luchd-ionnsachaidh na h-Alba, le luchd-foghlaim Alba </a:t>
            </a:r>
          </a:p>
        </p:txBody>
      </p:sp>
      <p:sp>
        <p:nvSpPr>
          <p:cNvPr id="11" name="Rectangle 10">
            <a:hlinkClick r:id="rId5" action="ppaction://hlinksldjump"/>
            <a:extLst>
              <a:ext uri="{FF2B5EF4-FFF2-40B4-BE49-F238E27FC236}">
                <a16:creationId xmlns:a16="http://schemas.microsoft.com/office/drawing/2014/main" id="{E3B34208-DDB5-3046-8056-D77298008BA7}"/>
              </a:ext>
            </a:extLst>
          </p:cNvPr>
          <p:cNvSpPr/>
          <p:nvPr/>
        </p:nvSpPr>
        <p:spPr>
          <a:xfrm>
            <a:off x="6597254" y="1835944"/>
            <a:ext cx="2025253" cy="3115532"/>
          </a:xfrm>
          <a:prstGeom prst="rect">
            <a:avLst/>
          </a:prstGeom>
          <a:solidFill>
            <a:srgbClr val="004297">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rial"/>
            </a:endParaRPr>
          </a:p>
        </p:txBody>
      </p:sp>
      <p:sp>
        <p:nvSpPr>
          <p:cNvPr id="12" name="Title 1"/>
          <p:cNvSpPr>
            <a:spLocks noGrp="1"/>
          </p:cNvSpPr>
          <p:nvPr>
            <p:ph type="title"/>
          </p:nvPr>
        </p:nvSpPr>
        <p:spPr>
          <a:xfrm>
            <a:off x="251518" y="364795"/>
            <a:ext cx="11537711" cy="1143000"/>
          </a:xfrm>
        </p:spPr>
        <p:txBody>
          <a:bodyPr>
            <a:normAutofit fontScale="90000"/>
          </a:bodyPr>
          <a:lstStyle/>
          <a:p>
            <a:pPr algn="l"/>
            <a:r>
              <a:rPr lang="en-GB" sz="3600" b="1" dirty="0">
                <a:solidFill>
                  <a:schemeClr val="accent5"/>
                </a:solidFill>
              </a:rPr>
              <a:t>The Learner - Planning Using Experiences and  Outcomes</a:t>
            </a:r>
            <a:br>
              <a:rPr lang="en-GB" b="1" dirty="0">
                <a:solidFill>
                  <a:schemeClr val="accent5"/>
                </a:solidFill>
              </a:rPr>
            </a:br>
            <a:endParaRPr lang="en-GB" dirty="0"/>
          </a:p>
        </p:txBody>
      </p:sp>
      <p:sp>
        <p:nvSpPr>
          <p:cNvPr id="14" name="Content Placeholder 2"/>
          <p:cNvSpPr txBox="1">
            <a:spLocks/>
          </p:cNvSpPr>
          <p:nvPr/>
        </p:nvSpPr>
        <p:spPr bwMode="auto">
          <a:xfrm>
            <a:off x="251518" y="522515"/>
            <a:ext cx="9361040" cy="1482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marL="0" marR="0" lvl="0" indent="0" algn="l" defTabSz="914400" rtl="0" eaLnBrk="1" fontAlgn="base" latinLnBrk="0" hangingPunct="1">
              <a:lnSpc>
                <a:spcPct val="100000"/>
              </a:lnSpc>
              <a:spcBef>
                <a:spcPct val="20000"/>
              </a:spcBef>
              <a:spcAft>
                <a:spcPct val="0"/>
              </a:spcAft>
              <a:buClr>
                <a:srgbClr val="00ABB5"/>
              </a:buClr>
              <a:buSzTx/>
              <a:buFont typeface="Arial"/>
              <a:buNone/>
              <a:tabLst/>
              <a:defRPr/>
            </a:pPr>
            <a:endParaRPr kumimoji="0" lang="en-GB" sz="2000" b="0" i="0" u="none" strike="noStrike" kern="0" cap="none" spc="0" normalizeH="0" baseline="0" noProof="0" dirty="0">
              <a:ln>
                <a:noFill/>
              </a:ln>
              <a:solidFill>
                <a:schemeClr val="tx1">
                  <a:lumMod val="50000"/>
                  <a:lumOff val="50000"/>
                </a:schemeClr>
              </a:solidFill>
              <a:effectLst/>
              <a:uLnTx/>
              <a:uFillTx/>
              <a:latin typeface="Arial"/>
            </a:endParaRPr>
          </a:p>
          <a:p>
            <a:pPr marR="0" lvl="1" indent="0" algn="l" defTabSz="914400" rtl="0" eaLnBrk="1" fontAlgn="base" latinLnBrk="0" hangingPunct="1">
              <a:lnSpc>
                <a:spcPct val="100000"/>
              </a:lnSpc>
              <a:spcBef>
                <a:spcPct val="20000"/>
              </a:spcBef>
              <a:spcAft>
                <a:spcPct val="0"/>
              </a:spcAft>
              <a:buClr>
                <a:srgbClr val="00ABB5"/>
              </a:buClr>
              <a:buSzTx/>
              <a:buNone/>
              <a:tabLst/>
              <a:defRPr/>
            </a:pPr>
            <a:r>
              <a:rPr kumimoji="0" lang="en-GB" sz="2000" b="0" i="0" u="none" strike="noStrike" kern="0" cap="none" spc="0" normalizeH="0" noProof="0" dirty="0">
                <a:ln>
                  <a:noFill/>
                </a:ln>
                <a:solidFill>
                  <a:sysClr val="windowText" lastClr="000000">
                    <a:lumMod val="65000"/>
                    <a:lumOff val="35000"/>
                  </a:sysClr>
                </a:solidFill>
                <a:effectLst/>
                <a:uLnTx/>
                <a:uFillTx/>
                <a:latin typeface="Arial"/>
              </a:rPr>
              <a:t> </a:t>
            </a:r>
            <a:endParaRPr kumimoji="0" lang="en-GB" sz="2000" b="0" i="0" u="none" strike="noStrike" kern="0" cap="none" spc="0" normalizeH="0" baseline="0" noProof="0" dirty="0">
              <a:ln>
                <a:noFill/>
              </a:ln>
              <a:solidFill>
                <a:sysClr val="windowText" lastClr="000000">
                  <a:lumMod val="65000"/>
                  <a:lumOff val="35000"/>
                </a:sysClr>
              </a:solidFill>
              <a:effectLst/>
              <a:uLnTx/>
              <a:uFillTx/>
              <a:latin typeface="Arial"/>
            </a:endParaRPr>
          </a:p>
          <a:p>
            <a:pPr marL="0" marR="0" lvl="0" indent="0" algn="l" defTabSz="914400" rtl="0" eaLnBrk="1" fontAlgn="base" latinLnBrk="0" hangingPunct="1">
              <a:lnSpc>
                <a:spcPct val="100000"/>
              </a:lnSpc>
              <a:spcBef>
                <a:spcPct val="20000"/>
              </a:spcBef>
              <a:spcAft>
                <a:spcPct val="0"/>
              </a:spcAft>
              <a:buClr>
                <a:srgbClr val="00ABB5"/>
              </a:buClr>
              <a:buSzTx/>
              <a:buFont typeface="Arial"/>
              <a:buNone/>
              <a:tabLst/>
              <a:defRPr/>
            </a:pPr>
            <a:r>
              <a:rPr kumimoji="0" lang="en-GB" sz="2400" b="1" i="0" u="sng" strike="noStrike" kern="0" cap="none" spc="0" normalizeH="0" baseline="0" noProof="0" dirty="0">
                <a:ln>
                  <a:noFill/>
                </a:ln>
                <a:solidFill>
                  <a:schemeClr val="tx1"/>
                </a:solidFill>
                <a:effectLst/>
                <a:uLnTx/>
                <a:uFillTx/>
                <a:latin typeface="Arial"/>
              </a:rPr>
              <a:t>Understanding learners means…</a:t>
            </a:r>
          </a:p>
        </p:txBody>
      </p:sp>
      <p:sp>
        <p:nvSpPr>
          <p:cNvPr id="15" name="Rectangle 14"/>
          <p:cNvSpPr/>
          <p:nvPr/>
        </p:nvSpPr>
        <p:spPr>
          <a:xfrm>
            <a:off x="251518" y="1665515"/>
            <a:ext cx="11182941" cy="4154984"/>
          </a:xfrm>
          <a:prstGeom prst="rect">
            <a:avLst/>
          </a:prstGeom>
        </p:spPr>
        <p:txBody>
          <a:bodyPr wrap="square">
            <a:spAutoFit/>
          </a:bodyPr>
          <a:lstStyle/>
          <a:p>
            <a:pPr lvl="0"/>
            <a:r>
              <a:rPr lang="en-GB" sz="2400" dirty="0">
                <a:latin typeface="+mj-lt"/>
                <a:cs typeface="Arial" panose="020B0604020202020204" pitchFamily="34" charset="0"/>
              </a:rPr>
              <a:t>Knowing young people and where they are on their individual learner journeys. </a:t>
            </a:r>
          </a:p>
          <a:p>
            <a:pPr lvl="0"/>
            <a:endParaRPr lang="en-GB" sz="2400" dirty="0">
              <a:latin typeface="+mj-lt"/>
              <a:cs typeface="Arial" panose="020B0604020202020204" pitchFamily="34" charset="0"/>
            </a:endParaRPr>
          </a:p>
          <a:p>
            <a:pPr lvl="0"/>
            <a:r>
              <a:rPr lang="en-GB" sz="2400" dirty="0">
                <a:latin typeface="+mj-lt"/>
                <a:cs typeface="Arial" panose="020B0604020202020204" pitchFamily="34" charset="0"/>
              </a:rPr>
              <a:t>Listening to learners and be informed by their motivations and aspirations.</a:t>
            </a:r>
          </a:p>
          <a:p>
            <a:pPr lvl="0"/>
            <a:endParaRPr lang="en-GB" sz="2400" dirty="0">
              <a:latin typeface="+mj-lt"/>
              <a:cs typeface="Arial" panose="020B0604020202020204" pitchFamily="34" charset="0"/>
            </a:endParaRPr>
          </a:p>
          <a:p>
            <a:pPr lvl="0"/>
            <a:r>
              <a:rPr lang="en-GB" sz="2400" dirty="0">
                <a:latin typeface="+mj-lt"/>
                <a:cs typeface="Arial" panose="020B0604020202020204" pitchFamily="34" charset="0"/>
              </a:rPr>
              <a:t>Empowering learners to have agency in their learning with opportunities for personalisation and choice.</a:t>
            </a:r>
          </a:p>
          <a:p>
            <a:pPr lvl="0"/>
            <a:endParaRPr lang="en-GB" sz="2400" dirty="0">
              <a:latin typeface="+mj-lt"/>
              <a:cs typeface="Arial" panose="020B0604020202020204" pitchFamily="34" charset="0"/>
            </a:endParaRPr>
          </a:p>
          <a:p>
            <a:pPr lvl="0"/>
            <a:r>
              <a:rPr lang="en-GB" sz="2400" dirty="0">
                <a:latin typeface="+mj-lt"/>
                <a:cs typeface="Arial" panose="020B0604020202020204" pitchFamily="34" charset="0"/>
              </a:rPr>
              <a:t>Using  observations, assessments and feedback to design and develop the learning</a:t>
            </a:r>
            <a:r>
              <a:rPr lang="en-GB" sz="2400" dirty="0">
                <a:latin typeface="+mj-lt"/>
              </a:rPr>
              <a:t>.</a:t>
            </a:r>
          </a:p>
          <a:p>
            <a:pPr lvl="0"/>
            <a:endParaRPr lang="en-GB" sz="2400" dirty="0">
              <a:latin typeface="+mj-lt"/>
            </a:endParaRPr>
          </a:p>
          <a:p>
            <a:pPr lvl="0"/>
            <a:r>
              <a:rPr lang="en-GB" sz="2400" dirty="0">
                <a:latin typeface="+mj-lt"/>
                <a:cs typeface="Arial" panose="020B0604020202020204" pitchFamily="34" charset="0"/>
              </a:rPr>
              <a:t>Engaging in professional dialogue and planning collaboratively where appropriate</a:t>
            </a:r>
          </a:p>
        </p:txBody>
      </p:sp>
    </p:spTree>
    <p:extLst>
      <p:ext uri="{BB962C8B-B14F-4D97-AF65-F5344CB8AC3E}">
        <p14:creationId xmlns:p14="http://schemas.microsoft.com/office/powerpoint/2010/main" val="47693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571067"/>
            <a:ext cx="12209380" cy="1286933"/>
          </a:xfrm>
          <a:prstGeom prst="rect">
            <a:avLst/>
          </a:prstGeom>
        </p:spPr>
      </p:pic>
      <p:sp>
        <p:nvSpPr>
          <p:cNvPr id="9" name="Text Box 8"/>
          <p:cNvSpPr txBox="1"/>
          <p:nvPr/>
        </p:nvSpPr>
        <p:spPr>
          <a:xfrm>
            <a:off x="7200688" y="6160986"/>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
        <p:nvSpPr>
          <p:cNvPr id="10" name="Text Box 8"/>
          <p:cNvSpPr txBox="1"/>
          <p:nvPr/>
        </p:nvSpPr>
        <p:spPr>
          <a:xfrm>
            <a:off x="6735647" y="6417135"/>
            <a:ext cx="5498123"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b="1" dirty="0">
                <a:solidFill>
                  <a:schemeClr val="bg1"/>
                </a:solidFill>
              </a:rPr>
              <a:t>Do luchd-ionnsachaidh na h-Alba, le luchd-foghlaim Alba </a:t>
            </a:r>
          </a:p>
        </p:txBody>
      </p:sp>
      <p:sp>
        <p:nvSpPr>
          <p:cNvPr id="11" name="Rectangle 10">
            <a:hlinkClick r:id="rId5" action="ppaction://hlinksldjump"/>
            <a:extLst>
              <a:ext uri="{FF2B5EF4-FFF2-40B4-BE49-F238E27FC236}">
                <a16:creationId xmlns:a16="http://schemas.microsoft.com/office/drawing/2014/main" id="{E3B34208-DDB5-3046-8056-D77298008BA7}"/>
              </a:ext>
            </a:extLst>
          </p:cNvPr>
          <p:cNvSpPr/>
          <p:nvPr/>
        </p:nvSpPr>
        <p:spPr>
          <a:xfrm>
            <a:off x="6597254" y="1835944"/>
            <a:ext cx="2025253" cy="3115532"/>
          </a:xfrm>
          <a:prstGeom prst="rect">
            <a:avLst/>
          </a:prstGeom>
          <a:solidFill>
            <a:srgbClr val="004297">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rial"/>
            </a:endParaRPr>
          </a:p>
        </p:txBody>
      </p:sp>
      <p:sp>
        <p:nvSpPr>
          <p:cNvPr id="12" name="Title 1"/>
          <p:cNvSpPr>
            <a:spLocks noGrp="1"/>
          </p:cNvSpPr>
          <p:nvPr>
            <p:ph type="title"/>
          </p:nvPr>
        </p:nvSpPr>
        <p:spPr>
          <a:xfrm>
            <a:off x="251518" y="364795"/>
            <a:ext cx="11798968" cy="1143000"/>
          </a:xfrm>
        </p:spPr>
        <p:txBody>
          <a:bodyPr>
            <a:normAutofit fontScale="90000"/>
          </a:bodyPr>
          <a:lstStyle/>
          <a:p>
            <a:pPr algn="l"/>
            <a:r>
              <a:rPr lang="en-GB" sz="3600" b="1" dirty="0">
                <a:solidFill>
                  <a:schemeClr val="accent5"/>
                </a:solidFill>
              </a:rPr>
              <a:t>The Learner - Planning Using Experiences and  Outcomes</a:t>
            </a:r>
            <a:br>
              <a:rPr lang="en-GB" b="1" dirty="0">
                <a:solidFill>
                  <a:schemeClr val="accent5"/>
                </a:solidFill>
              </a:rPr>
            </a:br>
            <a:endParaRPr lang="en-GB" dirty="0"/>
          </a:p>
        </p:txBody>
      </p:sp>
      <p:sp>
        <p:nvSpPr>
          <p:cNvPr id="13" name="Content Placeholder 2"/>
          <p:cNvSpPr txBox="1">
            <a:spLocks/>
          </p:cNvSpPr>
          <p:nvPr/>
        </p:nvSpPr>
        <p:spPr bwMode="auto">
          <a:xfrm>
            <a:off x="-269292" y="805246"/>
            <a:ext cx="12319777" cy="1247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marL="0" marR="0" lvl="0" indent="0" algn="l" defTabSz="914400" rtl="0" eaLnBrk="1" fontAlgn="base" latinLnBrk="0" hangingPunct="1">
              <a:lnSpc>
                <a:spcPct val="100000"/>
              </a:lnSpc>
              <a:spcBef>
                <a:spcPct val="20000"/>
              </a:spcBef>
              <a:spcAft>
                <a:spcPct val="0"/>
              </a:spcAft>
              <a:buClr>
                <a:srgbClr val="00ABB5"/>
              </a:buClr>
              <a:buSzTx/>
              <a:buFont typeface="Arial"/>
              <a:buNone/>
              <a:tabLst/>
              <a:defRPr/>
            </a:pPr>
            <a:endParaRPr kumimoji="0" lang="en-GB" sz="2000" b="0" i="0" u="none" strike="noStrike" kern="0" cap="none" spc="0" normalizeH="0" baseline="0" noProof="0" dirty="0">
              <a:ln>
                <a:noFill/>
              </a:ln>
              <a:solidFill>
                <a:schemeClr val="tx1">
                  <a:lumMod val="50000"/>
                  <a:lumOff val="50000"/>
                </a:schemeClr>
              </a:solidFill>
              <a:effectLst/>
              <a:uLnTx/>
              <a:uFillTx/>
              <a:latin typeface="Arial"/>
            </a:endParaRPr>
          </a:p>
          <a:p>
            <a:pPr marR="0" lvl="1" indent="0" algn="l" defTabSz="914400" rtl="0" eaLnBrk="1" fontAlgn="base" latinLnBrk="0" hangingPunct="1">
              <a:lnSpc>
                <a:spcPct val="100000"/>
              </a:lnSpc>
              <a:spcBef>
                <a:spcPct val="20000"/>
              </a:spcBef>
              <a:spcAft>
                <a:spcPct val="0"/>
              </a:spcAft>
              <a:buClr>
                <a:srgbClr val="00ABB5"/>
              </a:buClr>
              <a:buSzTx/>
              <a:buNone/>
              <a:tabLst/>
              <a:defRPr/>
            </a:pPr>
            <a:r>
              <a:rPr kumimoji="0" lang="en-GB" sz="2400" b="0" i="0" u="none" strike="noStrike" kern="0" cap="none" spc="0" normalizeH="0" baseline="0" noProof="0" dirty="0">
                <a:ln>
                  <a:noFill/>
                </a:ln>
                <a:solidFill>
                  <a:schemeClr val="tx1"/>
                </a:solidFill>
                <a:effectLst/>
                <a:uLnTx/>
                <a:uFillTx/>
                <a:latin typeface="Arial"/>
              </a:rPr>
              <a:t>Do</a:t>
            </a:r>
            <a:r>
              <a:rPr kumimoji="0" lang="en-GB" sz="2400" b="0" i="0" u="none" strike="noStrike" kern="0" cap="none" spc="0" normalizeH="0" noProof="0" dirty="0">
                <a:ln>
                  <a:noFill/>
                </a:ln>
                <a:solidFill>
                  <a:schemeClr val="tx1"/>
                </a:solidFill>
                <a:effectLst/>
                <a:uLnTx/>
                <a:uFillTx/>
                <a:latin typeface="Arial"/>
              </a:rPr>
              <a:t> we plan with learners to provide opportunities for learning to take place across the four contexts for learning? </a:t>
            </a:r>
            <a:endParaRPr kumimoji="0" lang="en-GB" sz="2400" b="0" i="0" u="none" strike="noStrike" kern="0" cap="none" spc="0" normalizeH="0" baseline="0" noProof="0" dirty="0">
              <a:ln>
                <a:noFill/>
              </a:ln>
              <a:solidFill>
                <a:schemeClr val="tx1"/>
              </a:solidFill>
              <a:effectLst/>
              <a:uLnTx/>
              <a:uFillTx/>
              <a:latin typeface="Arial"/>
            </a:endParaRPr>
          </a:p>
          <a:p>
            <a:pPr marL="0" marR="0" lvl="0" indent="0" algn="l" defTabSz="914400" rtl="0" eaLnBrk="1" fontAlgn="base" latinLnBrk="0" hangingPunct="1">
              <a:lnSpc>
                <a:spcPct val="100000"/>
              </a:lnSpc>
              <a:spcBef>
                <a:spcPct val="20000"/>
              </a:spcBef>
              <a:spcAft>
                <a:spcPct val="0"/>
              </a:spcAft>
              <a:buClr>
                <a:srgbClr val="00ABB5"/>
              </a:buClr>
              <a:buSzTx/>
              <a:buFont typeface="Arial"/>
              <a:buNone/>
              <a:tabLst/>
              <a:defRPr/>
            </a:pPr>
            <a:endParaRPr kumimoji="0" lang="en-GB" sz="2000" b="1" i="0" u="none" strike="noStrike" kern="0" cap="none" spc="0" normalizeH="0" baseline="0" noProof="0" dirty="0">
              <a:ln>
                <a:noFill/>
              </a:ln>
              <a:solidFill>
                <a:sysClr val="windowText" lastClr="000000">
                  <a:lumMod val="65000"/>
                  <a:lumOff val="35000"/>
                </a:sysClr>
              </a:solidFill>
              <a:effectLst/>
              <a:uLnTx/>
              <a:uFillTx/>
              <a:latin typeface="Arial"/>
            </a:endParaRPr>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7006" y="2070909"/>
            <a:ext cx="4124539" cy="2880567"/>
          </a:xfrm>
          <a:prstGeom prst="rect">
            <a:avLst/>
          </a:prstGeom>
        </p:spPr>
      </p:pic>
      <p:pic>
        <p:nvPicPr>
          <p:cNvPr id="17" name="Picture 16"/>
          <p:cNvPicPr/>
          <p:nvPr/>
        </p:nvPicPr>
        <p:blipFill rotWithShape="1">
          <a:blip r:embed="rId7"/>
          <a:srcRect l="39973" t="44295" r="30264" b="18185"/>
          <a:stretch/>
        </p:blipFill>
        <p:spPr bwMode="auto">
          <a:xfrm>
            <a:off x="6818161" y="2181677"/>
            <a:ext cx="4655118" cy="2870841"/>
          </a:xfrm>
          <a:prstGeom prst="rect">
            <a:avLst/>
          </a:prstGeom>
          <a:ln>
            <a:noFill/>
          </a:ln>
          <a:extLst>
            <a:ext uri="{53640926-AAD7-44D8-BBD7-CCE9431645EC}">
              <a14:shadowObscured xmlns:a14="http://schemas.microsoft.com/office/drawing/2010/main"/>
            </a:ext>
          </a:extLst>
        </p:spPr>
      </p:pic>
      <p:sp>
        <p:nvSpPr>
          <p:cNvPr id="18" name="Content Placeholder 2"/>
          <p:cNvSpPr txBox="1">
            <a:spLocks/>
          </p:cNvSpPr>
          <p:nvPr/>
        </p:nvSpPr>
        <p:spPr bwMode="auto">
          <a:xfrm>
            <a:off x="-269292" y="4688765"/>
            <a:ext cx="10538009" cy="1247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pPr marL="0" marR="0" lvl="0" indent="0" algn="l" defTabSz="914400" rtl="0" eaLnBrk="1" fontAlgn="base" latinLnBrk="0" hangingPunct="1">
              <a:lnSpc>
                <a:spcPct val="100000"/>
              </a:lnSpc>
              <a:spcBef>
                <a:spcPct val="20000"/>
              </a:spcBef>
              <a:spcAft>
                <a:spcPct val="0"/>
              </a:spcAft>
              <a:buClr>
                <a:srgbClr val="00ABB5"/>
              </a:buClr>
              <a:buSzTx/>
              <a:buFont typeface="Arial"/>
              <a:buNone/>
              <a:tabLst/>
              <a:defRPr/>
            </a:pPr>
            <a:endParaRPr kumimoji="0" lang="en-GB" sz="2000" b="0" i="0" u="none" strike="noStrike" kern="0" cap="none" spc="0" normalizeH="0" baseline="0" noProof="0" dirty="0">
              <a:ln>
                <a:noFill/>
              </a:ln>
              <a:solidFill>
                <a:schemeClr val="tx1">
                  <a:lumMod val="50000"/>
                  <a:lumOff val="50000"/>
                </a:schemeClr>
              </a:solidFill>
              <a:effectLst/>
              <a:uLnTx/>
              <a:uFillTx/>
              <a:latin typeface="Arial"/>
            </a:endParaRPr>
          </a:p>
          <a:p>
            <a:pPr marR="0" lvl="1" indent="0" algn="l" defTabSz="914400" rtl="0" eaLnBrk="1" fontAlgn="base" latinLnBrk="0" hangingPunct="1">
              <a:lnSpc>
                <a:spcPct val="100000"/>
              </a:lnSpc>
              <a:spcBef>
                <a:spcPct val="20000"/>
              </a:spcBef>
              <a:spcAft>
                <a:spcPct val="0"/>
              </a:spcAft>
              <a:buClr>
                <a:srgbClr val="00ABB5"/>
              </a:buClr>
              <a:buSzTx/>
              <a:buNone/>
              <a:tabLst/>
              <a:defRPr/>
            </a:pPr>
            <a:r>
              <a:rPr kumimoji="0" lang="en-GB" sz="2400" b="0" i="0" u="none" strike="noStrike" kern="0" cap="none" spc="0" normalizeH="0" baseline="0" noProof="0" dirty="0">
                <a:ln>
                  <a:noFill/>
                </a:ln>
                <a:solidFill>
                  <a:schemeClr val="tx1"/>
                </a:solidFill>
                <a:effectLst/>
                <a:uLnTx/>
                <a:uFillTx/>
                <a:latin typeface="Arial"/>
              </a:rPr>
              <a:t>Do</a:t>
            </a:r>
            <a:r>
              <a:rPr kumimoji="0" lang="en-GB" sz="2400" b="0" i="0" u="none" strike="noStrike" kern="0" cap="none" spc="0" normalizeH="0" noProof="0" dirty="0">
                <a:ln>
                  <a:noFill/>
                </a:ln>
                <a:solidFill>
                  <a:schemeClr val="tx1"/>
                </a:solidFill>
                <a:effectLst/>
                <a:uLnTx/>
                <a:uFillTx/>
                <a:latin typeface="Arial"/>
              </a:rPr>
              <a:t> we plan </a:t>
            </a:r>
            <a:r>
              <a:rPr lang="en-GB" sz="2400" kern="0" dirty="0">
                <a:solidFill>
                  <a:schemeClr val="tx1"/>
                </a:solidFill>
                <a:latin typeface="Arial"/>
              </a:rPr>
              <a:t>with learners to provide </a:t>
            </a:r>
            <a:r>
              <a:rPr kumimoji="0" lang="en-GB" sz="2400" b="0" i="0" u="none" strike="noStrike" kern="0" cap="none" spc="0" normalizeH="0" noProof="0" dirty="0">
                <a:ln>
                  <a:noFill/>
                </a:ln>
                <a:solidFill>
                  <a:schemeClr val="tx1"/>
                </a:solidFill>
                <a:effectLst/>
                <a:uLnTx/>
                <a:uFillTx/>
                <a:latin typeface="Arial"/>
              </a:rPr>
              <a:t>opportunities for learners to develop skills and attributes outlined in the four capacities? </a:t>
            </a:r>
            <a:endParaRPr kumimoji="0" lang="en-GB" sz="2400" b="0" i="0" u="none" strike="noStrike" kern="0" cap="none" spc="0" normalizeH="0" baseline="0" noProof="0" dirty="0">
              <a:ln>
                <a:noFill/>
              </a:ln>
              <a:solidFill>
                <a:schemeClr val="tx1"/>
              </a:solidFill>
              <a:effectLst/>
              <a:uLnTx/>
              <a:uFillTx/>
              <a:latin typeface="Arial"/>
            </a:endParaRPr>
          </a:p>
          <a:p>
            <a:pPr marL="0" marR="0" lvl="0" indent="0" algn="l" defTabSz="914400" rtl="0" eaLnBrk="1" fontAlgn="base" latinLnBrk="0" hangingPunct="1">
              <a:lnSpc>
                <a:spcPct val="100000"/>
              </a:lnSpc>
              <a:spcBef>
                <a:spcPct val="20000"/>
              </a:spcBef>
              <a:spcAft>
                <a:spcPct val="0"/>
              </a:spcAft>
              <a:buClr>
                <a:srgbClr val="00ABB5"/>
              </a:buClr>
              <a:buSzTx/>
              <a:buFont typeface="Arial"/>
              <a:buNone/>
              <a:tabLst/>
              <a:defRPr/>
            </a:pPr>
            <a:endParaRPr kumimoji="0" lang="en-GB" sz="2000" b="1" i="0" u="none" strike="noStrike" kern="0" cap="none" spc="0" normalizeH="0" baseline="0" noProof="0" dirty="0">
              <a:ln>
                <a:noFill/>
              </a:ln>
              <a:solidFill>
                <a:sysClr val="windowText" lastClr="000000">
                  <a:lumMod val="65000"/>
                  <a:lumOff val="35000"/>
                </a:sysClr>
              </a:solidFill>
              <a:effectLst/>
              <a:uLnTx/>
              <a:uFillTx/>
              <a:latin typeface="Arial"/>
            </a:endParaRPr>
          </a:p>
        </p:txBody>
      </p:sp>
    </p:spTree>
    <p:extLst>
      <p:ext uri="{BB962C8B-B14F-4D97-AF65-F5344CB8AC3E}">
        <p14:creationId xmlns:p14="http://schemas.microsoft.com/office/powerpoint/2010/main" val="79451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571067"/>
            <a:ext cx="12209380" cy="1286933"/>
          </a:xfrm>
          <a:prstGeom prst="rect">
            <a:avLst/>
          </a:prstGeom>
        </p:spPr>
      </p:pic>
      <p:sp>
        <p:nvSpPr>
          <p:cNvPr id="9" name="Text Box 8"/>
          <p:cNvSpPr txBox="1"/>
          <p:nvPr/>
        </p:nvSpPr>
        <p:spPr>
          <a:xfrm>
            <a:off x="7200688" y="6160986"/>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
        <p:nvSpPr>
          <p:cNvPr id="10" name="Text Box 8"/>
          <p:cNvSpPr txBox="1"/>
          <p:nvPr/>
        </p:nvSpPr>
        <p:spPr>
          <a:xfrm>
            <a:off x="6735647" y="6417135"/>
            <a:ext cx="5498123"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b="1" dirty="0">
                <a:solidFill>
                  <a:schemeClr val="bg1"/>
                </a:solidFill>
              </a:rPr>
              <a:t>Do luchd-ionnsachaidh na h-Alba, le luchd-foghlaim Alba </a:t>
            </a:r>
          </a:p>
        </p:txBody>
      </p:sp>
      <p:sp>
        <p:nvSpPr>
          <p:cNvPr id="11" name="Rectangle 10">
            <a:hlinkClick r:id="rId5" action="ppaction://hlinksldjump"/>
            <a:extLst>
              <a:ext uri="{FF2B5EF4-FFF2-40B4-BE49-F238E27FC236}">
                <a16:creationId xmlns:a16="http://schemas.microsoft.com/office/drawing/2014/main" id="{E3B34208-DDB5-3046-8056-D77298008BA7}"/>
              </a:ext>
            </a:extLst>
          </p:cNvPr>
          <p:cNvSpPr/>
          <p:nvPr/>
        </p:nvSpPr>
        <p:spPr>
          <a:xfrm>
            <a:off x="6597254" y="1835944"/>
            <a:ext cx="2025253" cy="3115532"/>
          </a:xfrm>
          <a:prstGeom prst="rect">
            <a:avLst/>
          </a:prstGeom>
          <a:solidFill>
            <a:srgbClr val="004297">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rial"/>
            </a:endParaRPr>
          </a:p>
        </p:txBody>
      </p:sp>
      <p:sp>
        <p:nvSpPr>
          <p:cNvPr id="19" name="Title 1"/>
          <p:cNvSpPr>
            <a:spLocks noGrp="1"/>
          </p:cNvSpPr>
          <p:nvPr>
            <p:ph type="title"/>
          </p:nvPr>
        </p:nvSpPr>
        <p:spPr>
          <a:xfrm>
            <a:off x="291001" y="476672"/>
            <a:ext cx="11269628" cy="1143000"/>
          </a:xfrm>
        </p:spPr>
        <p:txBody>
          <a:bodyPr>
            <a:normAutofit fontScale="90000"/>
          </a:bodyPr>
          <a:lstStyle/>
          <a:p>
            <a:pPr algn="l"/>
            <a:r>
              <a:rPr lang="en-GB" sz="3600" b="1" dirty="0">
                <a:solidFill>
                  <a:schemeClr val="accent5"/>
                </a:solidFill>
              </a:rPr>
              <a:t>The Learner – Learning Intentions and Success Criteria</a:t>
            </a:r>
            <a:br>
              <a:rPr lang="en-GB" b="1" dirty="0">
                <a:solidFill>
                  <a:schemeClr val="accent5"/>
                </a:solidFill>
              </a:rPr>
            </a:br>
            <a:endParaRPr lang="en-GB" dirty="0"/>
          </a:p>
        </p:txBody>
      </p:sp>
      <p:sp>
        <p:nvSpPr>
          <p:cNvPr id="20" name="Content Placeholder 2"/>
          <p:cNvSpPr>
            <a:spLocks noGrp="1"/>
          </p:cNvSpPr>
          <p:nvPr>
            <p:ph idx="1"/>
          </p:nvPr>
        </p:nvSpPr>
        <p:spPr>
          <a:xfrm>
            <a:off x="291001" y="904551"/>
            <a:ext cx="10867436" cy="4778409"/>
          </a:xfrm>
        </p:spPr>
        <p:txBody>
          <a:bodyPr>
            <a:normAutofit fontScale="25000" lnSpcReduction="20000"/>
          </a:bodyPr>
          <a:lstStyle/>
          <a:p>
            <a:pPr>
              <a:buNone/>
            </a:pPr>
            <a:endParaRPr lang="en-US" sz="9600" dirty="0">
              <a:solidFill>
                <a:srgbClr val="000000"/>
              </a:solidFill>
            </a:endParaRPr>
          </a:p>
          <a:p>
            <a:pPr>
              <a:lnSpc>
                <a:spcPct val="120000"/>
              </a:lnSpc>
              <a:spcBef>
                <a:spcPts val="600"/>
              </a:spcBef>
              <a:spcAft>
                <a:spcPts val="600"/>
              </a:spcAft>
              <a:buClr>
                <a:schemeClr val="accent5"/>
              </a:buClr>
            </a:pPr>
            <a:r>
              <a:rPr lang="en-GB" altLang="en-US" sz="9600" dirty="0">
                <a:solidFill>
                  <a:schemeClr val="tx1"/>
                </a:solidFill>
              </a:rPr>
              <a:t>Sharing learning intentions ensures that learners have a clear understanding of the focus for learning. Learning intentions inform learning conversations at key points and support the profiling process.</a:t>
            </a:r>
          </a:p>
          <a:p>
            <a:pPr>
              <a:lnSpc>
                <a:spcPct val="120000"/>
              </a:lnSpc>
              <a:spcBef>
                <a:spcPts val="600"/>
              </a:spcBef>
              <a:spcAft>
                <a:spcPts val="600"/>
              </a:spcAft>
              <a:buClr>
                <a:schemeClr val="accent5"/>
              </a:buClr>
            </a:pPr>
            <a:r>
              <a:rPr lang="en-US" altLang="en-US" sz="9600" dirty="0">
                <a:solidFill>
                  <a:schemeClr val="tx1"/>
                </a:solidFill>
              </a:rPr>
              <a:t>Success criteria are clear, relevant and measurable definitions of success.</a:t>
            </a:r>
            <a:r>
              <a:rPr lang="en-GB" altLang="en-US" sz="9600" dirty="0">
                <a:solidFill>
                  <a:schemeClr val="tx1"/>
                </a:solidFill>
              </a:rPr>
              <a:t> Co-constructing success criteria with learners will:</a:t>
            </a:r>
          </a:p>
          <a:p>
            <a:pPr lvl="1">
              <a:lnSpc>
                <a:spcPct val="120000"/>
              </a:lnSpc>
              <a:spcBef>
                <a:spcPts val="600"/>
              </a:spcBef>
              <a:spcAft>
                <a:spcPts val="600"/>
              </a:spcAft>
            </a:pPr>
            <a:r>
              <a:rPr lang="en-GB" altLang="en-US" sz="9600" dirty="0">
                <a:solidFill>
                  <a:schemeClr val="tx1"/>
                </a:solidFill>
              </a:rPr>
              <a:t>Ensure learners have a clear picture of what success looks like and how to achieve it.</a:t>
            </a:r>
          </a:p>
          <a:p>
            <a:pPr lvl="1">
              <a:lnSpc>
                <a:spcPct val="120000"/>
              </a:lnSpc>
              <a:spcBef>
                <a:spcPts val="600"/>
              </a:spcBef>
              <a:spcAft>
                <a:spcPts val="600"/>
              </a:spcAft>
            </a:pPr>
            <a:r>
              <a:rPr lang="en-GB" altLang="en-US" sz="9600" dirty="0">
                <a:solidFill>
                  <a:schemeClr val="tx1"/>
                </a:solidFill>
              </a:rPr>
              <a:t>Encourage learners to be fully involved in the process and actively engaged with the success criteria throughout the learning.</a:t>
            </a:r>
          </a:p>
          <a:p>
            <a:pPr lvl="0">
              <a:lnSpc>
                <a:spcPct val="170000"/>
              </a:lnSpc>
            </a:pPr>
            <a:endParaRPr lang="en-US" altLang="en-US" sz="8400" dirty="0"/>
          </a:p>
          <a:p>
            <a:pPr>
              <a:lnSpc>
                <a:spcPct val="170000"/>
              </a:lnSpc>
            </a:pPr>
            <a:endParaRPr lang="en-GB" altLang="en-US" sz="8600" dirty="0">
              <a:solidFill>
                <a:schemeClr val="tx1"/>
              </a:solidFill>
              <a:latin typeface="Calibri" panose="020F0502020204030204" pitchFamily="34" charset="0"/>
            </a:endParaRPr>
          </a:p>
          <a:p>
            <a:pPr marL="457200" indent="-457200">
              <a:lnSpc>
                <a:spcPct val="170000"/>
              </a:lnSpc>
              <a:buFont typeface="Arial" panose="020B0604020202020204" pitchFamily="34" charset="0"/>
              <a:buChar char="•"/>
            </a:pPr>
            <a:endParaRPr lang="en-GB" altLang="en-US" sz="3800" dirty="0">
              <a:solidFill>
                <a:schemeClr val="tx1"/>
              </a:solidFill>
            </a:endParaRPr>
          </a:p>
          <a:p>
            <a:pPr marL="342900" indent="-342900">
              <a:buFont typeface="Wingdings" pitchFamily="2" charset="2"/>
              <a:buChar char="§"/>
              <a:defRPr/>
            </a:pPr>
            <a:endParaRPr lang="en-US" dirty="0">
              <a:solidFill>
                <a:srgbClr val="000000"/>
              </a:solidFill>
            </a:endParaRPr>
          </a:p>
          <a:p>
            <a:pPr marL="342900" indent="-342900">
              <a:buFont typeface="Wingdings" pitchFamily="2" charset="2"/>
              <a:buChar char="§"/>
              <a:defRPr/>
            </a:pPr>
            <a:endParaRPr lang="en-GB" dirty="0">
              <a:solidFill>
                <a:srgbClr val="000000"/>
              </a:solidFill>
            </a:endParaRPr>
          </a:p>
          <a:p>
            <a:pPr marL="342900" indent="-342900">
              <a:buFont typeface="Arial" panose="020B0604020202020204" pitchFamily="34" charset="0"/>
              <a:buChar char="•"/>
            </a:pPr>
            <a:endParaRPr lang="en-GB" altLang="en-US" sz="2000" dirty="0"/>
          </a:p>
          <a:p>
            <a:pPr>
              <a:buNone/>
            </a:pPr>
            <a:r>
              <a:rPr lang="en-GB" altLang="en-US" sz="2400" dirty="0"/>
              <a:t>	</a:t>
            </a:r>
            <a:endParaRPr lang="en-GB" dirty="0"/>
          </a:p>
        </p:txBody>
      </p:sp>
    </p:spTree>
    <p:extLst>
      <p:ext uri="{BB962C8B-B14F-4D97-AF65-F5344CB8AC3E}">
        <p14:creationId xmlns:p14="http://schemas.microsoft.com/office/powerpoint/2010/main" val="3338659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571067"/>
            <a:ext cx="12209380" cy="1286933"/>
          </a:xfrm>
          <a:prstGeom prst="rect">
            <a:avLst/>
          </a:prstGeom>
        </p:spPr>
      </p:pic>
      <p:sp>
        <p:nvSpPr>
          <p:cNvPr id="9" name="Text Box 8"/>
          <p:cNvSpPr txBox="1"/>
          <p:nvPr/>
        </p:nvSpPr>
        <p:spPr>
          <a:xfrm>
            <a:off x="7200688" y="6160986"/>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
        <p:nvSpPr>
          <p:cNvPr id="10" name="Text Box 8"/>
          <p:cNvSpPr txBox="1"/>
          <p:nvPr/>
        </p:nvSpPr>
        <p:spPr>
          <a:xfrm>
            <a:off x="6735647" y="6417135"/>
            <a:ext cx="5498123"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b="1" dirty="0">
                <a:solidFill>
                  <a:schemeClr val="bg1"/>
                </a:solidFill>
              </a:rPr>
              <a:t>Do luchd-ionnsachaidh na h-Alba, le luchd-foghlaim Alba </a:t>
            </a:r>
          </a:p>
        </p:txBody>
      </p:sp>
      <p:sp>
        <p:nvSpPr>
          <p:cNvPr id="11" name="Rectangle 10">
            <a:hlinkClick r:id="rId5" action="ppaction://hlinksldjump"/>
            <a:extLst>
              <a:ext uri="{FF2B5EF4-FFF2-40B4-BE49-F238E27FC236}">
                <a16:creationId xmlns:a16="http://schemas.microsoft.com/office/drawing/2014/main" id="{E3B34208-DDB5-3046-8056-D77298008BA7}"/>
              </a:ext>
            </a:extLst>
          </p:cNvPr>
          <p:cNvSpPr/>
          <p:nvPr/>
        </p:nvSpPr>
        <p:spPr>
          <a:xfrm>
            <a:off x="6597254" y="1835944"/>
            <a:ext cx="2025253" cy="3115532"/>
          </a:xfrm>
          <a:prstGeom prst="rect">
            <a:avLst/>
          </a:prstGeom>
          <a:solidFill>
            <a:srgbClr val="004297">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rial"/>
            </a:endParaRPr>
          </a:p>
        </p:txBody>
      </p:sp>
      <p:sp>
        <p:nvSpPr>
          <p:cNvPr id="13" name="Content Placeholder 2"/>
          <p:cNvSpPr>
            <a:spLocks noGrp="1"/>
          </p:cNvSpPr>
          <p:nvPr>
            <p:ph idx="1"/>
          </p:nvPr>
        </p:nvSpPr>
        <p:spPr>
          <a:xfrm>
            <a:off x="547937" y="827204"/>
            <a:ext cx="8180309" cy="4762038"/>
          </a:xfrm>
        </p:spPr>
        <p:txBody>
          <a:bodyPr>
            <a:normAutofit/>
          </a:bodyPr>
          <a:lstStyle/>
          <a:p>
            <a:pPr marL="0" indent="0">
              <a:buNone/>
              <a:defRPr/>
            </a:pPr>
            <a:r>
              <a:rPr lang="en-GB" sz="2400" i="1" dirty="0">
                <a:solidFill>
                  <a:schemeClr val="tx1"/>
                </a:solidFill>
              </a:rPr>
              <a:t>‘Staff should discuss with learners what they are </a:t>
            </a:r>
            <a:r>
              <a:rPr lang="en-GB" sz="2400" b="1" i="1" dirty="0">
                <a:solidFill>
                  <a:schemeClr val="tx1"/>
                </a:solidFill>
              </a:rPr>
              <a:t>expected to learn</a:t>
            </a:r>
            <a:r>
              <a:rPr lang="en-GB" sz="2400" i="1" dirty="0">
                <a:solidFill>
                  <a:schemeClr val="tx1"/>
                </a:solidFill>
              </a:rPr>
              <a:t>. They should </a:t>
            </a:r>
            <a:r>
              <a:rPr lang="en-GB" sz="2400" b="1" i="1" dirty="0">
                <a:solidFill>
                  <a:schemeClr val="tx1"/>
                </a:solidFill>
              </a:rPr>
              <a:t>clarify and share learning intentions and success criteria </a:t>
            </a:r>
            <a:r>
              <a:rPr lang="en-GB" sz="2400" i="1" dirty="0">
                <a:solidFill>
                  <a:schemeClr val="tx1"/>
                </a:solidFill>
              </a:rPr>
              <a:t>and appropriate experiences for achieving these. Both staff and learners should foster a sense of achievement by sharing challenging and realistic expectations. Sharing success criteria along with learning intentions allows learners to </a:t>
            </a:r>
            <a:r>
              <a:rPr lang="en-GB" sz="2400" b="1" i="1" dirty="0">
                <a:solidFill>
                  <a:schemeClr val="tx1"/>
                </a:solidFill>
              </a:rPr>
              <a:t>‘see what success looks like’. With practice, success criteria can often be devised by the learners themselves</a:t>
            </a:r>
            <a:r>
              <a:rPr lang="en-GB" sz="2400" i="1" dirty="0">
                <a:solidFill>
                  <a:schemeClr val="tx1"/>
                </a:solidFill>
              </a:rPr>
              <a:t>.’</a:t>
            </a:r>
          </a:p>
          <a:p>
            <a:pPr marL="0" indent="0">
              <a:buNone/>
              <a:defRPr/>
            </a:pPr>
            <a:r>
              <a:rPr lang="en-GB" dirty="0"/>
              <a:t>		</a:t>
            </a:r>
          </a:p>
          <a:p>
            <a:pPr marL="0" indent="0">
              <a:buNone/>
              <a:defRPr/>
            </a:pPr>
            <a:endParaRPr lang="en-GB" dirty="0"/>
          </a:p>
        </p:txBody>
      </p:sp>
      <p:pic>
        <p:nvPicPr>
          <p:cNvPr id="14" name="Picture 4" descr="https://i2.wp.com/www.charlestonacademy.co.uk/wp-content/uploads/2015/06/Screen-Shot-2015-06-14-at-05.59.34-286x42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78686" y="3020786"/>
            <a:ext cx="1778975" cy="244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07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S_alllogos_colour-01.png"/>
          <p:cNvPicPr>
            <a:picLocks noChangeAspect="1"/>
          </p:cNvPicPr>
          <p:nvPr/>
        </p:nvPicPr>
        <p:blipFill rotWithShape="1">
          <a:blip r:embed="rId3" cstate="print">
            <a:extLst>
              <a:ext uri="{28A0092B-C50C-407E-A947-70E740481C1C}">
                <a14:useLocalDpi xmlns:a14="http://schemas.microsoft.com/office/drawing/2010/main" val="0"/>
              </a:ext>
            </a:extLst>
          </a:blip>
          <a:srcRect l="10041" t="16807" r="10529" b="28484"/>
          <a:stretch/>
        </p:blipFill>
        <p:spPr>
          <a:xfrm>
            <a:off x="658157" y="528429"/>
            <a:ext cx="3392718" cy="1428664"/>
          </a:xfrm>
          <a:prstGeom prst="rect">
            <a:avLst/>
          </a:prstGeom>
        </p:spPr>
      </p:pic>
      <p:sp>
        <p:nvSpPr>
          <p:cNvPr id="7" name="Rectangle 6"/>
          <p:cNvSpPr/>
          <p:nvPr/>
        </p:nvSpPr>
        <p:spPr>
          <a:xfrm>
            <a:off x="666532" y="2289451"/>
            <a:ext cx="10633257" cy="646331"/>
          </a:xfrm>
          <a:prstGeom prst="rect">
            <a:avLst/>
          </a:prstGeom>
        </p:spPr>
        <p:txBody>
          <a:bodyPr wrap="square">
            <a:spAutoFit/>
          </a:bodyPr>
          <a:lstStyle/>
          <a:p>
            <a:r>
              <a:rPr lang="en-GB" sz="3600" b="1" dirty="0">
                <a:solidFill>
                  <a:srgbClr val="00ABB5"/>
                </a:solidFill>
              </a:rPr>
              <a:t>Learners</a:t>
            </a:r>
            <a:endParaRPr lang="en-US" sz="3600" b="1" dirty="0"/>
          </a:p>
        </p:txBody>
      </p:sp>
      <p:sp>
        <p:nvSpPr>
          <p:cNvPr id="8" name="Rectangle 7"/>
          <p:cNvSpPr/>
          <p:nvPr/>
        </p:nvSpPr>
        <p:spPr>
          <a:xfrm>
            <a:off x="666532" y="3049649"/>
            <a:ext cx="10633257" cy="461665"/>
          </a:xfrm>
          <a:prstGeom prst="rect">
            <a:avLst/>
          </a:prstGeom>
        </p:spPr>
        <p:txBody>
          <a:bodyPr wrap="square">
            <a:spAutoFit/>
          </a:bodyPr>
          <a:lstStyle/>
          <a:p>
            <a:r>
              <a:rPr lang="en-GB" sz="2400" b="1" dirty="0">
                <a:solidFill>
                  <a:srgbClr val="B3D236"/>
                </a:solidFill>
              </a:rPr>
              <a:t>National support for moderation</a:t>
            </a:r>
            <a:endParaRPr lang="en-US" sz="2400" b="1" dirty="0">
              <a:solidFill>
                <a:srgbClr val="B3D236"/>
              </a:solidFill>
            </a:endParaRPr>
          </a:p>
        </p:txBody>
      </p:sp>
      <p:pic>
        <p:nvPicPr>
          <p:cNvPr id="12" name="Picture 11"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52516"/>
            <a:ext cx="12209380" cy="3105484"/>
          </a:xfrm>
          <a:prstGeom prst="rect">
            <a:avLst/>
          </a:prstGeom>
        </p:spPr>
      </p:pic>
      <p:sp>
        <p:nvSpPr>
          <p:cNvPr id="6" name="Text Box 8"/>
          <p:cNvSpPr txBox="1"/>
          <p:nvPr/>
        </p:nvSpPr>
        <p:spPr>
          <a:xfrm>
            <a:off x="7162800" y="605790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
        <p:nvSpPr>
          <p:cNvPr id="9" name="Text Box 8"/>
          <p:cNvSpPr txBox="1"/>
          <p:nvPr/>
        </p:nvSpPr>
        <p:spPr>
          <a:xfrm>
            <a:off x="6564300" y="6360657"/>
            <a:ext cx="5498123"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b="1" dirty="0">
                <a:solidFill>
                  <a:schemeClr val="bg1"/>
                </a:solidFill>
              </a:rPr>
              <a:t>Do luchd-ionnsachaidh na h-Alba, le luchd-foghlaim Alba </a:t>
            </a:r>
          </a:p>
        </p:txBody>
      </p:sp>
    </p:spTree>
    <p:extLst>
      <p:ext uri="{BB962C8B-B14F-4D97-AF65-F5344CB8AC3E}">
        <p14:creationId xmlns:p14="http://schemas.microsoft.com/office/powerpoint/2010/main" val="2564342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571067"/>
            <a:ext cx="12209380" cy="1286933"/>
          </a:xfrm>
          <a:prstGeom prst="rect">
            <a:avLst/>
          </a:prstGeom>
        </p:spPr>
      </p:pic>
      <p:sp>
        <p:nvSpPr>
          <p:cNvPr id="9" name="Text Box 8"/>
          <p:cNvSpPr txBox="1"/>
          <p:nvPr/>
        </p:nvSpPr>
        <p:spPr>
          <a:xfrm>
            <a:off x="7200688" y="6160986"/>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
        <p:nvSpPr>
          <p:cNvPr id="10" name="Text Box 8"/>
          <p:cNvSpPr txBox="1"/>
          <p:nvPr/>
        </p:nvSpPr>
        <p:spPr>
          <a:xfrm>
            <a:off x="6735647" y="6417135"/>
            <a:ext cx="5498123"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b="1" dirty="0">
                <a:solidFill>
                  <a:schemeClr val="bg1"/>
                </a:solidFill>
              </a:rPr>
              <a:t>Do luchd-ionnsachaidh na h-Alba, le luchd-foghlaim Alba </a:t>
            </a:r>
          </a:p>
        </p:txBody>
      </p:sp>
      <p:sp>
        <p:nvSpPr>
          <p:cNvPr id="11" name="Rectangle 10">
            <a:hlinkClick r:id="rId5" action="ppaction://hlinksldjump"/>
            <a:extLst>
              <a:ext uri="{FF2B5EF4-FFF2-40B4-BE49-F238E27FC236}">
                <a16:creationId xmlns:a16="http://schemas.microsoft.com/office/drawing/2014/main" id="{E3B34208-DDB5-3046-8056-D77298008BA7}"/>
              </a:ext>
            </a:extLst>
          </p:cNvPr>
          <p:cNvSpPr/>
          <p:nvPr/>
        </p:nvSpPr>
        <p:spPr>
          <a:xfrm>
            <a:off x="6597254" y="1835944"/>
            <a:ext cx="2025253" cy="3115532"/>
          </a:xfrm>
          <a:prstGeom prst="rect">
            <a:avLst/>
          </a:prstGeom>
          <a:solidFill>
            <a:srgbClr val="004297">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rial"/>
            </a:endParaRPr>
          </a:p>
        </p:txBody>
      </p:sp>
      <p:sp>
        <p:nvSpPr>
          <p:cNvPr id="12" name="Title 1"/>
          <p:cNvSpPr>
            <a:spLocks noGrp="1"/>
          </p:cNvSpPr>
          <p:nvPr>
            <p:ph type="title"/>
          </p:nvPr>
        </p:nvSpPr>
        <p:spPr>
          <a:xfrm>
            <a:off x="237072" y="476672"/>
            <a:ext cx="11197387" cy="884473"/>
          </a:xfrm>
        </p:spPr>
        <p:txBody>
          <a:bodyPr>
            <a:normAutofit fontScale="90000"/>
          </a:bodyPr>
          <a:lstStyle/>
          <a:p>
            <a:pPr algn="l"/>
            <a:r>
              <a:rPr lang="en-GB" sz="3600" b="1" dirty="0">
                <a:solidFill>
                  <a:schemeClr val="accent5"/>
                </a:solidFill>
              </a:rPr>
              <a:t>The Learner – Learning, Teaching and Assessment</a:t>
            </a:r>
            <a:br>
              <a:rPr lang="en-GB" b="1" dirty="0">
                <a:solidFill>
                  <a:schemeClr val="accent5"/>
                </a:solidFill>
              </a:rPr>
            </a:br>
            <a:endParaRPr lang="en-GB" dirty="0"/>
          </a:p>
        </p:txBody>
      </p:sp>
      <p:sp>
        <p:nvSpPr>
          <p:cNvPr id="15" name="Content Placeholder 1"/>
          <p:cNvSpPr>
            <a:spLocks noGrp="1"/>
          </p:cNvSpPr>
          <p:nvPr>
            <p:ph idx="1"/>
          </p:nvPr>
        </p:nvSpPr>
        <p:spPr>
          <a:xfrm>
            <a:off x="346245" y="1102175"/>
            <a:ext cx="11655255" cy="4982774"/>
          </a:xfrm>
        </p:spPr>
        <p:txBody>
          <a:bodyPr>
            <a:normAutofit/>
          </a:bodyPr>
          <a:lstStyle/>
          <a:p>
            <a:pPr marL="342900" indent="-342900">
              <a:spcAft>
                <a:spcPts val="600"/>
              </a:spcAft>
              <a:buFont typeface="Arial" panose="020B0604020202020204" pitchFamily="34" charset="0"/>
              <a:buChar char="•"/>
            </a:pPr>
            <a:r>
              <a:rPr lang="en-GB" sz="2400" dirty="0">
                <a:solidFill>
                  <a:schemeClr val="tx1"/>
                </a:solidFill>
              </a:rPr>
              <a:t>Learners are at the heart of learning, teaching and assessment. </a:t>
            </a:r>
          </a:p>
          <a:p>
            <a:pPr marL="342900" indent="-342900">
              <a:spcAft>
                <a:spcPts val="600"/>
              </a:spcAft>
              <a:buFont typeface="Arial" panose="020B0604020202020204" pitchFamily="34" charset="0"/>
              <a:buChar char="•"/>
            </a:pPr>
            <a:r>
              <a:rPr lang="en-GB" sz="2400" dirty="0">
                <a:solidFill>
                  <a:schemeClr val="tx1"/>
                </a:solidFill>
              </a:rPr>
              <a:t>Their prior learning and next steps are taken into account to provide rich learning experiences and valid assessments. </a:t>
            </a:r>
          </a:p>
          <a:p>
            <a:pPr marL="342900" indent="-342900">
              <a:spcAft>
                <a:spcPts val="600"/>
              </a:spcAft>
              <a:buFont typeface="Arial" panose="020B0604020202020204" pitchFamily="34" charset="0"/>
              <a:buChar char="•"/>
            </a:pPr>
            <a:r>
              <a:rPr lang="en-GB" sz="2400" dirty="0">
                <a:solidFill>
                  <a:schemeClr val="tx1"/>
                </a:solidFill>
              </a:rPr>
              <a:t>Learners’ interests and achievements should also be considered to ensure the learning is relevant and engaging. </a:t>
            </a:r>
          </a:p>
          <a:p>
            <a:pPr marL="342900" indent="-342900">
              <a:spcAft>
                <a:spcPts val="600"/>
              </a:spcAft>
              <a:buFont typeface="Arial" panose="020B0604020202020204" pitchFamily="34" charset="0"/>
              <a:buChar char="•"/>
            </a:pPr>
            <a:r>
              <a:rPr lang="en-GB" sz="2400" dirty="0">
                <a:solidFill>
                  <a:schemeClr val="tx1"/>
                </a:solidFill>
              </a:rPr>
              <a:t>Practitioners ensure the learning meets the needs of individuals and provides opportunities to demonstrate breadth, challenge and application. </a:t>
            </a:r>
          </a:p>
          <a:p>
            <a:pPr marL="0" indent="0">
              <a:spcAft>
                <a:spcPts val="600"/>
              </a:spcAft>
              <a:buNone/>
            </a:pPr>
            <a:r>
              <a:rPr lang="en-GB" sz="2400" dirty="0">
                <a:solidFill>
                  <a:schemeClr val="tx1"/>
                </a:solidFill>
              </a:rPr>
              <a:t>Learners should be integral to the assessment process and know what they have to do to be successful. They should have opportunities for peer and self assessment, evaluating learning against agreed Success Criteria to support their understanding of the measures of success. </a:t>
            </a:r>
          </a:p>
        </p:txBody>
      </p:sp>
    </p:spTree>
    <p:extLst>
      <p:ext uri="{BB962C8B-B14F-4D97-AF65-F5344CB8AC3E}">
        <p14:creationId xmlns:p14="http://schemas.microsoft.com/office/powerpoint/2010/main" val="398457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571067"/>
            <a:ext cx="12209380" cy="1286933"/>
          </a:xfrm>
          <a:prstGeom prst="rect">
            <a:avLst/>
          </a:prstGeom>
        </p:spPr>
      </p:pic>
      <p:sp>
        <p:nvSpPr>
          <p:cNvPr id="9" name="Text Box 8"/>
          <p:cNvSpPr txBox="1"/>
          <p:nvPr/>
        </p:nvSpPr>
        <p:spPr>
          <a:xfrm>
            <a:off x="7200688" y="6160986"/>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
        <p:nvSpPr>
          <p:cNvPr id="10" name="Text Box 8"/>
          <p:cNvSpPr txBox="1"/>
          <p:nvPr/>
        </p:nvSpPr>
        <p:spPr>
          <a:xfrm>
            <a:off x="6735647" y="6417135"/>
            <a:ext cx="5498123"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b="1" dirty="0">
                <a:solidFill>
                  <a:schemeClr val="bg1"/>
                </a:solidFill>
              </a:rPr>
              <a:t>Do luchd-ionnsachaidh na h-Alba, le luchd-foghlaim Alba </a:t>
            </a:r>
          </a:p>
        </p:txBody>
      </p:sp>
      <p:sp>
        <p:nvSpPr>
          <p:cNvPr id="11" name="Rectangle 10">
            <a:hlinkClick r:id="rId5" action="ppaction://hlinksldjump"/>
            <a:extLst>
              <a:ext uri="{FF2B5EF4-FFF2-40B4-BE49-F238E27FC236}">
                <a16:creationId xmlns:a16="http://schemas.microsoft.com/office/drawing/2014/main" id="{E3B34208-DDB5-3046-8056-D77298008BA7}"/>
              </a:ext>
            </a:extLst>
          </p:cNvPr>
          <p:cNvSpPr/>
          <p:nvPr/>
        </p:nvSpPr>
        <p:spPr>
          <a:xfrm>
            <a:off x="6597254" y="1835944"/>
            <a:ext cx="2025253" cy="3115532"/>
          </a:xfrm>
          <a:prstGeom prst="rect">
            <a:avLst/>
          </a:prstGeom>
          <a:solidFill>
            <a:srgbClr val="004297">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rial"/>
            </a:endParaRPr>
          </a:p>
        </p:txBody>
      </p:sp>
      <p:sp>
        <p:nvSpPr>
          <p:cNvPr id="12" name="Title 1"/>
          <p:cNvSpPr>
            <a:spLocks noGrp="1"/>
          </p:cNvSpPr>
          <p:nvPr>
            <p:ph type="title"/>
          </p:nvPr>
        </p:nvSpPr>
        <p:spPr>
          <a:xfrm>
            <a:off x="237072" y="476672"/>
            <a:ext cx="11062299" cy="884473"/>
          </a:xfrm>
        </p:spPr>
        <p:txBody>
          <a:bodyPr>
            <a:normAutofit fontScale="90000"/>
          </a:bodyPr>
          <a:lstStyle/>
          <a:p>
            <a:pPr algn="l"/>
            <a:r>
              <a:rPr lang="en-GB" sz="3600" b="1" dirty="0">
                <a:solidFill>
                  <a:schemeClr val="accent5"/>
                </a:solidFill>
              </a:rPr>
              <a:t>The Learner – Learning, Teaching and Assessment</a:t>
            </a:r>
            <a:br>
              <a:rPr lang="en-GB" b="1" dirty="0">
                <a:solidFill>
                  <a:schemeClr val="accent5"/>
                </a:solidFill>
              </a:rPr>
            </a:br>
            <a:endParaRPr lang="en-GB" dirty="0"/>
          </a:p>
        </p:txBody>
      </p:sp>
      <p:sp>
        <p:nvSpPr>
          <p:cNvPr id="13" name="Content Placeholder 1"/>
          <p:cNvSpPr>
            <a:spLocks noGrp="1"/>
          </p:cNvSpPr>
          <p:nvPr>
            <p:ph idx="1"/>
          </p:nvPr>
        </p:nvSpPr>
        <p:spPr>
          <a:xfrm>
            <a:off x="346245" y="1361145"/>
            <a:ext cx="9901935" cy="3008376"/>
          </a:xfrm>
        </p:spPr>
        <p:txBody>
          <a:bodyPr>
            <a:normAutofit fontScale="55000" lnSpcReduction="20000"/>
          </a:bodyPr>
          <a:lstStyle/>
          <a:p>
            <a:pPr marL="0" indent="0">
              <a:spcAft>
                <a:spcPts val="600"/>
              </a:spcAft>
              <a:buNone/>
            </a:pPr>
            <a:endParaRPr lang="en-GB" sz="2400" dirty="0"/>
          </a:p>
          <a:p>
            <a:pPr marL="0" indent="0">
              <a:spcAft>
                <a:spcPts val="600"/>
              </a:spcAft>
              <a:buNone/>
            </a:pPr>
            <a:endParaRPr lang="en-GB" sz="2400" dirty="0"/>
          </a:p>
          <a:p>
            <a:pPr marL="0" indent="0">
              <a:spcAft>
                <a:spcPts val="600"/>
              </a:spcAft>
              <a:buNone/>
            </a:pPr>
            <a:r>
              <a:rPr lang="en-GB" sz="5100" dirty="0">
                <a:solidFill>
                  <a:schemeClr val="tx1"/>
                </a:solidFill>
              </a:rPr>
              <a:t>Learners should be integral to the assessment process and know what they have to do to be successful. </a:t>
            </a:r>
          </a:p>
          <a:p>
            <a:pPr marL="342900" indent="-342900">
              <a:spcAft>
                <a:spcPts val="600"/>
              </a:spcAft>
              <a:buFont typeface="Arial" panose="020B0604020202020204" pitchFamily="34" charset="0"/>
              <a:buChar char="•"/>
            </a:pPr>
            <a:r>
              <a:rPr lang="en-GB" sz="5100" dirty="0">
                <a:solidFill>
                  <a:schemeClr val="tx1"/>
                </a:solidFill>
              </a:rPr>
              <a:t>They should have opportunities for peer and self assessment, evaluating learning against agreed success criteria to support their understanding of the measures of success. </a:t>
            </a:r>
          </a:p>
          <a:p>
            <a:pPr marL="0" indent="0">
              <a:spcAft>
                <a:spcPts val="600"/>
              </a:spcAft>
              <a:buNone/>
            </a:pPr>
            <a:endParaRPr lang="en-GB" sz="2400" dirty="0"/>
          </a:p>
        </p:txBody>
      </p:sp>
    </p:spTree>
    <p:extLst>
      <p:ext uri="{BB962C8B-B14F-4D97-AF65-F5344CB8AC3E}">
        <p14:creationId xmlns:p14="http://schemas.microsoft.com/office/powerpoint/2010/main" val="2438202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571067"/>
            <a:ext cx="12209380" cy="1286933"/>
          </a:xfrm>
          <a:prstGeom prst="rect">
            <a:avLst/>
          </a:prstGeom>
        </p:spPr>
      </p:pic>
      <p:sp>
        <p:nvSpPr>
          <p:cNvPr id="9" name="Text Box 8"/>
          <p:cNvSpPr txBox="1"/>
          <p:nvPr/>
        </p:nvSpPr>
        <p:spPr>
          <a:xfrm>
            <a:off x="7200688" y="6160986"/>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
        <p:nvSpPr>
          <p:cNvPr id="10" name="Text Box 8"/>
          <p:cNvSpPr txBox="1"/>
          <p:nvPr/>
        </p:nvSpPr>
        <p:spPr>
          <a:xfrm>
            <a:off x="6735647" y="6417135"/>
            <a:ext cx="5498123"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b="1" dirty="0">
                <a:solidFill>
                  <a:schemeClr val="bg1"/>
                </a:solidFill>
              </a:rPr>
              <a:t>Do luchd-ionnsachaidh na h-Alba, le luchd-foghlaim Alba </a:t>
            </a:r>
          </a:p>
        </p:txBody>
      </p:sp>
      <p:sp>
        <p:nvSpPr>
          <p:cNvPr id="11" name="Rectangle 10">
            <a:hlinkClick r:id="rId5" action="ppaction://hlinksldjump"/>
            <a:extLst>
              <a:ext uri="{FF2B5EF4-FFF2-40B4-BE49-F238E27FC236}">
                <a16:creationId xmlns:a16="http://schemas.microsoft.com/office/drawing/2014/main" id="{E3B34208-DDB5-3046-8056-D77298008BA7}"/>
              </a:ext>
            </a:extLst>
          </p:cNvPr>
          <p:cNvSpPr/>
          <p:nvPr/>
        </p:nvSpPr>
        <p:spPr>
          <a:xfrm>
            <a:off x="6597254" y="1835944"/>
            <a:ext cx="2025253" cy="3115532"/>
          </a:xfrm>
          <a:prstGeom prst="rect">
            <a:avLst/>
          </a:prstGeom>
          <a:solidFill>
            <a:srgbClr val="004297">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rial"/>
            </a:endParaRPr>
          </a:p>
        </p:txBody>
      </p:sp>
      <p:sp>
        <p:nvSpPr>
          <p:cNvPr id="14" name="Content Placeholder 2"/>
          <p:cNvSpPr>
            <a:spLocks noGrp="1"/>
          </p:cNvSpPr>
          <p:nvPr>
            <p:ph idx="1"/>
          </p:nvPr>
        </p:nvSpPr>
        <p:spPr>
          <a:xfrm>
            <a:off x="539553" y="404787"/>
            <a:ext cx="7726947" cy="4063696"/>
          </a:xfrm>
        </p:spPr>
        <p:txBody>
          <a:bodyPr>
            <a:normAutofit/>
          </a:bodyPr>
          <a:lstStyle/>
          <a:p>
            <a:pPr marL="0" indent="0">
              <a:buNone/>
              <a:defRPr/>
            </a:pPr>
            <a:r>
              <a:rPr lang="en-GB" sz="2800" i="1" dirty="0">
                <a:solidFill>
                  <a:schemeClr val="tx1"/>
                </a:solidFill>
              </a:rPr>
              <a:t>Learners’ experiences are appropriately challenging and enjoyable and well matched to their needs and interests. Learners exercise choice, including the appropriate use of digital technology, and take increasing responsibility as they become more independent in their learning. They understand the purpose of their learning and have opportunities to lead the learning.</a:t>
            </a:r>
            <a:r>
              <a:rPr lang="en-GB" dirty="0"/>
              <a:t>		</a:t>
            </a:r>
          </a:p>
          <a:p>
            <a:pPr marL="0" indent="0">
              <a:buNone/>
              <a:defRPr/>
            </a:pPr>
            <a:endParaRPr lang="en-GB" dirty="0"/>
          </a:p>
          <a:p>
            <a:pPr marL="0" indent="0">
              <a:buNone/>
              <a:defRPr/>
            </a:pPr>
            <a:endParaRPr lang="en-GB" dirty="0"/>
          </a:p>
        </p:txBody>
      </p:sp>
      <p:pic>
        <p:nvPicPr>
          <p:cNvPr id="15" name="Picture 2" descr="Image result for how good is our school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5288" y="3271575"/>
            <a:ext cx="1644997" cy="209737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539553" y="5166826"/>
            <a:ext cx="6057701" cy="923330"/>
          </a:xfrm>
          <a:prstGeom prst="rect">
            <a:avLst/>
          </a:prstGeom>
        </p:spPr>
        <p:txBody>
          <a:bodyPr wrap="square" anchor="t">
            <a:spAutoFit/>
          </a:bodyPr>
          <a:lstStyle/>
          <a:p>
            <a:r>
              <a:rPr lang="en-GB" b="1" i="1" dirty="0">
                <a:solidFill>
                  <a:prstClr val="black"/>
                </a:solidFill>
                <a:latin typeface="+mj-lt"/>
              </a:rPr>
              <a:t>(</a:t>
            </a:r>
            <a:r>
              <a:rPr lang="en-GB" b="1" i="1" dirty="0" err="1">
                <a:solidFill>
                  <a:prstClr val="black"/>
                </a:solidFill>
                <a:latin typeface="+mj-lt"/>
              </a:rPr>
              <a:t>HGIOS4</a:t>
            </a:r>
            <a:r>
              <a:rPr lang="en-GB" b="1" i="1" dirty="0">
                <a:solidFill>
                  <a:prstClr val="black"/>
                </a:solidFill>
                <a:latin typeface="+mj-lt"/>
              </a:rPr>
              <a:t>      QI 2.3 Learning, Teaching and Assessment Level 5 Illustration:  Learning and Engagement)</a:t>
            </a:r>
          </a:p>
        </p:txBody>
      </p:sp>
    </p:spTree>
    <p:extLst>
      <p:ext uri="{BB962C8B-B14F-4D97-AF65-F5344CB8AC3E}">
        <p14:creationId xmlns:p14="http://schemas.microsoft.com/office/powerpoint/2010/main" val="1358325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571067"/>
            <a:ext cx="12209380" cy="1286933"/>
          </a:xfrm>
          <a:prstGeom prst="rect">
            <a:avLst/>
          </a:prstGeom>
        </p:spPr>
      </p:pic>
      <p:sp>
        <p:nvSpPr>
          <p:cNvPr id="9" name="Text Box 8"/>
          <p:cNvSpPr txBox="1"/>
          <p:nvPr/>
        </p:nvSpPr>
        <p:spPr>
          <a:xfrm>
            <a:off x="7200688" y="6160986"/>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
        <p:nvSpPr>
          <p:cNvPr id="10" name="Text Box 8"/>
          <p:cNvSpPr txBox="1"/>
          <p:nvPr/>
        </p:nvSpPr>
        <p:spPr>
          <a:xfrm>
            <a:off x="6735647" y="6417135"/>
            <a:ext cx="5498123"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b="1" dirty="0">
                <a:solidFill>
                  <a:schemeClr val="bg1"/>
                </a:solidFill>
              </a:rPr>
              <a:t>Do luchd-ionnsachaidh na h-Alba, le luchd-foghlaim Alba </a:t>
            </a:r>
          </a:p>
        </p:txBody>
      </p:sp>
      <p:sp>
        <p:nvSpPr>
          <p:cNvPr id="11" name="Rectangle 10">
            <a:hlinkClick r:id="rId5" action="ppaction://hlinksldjump"/>
            <a:extLst>
              <a:ext uri="{FF2B5EF4-FFF2-40B4-BE49-F238E27FC236}">
                <a16:creationId xmlns:a16="http://schemas.microsoft.com/office/drawing/2014/main" id="{E3B34208-DDB5-3046-8056-D77298008BA7}"/>
              </a:ext>
            </a:extLst>
          </p:cNvPr>
          <p:cNvSpPr/>
          <p:nvPr/>
        </p:nvSpPr>
        <p:spPr>
          <a:xfrm>
            <a:off x="6597254" y="1835944"/>
            <a:ext cx="2025253" cy="3115532"/>
          </a:xfrm>
          <a:prstGeom prst="rect">
            <a:avLst/>
          </a:prstGeom>
          <a:solidFill>
            <a:srgbClr val="004297">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rial"/>
            </a:endParaRPr>
          </a:p>
        </p:txBody>
      </p:sp>
      <p:sp>
        <p:nvSpPr>
          <p:cNvPr id="12" name="Title 1"/>
          <p:cNvSpPr>
            <a:spLocks noGrp="1"/>
          </p:cNvSpPr>
          <p:nvPr>
            <p:ph type="title"/>
          </p:nvPr>
        </p:nvSpPr>
        <p:spPr>
          <a:xfrm>
            <a:off x="237072" y="476672"/>
            <a:ext cx="8683763" cy="884473"/>
          </a:xfrm>
        </p:spPr>
        <p:txBody>
          <a:bodyPr>
            <a:normAutofit fontScale="90000"/>
          </a:bodyPr>
          <a:lstStyle/>
          <a:p>
            <a:pPr algn="l"/>
            <a:r>
              <a:rPr lang="en-GB" sz="3600" b="1" dirty="0">
                <a:solidFill>
                  <a:schemeClr val="accent5"/>
                </a:solidFill>
              </a:rPr>
              <a:t>The Learner – Evidence</a:t>
            </a:r>
            <a:br>
              <a:rPr lang="en-GB" b="1" dirty="0">
                <a:solidFill>
                  <a:schemeClr val="accent5"/>
                </a:solidFill>
              </a:rPr>
            </a:br>
            <a:endParaRPr lang="en-GB" dirty="0"/>
          </a:p>
        </p:txBody>
      </p:sp>
      <p:sp>
        <p:nvSpPr>
          <p:cNvPr id="14" name="Content Placeholder 3"/>
          <p:cNvSpPr>
            <a:spLocks noGrp="1"/>
          </p:cNvSpPr>
          <p:nvPr>
            <p:ph idx="1"/>
          </p:nvPr>
        </p:nvSpPr>
        <p:spPr>
          <a:xfrm>
            <a:off x="467545" y="1268892"/>
            <a:ext cx="11207384" cy="4525963"/>
          </a:xfrm>
        </p:spPr>
        <p:txBody>
          <a:bodyPr>
            <a:normAutofit/>
          </a:bodyPr>
          <a:lstStyle/>
          <a:p>
            <a:pPr marL="0" indent="0">
              <a:buNone/>
            </a:pPr>
            <a:r>
              <a:rPr lang="en-GB" sz="2800" dirty="0">
                <a:solidFill>
                  <a:schemeClr val="tx1"/>
                </a:solidFill>
              </a:rPr>
              <a:t>Evidence is produced when learners demonstrate their learning.</a:t>
            </a:r>
          </a:p>
          <a:p>
            <a:pPr marL="0" lvl="1" indent="0">
              <a:buClr>
                <a:schemeClr val="accent5"/>
              </a:buClr>
              <a:buNone/>
            </a:pPr>
            <a:endParaRPr lang="en-GB" kern="0" dirty="0">
              <a:solidFill>
                <a:schemeClr val="tx1"/>
              </a:solidFill>
            </a:endParaRPr>
          </a:p>
          <a:p>
            <a:pPr marL="342900" lvl="1" indent="-342900">
              <a:buClr>
                <a:schemeClr val="accent5"/>
              </a:buClr>
              <a:buFont typeface="Arial" panose="020B0604020202020204" pitchFamily="34" charset="0"/>
              <a:buChar char="•"/>
            </a:pPr>
            <a:r>
              <a:rPr lang="en-GB" sz="2800" dirty="0">
                <a:solidFill>
                  <a:schemeClr val="tx1"/>
                </a:solidFill>
              </a:rPr>
              <a:t>Gathering evidence should involve the learner</a:t>
            </a:r>
            <a:r>
              <a:rPr lang="en-GB" sz="2800" kern="0" dirty="0">
                <a:solidFill>
                  <a:schemeClr val="tx1"/>
                </a:solidFill>
              </a:rPr>
              <a:t>.</a:t>
            </a:r>
          </a:p>
          <a:p>
            <a:pPr marL="342900" lvl="1" indent="-342900">
              <a:buClr>
                <a:schemeClr val="accent5"/>
              </a:buClr>
              <a:buFont typeface="Arial" panose="020B0604020202020204" pitchFamily="34" charset="0"/>
              <a:buChar char="•"/>
            </a:pPr>
            <a:r>
              <a:rPr lang="en-GB" sz="2800" dirty="0">
                <a:solidFill>
                  <a:schemeClr val="tx1"/>
                </a:solidFill>
              </a:rPr>
              <a:t>Discuss evidence with the learner to support ongoing progress and enable them to talk about their learning.</a:t>
            </a:r>
            <a:endParaRPr lang="en-GB" sz="2800" kern="0" dirty="0">
              <a:solidFill>
                <a:schemeClr val="tx1"/>
              </a:solidFill>
            </a:endParaRPr>
          </a:p>
          <a:p>
            <a:pPr marL="342900" lvl="1" indent="-342900">
              <a:buClr>
                <a:schemeClr val="accent5"/>
              </a:buClr>
              <a:buFont typeface="Arial" panose="020B0604020202020204" pitchFamily="34" charset="0"/>
              <a:buChar char="•"/>
            </a:pPr>
            <a:r>
              <a:rPr lang="en-GB" sz="2800" kern="0" dirty="0">
                <a:solidFill>
                  <a:schemeClr val="tx1"/>
                </a:solidFill>
              </a:rPr>
              <a:t>Use evidence to identify strengths and next steps in learning and make sure these are shared with the learner.</a:t>
            </a:r>
          </a:p>
          <a:p>
            <a:pPr marL="342900" lvl="1" indent="-342900">
              <a:buClr>
                <a:schemeClr val="accent5"/>
              </a:buClr>
              <a:buFont typeface="Arial" panose="020B0604020202020204" pitchFamily="34" charset="0"/>
              <a:buChar char="•"/>
            </a:pPr>
            <a:r>
              <a:rPr lang="en-GB" sz="2800" kern="0" dirty="0">
                <a:solidFill>
                  <a:schemeClr val="tx1"/>
                </a:solidFill>
              </a:rPr>
              <a:t>Where appropriate the learner can review evidence of their learning, see progress and identify these key areas for themselves.</a:t>
            </a:r>
          </a:p>
          <a:p>
            <a:pPr marL="342900" lvl="1" indent="-342900">
              <a:buFont typeface="Arial" panose="020B0604020202020204" pitchFamily="34" charset="0"/>
              <a:buChar char="•"/>
            </a:pPr>
            <a:endParaRPr lang="en-GB" kern="0" dirty="0"/>
          </a:p>
          <a:p>
            <a:pPr marL="342900" lvl="1" indent="-342900">
              <a:buFont typeface="Arial" panose="020B0604020202020204" pitchFamily="34" charset="0"/>
              <a:buChar char="•"/>
            </a:pPr>
            <a:endParaRPr lang="en-GB" kern="0" dirty="0"/>
          </a:p>
          <a:p>
            <a:endParaRPr lang="en-GB" sz="2800" dirty="0"/>
          </a:p>
        </p:txBody>
      </p:sp>
    </p:spTree>
    <p:extLst>
      <p:ext uri="{BB962C8B-B14F-4D97-AF65-F5344CB8AC3E}">
        <p14:creationId xmlns:p14="http://schemas.microsoft.com/office/powerpoint/2010/main" val="1092103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571067"/>
            <a:ext cx="12209380" cy="1286933"/>
          </a:xfrm>
          <a:prstGeom prst="rect">
            <a:avLst/>
          </a:prstGeom>
        </p:spPr>
      </p:pic>
      <p:sp>
        <p:nvSpPr>
          <p:cNvPr id="9" name="Text Box 8"/>
          <p:cNvSpPr txBox="1"/>
          <p:nvPr/>
        </p:nvSpPr>
        <p:spPr>
          <a:xfrm>
            <a:off x="7200688" y="6160986"/>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
        <p:nvSpPr>
          <p:cNvPr id="10" name="Text Box 8"/>
          <p:cNvSpPr txBox="1"/>
          <p:nvPr/>
        </p:nvSpPr>
        <p:spPr>
          <a:xfrm>
            <a:off x="6735647" y="6417135"/>
            <a:ext cx="5498123"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b="1" dirty="0">
                <a:solidFill>
                  <a:schemeClr val="bg1"/>
                </a:solidFill>
              </a:rPr>
              <a:t>Do luchd-ionnsachaidh na h-Alba, le luchd-foghlaim Alba </a:t>
            </a:r>
          </a:p>
        </p:txBody>
      </p:sp>
      <p:sp>
        <p:nvSpPr>
          <p:cNvPr id="11" name="Rectangle 10">
            <a:hlinkClick r:id="rId5" action="ppaction://hlinksldjump"/>
            <a:extLst>
              <a:ext uri="{FF2B5EF4-FFF2-40B4-BE49-F238E27FC236}">
                <a16:creationId xmlns:a16="http://schemas.microsoft.com/office/drawing/2014/main" id="{E3B34208-DDB5-3046-8056-D77298008BA7}"/>
              </a:ext>
            </a:extLst>
          </p:cNvPr>
          <p:cNvSpPr/>
          <p:nvPr/>
        </p:nvSpPr>
        <p:spPr>
          <a:xfrm>
            <a:off x="6597254" y="1835944"/>
            <a:ext cx="2025253" cy="3115532"/>
          </a:xfrm>
          <a:prstGeom prst="rect">
            <a:avLst/>
          </a:prstGeom>
          <a:solidFill>
            <a:srgbClr val="004297">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rial"/>
            </a:endParaRPr>
          </a:p>
        </p:txBody>
      </p:sp>
      <p:sp>
        <p:nvSpPr>
          <p:cNvPr id="12" name="Title 1"/>
          <p:cNvSpPr>
            <a:spLocks noGrp="1"/>
          </p:cNvSpPr>
          <p:nvPr>
            <p:ph type="title"/>
          </p:nvPr>
        </p:nvSpPr>
        <p:spPr>
          <a:xfrm>
            <a:off x="237072" y="384287"/>
            <a:ext cx="8683763" cy="884473"/>
          </a:xfrm>
        </p:spPr>
        <p:txBody>
          <a:bodyPr>
            <a:normAutofit fontScale="90000"/>
          </a:bodyPr>
          <a:lstStyle/>
          <a:p>
            <a:pPr algn="l"/>
            <a:r>
              <a:rPr lang="en-GB" sz="3600" b="1" dirty="0">
                <a:solidFill>
                  <a:schemeClr val="accent5"/>
                </a:solidFill>
              </a:rPr>
              <a:t>The Learner – Evaluating Learning </a:t>
            </a:r>
            <a:br>
              <a:rPr lang="en-GB" b="1" dirty="0">
                <a:solidFill>
                  <a:schemeClr val="accent5"/>
                </a:solidFill>
              </a:rPr>
            </a:br>
            <a:endParaRPr lang="en-GB" dirty="0"/>
          </a:p>
        </p:txBody>
      </p:sp>
      <p:sp>
        <p:nvSpPr>
          <p:cNvPr id="13" name="Content Placeholder 2"/>
          <p:cNvSpPr>
            <a:spLocks noGrp="1"/>
          </p:cNvSpPr>
          <p:nvPr>
            <p:ph idx="1"/>
          </p:nvPr>
        </p:nvSpPr>
        <p:spPr>
          <a:xfrm>
            <a:off x="611560" y="1268760"/>
            <a:ext cx="9789740" cy="3702050"/>
          </a:xfrm>
        </p:spPr>
        <p:txBody>
          <a:bodyPr/>
          <a:lstStyle/>
          <a:p>
            <a:pPr marL="0" indent="0">
              <a:buNone/>
            </a:pPr>
            <a:r>
              <a:rPr lang="en-GB" sz="2400" dirty="0">
                <a:solidFill>
                  <a:schemeClr val="tx1"/>
                </a:solidFill>
                <a:latin typeface="+mj-lt"/>
              </a:rPr>
              <a:t>Evaluation of learning involves reviewing evidence against agreed, shared standards in order to make judgements about learner progress. Involving learners in this process will ensure:</a:t>
            </a:r>
          </a:p>
          <a:p>
            <a:pPr marL="0" indent="0">
              <a:buNone/>
            </a:pPr>
            <a:endParaRPr lang="en-GB" sz="2800" dirty="0">
              <a:solidFill>
                <a:schemeClr val="tx1"/>
              </a:solidFill>
              <a:latin typeface="Calibri" panose="020F0502020204030204" pitchFamily="34" charset="0"/>
            </a:endParaRPr>
          </a:p>
        </p:txBody>
      </p:sp>
      <p:sp>
        <p:nvSpPr>
          <p:cNvPr id="15" name="Content Placeholder 2"/>
          <p:cNvSpPr txBox="1">
            <a:spLocks/>
          </p:cNvSpPr>
          <p:nvPr/>
        </p:nvSpPr>
        <p:spPr>
          <a:xfrm>
            <a:off x="611560" y="2624377"/>
            <a:ext cx="8695726" cy="37020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600"/>
              </a:spcAft>
              <a:buClr>
                <a:schemeClr val="accent5"/>
              </a:buClr>
            </a:pPr>
            <a:r>
              <a:rPr lang="en-GB" sz="2400" dirty="0">
                <a:latin typeface="+mj-lt"/>
              </a:rPr>
              <a:t>Learners’ views are fully considered. </a:t>
            </a:r>
          </a:p>
          <a:p>
            <a:pPr>
              <a:spcBef>
                <a:spcPts val="0"/>
              </a:spcBef>
              <a:spcAft>
                <a:spcPts val="600"/>
              </a:spcAft>
              <a:buClr>
                <a:schemeClr val="accent5"/>
              </a:buClr>
            </a:pPr>
            <a:r>
              <a:rPr lang="en-GB" sz="2400" dirty="0">
                <a:latin typeface="+mj-lt"/>
              </a:rPr>
              <a:t>Learners are given opportunities to reflect on their learning to support them, for example when identifying and creating longer term targets for profiling or personal learning planning.</a:t>
            </a:r>
          </a:p>
          <a:p>
            <a:pPr>
              <a:spcBef>
                <a:spcPts val="0"/>
              </a:spcBef>
              <a:spcAft>
                <a:spcPts val="600"/>
              </a:spcAft>
              <a:buClr>
                <a:schemeClr val="accent5"/>
              </a:buClr>
            </a:pPr>
            <a:r>
              <a:rPr lang="en-GB" sz="2400" dirty="0">
                <a:latin typeface="+mj-lt"/>
              </a:rPr>
              <a:t>Learners understand the progress they have made and their areas for improvement both in day to day learning and over a period of time.</a:t>
            </a:r>
          </a:p>
          <a:p>
            <a:pPr marL="0" indent="0">
              <a:lnSpc>
                <a:spcPct val="150000"/>
              </a:lnSpc>
              <a:buNone/>
            </a:pPr>
            <a:endParaRPr lang="en-GB" sz="2600" dirty="0">
              <a:latin typeface="Calibri" panose="020F0502020204030204" pitchFamily="34" charset="0"/>
            </a:endParaRPr>
          </a:p>
          <a:p>
            <a:endParaRPr lang="en-GB" dirty="0"/>
          </a:p>
        </p:txBody>
      </p:sp>
    </p:spTree>
    <p:extLst>
      <p:ext uri="{BB962C8B-B14F-4D97-AF65-F5344CB8AC3E}">
        <p14:creationId xmlns:p14="http://schemas.microsoft.com/office/powerpoint/2010/main" val="148613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571067"/>
            <a:ext cx="12209380" cy="1286933"/>
          </a:xfrm>
          <a:prstGeom prst="rect">
            <a:avLst/>
          </a:prstGeom>
        </p:spPr>
      </p:pic>
      <p:sp>
        <p:nvSpPr>
          <p:cNvPr id="9" name="Text Box 8"/>
          <p:cNvSpPr txBox="1"/>
          <p:nvPr/>
        </p:nvSpPr>
        <p:spPr>
          <a:xfrm>
            <a:off x="7200688" y="6160986"/>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
        <p:nvSpPr>
          <p:cNvPr id="10" name="Text Box 8"/>
          <p:cNvSpPr txBox="1"/>
          <p:nvPr/>
        </p:nvSpPr>
        <p:spPr>
          <a:xfrm>
            <a:off x="6735647" y="6417135"/>
            <a:ext cx="5498123"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b="1" dirty="0">
                <a:solidFill>
                  <a:schemeClr val="bg1"/>
                </a:solidFill>
              </a:rPr>
              <a:t>Do luchd-ionnsachaidh na h-Alba, le luchd-foghlaim Alba </a:t>
            </a:r>
          </a:p>
        </p:txBody>
      </p:sp>
      <p:sp>
        <p:nvSpPr>
          <p:cNvPr id="11" name="Rectangle 10">
            <a:hlinkClick r:id="rId5" action="ppaction://hlinksldjump"/>
            <a:extLst>
              <a:ext uri="{FF2B5EF4-FFF2-40B4-BE49-F238E27FC236}">
                <a16:creationId xmlns:a16="http://schemas.microsoft.com/office/drawing/2014/main" id="{E3B34208-DDB5-3046-8056-D77298008BA7}"/>
              </a:ext>
            </a:extLst>
          </p:cNvPr>
          <p:cNvSpPr/>
          <p:nvPr/>
        </p:nvSpPr>
        <p:spPr>
          <a:xfrm>
            <a:off x="6597254" y="1835944"/>
            <a:ext cx="2025253" cy="3115532"/>
          </a:xfrm>
          <a:prstGeom prst="rect">
            <a:avLst/>
          </a:prstGeom>
          <a:solidFill>
            <a:srgbClr val="004297">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rial"/>
            </a:endParaRPr>
          </a:p>
        </p:txBody>
      </p:sp>
      <p:sp>
        <p:nvSpPr>
          <p:cNvPr id="12" name="Title 1"/>
          <p:cNvSpPr>
            <a:spLocks noGrp="1"/>
          </p:cNvSpPr>
          <p:nvPr>
            <p:ph type="title"/>
          </p:nvPr>
        </p:nvSpPr>
        <p:spPr>
          <a:xfrm>
            <a:off x="237072" y="476672"/>
            <a:ext cx="8683763" cy="884473"/>
          </a:xfrm>
        </p:spPr>
        <p:txBody>
          <a:bodyPr>
            <a:normAutofit fontScale="90000"/>
          </a:bodyPr>
          <a:lstStyle/>
          <a:p>
            <a:pPr algn="l"/>
            <a:r>
              <a:rPr lang="en-GB" sz="3600" b="1" dirty="0">
                <a:solidFill>
                  <a:schemeClr val="accent5"/>
                </a:solidFill>
              </a:rPr>
              <a:t>The Learner – Feedback and Next Steps</a:t>
            </a:r>
            <a:br>
              <a:rPr lang="en-GB" b="1" dirty="0">
                <a:solidFill>
                  <a:schemeClr val="accent5"/>
                </a:solidFill>
              </a:rPr>
            </a:br>
            <a:endParaRPr lang="en-GB" dirty="0"/>
          </a:p>
        </p:txBody>
      </p:sp>
      <p:sp>
        <p:nvSpPr>
          <p:cNvPr id="17" name="Content Placeholder 2"/>
          <p:cNvSpPr>
            <a:spLocks noGrp="1"/>
          </p:cNvSpPr>
          <p:nvPr>
            <p:ph idx="1"/>
          </p:nvPr>
        </p:nvSpPr>
        <p:spPr>
          <a:xfrm>
            <a:off x="489857" y="980727"/>
            <a:ext cx="11201400" cy="5580309"/>
          </a:xfrm>
        </p:spPr>
        <p:txBody>
          <a:bodyPr vert="horz" lIns="91440" tIns="45720" rIns="91440" bIns="45720" rtlCol="0" anchor="t">
            <a:noAutofit/>
          </a:bodyPr>
          <a:lstStyle/>
          <a:p>
            <a:pPr indent="0">
              <a:buNone/>
            </a:pPr>
            <a:r>
              <a:rPr lang="en-GB" sz="2400" dirty="0">
                <a:solidFill>
                  <a:schemeClr val="tx1"/>
                </a:solidFill>
              </a:rPr>
              <a:t>The learner is integral to feedback and next steps. Learners should understand the purpose of feedback and be given time to act upon it. They should have opportunities to provide feedback to others, a process which will require modelling, scaffolding and practice as appropriate to their age and stage. </a:t>
            </a:r>
          </a:p>
          <a:p>
            <a:pPr indent="0">
              <a:buNone/>
            </a:pPr>
            <a:r>
              <a:rPr lang="en-GB" sz="2400" dirty="0">
                <a:solidFill>
                  <a:schemeClr val="tx1"/>
                </a:solidFill>
              </a:rPr>
              <a:t>Feedback and next steps:</a:t>
            </a:r>
          </a:p>
          <a:p>
            <a:pPr marL="744855" lvl="1" indent="-342900">
              <a:buClr>
                <a:schemeClr val="accent5"/>
              </a:buClr>
              <a:buFont typeface="Arial" panose="020B0604020202020204" pitchFamily="34" charset="0"/>
              <a:buChar char="•"/>
            </a:pPr>
            <a:r>
              <a:rPr lang="en-GB" sz="2400" dirty="0">
                <a:solidFill>
                  <a:schemeClr val="tx1"/>
                </a:solidFill>
              </a:rPr>
              <a:t>Ensure learners are clear about their strengths and what they need to do next to improve.</a:t>
            </a:r>
          </a:p>
          <a:p>
            <a:pPr marL="744855" lvl="1" indent="-342900">
              <a:buClr>
                <a:schemeClr val="accent5"/>
              </a:buClr>
              <a:buFont typeface="Arial" panose="020B0604020202020204" pitchFamily="34" charset="0"/>
              <a:buChar char="•"/>
            </a:pPr>
            <a:r>
              <a:rPr lang="en-GB" sz="2400" dirty="0">
                <a:solidFill>
                  <a:schemeClr val="tx1"/>
                </a:solidFill>
              </a:rPr>
              <a:t>Involve engaging learners in high quality interactions throughout the learning process.</a:t>
            </a:r>
          </a:p>
          <a:p>
            <a:pPr marL="744855" lvl="1" indent="-342900">
              <a:buClr>
                <a:schemeClr val="accent5"/>
              </a:buClr>
              <a:buFont typeface="Arial" panose="020B0604020202020204" pitchFamily="34" charset="0"/>
              <a:buChar char="•"/>
            </a:pPr>
            <a:r>
              <a:rPr lang="en-GB" sz="2400" dirty="0">
                <a:solidFill>
                  <a:schemeClr val="tx1"/>
                </a:solidFill>
              </a:rPr>
              <a:t>Involve both quality dialogue and/or written comments.</a:t>
            </a:r>
          </a:p>
          <a:p>
            <a:pPr marL="744855" lvl="1" indent="-342900">
              <a:buClr>
                <a:schemeClr val="accent5"/>
              </a:buClr>
              <a:buFont typeface="Arial" panose="020B0604020202020204" pitchFamily="34" charset="0"/>
              <a:buChar char="•"/>
            </a:pPr>
            <a:r>
              <a:rPr lang="en-GB" sz="2400" dirty="0">
                <a:solidFill>
                  <a:schemeClr val="tx1"/>
                </a:solidFill>
              </a:rPr>
              <a:t>Are age and stage appropriate.</a:t>
            </a:r>
          </a:p>
        </p:txBody>
      </p:sp>
    </p:spTree>
    <p:extLst>
      <p:ext uri="{BB962C8B-B14F-4D97-AF65-F5344CB8AC3E}">
        <p14:creationId xmlns:p14="http://schemas.microsoft.com/office/powerpoint/2010/main" val="91494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571067"/>
            <a:ext cx="12209380" cy="1286933"/>
          </a:xfrm>
          <a:prstGeom prst="rect">
            <a:avLst/>
          </a:prstGeom>
        </p:spPr>
      </p:pic>
      <p:sp>
        <p:nvSpPr>
          <p:cNvPr id="9" name="Text Box 8"/>
          <p:cNvSpPr txBox="1"/>
          <p:nvPr/>
        </p:nvSpPr>
        <p:spPr>
          <a:xfrm>
            <a:off x="7200688" y="6160986"/>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
        <p:nvSpPr>
          <p:cNvPr id="10" name="Text Box 8"/>
          <p:cNvSpPr txBox="1"/>
          <p:nvPr/>
        </p:nvSpPr>
        <p:spPr>
          <a:xfrm>
            <a:off x="6735647" y="6417135"/>
            <a:ext cx="5498123"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b="1" dirty="0">
                <a:solidFill>
                  <a:schemeClr val="bg1"/>
                </a:solidFill>
              </a:rPr>
              <a:t>Do luchd-ionnsachaidh na h-Alba, le luchd-foghlaim Alba </a:t>
            </a:r>
          </a:p>
        </p:txBody>
      </p:sp>
      <p:pic>
        <p:nvPicPr>
          <p:cNvPr id="15" name="Picture 2" descr="Image result for how good is our school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5288" y="3271575"/>
            <a:ext cx="1644997" cy="209737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539553" y="5166826"/>
            <a:ext cx="6661135" cy="646331"/>
          </a:xfrm>
          <a:prstGeom prst="rect">
            <a:avLst/>
          </a:prstGeom>
        </p:spPr>
        <p:txBody>
          <a:bodyPr wrap="square" anchor="t">
            <a:spAutoFit/>
          </a:bodyPr>
          <a:lstStyle/>
          <a:p>
            <a:r>
              <a:rPr lang="en-GB" b="1" i="1" dirty="0">
                <a:solidFill>
                  <a:prstClr val="black"/>
                </a:solidFill>
                <a:latin typeface="+mj-lt"/>
              </a:rPr>
              <a:t>(</a:t>
            </a:r>
            <a:r>
              <a:rPr lang="en-GB" b="1" i="1" dirty="0" err="1">
                <a:solidFill>
                  <a:prstClr val="black"/>
                </a:solidFill>
                <a:latin typeface="+mj-lt"/>
              </a:rPr>
              <a:t>HGIOS4</a:t>
            </a:r>
            <a:r>
              <a:rPr lang="en-GB" b="1" i="1" dirty="0">
                <a:solidFill>
                  <a:prstClr val="black"/>
                </a:solidFill>
                <a:latin typeface="+mj-lt"/>
              </a:rPr>
              <a:t>      QI 2.3 Learning, Teaching and Assessment Level 5 Illustration:  Learning and Engagement)</a:t>
            </a:r>
          </a:p>
        </p:txBody>
      </p:sp>
      <p:sp>
        <p:nvSpPr>
          <p:cNvPr id="12" name="TextBox 11"/>
          <p:cNvSpPr txBox="1"/>
          <p:nvPr/>
        </p:nvSpPr>
        <p:spPr>
          <a:xfrm>
            <a:off x="611561" y="933946"/>
            <a:ext cx="5861024" cy="3231654"/>
          </a:xfrm>
          <a:prstGeom prst="rect">
            <a:avLst/>
          </a:prstGeom>
          <a:noFill/>
        </p:spPr>
        <p:txBody>
          <a:bodyPr wrap="square" rtlCol="0">
            <a:spAutoFit/>
          </a:bodyPr>
          <a:lstStyle/>
          <a:p>
            <a:r>
              <a:rPr lang="en-GB" sz="2800" i="1" dirty="0"/>
              <a:t>‘We observe learners closely to inform appropriate and well-timed interventions and future learning.  We use feedback effectively to inform and support progress in learning.’</a:t>
            </a:r>
          </a:p>
          <a:p>
            <a:endParaRPr lang="en-GB" i="1" dirty="0"/>
          </a:p>
          <a:p>
            <a:endParaRPr lang="en-GB" i="1" dirty="0"/>
          </a:p>
        </p:txBody>
      </p:sp>
    </p:spTree>
    <p:extLst>
      <p:ext uri="{BB962C8B-B14F-4D97-AF65-F5344CB8AC3E}">
        <p14:creationId xmlns:p14="http://schemas.microsoft.com/office/powerpoint/2010/main" val="3937982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571067"/>
            <a:ext cx="12209380" cy="1286933"/>
          </a:xfrm>
          <a:prstGeom prst="rect">
            <a:avLst/>
          </a:prstGeom>
        </p:spPr>
      </p:pic>
      <p:sp>
        <p:nvSpPr>
          <p:cNvPr id="9" name="Text Box 8"/>
          <p:cNvSpPr txBox="1"/>
          <p:nvPr/>
        </p:nvSpPr>
        <p:spPr>
          <a:xfrm>
            <a:off x="7200688" y="6160986"/>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
        <p:nvSpPr>
          <p:cNvPr id="10" name="Text Box 8"/>
          <p:cNvSpPr txBox="1"/>
          <p:nvPr/>
        </p:nvSpPr>
        <p:spPr>
          <a:xfrm>
            <a:off x="6735647" y="6417135"/>
            <a:ext cx="5498123"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b="1" dirty="0">
                <a:solidFill>
                  <a:schemeClr val="bg1"/>
                </a:solidFill>
              </a:rPr>
              <a:t>Do luchd-ionnsachaidh na h-Alba, le luchd-foghlaim Alba </a:t>
            </a:r>
          </a:p>
        </p:txBody>
      </p:sp>
      <p:sp>
        <p:nvSpPr>
          <p:cNvPr id="11" name="Rectangle 10">
            <a:hlinkClick r:id="rId5" action="ppaction://hlinksldjump"/>
            <a:extLst>
              <a:ext uri="{FF2B5EF4-FFF2-40B4-BE49-F238E27FC236}">
                <a16:creationId xmlns:a16="http://schemas.microsoft.com/office/drawing/2014/main" id="{E3B34208-DDB5-3046-8056-D77298008BA7}"/>
              </a:ext>
            </a:extLst>
          </p:cNvPr>
          <p:cNvSpPr/>
          <p:nvPr/>
        </p:nvSpPr>
        <p:spPr>
          <a:xfrm>
            <a:off x="6597254" y="1835944"/>
            <a:ext cx="2025253" cy="3115532"/>
          </a:xfrm>
          <a:prstGeom prst="rect">
            <a:avLst/>
          </a:prstGeom>
          <a:solidFill>
            <a:srgbClr val="004297">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rial"/>
            </a:endParaRPr>
          </a:p>
        </p:txBody>
      </p:sp>
      <p:sp>
        <p:nvSpPr>
          <p:cNvPr id="12" name="Title 1"/>
          <p:cNvSpPr>
            <a:spLocks noGrp="1"/>
          </p:cNvSpPr>
          <p:nvPr>
            <p:ph type="title"/>
          </p:nvPr>
        </p:nvSpPr>
        <p:spPr>
          <a:xfrm>
            <a:off x="241914" y="198094"/>
            <a:ext cx="8683763" cy="884473"/>
          </a:xfrm>
        </p:spPr>
        <p:txBody>
          <a:bodyPr>
            <a:normAutofit fontScale="90000"/>
          </a:bodyPr>
          <a:lstStyle/>
          <a:p>
            <a:pPr algn="l"/>
            <a:r>
              <a:rPr lang="en-GB" sz="3600" b="1" dirty="0">
                <a:solidFill>
                  <a:schemeClr val="accent5"/>
                </a:solidFill>
              </a:rPr>
              <a:t>The Learner – Reporting</a:t>
            </a:r>
            <a:br>
              <a:rPr lang="en-GB" b="1" dirty="0">
                <a:solidFill>
                  <a:schemeClr val="accent5"/>
                </a:solidFill>
              </a:rPr>
            </a:br>
            <a:endParaRPr lang="en-GB" dirty="0"/>
          </a:p>
        </p:txBody>
      </p:sp>
      <p:sp>
        <p:nvSpPr>
          <p:cNvPr id="13" name="Rectangle 12"/>
          <p:cNvSpPr/>
          <p:nvPr/>
        </p:nvSpPr>
        <p:spPr>
          <a:xfrm>
            <a:off x="241914" y="764704"/>
            <a:ext cx="10339000" cy="6063198"/>
          </a:xfrm>
          <a:prstGeom prst="rect">
            <a:avLst/>
          </a:prstGeom>
        </p:spPr>
        <p:txBody>
          <a:bodyPr wrap="square">
            <a:spAutoFit/>
          </a:bodyPr>
          <a:lstStyle/>
          <a:p>
            <a:r>
              <a:rPr lang="en-GB" sz="2400" dirty="0"/>
              <a:t>Learners should be involved in the reporting process through ongoing reflection and dialogue about their learning. Learners and their parents should have opportunities to discuss their strengths, progress, next steps and areas for development with practitioners. </a:t>
            </a:r>
          </a:p>
          <a:p>
            <a:pPr marL="342900" indent="-342900">
              <a:buFont typeface="Arial" panose="020B0604020202020204" pitchFamily="34" charset="0"/>
              <a:buChar char="•"/>
            </a:pPr>
            <a:r>
              <a:rPr lang="en-GB" sz="2400" dirty="0"/>
              <a:t>To ensure that learners make continuous progress in their learning, reporting opportunities need to be regular and ongoing throughout the academic year. </a:t>
            </a:r>
          </a:p>
          <a:p>
            <a:pPr marL="342900" indent="-342900">
              <a:buFont typeface="Arial" panose="020B0604020202020204" pitchFamily="34" charset="0"/>
              <a:buChar char="•"/>
            </a:pPr>
            <a:r>
              <a:rPr lang="en-GB" sz="2400" dirty="0"/>
              <a:t>When learners are part of the reporting process, they have a clearer understanding of, and can talk about, their learning. </a:t>
            </a:r>
          </a:p>
          <a:p>
            <a:pPr marL="342900" indent="-342900">
              <a:buFont typeface="Arial" panose="020B0604020202020204" pitchFamily="34" charset="0"/>
              <a:buChar char="•"/>
            </a:pPr>
            <a:r>
              <a:rPr lang="en-GB" sz="2400" dirty="0"/>
              <a:t>This helps parents and carers to actively support learners’ progress, attainment and achievement. </a:t>
            </a:r>
          </a:p>
          <a:p>
            <a:r>
              <a:rPr lang="en-GB" sz="2400" dirty="0"/>
              <a:t>Learner engagement in reporting may include:</a:t>
            </a:r>
          </a:p>
          <a:p>
            <a:r>
              <a:rPr lang="en-GB" sz="2400" dirty="0"/>
              <a:t>learning logs, blogs, profiles, class assemblies</a:t>
            </a:r>
            <a:r>
              <a:rPr lang="en-GB" sz="2400" b="1" i="1" dirty="0"/>
              <a:t>, </a:t>
            </a:r>
            <a:r>
              <a:rPr lang="en-GB" sz="2400" dirty="0"/>
              <a:t>review meetings, soft starts, digital tools, open days</a:t>
            </a:r>
          </a:p>
          <a:p>
            <a:r>
              <a:rPr lang="en-GB" sz="2400" dirty="0"/>
              <a:t>			</a:t>
            </a:r>
            <a:endParaRPr lang="en-GB" sz="2400" b="1" i="1" dirty="0"/>
          </a:p>
          <a:p>
            <a:endParaRPr lang="en-GB" sz="1000" b="1" i="1" dirty="0">
              <a:latin typeface="Calibri" panose="020F0502020204030204" pitchFamily="34" charset="0"/>
            </a:endParaRPr>
          </a:p>
          <a:p>
            <a:endParaRPr lang="en-GB" dirty="0"/>
          </a:p>
        </p:txBody>
      </p:sp>
    </p:spTree>
    <p:extLst>
      <p:ext uri="{BB962C8B-B14F-4D97-AF65-F5344CB8AC3E}">
        <p14:creationId xmlns:p14="http://schemas.microsoft.com/office/powerpoint/2010/main" val="227246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571067"/>
            <a:ext cx="12209380" cy="1286933"/>
          </a:xfrm>
          <a:prstGeom prst="rect">
            <a:avLst/>
          </a:prstGeom>
        </p:spPr>
      </p:pic>
      <p:sp>
        <p:nvSpPr>
          <p:cNvPr id="9" name="Text Box 8"/>
          <p:cNvSpPr txBox="1"/>
          <p:nvPr/>
        </p:nvSpPr>
        <p:spPr>
          <a:xfrm>
            <a:off x="7200688" y="6160986"/>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
        <p:nvSpPr>
          <p:cNvPr id="10" name="Text Box 8"/>
          <p:cNvSpPr txBox="1"/>
          <p:nvPr/>
        </p:nvSpPr>
        <p:spPr>
          <a:xfrm>
            <a:off x="6735647" y="6417135"/>
            <a:ext cx="5498123"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b="1" dirty="0">
                <a:solidFill>
                  <a:schemeClr val="bg1"/>
                </a:solidFill>
              </a:rPr>
              <a:t>Do luchd-ionnsachaidh na h-Alba, le luchd-foghlaim Alba </a:t>
            </a:r>
          </a:p>
        </p:txBody>
      </p:sp>
      <p:sp>
        <p:nvSpPr>
          <p:cNvPr id="11" name="Rectangle 10">
            <a:hlinkClick r:id="rId5" action="ppaction://hlinksldjump"/>
            <a:extLst>
              <a:ext uri="{FF2B5EF4-FFF2-40B4-BE49-F238E27FC236}">
                <a16:creationId xmlns:a16="http://schemas.microsoft.com/office/drawing/2014/main" id="{E3B34208-DDB5-3046-8056-D77298008BA7}"/>
              </a:ext>
            </a:extLst>
          </p:cNvPr>
          <p:cNvSpPr/>
          <p:nvPr/>
        </p:nvSpPr>
        <p:spPr>
          <a:xfrm>
            <a:off x="6597254" y="1835944"/>
            <a:ext cx="2025253" cy="3115532"/>
          </a:xfrm>
          <a:prstGeom prst="rect">
            <a:avLst/>
          </a:prstGeom>
          <a:solidFill>
            <a:srgbClr val="004297">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rial"/>
            </a:endParaRPr>
          </a:p>
        </p:txBody>
      </p:sp>
      <p:sp>
        <p:nvSpPr>
          <p:cNvPr id="12" name="Rectangle 11"/>
          <p:cNvSpPr/>
          <p:nvPr/>
        </p:nvSpPr>
        <p:spPr>
          <a:xfrm>
            <a:off x="417513" y="1064105"/>
            <a:ext cx="11355387" cy="6586418"/>
          </a:xfrm>
          <a:prstGeom prst="rect">
            <a:avLst/>
          </a:prstGeom>
        </p:spPr>
        <p:txBody>
          <a:bodyPr wrap="square" anchor="t">
            <a:spAutoFit/>
          </a:bodyPr>
          <a:lstStyle/>
          <a:p>
            <a:endParaRPr lang="en-GB" sz="2400" dirty="0">
              <a:latin typeface="Calibri" panose="020F0502020204030204" pitchFamily="34" charset="0"/>
            </a:endParaRPr>
          </a:p>
          <a:p>
            <a:r>
              <a:rPr lang="en-GB" sz="2400" dirty="0">
                <a:latin typeface="+mj-lt"/>
                <a:cs typeface="Calibri"/>
              </a:rPr>
              <a:t>This video clip on the National Improvement Hub discusses how one </a:t>
            </a:r>
            <a:r>
              <a:rPr lang="en-GB" sz="2400" b="1" dirty="0">
                <a:latin typeface="+mj-lt"/>
                <a:cs typeface="Calibri"/>
              </a:rPr>
              <a:t>primary school</a:t>
            </a:r>
            <a:r>
              <a:rPr lang="en-GB" sz="2400" dirty="0">
                <a:latin typeface="+mj-lt"/>
                <a:cs typeface="Calibri"/>
              </a:rPr>
              <a:t> developed a range of ways to involve young people in planning and assessing their own learning:</a:t>
            </a:r>
            <a:endParaRPr lang="en-US" sz="2400" dirty="0">
              <a:latin typeface="+mj-lt"/>
              <a:cs typeface="Calibri"/>
            </a:endParaRPr>
          </a:p>
          <a:p>
            <a:endParaRPr lang="en-GB" sz="2400" dirty="0">
              <a:latin typeface="Calibri" panose="020F0502020204030204" pitchFamily="34" charset="0"/>
            </a:endParaRPr>
          </a:p>
          <a:p>
            <a:pPr algn="ctr"/>
            <a:r>
              <a:rPr lang="en-GB" sz="2400" dirty="0">
                <a:hlinkClick r:id="rId6"/>
              </a:rPr>
              <a:t>https://education.gov.scot/improvement/practice-exemplars/woodmuir-primary-school-involving-children-in-planning-and-assessing-their-own-learning/</a:t>
            </a: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endParaRPr lang="en-GB" sz="1000" dirty="0"/>
          </a:p>
          <a:p>
            <a:endParaRPr lang="en-GB" sz="1000" dirty="0"/>
          </a:p>
          <a:p>
            <a:endParaRPr lang="en-GB" dirty="0"/>
          </a:p>
        </p:txBody>
      </p:sp>
      <p:sp>
        <p:nvSpPr>
          <p:cNvPr id="13" name="Title 1"/>
          <p:cNvSpPr>
            <a:spLocks noGrp="1"/>
          </p:cNvSpPr>
          <p:nvPr>
            <p:ph type="title"/>
          </p:nvPr>
        </p:nvSpPr>
        <p:spPr>
          <a:xfrm>
            <a:off x="464153" y="0"/>
            <a:ext cx="10970306" cy="1321998"/>
          </a:xfrm>
        </p:spPr>
        <p:txBody>
          <a:bodyPr vert="horz" lIns="91440" tIns="45720" rIns="91440" bIns="45720" rtlCol="0" anchor="ctr">
            <a:noAutofit/>
          </a:bodyPr>
          <a:lstStyle/>
          <a:p>
            <a:br>
              <a:rPr lang="en-US" dirty="0">
                <a:latin typeface="+mj-ea"/>
                <a:cs typeface="+mj-ea"/>
              </a:rPr>
            </a:br>
            <a:r>
              <a:rPr lang="en-GB" sz="3200" b="1" dirty="0">
                <a:solidFill>
                  <a:srgbClr val="4BACC6"/>
                </a:solidFill>
              </a:rPr>
              <a:t>VIDEO: Involving young people in planning and assessing their own learning</a:t>
            </a:r>
            <a:r>
              <a:rPr lang="en-GB" sz="2800" b="1" dirty="0">
                <a:solidFill>
                  <a:srgbClr val="4BACC6"/>
                </a:solidFill>
              </a:rPr>
              <a:t> </a:t>
            </a:r>
            <a:br>
              <a:rPr lang="en-US" dirty="0">
                <a:latin typeface="+mj-ea"/>
                <a:cs typeface="+mj-ea"/>
              </a:rPr>
            </a:br>
            <a:endParaRPr lang="en-GB" b="1" dirty="0"/>
          </a:p>
        </p:txBody>
      </p:sp>
    </p:spTree>
    <p:extLst>
      <p:ext uri="{BB962C8B-B14F-4D97-AF65-F5344CB8AC3E}">
        <p14:creationId xmlns:p14="http://schemas.microsoft.com/office/powerpoint/2010/main" val="108222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571067"/>
            <a:ext cx="12209380" cy="1286933"/>
          </a:xfrm>
          <a:prstGeom prst="rect">
            <a:avLst/>
          </a:prstGeom>
        </p:spPr>
      </p:pic>
      <p:sp>
        <p:nvSpPr>
          <p:cNvPr id="9" name="Text Box 8"/>
          <p:cNvSpPr txBox="1"/>
          <p:nvPr/>
        </p:nvSpPr>
        <p:spPr>
          <a:xfrm>
            <a:off x="7200688" y="6160986"/>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
        <p:nvSpPr>
          <p:cNvPr id="10" name="Text Box 8"/>
          <p:cNvSpPr txBox="1"/>
          <p:nvPr/>
        </p:nvSpPr>
        <p:spPr>
          <a:xfrm>
            <a:off x="6735647" y="6417135"/>
            <a:ext cx="5498123"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b="1" dirty="0">
                <a:solidFill>
                  <a:schemeClr val="bg1"/>
                </a:solidFill>
              </a:rPr>
              <a:t>Do luchd-ionnsachaidh na h-Alba, le luchd-foghlaim Alba </a:t>
            </a:r>
          </a:p>
        </p:txBody>
      </p:sp>
      <p:sp>
        <p:nvSpPr>
          <p:cNvPr id="11" name="Rectangle 10">
            <a:hlinkClick r:id="rId5" action="ppaction://hlinksldjump"/>
            <a:extLst>
              <a:ext uri="{FF2B5EF4-FFF2-40B4-BE49-F238E27FC236}">
                <a16:creationId xmlns:a16="http://schemas.microsoft.com/office/drawing/2014/main" id="{E3B34208-DDB5-3046-8056-D77298008BA7}"/>
              </a:ext>
            </a:extLst>
          </p:cNvPr>
          <p:cNvSpPr/>
          <p:nvPr/>
        </p:nvSpPr>
        <p:spPr>
          <a:xfrm>
            <a:off x="6597254" y="1835944"/>
            <a:ext cx="2025253" cy="3115532"/>
          </a:xfrm>
          <a:prstGeom prst="rect">
            <a:avLst/>
          </a:prstGeom>
          <a:solidFill>
            <a:srgbClr val="004297">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rial"/>
            </a:endParaRPr>
          </a:p>
        </p:txBody>
      </p:sp>
      <p:sp>
        <p:nvSpPr>
          <p:cNvPr id="16" name="Title 1"/>
          <p:cNvSpPr>
            <a:spLocks noGrp="1"/>
          </p:cNvSpPr>
          <p:nvPr>
            <p:ph type="title"/>
          </p:nvPr>
        </p:nvSpPr>
        <p:spPr>
          <a:xfrm>
            <a:off x="463550" y="128977"/>
            <a:ext cx="11162392" cy="1321998"/>
          </a:xfrm>
        </p:spPr>
        <p:txBody>
          <a:bodyPr vert="horz" lIns="91440" tIns="45720" rIns="91440" bIns="45720" rtlCol="0" anchor="ctr">
            <a:noAutofit/>
          </a:bodyPr>
          <a:lstStyle/>
          <a:p>
            <a:br>
              <a:rPr lang="en-US" dirty="0">
                <a:latin typeface="+mj-ea"/>
                <a:cs typeface="+mj-ea"/>
              </a:rPr>
            </a:br>
            <a:r>
              <a:rPr lang="en-GB" sz="3200" b="1" dirty="0" err="1">
                <a:solidFill>
                  <a:srgbClr val="4BACC6"/>
                </a:solidFill>
              </a:rPr>
              <a:t>Sketchnote</a:t>
            </a:r>
            <a:r>
              <a:rPr lang="en-GB" sz="3200" b="1" dirty="0">
                <a:solidFill>
                  <a:srgbClr val="4BACC6"/>
                </a:solidFill>
              </a:rPr>
              <a:t>: </a:t>
            </a:r>
            <a:r>
              <a:rPr lang="en-GB" sz="3200" b="1" dirty="0" err="1">
                <a:solidFill>
                  <a:srgbClr val="4BACC6"/>
                </a:solidFill>
              </a:rPr>
              <a:t>Portmoak</a:t>
            </a:r>
            <a:r>
              <a:rPr lang="en-GB" sz="3200" b="1" dirty="0">
                <a:solidFill>
                  <a:srgbClr val="4BACC6"/>
                </a:solidFill>
              </a:rPr>
              <a:t> Primary School – Learning is better when children talk about their learning. </a:t>
            </a:r>
            <a:r>
              <a:rPr lang="en-GB" sz="2800" b="1" dirty="0">
                <a:solidFill>
                  <a:srgbClr val="4BACC6"/>
                </a:solidFill>
              </a:rPr>
              <a:t> </a:t>
            </a:r>
            <a:br>
              <a:rPr lang="en-US" dirty="0">
                <a:latin typeface="+mj-ea"/>
                <a:cs typeface="+mj-ea"/>
              </a:rPr>
            </a:br>
            <a:endParaRPr lang="en-GB" b="1" dirty="0"/>
          </a:p>
        </p:txBody>
      </p:sp>
      <p:sp>
        <p:nvSpPr>
          <p:cNvPr id="17" name="Rectangle 16"/>
          <p:cNvSpPr/>
          <p:nvPr/>
        </p:nvSpPr>
        <p:spPr>
          <a:xfrm>
            <a:off x="269081" y="1658267"/>
            <a:ext cx="11551330" cy="6586418"/>
          </a:xfrm>
          <a:prstGeom prst="rect">
            <a:avLst/>
          </a:prstGeom>
        </p:spPr>
        <p:txBody>
          <a:bodyPr wrap="square" anchor="t">
            <a:spAutoFit/>
          </a:bodyPr>
          <a:lstStyle/>
          <a:p>
            <a:endParaRPr lang="en-GB" sz="2400" dirty="0">
              <a:latin typeface="Calibri" panose="020F0502020204030204" pitchFamily="34" charset="0"/>
            </a:endParaRPr>
          </a:p>
          <a:p>
            <a:r>
              <a:rPr lang="en-GB" sz="2400" dirty="0">
                <a:latin typeface="+mj-lt"/>
              </a:rPr>
              <a:t>This sketch note on the National Improvement Hub discusses how one </a:t>
            </a:r>
            <a:r>
              <a:rPr lang="en-GB" sz="2400" b="1" dirty="0">
                <a:latin typeface="+mj-lt"/>
              </a:rPr>
              <a:t>primary school</a:t>
            </a:r>
            <a:r>
              <a:rPr lang="en-GB" sz="2400" dirty="0">
                <a:latin typeface="+mj-lt"/>
              </a:rPr>
              <a:t> developed a range of ways to involve young people in talking about their learning:</a:t>
            </a:r>
            <a:endParaRPr lang="en-US" sz="2400" dirty="0">
              <a:latin typeface="+mj-lt"/>
            </a:endParaRPr>
          </a:p>
          <a:p>
            <a:endParaRPr lang="en-GB" sz="2400" dirty="0">
              <a:latin typeface="+mj-lt"/>
            </a:endParaRPr>
          </a:p>
          <a:p>
            <a:pPr algn="ctr"/>
            <a:r>
              <a:rPr lang="en-GB" sz="2400" dirty="0">
                <a:latin typeface="+mj-lt"/>
                <a:hlinkClick r:id="rId6"/>
              </a:rPr>
              <a:t>https://education.gov.scot/improvement/practice-exemplars/lead9-how-portmoak-primary-school-achieved-success</a:t>
            </a:r>
            <a:endParaRPr lang="en-GB" sz="2400" dirty="0">
              <a:latin typeface="+mj-lt"/>
            </a:endParaRPr>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pPr algn="ctr"/>
            <a:endParaRPr lang="en-GB" sz="2400" dirty="0"/>
          </a:p>
          <a:p>
            <a:endParaRPr lang="en-GB" sz="1000" dirty="0"/>
          </a:p>
          <a:p>
            <a:endParaRPr lang="en-GB" sz="1000" dirty="0"/>
          </a:p>
          <a:p>
            <a:endParaRPr lang="en-GB" dirty="0"/>
          </a:p>
        </p:txBody>
      </p:sp>
    </p:spTree>
    <p:extLst>
      <p:ext uri="{BB962C8B-B14F-4D97-AF65-F5344CB8AC3E}">
        <p14:creationId xmlns:p14="http://schemas.microsoft.com/office/powerpoint/2010/main" val="295435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1801" y="525849"/>
            <a:ext cx="11049507" cy="782320"/>
          </a:xfrm>
        </p:spPr>
        <p:txBody>
          <a:bodyPr/>
          <a:lstStyle/>
          <a:p>
            <a:r>
              <a:rPr lang="en-GB" sz="3200" dirty="0"/>
              <a:t>Aims</a:t>
            </a:r>
            <a:endParaRPr lang="en-GB" sz="3200" dirty="0">
              <a:solidFill>
                <a:srgbClr val="00ABB5"/>
              </a:solidFill>
            </a:endParaRPr>
          </a:p>
        </p:txBody>
      </p:sp>
      <p:sp>
        <p:nvSpPr>
          <p:cNvPr id="3" name="Content Placeholder 2"/>
          <p:cNvSpPr>
            <a:spLocks noGrp="1"/>
          </p:cNvSpPr>
          <p:nvPr>
            <p:ph idx="1"/>
          </p:nvPr>
        </p:nvSpPr>
        <p:spPr>
          <a:xfrm>
            <a:off x="611801" y="1521263"/>
            <a:ext cx="10521292" cy="3498739"/>
          </a:xfrm>
        </p:spPr>
        <p:txBody>
          <a:bodyPr/>
          <a:lstStyle/>
          <a:p>
            <a:pPr marL="1085850" lvl="1" indent="-342900">
              <a:buFont typeface="Arial" panose="020B0604020202020204" pitchFamily="34" charset="0"/>
              <a:buChar char="•"/>
              <a:defRPr/>
            </a:pPr>
            <a:r>
              <a:rPr lang="en-GB" sz="2600" dirty="0">
                <a:solidFill>
                  <a:schemeClr val="tx1"/>
                </a:solidFill>
              </a:rPr>
              <a:t>Highlight the importance and value of placing the learner at the heart of the process of learning </a:t>
            </a:r>
          </a:p>
          <a:p>
            <a:pPr marL="1085850" lvl="1">
              <a:buFont typeface="Arial" panose="020B0604020202020204" pitchFamily="34" charset="0"/>
              <a:buChar char="•"/>
            </a:pPr>
            <a:r>
              <a:rPr lang="en-GB" sz="2600" dirty="0">
                <a:solidFill>
                  <a:schemeClr val="tx1"/>
                </a:solidFill>
              </a:rPr>
              <a:t>Identify the role of the learner at each stage of the moderation process and explore ways in which to maximise their input</a:t>
            </a:r>
          </a:p>
          <a:p>
            <a:pPr marL="1085850" lvl="1">
              <a:buFont typeface="Arial" panose="020B0604020202020204" pitchFamily="34" charset="0"/>
              <a:buChar char="•"/>
            </a:pPr>
            <a:r>
              <a:rPr lang="en-GB" sz="2600" dirty="0">
                <a:solidFill>
                  <a:schemeClr val="tx1"/>
                </a:solidFill>
              </a:rPr>
              <a:t>Ensure that the learner is an active participant in their own learning </a:t>
            </a:r>
          </a:p>
          <a:p>
            <a:pPr marL="1085850" lvl="1">
              <a:buFont typeface="Arial" panose="020B0604020202020204" pitchFamily="34" charset="0"/>
              <a:buChar char="•"/>
            </a:pPr>
            <a:r>
              <a:rPr lang="en-GB" sz="2600" dirty="0">
                <a:solidFill>
                  <a:schemeClr val="tx1"/>
                </a:solidFill>
              </a:rPr>
              <a:t>Reflect on existing practice and identify areas for improvement</a:t>
            </a:r>
          </a:p>
          <a:p>
            <a:pPr>
              <a:buClr>
                <a:srgbClr val="00ABB5"/>
              </a:buClr>
            </a:pPr>
            <a:endParaRPr lang="en-GB" dirty="0"/>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571067"/>
            <a:ext cx="12209380" cy="1286933"/>
          </a:xfrm>
          <a:prstGeom prst="rect">
            <a:avLst/>
          </a:prstGeom>
        </p:spPr>
      </p:pic>
      <p:sp>
        <p:nvSpPr>
          <p:cNvPr id="9" name="Text Box 8"/>
          <p:cNvSpPr txBox="1"/>
          <p:nvPr/>
        </p:nvSpPr>
        <p:spPr>
          <a:xfrm>
            <a:off x="7200688" y="6160986"/>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
        <p:nvSpPr>
          <p:cNvPr id="10" name="Text Box 8"/>
          <p:cNvSpPr txBox="1"/>
          <p:nvPr/>
        </p:nvSpPr>
        <p:spPr>
          <a:xfrm>
            <a:off x="6735647" y="6417135"/>
            <a:ext cx="5498123"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b="1" dirty="0">
                <a:solidFill>
                  <a:schemeClr val="bg1"/>
                </a:solidFill>
              </a:rPr>
              <a:t>Do luchd-ionnsachaidh na h-Alba, le luchd-foghlaim Alba </a:t>
            </a:r>
          </a:p>
        </p:txBody>
      </p:sp>
    </p:spTree>
    <p:extLst>
      <p:ext uri="{BB962C8B-B14F-4D97-AF65-F5344CB8AC3E}">
        <p14:creationId xmlns:p14="http://schemas.microsoft.com/office/powerpoint/2010/main" val="7805664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571067"/>
            <a:ext cx="12209380" cy="1286933"/>
          </a:xfrm>
          <a:prstGeom prst="rect">
            <a:avLst/>
          </a:prstGeom>
        </p:spPr>
      </p:pic>
      <p:sp>
        <p:nvSpPr>
          <p:cNvPr id="9" name="Text Box 8"/>
          <p:cNvSpPr txBox="1"/>
          <p:nvPr/>
        </p:nvSpPr>
        <p:spPr>
          <a:xfrm>
            <a:off x="7200688" y="6160986"/>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sp>
        <p:nvSpPr>
          <p:cNvPr id="10" name="Text Box 8"/>
          <p:cNvSpPr txBox="1"/>
          <p:nvPr/>
        </p:nvSpPr>
        <p:spPr>
          <a:xfrm>
            <a:off x="6735647" y="6417135"/>
            <a:ext cx="5498123"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b="1">
                <a:solidFill>
                  <a:schemeClr val="bg1"/>
                </a:solidFill>
              </a:rPr>
              <a:t>Do luchd-ionnsachaidh na h-Alba, le luchd-foghlaim Alba </a:t>
            </a:r>
          </a:p>
        </p:txBody>
      </p:sp>
      <p:sp>
        <p:nvSpPr>
          <p:cNvPr id="2" name="TextBox 1"/>
          <p:cNvSpPr txBox="1"/>
          <p:nvPr/>
        </p:nvSpPr>
        <p:spPr>
          <a:xfrm>
            <a:off x="745870" y="304493"/>
            <a:ext cx="8983917" cy="584775"/>
          </a:xfrm>
          <a:prstGeom prst="rect">
            <a:avLst/>
          </a:prstGeom>
          <a:noFill/>
        </p:spPr>
        <p:txBody>
          <a:bodyPr wrap="square" rtlCol="0">
            <a:spAutoFit/>
          </a:bodyPr>
          <a:lstStyle/>
          <a:p>
            <a:r>
              <a:rPr lang="en-GB" sz="3200" b="1" dirty="0">
                <a:solidFill>
                  <a:srgbClr val="00ABB5"/>
                </a:solidFill>
              </a:rPr>
              <a:t>Further support for moderation </a:t>
            </a:r>
          </a:p>
        </p:txBody>
      </p:sp>
      <p:sp>
        <p:nvSpPr>
          <p:cNvPr id="4" name="AutoShape 2" descr="data:image/jpg;base64,%20/9j/4AAQSkZJRgABAQEAYABgAAD/2wBDAAUDBAQEAwUEBAQFBQUGBwwIBwcHBw8LCwkMEQ8SEhEPERETFhwXExQaFRERGCEYGh0dHx8fExciJCIeJBweHx7/2wBDAQUFBQcGBw4ICA4eFBEUHh4eHh4eHh4eHh4eHh4eHh4eHh4eHh4eHh4eHh4eHh4eHh4eHh4eHh4eHh4eHh4eHh7/wAARCAEtAb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kRS8scYbbvdVzjpk1p/2OP8An6f/AL5FZ1v/AMfUH/XVf510tAGX/Y4/5+n/AO+RR/Y4/wCfp/8AvkVqUUAZf9jj/n6f/vkUf2OP+fp/++RWpRQBl/2OP+fp/wDvkUf2OP8An6f/AL5FalFAGX/Y4/5+n/75FH9jj/n6f/vkVqUUAZf9jj/n6f8A75FH9jj/AJ+n/wC+RWpRQBl/2OP+fp/++RR/Y4/5+n/75FalFAGX/Y4/5+n/AO+RR/Y4/wCfp/8AvkVqUUAZf9jj/n6f/vkUf2OP+fp/++RWpRQBl/2OP+fp/wDvkUf2OP8An6f/AL5FalFAGX/Y4/5+n/75FH9jj/n6f/vkVqUUAZf9jj/n6f8A75FH9jj/AJ+n/wC+RWpRQBl/2OP+fp/++RR/Y4/5+n/75FalFAGX/Y4/5+n/AO+RR/Y4/wCfp/8AvkVqUUAZf9jj/n6f/vkUf2OP+fp/++RWpRQBl/2OP+fp/wDvkUf2OP8An6f/AL5FalFAGX/Y4/5+n/75FH9jj/n6f/vkVqUUAZf9jj/n6f8A75FH9jj/AJ+n/wC+RWpRQBl/2OP+fp/++RR/Y4/5+n/75FalFAGX/Y4/5+n/AO+RR/Y4/wCfp/8AvkVqUUAZf9jj/n6f/vkUf2OP+fp/++RWpRQBl/2OP+fp/wDvkUf2OP8An6f/AL5FalFAGX/Y4/5+n/75FH9jj/n6f/vkVqUUAZf9jj/n6f8A75FH9jj/AJ+n/wC+RWpRQBl/2OP+fp/++RR/Y4/5+n/75FalFAGX/Y4/5+n/AO+RR/Y4/wCfp/8AvkVqUUAZf9jj/n6f/vkUf2OP+fp/++RWpRQBgahZ/ZDERMzhyQQVA7UVb8QdLf8A3j/KigDOt/8Aj6g/66r/ADrpa5q3/wCPqD/rqv8AOuloAKKK4jxH8QYbHxIfDeiaVNreqxoZJo0mWKOFQMnc7d8Y7d6uEJTdomGIxNLDxUqjtfT1fZJas7eiuL8FfEGy8Qa1NoV3ZtpuqxJ5ghM6TJIuM5V14Jwc4/8Ar1dj8caJlfOaaAFHYl0+7tPTjuetN0Zp2sZ08fh6kFOM1b7tt99jp6K52bxlosUxiMkxZVDORGcKDjGff5hxWno2sWOrpI9jI7rGQG3IV/LPXofypOnJK7RrDEUpy5YyTZfoooqDYKKKKACiiigAooooAKKKKACiiigAooooAKKKKACiiigAooooAKKKKACiiigAooooAKKKKACiiigAooooAKKKKACiiigAooooAKKKKACiiigAooooAKKKKAMvxB0t/wDeP8qKPEHS3/3j/KigDOt/+PqD/rqv866Wuat/+PqD/rqv866WgArwSXQ20v4lajeXVxHaSyTyuJponkXDnIPykEcHqDxXvdcdrHiDwndai2n67aSW8sczW8cl3DsWRwAxCOD6Mp7Z3CuPGwxMqf8As0kped7PydtTlxODpYlx9or8rujlvDugw6p8SofEJ8Q2t1fW4DssNq0QdApXAJPPB561seasUZjTxTYRrJIShMe51BJPJIznkHPHT8a29I1PwXp+nHULC80+3tmn+zNMHH+txnZu9QMn8D6UsvibwQGe4l1TSQVAVnZl6E9M/gPwwelbYB4iFL/abOXle34mP9nwhf2Wl2299W/mYitNbRpIvizTlgfIT9wJNz8A5OOnzD06iuw8NRiPRbYfao7s7STOhyH5Pes2LxN4RuLq1sYL+xnmuZViijjUMSzIXAwBx8q559vUU1PG/g+JnhXW7GJIojLu3bY9oZlOD0JBVuBXXOpzI2oYd0pXv+f6s6WsjUfEui6fqBsLy9EVyPK+QoxJ8xtqYwOcn8u9QQ+MfDM96lla6za3M7hiEhffgKnmHJHA+UE81ia4/gHUYZfFV9eRTJbMInlSUnDoN2wAdW9hUw5b+8aVva8v7q1/M6e41/RYEiZ9UtCJZREm2UNlsgY4+oye2eaf/bWj7Q39q2O0gNn7QuMEkA9fUEfga4qWP4bTKYv7XgmwxjkVbzJYRmNdrc9Fwg/xpZn+GradJbya5arB5SvJ/pW35FZ1GfxkYY+npVWpd2Y82Ku/dX3s7C08QaLdZMOpWxHmeWCXC5bJGBnqcqadca5pcOmy6it2k9rEdsklv+9Cn3259R+dcgw+H0b3Lm/zHFPFDNIszGMGV22puHG0sDn0x1rSgbwXa6OtmmpQJaaqhEe6c5lEShTgnptCjND9n5ji8TbVL8Tfk1rSIwfO1K0hKkK6yTKrIxGcEE8Hg8H0psmu6NGAf7TtXJ2YCSBjh2CqcDnBLLz71yt6vw8N9crcapaLPJclpV+04IkYNkfqxI7deBVeGHwC2qpbLrH2iW9uRHb28czHZIMHI28jPl9T26UJUu7ByxXSK+9nYDxBoZmMQ1ayLBQx/fLjBJA56dQeKsRahFJrNxpYRxLBbxXDMcbSsjSKAPfMZ/MVwy2/w1REX+2LchGJ5us8gkZP/fZ59yfetDSPFXhK61261aHxBagzwwWX2eQ7XVklmCnB5+YyccdAD3qZ8n2TWi6zv7VL5HaUVgJ408LNgjXLIIV3K5lAUjLAnPoCh56U+Dxd4buLu2tLXV7a4uLnHlRRNuYgkjJHUDKkH0NQbG5RXOL448KmaSL+2rVdkqwhmcBXduiqe+fbinweNfCs0EUw1yzQSbcCSTaQSAQCD064+vHXigDoKKxpvFXh6JruP+1rV5bS2kupoo3DOsSZDNtHPBBFQ2vjHw3c2jXMWqQsEge4eMHLoiKGclRzwDz78UAb9Fc9pXjXwtqbW8drrVqZriZoYonbZI7jqAp5qz/wlXhzbcN/bViBbMyzEzD5Cpw2foePrQBsUVhL4x8LMu4a9Y43MuTKBggZOfT/AB461La+KfDt0tw1vrVlKLeBbibbKCY42GQxHYEY/MetAGxRXPR+NfDLQ3Fw2rQR28FwtsZ5DtjeRoxIFUn73ynJx7+lOn8Z+F4YvMbWrRv9XgI+4tvGVwB1yOfbvQBv0Vz48beEjGsg8RacUZgqsJwQSWKgZ9yD+Rplp468J3Fmt2utWqRNGJR5jbSVOMHB5Gcjjr7UAdHRWTqXiPR9POnfabsBdSdEtHRSyyFmVV5HqXXn3qK68W+GbWdobnXLGGRZHjKvKAdyDLj8BQBt0VhT+L/DcD2wm1a2jS5tnuYZWbCPGh+Y7umRnp1qeXxL4fisVvpNYsltmgFwsplG0xkEhh7fK35GgDWorAm8Z+F49yjWrSR1ljiMcb7n3SY2DA55zVmDxJoc15c2a6nbC5tVkaeMyDMaocMx9ADQBrUVkf8ACT+Hv7Oh1H+2bL7JOjSRTGUbXVThiD3wevpVUeN/CeU/4n+n7H27X85dpLYKjPqQQfpQB0NFYtl4r8PXmktqlvqtu1osayu5OCiscLkdRk8AY5qKDxl4ZltmuW1e2hg+0vbJLM4RZXUqDsJ+8MsBkdaAN+isL/hMvCv2ea4/4SDT/Lgdkkbzh8rL1H6VJqHinw/Y3dtZ3WqW6XNyIjDCGy7rI4RGAHOCzAZoA2aKwdQ8ZeGbGO4e41i2zbvJHKqtuZXQAuuB3GRTh4u8MEZGuWJHyYxKOdwyv6c+3fFAG5RWPc+JtFtbKxvLq8W3t76LzYJJAVBXAPPofmHFQXfjLwvbZWTWrMvudFjSQMzsoywUDrgHtQBv0VlS+JNBivbqyk1ezW5tcefEZRujyu7kfQZrP0vx54S1K2Fxb63bKhdEHmkxnLDK8Ng4Izz7UAdLRWBpnjLw1qN+9jaatbvOqxsF3YDiQkJtPQ5I6Dnp60+Txf4XjuJLd9esFljleGRTMMo6DLA+mMigDcoqpo+pWeradFqFhL5ttKW2PgjOGKnr7g1boAy/EHS3/wB4/wAqKPEHS3/3j/KigDOt/wDj6g/66r/Oulrmrf8A4+oP+uq/zrpaACvM/FfjXwTayTrqWi3c9wZ5URDEv75lGCwO7hS0AXJxyoyAOa9Mrxi/+LkthdalDcaPpWpG3klezlt71NsqeeUReh+bZ8xPv0xzQBaj1v4ezWItV0W/VVvTdSQwPu3yLG6sWO8EqI85H3WHC7sEVZtNf8B3y6nfWWgtLFpqrDMzAjHziI7UBI+6QcjlgAD0GILP4rQcxNpuktd75uVvljj8pZCEG9hjcVzxnrzwDUmhfFmxurW6km0vT7OSPTWvEi+3xgyzhiPJywA3HAI6nmgCGy8VfDWxT/hJINN1QPczrdJ+4cmNifJ3Ku7CgkMD/eIPXgVrS6Z4buPBiXun+FLC6ivr1I5oLm7dDukmMQcvtY7gZCegIBODkCsaP4u2Bt7KOTR9LjFyyKYjejgkFmGNmBgjq21csCSMNhE+MLy2MUkWkabbSmVfMhlvwTtEoVsbV25288kc4I3KCQAX/Cmp+Af7fstOt/Ddxpuq6gZNqbCyELGV3Fg2MMjHtk9WAODVKy8V/Dh7C40p9Cvbd5iLy4tSeckBMmTzNoGGQH5gMSAHqal0b4rQam8clxZ6VppSynnCzXis/mrwig4CjOOmdx9MYJkuvidCvhz7cLLQ2uftAV7IagjNJCYy2egw24KCDkDPWgB+s/8ACstMlEc2gnDw/a1C4VR53JIR3GDgZ6Y42g7jtOdpl98OV8NxaZcaRf6pJLIwljmbzrgkFmDsxKkcZweD2FSQ/GC2upws2h2EYMELGWW+UgM3LJwpPBxjjAJy20AmlsfivIs1ja3ek6L9pnt0ae6j1NBCsh28HglcAnIPTkDOCaANC3174fsi2J0O8jg1K6tosSJ8jSE5X+M4CsTkDjLHAbJNNfVvBs9+ug6j4bu/N0+8ltrKPzvMMhkk8oycuDliWO5s4H8QY4pD8UdLHhT+27hdHF4LpIItPa6G9T5hXzcgFyMEEfIOh7cijF8XGN/Pbto+lvLErOtw2oJGjDczbAcH5sBQMEgse2aAJNSf4a6bq80Fxp9/5lrdPIwE25cpH5bALv3FTnlcbn+8QUGauWfiPwRZTb7bwzqsVzHL5zKI13oYyygk+ZjaCWQDOMDGNuK1/CnxA8M6xaT3GpXmj6ZcJcyIqS3afOqnasgLY6j2/Stv/hLPB3/QzaD/AOB0X/xVAHnlvr3w4i0a7jsdB1O+SBpEldlKu5jxjLs4IViwUDpgkEBc1buL/wCF/wDZP9vT6HJHFcanHp0gVCGMyHKllV8FRgHPJwBx0rth4p8FjdjxH4fG45bF7DyffmkHijwSIxGPEPh4IG3BftsOAfXr1oA4S21H4cTWOrPZ+F7t5NOtEu54pVKGWOX5xli+GGHDYY4HB6rw6x8T/D5PEFtfyeGr2316SHzEAh3FdxDABt235i4IPHUbtvAruv8AhKvBeWb/AISPw/ll2sftsPI9Dz0pT4q8FllY+I/D5Zfun7bDkfTn2oA4OS/+Gt1otvrK+Grie1/tVrUmQFGjljjdwcO4+XCgAZwuRwADiv4suvh3pz6JcR6bfCW4h+2W1tBJsimQMuI5OSNuQWCj5SQT3yfQj4q8EhSp8R+HgrNkj7bDgsfx60p8VeCyVJ8R+HyVG1f9Nh4HoOaAODsPEvwy0ySOddFubae7jawZwhk8wOSxRjuJJLEj5sN06AjOide8JaLr+r6ZL4cuIJTK1oDGyublZFQlVUsNqlmIwOBjJ27hnrB4q8FjOPEfh8ZO44vYevr19hQfFfg1nEjeJNALjoxvocj/AMe9hQBympXvgPSdejWbw7crc6Q22G6CDaj7S+0OXBOST975c8k8ZGKde+GdvdxQT6PfTpPPvWZ8yFpJ2LEFQ3CDkjIx3QHOT6M3izwawIbxLoLA9c30Rz/49TD4n8Enr4h8PHp/y+w9unftQB50/iT4dxXRgGhajLcPMs8zzOQVE6POCSrkkDAIQDhipAyCRteE7r4ezXE9rpOgTWy3VnsuJAmUZFBIUlXJL7UJyMn5QCQwxXWf8JT4L3Fv+Ei8P7uOftsOeOnelj8V+DYwBH4k0BAOm2+hH/s1AHHW/irwZHod9dt4fnj0bTBBceYNsjPNLuhAAVjkhVGWLY+b1BqpqutfDu1V5I/D00rRjhTmIB0A+T5mAAwVLD+LK8MeB3f/AAlPgvyjD/wkXh/yyMFPtsOCPpmlbxV4LYbW8R+HyMg4N7D1H4+1AHn9lq3wtuNNa2tfDV0bGCfzCDCURZIzJs+84wD8+P4Rn5tvbQ0fVfhzJa6hqVho04GkPCkgZdoLsw2EFn2EgjG4kYHQ7Tz148UeCgrKPEXh8Bs7h9th5z1zzQfFHgrDr/wkXh/DgBx9th+YDpnnmgDkLzxf4Xg0vTbrUvDt3Hp8Ms/2B1YO0awPFsYLkMNzFAqjOMDOOcEN78N9ea61T+x5bk2aG+V5M4YSY+ZVL4UHepG4KvzEg/eI7FvFng1sbvEugnHTN9Fx/wCPUn/CVeDPm/4qTQPmUK3+nQ8j0PPSgDzLV/HPhG8e3bU/BVxPpiWzNNOJg6xiUOxTywfnJZRz0BbIIxmtO68RfDmY6fpraDqcu22eGxRYmXfHvMW0HeOrF1G7BHPTcM9yfFPgsoUPiPw+VIwV+2w4x6daP+Ep8F5Vv+Ej8P5ThT9th+X6c8UAcA+rfDvSdLGtN4WntbVrwxnysly8ITYdit0O5cg4zjJzwa0oPF/gWa/1O3sdEvrm5Mssd0IoQpkMhRGOWcfeaQDseucYzXWv4q8FMpjfxJ4fKv1U30OG/Dd7UqeKvBaElPEfh9STk4vYRk/nQBwS+K/hn/YDWdvoN7Lp+kpcKqC3I8pGAErAswOGMoHXOTnpg1o+ItO8L6eug6dpvguDVLeYPcReXI6/Z1jMQLAgNz8wzuKj5SCea6o+J/BLBw3iHw8Q/wB7N7D831556CpB4u8Hjp4n0If9v8X/AMVQB53o/jL4crYTQLYajGNTuYoJY/LYbHjjXYEYENtUgAMOc88DBrRsdd+G/iPTJLFNCknttLtBqQgktflQMOQvOC3I4zj34OOvPibwQSWPiDw6STkk3kPXGPX0pU8UeC0OU8ReH1O3bxewj5fTr0oA851HV/htp8kkj+H9QSMmaO7iXaNjSoHlJAfdu/dKnBwcnbkBiOh1W48Fx2Hh/wAVR6E1y1wLe0siGMckCcOgwSAu3AJ56DqeAelbxT4LYkt4i8Pkt1JvYef19zQnijwUiFE8ReH1UnO0XsIGcY9fSgDlheeA31zXY5dHm+22K3F/eMCxEwR9jdWG45UYUjaDjFQw3/gS81y206Lw5cC7urpY3V2CCF9rFsgScf3WwMPnHz4OOwHirwYHaQeJNADsMM326HJHv81H/CVeDN+//hJNA3cfN9uhzx0/ioA5Z9f8Cal4Z842FzNZWOoPp8Ss2wxSBdxKMXGE2jjBzjgDPFYsWvfDS6uLOS+8MXkOoLbm8SCRMrCXwNoYuI1B3ZHRRk52k4r0IeKfBYXaPEXh8Lu3Y+2w43evXrQ/ijwU5y/iLw8x2leb2E8HqOvSgDz278T/AA+mv7nV7rw3OZZZpGuZgx3u0OduFyMgqc9lPP3sVfl1LwFF4ctbxvDkphaWaG2hV1LSCFiACd/KsWGFOT82SMKSOzfxR4KdSr+IvD7A8EG9hOf1pT4q8GHGfEmgHB3D/ToeD69aAOGk1vwvYeI9PuLzwxeWU1vZxX8skDpKkbeUFUMoO5tvnMoIHXseo6fwno/gvXtFbXtN0VRDq7PNL56EO7b/AJtwJP8AEg6ccDFaf/CWeDd27/hJdBzjGft0XT/vqrGl+IPDd5Oljpet6TcTEEpBbXUbMQOThVOaALumWNrptjHZWUXlQR52qWLHkkkkkkkkkkknvVmiigDL8QdLf/eP8qKPEHS3/wB4/wAqKAM63/4+oP8Arqv866Wuat/+PqD/AK6r/OuloAKwvh8q/wDCBeHvlH/ILtu3/TJa3a8y8FfELTbXwbols2ka27Q6fBGWS2UqSI1GQd3TigD0zav90flRtX+6Pyriv+FkaX/0Bde/8BV/+Ko/4WRpf/QF17/wFX/4qgDtdq+g/Kjav90flXFf8LI0v/oC69/4Cr/8VR/wsjS/+gLr3/gKv/xVAHa7V/uj8qNq/wB0flXFf8LI0v8A6Auvf+Aq/wDxVH/CyNL/AOgLr3/gKv8A8VQB2u1f7o/Kjav90flXFf8ACyNL/wCgLr3/AICr/wDFU2P4m6PIzrHpOtuyHDhbdCVPv8/FAHb7V/uj8qNq/wB0flXF/wDCyNM/6Auv/wDgKv8A8VSf8LI0vOP7F17P/Xqv/wAVQB2u1f7o/Kjav90flXFf8LI0v/oC69/4Cr/8VR/wsjS/+gLr3/gKv/xVAHa7V/uj8qNq/wB0flXFf8LI0v8A6Auvf+Aq/wDxVH/CyNL/AOgLr3/gKv8A8VQB2u1f7o/Kjav90flXFf8ACyNL/wCgLr3/AICr/wDFUf8ACyNL/wCgLr3/AICr/wDFUAa3jQDbo3A/5C9v/M1v7V/uj8q8w8WfELTZl0nbo+uLs1SBjutl5wTwPm61tf8ACyNL/wCgLr3/AICr/wDFUAUFj+KMMOnw28emusMd2t208oZ7h+TAVbHyryOoJGOQRUdlb/GD7Pay3N1oAuAyedCE/dsAsIbkDPJM549Ex3rmhq18GsRHrfiW2isreSFIbbTAiOT9x3BmO5lOM9iBgBcnL9K1M2upXF1d6v4wv0dHSBZbNd1vuj2Eq3mdc89Ow780Adj4esviNcaJfR+ItRsLe9k03y7Z7KJQUui0mXyQRgDysdupIq5dab4rGl2DWeox/b4tMK3CyuTHLdrGPLJwM7S5YtjqAtedWV/fRJGt14m8Z3RBbzGNoUYgnO1ds+B3GSCQMbSvJLLK5+x2qw2uteL91vGFh22u0ggllDYlwQA2NpGMYJBOSQDu9Bj+Jj6zarrD6VFpoiiNw0agyM4HzgDkcng/piqlrP8AEm+OpyJFBaJBdPHbpNEitMu5MFScjbjfgnk1ydvrWsXXhrTLW61TxTpuoW88klw9rA0yyoz5Ee55dxwABkk9TVeBLe3a5mh1PxdHPOyHzBaEgBecFTNtPOMHA2446mgD0BJPiKdetoJrWwWxG/zpYdpDANwfm5GVbgeq5PGa7kKMDKjP0rzfw341sdKsjbSW/ibUME4kngLuOScEtKc9f6emNT/hY+mf9AXX/wDwFX/4qgDtNq/3R+VG1f7o/KuL/wCFkaZ/0Bdf/wDAVf8A4qk/4WRpecf2Lr2f+vVf/iqAO12r/dH5UbV/uj8q4r/hZGl/9AXXv/AVf/iqP+FkaX/0Bde/8BV/+KoA7Xav90flRtX+6Pyriv8AhZGl/wDQF17/AMBV/wDiqP8AhZGl/wDQF17/AMBV/wDiqANfxEB/wknhjgf8fs3/AKTS1s3scj2c6W5CTNGwjb0bHB/OvNdd+IWmyeIPDsi6PrgEd3MxBtlyf9HlHHze9a1z8RNLmtpYf7H15fMQrn7IvGRj+/QBnzr8WhZQpZRaUrR6OkTCeRXke+Bw0hfGNpGGAxzyDg4IWa3+MHk+bDdeHzOY5cwun7tWIYJggZIHyH6k9q5iLVdQV7dv7f8AE8K2+nJZxw22mBIgyEYl2mY5JAwcn8QOKdp2ovay6jNLrXjC6muIp47SWWzUvaCRkZcHzPm2+WOOAfbnIB1d7Y/Ei48F6nDcXFq2sy/Z1s/skv2YRYRPNcsMknfvO3IDBQMqCTWp4i0/xcsU8+gahG04tEMMV0RtNxkKxIHGNm4gfd34Ned21/cRxQw3niLxldRhFjkL2xV5QHztyJwBlQATjcTk7sErUcd1c2liBa6x4vkuIbUxQbrYxK7gYBfbLg8cdMLnKgECgD0Pw+nxDbXJm1ttLj01QGjWFRvdvLwQeuF3YPXPB7VmaHN8TL7To7yaO3tHM4X7PcxIkmzLZZsZ4zt4HJXPfFcqdY1O80nRo7jVvFen3Vqr/bUt7cypcBnJ27nl3YVWZQTk/dP8PNSzNrYrJFDrHi2K4ndmyLY5I3FhhTOfmBY/MMYHoKAPRdIk+IEniJI9TtbOHTliUu0RQ7jgg4J5zuG4DoFbnnFdttX+6PyrzzQvHFjptgLWWx8S3m1mKyTW+59pJ2qS0hJwMDPfGTzV/wD4WPpn/QE1/wD8BF/+KoA7Tav90flRtX+6Pyri/wDhZGmf9AXXv/AVf/iqT/hZGl4z/YuvY/69V/8Ai6AO12r/AHR+VG1f7o/KuK/4WRpf/QF17/wFX/4qj/hZGl/9AXXv/AVf/iqAO12r/dH5Vg+IwB4i8MYA/wCP+X/0lmrI/wCFkaX/ANAXXv8AwFX/AOKqqvi2z17xh4btLfT9Tt2W6mkLXMIRSBbSjGQx55oA9AooooAy/EHS3/3j/KijxB0t/wDeP8qKAM63/wCPqD/rqv8AOulrmrf/AI+oP+uq/wA66WgArw3wno/imTwtpLw6FA8TWUJRjqCLuXYMHGOPpXuVch4D/wCRG0D/ALBtv/6KWgDgpItbj1RNLk07T0vpF3JbnVohIw5OQMf7J/I1b/sfxXnH9g22fT+04/8ACt3xZB4NXU7ufWr6O11GS2iAlJy8KhiEZPlI3ZY8YJPpjNc6nhnwDMbrUI/EZlt7YG3unRo3fznGAWYISeONoG04IOQCAAS/2P4rz/yAbbt/zE4/8KhuLHxFbyxRXGk2UUkpYRq+qxAuQu4447AEn2qk2mfDmG8sdSm1jWYt16Ggb7sTvasIixCpjbkgZ9Pu4Fbs8Xw/t59V8XSatHdKs8lvcMrI4SSUFGjXC7mJ3HGSeOAdq4ABQtLDxHdwia10iyniJKh49ViYEjqMgU+LTPE0qlotFtHUMVJXVIyAQdpHTsQR9RUn/CJ/D7RtW09Tq01peaZPE6qsoQPJyymQKgUnB5PGFA5A65d5ovwvv9XuJf8AhJ7iGS8GAEkVIyZbhpQFzHy29WxnJAOc85oAtyWniCPT5NQk0uxWzjQyPOdVi2Ko6sTjGBiuNh+H99dGbU9N2RS3l1LI91b60g3mUyBEGOPleQkDuyjIr0XR4fAvlXnhfTtcuWk1NHQfv3YsZsklCRsZgVJyQdvC8DC1VltfBS+I0v31fUL/AFG1Ml/PKqo6kwOpZm+QBTuZQNm3IBAOM0AcBb/DfxbcySS2msTyTwZjYRaypSJsghdu44AwRzk4bqSKdpvwu8ZW9xHIL55LyBoBcMNTUk+WXfZgucKwkPDbux9K6690D4U3kE6DxCkbXs00hkt51V2IkV2UbU+YBgMA56k8nmrGu6Z8Odd1walP4ikimkYofKkRUd2iWE7soSfkUcn5ec96AHR6b4mm8wxaLaOI2Kvt1SM7T1weOOop50jxUOug2w5x/wAhOP8AwqfQNE8HmGfQtLu9Tu4tVjQvcsFkTdAF4+dcZwFypUocjIywzoj4Z+GSzGZbm4yWKiUxnbkgkj5OTx945OOM4AAAMK7sPEdpGsl1o9lCjSLEpfVYwC7HCqOOpJwBUv8AZHirH/IBtv8AwZx/4Vtw/Djw9Hot5pDte3FtdXovn8+USMsuCOCR7nrk+9JJ8NfDMk0sk0M0gd3ZUYR7Y9xydo2/hk5OOM4AAAMBbDxG0vkrpFkZPm+QarFn5SFbjHYkA+5p1xpvia3iMs+i2kSDGWfVIwBkgDt6kfnWxq/ww8Pam7vcXOpq7oFLJMoYkMrEltuTkqOCSo5IAJzTrr4ZeHLjUEvmm1JZE8wYW5wpVjnb04CgADGOAOuBQByfiTSfFAGl7tDtxnU4NuNRjOTk8dK1/wCxfFv/AEL8H/gyj/wp1x4D03Qtc0XVba7uZCmo2sMcbpGoX5pMnKqOof7owMjcQzc16RQB5r/Yvi3/AKF+D/wZR/4Uf2L4t/6F+D/wZR/4V6VRQB5r/Yvi3/oX4P8AwZR/4Vy+r/DzxxfT3rQKbGK6vYrxhb3yK4ZI1jKFweVIUHGBg+vSvcqKAPn9PhX44YT/AGm8vpjLIzrt1RYwgLhioCnpxj6E1d8P/DnxtpmrC/upLzUtru4in1VQuWUAZA44wccd/UZr3OigDw9fhz4sh0+1srGza0jg1CW8/d6ig3iR2fYcEdC3BORxyDWYvwn8cfu2e/1EvGMLjVgADhucbuSSVY5zyvGAcD6DooA+fB8J/HCx7U1HU1JkR3P9rg7tu3jk8ZIY8Y5b0GKS4+EvjSTc63F2s5SRVlbUwzJvMZJHzDvGOOnJGK+hKKAPL7Tw/wCL4YfLbQ4JDkkt/aKDOT+P+HoB0qb+xfFv/Qvwf+DKP/CvSqKAPNf7F8W/9C/B/wCDKP8Awo/sXxb/ANC/B/4Mo/8ACvSqKAPH9Y0fxUNc0FW0GAM1zNsH9oocn7PJ7ccVrf2L4t/6F+D/AMGUf+Fdfr3/ACMfhr/r7n/9JZa26APNf7F8W/8AQvwf+DKP/Cj+xfFv/Qvwf+DKP/CvSqKAPJNe8KeMtSt7dYdItbaW3uo7mN3vUkXch6FeMg59RXM3Xwr8fzb9uqX8Ye5nnJGpJkeYu0IDnhVycD6dCMn6BooA8Cl+Fvjb7Yk0F1qEEa3CzGIauCrAM5C5JzjDAf8AARkGtCD4e+LYr/QLhtPhmXSIWQ+deI8k7lceYZCdw6sdvI59hj22igDwGX4W+O5E2G9vVGJAWXVAG+YYznd19e3TaFqJ/hL40ZNgvdTVRuKAax90kKOu7J+739TX0HRQB8//APCqvG7vK097qMwkmeTB1VQAGZCVwDjGFZenRumeup4X8A+NNEd8xSXMJEQSA6jGEXZHs/i3HBwDgEAEV7ZRQB5r/Yvi3/oX4P8AwZR/4Uf2L4t/6F+D/wAGUf8AhXpVFAHmv9i+Lf8AoX4P/BlH/hUug6frlp478OyanpcdpCZ51DrdrKS32aXjAH15r0WsnVf+Rm8M/wDX7N/6SzUAdXRRRQBl+IOlv/vH+VFHiDpb/wC8f5UUAZ1v/wAfUH/XVf510tc1b/8AH1B/11X+ddLQAVyHgP8A5EbQP+wbb/8Aopa6+uQ8B/8AIjaB/wBg23/9FLQBavND0i81BdQutPhmulVVEjA5G05HHTIPfr26Vg3Vl4T07W7XwqPD0wOuCW6Z4Ld/s4aEAkySA4jY7uMYzz689dWXfX2sw+JtMsLXRRcaTcRTNe6h9pVfsrqB5a+WeX3kkZHTFAGF4/k0Xw5pOn3jaHZXAF0baFZJDEkXmq7uchW6lOmOp7Vz+n+J/B9rZ6tYzeETa2RupBKo8mSCeVX2MfmcBD0bnAwfU4PdeLZ7630xGsY3YtMqyvHaG6eNMH5hEOX+baPYEntWI3iDxM8gtbfwizMvEslwGjjPzAAjCsDwQxwSBgjJIoAy9W8SeAZtMuvEeoaTcSpHqSWUpMX7wyheG27vu7evcgAEHAFNtr7wPq2u6bpy+F3W6klRYnmCx+WqRl43Xa5JG3GMdAfm25ANz/hJvFX2OSNvBk4uCh8siN2AmwMFhtC45Zsg44CkhjiregeIvE1816194OlsltI52jZywa4KBdioNvVyW/754zQBy3h/xR4OuPEOlRSeEZbKaSWJbGePLosxL9QCANufvEZO4kDAJrWOt+GodQ1O003wu06xW99JfvuRcrGFLIAWP32AG07cYzgAjMlt4u8YyRWE0/w9nRJnKyrvbfCQuckbMgHOAfYg8kVqeC/EOvaxeCLV/Cdxo8bWvnGSQNjzN5XYdyjkqA3c4POKAOX8Paj8P7jV9GtT4QlsdQuLmVLL90JI0IY/OGViADjjjI54A5M1z4l8D+ZLHaeGZLq6EzWZiCxIzbWWMgZfngjGOgA3bcg16bsTj5F+Xpx0+lII4x0jQdeijv1oA828PeK/B/hzTPsWmwarJscgNcOjSMX5wxLZHKgBcbiACqsvNei2E/2qxt7rZs86JJNuc7dwBx+tS7EznYvXPTvS0AFFFFABRRRQBi+Lfu6P/wBhi2/ma2qxfFv3dH/7DFt/M1tUAFFFFABRRRQAUUUUAFFFFABRRRQAUUUUAFFFFAGJr3/Ix+Gv+vuf/wBJZa26xNe/5GPw1/19z/8ApLLW3QAUUUUAFFFFABRRRQAUUUUAFFFFABRRRQAVk6r/AMjN4Z/6/Zv/AElmrWrJ1X/kZvDP/X7N/wCks1AHV0UUUAZfiDpb/wC8f5UUeIOlv/vH+VFAGdb/APH1B/11X+ddLXNW/wDx9Qf9dV/nXS0AFch4D/5EbQP+wbb/APopa6+vOvBGv28fgzQ4zpuuMU063UlNKnZTiNeQQmCPcUAdhWVfN4i/4SbTFsY9NOhGKb+0WlZ/tIkwPJ8oD5cZ3bs+2Kj/AOEit/8AoF6//wCCe4/+IrLvtRuZ/EumalBceJrawtYpkudOXQpjHds4ARmYpuUpgkY65oA1/FI177DCfDqxNdifLrLjaU8t+uSMjds6EH3rlxc/FSPUWi+waRPbPv8A3xwvlnYoXC+ZkjduPJzyRwACb/iq+j1bTkt4tL1d9kwkaG50e68mcAEbH2rnGSG78qOK5O2TxrDcxxpquvrapcKATpV0xESpgHaUOfm/hJOf4jQBvLcfE6PUGf8As6xnha5RCjMiIsWQGZcSE46kE5J/ujpUUl98TpLgWqaXboZoHczbEAjYbQBnzWCnJJA+fOOQvOM77P4nP2ed9c8RvcW8qvGh0q78o4Em4N8mW3bl6j5QCB0FM1Cx8R3kAE2u+IzKZI5CBo10qAqwJC4TIUgYI796ANt7v4oQw2uzStJuWeeNZgXCmOLJDkt5nzEjaeB7Y71bN146m0nUUjtbL+0bWa3W3OwxR3B+V5c7icIA2zIJyVYg9Kw9A/4Sqx1i1uNQ1rXr6yiuZJJIf7EuV3xMoCptEeBtI9SO+OaPC9tq2kXtok2p+Jp9Ngk8x4P7Jui02QxIJKcDe2Tz83foKAL1pf8AxVlcJNomkQD7IGLlw374H7uBJ0I49vepLy8+JFnHcXDWenXEUEbsRFCWebGcbEEmQcYO3nJ4yOtYEEfjeUwST+IPENuv73zoE0a5c/MAFIby+SOTjgL2NWUj8V72V9e8RiEySFSNIujIkbHhc7MFscZwNuOM5NAHf+F7q/vvD1jeanbtb3k0QeWJozGUJJwCpJ2nGMjJwa0q800keIrfxCb7UNW1+9s44gtvbtolzlX8pkLn5MHJIJ65xmqFtZeK5La1h1PxF4kmaE7zLDpF2jFgzFf4OfvLyecLjGDQB61SV5fYReKoLq5aTxD4ga3kZDFGmgTgRLuPmADZ1IJw2euMggVHp9v4ujgj+2eKPE8txGRh10S42N8zEll8sZ6rx2Ax0oA9VpK8rs7XxP8AZbZdS8Q+J7qWJ4WfbpF0iSBJvMbOEBywCr7AEciu8PiK2z/yC9f/APBPcf8AxFADfFv3dH/7DFt/M1tVxvivxBbMukf8S3XF26tbt82k3A4BPTKcmtn/AISK3/6Bev8A/gnuP/iKANmisb/hIrf/AKBev/8AgnuP/iKP+Eit/wDoF6//AOCe4/8AiKANmisb/hIrf/oF6/8A+Ce4/wDiKP8AhIrf/oF6/wD+Ce4/+IoA2aKxv+Eit/8AoF6//wCCe4/+Io/4SK3/AOgXr/8A4J7j/wCIoA2aKxv+Eit/+gXr/wD4J7j/AOIo/wCEit/+gXr/AP4J7j/4igDZorG/4SK3/wCgXr//AIJ7j/4ij/hIrf8A6Bev/wDgnuP/AIigDZorG/4SK3/6Bev/APgnuP8A4ij/AISK3/6Bev8A/gnuP/iKANmisb/hIrf/AKBev/8AgnuP/iKP+Eit/wDoF6//AOCe4/8AiKAG69/yMfhr/r7n/wDSWWtuuN1zxBbnxD4db+zddG26n4Ok3AJzbSjgbOa2f+Eit/8AoF6//wCCe4/+IoA2aKxv+Eit/wDoF6//AOCe4/8AiKP+Eit/+gXr/wD4J7j/AOIoA2aKxv8AhIrf/oF6/wD+Ce4/+Io/4SK3/wCgXr//AIJ7j/4igDZorG/4SK3/AOgXr/8A4J7j/wCIo/4SK3/6Bev/APgnuP8A4igDZorG/wCEit/+gXr/AP4J7j/4ij/hIrf/AKBev/8AgnuP/iKANmisb/hIrf8A6Bev/wDgnuP/AIij/hIrf/oF6/8A+Ce4/wDiKANmisb/AISK3/6Bev8A/gnuP/iKP+Eit/8AoF6//wCCe4/+IoA2aydV/wCRm8M/9fs3/pLNTP8AhIrf/oF6/wD+Ce4/+IqlJq0N94t8NQx2epwEXczbrmwlhX/j2l43OoGfagDu6KKKAMvxB0t/94/yoo8QdLf/AHj/ACooAzrf/j6g/wCuq/zrpa5q3/4+oP8Arqv866WgArx/wZ8PtYbw1HqOmeJE06bVIbK5E8dqfOjRYot0JYMCysEI68BsgAgGvYKw/h9/yIXh7/sF23/opaAOHsvAXjySJGvPiRfW05FyXggLSKDIpWNtzNk7euOAD90KeSmqeFtQ0zXBHc/E69sbW/bbb2ZZkJxOrt8+7cSVIQvkH5uvOK7ZdM8Mj4htrAkg/wCEnOlC2ZPtJ8z7H5u7PlZxt8z+PHXjNQ+MrLRrq/0warqVzaNOXtEiiYBblW2uyOdpIX92vzAr6Z5FAHKv4a8QafPp1xqXxSmSJLyNpN37v7XtXaYzlyoyeygepy3zCfWPD/iCz8IaXBN8Rns30y4aS8v2RmedGb5I2/ec8MBznJwQB0pJNE+HDeHkWTWba70/TrtLx3E0UgVpQEQMFXG1htHQFupJJYmPRvD/AMOZdMvrfTfESNDrkVu5BvY2YLCw2FVcHHzYBDAjPGB0oAg0fShY67Y6lqXxHbULbSojO0E7PvVZllRGOXOcmQYLKT8gAwDiobDwXeWWlRXmmePbawsmjgFxJawlEuIgV/fMfM/18mCGk77umRWg+k+B9P1e5uv+Ermt9QW3gztuIlYhE3ROqBMOQqkgYKgFsKNxzLBpHw/gGpFvE0R/tOCCK5338QLc5VuAPmY55PvjA4oAo6b4N8QW1vaabB8SJsgRNCoMhZo4owjcGXsXRvQkjeH4py+A/FUUQVfinqg/exySFiSSE27wCznaCd5OBj5gDkDFT6do/wAN9I8RoItXitNS0WTYyzXKpl5AjHcCAHJDIM84yOhAwtt4V+Hl1PdTR65b3S2u6W6QXUDKihiTvwuQByDk/N/HuIBAB1vhGyu9K0+W11PW/wC05nuXkSR2OVRuVTkknA/TtWrHe2ck7QR3UDyrjciyAsM5xx74P5GvNNV8FfDvyLOaXxClqCqT2Tm8iVWXaEVugMiklcEk46KQDin6N4a+Hem6hYahD4ntmubOQsHF3boJJIlbfkKowAHOVBAxjI6kgHpnnQ5x50eckfeHUdaQXEGQPOjyRkfMOeM/yryPxF4M8A2FrfatceKmt4b+C4vATJFKXMgGZIwBuZRx8q/ezySCRWhrXg3wAtpc6fL4ggsLtVkSV5J4Q6tJEMblIG3Cx7gq7eAw+6SKAPSvtdr5ix/aItzLuUbhyMgZ/Mj86jj1HT5FgaO9t3E7bYSsgIc4JwPX7rfka81vvCfwxurRYJPEdumHRmkjv4UZy+woDgYAPlAqAABzjFRL4M+HYjuZdP8AEqWtxcr5Ks94hELhCQVX5SHVWyBnggEjrkA9OsdS0++uLm3s7yGeW1YLOiNkxk5xn8j+R9Kt1zWmav4Ws5YY9Mu4rgXcqWqyWo85FZUARGdAQvGMBj3PvXS0AYHjT7ujf9ha3/ma36wPGn3dG/7C1v8AzNb9ABRRRQAUUUUAFFFFABRRRQAUUUUAFFFFABRRRQBgeI/+Rk8Mf9fs3/pNLW/WB4j/AORk8Mf9fs3/AKTS1v0AFFFFABRRRQAUUUUAFFFFABRRRQAUUUUAFYPiT/kYvDH/AF/y/wDpLNW9WD4k/wCRi8Mf9f8AL/6SzUAb1FFFAGX4g6W/+8f5UUeIOlv/ALx/lRQBnW//AB9Qf9dV/nXS1zVv/wAfUH/XVf510tABWH8Pv+RC8Pf9gu2/9FLW5WH8Pv8AkQvD3/YLtv8A0UtAFdbvwv8A8LOexWzQeKf7HErXP2Q7jZ+djZ5uMY8znZn3xWb8Tbvw3Zz6fJ4g0X+0GYP9nkzzDtZGkZecqVQF9w5xGRmu2rlPHWsappV3Ym10BNVsmjlNwdjs6N8iqBtVsAhmzwc4xwMkAHF23iD4bWVhez3GhXmnS6jJFbyxAPmfYWETKytgcxYyMHI59auT6f8ADrUdZs9NfS5bLUNVsY44pF3bvKePd5bE5UHapUdT1wR1q/e+LG2yNN4BupZYmlaBTbseUV25bysK3Qcbhl+C3NQweML64voVh+Hl3ayxS28MNxcQHCJIBu27UyMDPXAwOSp+WgDK1HxD8NNduk1HxBol/DMs8cEAlWQq5ManIWNtvAYA8Z6dau3n/Cr9D1i/WTRp4Z7aIwzSLFKY8LE2EU5x9wFRj0A7Ctm41id9Wm0mHwOJIIrsKZpIyIwN4HmY8vBOcNgEjbzuB4HQ6Jbz3ukbtesrB7iRnDhLfarrkgEqxbBI6jJ60AchZ6t8P/FN7POLad3uYhcvcjzowyrHkfMCCCYw2VHUZBznBiOrfDeHTZIRYzotzC9tJboknmeWUj3DAPA2onIP8PXrXo0NpawY8m1hix02RgY4x2qGLS9MhKtFp1nGVTYCsCjC88dOnJ49zQB5y918M77To9HvtNlhtbVBbrHJ5qrGsRdghIOcjDHBz1AyaoacPhv4q1yx0+GDUElCCGXTV3eRMHhbaZD32IjYIIwT6mvVpdM02ZmabT7SRmABLQqSQG3Dt68/XmnwWFjBM08NlbRSt1dIlDHjHUD04oA8ufxL8KjZ2q/Z7trexb7DEFjm2r8xChgD83VyCckDdjBPM+tat8Nb3SNU8RTzXVshvJLCa9QSBoJzHyyKcqmVIO4Dk4J5FejDS9MELQjTbMRM25k8hdpOc5Ix1zzT007T0gaBLG1WJnLsgiUKWPViMdfegDyTQJ/hpBmRtJ1B7l0Nu890ZGluUUtCH64O4b89O/GavafZ/DG+0mLX7jQZrcNdrEvnGVmEjRjYBhjlWXbjHBOO9emy2FjKhSWytnU9VaJSOufT15+tJPp1jMIVktYysMqzRqBgB1+62B1x2z6D0FAHH+F9X8EG+uJNIikS9uJTcusm/cz+U5DDcSB8gPTgZHQmnWfxS8LTC2W4ku7Oaa1+1NHNAQYlyAdxHHfP05rrodN06F1khsLWN0DKrJCoKhjlgMDjJ5PrQdO08yeYbC1L7PL3GFc7f7ucdPagDj7nxRpPiaKzbSpJm+x67BBMJYWjIcE56/iPwruq5vxbbW8B0t4LeKJpdZt3kZEALtk8nHU10lABRRRQAUUUUAFFFFABRRRQAUUUUAFFFFABRRRQBgeI/wDkZPDH/X7N/wCk0tb9YHiP/kZPDH/X7N/6TS1v0AFFFFABRRRQAUUUUAFFFFABRRRQAUUUUAFYPiT/AJGLwx/1/wAv/pLNW9WD4k/5GLwx/wBf8v8A6SzUAb1FFFAGX4g6W/8AvH+VFHiDpb/7x/lRQBnW/wDx9Qf9dV/nXS1zVv8A8fUH/XVf510tABWH8Pv+RC8Pf9gu2/8ARS1uVw/gXxNbw+CdCiOk645TTbdSyabKynEajIIHI96AOhH/AAkn/CYtn+zP+Ea+wDb9/wC1/a/M/wC+fL2fjn2rP8ZQeI5dR05tDa5EarJ5hjljSNZN0ewyhvmZNokyFyeelWP+Eqt/+gPr/wD4K5f8K5rxrfaxrE9g2iXniLRkg83zwujzN525cL2/hOT/APqoAS5vPi0CfJ0nSSnkSYJK7/Nz8oI8zG30OTkckKeKu6mvxGOuR3WnNYi0FnCWtZgpjMxOJF3A7hjqDjHHQ5rlzb+LEvt8XibxMbUXrzCOXR5mPkkYWInHOBxnP+11zWnokX2a+jutUj8RX5tb2Wexzpk+6GJkCrFuI6DkkDAPGc0AW9QuPioPDmmXVnY6c2seROt5akp5Rk8xPKOd/A2B+hPJq7ocvxCl8SB9WtbGHSt8yEIyl9vBiYAMfcHnPTj01v8AhKrf/oD6/wD+CuX/AAo/4Sq3/wCgPr//AIK5f8KAOb0s/FK0sYbW4Sxu5U8tXuJFTLkqSx4kHG7GTgEfwhxzWlp154/murxrrSbK3g+wO1qrOuRchjtVirnIIwT0A9a0v+Eqt/8AoD6//wCCuX/Cj/hKrf8A6A+v/wDgrl/woAz9Om8ffZL6a8tdPMn2OT7HCFCsZgF8veQ5X5iWyAcDaPmOc1n21x8VPsEctzY6QLhgoaJADsYBcnJkwQWLZxyoGRuOAeg/4Sq3/wCgPr//AIK5f8KP+Eqt/wDoD6//AOCuX/CgDlrY/Fuzs9xXTNQle5j3LMFRo4wqhyNrYILZOOCB69K272fx1BDprQWlldSeQXvlRVUGTIJRS0gxxkA8gnrtFXv+Eqt/+gPr/wD4K5f8KP8AhKrf/oD6/wD+CuX/AAoAwpJPic0KT+RpaNsDG3RQWDFGyMmTDYOMDgEnqAM1Bq118VPs7Pp+l2Hnwx4RXdAk7s3UjfwAuO453dRiuk/4Sq3/AOgPr/8A4K5f8KP+Eqt/+gPr/wD4K5f8KAL/AIeOrNpivrYgW8Z3JSEfKi7jtGcnPGOfetCsD/hKrf8A6A+v/wDgrl/wo/4Sq3/6A+v/APgrl/woAPGn3dG/7C1v/M1v1wfi/wATW8i6R/xKdcXGq25+bTZRnk9OK3f+Eqt/+gPr/wD4K5f8KAN+isD/AISq3/6A+v8A/grl/wAKP+Eqt/8AoD6//wCCuX/CgDforA/4Sq3/AOgPr/8A4K5f8KP+Eqt/+gPr/wD4K5f8KAN+isD/AISq3/6A+v8A/grl/wAKP+Eqt/8AoD6//wCCuX/CgDforA/4Sq3/AOgPr/8A4K5f8KP+Eqt/+gPr/wD4K5f8KAN+isD/AISq3/6A+v8A/grl/wAKP+Eqt/8AoD6//wCCuX/CgDforA/4Sq3/AOgPr/8A4K5f8KP+Eqt/+gPr/wD4K5f8KAN+isD/AISq3/6A+v8A/grl/wAKP+Eqt/8AoD6//wCCuX/CgA8R/wDIyeGP+v2b/wBJpa364TX/ABNbt4h8Nt/ZOujZdzHB02UE/wCjS9OOa3P+Eqt/+gPr/wD4K5f8KAN+isD/AISq3/6A+v8A/grl/wAKP+Eqt/8AoD6//wCCuX/CgDforA/4Sq3/AOgPr/8A4K5f8KP+Eqt/+gPr/wD4K5f8KAN+isD/AISq3/6A+v8A/grl/wAKP+Eqt/8AoD6//wCCuX/CgDforA/4Sq3/AOgPr/8A4K5f8KP+Eqt/+gPr/wD4K5f8KAN+isD/AISq3/6A+v8A/grl/wAKP+Eqt/8AoD6//wCCuX/CgDforA/4Sq3/AOgPr/8A4K5f8KP+Eqt/+gPr/wD4K5f8KAN+sHxJ/wAjF4Y/6/5f/SWak/4Sq3/6A+v/APgrl/wrMvtai1HxV4ZhjsNUtyLyZt1zZvEp/wBFm4ywxnnpQB2VFFFAGX4g6W/+8f5UUeIOlv8A7x/lRQBnW/8Ax9Qf9dV/nXS1zVv/AMfUH/XVf510tABXlvhXwdrt14P0p7DxZNpdvcvZakVtoCspAtY42hZ9+Cp2Bvujngg16lWH8Pv+RC8Pf9gu2/8ARS0AclH8O/EzQ3K3fxI1mSSWQtG0RliEQLMxUAS5I5GMngLjpVfVPAfi63tbh9K8dXU17KxaO1llkt4XUzCRx8jEqcEjcoDc4yAa9RrJv/DmjX3ibTPEl1ZCTVdLimis7jewMSygCQYBwchR1Bx2oA4rX/DuoWUOj6lq/jy80x4LK1s7jyvMIubiPczOSrAvuy3BB4BJrOtfA+oaXpJZ/ixqEdjEtukTCVljixCUQZ8zJ3M6Pgn5jwcjGO68evosOm2tzresTaRHBch4bqJgpWTY64yVYcqz9q4WKf4ZrDqWixTX4trjZKzCImJfJcOoWQrjqerE9QuRwAATWXgTUILPOnfEu5t4JPMmR42Y/K+Ar5MvzHIIy2R8x2hTgjo/DHh3UtH1pb+58aXWo2McMts1rcOzDe0xdCWZz8yg7OckjHPGK47WtD+Fyae+tLLqYt5D9hItI2O0ruuPlUp8vCEhl4PY55q9DbfDK38M69aWt3PqFrbu2p3tsJSZUMiFeC20g4bucqcZI4oA9Fh1zR5tSk02LU7R7uKNZHiEoLKrY2n8cjH1FPn1jSbfzvO1K0j8hVaXdMo2BmKgnnjLAj6jFeXWHhL4Z3emFGmvbd7C3S+nDzKXjjH3WYoCj8L0BPXsasxL8M4tOvvs+p3FzHfxQh/KiLF1D+bHtOzB25ySc4GC5zzQB6faXtndxRS2t1DMkqeZGUcHevqPUUG9sxH5n2uDZ/e8wY/OvNv7N8BeG/EUmpS2+oWMVpbyWJucj7M3yjcgVcuGw55CgE55JFUNS8L/AA20dbfQ31y5tpoYkn8vZ50jwFyQANhzyeuCQOvFAHqt1qOn2sLzXV9bQxx53s8oAXHXP0pz31kssMTXUAeZzHEu8ZdhnIHqRg5ryLUNH+G1hpepXUI1W5tRemOUIyENJMM/I02MqNuQ27nGMsOKu+FYfhdpep211pety/aILl32uxfY7rj5zt+UDfjOQMnDEkAAA9Oj1LT5J2t4762aVQpKCVSQGLAcZ7lW/wC+T6Uj6lpyPGjX1sGkUsg80fMB1I9hXkB0X4Us5hm1HVYfscscuXjdN5BaQYxHnC+ccqMYHJGOTLr+m/CWSzvIpNSuYwLPfJbWykOI+XyAUyD8hyOAOSQDzQB63NqWnwzLDLfWySNuwrSAHjr+VWh0ryK/0P4d3kBhsTqV58sUEwtFUuqzsXSQmRQWznjaSTkEAnBr1q3iWCCOFCxWNQoLHJwBjk96AMPxp93Rv+wtb/zNb9YHjT7ujf8AYWt/5mt+gAooooAKKKKACiiigAooooAKKKKACiiigAooooAwPEf/ACMnhj/r9m/9Jpa36wPEf/IyeGP+v2b/ANJpa36ACiiigAooooAKKKKACiiigAooooAKKKKACsHxJ/yMXhj/AK/5f/SWat6sHxJ/yMXhj/r/AJf/AElmoA3qKKKAMvxB0t/94/yoo8QdLf8A3j/KigDOt/8Aj6g/66r/ADrpa5q3/wCPqD/rqv8AOuloAK4jwL4msIfBGgxNZ62WTTbdSU0e6ZSRGo4IjwR7jiu3ryPQvA/iC70my13Q/E66TLe6LZRhRAz8rbquWO4HA6gLgZwcZySAd/8A8JVp/wDz469/4Jbv/wCN0f8ACVaf/wA+Ovf+CW7/APjdcw3gvxqdwX4gXKkm4xJ5TkqZFwj437SV/u429wAeaYPBXjVbbyV+IN2ZDBbKHkVmPmRtl24YZVhwR1PGW9QDe1bV/DurWhtNU0PVb23LBvKn0G5dcjvgx1UEng1TJjwvfDzU2Pjw7c/Muc4P7rpnmofEPheZNZ1DW216206K6mgJu2VkuYUDQq1usocBY38sjGMhpCRzWEnw88VWc07WvxJu7WFopTIqqcBzAkYfBYgBSm7Ax19eSAdRJeeFJLZLZ/DmotCjrIsZ8P3O0MF2g48rqASPoajEvg8fbNvhnUR9tjEd0B4fuQJl9G/d81D4O0PVLTxK2rR+Mk1HQ2juIo7NQWBd5t4YuXIZlGVzjJ5zXaXNzb2sLTXE8cMa9XdgAOcdaAOPjk8HxrOq+G9T/wBIg+zTZ0G6JeL+4SY+ntTf+KJ+yw2o8KXohhIMSDw7c4TGOn7r2H5V2vmR/wDPRfzpWdFIDMoJ6ZNAHG383hC/uLi4vPDWpTy3KeXO76BdEyLxwf3fP3R+QpZZ/CEuoDUJPDOoPdrEIRMfD9yWCDooPldK622ube5gSe3njlidQyOjAhlIyCD6HIokubePZ5lxEm9gqbnA3E9APUmgDj2fwabWa1/4RnURBNMJ5EGgXQDSDo3EfUUsEng2GWWWHwvfI8v+sK+Hrkbvu/8ATL/ZX8hXZeZHnG9c5I60yG5t5ohLFPE6MSAysCCQcEfmMUAcjBL4OgiWOHwxfoi5wB4eueCQAf8All3AA/Cmf8UV9rlu/wDhFb3z5VKSSf8ACO3OWUggg/uu4JH412nmx/8APRO/f060GRANxdQPXNAHJWF54VsLiW4svD2qW8su3e8eg3QJ252j/V9Bk4FaX/CVaf8A8+Ovf+CW7/8Ajdai6hYtL5S3kBfe0e0SDO4DcV+oHP0qzQBwvjDxNp8i6Riz1sY1W3J3aPdDjJ9Y+fpW7/wlWn/8+Ovf+CW7/wDjdN8afd0b/sLW/wDM1v0AYX/CVaf/AM+Ovf8Aglu//jdH/CVaf/z469/4Jbv/AON1u0UAYX/CVaf/AM+Ovf8Aglu//jdH/CVaf/z469/4Jbv/AON1u0UAYX/CVaf/AM+Ovf8Aglu//jdH/CVaf/z469/4Jbv/AON1u0UAYX/CVaf/AM+Ovf8Aglu//jdH/CVaf/z469/4Jbv/AON1u0UAYX/CVaf/AM+Ovf8Aglu//jdH/CVaf/z469/4Jbv/AON1u0UAYX/CVaf/AM+Ovf8Aglu//jdH/CVaf/z469/4Jbv/AON1u0UAYX/CVaf/AM+Ovf8Aglu//jdH/CVaf/z469/4Jbv/AON1u0UAcL4g8TWDeIvDbCz1sBLuYnOj3QJ/0aXoPL5/Ct3/AISrT/8Anx17/wAEt3/8bpviP/kZPDH/AF+zf+k0tb9AGF/wlWn/APPjr3/glu//AI3R/wAJVp//AD469/4Jbv8A+N1u0UAYX/CVaf8A8+Ovf+CW7/8AjdH/AAlWn/8APjr3/glu/wD43W7RQBhf8JVp/wDz469/4Jbv/wCN0f8ACVaf/wA+Ovf+CW7/APjdbtFAGF/wlWn/APPjr3/glu//AI3R/wAJVp//AD469/4Jbv8A+N1u0UAYX/CVaf8A8+Ovf+CW7/8AjdH/AAlWn/8APjr3/glu/wD43W7RQBhf8JVp/wDz469/4Jbv/wCN0f8ACVaf/wA+Ovf+CW7/APjdbtFAGF/wlWn/APPjr3/glu//AI3WXf61a6l4q8MwwW+pxMLyZibnT54Fx9lm/idACeemc12NYPiT/kYvDH/X/L/6SzUAb1FFFAGX4g6W/wDvH+VFHiDpb/7x/lRQBnW//H1B/wBdV/nXS1zVv/x9Qf8AXVf510tABWH8Pv8AkQvD3/YLtv8A0UtblcT4F8T6ZD4I0GJ4NYLJptupK6PdsuRGo4IjwR7jigDtqyNQ8N6RfeKNL8S3Nu76npcU0VpKJnCosoAcFQdrZCjqDjtUP/CWaV/zw1r/AMEt5/8AGqP+Er0r/n31r/wSXn/xqgCv8R4fD83h4/8ACTT3EenrJuKQyOjSMFbA+T5jjluCPu5PAriLb/hWNl4n+0w6zc3NxNaXNrcSiQPC+52L78LzIS5wB1AHBABrs9X1bw1rFoLXUtN1a5hDBtj6JeYz0/55ehI9wSKz7ZPAduQYPDt8hWYzrjQbz5ZD/EP3XH4UAcnFo3wuF3BHb6pPFLp37wNkCKYknlwqgP1524IUYyorbt9J8D61baLoh8QPeXNrFLbxtGw33DDa8r5Kkgk4bcpGckZIq/JB4Cfdu8OX4LDBI0K8B657R/n69KsQzeDIby1vItD1FJ7TPkMuh3g8vIwcDysdOKAOP0vw38M7PUYni1fUp4dLsmuHeaQNbrF54bDkp8xLdBzkc9wTv+KtP8Ca9LZX2r6632mPyjHcRShCRCZOThcBSzPu6DIXoQKvxN4Kjsrmyj0PU0guUMcyrol6N65+6T5ece3YcdKgSDwCmdvhy/APUf2FeYIxjGPLxjHbpnnrQBz+n6F8LrW4nt4fEVwZppYN8T3OWDFSqKVK5GeGKnoVXoOKteEfC/gRL/R4dHfUb1ogbq0v3COj+XICVLFc4DegAGeCCRWmbP4fmRpD4d1EsxQuf7FvfnKfdLfu/mI9TmtTSNU8L6Rbrb6bpmrW0a7iFTRbzqzbmPMfJJ5oAor8LfDX2q+uZJL+WW8uJLhmeVSY2kILbPl+UHAHuMg5zVm5+HPhy6sLKzuUmmWyhkigc7AVEhJYgBQFOTkbQAMDjitP/hK9K/54a1/4Jbz/AONUf8JXpX/PDWv/AAS3n/xqgDmW+EHhhsD7Zq+0NcMAbhW/167XzuQ549c+pyatSfC/w/LbS2813qUsbw+UnmSIxiBVgWXKfeO5jk568YHFbn/CWaV/zw1r/wAEt5/8ao/4SzSv+eGtf+CW8/8AjVAHNN8IfC7WUto1xqmySNI9wmQMAqhQSwTLcAfe3enTiu8sLaOysLeziLmOCJYkLnJIUYGT68Vkf8JZpX/PDWv/AAS3n/xqj/hLNK/54a1/4Jbz/wCNUAN8afd0b/sLW/8AM1v1wvjDxPpki6Rtg1j5dVtyc6PdjufWPk+1bv8Awlmlf88Na/8ABLef/GqAN2isL/hLNK/54a1/4Jbz/wCNUf8ACWaV/wA8Na/8Et5/8aoA3aKwv+Es0r/nhrX/AIJbz/41R/wlmlf88Na/8Et5/wDGqAN2isL/AISzSv8AnhrX/glvP/jVH/CWaV/zw1r/AMEt5/8AGqAN2isL/hLNK/54a1/4Jbz/AONUf8JZpX/PDWv/AAS3n/xqgDdorC/4SzSv+eGtf+CW8/8AjVH/AAlmlf8APDWv/BLef/GqAN2isL/hLNK/54a1/wCCW8/+NUf8JZpX/PDWv/BLef8AxqgDdorC/wCEs0r/AJ4a1/4Jbz/41R/wlmlf88Na/wDBLef/ABqgBviP/kZPDH/X7N/6TS1v1w3iDxPpj+IvDbLBrGEvJic6Pdg/8e0vQeXz+Fbn/CWaV/zw1r/wS3n/AMaoA3aKwv8AhLNK/wCeGtf+CW8/+NUf8JZpX/PDWv8AwS3n/wAaoA3aKwv+Es0r/nhrX/glvP8A41R/wlmlf88Na/8ABLef/GqAN2isL/hLNK/54a1/4Jbz/wCNUf8ACWaV/wA8Na/8Et5/8aoA3aKwv+Es0r/nhrX/AIJbz/41R/wlmlf88Na/8Et5/wDGqAN2isL/AISzSv8AnhrX/glvP/jVH/CWaV/zw1r/AMEt5/8AGqAN2isL/hLNK/54a1/4Jbz/AONUf8JZpX/PDWv/AAS3n/xqgDdrB8Sf8jF4Y/6/5f8A0lmpf+Es0r/nhrX/AIJbz/41WZqGt2WpeKfDMFtHqCuLyZibjTp4Fx9lm/ikRQTz0zmgDsKKKKAMvxB0t/8AeP8AKijxB0t/94/yooAzrf8A4+oP+uq/zrpa5q3/AOPqD/rqv866WgAryvwt4b8YTeENKOleJY9Ot55LK/DKpaQwi1jR4DuBAGVDcdehHOa9UrD+H3/IheHv+wXbf+iloA5CPwZ8QpILkXXxBkWR5GaHyIiqxqWZtvJJPVQMngDFQ6n4T+I1pZ3Vxpvi03kzMStmoECurTb2Abna2CRur1Gub1mz8My+PtAvdQv1i8QQQXS6ZbG8KGaNgvnHys4kwAvODjNAHP65oHjLUvDWhQt4nj0XXLVWhedJSy3TtDt3EcAtkM2MHHJHIqBfDnjpdW8m5+IEDrI9uyWpXa7KkbLI3qdxwxAAU7T0ro/iTF4fuNFgt/EWonT7WWdo0mLqi72hkGCWGB8pfr3xXLPpvw3vjpl5ceI4jLa2VvawPNPEkmFyY2yVyHHmHpjBPQEUAPsvAXjezt7WCDx9Kq20aRqxh3OwVWwGYnLDeQcHsMU/TdB+Jdz4U1Czu/EEen6q+qLJb3DP5223VVyBtwBuYMdpyADj0xlz+Efh7pMtto9x4lv0ubaWK5WR7ob0CF5FVmx0bzM46khT15rTl/4QRNfvprzXrkyeJ4rS68iYgQmNWJjxlcANsYEMSSOPSgCaDwZ40+3aa9942kvLW2vkupo2QqXCmMleOoyrgKeBv9qmbwv4+bU7i4PjRVt5L6eaOBIyBHA8e1IxnJJVsMCSQCTweAOfPhHwRH4Vvbyx8VhSk+37beSRyxwSOcmJhgAq24ZToeM55FWtJ0fwJpekarayeMvON9bxpdySXCMim3wrMqMCu3dwVIYEHbyOKAJLbw946kMtv/wsq3muhHBCsaKAEliKtLuHLMSp55Unf2GKs3ng34gXFxPJH8QJrePz5ngRI8lVfJQMeh2nHAAGBjnkmrqWg/Dm80JdF/4SfyYlnkkMkN2iu8hRHcsQPm+VVJz2PNV7bQPhlvuJ7jxWt8t5O8+25u43XK7HcAFfRVB7kEigC+fBvjy7guFl+IszrJLcbTFEFAV2UBflwRtUOAM8E5B4r0HRbeaz0eytLmbzp4LeOOSTcTvZVALZPJyRnmvKNX8M+C7zQ7mbTPFkds/2mO2lvbzbKjF1RhHyAGO3DL12sSeo4vXFv8P9W1a+1+XxVcWsk6R+dHPcKioIcAHa44Hy8jofm7M2QD1SmxukkayRsrowyGByCK8cXwz8P9KudDh1TxVczzPDtQh1W2uBk7iQF2AExkHJyx+8SeauxeG/h3ZB9XfxNcz2011sEz3YeOCaKMnhsfIwVTg9sgDqKAPWKrWGoWOoCVrG8t7oQyGKUwyB9jjqpx0I9K8luvC3w33Sl/G0iEQpbOI7qIKo3CVSFVdoJwDkDknP3iTXoOh6z4VF3LbabrFjPdXMwZ1SZWdmKbgOOwRePQCgB/jT7ujf9ha3/ma364zVPEGja/baLNpGoQ3a/wBpWcpCH5lV8lSQeRkV2dABRRRQAUUUUAFFFFABRRRQAUUUUAFFFFABRRRQBgeI/wDkZPDH/X7N/wCk0tb9YHiP/kZPDH/X7N/6TS1v0AFFFFABRRRQAUUUUAFFFFABRRRQAUUUUAFYPiT/AJGLwx/1/wAv/pLNW9WD4k/5GLwx/wBf8v8A6SzUAb1FFFAGX4g6W/8AvH+VFHiDpb/7x/lRQBnW/wDx9Qf9dV/nXS1zVv8A8fUH/XVf510tABWH8Pv+RC8Pf9gu2/8ARS1uVh/D7/kQvD3/AGC7b/0UtAG5VWfTdOuNSttTnsLWW+tVdLe5eJTLCr43hWIyoOBnHXFWqKAOd8fatpeiaPHqWqWbXYhlLQICB+88t+ckgD5d4/HgE4FcEurfC3UYWhXwzd3VvHOVbdbnZEUDDIDNwuN7YUdckjdXoHjvVrzR9FS6sfD8+uym4jT7LCpLAE5L8KemO/HTkVkabr2vza3Z2M3g/wCwwXEzNPPh3GzyywOQgAbOAdxHJwN3OADC1bxJ8Pb2e41a80e/uJApeSZB9xgh2kYkwrlVyCMEbRuKkACKTxd8PjHDJdaHdhIvL0yBsB1KFnEY4fodrHnkBveujsNf1a503Upp/BMkKW1tJMkLB91xJnIjVTGCT1ycHn7u4EGsW18fapcG3STwDPFLJcRxGNxJuSUxGQg/usbgAQMHA6sUGMgFbTNV+G2q+FNZX+wblbOKW2lv7aTI3SvtVAHL7Tg4X7wXv05qCe8+Fk0W+bw9cyJcCRkMpP7wu2Cw3ScElCNxwF2clflzem8T+Il0ST7f8OZr2fbG7wRwOvmssgxgbGXC4yMtnIHGPmp8+ua/qllPp2sfD37Ws2+LYySLGy/KQMmM4GepOM/whsHABly638K45leTQL9mML3SExuyusabM/fxwAyjPAwemQTspN8P9ZstW1630NLifQ4ZJWD/ACO48reduG5UjHXjPNdJ4bh1C5kP9paXY21itrEILb7P80DEfOgY8MowOcL9OK31tbVWLLbQqTnJCAE5xn88D8qAPLtQ8SfDa6gi07UNGvDb3d55xUxlo/tCICxJRyDgFc4yp3Z5AJGTe+KfhsbBLix8JzX0F1bvI6FljGUcH5kZ+Tux8wB9ATyK9n+y2uxU+zw7UOVXYMLxjj0oFpaqAFtYAAAoxGOADnFAHK21n4Rk8Lw6sdH8m00y0kiW3YfPBGoZWQqGIzjcOp6nnmuQk134awaFLpt94amt9Ma/HlR7RIjySKAzqVc425wcHA6rmvXBDEN+IkHmffwo+bjHPrxTTa2xRUNvDsXG1dgwMdMUAePeHfE3w3WeSSDwvdxak8aSvFEpkLASBUAdmAz8oPYe+citjw94g+HNn4thttJ0qa31K+uTCkiQkqWC43HDHbnOOQG7kY5r0kW9uJBIIIt4GA2wZx6VV0/RdJ0+SeSy021ge4nNxKyRgF5T1c+9AHN6x4f0fRBpTaXZi336naRnDswCqTgAEnH4de9dnWB40+7o3/YWt/5mt+gAooooAKKKKACiiigAooooAKKKKACiiigAooooAwPEf/IyeGP+v2b/ANJpa36wPEf/ACMnhj/r9m/9Jpa36ACiiigAooooAKKKKACiiigAooooAKKKKACsHxJ/yMXhj/r/AJf/AElmrerB8Sf8jF4Y/wCv+X/0lmoA3qKKKAMvxB0t/wDeP8qKPEHS3/3j/KigDOt/+PqD/rqv866Wuat/+PqD/rqv866WgArD+H3/ACIXh7/sF23/AKKWtysP4ff8iF4e/wCwXbf+iloA3KyNQj8Rt4o0uSxudOTQlimGoxSxsbh3IXyjGw+UAHduz7Vr0UAYHji11a6sLRdJ+0sUug1wlvdfZ5Hj2OMB+3zFCfYHr0rnmX4qRS26I+kTRJOgncqMum3koMjg8Zzg7s4+Wuh8d6Zf6xpENjpviGTQrlrlGW4j5ZwASUA3DOeuOenSsjxJ4X1fUddSax8bXumhpJJJLVHY7kaNUVVG8BQCGbIHVvUUAQXFn8R7rT9DkGoW9nexxS/2gqBGR5NymPjHQqCCAeM96Vk+JkmhTtLJpseqR6iXgWDHlyW+0gKS3+0VPY8VmX3hTxZ/al2p8dz6dpsHlPDN9qd5WXP3JAzYUDB+bOW/iJHA6W48LXN74ri1q61uaeyhuUurezy+xWEbIP49uAWJGFGc87jggAxtOj+Kkl7ZPqDaZHDE0JuRGwG9drCUKOcnO0gnAz271a1cfEtNWkOnyaZJp7CYqNoEqfvDsAycZ2BSCcjcTnjFZ9r8PvFNqkUNt8Q9QSCK4gkRPKOFjjXBjAD4wf8A9eTzV9vAmpsyD/hMtX2b0Z8zSliq9QreZlMjglSKAI7ZviZdraNIumWZwhkdz13HLDYCeg+XnvkimS2fxMvNG0bzNQtLHUUmk+3mBUKFfMQocHOflDDjGd3NP8PeFtSGoXM/irUob8WV6lxZyNMzuiqGO87v9UWJXITAwmOcnPdvLGmzfIi+Y21MsBuOM4HqcA/lQBw6x/E2bR9TWd9Ji1FbqN9PMZIiaMfeVzySDx2B684xVW1HxckLJcNo0C/ZFw+0EmYIc8AkYLbQfbpXojsqIWZgqgZJJwAKrxahYS3n2OO9tnufKE3krKpfyz0fbnO336UAcnp8fxHHiGOG9udLbSF2bpkjHmuAx3ZHZiMdBjnjBp+lxePobjUY7qazmi8q6NlJJt5kMjGAHbzgKQD7Be+a7KigDzuOH4rRx2gjuNNfdO3neeFLJFtypO3q24nhePlGOpq/bH4kf8I/C10ukjVftv7xYT+7EG3j73+11xzt6c12tFAHFXSa9HpOjL4imt5rz+2bY7oF2rggEjHs24D2ArtawPGn3dG/7C1v/M1v0AFFFFABRRRQAUUUUAFFFFABRRRQAUUUUAFFFFAGB4j/AORk8Mf9fs3/AKTS1v1geI/+Rk8Mf9fs3/pNLW/QAUUUUAFFFFABRRRQAUUUUAFFFFABRRRQAVg+JP8AkYvDH/X/AC/+ks1b1YPiT/kYvDH/AF/y/wDpLNQBvUUUUAZfiDpb/wC8f5UUeIOlv/vH+VFAGdb/APH1B/11X+ddLXNW/wDx9Qf9dV/nXS0AFcr4eh8XaToGn6V/ZOhzfY7WK38z+1pV37FC7sfZzjOM4ya6qigDD+1eLv8AoB6H/wCDiX/5GrH1DR/EF94p0vxFNpOnreaZFPFAieIJ1hYShQ29Bb4Y/KME9K7SigDi/Fuk+JfEmmCxutK0mBVZmDRaxJnJjeM9bb0c/pWfD4U8QR3umXhstPefTrA2MTtq7ElShUt/x68Nz1GOgr0SigDyOy+GmqW3h260V7OxuEuTCXmm1YtIDFI7rgm1/wBsj2A4xV3SvAut6XqF3d2VtbRJcWElisA1yTy4UZi2UH2bAxngYwPxNen0UAeM23wt8QwW4t1nt3jARR5mqFjsX+Ek2vIyMgdF5IGeat33w41ydUWGOzhAUK+dVMhk+bcS2bX5snseAcnGTXrdFAHkWo/DPVb54t8MCxq0rSR/227CYyBgxfNr83DYOeuBmp1+HuuDw5eaGyRtFc3jXnnf29J5iMyFcA/ZumD+PSvVqKAPJrn4ca1OLPcFH2UxFANflwQibSMfZv4up989jiussbDxFaXMFwmg6I8tvaraxs2ry5CjGT/x7dTtXP8AuiutooAw/tXi7/oB6H/4OJf/AJGo+1eLv+gHof8A4OJf/katyigDD+1eLv8AoB6H/wCDiX/5Go+1eLv+gHof/g4l/wDkatyigDktbt/F+pCyA0nQo/s15HcnOrSncEJ4/wCPetH7V4u/6Aeh/wDg4l/+Rq3KKAMP7V4u/wCgHof/AIOJf/kaj7V4u/6Aeh/+DiX/AORq3KKAMP7V4u/6Aeh/+DiX/wCRqPtXi7/oB6H/AODiX/5GrcooAw/tXi7/AKAeh/8Ag4l/+RqPtXi7/oB6H/4OJf8A5GrcooAw/tXi7/oB6H/4OJf/AJGo+1eLv+gHof8A4OJf/katyigDD+1eLv8AoB6H/wCDiX/5Go+1eLv+gHof/g4l/wDkatyigDD+1eLv+gHof/g4l/8Akaj7V4u/6Aeh/wDg4l/+Rq3KKAMP7V4u/wCgHof/AIOJf/kaj7V4u/6Aeh/+DiX/AORq3KKAOT1KDxfeanpV4NJ0JBYzvKV/taU790Tpj/j34+/n8K0PtXi7/oB6H/4OJf8A5GrcooAw/tXi7/oB6H/4OJf/AJGo+1eLv+gHof8A4OJf/katyigDD+1eLv8AoB6H/wCDiX/5Go+1eLv+gHof/g4l/wDkatyigDD+1eLv+gHof/g4l/8Akaj7V4u/6Aeh/wDg4l/+Rq3KKAMP7V4u/wCgHof/AIOJf/kaj7V4u/6Aeh/+DiX/AORq3KKAMP7V4u/6Aeh/+DiX/wCRqPtXi7/oB6H/AODiX/5GrcooAw/tXi7/AKAeh/8Ag4l/+RqPtXi7/oB6H/4OJf8A5GrcooAw/tXi7/oB6H/4OJf/AJGqu1r4i1DXNJudQsdLtLexnkmYwX8kzsWheMAKYUH8ec57V0lFABRRRQBl+IOlv/vH+VFHiDpb/wC8f5UUAZ1v/wAfUH/XVf510tc+lnIsiOLnlWDD5B1FXfOvf+fiP/v1/wDXoA06KzPOvf8An4j/AO/X/wBejzr3/n4j/wC/X/16ANOiszzr3/n4j/79f/Xo869/5+I/+/X/ANegDTorM869/wCfiP8A79f/AF6POvf+fiP/AL9f/XoA06KzPOvf+fiP/v1/9ejzr3/n4j/79f8A16ANOiszzr3/AJ+I/wDv1/8AXo869/5+I/8Av1/9egDTorM869/5+I/+/X/16POvf+fiP/v1/wDXoA06KzPOvf8An4j/AO/X/wBejzr3/n4j/wC/X/16ANOiszzr3/n4j/79f/Xo869/5+I/+/X/ANegDTorM869/wCfiP8A79f/AF6POvf+fiP/AL9f/XoA06KzPOvf+fiP/v1/9ejzr3/n4j/79f8A16ANOiszzr3/AJ+I/wDv1/8AXo869/5+I/8Av1/9egDTorM869/5+I/+/X/16POvf+fiP/v1/wDXoA06KzPOvf8An4j/AO/X/wBejzr3/n4j/wC/X/16ANOiszzr3/n4j/79f/Xo869/5+I/+/X/ANegDTorM869/wCfiP8A79f/AF6POvf+fiP/AL9f/XoA06KzPOvf+fiP/v1/9ejzr3/n4j/79f8A16ANOiszzr3/AJ+I/wDv1/8AXo869/5+I/8Av1/9egDTorM869/5+I/+/X/16POvf+fiP/v1/wDXoA06KzPOvf8An4j/AO/X/wBejzr3/n4j/wC/X/16ANOiszzr3/n4j/79f/Xo869/5+I/+/X/ANegDTorM869/wCfiP8A79f/AF6POvf+fiP/AL9f/XoA06KzPOvf+fiP/v1/9ejzr3/n4j/79f8A16ANOiszzr3/AJ+I/wDv1/8AXo869/5+I/8Av1/9egDTorM869/5+I/+/X/16POvf+fiP/v1/wDXoA06KzPOvf8An4j/AO/X/wBejzr3/n4j/wC/X/16ANOiszzr3/n4j/79f/Xo869/5+I/+/X/ANegBPEHS3/3j/KiobuO4utnmXC/ISRiP/69FAH/2Q=="/>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data:image/jpg;base64,%20/9j/4AAQSkZJRgABAQEAYABgAAD/2wBDAAUDBAQEAwUEBAQFBQUGBwwIBwcHBw8LCwkMEQ8SEhEPERETFhwXExQaFRERGCEYGh0dHx8fExciJCIeJBweHx7/2wBDAQUFBQcGBw4ICA4eFBEUHh4eHh4eHh4eHh4eHh4eHh4eHh4eHh4eHh4eHh4eHh4eHh4eHh4eHh4eHh4eHh4eHh7/wAARCADbAU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r063S5ujHIW2hC3ynHOR/jWj/ZNr6y/99mqeif8AH+f+uR/mK26AKH9k2vrL/wB9mj+ybX1l/wC+zV+igCh/ZNr6y/8AfZo/sm19Zf8Avs1fooAof2Ta+sv/AH2aP7JtfWX/AL7NX6KAKH9k2vrL/wB9mj+ybX1l/wC+zV+igCh/ZNr6y/8AfZo/sm19Zf8Avs1fooAof2Ta+sv/AH2aP7JtfWX/AL7NX6KAKH9k2vrL/wB9mj+ybX1l/wC+zV+igCh/ZNr6y/8AfZo/sm19Zf8Avs1fooAof2Ta+sv/AH2aP7JtfWX/AL7NX6KAKH9k2vrL/wB9mj+ybX1l/wC+zV+igCh/ZNr6y/8AfZo/sm19Zf8Avs1fooAof2Ta+sv/AH2aP7JtfWX/AL7NX6KAKH9k2vrL/wB9mj+ybX1l/wC+zV+igCh/ZNr6y/8AfZo/sm19Zf8Avs1fooAof2Ta+sv/AH2aP7JtfWX/AL7NX6KAKH9k2vrL/wB9mj+ybX1l/wC+zV+igCh/ZNr6y/8AfZo/sm19Zf8Avs1fooAof2Ta+sv/AH2aP7JtfWX/AL7NX6KAKH9k2vrL/wB9mq2p2MNtbiSMybt4HLZGDWxVDXf+PEf9dF/nQBT0T/j/AD/1yP8AMVt1iaJ/x/n/AK5H+YrboA5PxJ42tdL8QR+HrOxm1LVGiMzQxuqCNMZ5Zu57AAmnaB440zWNJmvYre6jktrn7Nc25QGSF+euOo46isTxZ4Ru/wDhMm8R2dm94JowrpHN5bqQMdfTgVb0DwsLXSLuX+yJILu7uBLKn25i7bc4bfzhvmNYUsdTnWeH5Gmutnb77W/G55dseqjk2uXXTy6ed+5uJ4q09okYW9/uYfc+zNkYGTmtLSdRg1KBprdJ1VW2/vYyhJx2Brmv7BupEeRtPuUm5YY1V/mJxwTjpx+ldLolubXTIYGiaIrnKtL5hBJJ+93rsmoJaHRQnWlL39vRlyiqOu3V1ZaTPdWNmby4jAKQA8vyAR+Wawh4m1gWKSN4XvftBI3RjoOTx9cD6euKmNNyV0bVMRCnLll+TOrormrjxHqaRxmPw5dln9TkKOOTge5/KrOn63fXVzFBJol5bh8hpZB8qHGeR/8AXo9nK1xLE027L8mblFc4de1aMBH8P3Msny5ZDtXkE98ntj/PMDeKdRaIyW/hu+kX51QHIyy568cdMU/ZSJeLpLf8mdVRWPZardXLWZksntPOnkjZJOpVUYhh6ZIrYqGrOx0RkpK6CiiikMKKKKACiiigAooooAKKKKACiiigAooooAKKKKACiiigAooooAKKKKACiiigAqhrv/HiP+ui/wA6v1Q13/jxH/XRf50AU9E/4/z/ANcj/MVt1iaJ/wAf5/65H+YrboA4vxXcafb6z5o8Xf2VcCSNHgwZN5ZHCrtz3+9wP4azm1cLFC0nxEtFgjtI1Z/IG6aQyMN5+bjPCgA9QcUuu32ty+JL0WPg/T9Zs4p40S4kiUOjDaJOvXbliDx1x25pxTeI/skEbfDXS1YInmgwpt8zaxJUDPAfbge5OeKALU15LFfNb3HxItkNuQ13G8Co4IO4gDdwCv5fjU189/5C6vbeOLkWd5IzQyRWCyRpGrFvXptyM45AqLU7/XvOuJIvh5b3IdYiGaJC7MVw+4EjOM4HPIzz6sfWPGy2yxQeAbNFQvthyCmMkLzxgkYJ+U96ALVnqVvawafcXHxCgniS7dZpniUJMSFIjJ3YTA6eu6oP+JhFGb0/EqJreWVnRWs12/Jwy53Zxlh+nFSLJqc62lreeBbVrOSeY3cbWsZVE4CFVz8zEZBPoOnOBUS78TyRxwXnw50+WIM5bEaYywUlgpOAWYNnn0POMEAkhu742Vq918RrWCd0JkSO2Do33iMEkMPl+h4zVs3vlRuE8eDy7qIWsEhttwinCqS+4nHI7H161RsLjxMsQFz8P9NWQpC0rxwr+8fbiQ4zxjoMk1Nql5r63EkNj4Bt7u1R1ZTNCieY42jfjJwcA449B2oAfc3ep/a1b/hP7COFwroFs+djjchxu54wPfI9QKYuo+XGWHxHtGed4dskkICIm98BBuwSwZV687M81p6JLJNLLJrXgtIJoZAttLDaI26NQAh65U+g7DjNaONJ2qv/AAi8u1CCo+wJhSOmPTGaAOY+0PPdXd1B8TBHHBb+ZIptRtSLJAc5PPLAZHoKedQaOCWRviNFKqXHlSNDZbirykiJcBjxuU9ucEetdIV0kiRT4WlIkTy3BsE+Zcg7T6jIHHtTkOlou1PDMyrvV8CxQDcpyp+oJOD2oA5rTr5boxWkXxKs727mvfMQxwL8yhSBEAr+qMffB44qq19qEOjWV7b/ABHtJ47iRIxNNa7C5Pz/ACqCfm2dFwPrXXW/9k2zo9v4XlhaPlGjsEUr16Y6feb8z61FbtoctpCYPC7m3yJYgNPQKDjAYDscYH0oAwXvGksLtpfiHFJOrNeRCG0CmKKMEuojDbnXBHftmjUZ2uI/ttp8SBahYUt2cW6unmEtIWK5wCYyPoADXQwDRlbzofC7qWQrvSxTlWzkZHY5P1yadH/ZUcRij8MTLGWLFFsUAJI25x644+nFAHOalrarfOjfESwtEkxsQ24PCYL/ADEgBiO2OAc88Gqn9pzyW4tz8TrSC5WPEsi2QKhkBEmNzdifw79q6fb4eL5/4RZSxJGfsEeSTwf609oNEZ97eEmLc8nT0zz1/OgDL1K6A1MmTxt5Bmtd0EawACIBQ7ytzj7inrjbuz1IzlalqDqisPilbwRHbsdbRWI3ElSx3Y+7gcjGcHqRXYPJpzymV/Ddw0hQxlzZKTsxjbn0wcYqKSLRZMeZ4Ud8EEbtPQ4NAHNG4luLhJofifblZWRIV+zLtZixHGGGdx4H0OK0LzU7aPTXtbrxn5UttdRyzXvkFFC72JiJBwAQjL14/EVrKukLIki+FpVdMbGFgmVwcjB7c805jpbRPE3hiZo5G3upsUwzZJyR3OSTn3oAxPtVxFfjU5fHsL6cszL9njtBhmzvA37j0Ukeh49Kz9G8Q28lld3S/EaAxvEBALqyCfZ9zZV2DMGORkckV1KrpCxCFfC0gjVgwQWCYBC7QceuOPpxQF0gKVHhaQKQAR9gTBA6D8KAOdstSEd2lzc/EWKe0+1xx7DaCNSSu8Jvz1YMp9MY4qay1m0t7XTWm+IdpLGk4eaR4VUXKbdvlg5+Xn5u54PvWxNcaHDJb2svhyRWnk/cobFfmdE6j3Cr+QxTiNFVY4f+EXZVDZjT7AgGRnoPXrQBzN5c339m3Oqj4kK1orRwq8WnphJDg5+9g7lIwOnINOi1RG0ufTn+I1slw1wyxzmIeaAOXUrkYYFx9ABXVwTWEA2weHbmIblbCWaryowp47gAAelVrj+wRIrXHhjDyOdpexjyzHrjPUnH6UAYd9eXJK3enfEOzW1lxJZQvbKysFVl2mQElgWGc4z8rdezo75rzRbS/tviAklpHeqJ5o7UFpd5QpEcHKnBxwM/N04reD6PNBHGPDckkUeNiiyQqvUjHp1P50sf9lRw+TH4ZmSLcG8tbJAuR0OOmR60AYM00zyT3H/CwoooobmaMD7MAI3O7CMd2CFGfToORVjT7sss6zeNYpmuUkjgJg8sxmIAyMAT823v9a1y2llXU+GZiJGLOPsKfMTnJPqeT+ZoU6WoQL4ZmUIGCgWKfKGGGx6ZHX1oA5m21JmvreOT4kWzeVJ+9t/sYSSXaQWHLZHB7D1PY1Al7NqUtvDD8S1LTzO9uIbHaz7/ALi8Nyq5HUc9zXVGPRsY/wCEUfGMf8g9P89qWNdIikjkj8KyI8ZyjLYICp9j2oA5a61CaO5juB8QA227MKj7EREd6BgpIJBKpubJ45XoBW1FY6vrSXV/pfjdZLK5lY24htVZYkxtKBg2WIYZzx6dDWiv9lrGI18MTBA+8KLFMBsbc49ccZ9OKt6VfWS3CaXb2E1ifKaWOJoBGpVSobGOOrr+dAGoOlUNd/48R/10X+dX6oa7/wAeI/66L/OgCnon/H+f+uR/mK26xNE/4/z/ANcj/MVt0AY3hlgP7UyQP+JjN/Stjcv94fnXjWo2N5N4j1ySLQL67Q6lJiWOFWVvlXoS1U7eNrmWeK30K6mkt32TLGkTGJvRgH+U+xoA9x3L/eH50bl/vD868V/s+9/6FjUf+/Cf/FVDcwvanFzoN3AdpfEkcS/KMZPL9Bkc+49aAPcNy/3h+dG5f7w/OvEzY3YKg+GtQG77uYI+eM8fN6U2S2mijmll8PXqRwKWmZoowI1AySx3cDHPPagD27cv94fnRuX+8Pzr5ojs/FyWkt1bpbXMMjNLG8tunlpHvOMMHOQAUGfUn2pzaT8R/NRW0q2SPtILRcucv8uCfTy//HvqAD6V3L/eH50bl/vD868Ps7HUjbolx4bvWuURRP5cKYD4Gf4uB6VKNPvScDwxqJP/AFwT/wCKoA9r3L/eH50bl/vD868RitbiVWaLw7fSBWKsVijOGHBB+bqKVLO5eRo08OX7Ov3lEMZI/DdQB7YzLtPzDp61Q8Psv/CP2PzD/j2Tv/sivIjZ3O9ov+Ebv96qGK+THkA5wcbunB/I1Bo2m350izI8L6kw8leRbpzx/vUAb19Y+F7mBo5dJ8YNttokJhaYADYxEYII+7yCcde9S29l4W07UbTUV0PxQLh0+2Rp++eOPEjEKy52hicnbjoB7Vj/ANm6h/0K2p/+A6f/ABVH9m6h/wBCtqf/AIDp/wDFUAdDdXXh6XSp7O68Oa1aWkEk/wA4Ro9qufMd9wxhST68HIqnqDaHb6VLDpem+KZvO+z6jviDv5oLbwiu2R/HyBzz7ccrqmk+L2uGOm+HZViJTAntgSAM7hgHvxzzj0rPXRviRtTOi24bI3/6DkAc9PmHP3f19qAPSdJ0bQ9avGt1s/EWnC1udx82Z0jkZFxgZ4I+bqOvJB4r0OPy441RWGFAA5rwCTRvGQtg0ehztc/ZEUq1moj8/dlmGDnbjIH0HHWqcmi/EczEpokCx7uhssnG4+/XbjHvQB9G7l/vD86Ny/3h+dfN7aJ8Smt3X+x7dJTHhWWw6NsPPLf3ivboK29J0rxCluw1Pw1eSS7ztaG2QDbk44J64xQB7ruX+8Pzo3L/AHh+deLf2ZqH/Qq6n/4Dp/8AFUf2ZqH/AEKup/8AgOn/AMVQB6drrL/wkXh35h/x8zd/+neSqnj2LTZoLT+0LbUZ0HnhTYs+9cwOGHy8/MCVHTkivKtU02+Gs6MD4Y1IEzS4Bt0+b9y/+1Wl/Zuof9Ctqf8A4Dp/8VQBq22meGZNSgtYtC8Vh52jYvI8qxw4VMfMTxjy1B9+/NO0+bw3a2NlHY+HfFbx2tyt1Gs0Uu4tGNgLFjkjByB3Pasj+zdQ/wChW1P/AMB0/wDiqo6vpXiVljOl+G7tHAfcJ7ddpJQhDwezYJHHFAHU3aeEtQ1H7Jc6Zr1rcNFJMqRvLGXWNvOJUA5PJI6Z6CoDNpN5qtzqUmg+K/Jkt4mRDG0Yh8s7QqoBncdxz16dhXEDRviLucnQ4OCuz/Quowu7Pzcc7sY9RU9tovjYx2f2vRZTKlwGuDDaBVaLacqAScktjuOPyoA9l8KaNYWDS6hbyX/mXCqrJdzFygQbcc/zroNy/wB4fnXzjLo3xIZf3eh2yHHezzzj6+ufwx75UaL8R/M50W3CFieLDJC7ug+b+7+vtQB9G7l/vD86Ny/3h+dfP+haP4xidv7Y0GWdSAR5NmoIPOR94cdPy/Gtf+zNQ/6FXU//AAHT/wCKoA9p3L/eH51k3DA+MbDBB/4l91/6Mt68s/szUP8AoVdT/wDAdP8A4qtn4dWtxb+PEM+kXVgDpdxgzRKob97BwME0Aeo1Q13/AI8R/wBdF/nV+qGu/wDHiP8Arov86AKeif8AH+f+uR/mK26xNE/4/wA/9cj/ADFbdAHM6H/rdV/7CU3/ALLXF+J49Hmlu47nwTrdykdw0ckttGP3pcqd+M5dQVB74x712mh/6zVf+wlN/wCy1flOInJcoApyw/h96APKtY8M6LILu1j8E6tdQWpEIb7UYjMzHGVx1GMnPQfy1hYaRrU1xNceC9VSW/uxZXrXI2lIyqSGQHJym5EGR3FbSNa33w1ia28QXeo201knlaowzLcA4w527OW6cbevauVdrexjaNPiJqFlPOzEwmF5BDhFj24LNt2sQTljnPfGaAIbjS/D9xpt9Zx+Ade8i8mS4njEmwKzDYSvPy4XqF7VY0IaLDtS18D+JLaLWVeK5kl3B4/MJUhhngAO5z2xx2qTUNXsor9DcfEq7t1kgSOKL7KyDzYoyJC38WXLBivH3eDmmahNpNr4mglb4lXdnc2pt7Wa1ZHKOyhCysDxukUrz1G49eaAC7tdLS2v7ibwPrVzbS4s5cMZJ5h5m9n2+gdEOc9z+NU6foF9p+oW6fD3xClreyl5kZvLyyDA2LnKghiBjA+mK2tNsbfxVbXlxpPjy/uS00RMtuzJ5SBnkVAMjqHAz32jjjA1m8PeIjbwxHxpelkkuGeT7OAZFdgUU4YY2AEAjrnt3AMPwlpGg3s19ZWXh65trdp2XUGubljIso2yAYwQeXx1Hfr22j8PPCWyFRpm1oXjdJFlZXzG25fmHJAPbpTY/CutRrHCPGWpNboEXY65YgKQQWznkkH/AB4x1lAHOXHgfwtcXDTy6TCzNI0jjs7scliO5z/npUU3gHwtNcw3DWEgkh2eWUmZcbUZF6dcKx/T0rqKKAOMn+GXg94ZkSwmhEp3HZOxx827AByAM9veuj8NIsXh3To4xhEtY1UZ6AKMVoN90/SqPh//AJAVh/17p/KgC9RRRQAUUUUAFFFFABRRRQAUUUUAZGs/8jB4f/6+J/8A0nkrXrI1n/kYPD//AF8T/wDpPJWvQAUUUUAFFFFABRRRQAUUUUAFUof+Rzsv+wdc/wDoyCrtUof+Rzsv+wdc/wDoyCgDoqoa7/x4j/rov86v1Q13/jxH/XRf50AU9E/4/wA/9cj/ADFbdYmif8f5/wCuR/mK26AOZ0P/AFmq/wDYSm/9lrQfdsOwAtjgE4BNcP8A8JZZaXrev2d5qVvZrb6j8zzWsjDdJs2AMGwSc1IfHWiy2ksy69ZvCkZaRhp8+AuDk53e3b2oA6DdqknhdWv7Oxi1FoF+02/m+ZbqTjeu4gZXGeSKwLRfEyndH4Y8O+U8aESRSqPQEDA+YAKuOR2HGKoweIfDNloEehx69CtpBCIkR7O4eXauwjlmLMfnTrk5rOv7HwxY7Lu88TyIlw9yEjCTAlkcGT5Q2RhvzDEdMUAbTxeIobDzP+EM0Ca4hi37I2jH7wJjaOOOmPpge9SBfEszSyv4U8P3IlljZmMqZY5+ZicHJUDjOST9K55k8Lwwtex6lO9sLlo5HVZ9peJhlseZliC/uSM8YWk0qXwXYXXnWviAIbeclS0dwyMxdido38ru3/kfXkA6yzk162tEfSfDukQhpHWaOOQRK4XaFcFRzkbhz6Cni98cNAGOiaUkmB8n2wkA7iDk46bcH6nHauUsJvCM1lLZaf4gMcdyi5221wCiIEbglsICGQ54zmur/wCFdpswt8By53B5s/NjPPme355NAGvoF5fXdiZNTsRY3HnSIsRYHKg8N+I5rQLoG2l1DccZ5rml+HyrdNci9UO0Lw43TYCuu1iB5nBxnn3PrVeb4Z28sbI94clY1LiSYMVjztGRJnHJz696AOuoJGQMjJ6Vy7/DuOR3d7wMWBBzJPxk54/ecVY03wO1hew3kF1CZoXd0aQSvgv16yf/AKsn1oA6Bvun6VR8P/8AICsP+vdP5VZax1jaf9MsOn/Pu/8A8XVLw/Y6x/YVji8sMfZ0/wCXd/Qf7dAGlRUf2HWP+fyw/wDAd/8A4uj7DrH/AD+WH/gO/wD8XQBJRUf2HWP+fyw/8B3/APi6PsOsf8/lh/4Dv/8AF0ASUVH9h1j/AJ/LD/wHf/4uj7DrH/P5Yf8AgO//AMXQBJRUf2HWP+fyw/8AAd//AIuj7DrH/P5Yf+A7/wDxdAElFR/YdY/5/LD/AMB3/wDi6PsOsf8AP5Yf+A7/APxdAGZrP/IweH/+vif/ANJ5K16w9as9WXxB4fBu7Ek3E2MW7/8APvJ/t1sfYdY/5/LD/wAB3/8Ai6AJKKj+w6x/z+WH/gO//wAXR9h1j/n8sP8AwHf/AOLoAkoqP7DrH/P5Yf8AgO//AMXR9h1j/n8sP/Ad/wD4ugCSio/sOsf8/lh/4Dv/APF0fYdY/wCfyw/8B3/+LoAkoqP7DrH/AD+WH/gO/wD8XR9h1j/n8sP/AAHf/wCLoAkqlD/yOdl/2Drn/wBGQVZ+w6x/z+WH/gO//wAXVS2t76HxpZG7mt5AdOudvlRMuP3kHXLGgDpKoa7/AMeI/wCui/zq/VDXf+PEf9dF/nQBT0T/AI/z/wBcj/MVt1iaJ/x/n/rkf5itugDE8ORRyrqyyRo6tqEysGXII44NW9Jgv4hdpevYvH57C0W3iKeXBgbVfJOWHPIwMY4qv4Y/5in/AGEZv6U3w5b20T6x9m0WfTDLfyPK0hH+luVXMy4J4PA7H5elAGNFB4tbQ50TWtH877PiK5PzhJQw3EnbjbgP2449KsLD4quYQ0eq6Myi7Vo3ijb54ASGUkH7x46cAg9elcULTTbEi+m+G+s4toJ8C3meWQ71VGj2nG4Mp45IBDepNXrPSNFsdWhvLTwZq9vdx2vnjYT5TbXDmNsjG4s5PAydpoA39Og8XLHa+drGkXFwPmk2n5JFzyQu3IPP3s+2Ktwr4ij1aGOTVdGaHzZJGh2nzXg3YXH0yAT0yBXC2Hh/w7e2l28vw98Q292z200kJmZQXmAz5b7gMJ5S7umOOOa0LKz0HWZYtPk+H+s2tvaIYoppYtmwEEkLzyCT27kn3oA6kQ+MmmY/a9C8rd8oEbliNp49jux68AfjVdfiE0u3+0dAjRdrb1Rvm5bcuD7bOeOprDgj0gfYorLwLraCG8XUPkBjWOZVWMMSSNxKtnHsc81javpvh52kWDwL4mSS/V0kntoiWgban3Q4KgMqAE469eegB3GvXHje2upJbW50COyKoEMzspVy6KQSeOctj3wO+KmA8bC7jRr3RPJJzI4VgV+bkAeu3p7jn0rlrmLQ9LvUsU8CeI7mLT9QdklSNpI/MmeORpFJOWXeeo6bDVHVtE0LU4LJv+EI8SlbuGS5niAEZxJ1SRj8wYbCQoI68/e5AOrt4viGW2zax4fyqIHWKNyQQzZIz6jA59K39FmuInWLVdStmvbpRIlqrr+7wo3qndgCev0rzqXQvDV+08moeCdXtLaztDOJfPdC0kkmXQDIJbKqc98464zt6BJYaLBqEui+DtVjulkabyJFIEh3JCSjH5QSq59wCe+aAPQG+6fpVHw7/wAgGw/690/9BFYMHjKeaaCM+E/EMaTXbWpka2+WMBiokbnIQ7Sc+mD3Fb3h3/kA2H/Xun/oIoAv0UUUAFFFFABRRRQAUUUUAFFFFAGJr3/IxeHf+vmb/wBESVt1ia9/yMXh3/r5m/8ARElbdABRRRQAUUUUAFFFFABRRRQAVk3P/I46f/2D7r/0Zb1rVk3P/I46f/2D7r/0Zb0Aa1UNd/48R/10X+dX6oa7/wAeI/66L/OgCnon/H+f+uR/mK26xNE/4/z/ANcj/MVt0AY/hj/mKf8AYRm/pVvT9T0/U/tsdjdLMbOdra42ZzHKoBKn3AI/OsDRte0+zutWtplvzIuoy58rT55F/h/iVCD+daP/AAk+kqD+71QZP/QJuuT/AN+6AOA03VLSysLPzPiJeWq4iEaX1szOyllwCdxBZh75G4HA5ytjqlrpN1DNq/xQvbu2+zeejy2RSIq0agNvHBPzBsHPU1W/tbxMtrbp/wAIf4bJ8ohov7JuwEYMCAP3eCOWPsefru6PqPnXTf23p6JZIGhSCHQ53WSIBdm7MXGDvGBxgDjJyABlvrvh3RNVaPW/Gs91fWMj74pldMHawIAzgrgDqT93Ocmumfxr4bjvZbSa+aGWPyzh4XAcSKGUrxzwf0b0NQvqXhSW4N0+kzvOTuMp0KcsT658rPc06TVvC8jq8mm3LsqhVLaJcEgDGAP3XQYH5CgCy/jDw2sNxMdWhMdvIIpiFY7GIJGcD0B56VHdeNfC9rNHDcatHHLJALhUaN9wjLFdxGPlGQQc4wetV49S8JxwmGPSZkiLBti6FOFyBgHHldQKkfWPDLymVtOumkKbC50S4JK5zjPldM84oAhHxF8HDzPN1hYFSUw7pYXQM4AJUZXkjIyOorQuvFfh+1keK41ARSRjcytE4OMA9Mc43DPp3ql/aXhPyhD/AGTP5YO4J/YU+AeOceV7D8hTpNX8MSXJuZNNuXnOcyNolwW5AB58rPQAfhQA/wD4TjwwLWS4bUgiR79++J1KhfvHBHbv6Vr6NqlhrFhHf6bcC4tZBlJFUgMMZyMjkc1hSal4Tkdnk0mZ2bduLaFOSdww2f3XcAZ9atW/iPQ7eFYbe31CKNRhUTSLlVA9gI6AN5vun6VR8O/8gGw/690/9BFUm8U6TtPy6p0/6BV1/wDG6paB4o0ldDsVK6nkW6DjSrk9h/0zoA6misT/AISnSf7uqf8Agquv/jdH/CU6T/d1T/wVXX/xugDborE/4SnSf7uqf+Cq6/8AjdH/AAlOk/3dU/8ABVdf/G6ANuisT/hKdJ/u6p/4Krr/AON0f8JTpP8Ad1T/AMFV1/8AG6ANuisT/hKdJ/u6p/4Krr/43R/wlOk/3dU/8FV1/wDG6ANuisT/AISnSf7uqf8Agquv/jdH/CU6T/d1T/wVXX/xugA17/kYvDv/AF8zf+iJK264vW/E2lt4g0Bgmp4W4mJzpdyP+WEnT93zWz/wlOk/3dU/8FV1/wDG6ANuisT/AISnSf7uqf8Agquv/jdH/CU6T/d1T/wVXX/xugDborE/4SnSf7uqf+Cq6/8AjdH/AAlOk/3dU/8ABVdf/G6ANuisT/hKdJ/u6p/4Krr/AON0f8JTpP8Ad1T/AMFV1/8AG6ANuisT/hKdJ/u6p/4Krr/43R/wlOk/3dU/8FV1/wDG6ANusm5/5HHT/wDsH3X/AKMt6i/4SnSf7uqf+Cq6/wDjdVbTVrPUvGlmtqLsFNOuS3nWcsI5kg6F1GfwoA6WqGu/8eI/66L/ADq/VDXf+PEf9dF/nQBT0T/j/P8A1yP8xW3WJon/AB/n/rkf5itugDhIPCcesXmr3P8Aber2O/VWkZLOZYwWRQoyduSMHkE44HFA+GunxW6eZ4i8TSmJeXa/LMwAbrx1+YdOflX8eg8NzQodUV5o1P8AaM3BYD0rW+02/wDz8Rf99igDzSHw3ZnwRdarc694kmsbloru2SaQ2tzbp5YjCOz8r3LE7cd+lYj6b4YGnXc/9q+NZ45bkwyW8d1uWJmVnO0dCpBPrkYIyCDXrmrTSy6dPHpt/bW92U/cySYZVb3HpXKWum+NVuJJrjxpYtvYHYkKhFG0ZwCM8HkZJ680Acfa/wDCGX17HpFv4o8ZxTzytYxFXdBG2PL/ALuF/wBQcE/3veuuuPil4etrz7NJa6uEj3LNMbNsRsBGQCOp3CUEEccGp76z8Z/bXuLDxbpqIxtx5M8KsmFX98RgAgsenPAJ9sPS08Vw397JB4g077PL9paJZXMhDso8jgj5QhByATnNAD2+IGk4iaOy1GVJLsW25IgcHYH3YznAB+vB44pE+I/hpobCZXvtt9btcQbrR1+RX2HORwc9jziksrXxZ+7+3+KNPl/0d1k8pFQeaYwoI4zgPlhzx78Yi+yeMUsJ4IfEWkhmkt/I84ed5cYJ85WYgFywwATQAj/FDwyIpXjXUJDEELhbY5w3Qj+9/wABzTz8S/Dv9kTarHHfvbR7AMW5DOzIzBQp56KeuOo+tMvNO8Vy2ssSeKrMSebAYXBEeEUsXyFXuCvHQ7e2aba2fjloFS+8X6WzmVd728CptQZztBDckkcHjge+QB7/ABO8NravchNRMSSPGX+zEAlPv4z1wOffIxmp7L4iaBd31haxJfA32zyHeAqCWxtyOo69cY4PoagNp433Ww/4S7SyvmKbkm3XOzDbgnHXlSCc9KseHLLxJDPbtr3ia0u0twgHkAJ5n7sh9475baR6c0Ada33T9Ko+Hf8AkA2H/Xun/oIqy1zb7T/pEXT++Ko+Hri3/sGw/fxf8e6fxj+6KANSiovtNv8A8/EX/fYo+02//PxF/wB9igCWiovtNv8A8/EX/fYo+02//PxF/wB9igCWiovtNv8A8/EX/fYo+02//PxF/wB9igCWiovtNv8A8/EX/fYo+02//PxF/wB9igCWiovtNv8A8/EX/fYo+02//PxF/wB9igDJ17/kYvDv/XzN/wCiJK265/Xbi3PiHw9ieL/j5m/jH/PCStv7Tb/8/EX/AH2KAJaKi+02/wDz8Rf99ij7Tb/8/EX/AH2KAJaKi+02/wDz8Rf99ij7Tb/8/EX/AH2KAJaKi+02/wDz8Rf99ij7Tb/8/EX/AH2KAJaKi+02/wDz8Rf99ij7Tb/8/EX/AH2KAJaybn/kcdP/AOwfdf8Aoy3rR+02/wDz8Rf99isuWWOTxlYeXIj40+6ztYH/AJaW9AGzVDXf+PEf9dF/nV+qGu/8eI/66L/OgCnon/H+f+uR/mK26xNE/wCP8/8AXI/zFbdAHmNz4U1TUvEOpalpg0MRtdtHKl9ZrKWYSKWYfL12ZHJPbpyS2TwN4p8lds3hBGEfzs2kRsC2xhkfIMfNtPfgdu/ceGP+Yp/2EZv6VrsoZSrAEEYIPegDzM+F5ZfD66oZ/CsqIJ7hLqCzQQeUY8xudqnzApySvQg5zwKxZ9Ckga+n/wCEq8F/2dHF5jFtPgaaENwjEheAeOx6nHbHqepWNta+GpbCx0e3nt4odkVgqqkbKOiYxgD2xXAWFjrUktw0nwx0u1SS0W3kH2hd0uH3YyOAnAIX2xkAUAbfhLTfDp0yRdYPhHULpZZXMlpbwhUi+8oPHVUIyfxq8kfw7dQyxeF8E4GUgB7kdfYE/Tmubs7LUra5vLtPhraLcTfaPPaK6VBPvXk45yzbVXJxwT+M0mhCPUY761+Hen+ZbwJc72lHmPOImKxqegZX+Xcc9SaAOhvbXwDZXBtry08NwTgZaOSKEMoxnJGMgYIOabLF8PIv9ZF4WT5Q/wAywD5ScA/QnisDVbWfUnN1efDCK7uVt2QGe4QsxI2lN3PBAXk+tRaTpt5dXsTN8NbHSZUiEazzSrKqoDGxTCkYyS+D22A4OcUAdJJD8PYjiWDwxG2wPtaOAHaV3A4PPI5+lL9n+H+8Rtb+GVkIQhGjgVvmxt4IzzkY+oq7L4S8NyzTTSaPavLOkaSuV+ZgmNgJ68YGPpTr3wr4dvdn2rR7ObYUKl484KHK4+h5oAoRW/w+ljMkUHhd0ABLKkBABxjn8R+YqO2X4dXMyQ28PhmWRztQLFCdx4wBxzncMevardn4J8J2ZQ2ug2UOwELsTGAQB/QflRb+CfCVubfydAsU+zurwfu/9WynIK+nPP1oAtN4Z8N7T/xT+k9P+fOP/CqXh/w34cbQ7Fm8P6SSbdMk2cf90e1dG33T9Ko+Hf8AkA2H/Xun/oIoAg/4Rnw3/wBC9pP/AIBx/wCFH/CM+G/+he0n/wAA4/8ACtaigDJ/4Rnw3/0L2k/+Acf+FH/CM+G/+he0n/wDj/wrWooAyf8AhGfDf/QvaT/4Bx/4Uf8ACM+G/wDoXtJ/8A4/8K1qKAMn/hGfDf8A0L2k/wDgHH/hR/wjPhv/AKF7Sf8AwDj/AMK1qKAMn/hGfDf/AEL2k/8AgHH/AIUf8Iz4b/6F7Sf/AADj/wAK1qKAOP1zw34dXxB4fVdB0oBrmYMBZx8/uJOvFbX/AAjPhv8A6F7Sf/AOP/Cote/5GLw7/wBfM3/oiStugDJ/4Rnw3/0L2k/+Acf+FH/CM+G/+he0n/wDj/wrWooAyf8AhGfDf/QvaT/4Bx/4Uf8ACM+G/wDoXtJ/8A4/8K1qKAMn/hGfDf8A0L2k/wDgHH/hR/wjPhv/AKF7Sf8AwDj/AMK1qKAMn/hGfDf/AEL2k/8AgHH/AIUf8Iz4b/6F7Sf/AADj/wAK1qKAMn/hGfDf/QvaT/4Bx/4VTg0rS9O8Z2TafptnaM+nXIcwQKhYeZB1wOa6Ksm5/wCRx0//ALB91/6Mt6ANaqGu/wDHiP8Arov86v1Q13/jxH/XRf50AU9E/wCP8/8AXI/zFbdYmif8f5/65H+YrboA8xmGtx6trTWOj61fodVbabbU/IjCFBuOC3UMMYwM5zmoo28ZyRRSHwrrkRbG5G8QklThsg9sZUcjP3hx1x3fhj/mKf8AYRm/pWtNjyX3bgNpztzn8Md6APMbS48QXdhqezQfEsOoWckaxQS6rKEuB+7Mm2Q4U43nBGQdp54IqISeNJomVPCeu2821Spl8QFkJO3cp2nPGW59vwrrbBtN/wCFd2LQtrD2H2eHy2uQ5vCu5dpcON27pnIzXFww+E9TubPSRrXiuC/aE6XFOHZZfkbeSzhcBjkDJxkY470AXbWbxGupafa6h4e8SQRXl0sJnj1eSQRKRISzhchQAick4O/rnimwN4wnkjQ+F9etVe4SMySa+X2R7l3OVB/uk456g57Zp6fqHh2VNQW11jxc53W98+Z1J2xSZAXPQOWww9Bjii+u/Dkiazqn9ueKLOVbVbt45AXSD53TIjHU5cgrnkAUAXpZPFayShPCniJ40dwjf8JDjeokZQeTxlQr/jjtTHl8Yi3DJ4R18ykH5D4j4B2KRz/vFl/4D71mpq3gyPTv7Lvde8UXqpcmSbzUZhITE4KHjhCImOM9T15p11f+EGmn1r+3fGK2aTtNLFEW8kFGKsm0LnaS3Qe1AGgzeNGMqp4V1tCrbVd/ERKsMgbgBzjqeccD1rtx4chx/wAhXW//AAYSf4155ey6Bp9muoW+s+JbcWtxaxfvlMvngOzbQuQfm2EFz04qWF9Avb1beLxF4sWa4lmn8nfuOSDIyK2Pk25AGegwPQ0Ad9/wjkP/AEFtb/8ABhJ/jQfDsCgk6trQA6k6jJ/jXmWnv4Vkthcf2x42D2lm800UkxLTReaItzFRhyDyADnFTWN94RvtTN9Drvi+6RW3S2zKTDgjJDIV5H77kdTjvigD0Y+HYCmRq2tkY/6CEn+NU9A8Owtodi39q60M26dNQk/uj3qHT/Gvh9dH02S1hvI7G5It7Vmg2AEbVAwTkfeA6djW/wCHf+QDYf8AXun/AKCKAKf/AAjkP/QW1v8A8GEn+NH/AAjkP/QW1v8A8GEn+NbdFAGJ/wAI5D/0Ftb/APBhJ/jR/wAI5D/0Ftb/APBhJ/jW3RQBif8ACOQ/9BbW/wDwYSf40f8ACOQ/9BbW/wDwYSf41t0UAYn/AAjkP/QW1v8A8GEn+NH/AAjkP/QW1v8A8GEn+NbdFAGJ/wAI5D/0Ftb/APBhJ/jR/wAI5D/0Ftb/APBhJ/jW3RQBxet+H4V8QaAv9qayd1xMMm/kyP3EnTmtn/hHIf8AoLa3/wCDCT/GjXv+Ri8O/wDXzN/6IkrboAxP+Ech/wCgtrf/AIMJP8aP+Ech/wCgtrf/AIMJP8a26KAMT/hHIf8AoLa3/wCDCT/Gj/hHIf8AoLa3/wCDCT/GtuigDE/4RyH/AKC2t/8Agwk/xo/4RyH/AKC2t/8Agwk/xrbooAxP+Ech/wCgtrf/AIMJP8aP+Ech/wCgtrf/AIMJP8a26KAMT/hHIf8AoLa3/wCDCT/Gqtppiaf40s2S8v7jfp1yMXFy0oH7yDpnpXS1k3P/ACOOn/8AYPuv/RlvQBrVQ13/AI8R/wBdF/nV+qGu/wDHiP8Arov86AKeif8AH+f+uR/mK26xNE/4/wA/9cj/ADFbdAGP4Y/5in/YRm/pWxWP4Y/5in/YRm/pWu5YIxVdzAcDOMmgCprjzR6RdSW91BaSLGWE8xASPHck5A+pBx6GuGsLnxSI2jm8eeH55I0JAiRQNq/eZyc4I456Z6g9K6fUP7Q1LwS32/RIhe3Fuvn6e7idVJxuXIKh8c9xnHUVyIt9RsyEtvhhFJ+4NuZIrqOIGNdpQbckjOScZO3GMnrQBcmm8UC6gZ/HWgJA4GFAQF3EgDhcg5UA7R3yRk1U03VPE0S3P2zx14bu2WyU/KFjVZSw/eByMbNgPGG557gCa70eW4120tbr4fWk9ha3ht7S6iuQht7fG4uVPJBY42jrzkeuZZ6JI6Q6fN8K7UW/yWs0r3iOGgUJycnLAZbg5Pye9AGgur+JGlt/J8X6FcwvMFmaPYHUbXLBE2kueOAMk4zngg6vh638eST2d5e6/pF7YOUkZYrVo2kjKtnGRkH5kP8AwHHes1LWWx1yVo/hrH5f2gFLqK4RmcEOC+3+E7QOvB3AZ4rYttb8VMnlr4RES/Z2dGN2mFcMAIyo74ycg46UAQXGl/EQM32PxJpip5spVZrbedjGQpyAORmP/vk9ak0bSvHMOtfbNU8RWlxbYjDWsUIVCQMORlcjPUcnp700a/42GkzzN4LVr2FbcrCt6m2cuD5oUn7uzA69c05PEPjF7eaUeB3Roy+yJ7+PdJgkLjGQMgA8nvQBY8Qaf4znvrmbRdbs7SLyttvHNDvUMcZLDbnjBI5PX04rMttK+JdsLp38SaXcqTJJBF9mIbcQ+1Cxz8uSvbjb9c7Npq3iOS509bjw35MNyo88i5VmtjluG7HgL09azR4k8aKFZvAsjgq7EJfRgrgDaMHrkkjr/DmgDZ8Jw+JIbGc+Jby0uJ3ZWiW3j2+UuxcqT/Ed27nA6jgVc8O/8gGw/wCvdP8A0EVQi1TXpNUjtpPD5jtSsZknNwp27l+YAd9p4q/4d/5ANh/17p/6CKAL9FFFABRRRQAUUUUAFFFFABRRRQBia9/yMXh3/r5m/wDRElbdYmvf8jF4d/6+Zv8A0RJW3QAUUUUAFFFFABRRRQAUUUUAFZNz/wAjjp//AGD7r/0Zb1rVk3P/ACOOn/8AYPuv/RlvQBrVQ13/AI8R/wBdF/nV+qGu/wDHiP8Arov86AKeif8AH+f+uR/mK26xNE/4/wA/9cj/ADFbdAGP4Y/5in/YRm/pWu7BULN0AyaypvDeizXE1w9iPMmcySFZHXcx6nAPtTf+EY0P/nyP/f5//iqAIr2+03XfBjX1tfXa6fqFupjubZSkux8AMoYZB57jNcnqH/CKvLb6jN4q15IIdON0ZFkYRPECke9/kyW3bTj1BOOtdg3hfQmBDWO4HqDM5z+tRHwb4ZMflnSYTHt27dzY2+mM9PagDhtPbw/pNpJZ6t4v8RvLcwxyyXEiOkaiJuNo2tsLbxkZJOM8VJqll4Ls9Xe3/wCEx17T5rKOGCS2tpXCAQeWeQIyCSNgY9wcV2reD/DTKVbSYmBGCCzEEenWmSeCfCsshkk0W2kc9WbJJ6dyfYfkKAOM1VPCccU0Nt4u1q0u3hUxMySyBcMBu27RuyWC4zzmug8N+JvCNmj6fp+oSzzFZZmLQvulaMYkIJABI28+575rWPg3wyZRMdIhMgBAfc24Djvn2H5CkXwb4YVgy6RCpBJBDMCM9e/ufzoAiPjnwwVi2al5jTMViVYXy5GeBxjsfrg+hrbsbxbtrhVgni8iUxHzFwGIA5X1HNZX/CHeGeP+JTDw24fM3B5569eT+ZqUeF9CGcWOMnJ/fP8A40AbNFY//CMaH/z5H/v8/wD8VR/wjGh/8+R/7/P/APFUAa7fdP0qj4d/5ANh/wBe6f8AoIqt/wAIvof/AD5H/v8AP/8AFU2PwroMcaxx2G1FGFUSuAB+dAG1RWP/AMIxof8Az5H/AL/P/wDFUf8ACMaH/wA+R/7/AD//ABVAGxRWP/wjGh/8+R/7/P8A/FUf8Ixof/Pkf+/z/wDxVAGxRWP/AMIxof8Az5H/AL/P/wDFUf8ACMaH/wA+R/7/AD//ABVAGxRWP/wjGh/8+R/7/P8A/FUf8Ixof/Pkf+/z/wDxVAGxRWP/AMIxof8Az5H/AL/P/wDFUf8ACMaH/wA+R/7/AD//ABVADNe/5GLw7/18zf8AoiStusR/Cfh95I5H08M8ZJRjK+VJGDjn0JFP/wCEY0P/AJ8j/wB/n/8AiqANiisf/hGND/58j/3+f/4qj/hGND/58j/3+f8A+KoA2KKx/wDhGND/AOfI/wDf5/8A4qj/AIRjQ/8AnyP/AH+f/wCKoA2KKx/+EY0P/nyP/f5//iqP+EY0P/nyP/f5/wD4qgDYorH/AOEY0P8A58j/AN/n/wDiqP8AhGND/wCfI/8Af5//AIqgDYrJuf8AkcdP/wCwfdf+jLem/wDCMaH/AM+R/wC/z/8AxVT6foelafd/a7S0Ec/lmPeXZiFJBI5J6lR+QoA0aoa7/wAeI/66L/Or9UNd/wCPEf8AXRf50AU9E/4/z/1yP8xW3XPIvlNvjZ1bGMhz0p/nTf8APaX/AL7NAG9RWD503/PaX/vs0edN/wA9pf8Avs0Ab1FYPnTf89pf++zR503/AD2l/wC+zQBvUVg+dN/z2l/77NHnTf8APaX/AL7NAG9RWD503/PaX/vs0edN/wA9pf8Avs0Ab1FYPnTf89pf++zR503/AD2l/wC+zQBvUVg+dN/z2l/77NHnTf8APaX/AL7NAG9RWD503/PaX/vs0edN/wA9pf8Avs0Ab1FYPnTf89pf++zR503/AD2l/wC+zQBvUVg+dN/z2l/77NHnTf8APaX/AL7NAG9RWD503/PaX/vs0edN/wA9pf8Avs0Ab1FYPnTf89pf++zR503/AD2l/wC+zQBvUVg+dN/z2l/77NHnTf8APaX/AL7NAG9RWD503/PaX/vs0edN/wA9pf8Avs0Ab1FYPnTf89pf++zR503/AD2l/wC+zQBvUVg+dN/z2l/77NHnTf8APaX/AL7NAG9RWD503/PaX/vs0edN/wA9pf8Avs0Ab1FYPnTf89pf++zR503/AD2l/wC+zQBvUVg+dN/z2l/77NHnTf8APaX/AL7NAG9VDXf+PEf9dF/nVDzpv+e0v/fZprs0w2ySSMvXBc9aAP/Z"/>
          <p:cNvSpPr>
            <a:spLocks noChangeAspect="1" noChangeArrowheads="1"/>
          </p:cNvSpPr>
          <p:nvPr/>
        </p:nvSpPr>
        <p:spPr bwMode="auto">
          <a:xfrm>
            <a:off x="365125" y="7937"/>
            <a:ext cx="4076246" cy="407625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4" name="Picture 13" descr="C:\Users\u445993\AppData\Local\Microsoft\Windows\INetCache\Content.MSO\850A8FE9.tmp"/>
          <p:cNvPicPr/>
          <p:nvPr/>
        </p:nvPicPr>
        <p:blipFill>
          <a:blip r:embed="rId5">
            <a:extLst>
              <a:ext uri="{28A0092B-C50C-407E-A947-70E740481C1C}">
                <a14:useLocalDpi xmlns:a14="http://schemas.microsoft.com/office/drawing/2010/main" val="0"/>
              </a:ext>
            </a:extLst>
          </a:blip>
          <a:srcRect/>
          <a:stretch>
            <a:fillRect/>
          </a:stretch>
        </p:blipFill>
        <p:spPr bwMode="auto">
          <a:xfrm>
            <a:off x="6054589" y="1102362"/>
            <a:ext cx="5993765" cy="4098925"/>
          </a:xfrm>
          <a:prstGeom prst="rect">
            <a:avLst/>
          </a:prstGeom>
          <a:noFill/>
          <a:ln>
            <a:solidFill>
              <a:schemeClr val="tx1"/>
            </a:solidFill>
          </a:ln>
        </p:spPr>
      </p:pic>
      <p:pic>
        <p:nvPicPr>
          <p:cNvPr id="15" name="Picture 14"/>
          <p:cNvPicPr/>
          <p:nvPr/>
        </p:nvPicPr>
        <p:blipFill>
          <a:blip r:embed="rId6"/>
          <a:stretch>
            <a:fillRect/>
          </a:stretch>
        </p:blipFill>
        <p:spPr>
          <a:xfrm>
            <a:off x="212724" y="1102363"/>
            <a:ext cx="5540375" cy="4098924"/>
          </a:xfrm>
          <a:prstGeom prst="rect">
            <a:avLst/>
          </a:prstGeom>
          <a:ln>
            <a:solidFill>
              <a:schemeClr val="tx1"/>
            </a:solidFill>
          </a:ln>
        </p:spPr>
      </p:pic>
    </p:spTree>
    <p:extLst>
      <p:ext uri="{BB962C8B-B14F-4D97-AF65-F5344CB8AC3E}">
        <p14:creationId xmlns:p14="http://schemas.microsoft.com/office/powerpoint/2010/main" val="40788459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52516"/>
            <a:ext cx="12209380" cy="3105484"/>
          </a:xfrm>
          <a:prstGeom prst="rect">
            <a:avLst/>
          </a:prstGeom>
        </p:spPr>
      </p:pic>
      <p:sp>
        <p:nvSpPr>
          <p:cNvPr id="3" name="Content Placeholder 2"/>
          <p:cNvSpPr>
            <a:spLocks noGrp="1"/>
          </p:cNvSpPr>
          <p:nvPr>
            <p:ph idx="1"/>
          </p:nvPr>
        </p:nvSpPr>
        <p:spPr>
          <a:xfrm>
            <a:off x="713768" y="1916499"/>
            <a:ext cx="10827033" cy="3039180"/>
          </a:xfrm>
        </p:spPr>
        <p:txBody>
          <a:bodyPr/>
          <a:lstStyle/>
          <a:p>
            <a:r>
              <a:rPr lang="en-US" sz="1400" b="1" dirty="0"/>
              <a:t>Education Scotland</a:t>
            </a:r>
          </a:p>
          <a:p>
            <a:r>
              <a:rPr lang="en-US" sz="1400" dirty="0" err="1"/>
              <a:t>Denholm</a:t>
            </a:r>
            <a:r>
              <a:rPr lang="en-US" sz="1400" dirty="0"/>
              <a:t> House</a:t>
            </a:r>
            <a:endParaRPr lang="en-GB" sz="1400" dirty="0"/>
          </a:p>
          <a:p>
            <a:r>
              <a:rPr lang="en-US" sz="1400" dirty="0" err="1"/>
              <a:t>Almondvale</a:t>
            </a:r>
            <a:r>
              <a:rPr lang="en-US" sz="1400" dirty="0"/>
              <a:t> Business Park</a:t>
            </a:r>
            <a:endParaRPr lang="en-GB" sz="1400" dirty="0"/>
          </a:p>
          <a:p>
            <a:r>
              <a:rPr lang="en-US" sz="1400" dirty="0" err="1"/>
              <a:t>Almondvale</a:t>
            </a:r>
            <a:r>
              <a:rPr lang="en-US" sz="1400" dirty="0"/>
              <a:t> Way</a:t>
            </a:r>
            <a:endParaRPr lang="en-GB" sz="1400" dirty="0"/>
          </a:p>
          <a:p>
            <a:r>
              <a:rPr lang="en-US" sz="1400" dirty="0"/>
              <a:t>Livingston EH54 6GA</a:t>
            </a:r>
            <a:endParaRPr lang="en-GB" sz="1400" dirty="0"/>
          </a:p>
          <a:p>
            <a:endParaRPr lang="en-GB" sz="1400" dirty="0"/>
          </a:p>
          <a:p>
            <a:r>
              <a:rPr lang="en-US" sz="1400" b="1" dirty="0"/>
              <a:t>T   </a:t>
            </a:r>
            <a:r>
              <a:rPr lang="en-US" sz="1400" dirty="0"/>
              <a:t>+44 (0)131 244 5000</a:t>
            </a:r>
            <a:endParaRPr lang="en-GB" sz="1400" dirty="0"/>
          </a:p>
          <a:p>
            <a:r>
              <a:rPr lang="en-US" sz="1400" b="1" dirty="0"/>
              <a:t>E   </a:t>
            </a:r>
            <a:r>
              <a:rPr lang="en-US" sz="1400" dirty="0"/>
              <a:t>enquiries@educationscotland.gsi.gov.uk</a:t>
            </a:r>
            <a:endParaRPr lang="en-GB" sz="1400" dirty="0"/>
          </a:p>
          <a:p>
            <a:r>
              <a:rPr lang="en-US" sz="1400" dirty="0"/>
              <a:t> </a:t>
            </a:r>
            <a:endParaRPr lang="en-GB" sz="1400" dirty="0"/>
          </a:p>
        </p:txBody>
      </p:sp>
      <p:pic>
        <p:nvPicPr>
          <p:cNvPr id="4" name="Picture 3" descr="ES_alllogos_colour-01.png"/>
          <p:cNvPicPr>
            <a:picLocks noChangeAspect="1"/>
          </p:cNvPicPr>
          <p:nvPr/>
        </p:nvPicPr>
        <p:blipFill rotWithShape="1">
          <a:blip r:embed="rId4" cstate="print">
            <a:extLst>
              <a:ext uri="{28A0092B-C50C-407E-A947-70E740481C1C}">
                <a14:useLocalDpi xmlns:a14="http://schemas.microsoft.com/office/drawing/2010/main" val="0"/>
              </a:ext>
            </a:extLst>
          </a:blip>
          <a:srcRect l="9653" t="15093" r="10209" b="27991"/>
          <a:stretch/>
        </p:blipFill>
        <p:spPr>
          <a:xfrm>
            <a:off x="546913" y="398639"/>
            <a:ext cx="2604792" cy="1131025"/>
          </a:xfrm>
          <a:prstGeom prst="rect">
            <a:avLst/>
          </a:prstGeom>
        </p:spPr>
      </p:pic>
      <p:sp>
        <p:nvSpPr>
          <p:cNvPr id="5" name="Text Box 8"/>
          <p:cNvSpPr txBox="1"/>
          <p:nvPr/>
        </p:nvSpPr>
        <p:spPr>
          <a:xfrm>
            <a:off x="7162800" y="605790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
        <p:nvSpPr>
          <p:cNvPr id="6" name="Text Box 8"/>
          <p:cNvSpPr txBox="1"/>
          <p:nvPr/>
        </p:nvSpPr>
        <p:spPr>
          <a:xfrm>
            <a:off x="6711257" y="6303614"/>
            <a:ext cx="5498123"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b="1" dirty="0">
                <a:solidFill>
                  <a:schemeClr val="bg1"/>
                </a:solidFill>
              </a:rPr>
              <a:t>Do luchd-ionnsachaidh na h-Alba, le luchd-foghlaim Alba </a:t>
            </a:r>
          </a:p>
        </p:txBody>
      </p:sp>
      <p:sp>
        <p:nvSpPr>
          <p:cNvPr id="10" name="Content Placeholder 2"/>
          <p:cNvSpPr txBox="1">
            <a:spLocks/>
          </p:cNvSpPr>
          <p:nvPr/>
        </p:nvSpPr>
        <p:spPr bwMode="auto">
          <a:xfrm>
            <a:off x="6104690" y="1907294"/>
            <a:ext cx="4343177" cy="303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a:buNone/>
              <a:defRPr sz="2000" b="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US" sz="1400" b="1" dirty="0" err="1"/>
              <a:t>Foghlam</a:t>
            </a:r>
            <a:r>
              <a:rPr lang="en-US" sz="1400" b="1" dirty="0"/>
              <a:t> Alba</a:t>
            </a:r>
          </a:p>
          <a:p>
            <a:r>
              <a:rPr lang="en-US" sz="1400" dirty="0" err="1"/>
              <a:t>Taigh</a:t>
            </a:r>
            <a:r>
              <a:rPr lang="en-US" sz="1400" dirty="0"/>
              <a:t> Denholm</a:t>
            </a:r>
            <a:endParaRPr lang="en-GB" sz="1400" dirty="0"/>
          </a:p>
          <a:p>
            <a:r>
              <a:rPr lang="en-US" sz="1400" dirty="0" err="1"/>
              <a:t>Pàirc</a:t>
            </a:r>
            <a:r>
              <a:rPr lang="en-US" sz="1400" dirty="0"/>
              <a:t> </a:t>
            </a:r>
            <a:r>
              <a:rPr lang="en-US" sz="1400" dirty="0" err="1"/>
              <a:t>Gnothachais</a:t>
            </a:r>
            <a:r>
              <a:rPr lang="en-US" sz="1400" dirty="0"/>
              <a:t> </a:t>
            </a:r>
            <a:r>
              <a:rPr lang="en-US" sz="1400" dirty="0" err="1"/>
              <a:t>Almondvale</a:t>
            </a:r>
            <a:endParaRPr lang="en-GB" sz="1400" dirty="0"/>
          </a:p>
          <a:p>
            <a:r>
              <a:rPr lang="en-US" sz="1400" dirty="0" err="1"/>
              <a:t>Slighe</a:t>
            </a:r>
            <a:r>
              <a:rPr lang="en-US" sz="1400" dirty="0"/>
              <a:t> </a:t>
            </a:r>
            <a:r>
              <a:rPr lang="en-US" sz="1400" dirty="0" err="1"/>
              <a:t>Almondvale</a:t>
            </a:r>
            <a:endParaRPr lang="en-GB" sz="1400" dirty="0"/>
          </a:p>
          <a:p>
            <a:r>
              <a:rPr lang="en-US" sz="1400" dirty="0" err="1"/>
              <a:t>Baile</a:t>
            </a:r>
            <a:r>
              <a:rPr lang="en-US" sz="1400" dirty="0"/>
              <a:t> </a:t>
            </a:r>
            <a:r>
              <a:rPr lang="en-US" sz="1400" dirty="0" err="1"/>
              <a:t>Dhunlèibhe</a:t>
            </a:r>
            <a:r>
              <a:rPr lang="en-US" sz="1400" dirty="0"/>
              <a:t> </a:t>
            </a:r>
            <a:r>
              <a:rPr lang="en-US" sz="1400" dirty="0" err="1"/>
              <a:t>EH54</a:t>
            </a:r>
            <a:r>
              <a:rPr lang="en-US" sz="1400" dirty="0"/>
              <a:t> </a:t>
            </a:r>
            <a:r>
              <a:rPr lang="en-US" sz="1400" dirty="0" err="1"/>
              <a:t>6GA</a:t>
            </a:r>
            <a:endParaRPr lang="en-GB" sz="1400" dirty="0"/>
          </a:p>
          <a:p>
            <a:endParaRPr lang="en-GB" sz="1400" kern="0" dirty="0"/>
          </a:p>
          <a:p>
            <a:r>
              <a:rPr lang="en-US" sz="1400" b="1" kern="0" dirty="0"/>
              <a:t>T   </a:t>
            </a:r>
            <a:r>
              <a:rPr lang="en-US" sz="1400" kern="0" dirty="0"/>
              <a:t>+44 (0)131 244 5000</a:t>
            </a:r>
            <a:endParaRPr lang="en-GB" sz="1400" kern="0" dirty="0"/>
          </a:p>
          <a:p>
            <a:r>
              <a:rPr lang="en-US" sz="1400" b="1" kern="0" dirty="0"/>
              <a:t>E   </a:t>
            </a:r>
            <a:r>
              <a:rPr lang="en-US" sz="1400" kern="0" dirty="0"/>
              <a:t>enquiries@educationscotland.gsi.gov.uk</a:t>
            </a:r>
            <a:endParaRPr lang="en-GB" sz="1400" kern="0" dirty="0"/>
          </a:p>
          <a:p>
            <a:r>
              <a:rPr lang="en-US" sz="1400" kern="0" dirty="0"/>
              <a:t> </a:t>
            </a:r>
            <a:endParaRPr lang="en-GB" sz="1400" kern="0" dirty="0"/>
          </a:p>
        </p:txBody>
      </p:sp>
    </p:spTree>
    <p:extLst>
      <p:ext uri="{BB962C8B-B14F-4D97-AF65-F5344CB8AC3E}">
        <p14:creationId xmlns:p14="http://schemas.microsoft.com/office/powerpoint/2010/main" val="1895438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801" y="1509408"/>
            <a:ext cx="10521292" cy="4167805"/>
          </a:xfrm>
        </p:spPr>
        <p:txBody>
          <a:bodyPr/>
          <a:lstStyle/>
          <a:p>
            <a:pPr>
              <a:buClr>
                <a:srgbClr val="00ABB5"/>
              </a:buClr>
            </a:pPr>
            <a:r>
              <a:rPr lang="en-GB" sz="2800" b="1" dirty="0">
                <a:solidFill>
                  <a:schemeClr val="tx1">
                    <a:lumMod val="75000"/>
                    <a:lumOff val="25000"/>
                  </a:schemeClr>
                </a:solidFill>
              </a:rPr>
              <a:t> </a:t>
            </a:r>
            <a:endParaRPr lang="en-GB" sz="2800" dirty="0">
              <a:solidFill>
                <a:schemeClr val="tx1">
                  <a:lumMod val="75000"/>
                  <a:lumOff val="25000"/>
                </a:schemeClr>
              </a:solidFill>
            </a:endParaRPr>
          </a:p>
          <a:p>
            <a:pPr lvl="1" indent="0">
              <a:buNone/>
            </a:pPr>
            <a:endParaRPr lang="en-GB" dirty="0"/>
          </a:p>
          <a:p>
            <a:pPr>
              <a:buClr>
                <a:srgbClr val="00ABB5"/>
              </a:buClr>
            </a:pPr>
            <a:endParaRPr lang="en-GB" b="1" dirty="0"/>
          </a:p>
        </p:txBody>
      </p:sp>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1801" y="525849"/>
            <a:ext cx="11049507" cy="782320"/>
          </a:xfrm>
        </p:spPr>
        <p:txBody>
          <a:bodyPr/>
          <a:lstStyle/>
          <a:p>
            <a:r>
              <a:rPr lang="en-GB" sz="3600" dirty="0">
                <a:solidFill>
                  <a:srgbClr val="00ABB5"/>
                </a:solidFill>
              </a:rPr>
              <a:t>Setting the context for learning, teaching and assessment within the National Improvement Framework</a:t>
            </a: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6871701" y="6264294"/>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
        <p:nvSpPr>
          <p:cNvPr id="4" name="AutoShape 2" descr="data:image/jpg;base64,%20/9j/4AAQSkZJRgABAQEAYABgAAD/2wBDAAUDBAQEAwUEBAQFBQUGBwwIBwcHBw8LCwkMEQ8SEhEPERETFhwXExQaFRERGCEYGh0dHx8fExciJCIeJBweHx7/2wBDAQUFBQcGBw4ICA4eFBEUHh4eHh4eHh4eHh4eHh4eHh4eHh4eHh4eHh4eHh4eHh4eHh4eHh4eHh4eHh4eHh4eHh7/wAARCAKlA0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50IcHcG/4FTjnZ/CQeenNTFThlx37U+K3JJ4YnsMdqAIFJJGf1qUbuoanrExPyrn6VIsbA89u1AEXlt1YlfrQoUkrjj1PWpishPOD9akig/ikGB6Y60AUtjbiD07U4defT0q0I3H8IPPTNP8AK+YEKD7UAUtp5/pRGDjBGTWgsAPUYpfs6gfdoAoiNi3QAenSp1i7kHp3q2kGQcA+/NSrCrMC3C57UAUNrDHBqRY2bsD+NXniBztwB6Unl4Xhc/SgCmiFSMg08LjHFW1hG0EN+dP8gbc+tAFVIzt6EZPORQITx14/CtBYduFPJxmneSrcYoAoGHAGOvpilEJz92tEQ7exz2z0pGhwenB65oAzWj/h6D0pXibAIHtgVpfZh/DwPX0pUtuQrHigDNSEg7QOfSk8hjnrn0rXFuOdq8etOEPBx29uKAMf7LJjJ7HjBp4tSeg575rXWHj1/Ch48dv0oAyBbgnA60v2dhw2cfWtMQ89snpSeXkHIoAoJFjGOp9acsRBxmrgiHB49qe8a9h9c0AVI4vlbOQR60oQFMcj1q2inOT36cU7bnjAH40AU1jO3oMdjSeX822ru0fdxjPemhCSRge5FAFYR+q9OmaUg8bV47+9WduBn044pRGevXPegCuY844p/knaD+lT+WS3yqKSSJgCy4z2B4oAruAgUYJPYY60ix5PYN2BHSrIUuNjQt+hFOVD0OD9aAKyw4PTH0HFL5YP3s47Yq15eVxuxjtilEYL4yAOwxQBAF4wM/jRs7KKmMZ6kH0qSOBcj5T+dAFPynB5796mRGjbkLtxyc5OasiBthAfac/Wn+ScfeHHX3oAqxqfM67l7cfdqWOPPPr1qyIF2/8A1qesPOenvQBX8s56fhTGjDYODjuPWrphzzyRR5LY6HFAFMovTaaQx9Ofyq75PclvypBFz0/KgCusSgZGD+FNZVXpk/yq2IcN/hSC33D5uc80AVTECueCewNMaE4GeD7irzQYX09qa0TdT260AUWhAP8AgKcsO7JKgfjVloWY9Mk9BTtrLHlYmfnGB2oAqCAZGVP/ANekMBU4HBPtV2SF8gdRSLGSwGORQBSMIADdT0pskPOSPm9q0PL56dKQp60AZ6xe1Ai4JGSfpV9o+Og/OmlOOelAFLyTjBWpPL6d/wAanVGLfcOPQ9alMfI6j8KAKnlkRn3PSnLGdvOatGIk4wCf5U9IyDg0AUljXBPA9MimGHcQTz9KuXE0EUZM00af7xFY914i0O1J83UYQR2Vs/yoAueT85AXp70jxlmG49OwFc9cePNBiLbJXlPbalUJPiLpoJ2Wsz/XigDsDGFYYyaVY2w3yn1Ga4g/Ea3P3bF8e7Un/Cw03A/Y2x9aAO1aFWO7k0ghBP3cY6Vx8XxGthIPMsmwfetHT/G2kTHEm6LPqKAOgSBR0X8KR4NxFNsdV025/wBRcRsT0Ga0gquu5SvXjmgDOeAYx+tIsI+7nPvitJoSDjYRmmtG38PagCh5OCcZz3IpEi2gg4P1rQMDfT196cLYhef0oAo+XuOVH50CE5JxjHtWgsGCRzjHSnGE4xjg/nQBniPuMn60/wAr5qveQoAxjJ7E0ph5BwenNAFVIskdQKc8ZPcnA9KsIrKeVOD1qRgMDaooAoxQZHzDtUyx5XkVY289x7gU5UzywJz1zxQBXEfTIAPtTzD3OB9atBDgBSNvpSrGeemPagCv9nC4P8RpvkszZwM1djjA5wSc9KsLCMltvFAGWIdxzj8OmKUQluOfyrW+y8524J708QgA9zQBjC2yxI6fSmNakj7vSt5bcAnAANH2dckt+eKAOfa1bAbnp0FRNbHb05+ldF5G3txULWp3HpmgDBFqRyUPTrTfsv8AdStyW3AGCoBqI2/HOMigDIEGTjgHFNMGeBkAda1pIhnBApgi+c4x0weKAKEdv9c/SitBI1X+En29KKAPMVhH3TnFO8r5enIParnlfIFZcH6YqSO2UL0BFAFMQ4IcMQO4705YwzHb+OaurDtAHTNS/Z1BGATx1xQBSSAkbmNP8rcox8uOuKvGDH3Vz9actuc8KBQBnSQuwHJ/KhLfB28/hWp5Ix/jTxbAgHIGe45xQBnJCAOefwpVg/i4+hNaYhG0Acle+MUqw/L93j1oAz2g4GcCneSWUc1oNFnI4z2oESgkY/MUAU/IxhdvPfNL5C7un61eEPQ4PtinrCN2CPrQBRSDjhcjuPSpfJJI/wAKvi3BPy8GnrDwMAE96AM9IyG4WpEg5O7FaKwYA6EmlEO07mUUAUTDwPT0FDQjPQ/hWgYMEHGM+9CQjpigCh5Bzgp8vrTxBt+8ucdDWgkXbqKPJ/2RQBSESkHtSCEL8uMDuauiJeQAB9ad5IC9Of0oAz/L/wBrPtijy9yjjj37VdEXB9fUUhU9BmgDPaNeQD+GKTZ0Ld+tXmTrwc03yQQOcGgCmsQx047U4xN97gevFW/LXcq4x708xr/CeaAKaQkoSM4pPJ+uT71eVBhlyCw6gGhocAjblj60AURC23qQPrUaLyQC236VoNGO4xmmNH25H4UAQLHkAdye9PMRyoPAPtmrSQsv3c47Zp7AuQNuMcZHU/WgCg0ZBKnp60piGACwH1q4YvmPH14pRC3PT2zQBniJl3bto/u4OaWNSFG7I5781eEPzDfjB7AcUgiAH3cDPpQBWZAASQBk9ScZqURZw35VJ5e51jMYCNySccVOEX7uOPzoAqGFR64NPRFHXr9Kn8sqT029fTmiNZPNP3TGR6HIP8qAG+UoA5Jz6UvlnsAwHaptq5G4bQDUvl8EZP4UAQCIbeOuM9elOSH5e2KlK/L07Y5FPG0RgBQCfWgCERgdjn3o8rPGB/8AWqbv0zTlTndwo9PWgCBU3DGDgUCNc8ZAHqKtAc5AB9MinFQckrg+1AFUQqSMDIPXijycHG3PpmrYjXb3z6U6KMlMFQGz3oApvbcDHNNktzx0xWiRyBhfwpSoY/MPmPSgDM8gqOo/+tS+RwOh+gq/HHgsDg/WlaPjaevagDPMAGRjn86YLcnnrV/ydoJ706OIEFtoY96AM14fl+6wpvkHA4rUZcKCRx6Vi65r+jaTlru8hjI/h3ZJoAmSDqCvHpSNEqHgY+tcFrfxWs490em2bz+jvwK4jVvHfiLUWObz7PGf4YuP1oA9nvr7TrECS7u44xnuwFc5qfxB8P2jMIpmuXHQRrxXjFxcTTsWmleRj3ZiahNAHo2p/FC6ZmFlYIgP8Tn/AArnNQ8beIbxjuvmhHpGMVzmaKALFzfXly2bi6mk9dzk1BuNJRQApNAakooAcGPTvTldj1JpoUGnhBQA4Bic5qQBgaWMccc1MvCk5z+NAEltcTQsMMVx3zXR6N4rv7IgNL5qDs3pXKk8cUgYqetAHtvh3xDaagi5ba57E10G1cfLjb618+2d3JC6tHIVYdDmvQvBvjIbo7W+OewY0Aeh+TyDtPtTmjxnd0z2FFtNHcKJI23KRVsLlcbSaAKqxsDuoMf+ycGruxcHC8ikK+2KAKPl/uyeuOxoSMHnGMCrTL196YEO4tjI7k0ARhM4BAxjrSspX0x61KFyeuD709QC2Gxn1x0oAgVcDOc/jTlXd0UmrBj7gtik24YEDg9cUARLG3ZSKlWEnnaM+1WEh4HOferMMZUhlbBFAFWOAhwrDB+nOKsrAVX5gPYVaDM7btg9+KeFOMbaAK/k5xup6Q8bQMZ6kCrShRkdeOfrS7cqBgj+tAFcRcYJC4680jwrgk/dxVrBXPp6Uxm9BkH1oAp+WSnT5frUZXn5QPyq4B8vz4xUL8ng0AVHj+QVXaPOcDI+lXmx3zUMyhgA+cDpjrQBSMZJ+6DjoaY6r16EVadR2GM9qjmAJGT9KAKu3b6fQ8mipAmG+ZfzooA4ZY8gdDgU4RHAOBVxIsKMr+dP8rBzQBUSMn5doP8ASpEhDfLgjHerITI+7n3qRIuvXpxQBAsHHsPWntDxjbz9KtJDjq34U8QhW5J9zQBSEOCP5U7ye+DnGau+T1x09QOtKsIABH4Y5xQBRSEYGcg+5qRIOP5Vc8rjcF3fWpPJLBcACgCj5Hc9aXyARwD7VfEOGywAPtSiMAEflQBQELA5bHHQVIITw2AKtrHhcYP59aVYz6c+lAEAhbGetSJGVX7vBqYIeOg9sU5Aw+XGaAIURTwFwD1qTaMetS7MDoaCuOvJoAi2qxwVye1OZD2AApygnouQKcFy2M8UARrHgdSaUqewxT9jAdfpinKu4fOASOmRQBCYxjG3n3prx5XHOQfWp2XjkY+lIynOOvHGKAK7IWBz0oCE5Hp0qfaQB1568UDdyen4UAVgo6soFNKjjIGRVrCn+GgQ7WzjJ96AKyxnPAzj1pTFwO1WNmOoI54pXX6bc9aAIVi5yq/jShDt24H1FTquDihR1oAr+VkHsfSm+Rg/Nyas7dxpNgxndzQBCvQjkUeWcE7uKnVe4NNdSRgHigCMJjn7w9TS7V2/7Waeg7srDHalYHbyvXpQBGV4/wDrU0RZbaQoz0+bk/hUuNpXnr6mhwkhVzGpK9CRyKAInVhHuxkg9lyfy/wqJVdoGlt5cB33YdPu+wHaraYWQcknvUUCpHI8asGYHJGPWgBZNhySu5QM8jvTZFjmg6uitg5UlTUjbd21sZzkc9qUyJHhiyoDwoPAzQA7ywwzg/nxSjbwcgD15pIkVRlE27jliPWknm8kqrg4c4XapIz746UATBVKcZzSeWcHqKjK7DuXO49eeD+dSkt95j26daAG7dpHJx9amUL/AHj06VCoY4649TU21W5+YYoAUKOisB7dadgEjccfjTAVU9OPpTlwyngGgB6qDyM4qbAAwWwfSofulew/nUwZdw3DI9RQAqqpGPfP1pWGCMZH4U4Fcnrx+tSDYelAECKwJ7UFSG3YGB6UX99ZWFs01zKqIo5ZjgV5f4w+LFvDvtdDh898Eec33R9PWgD0a8vLezjaS4mSNR1JNcH4j+KWj2IeLTVN7MDj5RhQfrXj2ueINV1iUvf3ssuT9zd8o/Csw9KAOu1/4heIdUZ0+0fZoj/DEcH865OWaSaQySyPI56sxyaZSc4oAUnikzmjniigAFLSUZ49aAFOMnHSikpc0AHzc+gooHfnFFABSj6ikpc0AOVsehp2ajp1AD1bBqTPsDmoBuJ4qUN7mgCcHcAOaOpPFRq2KkDZXnrQAfgaljk2EMpwRUXzN2oOVPC5NAHceC/GE2nzJbXLb4Sep7V65p19FdQLLCy7SO1fNe9geoBrrvBfiq40u4EMzl4CeT6UAe5KwwQOvpSnkdSPwrP0rUoL+1WaFwwPfOcVfVhQA1gc4HX0xTV3MOAV9m609iue31pMH1XNADANh+Y5z7U9V3GgjJAOfzp4ABGGP0oAkAxjGMUoUM/cewpcg/e9KfFu788cUASwghO/51MincOfwqKBl3kHBx1HerMef4cDNAD0X5zyOlSkLt5zUY28/wAzUhYbR8xz7UAPTjAwD7Ch+C23qffNJuGOVwT146015VUbf0oAT5fu/rTXPO0enWmnqB93PQUyRucAZxQA1j8vJxUYPPDZp+fkP+FNbBI24zQBH3xwMmmSKFJPSp327cZ5pjDjkbj65zQBVHQhlJHtxUZxtPt7VYlGegyPUGoiv+c0AQ87ipGT7UU8Jkk4P50UAcwkXyjGKkC+/wCnFTbF285yOuKciDOAfwNAEBjOf7op3llsY/WrHlH2H4U9FxwTQBAkeD0qWSM9QSeO9SrGCQenvUu3jP3uKAKiJ5gGVIx61MqEY+X6ZpwXjOKmRRgYOaAIVhYjcDgntUoi+Udc+lTIqbhtUn3qUL8w3H6Dv9aAKZiKjGCfqKQxsRnpj2q8VXbxnOfrR5fy5P8AKgCiY2AyV4p6w7vpVkR574pQhUdR7UAV/LYdRg9jmnBC3EnFWQmV+ZQT7VEyNnB/KgCMKfTdj1ppBB5z+NTbcDCg570FeoINAEB6kbsEdqZuw3rUzQbWLqq5PqKiKfxE8+mKAEkZffNCvtBywIHSh1yQFAoAPTHPvQAu5WG7J59aDt2cMc/Smg4/hPNBODkg0AODDAOAfrTh6460wMxPqPSnFhkZOKAHlBnjg4pVQHI7+oNRhsbvmHNPGAaAFVTntx60jrnngH2pC+T7e9BY5ywxQA7HB5HNNAG0jgU6MbT82efwpdoRs8c9qAG89VHHemkfMflBp7Agg4YU/A6kZoAj2HIYgD6DFK46kDPtUrBfpTJNy44/OgCAJlsq2KUqWyoyfxzTj1PGMU1vvfKPxoAYqnb820f7Of604IrH0P1obLN6/SjBC8kn+lACEDscfj1qN0Y4YZwD93PWpWXIHzAfWkTOcfLjPJoAYsIZlOAWzkccipWjG0nv+YzTk6ketKQVHHA9qAI1yqjcyqO/OKViSMJ83tuxQylj8y5HuKcseFHy4OeMdqAGRLI0YaVPLf8Au7t2B65FPXaHMf8AHjPQgVKsK71baNwHB70kgwu1WHXnOeaAGrjjdnA61I2c9ifY0yRV759TTkXoyqfagByDafmIyakOFHytz3GKUJglmwB6GnqhIyGGfpQAzGCH5PoO1TxRs0Yb5T6gU1ImXGScemasxr+6Ax9c0AIifJlq5Px3400zw3asCyy3R+5EvX8ah+Jfi6Hw5pZWIq11ICI1z+tfPGpX11qF493eTNJNJyxY/pQBqeKfFOq+ILhnvJiIifliViFArBNFFABRRQMZA9aACkzQcg460n1FACk0Z5pBik4z6UAHelXg89PTNJ+NGaAHpI6Z2sRmkJyTSDpRQAufrigEUgooAdx2opoNLmgBRTucU3I/GgGgBwPpxTwajBFO6H7tADx9TTw3PBqINkY205cZ5oAnVh/eNLuJ6dKhyOMNTg689BQA7I6dakjYY65qDzSp+VuvWm+auAB+dAHU+HPF17ocuyNfNjP8Nbs/i3WNQulkjufJ/wCmYrziKXbMHznB9K1oNUtQ+9w+R6CgD3PwzeXN3ZgXS4kGOc9a2lVh+PvXjvh/x5a6aT5olkTH3RWpdfFJpVKabpTsx/ilYAD8qAPURtzhjg/Wk3KGzuCgV45deNNfuEy19b2intGuT+ZrJm8SXnJbULmZj6uQKAPeGvIVJLTovHc0sGo2uf8Aj4jY9vmFfPE+vXTk7pPxyTVUatcbs+c456gmgD6ht7lZFzvFWlkQtlSK+adI8aa1p0w8m7kkQH7khyK9m8EeKU12wWYrslHDD3oA7LcApL/pTwwOCcFfbrVON2YkjNTbjuHy80AWkZWJBJHpUbBVbcoyTTAeu3Oe9AbdxkcelADzkkYBzUeDk8Y+tPLcYJ6etM3jjbz9KAEb5UO3r6Uw+rDBIpXzlvmLCkUZ55xjpQALgqFYg+nNIB1BY8dgKcVGeV/xpS2Pu55/SgCFlzkA1EwXPQdPWp9vzbV+ao32jjAA7k0ARouchulFORTk8Y+lFAHPiNuoxUqq2e2fapNq4HIFO+QcZyfagCMqcckk5pVGc9vSnkHHtSKCD2H40AOjXnoT6VLtIH3cUqcfKwx6E9KVOScdPegA2jJGOex7GkWE5Py9KfgAheo9hTyCzf5FACAEYyq1IIzjrj096ccc9MelSrwAFIPGRQAiL8uOntilMPylix47ZpyluvH0pQp3c5NAEYHPOMYppx2walZDjtimrGT7UALgexPf1pkgBHOM1IIwo4OPfrUT43deaAI2Ud8A9sGkCDf1NPKnhuCPenkLt45PpQBFtzkflmo2j47Y/WrG3jj9aRxtPIGfTFAFV49pG0HH86QDCnjj61ZVeO5pCgH8I54oAq7TyeoHFIEGe351c8oHvyOtRiMHg7T74oAqlNr8HApuTyOKtug7ZxTCgU5xkn2oAr7SyfNu/OkPB4ycdqmZW/KmsrBTlT7GgCBWZsjkd+aCWH3gce9PVTnDClwN3AxQA9HJUNuHNPJz9aZjBHQilZsj7oHuKAFBP92gtkD72O9NOQP/AK1KQGw3WgBxKscc8d6TcSrYzgUz7vH8qYQMnt+JoAcWyxHSjeGP3ulRswzuyR+NB6H+GgBVPPb8DTwMkfL+NRdjng444oG7OP5UATfMRwu0CmhST2A70xuMEdR15o3Y55GaAJ164GeOnFSKBgHnPTJqorrwGz9aeHDHGSaALB6/eJ9sU0nKNtyDntTUcbsH9etKSPegALsBtP4GpJFZY0cshLjKgMCce/pURB3DOMUq8Bh0yfSgB/HG49O1Pj6elRl9pyxOKcGAb5Tx160ATPnbkZz9adGSQMc4qN24DDGPpUirgjBz9KALQYsByufcU2eTy4WkwSMGo1zn+LNM1IBrR1HB2mgD5t+I2qSal4puGkZikTFVXPArmfX0rT8Uo0fiG+jfqJm/KsugAooxSUAL9MUCkFKKACkPpzQTzQd3Y0AC9D936k0nGPpSfzpKAFo/lSnpSZ+lACg8UZNAzgelIaAHDJHajnpSDp2pRQA0U4UhpKAHigU0UtAC0u4+uabRmgB26jcaaKdtHrigBQxx1NJliDzSA4NGaAA/71Jn6mnbS3QGrVrYySj7jeufagCoAxHFWrSxuLhhhCB64rQj/s+zjzJtlkB5UVBc6tM42Q4ij/2aALH2GxslBuC0r9cKaie8iXKxRiJfY5NZryuxyzE/WkJ5IPFAFh7sknC/jUDSO3U0sIi3fvg+0jjZjIP49aYcBjtJI7E0AL+dOX8qaB37VJDHJI+xFLMegA70ASRgM2F5YnivaPhPpUtrYieQMC/IBrmfAfgWa4mjur9dq9QvevYtPtY7WBYlXAA4FAF2H5doLEA+lWlPOf1NVo/fipom4+Zc496AJmPyDIGOuaPl+8M5PWmjDZJIH86fHjGVP196AGFeCTgikLFRkAfj2qTac9qGXA/woAgbpnPBpEbI4zUpQN/Dz700odu4Zx/OgADZXBByPakCruBI5PSk5PXr6Gnx8qcD8KAGOvzsVGB61GVGcH9amI+YnaozUZ3Akj+dACKued36UU5Tk4Aye9FAGNtGDTgP3YHY+1SlORyCPpinhPmzt5+tAFZo9vbA/nUgXbGPlJOfrUoX5hnPHtTwuT3oAYqs56HFOMZA9asJG23dimqN2cMKAIdn97inKuCTjn1HOalCN1JNSKhyDwB7UARclcHingEsOhA9amEJ6549zTlj7AjIoAYFbBOMZqeMHB6E460qrz6/pU6oNhbHtj0oAqOnAJA/rTVVVAZcn6VcIyBwB654qMgbeR+lAFcpkgsCAe/pTJEOOduT3qyAGX0A68VC4y33sUAV1Q5PQj61JGowflDH34xQcd+T64poIHylfxoANvA4PJ7U1hyeA2KcGPPWlYj6Z68UAQlcsevFKqbSd2M9qkPJ5OBjv1NMOOCv457UAGyTdwefQUn0GB/WlwCpJJx9cU/sCOnuKAIVVs4xxUbFl4PJ+lSkhW60yUEvwx+lAEDjksAAT70wqCOfwFSMvJLD6Ypjg99p9qAGngZDfrTSefX6Up+729/amDg8dKAHNjA4yfpTpMbANxGKiLj8abI/TcaAJAwA3MSWpN5JxzVcyFuOKEddw7n2oAsZJIOT9KRlydwbAFMMhyOgA96QvuHQdfSgB2FJxmkOM7fboKhaTnbn8aVHAznFAEgxtwOKXHsB+NQC4wSM/rTS+eRnGOM0AWM884pp2nPX61XabnHNNaXkDse+aAJ8dgaUb0PGfzqDeSdvI+lAYnofqc0AWFkGeetWA24jpVINg0+FjvGV70AWSWEnPPpUkZIB9e/tVcvuk4z+FTRMzEqASB1oAf8AL5ec0o5fJweKjc4bmmpxnqPf1oAsnGAeR7Zp4YseDgD3qsztxjIHb1pyO2fukA8UAWfNYMAzcfWllbcCMcVW/i+8MD3qbeuePx4oA8L+M2jSWWuf2gsZWKccnHGa4Cvpfxro8OuaLJZyAFiCUY9Qa+ctUsp9PvpbO5UrJGxU8dfegCrQdu3vuoowKAEpVHzYJAHc+lJQe1AA/wB7AOQO+MUHOKX+dDKw+9g/SgBnOaKU9aDQAGm4p1JQApHHX8KbinUUAA6dCaO/FKM+9A79aACgil4x3ooAaBS0tAPrQAYo46UUnWgAz/d5oyT9aVVLHAFSCID7+BQBEqtn1+lXbWzLnLYAA71GsiRjCjNNeaWQYzge1AF3zLO1HyjzG9B0qtcX00hwG2L6LVc8HHAoBGehYfXFACdT9amhtZ5RlUwB3YgD9aYWcj5AFHfApHjkXDMGwehNAE3kwq3766UeojBY/wCFLIbJVxELhz6thR+lFpHGziOb5fT3rQfRJpk3Wcbu3UrjtQBjvt/hyKUdOa1bTQri4icjKyRn5kIwa7HwV4P066xLdO7sD9wjHNAHHaJod9qkwW3hYjP3sV6z4N8DWmnqktwBLMcZz2rqdL0uys4WWKLZgfJtWtBAFXkAj16c0ALaRmNTGMLt4XA7Vci4BzyarBSrblBz/OpYWbPZT6GgCxyR1xT0O04AqHccH5eakjOTngfhQBPHJkn5ualSTI+Uk1BG20sW4AGcinxuj42sGPXHtQBOvIPy4NKF3AFelJ6dM+lS4GwdfwNADMe4FMYc9Qalweq9Peo2POTkigBuR/FyD0xTQACVXB/Cns3f1oOM47Y4NADG5HI6VGOMtwBUjEBjgVFnIOc478UAOCsMnFFCMM4/maKAKax//WpAvz5ZifpUqcoMA/408huNq/UelAEYRS27lQakSMKOADT0VlYbvy6VIkbMdx6A8c9KAGrCQPSlEO3PAP41ZhTcvPfualSNRnzBkfSgCisfOSpxUywqyjaw+mOatRw+YBtXgdsc1N5JAGIwV70AVhGBGM4x6niniFcYLDPtU7RNnGNxPbFOWLoxAyODQBTRCg5z9BVhl+UblK56ZNTiLB9DSSKTlidwHTJ6UAVTt37QFbjsOlRPyNvpxUzYUnPGfT/GoJCqjrn0yaAIjjlVzUMnY8D2qQuFGe/eoHYt12+1ADSckjnH0pnfgnPoKazngAmo93UZAI60ATsdqmo2k3NnbUXmMQyjBpjMPY0AWTJx2z9elAYdd1VN392kVm55Bx29KALgkTswBPvmhpABjO4+1VhIW9M/SmM/fkUATiQnkY9/WmNJnvlu1Qbvm+Yfhmms+FxyPY0ATMckZ61G0g6Hk9qj8wDr17ZqJm6bjn6UASM2B83I96TcuCc9s1XeQdVORTC53Z4xjpQBYVlwdw/pUEzJnKkcdjTHkzwP0qvJISOOn86AJy4DHnrTTLnjpVVmzgnIPpSZbfQBcE/8JAP0o8zIycg+uaps7BQSO9IzH8+1AFkyAHO/j60vm8YHXtVdY2KttAIH+1UJBBz09iaALbyL/eH40zzckCq47Zzn1qQO3K447HFAEvznLdAPenA5xzUO75ehpUfjk0AWBgkY796lPBHH5VCvzLn5fr6UyxuVuomaPeqAlQzrgkjvg0AWvqcn3p8X3s7fxqENgAZGfXHWpEJwRj8qAJT8/XK/Sp7diMhcgkdelVu/88VISMA5PIoAkLAg5bLUifNIRimKeORmnRNtPAIoAkfAIXqakDJjbzuqvLJ84pyDgZ6/WgCRcAevqaUsecdD1Ipq5yfl7fSjJGeOcUASqcrjJx2rzj4ueFRfWn9qWUa/aYhlwv8AEK9GQHjJ5x0Bpk8QkUr1DDBBHagD5WwfoR1HpRXcfFLwq2kX7ajaxk2sx+YD+E1w9ADTzRj6049KbQAcAUZ7UUhGaAAY9zS5ApoFKw9wfpQAdj1oFO+YZyeD1ooAQDilA4oz7UUAFFLR35oASiggUmOKAA0Ae1OAXBznPbHSj8qAEp4wD1puc8VasreB5AbuVooj0Krkn2oAriQjhBj8KdFDNcPtXr6k4qS/g+z3LIFkVP4dw5NT6Dbi51qxt2mESyzqrOeigmgCnLH5Tsh+ZlOD6VGzH1wK9S+LvgCTw5cJdIyGCRAQVOQeOvtXm9tZecSJJViUDILAnd7cUAVPp0pRWhHYW20s98kcajkshDE+gFVMqr/KOP8Aa7igCS2E6YaM4HYdQfwq7HazzH54tyn+EHGKgtkk27wgK/WtG3llEO11eSMjn1H40APs1t4AbeTy5Iz96KZQGX3BrY0lpLP95Y/v4f44mPKj2rmJY5fNO6JmH8O8c1b0eOWSQvBdhJAeY5G259h60AdVOy2F/BqsSNJYXON64+6e9dZYX1tZXoSOSMW8wDRt6E9a4GfVLzUI00mCPLKf3ilR6+tdDeRaTHo8Fw00y3EWFMWRkH1oA9Dtrjc20NnuDng1dU8chea53wrLHNaiZSZH29WwMVvoWJBb8KALaTSNHjcBSldyfePaoflPf5u3FSr8vXOe49KAJgf7wqUbehYH0qsrAbmY9qfHIrYKsCKALgAaJlPy7hgnqaQ2waW1kWZk8gksFUfvOMc9x1qFX5yGB981KGHXJP40AW/bjd2pVbAAbI9xVVXYkqM807ewAB6DqfWgCfd8uOM59aaXwPmOfaod67RzyD3pVYMh2jv1BoAdvz95fwpS3TnAqJjwF5Io6ttORQBK7YUYAA71F2LA0q/ePHGPWg4P3OPU0AAH+9j9KKeqknoSfTFFAEcajIBYY9qm2jb8uCQecUwlRGcIx/DnNTAYXp9aAARt14bPr1FTxquOABjrSIPlXrj0qZAMjOR9aABUDKOcgdKmCq3y4J49aRlxjbjmpolPGByOcY60AEUfReMirIXOcke3rSLnP3Qp7jFO68cL9BQA1sDtz6U1/m4X5R6U/G5dw/vdRUfPQ5P40ARvu3ccComODwS3r6VOQAu4tn61BIG/h2kd6AK8rHHGOagZ+MbuSPyp8+QwzzioXb86AGMVz1J4/Oq0v3sL6VMzH0FVZWIGAfrQBFIccf1qNgpA+bnvTZ37oPzFQM7dMA/SgCRmwOODn0piuoHfNNk+6F3Z75qPaQp6H6UATq6++PXNG8A8H9ar8kHAOKcgY9ifegB7vwflH8qTzsxAMMYPSoriBpUH76aMA/wEAmn7AF4JH1oAN/OW6UxnGB9etEilepGDUTEBl3YHpQArMQxxyfembuzcY7+tDH5jkKRmmuVxy20dqAGuSSfr24prKSpGOKc08Sn5pYwMdyKikv7JBzcwD1y4oAN3Uc47k9aYF4wvH1qF9T00Hf8Abrb6GQUwappzfdvbcn/roKALPlsevyn1ApFUY+YnPrUK6haHOLuFvYOKetxA+NsitxzhgaAH8fWmlTjtmjzVAOOlN8wD0oAeRgk5GDUYXGeOD3zzQWB429aTd/DjigBG7jrSE5YNnNB+Vduc+9IO+3afwoAk3bvvH6UqhuvQVH/DuAXGeKm4BDZPSgCSIn1AJ6VJkZ6Dj04qup3Z6/yqVW+Xb196AJflyMkA09GUEkZzVcuAOM+9G8gfMcH0oAsbicgMQvcCpFPygE9ulVFYlTjFP8xVIzjnpzQBYLLnnIHtUsUgV/kyR71VRgMjvSq2TheDQBOTubrzn6U7zOBuzUIcZO6pFdQm4kY7Y70AT7ztG7PtTSeehA+tMLFuentTl6c/rQBMhCnjjinj584yPrVYNtbPU05Wbd6D9aAIda0231OwltbhVZHXB9q+ePF+hz6Dq8lpKrGM/NG3qK+k4+Qa5v4g+FYdf0l9qbbhBuif39PpQB88daTFT31tNZXctrcL5csTFWU9qhoAaaB1paMUAIcH6UdMUtBoAShTQaBxQAuKMUtByBnHHrQAmaKD0oB9qAFo4pvNOoAMH0NKqlqVWwOxqTcwYMV5HPSgC5ZaXPdQs0EbTSg4KKM4Fd98OfAsmsTRvfxstoi5ILYywPH4VmfD/wAUR6PfM0+mfabWU4fy1+ZD/UV6t4M1fTtK1Vri60LWJdKuPnMaWzExnOQQ3QigDyH4uaZLp/jeWBrdolMS+WAuAcccVgaRZGe8j3kogbO4dcivp74keGP+FpQW91odituIB8ks7CNjjt615jY6DD4T8RLb61ZOkq4EkT7Srj1U0AewvaaPP8GGvdRa1uoorQO0zZ3g44X61xPgP9n3XfEWgR+J4VhtEuRutreQ8bexP1qbxbcW+qeDb/R/DsxxLHnyQMDI9RX0L+zL450rxN8ONP01nWHU9LhFtd2z4DIUGM49D1zQB8ofEH4J+K9GJmk0+Nx/EYCcH868q1fQb/T5NtxbSL16jpX6i65YR3lsyfZ1cN3Ir5g+N/w7nAlmitVIbONtAHyZab0BEc+z1UnirCXSW7cRuz9ThuPyqz4g0W702dkuLdkwevNU7eSIhY5Y1fPqf60AbGl6hHdXkUcm2ME4KuMhq277TjYxy/8AEvinM/3UZwQPcEVhWEdrsk22wIYfK2MlT9a0tGkW1V59c8wueIc9R6GgC34S0+xs9cMsN8kdwB81u38B9j3qv4nvf+JoYpI/KfOQ+OGqzDNONUjvHtYCr8ebt4cfX1pmuWLT3G65Ej256Y5Ke1AHc+CLqGTTU+ePzcfMAetdQG4BI7dq4LwZpSwrHNuZVXp6EV3UWM54IxwaAJVJIzuIqYHvnkjrUJXpt6d6cnXGeB3oAmDcdTj3FKnTgEAjHTimR7ADnOTToywUGgCdTg7Rz6VKH2p1FVC3bB/KnjoAc/SgC0pOAyg/Wnls8dB61WG73A/GpFbC8CgCTd823nB70gJAPABzzikDKV+Y4NNc7gFHT1xQBMWbbxjHvSD5iB1/rUJbbx+lKGGCc/SgCwD26D+7TsfNhuM9KrB8NgnNOL7h0/GgC0DzjJ+uKKiRmBA7fWigC+tu+NoBBx3wM0LE2zMmFbuofNagt9o65pPs4OeFHueaAKKxbhu38AdjUscfAAGP9r1q55JyAenbFTrCpAbA49RQBVijOOOo9BUyL/dYkirXkqpG7P5VIkC8v+XrQBXiiJBZsc9xUiW+5flBJ9e9WIodwCrgAdzUrIAwX2+maAKLRbDkg59BUMsQY42/KVORWiV6KVOPWo/J53YyO4JxQBmRW0dvEkca7UByAKik2s77QMqefatNo1JO3g9vaqk0ZGGxznmgDOdFJOQc+1VioPXGR14rRmjUEE9c1UnXaxyOo7UAUJADnk/Sqs6BTnocdRV91AHzCoZEHY7h7npQBluuMZ4J6560wRg9zV+SPccj+eaYsOT2oApGMZxtP1oaNWxjBNWzGrNzkfWs7W9U0/RbN7q+nSKNR1Y8k+lAE/lrjlsVDd3djZJ5t1cQwoO7sFryXxT8Ur66Z7fRI/s0PI81xlj9B2rz6+vry+lMt5dSzyHu7E0Ae5av8Q/C9puWO7a5cfwwLn9elcxf/FlMkWOkFvQzSf0FeVFjjrSdqAO6vPif4gmJ8qO0gHoELY/M1lXHjjxNOctqbx+6KFrmaOfegDWm8Sa5PnzNWu2+kuP5VVl1PUJR+8vrpvrK3+NUqKAJWuJm+9LIx9S5pPMPck/U1HnFFADy3sKFPv8AlTO1AoAkDkHqfzp63EqAlJpEPbaxqGigC/DrOqwkeXqF0v8A20NaFv4w8QQ4/wBOLgf31Brn/wA6KAOytviFqqf663gm/MGtiy+Ilq2FurKSL12Hd/8AXrzXpS0Aey2Xi7Q7sjF4iN6OCtbMN1BcANBLHIvqjA14DngjPB61NbXV1atut7iSI5zlGxQB7+WwPvAZpDxjJPrXkel+N9XtcLcFbpB/e4P512egeLrHVZUt/mhuDwEcj5voaAOqB9M9akVhlsYxjJ5qInawVlwcevShMhuP/wBdAE7dBg5Panou8Hc4TA6kdag3MX6YP1qXY3XkUASIfk4yTSuoOFbnvk9qYvJ+lSBBg5Y0ABUk5XP1zT1Vgv3voRSKG/yacQwUtzxQAxS2e/pTvmzwxFC/MB1yTUw+8TwF96AFG8Jninh24pkMiyI33uDjBUipj90enfNADR3709WwScD6+lc34l8YaPoY2yzeZOP+WSHJrzrXfiVq94zLYxx2kR4BxlqAPZ5r2G3BaWZEHXLHFYuoeOvD9mhWXUYiw/hQ7q8Dv9S1G+kL3d5NMT6scflVOgDrviNrGh61epdabHIJujsVwGFclRSGgApaTtR24oAKPxNFLQAgyv3SR60UvJ7D8KMHPQ0AFB7YxxUkUMshAjidyf7qk1saf4T8RX4BtdHvHB6Hy8CgDBxThXc2Xwp8b3Q+TSCn++4FdPoPwE8U30ii9urWzQ9cZdv8KAPIAMjFWbCwu76cQWlvJPI3CrGpJz+FfWHhP9nDwvbRpNqs11qEo6qW2qfwFes6F8OfC+l2qW9hpFvbLj+BcN+dAHyH4N+E2pSTRXniQCygJBWJz8zD3FejR/A+z8TXA+zyta2kSH96BjJ7fhX0bbeB/D+7Mll5hHQu5bFba+H43hFurRxW/QqgwSKAPh29+DvjTTklv9IsDqNnHI0YeE4ZgDjla6r4e658UPDRXT18JapPCSB5DxkofwP+NfZtlpsFrbpDDGixIMYC1dghi38qPyoA8z+HWleKNYhW41zw5puixsdwXG52/wCA9BXR+KvhnoHiTT2tdUsbR8jAdIQrr+IruYlXsAKnHagD4s+IPwA8eeG7mS68I31zfWeciNXzIo9BmvOPD/h/x1purS/8SPXbfUmPzTRhlYnP0wa/RsgZ5XJpjxIx+4pPuKAPm/wXqP7REmnRW8llp7Q7QFuL6FVkx746107eGvFlxH53izW0uy3JghgWNF/HvXstwpaJlR9j4OG2htp9cHrWFq1jIbICSQXMqrhnKBdxx1wOBn0oA+XviJ4DsblJZFtmdWyCB1zXiWteBktZdsME7HJ2jGQPrX114l/tBLgn7C8Sjg4jyhFY1tYw6vKBHZW3nKfm4x+lAHyXaeE9QvS0bRSW7KDt4IBroptF8vRYLW92Fkx0c5r6N8RaHbwhIfKAVBksqAfhXneu+GbWRi3mO8ZzxwCKAOGtNAsfs0KwXJEindsJ4ruPCXw91XxNMjeUYYSQN+Otbfh34e20k1pPEJJbaQBiQMke1fQej2tjpOmwQogjwowmOaAOM8KfBLQbe3X7e8spxyFO3mt67+Dfhh4yttNcwPjgl811PmNeW7wrcPb5GAyHkV554k8AeIFvP7SsvEd/NtO4KZmyP6UAcf43+G+reHVefH2m06iSMdB7iuEaMqDk/nX0v4P1C5vLD+zdW3XB27HLf1rw74jabDpviW6t4Ewm4kD0oA5cc85J+tOCtgbcGmF+MLS7suc9xQBISS2Gzu9jUqvkdaq7mHHOPYVJG/HNAFkdfvfnS5JPAGKhDL1LGlDZOetAEqtyegp6sxO5ahyT83Qdqdyy9h6jHWgALFiQ3B9aVVGC3f1pFUgfKD9KeC3oR+lADAPm3biKlYqB83IphUE/NuH40Lt+ooAlVjjmimx5JOVyPWigD0CK1AXLcjtzTjbr5e4gA9Cf/rVowooyMEfzpWhOD19T6igCgsO7AUZGPTinG3ZWAVQRjkYq35fIw+R34qTaBnrj3oAqKiq6lVOSOacFTce3t0qxImDjaenABpCBjoAB2xQBAV3HCqFHsafsBAxnI7Dg06PLZwuQPWpVwzKVUnHTJoAhWFsdMcYzURT5Tu5+lWpOMn9KgZgEK9z6UAU3TH8Az6k81Wm4yCAcetWJmxleT9BUEoXccHgCgChMM5zgfhmqjx7hy3T0q7csGI5P0qlJJt3fKDmgCF1XHAHSoHVSnOOewqWWTC/Ke1QM2QD0xQAwquBTSqgA4zTmGRuzj8aa5MafeHTuKAMbxZrdroOkzXtywCouQM9T6D3r5x8V+Ir/AMRag11eTMI8/uos/Kg+ldF8YfEE2qeIHsVk/wBHtjjg/eauEZqAELc01jSUoGeCcfWgBOaT+VKcA8c0hNACnqcce1JzRQPegAoHuM0Zo70AHfnNHHoaD79KM+1ABRRRQAUtJSmgBO9LSUUAL+n1oAJz7Cge1JQAuTQaKSgABpwYg5FNxRQB2ng/xdLaulnqEheI8LIx5X2NelWlyssaPGQykcHNeBV2fgHxC8Eq6dcv8h/1bE9PagD1LzGH3QM1IJGIGWx61UikDKDuzn0qZTyVbP40AW4hyDke+e9Tr1OeRVVJOg6+2KcJDnBwPb0oAtlgxU8DFJIV2HcRk1VaU47/AONMDF+MDGPzoAshhjPT3qSN889eetUXm2pnuBikW4IQNn8qANUEY3H9TXF/E/xLLo+mrbWvyzXHG70FdCbwbODzWB4v0i21+zWOUsjryjjrQB4pI8kkjSSsXdjksT1pK6+fwDqqsRFPBIvYkkGlh+H+pt/rrqBPoCaAOP496MH04r0O0+HceR9pvZG9kAFbFh4J0S3KmSIysO7vmgDyVEdztRGY+gGatvpWpJAZ3spkiHVmXAr2+003T7bAt7WFB6hRWN8QrO5vNEMdnyR1Ud6APGzTsn3p0qSRuY5UZHHVT2ptABShRToY2kYKikk+1dP4f8O+ZJ5l2pA4wvrQBh2FhdXcgW3heTJ/hFegeFPh3f3LLJdxlFboOtdt4PsLG3RFit0jxjJxXpOnSwiEIiIpxwQKAMXwV4H0+wiWSSGJmB6la9S0qz0+GALHDGrAf3KydLWPYrcZ610EDYCxlhnrk8ZoAaYIdwKx49TjrWhYiJDzH+lIs0arjcu4Hr0NTQSRht++gDRs/u/KOOwrTjkb5VC4yKzEliKr1Gepq3bOin5W70Aa1s3y5YqPwq0jEDP5Vnwem75TVqJvmAJOMUAXFb5O+amQkkEfyqsduB82PpU8TjGQf1oAto/PTFTqfcGqMcn4/SrUbcUAWVbnmlAqJTk1MG4yTQAhQdaZJChPIzUm78aCc0AU5NMtJPvQg/WsPV/Cuksvmx2qxurbgU45/CupGfamyRh1KsBg9aAPFvGGmTLvkDNhP4VHWuKtrO11CcwxQmQ7wOBnbXufjHRY9SsZLKNZVD9WjJRh9GFYHhPwDLa3xuLwqkanhV6t9aAOh8JaBY2Wh2yrbruWPOduDmvJ/iB4q8RWPiCe3WOFbcNhB5fOPrXv6QxrEI1XCgYFeUfGDQ2VPtQj3qcnd6UAcx4Z8W38sqmViD3A6V6do+qG8tgM5YivG/DVrLJJsjiY47gd69U8OQSWtupnXB9uMUAS6TCbbVpNy5y2a8X+LtxHL4vuTGec4r3eyUSXTygYHNfOfxEl3+J7xgc4kNAHOOcmgfdBycmmhsnkigEE9RjtQA7rxyDTg3G09vzprEDuMH9Kch44INAD8nbjA59aem4N1B4pik55AIqVWU9qAHLyMHnFPVfl9/pTO3Uge1OUjON3HpQA/d0BOKk3DH3sn3qDqfQUu5RjkUAPPynAHFMxk9gPSgv8wPUVHK6KrOxwo6+1AE5PocfjRVeOQNgr0NFAHr0YxnGfrUqn8PU1DG2Vxjnvk1IG8vnBI+lAAQ2/KnjGOtOxwdx470hG4qVPfLZpVyWBH48UABbHLZX0PakDZcjHbgg9aHIGflwaj9l2igBVVt+0Y6euKQ567MHpTfm/i6e3emM7cBmJU8gHtQAM+4srE8VXmclcfoO9EzknhgAarvPg7iOOnPSgBsh5GD9RVSeZsENtx2xT55dvPyn2FVZZljw23I/iB6GgCvPJ83OB7VWlk3Hb2+lS3EiltyDbnsOgqlI5Ykb+hoAJNuziocnPoMdae2Mbj+WahK/xZ4oAXzME84xWfrd6trpdxcNj93GWyT04q6VyeRx3rjfizd/ZfCF32LrtH1JxQB8/6nctdX9xdN96SQt+tVCakPT04qMigBKSlooATpRRTvSgBAKQ0pPvTfzoACPeijikyvvQA49BRSUqgt0GaAExz3paM4pD+tAB1NL2pM+1ISRQA6jtzTQTg0pYHAwQe5z1oAAfelB/CmDrTh0+tADu1FAoxQAD8aKKQ0ALT4JGhnSVOGRgRUY6UH60Ae06FeG40+GbuyDPPetMTfNjnOOT1rlvBUhk0aA88LiuhRju5zzQBcWbA6j6g08TM3zNj8apqTu44pQ/U4oAvI28gk8DrTZmGQqkEe/U1WVmxgNt9eKUtuPrQBLK2VBHQdaidjj5en0prkD7x4pg29unpmgCTcdvak3+3H1prdKQAAn5uPSgB4bJyOKcpycbeKYvTsKRuDxx9aAJS/PQdKRpCOOfyqMH1IpN2CQORQBNu47005b0xTVbgLg0jSHAwSPrQBh+KfDdrqcDssYSccqy8H/69eWXNrNa3TW8qlWU4Oe/vXuPmKRhsk+tcr4z0WO4/wBNhVTIAc570Acz4eW3hw8m0Y712FlfWT4YSJx0rzK8aeEmNlYKD0pttcTKw8vr7GgD2i11i2iw32hEboecYrq9C8QW4QfvFx/ezmvnuG3v7pSPMRO+XfFWI7fVLb5k1KBPYTigD6v0jXrSSPyw0bZ7eldJb6gWi3x7WHt2r43s/FGsWLY+0xSYPZ67fwl8VriylWK8/wBW3oeKAPoGTxFHBdNDIVJHqK0oNaiZA3nLz2zXkcuu2ussl3YzozMOVz1rYt4NQeFJFjL8cYoA9ZsdYimkVPNUfjwa3ra5gALBic8Z3V4h/aF/Yje9vJkdcg0kvji6jUsg2tjoQRQB73HqVtt2GUkjvmrEepQrgtOqr/vda+Tte+KF5bTYS7WJ+4ya5TUvizqzSf8AIUYj0VSaAPtuTxLpcKYa7QfVqrjxdYpho5vNz1w3SvhS5+JF9cOGkupRj/ZNWdO+IupBvKgNzM3Xai8mgD7vtvGGnYG6dcn36VqQ+JbDAbzlx65r4j0jx9r0o8s6HqEpJ4C8Gu00DWPGV9Kq23hjUSSekkwVaAPrWLX9Pc4jnUn61cj1S2K8yIB7mvEtAsviAIFkm0CzVhyA1yeP0rrNOg8YsR9q0uxXPVVmz+uKAPR4r2OQDY4P0qyJB61yWmx6vHtE9osY9FfNb8Pn4+YFT6GgDRVuKcWyKrRM2OTmpV5oAUgdcUD0pT0pBnNAD171geLf9KgWx8lJd5y27sK3c4qhqcLsQ6449qAMzTNNs7OAJFFGBjoFGajvUt2PlqGVs1eQgjHfvUMlgZpd/TmgCK78nTNFubskDZGW/Svk/wARXv2zVrmc4O5y3X3r2/44+Jo9N0b+xYZgZpR8+Owr54uZCzlufpQBIWyQ3QUqtzwRVZXPXI496RGyT0B+tAFwSLnGcU4Sjf1qmCTn5vzpS2OuCfrQBfWTH90+9PjfBycfnWekgxuPA9qekoZuKANJJPm6Aj3NOEm7uo/DFZ5ZeoP509JsA80AXRJ83PJ7c1CZGyevvULzdGyCfpTPN56nJ9TQBaRmCn5iD2NBkBXkgkfrVUzcDv600zegoAupJ8wPYUVSDPnqMepooA9qhKhBtyDnrVncpO7rxzkmqcO7nco4PapWbALdAD+lAE/mYAwfpxTnlCoOx/nVIzYHzKoJ6EVG82Mbic56g5oAtu+cnn2Gc1G7fLn+VVHn+bCnINMebJ+YKP8AgVAFoSYT/WYaoWm3SFh6VVefByKYbg5wcDFAD3ucblbaxb0HSq00p43AEe1RyyYbnJz09KglbP3mx2xnigAml4OSPyqtNPu9TQ4C4xg1UkbP8R/pQA+WRmAyfyqCRvTkn2pXHXIHIqJ+QoDUABOMrj8aaZAF24BGe9BwVOckZ7VGeAeP0oAXdyR145zXmnx2nC+HY41P35VHWvRyzN3wAO1eSfHqcrBYwc4ZiTkUAeTN24ph69aVjmmmgAJpO1BNJ2oAKXpRQKAEpDTjTeKAEoHWl/z0o9Dg80AHNGTnrSEUUAKORSjrTf0ooAX8aAeeckemaKOtACH6CgH/AGf1pf4ev4Ug6UAGfahaSnCgBRxS5pq9KeBQAUUGigAoooAyaAPSvh827RU6/erqdvA5xXMfDkZ0QHn71dV5e0/NzQAw5IyWI+lObJA3DA/OjHJUrx6Uh3A8ZA9KAHR4xx0p+QGOAKhGd2c4HpTskgjg/hQA2QqW29CaavA7Ur9gVxScdOlAD92T7Uo69fwpMhVFNZ1JBFAErYA5zTWIZfmyajWVWfkdKUtzkNx6UAAPI5zigtxngfjTHwfmCj6U1Wzw1AExfJ+9x6YqN3LYHUenpSBgo6nPYCo5HB6Z96AH+b8vtQ5DwlW5BHSoGYABecUhYAjGfxoA5a5tY31CS3kjLbjxkdKJ/Bb3CBrcshqbXJDDqUcmSN3Q123hS5V4l34P1oA8lvvC+o2su11Zhnriol8N30kgWOPIPcqa+gbjT7K8XbLGpyOoqmPDdmG/c7k+h4oA8y0TwOzWuLwJnPJ71Y1DwTZxpuhZ+Owr05NCg+6xcgdyasx6baQR42+Y2P4qAPJ9Ahl0OZZIfMX5uQ3Svof4ZyzX0cW5gVI54rxbxSPLu24Cj2r1f4MXDeXEFBBx19aAPd9M8N6fdQp5tvEyEfMT1zS6t8N/Dt3CQdPiUsOoFafh1pDbruwp9OtdCo4HzUAfOniT4A2moagbiEIADwpHFYHiD4FsYwP7PgcqONqAV9VFEzytVZ4kLNwD7UAfGl18Jvs+UuNIwo9UyKu+HPAdpYzeZBpSo/QsF619ZvaROCHjVh6EVXbTbIEFbaPJ77aAPH/DmhwxMrSaZFv7E8mu40sTxqqR24j+iV1q2kCnIjA9MChbZVfIXOT0oANPuLgIpZcDocite3ZTgkc1SjXnGNuParCMM9zQBY1e2mv9MltLa9eyeRdplRcsAeuPT61T8FeG7XwvoMek2l1e3aLI8jS3c7SyMzHJ5Yk49qvQs2M9R6ZqwG6YwKAJgoXp3qQcdqiVs8d6kUnHXNAD8cU00ueKYTQAoNUdZmkggEscbSc8hR0q2WweooLZHNAHOPrVjDGZbmQQ46l/lA/OvNvir8dvDnhWwkh025j1DUCMKkTZC/U10Px+8O32v+B7q30tSbgKT8pwa/PrUobmw1GazvldZo2KsDQB6hffEePxDfzXV/OyzyNzvPT2qRNStZMbblDn3FeNXC85qv58wHyyMuPQ0Ae5C5thz5y/XcKa2o2anJuowf8AeFeHtPeN0uZD7bjUDyTfxSSf99UAe5y67piDL3kP5iqF14u0SA/NdKfoM14q0jHqxppb8aAPXZfiBpC42tI3sBxVOT4jaeCcQzN/wGvLDQOlAHqB+JVp/wA+kuPrU8PxJ048NDKg9xXlHtxQc96APZrbx/okpG6UxH3UirUnjPREXd9qDmvDsmnoxzQB65cfELSEJAV2/CmRfETTOnlyj8K8p4PoKUDDfeH4UAev2/xA0pnwxdR7iivJVxmigD7vWRmwfl6UobYflb6mq469ePWnFuCvPXp0oAJJTnII/CoXnJ/iwc0PsJG3Oe/PFRMyglWOR6YoASSU+ZzwPX1qN5SoK/Lk96jb72UI9zmop9oAXIz1zQBI0zbue49aYZuNvDD19KrtJjHU4/WopJNzEYx7ZoAnkdQw6kj2phcKpbll+lQNJtGM/gajMjNn5zj0oAc77mO0Y+tRtlj1H0NIWPf8cnr9KiZ1B559ulABJlmHOCO2ajLKR8xBPtTWZe/HNNLKOaAJMowCrkikkAQnYpOetMWSPHTmlzxmgAII5XGfSvFfj3cI2oWFuAm9FZiR1r2l2zgAYH1rwj45f8jNB6+Uf50AeemkpT1pKAEpDTqaaACiik7HrQAdKQ8UZ/Gl60AJmjPufzpQOaTb1PagAytHGO9HGKXAoAQjmkpcCjAoAO1Bzil20uM8EmgBlKD2p/l0eXQA2jFSLHzjcfyqQW/HU0AVx+VOzU4gUnG408Wq93P5UAVc8UVNcRCIrhic1YWxLIGDdaAKXajvV99JuBGXVlcdeKosrA4IIPoaAPSvh1tj0EM7BV3E8nFdXb3VvMP3U8bn0DA14odVvP7OXTxIUgByQDgn61WhmkhYNFK8bDurYNAHvTsuPlb8KiI6HP5GvM/CXibUhqEVncTiaJzj951H416XCVeMEYP9KADHP3qYchicnmpSgYcikMfHAP50AQtw3XP9KRWxnv6H1p8gP938qjfPHJP4UAIJBu5J+mKQnpnpmkkX/eBpAvH/ANagBzsNmADweKHYD3phXnnNMbJ4XigB5kCnihZAc9zULKeh/nSD5RxwaAJWPQjimtt7MfxpBntT1j+U4AP1NAEfOSRyO3NRsMndz+dPKkDhfyqlfX1rZKWmkVD3GeaAMjxcAoikGflNa/hW+U2yjfyK5DX/ABBa3ieTEjHB+960mh6ksOFz+NAHs+nXfmKv3SP1rchViobGfxrz3w7fb23BhXc6ddbogDxgc80Aa8NuqqW756bqh1HZDEzvgBR3NDXi7SWwcetcT4+1+QQmCGQIcc4oAwPEU66hq4jiBC7sGvcPhRpi21pDJ1Zcd/6V83aBdA6orTOTlq+k/hxex/ZIyjL0455oA9y8PTKFGzOD1zXTWoeUVw+g6hFHGil1P+NdRbavDGuGdRjrzQBsSxlE561xfje61vTIDd2kXnxqN0iJ94D29a338RWW7idfzrN1XX9OMLK00eMEHJFAHKeHviFp+popWcBhwynhgfQiurh1e1lQP5g6ZNfLHiu4jh+It5Nosm2KQ7mVTwTXS6H4su0TbJIwYcFScYoA+hU1G3PKuDmplulJB3Kc+9ePad4pDJ/rOP4vauk03xNFtCtIAD39KAPSI5N2Bzz2q2AuB0FcTaeIYmA2tn8s1r2msLIo+YHP50AdIh5HNWA/Y4H4VhwagGX5jwPepRqC4C8H8aANfzhu256VIswzjBrHW7VpMA9R+VWIpiTyaANHzRmjdVRJMt7VKre/FAEpOetNzx15pjP+NN3HB60AWYo1k3KyhgRgj2r4r/bH+Hq6J4lTxFYQ7La6Pz7R0Nfa1g2c5rgv2gvCsXif4fXsGwNNEpeMnsRQB+cjxhk3evNZ80fPoK272CS1u5baT7yOVI+lZ93Duye9AGd0NLjI5pkmVfrxT0bPqaAI3jzUTR7atbu1NYA0AVTTe1TyR+lQnAoATikJ9qXApKAAUo4HvSUqj5hk4GeTQAoNSR9A3HX1psyxrKVjlEijo20gfkaSPrQBZTrRSL9KKAPukMCvGMj2pN3CsWDH+73qM7d4Ytk4pkjqBhjj8aAElPJ2kY9Peq5LL820sT1pZX+XqwHbioDI+RlgF96ACRw3tUU/3cqQwxzkYoaTOFGCajd8fKAoHegCLdxnB9M56VDI45BbNTSDIycflUDr6Fcjoe9AEZkJOOtRNIMbv0xTj0IyT9KQJu4HAPWgBiyBgGz3zxUJO4ltxPPQVYeNVjLbicAnFeV+LfiaNM1WbT7PSSzRkgvK5GfoKAPSXkA46H3pvmgcbga8SufirrbZ8m1s4vcgtWRdfEPxRMSRexx+myID+dAH0Gs3XpSiUDkuNv1r5vk8a+J2P/IWmH0AH9Krv4r8Rv11i6x7NQB9M+dGw+/+teJfHNR/btpKCDmIjH41xr+Itdb72rXh/wC2hqle3t5eOJLu5knYDALtnFAENJQNx6A0nNAAelIMUc0bT6UABNJS4/ClCk9KAGdKBTihx60gUdzQAmPajoME8elOwP71G1SfvCgBNtBpwVP7+PwpQsP8Tt+AoAjPbmlp5EXZnI9xR+7xj5qAGg0Zpw8v/apC0ee9ACg0AnPHWlVo896l3WwHcmgAjfB+YAmnlm69qaslt7j8KkSWFQR5g59qAHxBi3XGanbbH3BNQLND3cEVLHJbNn94o+tAFK/cs69KsROzIE4xUk1rb3DrtnVT6BhVyPTAw+UnOOoIoAo5uoxuic/TNU5pmlkBZfmHWtv+zJlBxICewNV7uyvFh+RA27rjtQBjzDDd+amsLG6vpGjtYWlcDkCnyWV1gL5D5xWp4XW5s9aikfdFHn94T0IoAp22k6ut1Gq2Nwsm7KkocCvZdJhnjs4VucCXb8xHrWeniTQ4yqPeJnPcGrsGtaXcEiK9hJ9N2D+VAF4qw6daaY8mpYpEZRtYN9DTmVSMqPpQBXVeDjr9KiaP25+lXYo8E55/pUcq4znn8aAKRT1FRlTnAxirTKpbtn2NNKetAFf5clRTdu4/dwBU/lKD3yfWmMmAe1AEJjDHA5pPLwcDBqOW+tLc4knjX6tg1n3vifSbZS32pZG9FOaANXy+eQBVDUtYsdOUtNKgPZQetcbrXjO5uCyWY8tCMbj1rlZ7iWeQyTSM7HuxoA6nWfGM8xZLFfLB/iPWuYurmaeQvNIzk9cmoQ1ITntQAoPFTW8hVgRUH4UqMAelAHZ+GtVaPCls+nvXf2GtZiBLhSB614zbStGwaMkfSt+w1SRwoZie3WgD1C51xPKPzjOPWvPvEurPc3ZQEMT6VY2T3SY546GqUunmGQyyqxbtk0ASRaXC9ss3mvHMOQQeKsab4+1rw7KIImWVV6FuM1jTayltIYypKnrWfqNxb3YDLlGHqOtAHqOn/HnXYdvmWe7H918VmeJvjZ4v1cmO0uDp0R/55nLH8a8+sIo5AY2lVD/CSeKtroE0uQlxAeM/eoA7DR/E/iW82yXnivUuf4ElxXuPwm1C01E/Zb+5luARjdJISxrwXwro620TpPMm4kV6L4V1LR9FkDfaBv6/LkmgD2i88BaY7PNYRqHPJJFcnrPhOWFXbbsYH7wPSrum/ERWRY7O1vbgkDGyI8/nVjV9X8Taja7ovD82T93zCBQBwF99p09vmkLgHtxQviWSMDMjIferGr+CPiJrW6QwwWcXUcktXO3vgPxlanbNeRs2ejRZBoA7zRfFEjlVMhJHfNdtomt+cBulYgHjmvFtJ03UrRwk+N44OBXoPhWF1IDfL9RjmgD1jTr0yR/e3A9q1I5ZCgPI/DpXM6KxREUrk9OtdA8m1VDAAn9KANizkVYweCfUitC3Yghs4zXLQ3IjY8lx79K17e4cqu3JU9s80AbsbqTy30qQSqoxu5rNhdsZL/j6VN5gx257mgC2ZjQXJbHIqqjdV7+tX7CBpnDdF7+9AGjYrthDN3qPWY1m024jbBVo2z+VXQNqhe3aq2oFfssisMgqc0AfmN8WI1s/iDqlvCRtE7dPrXOs52+or0D9pXS47P4k3b2qnZIxYgc8153a5ZNvQ0AUrgDrUAOKuXceCf8ACqhXa2RQBIvI5FJTc89cClHX71AAWOahcZJ9alcc8VE2R7mgCJhim1MBuO1sD3NRMuDj+RoAQHAoNFL2xQAlSJwR6UzjPFOX/IoAsCimrnNFAH3G8LgB/l5HpmqkvvgewqMXGGHzE8cjNQyS5J2r83rmgB0knG7OG7CodzE5P8qieU5qIyMOSd34UAWdygE9/rUUh3KB6dTUDTE4yOB7Uhl3c4xQBOmSCB+Gag3DksKYJJO7YHaoJe+0kZ/nQA6WVV6P+AqBp8DI5HrnFQSlgCW6j2qvMzDAwSD3oAuNdNjqcfWud8ReG9F13LX1lHI/98fKw/EVos5UfL+tR+b8xzkHH5UAee6j8LtNdy1reXMIJ4BwwFZc/wALLlcmPVEI/wBqP/69eoCbbzwTnvUbzkk5bigDyd/hlqwJxfWxHqVNRSfDXXF4S4tG/E160bg9MZpjXR6cmgDyGX4d+IEQt/opA/2z/hXK3ttJaXL2820SIcMAc17r4h1NbHS5ZiTuVTx714bcF7meSZ8lpGLGgCvzjGTikrodD8LX2qkGLCr6kV2On/CaSdFL37fgoFAHlvbikKtXuth8E7ORR5t7Oc+hFa8PwI0dgN1zdkeu6gD5y2mjaa+nrX4A+H3BPm3bD/rpVsfs8+HPLDM93j/rrQB8rBaXBHrX1ZH+zp4bkP8ArLwf9tK0Lf8AZr8NsR/x9N9ZTQB8hkZ6kmm7fY19kw/s1+GS3/HvOw9TIf8AGpv+GcfCYP8Ax4y7h/00b/GgD4xK0m2vtSL9nfwmuCNN384+8avxfs8+Exj/AIlafkTQB8O7aMYr7yg/Z78IqRnSYG/4BV62/Z88IA4OlW49BsoA/P8Ax9KTb71+hQ/Z68G43f2bbg9xsFIf2dPBrD/kG24/4BQB+e22jbmvv26/Zq8HSLlbNFPoFrOuv2YfCsiDy4UXA6jPWgD4T20Ba+ydV/Zd0vn7OCD22sRXN337MMi58lnH/AqAPlnBz1xQQa931z9n3VrLc0Eztj2rhNd+GPiLTGJa3aRB3C80AcHjjrSiR1OVZgfrWhe6RfWbYuLaWP6riqbwspwyEfWgBVu7lek0n/fRqzHqt6v/AC1z/vLVTbzggClKrsB3nf3XHT8aANNNduRjfGjAegxVpPEEeP3lqSf9+sOHCuGdN6919a73wz4d0HWbMS+TKj91Ep4oAwo9as5X2yI8Sn6Gq95qUMchFsWdCfpXer8P9FZsqs4x/wBNDUifDzQ8AlJs/wDXQ0AefQ69NG6tHNNFjuGrs/B3iya9uhZ3OZiejbefxratvAXh1Pma0LEf3nJFadvY6RpC/uobaAY5OMGgC/CpkwRxT5YcqSRn8Kx5PFGiW5+fUYc+gbpWLrXxE02GNksw1xJ2I4AoA6eXy4lLMQq981hap4o0exyJbhXkH8C815vrXirVdSdg85ijPRUNYJZixJJOepPU0Ad7qPj8sWFlZnGPvPXO6h4q1e7yGuDGp/hTisI0UASS3E0rFpJGYnrk1GTQaaaAFooFFABntil7UnGOhzRQAUuKSlA5oAmgba2DkCr0eEZWjbn61nfzqaG428NQB1+h6t8yRyEZrrYY4L+IJ0NeWpIFZWQkEd66zwtrSrKI5XBPvQB0kng3TwhmaIySt68ise+8PRRE/wCjhl9AK7bSp4blRuYc+nFa8VjbzE7VBHXrQB5H/Y2n5AktXUe3UVdstL0mMkv9tQdtpr1WHQbSR9zIu1utaVn4bsGO37MpP060AeZ6db+HFkVprfUZSD0ZiQfwr0Dw/qvhq1TnRnifPBMfJFdTp3hPTfkYwJgnua6bT/DGkltv2VT2zmgCDw/r2jSwhorNgTgZ2V2VhqHmIrLbn8Rim6X4f0+3iAWBQ23tzWrBbwIoVYxxxQBPG5eFdp4PXI4qpqOm2t6uJIlY4+8B0rTgiJAOAF7D0qY2/wDDtyexoA8r1nwtJDcloomKnnOOKqWdk0TAHcMdjXrNzGpQhwpNcrrqW8A80lB149aAH6FCuwOSeucGtC+uAi7V5z0wea48a+kexVXBHGccU4aw0hJZlb0x0FAHUQTqr+WoY7unOa3NMcGZSzHp0Bri7O58wpIccfga6XS7mPy95kUgnAyO9AHUxMFXlQDSB9xLL8w7mqEd18nA2/1rR0+0uLhtzDancnvQBJaK0rbYwSxPPtXT2aCOBV4zjmqlnbpEoVVx9avEhQM0AOasrX7jybGRgpZiCABV6WZQM5rG1acyQtHGnmSNwq0AfLmteFIfFXj25hubbzNzHp25rxb4x+Cm8F+I/LjRhBIeAe1ffHhjwjZ6XJLeSRA3UzbnbHSvFv2w/BovfD6avbx/NEcsVGaAPjm4UNH06+1Zcq4Y1qq25CD1FULlTvPFAFTPanChsZ6UgoAD3qJ6lbAWojzQAzNIaUikNACGkpaMZNACU5etKygN8pyO2etCjmgCcM24d6KRaKAPsk4425NQs247l6jr2qWL5vunjHIPamtFgnDA8daAKx+Zu+TTMnkdalcAHDDNQyOvTPfgCgBrtt9MdwKa2CeGwtN3ZG3r7Uxn2tgZ+tAD2JXscd81BNJ8p9DRKVY8Nn15qOVkzzjA9KAI5GZt2BVZuef61JK/PAxmqpc4JJP50AE59TVaV8sOoFPd+eVP4mq8rDgLwOpoAazAn7wqCQ9ewFDvzuB4qGRiM9WoAXzCB979aZI+B94monYFSQpzTCzAbcZ9eaAM3xbGtzpcynrjg1554e0r7bqIhYjA6j8a7rxRcBNOdemeCayPhvbqbuWXB6gdPegD0nwfo0cEUa7cKO2OtehaVZRKnEefcjisHw/JawwqZmA92PSuktdY0uRljjuIi/puoA3dMtbZgCoHOenP8q27TT4ZAG2lRWXpVxCcBJkxnJwRXW6dIuARtYfWgCS00RWxtPHYmtq30BWIL8nHan6ddwltvy9K3rWaJh8rAcdqAM2HR407YPvV2OziQAMvPriro4HQH3pjNzuPIoASKOJARtWopI4w27ap9Kc7r9DUDXA2/exQA5kjDZ8sGpYY1PRdtRI4bAVk3HqT6VbhZcclRQBJHHgjoasLGPSmRMpxgiplPPWgBRGB04p3ljGeM0Bl9RTgV9RQA0RjHOKTyRjHapR60ZAFAELQKR2qGS2jA6VbJx260xvpQBz+oaTZTfMyDNc7q/hPTLpDut0b1OK7W8QMvI/Ksx1ySMbW7A0AeU674B8MsjLcackgI5YjG2uO8QfDbwTPZPHJp0A44YDkfjXsniK2uhE8ifPxyB1xXlWq35t57i3Zt0Y+/GetAHh3jb4VaNap5llMYwScEN8teT63o82lz7JEVhnqDkV7l4u1OVLuSOO5Vbds4DDoa8i8SzzxXDrMqSo3RgcigDmG2H5NoHcECuu+G13Pb35tXYeU3IyuSDXKSRNjeoJU849K9O+FFvBLpxklhXzgTtYr2oA7aGIMo9SePepTbhRkkDHercMYKnK/SuS+JXiD+x9OaOGTEsgwMdqAM7xv4wt9JR7a1YSXJ446D615RqmrX2ozmS6uXfPQZ4FVbiWW4leaVizseST3qPtQAhpKD1pKAFNIaO1B7GgBKOaUdaKAGnk0Upo7UAJRRjmg0AFFGKKAClBpBTh9KAAn5qBQTQKAJEkIHWpY5mXG04Iqt2ozjpQB1mgeJ7izKxzSEx5rutF8WQnG1wOK8bUnGe3r2qaG5liOY5GH40AfRen+IoZwq7ufY10+n6mrorKwx79a+ZdP8SXlqRhyce9dTpPjx0Ty5mxQB9G2OqQh18xgFHTJro7DV4B92Zeeea+bZvHFrLajy7jDgdjUemfESSGUFpjx60AfWNpq8bAjeCD3rSstWhzsUg8dzivmbS/iRGyjdcjjoM1sWvj8MwK3BLHjGelAH0WNVijK/MCD6HOPrThrkLY579a8DXxr8u5Ljc3cZyT+FWk8TX1zG32c+WT/ABE8igD13XfFmn2UbebcLn+6vJry/wAR+Ir3WLorbKUhz8prHjt5bm5Ely7yFupZjgVt2C2qALj7vegCOwtbpoxuPHX3rYtbKTAk3MoHXPenWsluzr94r9O9btlbifCxKXJ6gDrQAukxksG+YjsCOldTpNhJMwVRkE9K0PDfhm5cB5v3UeOhHNdtYabb2sYESc+poAzdL0NIwjzDIH8NbYjACoq4Ue1SpGcYzUgWgBihgKbznnk064baNoz+VVhHLI3LYFAFe8WWSVSrnjooqxZWmw+Y+C56+1WIogigdT61L+lAEUnTHf1rlviXpceq+DtQtnTzMwsce+K6lzVXU4hNYTRf3kI/SgD8tvEEDWGtXdt90JKVx+NZ0pDCuu+NWntpnxC1O3ZcDzmbp71xJfAoAjk6ntTG6elOY03qPm/SgBvUY70kgxijOBTScnk0ANI79AO9IMc8Amg9fak70AJk0maUikoAecE9aFHIpBmnr70ASgc0UDrRQB9gCTPzfqKkE275WXd6c4qnOsts6qy84yBjGRUE1x8/GQcUAW7gq3LMvHYGqpkG7K9vaq6zbSMruweh6GozNlyTheei0AWJHwN2Oc81A8m3J9e+ajuGIbaxwfQ9arPJzigCZ5UY9WP1qB2Oeen1qJrgH+EYHcVBJNuJbGQaAJ3kBX72RVeWTGFyOc455qIyN2zj0FVpY4pLhbh40aZBhGxkqKALO/cuTUROe4NNd87h0IqFpeM55xQA6Q+mM5qrcp5h5Yj/AHTinmT5SwGDUTs2M8D3oAjblQvJ+tZ+o35tk4ViO+2rcknzdsVFFHbvMUl53dKAOZ1yY31gSolQg52sOtbPhS3k03w+11tDSP2AqPxhpksGmxzxfd37TjqK63RtPSbQ4og2AUBJPFAHmOs6h4kvp9ySy+Xk4WNsAVUtLPxRv8yD7UGHfca9KmsINNjkdYxnPAxnn1rljrzNfGCS3ur1v+eYYqn5CgCvp+t+NtMcN9tlXB6NIDXZaB8VfFNvKiT3ULEdAWzXNaj4tfR2SN/CdnG7jK+Zzu/Oo4/HFrJL/pfhbTmYDdmMqCBQB794c+KlxKqC6SInHJV+lej6D44t7pE2yDd9a+XvDuueF9ak2rDNYyDgg9B+NdWIdS0tRdadcNLbDnigD6ltPEcdwoWNwWxzV7+0kaNSpBr5v8M+NrjzPJJZX6EDvXo2k6teS+Xw5yKAPS5LxWhMmBgcYNY95qcMcfynbzzgVmRyXzxfNFJjvWPq+6NCxjYe3pQBb1vxlFp0ZJkLY5+XrXJXnxsS3JEOnXMm3uRwaw/EOpBmaOK0MjZ4OMVzr2t9cB9kKgHsBmgDtF/aBWNstpcyKOvvW1pn7QmjzELNbvGe4Jrx+60G8kYB1TnsRiq58G3pbcLFHP8AvYoA+iLL42aBcEBW59Awro9I+JOi30qxrIFY9ATXykvhdreTfcabOpHVkOcVvaPZRZU2d/IjL0RzgigD7CsdQgukDRuDn3q6p+mK+f8AwLrmsafMkLuZo89Sc17Nouri8iXeuxj2oA2yfemnpnJxTNxPtS5bpmgCKRGY4XFUJoSrlm/nWrUU43KetAHP6p5flktu2kYyO1eTePtD+0ys1siqx/iPGR7mvW9VeMQujYBI4JNef60ZmQ7DnZnmgD5v8eaC9uzluqjkK45/OvLryWzaVo54W2LwcHn617Z8XLGaRzcMrMn8W0YP4V4B4sZlmHlyOyAn5mGGHsaAIodLnvLwx6bIHUnkscYFexeE7FdN0+K3KrvUDJXua83+F1tPPqLSeSHiUfeI7165AjLt3oQR2oAuBysZJx+deGfFa+a718xbsqg6dhXseq3AtdPkk6AIa+eNduTeapPMSfmc9aAKFHako7UAIetFHag9KAEo9qD+NJx6mgA5xQenSiigAXrzzR360mKXNAAeT1zSUHrRQAUUUUAA60rdaKWgBO+KUmg0nNAC54pKSigB247dvb0oB5pBSsSev8qAHZo3YpopeO9ADw7f3jU0TEj73607SUsm1GGPUHdbVmw7p1X3rW8UaZ4f0/adI143xP8AB5fQfUcUAV7EIzBWlK/jXa6IumxhWMm4jrz3rzRZGHRjViG+uITlJCKAPbtMmsVKuvl+/rXQWOpQqAsarg+pr59h8QahGAol4+lXIvFGqqcpLyO1AH0PBqHzbRnB/iJ4ra01XuWxGADxz61478Opte1yRWG8/MMYTAr6Q+H/AIOvUaK4vI3Unn5TkH60AXfDnhu+mIYRZI9Rwa6fTprjQ70QzW1uzMchT96utsbVbC086QiJQOfSoNYstL120Cso3gfu54+GQ+xoAuWPiVG/4+bcxdq3YNUsmUMHwD0JHFcvoWg3Ea+XeXTXaKfkZxzj3rqLaxhiQKEUAelAF6OaKRQyNkU9cetQKoUYA4qSPBFACvg0i8gUu2j7poAdTWIxxQWpuKAGgZaiXGw8VIq02YfKaAPz2/a0tVt/iXcuowHJrxckZr3r9siEr4+aTB5rwJ+tACmmNmnK3BG0fWmsOKAGHmkIpelITQAhpvenZFJQADGO9Jx70p49qX8aAE/CnL9eab1NKnBoAmFFIO1FAH1ZLIccL9c9agdyzlieMd6dK24e/rVeRvegB2TkDHSo3k64pjSlQxU1E0u4DqfpQAryYOec461A7456UOQDuzmopWwD8w6cUAMkZmP3uOpqNyMjPpmmFvUH60zO7cMUAKZtucVA825jxj3FNlU7tvP1pmNoIY0AK8jYfLfkKiJ4+8QKU4YAcmmtgD5SAKAGu/I5GKglc544B96lONvQVXYA9cmgBCx2449qicPjPoevvQ5bPTA9qa8m5NrZ9qANZn/tPRpLXaS4GfxrqPA0JuLGKFwMj5cEc1wWn3ZtLhGBwCcN7ivS/As8S3u5cFeCKANXX/DEZtA/lEbhya4W90ZrW8AtYFaLPXbyPxr321SO6tdrBcMOcDisXVPDlukp2ICp/IUAeK6/4XXxFbxx3VuY5oxiOZMgge/Y1z0XwmvmcE30Ijz97yuSPrXvcOioj4AIAPNTf2WqyryzLnIDDNAHB+Evhvb2Nn9njkR93Lsy5JrsNE8LNpMbKuoJLA33onXgD8a6G22wR7V2g1V1K7twrCdmzjgH1oA46+0aIa+hs4wFZh93kV7d4E0lVtozNGQcd+a868HrFdawGZd67h+Fe6aDbCOAeWMD0IoAtpZR7dqoMYrO1TRLe8QrIi/gK6EZHzYwe9DRhlA/OgDy3WfAdnIrOsixY/I1w+u2H9jIyxBpzuxlUwPzr367s45UIZRntnmuT17RvNbhF49BQB4U6atPcrGiwQMeRj5jXM/Em+8WeGoLeaO7kdJDyyDhRXuF7pskTtmKJ/bbj8jWRqugQ31q1vc22YnHIY7gKAPndfiVr1nqO37XcXUQAOTajn8Sa6jwn4xk8TXjxTaNgr/y2iXaw/Liu9sPg14ckuRK0kjIxz5YY16z4G8C6LosSra6fCAB1ZeaAPJ9D1hrW+Fs7OvpuGM16z4b1Xaib2zxwK3bzwTod+S9xZx7h0ZRjFRx+FIbIBbd2KDor80AdFYXiyxZznjvWgDnBzzisrTrcxqI2UcVpKoUcCgCUGmvjBNKKjmLFDt4oA5jxU263dVIU/7XavNby6nWcrkMN2GGeK7/AMVSTsBbLGXd+AQOlc5FoMkqmKRtjfxZNAGBqXhS38REQSrsHUFeahtfgP8AD+NvtWrWYu3xk+aSQPwrutMtYLKF4re6jaYcHnJFP0u2mmuG+0StJ+NAHneoXPgzwZItppPgcToD98xhV/D1rU0uXwj4ptWS48OjT5m6SJgYNdrr2k28uFe1VgR1IrGsNCS1mxCAsec9OBQB89fG3w/JocV1ZwMWXGY8dxXzBMpWQ7xg7jkd6+t/2hfENtBezEbZFgTbx3NfKWr3n269kuPKSPceiigCgOOlB5pTSUAJRjPHtS0UANOOMfrRS0GgBhope9IaAEzRS9KDQAlFLgUY/CgBKVaRqXHGaAHEKI87vmz93b2puTSClFAC9aTpnFBpKAClxRSUAHSlpKUUAKPpmlXG05J3dhikFKOKAA9OaKM0tAAKWiigAHWrenrvuY1PQnFV41LHGCT7VpaBAZtVgjXP3hnHpQB7V8Ho/EyalBDbppsttuHDy7HxX2R4XsJ4bCB5VIJAyFORXjnwT8J2SWcNzcQQvuAKs3NfQ1hFHHbokOMADjNAFa/SOS3a1ZEdXGGRh1FQaNosNlEI4IzHGDwmScVr/Z9zB2AzVlFC8YoASCIIB0qcCkA47Uo60AG3nIp460HpxxTd3PNAD2NMLc012yaWP3oAUDmnYoFKaAF6Co5c7TUgpsnQ0AfEX7YWkSvr810MkIc/hXzPIPm9q+5/2jfD/wDaUt31y0Zxx7V8P6hbtbXk0DLyjlT+FAFTGBTWP+cU89aRuegP5UAN49qBtyM8ilZSpweCe1MNAAwG48U3vTu1IRmgBKO1GMUUAC5pR1pO9KKAJlNFIvWigD6gEjFScAAcdKrzPzktmldjkpxk+pqFvvYLZPtQA1myeP8A9dNJ2gFcfShvlJ4z75phwD/jQAyXeTnaKhdioGc4zU0vzAcj2qF2ONuM/WgCGRiWAwR79qa+N2ec+vansO5/nUeT/D19zQA0MCDUbDkg/wD1qdJ/rCTwT6VGWKnCkHPWgBr8D5v0qMyYHbrinMJG7ED61G3ynaeD6UAI+M5XA9ac9nOIfOMDrGf48cGmEqq7iPxND3MhTbuYp6Z4oArOpB+UfhVSYZHPHpzVmcueV5qvKi4wF+Y0AVt3Q5P49q7HwFeslwFLg49TXHsjK3XPHatnwdKF1HaQcGgD6B0G9BjU85x69a3kl8wLiNDxXEaBN8iL047V1lq7Lh2ckHsetAF0WiSr8yYz6AVXvLDKjHUdMcGr9myAfOxFEgJyMZ/2vWgDlr/fCjc9OuK4vXNTkaTyVkzz92u28XXEVtaOPlEmOMGuI8MafJqmsrI671Dc0AejfB7RZmb7TMuFJ4Fe52NuFhAwMVzHg/TY7WxiQLgADtXY2wwKAAxcfdFRGNlBz0q7mmuAw9aAM+Tdkj061SuYPMwfX0q7qDCEAsOKgSVXxhlFAGNdaRDKSGTj0qm+kxMSpHHQ8V1e1WXoDnvUbQx54WgDn7HSYlcbQOOnFbcELx9e3tUkcI38LzU0TrI8iITmM7WypHP49aAHRFgvI5707bu60qg/hTk65oAjK7SNvH4VLnC0ZDDr+dId3bpQAMzAZxkVXd5WmQRhPLIPmbs7s9sdqmPXmg4FAGNdWbT3ykodueDWJ8QdOvl0pv7KcLJj58DmuumkEK7yDisLUp7q8O22jck8dKAPENJW9s7yQtJMJN2W56mvUvB81xKAzFh069TU/wDwiElxJ9ouFWNieRit/TdOhsYwqjpQAupxqy+Y5CqoyxJ4FeM/Er4kw2qzaXobfOCVknHT6CtH45+PI7a3fQ9Lm/fN/rXU/dHpXgE0jSOzElsjuaAIPEqrqlvJHcMXLA5JPUnvXiHiHT207UZbfdkZyD3r2DWr+DT7V5rl9q+ma8h8T6pHqmotcRrtXtQBkGig8mg+1ACUhpSfbFBoADSde4H1oNJQAfrRRSUALijr/wDqpO3WigAOc/8A1qOaKM0AGM9aKBQaAAHn0oJpKBQAuaD0/wDr0ZpBQAuKD7UCjgt0oASl6U75dpPft7U0g9QCfWgBVoP6Uinp6Zp3c0AApaQUtAC0UVLEkRTe8rKw6KEzn9aAGx5HNeo/AvQk1W7mkLxqyHbtcZ357V5iOenFfRv7Mujtc6E00MOyUyZMzdh6igDuLjxF4t8OT2+j+H9Ca6k4DSup8qMV9GfD641G78P202rQJDdMo3BRjJ+naue0SxBsYVUyz7erDgk+tdpZPtjVFxwBxmgDSQ8dc4qJ3O/C0tvHhmkK8k+tKYh5m7mgB65wMinKaULkYqNgwbOOKAJc03dUZZiPSlDZoAk60q9ahD+xpytmgCYkUoNQk05CKAJaG5FIKU9KAPLvi7ppnjMirkFTk4r8/fiNZNY+Lb6LgAyEiv0j+Idq93p/kJld3G6vhP8AaQ8Ly6L4jS7AO2cc/WgDyJvzppkbHX8e9OYcUzoOo/OgBGY7QM8UmeKVv/r0SKFxtcMCO1ADMijmg0nPY4oAUnigDikx+NFAAaFY5FGKcOOlAEqAk+lFOX1ooA+lXAPH3frURXBYnPH5VafZu659M1DKuR1H0oArtuOTgY7dqY4baOPrzVj6cAe1QtyeAOPSgCJoHPUE/wBKjYkfKcMPep3LK2QMDHJBqIkEZ3ZHtQBDwDz07UwnnOOO1SNyCWbB96iZefvCgCKXJ+bdz6YqF2x0XHvU8gUVDnnI4GenrQAxgWHzEio2Ugnqfb1qV8BsjH5018EH5TnGeKAICpKMMnHp6Ux1GevNSgFl6YFMdN38QFAELLuweRjvUMyHB3Zx2qVt2CQQfao3bK+nHagCmwbB6+1XNAl8vUYu2etVnY47ZpLaXyblHHGDzQB7l4ZdfLQ7hnHY4rrrZsnPy5Neb+D9RjeFM46V6DpbGWMbSCPrQBs2rE/dXI+tW7iTEBKjBA5zis2KcISnHHQ0ye6+8Q2f9mgDl/HlncXyM9uxBxwDWD4M1pdFuhHfIEcHvXc3Th48Pjn+E9BXKa7oFveZ3RYOeGU8/hQB6/4X8faTMyxtdKrDAwTiu+0rW7O6UGOUMT6GvkP/AIQnVBPvs76ZccjPevQPhvb6/b3H2abUZGCgZHAoA+irrVbCzi8y7uoYEHVpHCj9azoPGnhe4nMNvrljNJ02pKCa42/8BafriCTV/tF17NMcflVjw/8ADHwpo8wntdLjEo5DHk0Addrd6kkIW3+ckdRWVaSTR48zgnpW3DaxIgxHjiqt1b4YOBwPSgCWKfkVOkgJxjJrOiLA88D3qdJOeDigDQjYZxgVITz3qrG3uKsru/vUALjNKF59qB96lyKAB+G4pM0M2PembsD+dACPnHaowxPUVI3I5qM8HkjFAD9u4YO0j3ojhVG+6PwrDudUvIdR8qO2aSEfxL1q1da0lpZSXVxDKqIuW+XtQBp3JQRl2YKqjJPt614t8VPixBZibStBYPJja9xnhT7Vh/E34wSajaTaXo0TwwtlWlbhj9K8RuLhpSWYnOc/MetAFvUbuS7meaZndmYliTyT6mq6yAgAA9Krgk5+bj0FNluIba3aZ+AoJyaAOY+JtjNcaWZIckJ1UV5USc8ius8WeL7q/ke2tT5UGSD6muTyCDkEn60ANpDSn2FJnj19qAEoH4UfSkPWgA5z2pT700n1ozQAZ5ooFJ34oAUUpOeBR+BNIetABSdaXcaTjIoAccds03NKxpO1ABQfagUp/KgBKXFIFoxQAv0oBINKPXv70n4A0AKDzngmjOWPbNJmkNADlpaaKUUAOA460oBOccgU00CgBw60oPPrSCnx0ASRqSdo7kY+vpX1d+y7puvWulyzXUSpBtxbQEDJHcmvnHwFo76x4gt4hgRxsHkJr7a+FGmw2+mhLVv3hAyxOcUAekeGY7uKHF7KodvuqowFHpW1c/ZbKJ7yV1hiQZd+uKx1t7iPyFjxI/GWc8D8K3xG0oRWCsncEZzQBLo+pQ3umpdwiUxt90um0sPXHpV5CXQOQR6ZqopMS4K9/lVR2q4GGwOwP0oAclK43CmowYZ+7noKlXae4oArsp7Uxw4U+XjOOM5xmrbAetMYcUAU1MgjXzNu/HzbORn2pN+KlmU+lQnt1oAkQ5PU1OvAqup5FTxnIyKAJlp1MUin54oAzdctFubRhtyw6V8nftWaWLrQXfy/3sHIyOa+wHGa8Z+P3hOPUNBvZiuAyGgD88GGfrTT+FX9ZhkttSngkYkxNsBx2HaqLDPagBhAx1GaawNO5Wgt7UARnOaSpMccCmFaAG0nenbeaGHWgBAacOtJilx60ATp0ooQcUUAfT0ka44FQ+X833OPrVgqSxPA9jTG2qO2D+NAFeQKBnHH1qF1Ur0xmp324+WoGWPOGPH8jQBEwX7vOO1QTeVjILD14qeYLkrjC47Gqr5PRm4FADHwwHzY/CopASAFbntxSux6ZJHtUcp/dqzAjHHBoARuPvHioXY5HBAod26BgR+tV5CxbaSwXvzQBI7fLwAaYxOMFQMdz6Ujk8beFqJmySuBigAL5PyseKa8gI+br600/L3wPakkkOCpAOO+KAGu/wDCG+lVzuLsv60OTuPI/OmYxzuOPWgBuAue/vUZ6ZOKkOPm5zUePm+7+NAHX+Dr/YqjP3etexeGrlbi3DhlJxxXzxpVw1vdg5IU969c8C6tGHRWbI7nNAHZ6vdLYhGcgk9S3SsoeIbFXxJKq/Vq39UtbXVbMbcNx+NeceIfAlvcM5+0tH3wrkZoA6oeItGY7ZLyHOe7Ctqy1bw3NCu+9hU+7CvnzWPh5fRMZLG7mKk5AkycVkf8I54nhlKR3Ktj1zigD7Q8MR6FcW2Yri1kyOoYZqxp+j2sOsPMrIF/3q+RtH07x7bANZ7jjpscrXWabL8UIwMwTSZ9ZqAPsWxaPytyupHsatDDLkMPwr5Ks774sxH93aSouc/LOTXQ2fiD4sRqu23uzk88K1AH0kW28MRj1qN5U6ZBrwmLxJ8WB8kekpcd8SHaauWetfFiTMlxoNsi9wJs0Aew3ZXyspj3qlHdR7scAjtXB6drvilgv23SGi55IY4ro7BpZW3sWDHkg0AdJFNnB2nmr0cmcf41l2qttG7PFX48YyGoAtmTjNCvzUCtg4ySO1KG+b5qALGVAPU005BB5OajEg70pbIwOtAD3yVHSmhTkGhckYxUigetAEYgjU7tq7j3xXM/Ee8Ww8JahcMQpWM4LdK6sjjrmuZ+JWmR6l4G1iCVQQbZtuT/ABdqAPlK08UWuram2nSabDPzjK8H866HV/AscmlC+06FiQMtHg5rM+FXgy40wG6v4086Qkhjzgdq9u0eGKOy4kEkm3G3GKAPmW7sZLc4f5Wz0x0rD8SRGTSZl6Eqa95+I/hX7RA99b2xDgFnANeF+N/MtNKuSRtO3HIoA8PnGyV1z0JplSSZZmYjrk5qPpQAlDHgLtAx6Cg0YoATp0zmjr60UhNAARQQKQ0CgApD1pSTSUAPcBduGzkc+1MNAooAOaXHtSUc0AIaUdKSlFACgcUopBRQAUflSj73PSk75oASjNOpKAEpaOvqaKAClFAFKOvUD3oAKUdKQ9fX3pRQAoq3YWst5dR20C7nc4H+NVc81paJ5w1CNLX5ZJPkUjkjPpQB7X8KfC9rDZulpcwy3pYCVwehr6P+GFklhY+THJ50g/1je9eZfA/wjp+n6Wn2d3e7I3TO+SC1e0eG7VNMtitxJFy2c4xigDqrGSWX55IzGVOAM5rYhmZCOhz0rnNHuNNup3ns79LplO1wsm4KfwpvijVk0nRZtRuJlt0jXqxxxQB16SBn+8oPcA05LqLzWj5+XqcVwfwf1i717SZtSmspILdpSIJJSd0y/wB7HYV1mtarpuk2Ul3qF3FawLyXdsCgDUEnz9c/hVgYPYVz1jf2+sadDd6fdZt5BlXUfeFczo/xGsbfx7c+D9WkWCYYNtIx4f2NAHpGPSlpEYEZFOFAEbpmq8qbQMRljngCrpFRsoNAFbylz05pQNlS420h5oAUNzUikVBipEPFAD+tYPjiwW/0G4hIzuTjit8dOKzPEE6w2EhY/rQB+afxm0V9F8bXkJTaHcstcQwwOa+gP2sdPjOpx6lEn8RD47V8/tx70ARv0pp+tPb6Uz/gIFAACMdjQNvvTTS9B2oAcRg01hx60BvWgHK/eFACFTilQE9OtGVxyKF4x7GgCZaKFooA+nn6Z+U/jUDk9Fz61LMBkHGc9OKiG7cc4HsBzQBAysRyuahkzuGTj1q0xwDhuvXNV5DnA4x3oAhdlYHBPWq7qxcqentVp1+Yk8ZH4VWk4I7fpQBXlBOQvAFV2DK+cnHXFWjgE8VWdsHDE0ANZNx5Cj1qCUFTyuCO2KlaXndjgdKieTJPINAETNgcrTSOpycn1HFBfPT9KaWULnqSeKAGlWETEEVE3GW3fXmpGYhTuP6Gon444I9aAIHCntUbfNjsKlZTu6jHpSDcc8dKAIj0wAKQn14p7denB9qj6tjAoAYzEH/PNdZ4Ov23L+8IZTzXJtkNzwKsabdNa3SyAnbnmgD6E0PUPMtk3Nk460+7PmMdvzA9T6VxPg7V4pMbpARjlc967ezkW4AMZOAOgFAGdKqQ/eXj1Gaji+z+ZueGM+5GK6mPSftQHyj8uasL4YmmI2W2QOOlAGTpmq2Nv8rWQAHUjpXSabqukybIxC6jOckioU8ITOArQsoXjOOtW08G3EbAJGGGOD6UAdhpX9lTx5Q7j6HtWxBa2mGCxgDFcnpGlXFmVVmfP8QIrpbEbSCRuI/vckUAaUNrAgXaAPwq0scKrhVA96qq0gAB59zQ0jZPyjHbHf60AS3CRMPuhveqKQBGJUDFWA2eTxUoXj/69AEcCjgYxn1NW4toO3PSoAQvXgetPjXJOGoAmbaDjGfxpTnbjbSFRx0/GkZ9h9PegB6rgYP4k08IrDjg1Wa5VM7mqM3TM3TAPHHUigC+OOKeMd8ZqvaQzSHOGRffirjLBbJ5khHHegASLd97gVzvjO4gurJtNSbaXGG24Ofaodd8UMA8NrhCBjJ4zXIW00c07TyXBdieRnnNAEkekxxwCOHdlTyMU6L7PG+OA8fXH3h9atzSQpCud5YkbQG7mowm590YVmzyD1oAYBbX0EsbAhGGGB718/8Ax/8ACK2+g3l5ao7oELFRzgV9FiONNplwCOoXArE8UaPBfW08Ese6KRSDlcgg0AfnCR39OtMauo+Jujw6D451PTLcsY4pSVDDGAfT2rmXFADKKKQ0AIetIRS0UAIcdO9FFJQArYx3ptKaQCgAoopR0oASigfhRigAoooFAB0pR1pe1IaACl4/h59aKTof/rUAHf0/GjFKRjtQaAGk9u1KOlJRigBwoPX39qQdaXvQAtKKQEg5HBpzEsdzHJoAcnWu8+ClnDeeMB50JlEablOOFOe9cGtej/A3S7y8197uG6eC2gI3qp5lJ7GgD6n8I6hp9jNBYQr+8kPzBRXT+NPDl5r2jPaWWqy6e8gw0iLlgvcCuc8DeH1hhn1GJXe8kHyb+q/Su10PUltxFaajKpu34CZyaAKfwz8IjQII7GzWaKzibc7ucvO/ctXZ6rY6fqkf2DULJbqL7zRyLlT6Zrk/Efj/AEDwpqcFjcSTXWoXbBY7eL5m/LtXYabqK3se5YmTcucN2NAGrptuI7dEjURooCqq9FHYYriPiD4Ik8Y6/aC9un/sq1O57dc4kI6Zrs9JaQK5m35ZuN3pV5i7wuIlw3uKAOVuLrTdC0ljeXMFjZwLsTJ2hFHavlb9p7Uo7Xxnp+uaXPmKeMPDKh7juDX0/wCN/Bema3pixaos90iyea0aNgOfQ+1fM37ZVnb2dtobQ2wt1jHlqi9FAHAoA9k/Zt+M1n4q06LQ9YuUj1OFQqMzf60Dvz3r3lWUgYNflJoetXmlX8V5ZTPDNGwZGU4Ir7P+AXx8stftoNF8STJBfKAqzE/K596APo7vQKht54p0DxSK6kcEHINTUADLxULALVgCmlVI6UAQd6TODUjR46UzrQBIrZWsDxdAz2e7sDWypINV9Xi+0afKnJJFAHzP8dfCA1bwxeyM3zopeMD2r4ydTG7RtkFSRX3l8QDeR289vINsbAqWb6V8Q+NLM2HiW+tycjzCwI6HNAGQe2KYeDyPpQc0lAAM560gB64zSc/Slz+P1oAaTx6c+lLwRjOD2pP4s4oH1xQAqjA59e9KMcmmHINO69fzoAlUn2ooUUUAfTk3ygH19qjcjbzkH1FIzfOMnOT1pZAGY5wce9AEMhx9PWomJC7chT60s7cYUYH0qHdhl3ZIoAY24Z5JqOVgVwy5JHX0qWVgPf0FRy7cfK27jkbelAFSRugY/iarSjBJH3ex71blBLDp+NQlVXPp/WgCk+4H1Pc1G2W44OO9WZE69Fz61EBt4GSPYdaAISrBf4Rn0FIBsPzYORwKfIwUHoB3qrcXEceDkNQBMWfDL/DUWfm5xnHeqUmoAMDHz7VQudVmTIAwM80AbJVQDyPwpv0zg9q52PU5S2eSM+lSnV5AcbttAGy6nONuaNowfl5xWINYm7Ybn0qQavIqs5UDHGaANF1HuKaxG7joBWVa3811MscQ8xnOAqck/hXs/wANPg9qGreVqGvu0FtkMsHRm+tAHIeA9K1vVbtv7LhJjXq7ZAPtmvTtC1iSyk+x3iFZk+V1PGDXrWjeG7DR7VLWxgiiiToFGKx/Gfgq31xPPt2FtfqPlkA4P1oAs+EdWilkVG8vDdPWvSdM+xsqsoXJ/WvmW4HijwlKWvrKR4EP+vj+ZMfXtXReHfitaxxgS3I47E0AfREyW/lHhQBzxUNvNbsMHaR6V5Evxa06SHasql24AzVO2+JEPnFllDHn5cjFAHu8KW7jnbUn2WAHIUCvJNO+JNqygFsH0P8AjW5bePrKYL+9X880AegeRFgc4/Gop4I1HymuRj8ZWTHmUYHHWnT+K7UoMSr+dAHQzeXF1AGf4s9TUf2pcDJ/I1yd14ltXQFZlUZ7NWfP4it4lZvNBGeTnrQB3Ed6m/5iPpSHUUU4yv8AWuJ0661nVnH2CycoT/rG4XFdVpfhlyRJqF2XPUxx8D86AJjqheTy40Z37ADNWFh1q44jgEYPeQ4Fa9hDY2rNBbpEJFA3qPvLnpnvU93f2dnE0t5dQ28YH3pZAo/WgDOs9Cbh7y5Ln0XgVrJBb265SNVAHUiubvfHPh+K1aeC/S6VTjMR3D864fxD46n1NXjtA6Q46qcEUAd9r/i/SdLRg1yjOB0HrXm+teNdU1K5JtWZYM4GB1FcqpklvPPuGaSM9QwPH41oyo0qI9jcYVB8yqvagDTFxeXtxEjzJuA5JX+la8ZhtwpeNN54zjhqyNKurTy+fMkuBwHYYx9KtDUI1k/f2xUKflckGgC5eNHJGIXbYSMkISKn01UWfcC20KOC2cVz41eG6umigaNjnDI2RW7p0irGsgjJYgh8HgD60AWJo52/1aqYy3erE80fkEYOcYIAqhqXiDT7O0dp7pVjUEkhh+teI+MPi1A98bPwzvuJt20lDu5oAz/jV4D8M65rkt9PHPDeSDHnRNz+INeYy/AfWrlTNo+qW93GVyFlQo309K9Z8OaTqmvXseoa/c3DdwiDAFev+HdLtwh+zhSoAABOCaAPgXxf4L8SeFZduuaZLaqThJTyjfjXOnr3r9DPiR4Ts/EOiz6ffWbSJIhA3YJBxwR6V8KeOvDs3hnxFcaXJuIRiUJ4JFAHPUhpzdT396bQA3vRjjNKRSDrQAoFIBwaC2KQmgAxSdqXPrRigBKXNBozQAfWkIoNFAAKCe1OQkAgAc+2aTFAB9KUkY6c/Wm4NFAC7qM5pKKAAGijtRQAoNFA45ooAdSjpSDmlFAEkfSvdf2ZobT7FdyzYWVp9sbdTnFeFRV9B/ssMzQSQCFABNvMjHk8dhQB9G+EtLaxR2MkjluSSckmtHStCS31M6k0Ms91K3Bc8IPaoo9PuLm5jkN15cKDhEGNx962VWaHSpGvrh41Rsho+pHoKAKOh+DNHj1678QXOmmTUnyqyTNvKj/ZHautVVt48MoHHCDtWXYX6pbrIkJjd+m87mZRXkWu+MPH3ibxi1h4asJbDS7aXbJcsmDLg9FJoA9t0y4uZ1ZhuhYPgbhXRRszRfeIOPzNcRpTX0FnG2qyFpmALgDhfxrDn+JV5d+OIvCfhfT/ALTMnN1cSghIl/xoA9F1e6MVmG2MzNwABzXy7+2vCsnhKxudo3x3A3HHPNfT11NJ9kXzsCXjI6jJr58/bB04S/Di5lUf6qRHOPrQB8WK3NX9K1CWzuY5YZCjKcgg4rMycDHFKrYNAH1j8B/jPqFt5NnqU7zQjCgs3SvrzQtTt9W02K+tXDxuoJx2Nfl14L1P7FeAufkb5T7V9kfsveO1nmfw9d3GSwDQktQB9HDoKUYFRhskmlU5NAD8A1E8eak4FGaAK7qemKhlHHtV1wGHQVUl3KDnpQBwPxC0OPUNNmyvzbSVIFfBvxt0WbTfEZuGQhJDjJ9RX6K6/JD9lZSwyQeK+Tf2iPDX27Sb2SGLMsR8xcDJxQB8sn3pVK4x3odecHqOtCD5qAGsD+FR5JOBVtkyhqsQQaAGZ5+lLkYxSEUcUALkdjzTgelR5pwoAsDmimqTRQB9GlwZQCQPrU6ttRmx8oY9DWcWwCQwzxS3EmGKkkDqaAJGbacNxUTFt2RwB+tRs/dTwex4poY8gcCgCRmxksKCGUAjoR1zTHVceppC5JHXHoBQArx5HHX3qvL1GSPpUksgT7wyP5VTlukVueR7UAE2CvXB/WoJpAg9eKiuJPOk/dsV+tO3GGLDkHjvQBk6lcyMThTz3rIaSXdyxPtXS3MaSw7kAPFYMkSq5PX60AV5kkwMZqjMG2jjJ781qSws8WY8qB1qm6SKMk5GOOKAIoUl2DjAqO6hWJjlhk96kRJGHyqcn2ojs5Xy0sgAB70AVokyGK7TkYye1ZWpXjjMEcmVH3sCp9bvI0c29u3GOWFVtMvNLjtp01DT5LmRlxC6y7dh9SO9AD/D2uXuh6kl/YMizpypdcgV614e/aN8YadGi39jZX0YON20xn8CK8SnhkjK71AyMgZzxUst7dSWcdpJMTCh3KmOAaAPrTwh+0p4d1I+TrdpJpcgx87Heh/EV6j4f8deG9eh36Tq9rc7v4VkGR+Ffnwq7XTzSfLPUryakiuJrWbzbS4mgYH5WRyrfpQB+jzSW8sZVljkU8EHkGvmz9ovwjFot+viTTrUmxY4uo4sjYc/eFec+Evix8RNJCQ29w2pwxrkpMhc7fqORXo2n/Gvw74l0ebSfFVm9jJMhjkyu6M5689aAOE0azivYhc6ZrDkY5jl+8PxqTUZ9X0071WSWMfxKQa5HV7abw3rLPo9yL3TJnzBLA24Y9D6GvSPB/hjxZ4ihjkaNbe3ccNK3JHsKAOMm8f3iNgTMhHAGDzTrb4maqj7YpHeRvu7c5NemeL/AAT8P/Blil940mSW5dcpbrnzZfoo/ma4Sf4n+FtOzF4Z8CW1ovQzSsDKw9c44oAli+IPigFf9Hl8wn5Y2zvb8O1dLoet/EHVm+Wx+zq+AHkYgD8K4HU/iRrUMSyW2kWNj543RyFN7MPWsRvG/iq7nDya5cxqrZxF8o/IUAfSmhaZfKyya/4jSFQMskbBfzJrsLDx58JfDYzd63YNKo+80nmtn6CviLXNYv8AVL557u8lnboDkgY+lSaXBo0mn3kt/qMttdIP9HiSHcJD7ntQB93XX7Rnw4sNHN9a3rXgHCwxJhyfoa4LxF+15Gf3Xh/wy5Y9Gupf/ZVr5AtlmnkEcCF5D0Ciu88JeBbya8hlunbeCG8tDwPqaAPV4/2hviv4iv2+wzWenRD5flt+n4nkmpdHt9Q1jUv7Y8SeJL7UbtmJ8uVyI8+yk0uhaHp1rjfLzzxGu75q6Cw0W2gt5Gj3F5Mna55HuKAN6CZW09UuA8MfTcOF/IVoruj0/wA9cIoGFcHGaz9GhkhsRbyTiVs8GX7q/SpxjmO4RJQp6bsqaAJXuryQJbSKZIyRh1GAR9RWqkmm2KqnmPDKR1zwfrWNLqkFqTGGjjUdAv8AD7VhX+oxTyyFZ2XjITPJ/OgDvbW8tgks0YiuWA+9jkVzlzq1w05kkErR7sBVPQ+tc/a6xexxiK1+XPVmHBqL7W9rvkv762IIySG6fhQB1MV1HBOZJZJSCvIYdaxvFvxOtfDdmVMkMSbeEV8tn6V5X43+KQt2fTtJT7TcE7VcDv2rH8MeC9U8TOur+II5JiWz5ZOOKANCbWPF3xEuli0mGaGwL/vJGbG4V614F+FtnpUcci2488rlmI5P1NO8Hw2GjWKW8doihBjavau/0fWkkVVJCKB0xQBcttKjspI4o7c5TG444NX4IszGSHETjsTyabDqWTjzd3v7VpLdWcqK42CTPJ6GgBYWkuv3dwp3gdCOtfOv7TvwzudUh/tvT1RJrYFnBX7y/WvouTyGZZDOxZegBxUeoww39u8M2JFcbWBH6UAfmXJHtd1b5Spxj0NR19BfHz4MTabNda/4ehZ4mYtPbAcj1IrwBkYEqRhhwQeooAjpp4NPNJigBlFOI4oFADQASOwpXADEKxYdjjGaU469+9IRwMflQA2ilzRx70AJRSjikPWgBVJB4OKM96SigAJopc07coH3cH60AMAGaDjtTiBTTxQAtNPWlooAPzxR39qKKAHDpxTxyPvc/SmCnCgCRM4r6I/Ze0eOHS5tcWN5J5X2rnoFHYV88JyuK+sf2bLeW1+H6SSlUVCWye1AHT+PfiJqPhtIdO0mzkvtbuseTboMhfrXffCuXxG2g7vFV1FdajKfMkhRflhH90e9Zmg6foRmfxDNN9on6eaVxt9hWpdatqlnol5qWiaLPfTvxbwgcufXHYUAburTX81uPs8Qs16F3HKr7AVc+zRrY2qxrNLjByvyg+5rG8HHxf8A8I2tx4iS3OpSHcsCY2xjsp9a6Kzhvfsirdyq0v8AERwBQBO8TSpuXy8gcL15qv4f0GOzupr9PLW6nP71lAx/KsTUtRh8P21zPqDJZ6auWeVpCzMfb0rS8K+I7PXfDialokdw9sSVjaVCpc/j2oA6edlVDuOWXk8V8sftQeLdS1KHVPC+l6d5sSW/m3UzggRqPfua+l7Hz47cNd5Msp+7nIUV5x8YvDsepeHdTRk+ea3dQIgNzccZoA/PNun44xRk4xUl1C0FxLCwIaOQqQeuc1FzQBas5CrAivR/hx4pn0XWLTUIZikkDg8HqM15gjFSK0LG4aNhzigD9S/A3iG38SeG7LVrdsieIEj0Pet8PwK+Y/2N/G6X2gy+H7mfbLbNuiyc5U19LRSKVHOeKALOaUVBuOafu96AJBTXVWG1uRSBuaCcigDD1TSV3NNGCw7of6VwvibSbG8hnheGPLAqVI55r1XPHrXI/EDw+dRsHuLOQ292gJDDvQB+cPxY8PN4b8a3tht2xNIXj+hNcmuAAe3rXtn7TWmX0d7b3l7bFZozseQdGFeJODmgCzEwZSMA1FPGQcj60yNtvPFWt3mLQBQKn6U0irE8W0+1V260AIaeAOKYOtO6UASrRSqeaKAPe45C8qKMctjmm3DSNK+Tnk062VvPD7dwU54FQTf6xs+poAeOSc8mlVsH5lJx71HG/dSD9KVuu7Oc9eKAJFbJPQCoLm48v72AfQVBdzeXEdrAf1rAfUJWuMbSRmgDbmuVIGCV9sVT86KeXZ90diO9NSR5ozmPH6VbsLbKlSqgnvjmgBggbdlOi9ad9ka4fa+fwPFWC7wO0Ww5+nWneW5UyGQp7UAV3t/shVS5K/Wq+om32ZVRvpLxJp8bnAQHgim/YUVPMa4UkCgCmySSR/Kg+uaqy2UqtuZTj26VpwxA4P8AD61cmKx225GU8dQaAME7o1ACLn1IrL124+ywE8bn4yO1X725VWOXOPY5rmtcvY5Z/wB8DIqjC/w4oAraRPocDzHWLG5u9ynyjDNtw3v61l+TJIJHhhkaNSSSFJCj3NWrsab9mSS3uJTMx+eJ48AD2bPNTaZqmqQWdxYWVy8dvc8TIoHzCgCrpU8NpdeddWcV4u3HlyE7c9jxU8OnzzadPqxjjSzR9rHeAcnpgdafDY6eLCaW91Jra5TmGDyi3mH6jpUFvYXU1v5iq4gH8TD5aANbSNbstJuY7uCxt3mjPAlTev4g1m69q8mralJfTRwxu5ziNAq/gBT7KCO0kaSaCK5BUqFkBwD61SR5bbzlWOJ1kGDvTJH09KALvh+WI3hjutWk02Er8zoCc+2BVK9ki+0OI5PMTcdpxjcPWqojOwsOi9aTPA/Q0AX0hV7R5lvIofSLLbn/ACGK2fC3j/xf4XVl0bWZ4Aw6OA4X6bulUItR0+Pw0dO/seH7az7hfGQ7gPQDpWYrxh1Z13jIJHTPtQBd8S6/rHiPVG1PWryS8vGGDI/Uis5lCoh8xWyOQOx96uarNYXUqGw097FQPnVpjIGPryOKddSWrWcKx6fHCUOHlDszSH8eBQBRjBc8hmAHXPAFLIwX7nA9altZ545R9mJDtlQFXOfapoLK6uLsWa22Z88rtxj3NAFFQxbaFJJ7AcmtiLw9fC1W7vF+zQkfKW6mvQvA/hC1tXWS6DSSN1Yc7fwrX8W2aNCLK1VZZm4XKY4oA53wFpNhEY9qSvIx+ZgueP8ACvYNC02GyXbG0ZE3XPHFc54SsU0vT2VlBmKjJCFscdK7GwQTRQLMUK9yoxt+vpQBJpuh3gM0sM0axIcqOx/Ktm2YpbJDco1wQfvRDb+FS2+lmUssJkWLGRtOd1SXANnGHSTy2PCs44zQBTa4VblQInVRxtJOKjvtm1ppN0IJ+UKxy1UNYvdo8w3CPltrHBHNcreawRqkcLTM8YOVx1z6UAdPNfReUWZVJPV5IxkfSs37Pa3d79oikz2YyH+VVZ01CdS8gfyOqJgA/jXH+KvGlvoiNCsQLtkHB5NAHU+JPE1nosDIrR8DnBGa8S8U+Kb/AF+/MNoZFVj0B61QlmvvE2qEKWSMnuSQort9B0Kx0yNeC0mPmk9aAGeEvDNtbQJdTRl7kjOW5I+ld5aXs1sEjjZ1jA5O6sBVjaRZYgwUVp220yEFGdWH4CgDqdN1O6uIgMBR3PetizvlhX/j5cyMe54rjLWe4hJi3IUPQDtV+2eSIhjIp74HNAHaWGtSR3IE8pA7BW6V0Fjq+QZGYgZ4LDrXmatc3M6GJd2DyMV12ntJtjDkAA8rigDtLbUWmclgDgZHIAq1HeSSyDGdvTArMs4kkCN8qn0HetNngjb5V6D+GgCa8SOVPJmiJUjkk5zXEar8J/AOtTGW60m2Ejk5ZfkP6V28DeeCJN4Huav2VlZMwB/M0AeF69+zn4OmXdZ3V1ak90k3AfnXm3jD9nXX9NRrjRNQh1KMjKxuuxz/AEr7FeFBMFjVSvTn0qORY4p2SQAJ+YoA/OTXPDmuaJM0OraXdWrDrvTj86ytp9q/RrV/Cuka1DIt7bwzwsD8jIDXgPxQ/Z7tGSa/8JzGGcZb7M/3D7D0oA+YStG32rX1/QNW0K6a31axmtZQSBvXhvoayiCKAIz1oIwex+lPxSBSzYHJ9qAG0N1qZItwI3LkHpzmo2Xa2DyaAGUU4jPbFAXmgBo60pFLznAxT0OAcEgHrQBHhuKXbk805vbNIOtADSrUlSdqQ0AMoHWlKmjFACjvThTRTgaAJ4cK6sSMLjOa+rf2e5fN8Fva3TOFuCQhi54+tfKEOC2DX0n8AdXjtfCJkEha2ich88Y96APcPDcul2cX2WX7Q0cR4eUZXPtXemSH7GFEhAdQPl4NeNeGvGeh6xqcmmWmqJI8bBiqH9K9LhtIrq6tpbm7fYD8kEff3NAGxtuZPJhtrnyI1+8WG5m+lSeXePqO1N4XHzOzfL+Aq1IjW6rJDbiRsYABxgetPaS5FyjRiFYwPnOefoKAKOraP/aoMOoW1rcWq4KxyDO4jv6VOFuLSxt1jtgHQgJDBwqj3q2bgTfu0XOPU8CrFh8zOwuFkTptUDA/GgB15MsdiLqeNTIFztHrXmfiy28Qus+rRjzZWUrBZl8Dn+9Xo897aybo5YWMaH72OCa5nxXJZIpItXfoxbfhfxPagD87/Hdrcaf4w1K31Kx+z3fnkyRLLlVJ9DWCzR8/IwH+9Xq/7VNnFbfE43EaopuYA7qvQGvJWoAlIgK7lkkVv7pXI/OliYjkfzquacmc8cn0oA7/AOFHja68G+JrfVImzECFlXP8J6mv0A8B+OtK1/R7W9huEKTICDn2r8xo3wSG6+9el/Br4hT+F78WN3JI1lKw2En7jf4UAfpAlxG6hlcEfWniZa8S8H/EKwukiWSZ03AbTng13UGvRbNwmVgOhzQB228Z4NODcVyNt4hjYgM/61dh12EnBYUAdBvHrVe+ePyG3N2rKfWLfkhuR0rNu9Y8zhWGKAPNfjl4RtfEXh65jMQZgrENt/Kvg3VrWbT9RuLGbh4XKnNfpNrDLc2UkZwflNfE37SPhj+y/Eg1aCPEFxw+Ogb1oA8mzirFvJ2quDtOdoPsaVG2nPSgC9Mm5RxjHWqDrgmr8TbkG7pUNwh67SPT3oAqY/OlYEcMpB96R/vUf0oAmWikQUUAe+ySFW+XaPcDrUTrvbzPujufSpQPkOCCfcc1XkDY5yfagBpCqwKMTSSdCWyPWj5VYFm5Pb0qnfzqEZd1AFO+k3Ntj5/GixsGkcSNwfbFV7Vd8wJI/GteCMhdwGcUAONrFD/rZfl7c0sTIZD5Sk/jSyxrcJlkB29abHtU4i2KfQdaALAaVm3PGMDqfWnLJGxIcEemeKoT3U0bgkkfyqvc3T3CiNXHPWgCXUL23jJjjKlvbkUzTrAXcokkwV6hQetOtfDsl1KrorSeuDWzNo9xp0QkXg9+OD7GgCSG3gNuYI4EBHv0qrqum6eLUpwJCP4Wp19qVtDCu4qCVw2PWuD8U+KM5it2KkcA+tAFDX47a18xY5/3n6VyUskjnkkmryi+1K4AGXLHqa6bR9CtbYBrhfNlHY9BQBzWnaFeXTKWQoh/iar95pv2OLZGFLDjC8kmu303S7zVLhba1tS244CqDXv3wb+BUMk0epa7EzbcMsTigDwj4SfBjXfFVxHqWpWr2+nKcjeMGSvZJPgPda0YoEmjsrKPoqDmvpqDw+kNslrbpFBCgACqKuLY29jEPMbPoMYyaAPmJP2YNNZ/3+qTFR/dXFbml/sveDRhrhbq4P8AtPxX0PaQrJ+/kTH90e1TyN5aFtwVR3PAFAHyR8ev2ddJ0/wHPqfhm0S3urHMzgZJkQdRXyRBHZ/Z5vtAn83b+6CYAznvmv0h+KXxD8J6bp0thfX0V5I4IaCLL5HocV8L/E230VtSuZvDujm3t5pC5YsSy56gDsKAPPX8xkCtzjpV3R9Rj0/zvM0uzvGkUqGuFLbPcDNFrbCeVsvAipyRK+zIHak1W4hvLoPa6fBZIFC7ISzAn1yaAK5kTaSowSc4A4H4VZMmp32nC3AdrK2OflQBVPuaqvE0b+XIjByPu45rsPCmiahc2o+1yzLaZ4ts/K3v6UAYehaJfX8iyQqYYlP+tJwfwrt9Fs7O3vYoLVS04P71zyzH3NdDLo5gs0KoBs4Y9AB7Vf8ADVhYxXqSKgG7kO/8RoA3tB0yO3ZWeOVg3LZB/n0qt4vtoY9VspgrxqFJBXrXcaRdbn8mRi64+WMgKh9smuY8fRrcahFbrGVRlIVt2Av/ANagCOwkkCgoyl84UMxxit7RVuhJ8626IDliOPyqloNpK1uqrGjGMYLZyuPrWhLb3E7Lh9qL23YzQBu/aLpFEkLMsKdXI6/l1riPEmpyvctNJcl4w3CDjP4U/wATa+1laPaj5TjkbsivPLvULi+mw0r+WBjgZxQBqa3r11fAQoyxn0B4qTTkSIw3F8FZtuS4HSqunW1vHGjozZ6ljWD488Wy2f8AoMGx3I42igC78QvH7WsDWenzFjjAB6rXm2m6ZqGv3jT3DyBWOWdgefpVvSNDury4/tC9UsGOdpPX612Ud8LWLyvJQBcAADFAEWi2S6Yvlqi8DqB1NdAJvMmCTRxIrAdDWJLqrBgWgUDoMdSatWa3V3gshQDkEjnFAFy8ZllBhbEY7DnNWrMyzFVikZQeoxxUmm2LtMN0crr3b0rp7bSIvKEm3DdhQBmWljsO6W4j9uOtW4gYWIWQEN3q5LayvGEa2AA6cUttolxJblpAoHUZPNAGlpsOEEokQFu4Na2mT+Q/7wiYZ6elY1l4fusoxkaMenNdLpWm7SyzKoz0NAGxZ6tFI6JCmD7DpW4lxCoDrES59DWDZWscB/hPPUD/AAq/BPH5nlsMYHQGgDXsrlUn7En17VqmNpHGxBtx/Ca5+KCJYnlVyo6/NVrTLyUTBpGAixgHNAG6sAdCu4o3vTJYZjbHzo1kXtjrUI1BG2tv3ccZ6GrdtdtIp+XaPagCpp1uY1JXeufbpVyHSrd33spOTnk96bHdosrLJ8ox1NTrfWuFRH5PtQBzXjPwHoHiaxlsr2yUkjh9vIr5A+MPwX1/wfeS3djC99pe7duQZeMehFfdEm6RQ0Mpz3xUN5DY3sLW9yu5mGDvXgigD8wyuPX6U3APUGvqP9ob4HRxxT+I/DMIEvLTQR/dYd8CvmGaNkdkZSrA4KntQBGQB0ptK3BwaCOM/wAqAE/ClfBJIXaM8CnKuSDgEZ55pjfeagBB1peRxtpKNvPX9aAFyR680goxx1H50hHPWgBcmgGkpSp2huME4680AGaXAptKTgCgA20UozS0APj++K958EWU138Mo9LtWaGS7zmWPACDPOTXgqjg19A/CC8it/CtrY3NxavGyE+UZB5hOc9KAOt+EXhbTfD96LO2QSSL80txIvLn619EaHDHGUuGuQEReFCjGfrXg9t4otY9Ut7O0UbpGA2AZIr2nSlguNOWMzb5NvVT0PagDoLrVNJkZLKbUIUkk+6nmBWb6CpJw0UcUNpAXQ8E7sBR6n1rzGH4fjTvEDaxFNJNqU54vLqQHyB6IvSvQbRZNN05U3y3bqOT95nNAHH/ABY8VyaCYNPtBNd3k/ypa2yZkkP9B7123gFtTXw3avq9jFYXJGXgR9230BPc+tJHbi4VLn7LHBckYMjKN4Hpmr9w4s9PZ33yED5VUZyaAKPivxX4a0dI4NYvYYmnYLFCOXck9lHNZPibRrbWfImkeSKzTDCA/KG7gtXO6L8Ord/Etz448RTS3d+MtZxzEbLZfYdM1N428VaBo/h5f+Eg1dCZ3Hlrnc7nPAAHWgD51/bGsrdb7TLyNhK6ExOyR4QDHAzXzy1fXn7WsFhcfCuzuYnERDpIkYTGcnv3r5DagBpP+TTlYq2dvPsab25xikznPzYGO/egCQNznv61IrdeT71B0605WFAHq/wh8X+XeR6NqE+FJ/cSMf0r6K0S6vlVQjiQEcZr4ljcqwZWKsOQR1FfQ3wL+I39pGDQ9WkC3kQAjc8eYo6c+tAHvlgL6YAFRntzitiC11PauID7kUnhuL7Q6nCFz0yRXd6bZyRDbK6dOgNAHEvaakc/u5B36VUuJriFfmjcfUV6mlvFtwwH5VnarY2k0LKY91AHlt1rG1Sob5iOcivLvivokPiLw1eW5P73YWQn+9XtesWVlDIFltwv+0ay7jStHuIGG1CD7d6APz0uIXhmeGUbZI22MPcVGetetftJ+C08OeJv7UsY2WyvDzgcK1eSk880ATQPhgM1aI3g5z9aoRtzx1q7bO3Rs0AVZo8MeM1FWjcKpGQCaougU9MZoAdHRQgooA97D4B+dck9KiuZoocMz/XNVpmZVOcE/nXO67PIflUsPcUAatxqscjlI2z6EVj3crzSgLxz1qtbwjYNzHca2bCGJVG2PLnuaALFjHFtG7lgO3WtOC4HkeWiYHcnrSRx26Q/NGN/rVSS6QPtVVIHvQAsizKSqyIqHvnmqqiK3kMhk3E+hqOa4DE7RuY9h2ptlazXM4Ubvm6DHFACzeZOQBwPeuh8O+HFlCFkk3E5HHBrc8KeF4mMZllTc/8AeGa9FWxtdH09s3MZwOPk6GgDjbSGOyIURqCPvDoa5fxj4kW0LRnaPUE8VqeNPF9jp8UrPNG856bSK8buV1bxNqDTP5gt2Y5JHQUAQa7rUl9KUt1zn+6eKh0zw/8AaSJ765REHJGea73wf4Hv74C10PS5L65c7SwXIH1PavbfAP7MM94Uu/FuoLAnBNrbjn6E0AeCaBod5qEo0/QLB7uViABFHk/nXuXgT9nbXrqCO41yeOwD8tH95hX0l4J8C+G/B9gtromlw247vty7H3NdKqccY+lAHnfgX4TeGvDCK8cTXNx/z0kAr0CK3SMbUUKPapCQoycAd8nGK5fxP8QvC+gBo7jUoprgdIYTuYn8KAOpC81leIL7TtLtzealdRQonPzt1+leNeLPjRq0sTR6VYjToyCVmk+aQ/QdK81vtY1HWJPt+p3l1escgqxywPsKAPadf+MOmxxvHodu13KDtDOCq59vWvNPFfi7xLrR36hqjw2ckYb7PD8iDPqRyax0hjexLBf9YBIWkwMY64qhqLR7RDuypGFK45HUUAc54hks5WMEDE7t3zDkmubsdNmuZpB5BVQoO5xxjODXV3Vjp8B+1TFpPL54HzAng8DrXH6vqCKXh0xbheuSCcr3oAzfE/hTSV+a3mBlwQ+B3ri7nQpbNoXt5ne6P3Qo+7+Ndgs099vTTW3XDgFpCOQ3fmtPSNNa1i8xFeW4A+cnBUH60Act4a8MTSXn27Um8+U/Nh2yT9a7zSIxGWiVPKx0Zhlat2umtNkSOoPDBVOSatWSi3nMNx5xg9eCBQArIJE8xo3lyMNu4X8KSPTYROkqh1A77s7f8KnmXdbz+VIfmXMeTkgGoPDSzQo0cjGVn+WMOcFqAOv0a9tVlUgTmdTgfJkAeuay/HVu8d1BdSNGsbZyPX2rX0+xE1wpk/0VYlyyqxO+sb4o6hDDYW0cOSqvxkZI/GgB+h3gjjSFZFiTb3PBqt4p8SfYLAiNsPux8vOaxY9RghghkZRG7DsetYmv3Noxcs8ew8s2c4+vpQBGtzca1cOJHYITknnkVnanMlpM0VvIFjHUdc1mX/jK2tYxDZrkjgMO/wCFcpf6pealN+7jZWJ5IJoA7qTVFjttr5UEcc81zyWf2zVlvJQ7KThQwpnh/TZ1l867lZwRwH7VvRedayhliDL22rk0AWUgW3X5WPvu/oKasbTSKqKpGcktUsEst5MIYYHZu+4VtWum3mVUwKi+pFAC2Wgx5WZyrnOfWukEMNtGHKK3HAxSWmmqsALThMds1ciutPUqJZFGO5GaAIrO8aJGaNNi+hFWVvZW2GOMjJ596S41zQbOIvJNC5HvVSHxt4fXLx4dvbmgDq9H33LneqoMd+9aNu9vavtZVJJ6jtXD2Pie4vWb+ztNnkOeCVIFaiWnizUzi308Q+7NQB2F5qFukOBKpb69KLa9szEGkIH0auVTwL4tuGBubqKMk4I61oT+ANWt4ljn1RizDcCnAFAG2dUtGJjeQgfw81PBqWnw5CyJux1J5FcHqXgLWzl49Vn/AAK/4VgTeCvECscalqJPqrJ/8TQB7GmvRyQmMbGHrTY9Ys402GUDP+1xXjEfhLxHHlV1TWMd/mT/AOJqu/hvWomLPq2se+WX/wCJoA9y/ty3hxsuEY9hmprbxJCGbfdAHPY8V4DLo+ok5bV9UX6Ff/iaeunXapt/tO/x67l/woA+lNO8QafeN5LSqT2NbltNZspRJF+tfMWlXd5p+PLvLhsd2Iz/ACroLXxZfI3+sbk8nNAHvcW6F2ZZSyf3s8Cm/vJLhWSTcD1INeRab42vAVjdt6Hqp6V22leKPMgDRxRF+2Qf8aAOvvIFaIxFonRvvb+1fJH7R3wquLHV5Ne0K18yCTJmiiXv/eFfTr6pcXEJZreEEgcDOP51z3jSVtQ0Ge3mRAWU4aPIYUAfAzqVYqwIIOCCMc0w8HGMV67ffDvR7i7llkvL/czEkbk/+JqE/DbRSoX7Zf8AHfen/wATQB5PxRxXq3/CtNF/5/dQ/wC+k/8AiaP+FaaLn/j91D/vpP8A4mgDykAdzj0pDjpxXq3/AArTRc/8fuof99J/8TQfhnov/P8Aah/30n/xNAHlPakzXq//AArTRf8An+1D/vpP/iaP+FZ6L/z+6h/30n/xNAHk/ejPPFer/wDCs9F/5/dQ/wC+k/8AiaP+FZ6J/wA/2of99J/8TQB5ODil3V6v/wAKz0T/AJ/tQ/76T/4mj/hWei/8/uof99J/8TQB5SGp27ivVP8AhWeif8/2of8AfSf/ABNKPhnov/P7qH/fSf8AxNAHlatWjomsXmk3yXlnIFlTgZUEY9K9D/4Vpon/AD+6j/30n/xNKPhrov8Az+6h/wB9J/8AE0AT+BviTp0N2X1e0EMzjDTRjIP9RXs3gv4maHpulf6Jc/bppH+SGE5c+1eKD4baMD/x+6h/30n/AMTVix8CWNjcLcWeqanBKn3XSRQR/wCO0AfRHjn4qadofh611XULOSS+l4gtV+Zyew+tbvw18W+IvEOkx3mq6YumO/zLEXJIHbPoa8Z0fV7q0WNL5l1PyvuPcxqXH4gV3Xh7xjE1qYZZY4nJyFxjFAHq0l5NeTpCEj8lWy7sxHP4VtTXD+QgiSViO6Y6D3NeaaVrk1xdBozA8WOcPkZ+ma6Ww1ieKN/uvv7kn5fpzxQB0eo2H9qwR/bZXS3X70Knlvqa5jV/AHhi98SWettpEd1NAMIZpcpCB0Kr0zVkak8cW1ACincRuY5PvzzWXZeJdTu9QkjWwjgtk4LuDlj7c0Acl+0gtnqfw01q2t7UyPbR7jIY8Bcehr4dPTt+dfefxGuYr7wbqWk3CxotzEwJXO418v8A/CttF/5/NQ/76T/4mgDyk0HH0r1X/hWui/8AP7qH/fSf/E0f8K10X/n91D/vpP8A4mgDyo9aMgV6r/wrXRf+f3UP++k/+JoHw10X/n91D/vpP/iaAPLkbnvVuxuJrW5iurWUxzRMGRlOCDXo/wDwrbRv+f3UP++k/wDiacPhzo4/5fL/AP76T/4mgD6R/Zp8e6R450aOwu7j7Prdsu2WMsBvA/iX1r3y2sBEvyOxOOpr4G8NeF4vDmt22saRquo215bsGR1decdj8vIr6r+HvxWm1ezS3uVtkvEADggjdjuOaAPUBFIDy7fnTDbu2csfzrE/4SW7bBENtz7H/Gk/4SK8/wCeNv8Akf8AGgCzq+lLcxFCvI71wGr6bPZysDuA7Guzl8Q3jdYIPyP+NY2u6hPdwHfb25P+6f8AGgDxn4teH5PEvhe7sWXfIo3RN6EV8g3MEltPJBKpWSNyrA+tfed6JXjaPy4xn2NeBfEb4a6XL4gl1F5LmAXJ3FYioUN36igDwWrFu3Fel/8ACuNG/wCfy/8A++k/+Jp6fDvR06Xl9+LJ/wDE0Aecg7h6VDKo9jXp/wDwgGk/8/d9/wB9J/8AE0j/AA+0hsf6VejHoyf/ABNAHloFFeof8K70f/n8vv8AvpP/AImigCbUdRSAMFPJ9axTP5zMzHNQxEXdxukYle+a0LeO2V9qgE0ALbxh4w6DHqCa1bYJAuZHIFZN5tU/upMUqTNtAZw1AE91M7ytItwRH6UyErkbHYH3PWmSbMBty5HatPRdJkuZBJIOCOAozQBDptq9zdCLaxfPYV6j4Z8KyWvlzTfuy+MZGQab4V0Q2xSU2+3PIZl5rrLzV7fT4NtxKksp4SMj5vyoA1vsmn6bZrcSyKkqjJDJwa8h+I3i6fUbiW10zcxHG5ePzra8XanqVxYtJqN0tva4+RN2M+1eb2z3mtanFp+kwkb3271HX8aAMuy8OzXUwnvGW8mdsLECSSa95+EXwP1bV4orzxEn9nacMFYF++4r0X4PfDTRfCemxalqpS71BgGzJgiPPpXX634oZnNtZYxjAIFAHQeEfDei6Hbiy0ezhgjThiqjLfU11KKABjHH6VjeFIXi0qOSVj5knzMcVl+PPH2geEbB5b+6WS4wdlujAuT/AEoA6yR0RSzEKo5JPavP/G3xW8N+HFeGCX+0LxR/q4WyFP8AtH/CvB/Gvxh8ReJZJIAfsOnEkCKLPzD/AGmrh7643SpHBJu3fe3DGfxoA9I8S/EzXvEpdLi8eytmPyQwNtUqfU9TXK28rQSLtjJUjJd+QSD1rKsWWSLDKYymQAx59q2NDtI7pnZv3ig5CMSFI70AaDfZrm2mjmDQAEbpGwQc+h7VlWNiFudsVxHKA2SEbnPYV0s9rbRrGwhdQBseHIKMT0561i6nKllvuo7KFZNucRvllIoAytWvRI4ja4MHldgOgPYisG+1iazUzsxLbtqDbuxTNT1gyTuXhVIc4y3ysQf51x+qahIszrbMdpPzFsEjHtQBZuNbb7a/nXTCNiS2Tgknpj071l3d+907WdmxYMcPIDyPxrJu45dQvAkLMUVupHbvXX6Bo9lHtIZSQMEH71AEWiaXNHN5EbY2j51Xqa37HTL62+R1zak/MB1H1zV02dtaMLlbNY5JAFMoXDMe2TXQadpMl1H5lzPsjY7gE746daAGR2trHaiOIKhcdWHJpIrVY7d1LQoeOGOR+dN1rzYnS3O7y4zhZOhas2S6lO0yeWqY/ebmwQKAL0l8kVs1u0kQdjtyEzUFilwWNxJLhB93amMj61l3Oo2Uc0YGUj3+m4tx1BqLUr64zFHbsRARyoY5bnNAHTx6h/pXyTFuOMyd/pVXxk0D6Q6FYyE+YuTtLGuduJFS0eWN2guc/Kc4FVL+9e60a4jmuGaVEOXxn8qAOLvvFTec9va25nKnGeuDWc1rrGpKZLmQ29sx+ZVqnopWLUZHWTkHgkYrob25muMIsA+Y/fU0AcxNp8ccxWEM5z1Iya39LsorJUknDEkZxjitbTLOKNT5yrz3PFSnyo3LMyFR05zigCFbiNZhJccREcBV6VowSRzbZLdmKD1rCYNqF0WjGI1454FdHpNrAsYjkmC+3agDTsCh/e+U4b16VeGpSQqYpGUk/d5psYs/sZja4II+7k1QItZJNtuWeROp7UAJeapeSROoQg9jmueuLPxBqA8uGVgCfWuusNJkuCZbgArngZrYCQ2ce0R7T26UAcX4e+HM9zIJNTu5HB6png16n4f8C6LZ2yeTaRq2PvEZ5pmmahELfYVUsBwa1LDX40KxzSIMUAdFodlbxKYlhXK/3VxXUacYFIVlw2OcntXBv4ihM22zJLMMfLW1okc05ErTSFz2zQB2EMvm5Xjr1Iqlr/7mWPcc/u+g+pqbTbfyyR5h3+5pmt25edGaUEeXx+ZoAxPnlfcFO3PP0qxZWpnnEcMDySNwFRck/hUXky7iI2yPSu5+Evmx67JtjgdTDh2d8MvP8PrQBgf8I3rVvhn0m7CsephNVdS0RYLjyb6zMMpAOx1wcGvT7RZNH1G6v8eIb8vkCFoSV6+uawfAAgvPGl3PqEISfazwwyfwNnoAe4GaAOFn8HrLCZW02ZE7N5RA/lTvDnw2tte1CS3W4jt0RN+4x7s+1erf2hNBr0g8rxDPIHOYSFMTD2HTHvUXhNoZPGmoyQ2ctmrRjMMi7Sp78fWgDw/VfhtdDUpbWKxuGRZzGJVhbBG7G7+tJ4++ENz4ajt5LW4l1ESqzOyQECPGOvX1r1nUNW1y31mWNr+7jj+0sqKeBt39B+FbHxKuL+NLWO3knWCSN/OCA7WHHWgD5UvNA1jTQs1xY3MMTH5ZGjIVvoT1rW0eHVUEF09rex2jso84QsVOTjg9DX0JpFvaeMPB0/hu6dfOtyrQseSq54I+nI/GsP4srIo0TwtpKiOxsZI3mVDjLAjaPoOT9cUAc3bJMmuS6PbRXtwUGQssBSXAGSSvarV/oerS2kksOmTyKUJACHJGOoHU1uWUdxD8cb+UDCG3lIPfPlGsDQbi4k8S6ZPcTStM14mXZySeaAPHU8J+JNTnmn0/Qr2WEyMquI9qsc9ATjJ+lY11Y31rftp9zZ3EN4rbGgeMiQN6beua6L4mX97efEzWftV3PN5GqzRwh3JEarKQqr6AAdq9G8V6Nea58arSOy1SXTJ4dEiu3uYl3TELGNwQd3IPFAHmA8DeMDHv/wCEb1H7u7Z5Xz4/3PvfpWClvcSXQtUgla4LbBEEJct6Y659q9I8LxabdeM7E6P4S8TaldC8jaS9vrt1dBvGXIRRjHJwzGuj0oSL+0x4hjt4IW3NOpJcJJGDEMvFwcyc8AdefrQB5ifA3jARmT/hG9TOBkqICXA90HzD8qo3vh7XLLUodMuNLuVvphmO3VN0jf8AAVyc+1ej6Z4JudD8VQ655ni64+y3In8uLQplnl2tnaXLbeehOTWh4EvodW1b4gXi6Rc2uv3iNJBYwSeRc+UTl0jYqcPjPQZNAHmN74N8VWVq91c+H9QSGMZkYRFvLH+0Bkr+OKoaPpGqazOYNJ065vZFG5xDGW2j1J6Ae5rvfAl3Bp/i61m8P+D/ABQ+prJzE2oDa47rJmIfL65NGk6rqtvbeLLdfB7X3h+7vib63tJzvtX3HCrJHnKjp0K0Act/wh+s2d3bDXbK50qxmfa15LHmJOD/ABD5c9uveovF2j6XpL2o03WY9SEysZAu3MRGMZwT1yfyrrtM0Gw1vwprjeH7rxHoUNpAJ7m11CQPaTgHhd6hfm9AVNeZjoDQAtFFFABRRRQAd6BRRQAtGaSigBaKSjNAGhpWq3emybrdxjup6Vvy+NL57UQ2o8mVvlZy3A+lcjmigD1PwXFeQo9zdas1wXGSu/IBrRsLm6l1KaQyDYnC5fP6V5JZ311aEm3mdAeoB4Na9n4ikjUq8e1j/Gh/pQB3evi4m0u7XCM+w/Mw6DHavJD1rpbHWtQmleJ7gy+YpCoOFH1rnJVZJGVvvAnNADaKQ0UALRRRQAUUUUAFS2txNazrPbyNHIpyCDioqKAPV/BXjk3YS0vjtlAwG/vV6Db3SyKCG/WvmqKR4pFkjYqynIIr03wP4shmjW3vJAsq8c96APTwwPemzqGHNZcOpWjAHzl/OpH1a0UY81TQBUvIQrnp+Vcj42sIrzTJCcK6/Mv1rb8Qa9DDEzR/MR7V5Z4j1691Gd0aQpFn7o4oAxDwcUlLS7aAG0U7bSYoAKKMGigDzpEVU27QGI61LJGsaYSTJJ61ViZmUSZ+b0pLp5NodWAYHNAF9IlWL95nOfWljhVpcsqhexFV7GKe9cKTyTwAa7TQ/C15IwyoCcbjgmgDP0vQWuiJVZFXtmvQNA0KOwtDPLdR4A5z2qK9t9H0yFGuJoiyAZVSQTXOXviyx1DW4bKBjHbKcMA3Ue9AHoUOsXV5b/ZdPhxEox9pYVzN1qOm6Zdyy3Fx9pu16GQY59qu+NdXsfDOgxzQsyxyKMEdDXCeDdQ0zxZq0hvbiTanOwCgCzqct/4suxBICsG7IweDXongzwfceHkS+FqdqANu7VUs00fTJUkLKI06cDNbEnj1tSWLSdMty4Y7c9eKAO/0m/vtbjEcTNGnAOCa6Gx0WOwje6u2ZVQbmZjwKd4B0uPR9DW8v5FVyu9geMCvC/jr8VLrU72TRtDujFYxttcr/GaAO2+I/wAcVjsX0XwzuSRf3b3JPT/drwrUr+9vXeS7uLicudzu772rKtLlDOUuJUO7uD1qTMzXDQ2zxAFh1OM0AaNnC0sPlwurhuihTu/+tWtbW8fkjg+avIDk5HtWNBcL52yKRFlj+8BkCuu8LTL5TCSI3RYBgV6jmgCDRtQuFlSKew3RAEkkYwR2rp4p7N7QNb74H2lCFOduenJqsYIJZDtZYhuZSJBtzketc/qOorpJlCyxyggrIAOOOnWgDW1Ce/tLf7b9oWRxGeT/AHh7Vwepa5cXl6ZmkfC/MflxtrP1DxRfXTpIyuYAwwvQKM8mqN1qse9vKZXC5GcZ4oAs61qqTRslyQ20bR/eOOhrkLp5b+8hS1kZYn654Of61OJbrXLs2+UigB3PJt7101ppcf2NfsxQLEMMSOSfUUAQ6LoptkMJ2+aSNrM+AK7Dw94fuEvN/wBm+1Rgct05+tLpOkKz229C6nkknrXSvqNrpdjKtuH91Z8kH/CgCMItrcjFv5iAjaCd4U9qS5mmuLgSJI1q6NgqRkN6AelQWWtW9x5f2hgvUKsZx9DU1/Jp9miu0heacY2Kc7D6k9qAIb6SZQJJsEAFhh+c+tczd6kts0sV1CrxyA/KOTgdzRDcTWs7vKqyxOScM5IHpUGrzEsLhraHymAy57AdqAKzeRCUZcvCwHyjkoTzUc18Y2ePy1jU8q24A09ZBcQNsKRbxyAKzYUL3f7xw0aHowx+PNADl+0XUjSXTEKO7entRr6/Z9IkmhTfhSCwbhR71YewNycKEMZ9WJIqh4sXbpzWlu0p3DBUdDQB5xp0zSXDIFDM/Tiu6sdJumhQoCewx2qn4K8MushnuP8AW9lI4FdpDDeW7NsQM44xnqKAM06eIIT96WT36Via1a3EMW77P1/iB6V0l9cXCXIZoo1PpmsfxNqUNwFhRdsqjkHpQBR0SE+TulYjHO31reF6yoixx7QfbmsLR74Q/uzDuyPvGte0uPNYnhVJ6sORQBoQQNdHewIHbBrY02GK3jJeLG3v61m200UK/NIB3BNZmq6y8jGNZztHFAHXnXdPQ7WXBB7Gs/VNUW8lxH0HoK4+xjurybCrxnrXY+H9DfBecPlqAIbC9uIiRGxJPqK0rSO4vZU8zIOfurWpb2ixMB5RAHfFa+lWiGTzVXr7UAXvDmkLFMHuCwwM4wM12MV15AHlMqDtxzXPwoVugfNXpV64j84LkjIHUHrQB1mjakqowkYM3Zj1NVtfvWlu49v3dnb6msqxgXYHZiCO5qa5lhWdF3ZUL26DmgC5DcQ7Au3nvW14Z1S1sJpftWmw3ySgD5m2snX7p7df5VypuQH/AHfNdL4JmRpNSkuFUeVZM6t5auVO9BkA8Z5pgb1l4isbG7Se1sNTypyFfUSUz7jbyKoazqNxqerHVHxDMcYEZxtx059fenaddWep3It2upJMIzhPISJnIGQqkE8mnraQyWT3BsbuB0kVUidjmbJwVXgHP50kBI3iLWGi2jU7rGMEb/69arW9/cW9x9ohuJUm/wCeiscn/GrOp2Nna2kk1q8ly4YCRFZT9m9nxnJ7ZHFN0RkTRtSnZtjK8YVxCshXJ7A0ICtqep3uomP7VdyTeX93eelPbW9XktjZtqFw0RXaUZsgj0rT0i5sbi7tbWWL7TI0xYyPAiYXaflwM5/Gq9na2N7FdMge18mRBvZ9w2sxByMDFACaNq2m6DJJeafplw980JjDzXIKAn/ZCjuK4HVta1gajJcTo0jM5Yv7135023N3cQvaXUEcSMwuZHyvAyCeMYPTg9xTbjSdOu0sMWTRK9oZSUbJmcAnYCRjcf8AIoA4W21y/vLrz1kmScjBl3kPg+/WsbxxqjWFkscU7xXOQVdDtZT6gjkGu8GlWP2I3Zs7vT5BOkarIwzKGYAhdwHI6+lcF488O201hqeqQx3qyWkqgee7phScYZZI1BP+4xobsrjSuzz8Wd1fSvcvc+ZNIxdnkYlmYnJJPc570+/m1uC9jvbq7vftMYAjuDMxZQOgDZyMVc0ue0typupOPQCu50hdL1W2EJgVkYY5PWgR55eeJfEV5GI7vX9VuEDBgsl5IwyOhwT1rT8GeMbjQtVv769tm1RtQt2t55XnZbhQcfMkvJVuOvNWfGHgyfT1a909WlturJ1Kf/WrjaAOsj1jwnHOJlsPFO4HcP8AicIDn6iLNQeOvGF74o1+DVjCLF7aFYYPKkYyBV6FpD8zN71zVFAGtdeJ/Et1bNb3PiHVpoWGGje8kZWHoQTzVDT76+0+4FxYXlxaTAY8yCVo2x9QagooA0NT13W9TiEOpaxqF5GDkJPcu6g/QnFZ1LikNABRRRQAUUUUAFFFFABRRiloASilpQCTgDJoASitvR/DGq6ky+XAURj95hXf6F8M7FVV9Qkknf8Aug4FAHk6KzttRSx9AM1pWfh7W7wA2+mXLqe+zAr3zS/DukaeoW1sYUPrsGa10jRRhVAHpigD56Xwd4pj/eLpVwCPTFZOpafqNnKft9nPAx7yIRmvp7aMdKiu7O3uojDcwRzRkYKuMigD5axSV7T4p+GOn3gabSW+yTnJ2HlD/hXlmv6Dqmh3HlX9syDs4GVP0NAGTSiiigAooooAKKKKACnRu0bh16g02igD0LwbrWnz7YbiMLIP7x4Nd5HLYxwmRo41QckkV4HE7RyLIjEMDkGtC/1zUr2IQzXDCMfwrwDQB2HjLxVp5321hEkr8gvjgV5/IzO5ZupNNooActKTTKWgBc0ZpKKAFDc0UgFFAHmBhZTgsd3tTo4SrjzC7bugxW5pulSTH/U7B2JOK6XQ9Ci80NIxYqecDIoAzPCmkzzOo8tg+eMivWfD2mXawCN3iWQqfvE5PtTfDkOnwybRGhJHB9Pwrdn+yxtukXawXg8igDy/4l3Mdk7RzMsbqOc85rxldUWPV3nXBAPY44ruv2gNVt5bhLeFgWJ5IPNeP7trUAe5w+LNG8ReGl0jWoElgAwCrYkXHeszR18O+G2Labds2/j951A+teQecwOVYqfbilN1PknzWJ+tAHs15rVlMhDX6En+HJrpfAPjzRfDUvnSW8E7r3Y4r50+0TklmkYn1zzWtpFrI7C4uGd07DNAH0J8UvjNc+IdOjs9IMlnERiQRt978a8audUuF+aQkc8g9fzqjc3C2+HSNgp9RVWa+S5+U4J78UAdFpt7F5TSqwkbkLk5xW1p9xaizDSqGbPLdGrgbO5ktXIjVRn8a19O1NVYMfkcNzjp+VAHfaDbSSzedDbiddwwSc7a7i2jvLUomFfghmUYAHpgda850vVytyj28m0j5cYxx/Wu5j1dZ7QKyhCqZL7iCT+FAFPxN4ktRayRxErIoA+ZCMEfWvPZbjUNSumfAliDAMrDrn0roNdMN4d6SOIV5di/OT6UyKGVbVEWByAuVYJ1x6mgDCHk2sQkmdIo3VowrHIBrFnsvt1zvtS+xx1XrmtDX2huX+z4kGWyqjpk9a1/Dej+R5caFSeMgnFAF/wlpkWm2JaVUdCPnDDPPvW/b2cBhka2CKOCVGMCtm302GGzS2WVcn+PAO0+9U5tPZbgNNfIIixBO3Ac/UUAS2vmNEqG4t4+MszHhV7gVcmtrC6aNba4gaXbyj52t71Ut5rKKOWOOOMsflJOSPoKTTpoYWZ/OiwjHIPLD/61AEmrLp6WrW01rFExy3GBnH930ryuPUJf+Ells2uJEDDKHPAr07U2g1YB45fLeMEqfLzvrgPEGg38mrR6hZKibD84YYJFAF8XkUFwyXBLQ8A7AQpPr60ks0M7fKGkQ9I/4arRTXc0couF2qOBkdansySgaSR1ixgFV2mgBba18t/tShgucFB2NRX8Ul1cIIox/tMRzj09K0bOFbyAsvmRxqeC55YeprK8VeLNJ0a2+y2EgnlY/OFGcketAF+51C1s9LM2Y45EX7rDr9KxNLSTUgbrDqxOV5IBrjdOlvvEGrI15cEQ7jgEgAewFeo6VZtZWy7QJOMBVbp9aAJrC1eFWluG3ZXAjQAY/GqyyR2cjSGGYA8ncSSfpW7pEYOGkKlxyeOKdeeRNI0brliPlGOlAHK3c2MTJCrMeeW4Fcj4pvJJblXURo+MHaOK7q40q3jSSSSRge27pXBajBb/AGx/9I3rn8QaALGjQJLB5jyEN61PfXH2ZDtkDYHGKginiW38lV7feFc3qk0xuTEm80AaZ1q6uCYd2B2x1rb8O6ZcXU4eYfJ7msbSNO8gLcTSKT9a6Ox1CNiP3h46YoA6OzsoYJQIzg+ldRZ3n7gR/dx6VyOlTkkvIQvoRW154lXbHnOKAOlg1SExBAg3j1pZtVKqFTavrXNwyNtCFBnNTzW5ZN3T2zQB0+n6ihkzK345rWF2yOskLllPfFchpRLSCPyS3uK6VJY0g2AEMPQUAdNZXsc1tggj1OKr6l5CSoU3H5eayLO7dmxnGK0orO4u3DDP09qALVsIHVSGKt9etWmAXG1iQeuKtWHh+QoCzNz06Vfg0Eh/3kki47jFAGdFAHAIq7BayAjdKx9Pm6VsQ6TZxxjM0xPfgcVP/ZlmPmFxNj6CgDKhgEZOO9Woyg4biug03RLO6Td9plH4Cp7jwrZtlvtMxI+lAHKy/eynB7Gm28hBKvXTp4btSQPPlGOp4ps3hm1/gupT+AoA57erNtDEgdieKilO4bAxA/St1vChDhvtMgT2ApW8OR9Bcy/kKAPMviFdNbads3E7+5Oa8snuZpBteR2HYFia7v8AaEuV8PacJhulZegccE/hXz9a+NtcuZMW+kWzEn5clv8AGgD0iGBdoe4kCKe3c11PhLUbWKRYLeGQ4PJZq4vwtpfirWI45rq1srWNuuSxIH516n4W8J2VsVdpmlmOM7RxQB2Fgy3VptZPlIxg15N8RfDzaRqZuIVP2ac5H+yfSvf/AA/4dtng/wBZcLgcfKKwvjP4atofA9/dxM8ssEZkRWAxkDNAHzlRXmT/ABI1NWZTptnkEj7zf41GfiZqY/5hll/30/8AjQB6jQa8u/4Wbqn/AEDLL/vp/wDGk/4Wbqn/AEDLL/vp/wDGgD1IUd68t/4Wbqn/AEDLL/vp/wDGj/hZup/9Ayy/76f/ABoA9R70uK8t/wCFm6n/ANAyy/76f/Gj/hZ2p/8AQMsv++n/AMaAPUcUV5d/ws7VP+gZZf8AfTf40f8ACztT/wCgZZf99P8A40AepDrRXl3/AAs3VP8AoGWX/fT/AONH/CzdU/6Bll/30/8AjQB6jRXmEfxJ1V2CrplkSf8Aaf8AxrpNA8T6hfuoksrYMSOF3f40AdrY2U11IFUYB716D4U8L2sYWWWPc395uapeCtJeZUmutqZAwBXqFjpNukabppfu5CjHP0oAi0+3jhRVUAAVpow96ntdLtDEp8+ZCezAZFWk0m15/wBIm478UAVVkGKkVq0rbRrR/wDl5mx9BV5PDtqel1N+QoAwxSjnmujTw7aDG67m/IVKvhqzPS6n/IUAcxVTUdPs9Qt2gvLdJo2GCrCu1/4Re0/5+p/yFH/CL2v/AD9TfkKAPnvxh8MdivdaGxI5JhY8/hXmN1bz2s7Q3ETRyKcFWGDX2kfCtof+Xqb8hXP+KvhboWvQMLp5Vm/hmVRuB/rQB8kUVrfGfwR48+Hskl5Bplrq2kjJFxEH3IP9oZrx1viRqYP/ACDbP3+Zv8aAPTKK8xPxK1P/AKBtl/303+NNPxM1P/oG2X/fT/40AeoUV5f/AMLL1T/oG2X/AH0/+NB+Jmp/9Ayy/wC+n/xoA9Qory7/AIWZqf8A0DLL/vp/8aD8TNTH/MMsv++n/wAaAPUaK8u/4Wbqf/QNsv8Avp/8aP8AhZmqf9Ayy/76f/GgD1Glry0fEzU/+gZZf99P/jR/wszU/wDoGWX/AH0/+NAHqWaM15b/AMLN1T/oGWX/AH0/+NA+Jmqf9Ayy/wC+n/xoA9SzRXmK/EnUiM/2bZ/99N/jRQB6xpGn2cw3XE5wDwOhFdXp2mLBia3YtEx6gdaLTR1hmSRtrD+LArpJp7SLTFWON2VRyMYoAh0a2sDc7khCspyxYcVkfFrxVp2m6M6LGA+37x4OfanahrAt7NplSNMA4G7Br5w+JviSfVNRltzKzLv9c0Actrmoy6lqUt1KxJLHbnsKz80p/SmmgBcZqRITt3belJCOe1XXb9ztwRx2oAbY2/nThAPxNei+HbW1itC0rISo6HFee2Vw0MisMV22jXUZUPIy4ZeQy5ANAEGu6pb3E32BbYMNwG4Ha34djTvEGiafZaEl6vyuoGSBy31HrUsqWZhZFh3/ADZz/gKhSO2NkbWZ5ZIh8xUqaAOOe5Uj9z09+tJHcSLnORnqa6K80fTwgktd6s3I3cVRvLF0j3NGB2PpQBHp2qS2tyjNudM85Nd1a+IJLmGNUkyobOwdcV53JZSbSyfd9KW1nu7FgwDAexxQB6evlzMI4t6oeXEnIx6/nWTrGoXaXBt4ZTgHCtu4H4Cuat/Et4QkXmbDnGfXNbGmWtxM2+VwpY87jy1AGhoWiz3cqTNcbnJwqsMc13GnaVKkY83LyqQDtOCBTtAs4IGhXYGXGcjnn+ddNJFZ2lut7ACHwfkxtJPY+tAGVet/Z1s1xEysXXIJ9/WqNrqNqsf75hKkmS7SdFz6Vb1hRqUCxyl142715z9K5nULOSzjNvDI80Z7EZK/X0oA1rvdI3/Euuo0j2HDBen4Vo6fpqyRi4MnmTqud5GFb6gVzukef9mEMThJW++ucZ/E101nqcduiQTJD93aNowc+9AD/JWK5MzKyFT8+08Y9BSawtvLtMcezfglyc8+4proqo7XjYEp2pt+bgcnNULvXNJ0mFjNIISUySzZz9BQBZk0+2it9vlRPz820d/XPaub1S+0jSIxNK0cj4ZgFPf0xXI+J/iNd3TyW+nRiON2+9nlhWZpOmf2pIkurTSFQuSo4x9aAHeIfGGpakxj09DArfKSp61i6b4evr24G6NiScsO5rrZLW2DCGNVijiOFZR19639FjWBY/3ZfecD/a96AI/Dulm1t4V+zxw7G+6wGa6h5LaMFnVYn2/MCODUcNoAxXyiRnJJ5ArUkhjmhxvRE243Y5z9KAMeDUEjVhb5EjHCjHFGivIdTJus7+ec0+XTHVRM2WC9scsKurpuUjmMLpnoR1FAFXXY5niBUsVJ5J6AV53rekm3vmbCOjDcCPWvTb8LGp3LOUIwB61wfjotCUUiWJSMjjtQBzNz5Kw8SYcenSodOg+f7RNhlB6kVVR0kRlyWOaS/vHW3SC3LAHhqANVryOeVbeEKOeTiuh0izgtmVmCvJ6Gub0CBYUDykFm7ntXRxTKpDAhv6UAdKlvbyRZZ9jdgBVnT5LeGYK25mA/DFc7FdvgsWJPbjgVNHMwG8btx64oA65VFzJmEhR71bgWFSWdgT6VzuiTyyMA2VFdLYaapffIw56E0AW7IyeYXj2itWKE7TNMyqBjJY7QPxpbK1hs03cHPfH8qv281nIPLuLdJoyclXQMD+BoAv6Zo7yAEIV9yK6jSdOMLA/eI9TVbTbyMQDbHgEf3a0rKT5ywcc/nQBrWrbSPlPHTAqYTRn7yndnpiobErJnewz7VoxrAF4JoAreQHO8naD6VPZQw+djfuWnzSx/cGMe3en2ixq2SpzQBqQwwIoMeQfY1YBO3IOfXNVY9rL8rY9Bik/es33Tge9AFyJlZueB2p8ikISo5pkZXy8ZGaliOPvHj60Ac/e6y9q5WROn4Vm/8JRC0yoSNxrpdS062ulYSAHcO1cpqXg+3EnmQ5VgO5oA4v4zWmna34elN5JGoA4ya+arGbS9N1YJFskw3Br6F+IPw88Ua5C1tZ3QjjwcZNeC+LvhF428Mh7uSATIOSycnFAHrfgrULa6VPMnVV/u9K9b8Kw2fmo0apg/jXxDpWra/Y3AjDyq2duCMGvrb9nrTdSuNNjvdQklctjhu1AHuGmIoj+XH4Vz3xchDeBNXG3P+jP/ACrq7SPbEPl6Vwf7QeoHT/hnq8yttJt2A/EUAfmlertu51x0kYfrVZlqWVmZ3djlixJ/OomoAbikpSaSgAopKKACijNAoAWkoJpCaAHUDnikFSKMEetAF/So/wB6OOc17Z8KtGQBLqeMlj9wYryvwVYG+1JBwY0ILcV7r4emgtgkYG0L93BxQB6nozRxIu2MDArqLK4VQHJycevSvMLbVNoCmU+3PWti21zEXltMM+goA9DjvQ3ydx71pQTMDzgg9q84g8QZY9z1rTtfEG7q+AB0zQB6HbSlWzlfoDWnDec4rgtO1yFjyQeOxrcs9RWR1K8Z7ZoA6yOYn5uDV23uAfWuct7lc/eP9K1LeXHPH4UAbEcm6pAaoQTEniratx1oAnXHXilxx2qMHipFORQBXvrSC7tXt540ljcbWVwCCPpXyV+0X+zZG4ufEngeFYpBmSexHR/XbX17zUcqLIpDKOlAH5G3dtNbTyW9xC8M0Z2vG4wVPoarstfdP7TnwDg8UQzeI/DECQavGpaSJRgT/wD16+I9V0+702/ls72BoLiJirowwQRQBRxyaaRUjDHf8qYeKAG4o5zQDTqAE5I55pp60+kP0oAaKU9qUUYoASlAHvS0o4Oe1AD0AxRSoOM0UAfW1lBOJDFKQGHTL4FNvHuLYv5jTIMclWJU1JqLQQhiGkY9mB4Fcd4t8TtZWUiiUZKnjPNAHN/EfXhBbMkN0SSCMZrxyeRpJGkZiSxzV/XtSm1G8aSRs8nA7VlnrQAn0pVRjyFb8qbThlmGSTjpmgCSPIP06g1cHz4Xbj3qBY2xlVx61dt3UxlNoJPf0oApvCFbg5q1aajcWeFWRinoaklty0e5YW+uKm07TYZpN18zwxD+6OTQBsWGvB1zIEHHp/k1oxzRzW7ypMgz19a5u707ToiXs7hmA/vsKqxXUiRNGrhtp/OgDr5N09uqrChX1zzSOZpo47WS3UwjjI4NY1reyralldhnqprWtNXtmtwsmwsvQ45zQBV1grYW3lwQoxYdWXJH0rAM0bLluG7mtPVLqSaffk7T/dOAKq29mJpFeQYQdh3oAn0SwguZlmMDttOeD1rt9Pt7a6nRYpliIxlicn8Kx7CJrdFYR7FHBVc5we9blvDGi/NLtxyrLgN9KAO50BY2Xy4ygK/KHbg5+tbataJcLNP5ksowrKMsG9AK4bTIzbRiRC7bhwjck569K6PStdEEsUDTJD8uCpQnJPce9AF+8gRZWuYWMQYHEe7AB+lcfqphhuCZvMkeThv7v5V2MjQuGaKR4RjLFxnjsM1zd7atDeMNSYBd23knbnGc5oAs6Pp6va+Zs+Yf6sOQpFU55INP895TG4P3i7dDkcVj+IfFGgaTaMkd+73A6Ih3E/jXlniPxPf6u7KZGjgJ4i3Zx+NAHU+N/HbF5LHSbosjn52CYA9hXAu91fOqu7SnkDJJxVzStFlvAJpCyRA44HJrvdM0vT9K2iO36qAfM5GDQByOiaNDhZZZNzdMBc1tXUyw2wjt5iG6EbStbGvfZLUCQ27Qlh/rFXP8ulZUVkdS2ukg4PbvQBa8M2f2q4bz3dlUZwT1ru4I7GHTlljOCg/h65rJ0GxNoEZLVlkxgsRuWtdIy7EKSrdCFHDUAXnZpLCKZYxgn15b8KII41tWMqeW3UDFN+13FrDGksTArwqkcGomu76aURralsjnP8PvQBNLdSTwLDbmXzVPyhUoF9cwssd1I45+YsMY+lJZ3cls5Uo5kHGexqj4ilupAZXMW5RkIT1FAF/UL1pAVG2RQPkHSvM/G9zcXN6d6kqq7cbsgV0Vtqc1zA8dwhi2D5c9D+NcrrkgS9ZeGTrkDv8AXvQBh21jJGpm8o4aqNzb3BnUeW2M9K6ax8+Z1jVsKe5NGoWXksf3u4++KAM/T/llVWJweta8e7eojTis+xhkL5XBA6mum0xIdoMpG7txQBSkt5FlVtzA+ma07aSSMAuuR60ssgeUMdpUU5bW4vpljtkbB6nFAG/pBDAMDkZFdJZtNcSiOFG2g9aj8LeHWjhT7RnP1613ei2Frbv8gAYjnNAGfa6TdPGrOTtrY0vT4Ym/eKpraKwkBQyrx2qk9lEp3Gc57ZNAFyYwrGFiQ9OucfpUlmwKEMWXFZUzkE+U+709Ks2LXU0YH580AblrMqj5WZjVy2mkkOVBX2rJtA8LDI3H6Vt2CeZEeMe9ADwWDZkbPtipo55VfCBcEYPHSlARMZyAPbrUyrHKwK7voRzQBo2kLNGr7iBjB7VpQRrj52z6VhkujBVPze3pV2GaRiEbI96ALM5TedzcCpljygKtSJArYO4Zqc/IMDnigCHEgYblFOklRhtZead5mVHahUVuooAaR7D8KoXdpDcBo7iFZY24IIrTVQj7T0qvqMixp+7jLGgDhLj4U+FJdTGof2ZEXJ3EY4r0Xw5pdpY2qR20KxKP4VGKjsHZ4hng46VqWI2jmgC2qgKccV8/ftpeI49L+HUtirDzLoiMDNe/TyrFEzMwCgZJr4D/AGw/Gy+IvG66TazF4LLO/njdQB4MRgY7+tMI74p7mosgdzQA00fXNKRg9c/SkoAOM8UlL2okbdjgDjsKAENJSjpQaAA9KSjrxVlVtEhO9i8hHRR0oArilDUjlc/KpA+tMoA6PwtrC6dId7EA13Nn4xts8SD868kzTgzZ6kUAe42njSM4/eKR9a14PFUTDKygHHrXz2k0y9JCKnTULxB8szfnQB9F2XikKvyygfj1q9beJkaT5JOT1Ga8J8MWXirWEkk020nuIk4LDir7zeIdMm/0jTruNkHzAxk/yoA+htN8RiN1XzBk89a73w9riyqP3ij2zXyR4N8RahPrp87dtxxnjbXtnhrUJ5CrRvtGOTQB71YX0coB8wjHYGul024Ei8AfWvLvD9zIyIxY+uQDXeaRct5Y5yfSgDq7eXB61cjbd92sOCTcQSwH1rShlJGBjIoA0U5qYHiqsD5z/OplPvxQBMOaXFNQjsc06gCOSPK9M+1fNP7VnwQXxLYy+J/DlqiarCP30Sj/AFy/419NGo5YxIu1hkHqPWgD8jLy2mtriS3uImiljO11YYIPpVdhx0r7a/ae/Z9i14XHirwnCsWpBS1xbDhZwO4HrXxde2dxZ3MlrcwvDPG2143GGU+4oAp49qQ1Iy0wigBMkUp5pDSjigBMGhiT2A+lKTRxigBADS85opaAJY6KSMc0UAfSHinXrdYj9nmJXvu7V4z421hru5ZUkz9BU3irW2kldYZCV+tcfNIzMWzk560AMY+p5prGjvTTQAE+1Ph+8Gpi81KpYdj+FAGzoyQyyt5v3cfhXTWml6b5DSKEZscDvmuRs/tsUZkWGQp67eKu6bqAaTy5JWQHoPegDUvkZl8l4QqZ4NaOiDTLeFoZbfzi3UHkCoLeZ7iHysZHqRVlbeaGLzkkVRnBQryfpQBz2v6Puumazj8pD0QmqVpp17CSHiO31IrrkWbaZJAs6+gPIqB7navET4PXPOKAOaEM0e7k7aiFyyhsw5GfvDtWjdXy72XbxnjaM5rOnD+bjY2G7YoAfbzb4ygjJbPBArqNC0s+SZpDGDjID9DWLoFkZJkbPAbp/SvR9PWCVE3RszJwEZPloAqwrItmszNgr9w7D09OOKvaGYZb4ySWqzIwwwjOSTVq5sbq+2xRRvGin94FY9O2AK6HT/D9lpdq8txdCKNCpO4jJzQBBYaGLqR76fckIO2Pa+NgHtVuy0eC408zeb+7YmQzuuOBXJa/8TND0EPBpFv9puA5DbTlPxJryzxB411zWCyPcta27Z/dRMQOaAPZtV+I2h+Gg0Vn5N7cAhghXcNw9e1eR+M/HWseJruSW4YQRFyyxIcKM+grmbSGW6mEcYLMTyfT61qjRvITdcMC5PAzwKAMqKKeckorPjkmt3SdLt1hEtzITMegxkCrmn2bR26ziNsjqBjGKu2+6bUFOzIAzjj8KALem28aXCzQzOinqpHp6elbhlMSB2jlfccBUXANZPmMX8qRCsQ6gL0P1q/ZIZr1WhmQBeg7UAadvpcMy+ZdRsY258vcdv0rd0eHRbYL5Figx97cP85pdMtTcQCR4ln2HH3+B7+1b2l6HEsqXEMg8wdm5C0AZ8Ectxdv8qRR4+VQOCK0LDTZIi0qqPYk4pNVtW3jyGCsDnZ1z9KSOWd0WLiMjuX5oAluLV7rYLyEBA2cKTnH9aqG0xd7rYSRorfxdxVh/tAlM0+oI4HAAPAFJf3iQxJ9n2yBuCxJNAGbrttb3FwZ1aRjH/ChrIk0+S9SRgs3TnmtSLVbiNZbeKAhieX2AZrFGo3kaXCyzLFIxOOegoAwru2aHe00sqRKflQnGa5jXNQjuJxGq8qOFJ4/KtbXb9HgJkkecrwOcjNcPdyGO7FwSMN1HpQB0KPdOqt8sQXpg/4Uk9+xEe/LPkqflpttdK1qiiNmBHO2oZniw0oZGMfIXOCKANfT0VY97YHsaka5Y3Cxw5yeMZ/rWPZXEtyyIiMQT+Veg+E9BttqzXXJHPIyKAG+H/D95cMJJg2w9q9N8M6ba26hVt/MOPSn6JDbsiIqqFHfFaM97FZl1RlIHQcUAay+RHEAqhT2GOaiW4gVyGJzmuYl1bMuTNxngVYS8hYlpGBPYCgDanuy0oWNjgdeatb3miVfm3dsDJrHtJLNyGViD35rrdL+zMi+YqYA65oArWWlSyAMXI9eK07SGSBQCCfU1bt1hkbKsCv1rVj8hU2fK2eh7UAZYkeQLsXaQeuKv27XCR/PyPyq9ZQQvyuB7E1eWzEkfBzzzxQBnwXlvIRCXQuOqgjIrVsoIywZTn6npVaDSAsrSCNAxONwXnH1rTSzmHypzx0oAkURK3Yn6U5I0LZDYzUsVi4xu7ip47Xnv+dAEcUbno2R9alXK8Nk1NFGY89etSpGG5PWgCsI0IznocGpYlTBIxUskfy4XIPtTTC23AyPwoABGu7OfwqvfwfKP51b28D/AAqKXdnpQBXtoyo+XIrVsyNnzVVjXjkVBql4LGzkmY/KgzQBxP7Q/ji18IeB7yfzP9IkQrGAecnpX5yateXGoahcX105M07l33dcmvVv2nPHt34p8ZSWQmb7JakgIDgE14+75PNAETVGakY0w0ANNFFFABRkFccZ9aPQ0OWY5Y54oAQH3oNNxSigBO9BB49KCfeg4/yaAEHWlxRil7UAIMetTQW08yO0cTuicswHSoxj/Iqzp19cWFwJ7VsEdVI4Ye4oAhjjd22ojOfQda9R+GfhW2k0ee9ureC4uj9xWOdvHT2rmtJ1Gz1LUFklihtpAOQPlDV7R4a0/Tf+EeJ0390rj940Z5NAHMeFGn0PWt0nmRGR8ABvkA9MV6Frd/pyJ9uMkUQSPM2Ey5HsK5S+06EX0FrZWzGUcieT5iBXSR6OBOkjz7iq/OMZ3mgDhrq9tdc1eC8t7FrWHYdoZQrPz94ivSPCVup2ZIUDHAFcH4mE1l4jV51CF1wmBwF9K6zw5fxqE3yEcetAHrvh5FaMKuTjr2rrrGQxgfL+JrgvDN9G0a4bI9M4rsLK4L9SAO2aAOit7jIHHU1rWsi4HGD9K5e3bvuAGetbNjNkKWyAOM0AdDC+VAxxVpWwBzxWdDIv96rKPkdKALisO1Sg8VUT8c/Wp0x06UASfjS9qb/OnA8UARyIGGDivnz9pL4B2PjS1m1zw9FFa66g3YAws+B0b3r6HA/GmMhI9u9AH5J67pN9oupz6bqVrJbXUDFZEcYIP+FZ7Ljg9a/Qv9o34Iab8QdLfUdNiitdegUmOYLgTf7LY657V8E+I9F1HQdYuNJ1W1ktru3YrIjjBGP50AZGKUYpWXmkoARgKQinEcUmOaAFGM0uKQA+9KM5oAlQfJ05opU6daKAJLp2dsk5qsw9aklPsc1CfXn86ADj+7+tXdP003Q3Fgi+5qkQAfwrd0i5jWERybQPcUAXLPQ7FB+8fecfnTLzTrdQfKyjY4yKsWk9qjbsqWz6nFX0dRMJ5VWRD0x2oAwoJNW2/ZmmxCeMkcUmoafHaQea08TH/ZNdalnbagD5DKh7g8VQ1Pw6vC7S2ewOaAOasNYmhYdCg9a6S11SK8hDSMAqjBIHSsmfw3cLCXhDjHUdhWXJa31lkgkj+LHQ0AdrBKoQmJhJGB8rd/yrG1XUZI93zhjnpWTa67PDhCqg9Dx2oub1bjmNBnvgUALFcFn8xuM/3alw1zLwoA6E5wT9aqJksvysR6YrotBje8njiS3VUY4ZlHP4k0AXdE0qaS1ScMybWwFyNpruPD9jAqCWdh3G0tjn+lVY7e30vQ2uJ54xBggtjOxgema4PxX4ynvC1vY/u4cAFsDLH1FAHoviL4haToFvcWtnbg3bKq7V55H+1XlHibxlrGtyS+dcNHFIeUU+1c+zM53MxYnqScmo3oAazbjz1q1Y2rTYZ8rEPvN2FGn2z3EoXg56ZOK7ez09fs/lL5bbRjk/4UAVPDccVpM3kzLtbjPBzWzPZRy2ssfnLMS2cdwfWorK3hhuAPLRGxgL0GKV5HjmP+kCKI/fRW+9QBQCsm+Hzi23+ErSwylQGkthDzjJOPxpbyS0aNmgn2P27EGqrXJ8lLeQxuAc7j1oA3IJlEu+VEfgKDuJHJrUsZdOhSaRWUyj5cDjn8axYo4fIVVmEh+9tb5cVLpqssvmbgGOcEr1oA7PT79Y4CbScASDEinIq9p+rSRPMshzF3INc9YMwi8w4ckZKk8fWrtpqFsil5rRBK/C7aAN1tQsi+3ymKkcOTgD/wCvWfeXDWsyuJlVW+YLn5sfjUcSmWMXMNqSWblc5A98U+5h/fiV4cyD5VyRz+FAFyKa3ntjeSTSZIwctj8hVK7vI4rIC2AwTkF/vGqEjTPcNE0aKmeFTqfwpHs4p7hfPG1AfugnIH0oAiuNUn84xw7gMZbPJ/Csy4ug0jSNbsdwwGfitbVG0yzcTM8iKvClV61xPiXXVcvFaNiJzyWGDQBj+IL8F2gt2CoDzgd/rWDlxkZznrmpbhgz5Ugg9TTHwu3DEjucUASWlxLBINzkL6ZrUlZJpQY5QN2KxWCtli2MdKv6Iga5XjJ9KAOx8N2yIyyONx9a7u0kxAGGVXpgcVymnTLFGi7fyrZ+3wtbhMj8aAOnsvEK24ManGODmqt/rHnMCrHP1rnvKa4IECnPtVy30m9GNxxnr7UAaFnKruSxJbPHNadv5u8/eIzUOlWEabTM3zA966ZbjS4EG4Rk/WgCOxZo1zyPWt3S9SY/KwPHfFVLPWNH8wIQvPtXb+GodHvlHlopPr0xQBn2txIsJZd2G5x1NaNnM0y4Z39hXXw+F7KS1DKDjGOOtVz4Q2SMYMlaAMu08xXC+YSa6GwvJNqgn6nNZ7eHb9PuAt755FSRaXfQqQysD9KAOlt7pdo2kc1oW8yk+/1rmLe3k2DcGz9K19PWZNvf69qAN1TuA4GPapBGFIwajtckDOM4qw+/PFACbOc8Uqxc5HB9acA2Of5UqsRxtoAidSB15+lM527icirJXd161CY+SB09MUAQls5B/GgKCudxI7VIsIXlv0FKy4PI4oAiUtjnpWB8QnSPwzeMxx+7P8q6cKMfWuB+N10bbwXesj4PlsP0oA/OjxpIJvFWoupyPOPOaxGz7Vc1aRpNRuZG5LSsc/jVJ6AGZ55o69KOM85pf59qAGYNFGaKAEooJoYdOh+hoATilZVC5DBj6Ypppe3agAxScUZpO1ABmlXrzyKbQDQA8/dzt4zQG5pufzo3HPegCQN6V3/gz4g3GmwrZXgUR42q4Xj6EV57u704H86APfvC95ca3drJbaxAz55VR0HoBXbXt41iojeVQ2OXcYAr5Y0nVtQ0m5W4sbh4XU8EHiup8R+P7/WdISzmVllwN8gPWgD1TX4V163e7tZGlmtxkODlCB1H1rL0LVwWjj5Djg89MV5hp3jTXNN0g6dZXbRxtnJx0GOgqt4d12ezv1aZ2dGbLEnvQB9U+EtSyU3H869F0e+Mu05AX1zXz/4T16GWFWEhwMdDXpPh3WixUQt19+KAPVoZWx94YJzWtp82zCs2c9q47TLhplUsST354/Kun07dvBXpj8KAOosX3YBzzWgjDGAcGsnTg+1Wb5QK0UOOccetAF2I/wC1+dTgkc5BqjG2Bz69Ktx52jIoAlQ7j3zUqfnVZm2txUqPkD1oAmDUpIYc00dOopy4780ARsoK4HT0rxP9pD4K6f8AEPRZL2wjjt9ft1LQTKuPM4+63tXuJAxxUcsYcYoA/JLWdKvdH1W50vVLd7W6tnKSRsMEEf0rPKnP9K+5P2wfg2PEelS+MdAtgNXs0LToo/16Dr+NfEDKQSGUgg4INAEY60HrSnNNPPtQAhzS4GO9JSg0APSihKKABzk0iIznApWHPHrxW/4f00PlpkPP3RQBjG3dQGHritSDR557ZZA6xj1I4rcj0eGaTarBCOxrUjvI9N0xrC5hjuA33T0I/GgDlNK0OW4V0kuUjcH5cng1XmmutPnaF3V9vGQeDW5HduX+zrYL5R796rXOgwyz+b5rJk4KnnFAFe21XkGVmAHUA10dlq9jLGMb14yfmzXPnQ5IyNrCRPWmS2kkAZSoXPQigDrI9WtYXfdh0/ug1Rvrizu1fzIIolIyNvX865aOeSNsMpYjuKla9kkIVsgjuaAJZ9PsbkFYeGHOSetZs+lyW5PlsSR2x2rSaXzcLwpAq3YI904jD4Y8bsUAQ+H9LubwCQhfLVhuJBrv9NtI9GsTdReUgx8wc7sj0welQaTb2OmRn7STIxGWU/oRXJeOPE9xqE720JAgHB4xuoAq+NvEMmsSlI18qFTwqtwfwrlSc89KezFvlPH0pIY2klCJnPtQAzqcAZq3FYFlDTEIp6Z4q/a2K26eY1rJI/rnp+FJcGaVVURkc5xtoAfpdvEbkr5YKAc5bA+orrrYZX/R4lJK9Wk24/rWTo7T2uCkMRyPmMg6VsW0RuIFaVTvY8bAAuKAI5YIoYTdSMJORtBYEfnSyRrLOnMRHBCjnAIqTUrOYx7reOJguAUQDOPcVl+ZIr7LW3McvY7OtAGbrWnuuoSGFWMZOSwGBULw7YgyuxC9wc1qX081xGYTCfNUfMBVZLSaGAb87zyFHb8KAJdLZSi75AWz261s2zb22qHVR2xjdWBH5yp5kaqswPIIxxWxYahH58ctwysykYAOBigDpbUCeBbcuqrt+6XGfpUtyIIVTazhlXGMgiqSX1kJNqxlCx6FP5VHdfPKnm7io5QKpzQBsaVdTBzAY2LAcDdjA9frWn5c8n38GMDhxyf/AK1Z+kmMsrJYmJwuS5NX1vmtk/0ba28/MApoAfZwrA/mTQFC2QrHofcVR1VmxiFtoIwSF7/Wp2u9SuLkBpwg2kR5Tgfj3qtqEHl2SzNcBnZugB5PrQBw/iHUCjmJbh2dO/QflXGX7ebIzyOSSfWun1q1kj3yLGXZmOeeRXJ3UbCUxlWBz1oAiLKAMUGXcwB+76VGUZDhqRm4GKAJN+0lcbh9Ku6ZMI51kGFI9DWcp3EHpj9aejMr7xQB3tjqK7F6E1r20sLESOQCT0rkNE/fKOM10cFnJgfMwFAHQWmpLDKBEoLVpjUbybAVWUHrisC0hjhdWJ3ECup0vZMifw4FABbRO8e6SRySeOcVObaJmw8p/OpJ7QBPlbAz1rMuYZi7LGxJ/GgDZs7O1EgLSEY75ruvDGpW9oVWNiMdwa8qjtNQUDazfnVzTpr+GbbI7/XPFAH0LZeKMQgCYhR79a29J8VRyEK3IHTLZrwNdVnWEKzGprLXZYZQfMOc84NAH07ZatBOo6E1oCaGRf8AVjNeEaD4wfCxs+c9yeleh6D4hgmj5cH156UAd0kMMg+6F+g5pGg5+XtVGxv45lAVsmtKKRjhhQA+HeoG4fpVhG554qJeTzmpVZd209fTFAD8561GzKKcVz0pjLQAhk+bjJp6kZ703bgdOKZ5nzYGaALB5HHSqsq5bOCatL92q758zjNADlLKvtXhH7V/iCPTfB1xGrFWkBUe+a91mfZCX6cHk18Wftl+IvtN7Hp0coPzcjNAHzPIWdyTyWJP41E4wcHrTmPWozigBGOe1J1pSeKaDQAUUUUAIaQe9KTTSe9ACnFJxSGkoAcG4I2g59RyKUKWGeAPrTR1oJ4xuOKAHsiiFJN2WbOR6VHS5pKACij60uB2NACGlFAxR+dADs8UCkpaAF59qUGm5pRQBuaDr97pjfIxdP7rV7P8J9bn1Y+c0hSMNjbXz+hrv/hNrX2G+FmWADtlR60AfX/hi4U7VyCMDFd5prL8p5968g8EXTSqhEmDx0r1rRULxjLcd896AOkt5dqnGT+NOFw3LenaqiRsMqp/I0rK8KEjk96ANC2uPMfd0rRt7gNxwQO9crJqCIwSRgrH0OKu2N4vQPuoA6VmBXPFNDfMAFwPWqkM+5BxUysTzg0AWlYYzninrIMiqZYIOTmpIXDcg0AXc8U0mmjOB3pT0oAhu4UngeKRQyupUg+lfmp+0d4YTwp8XNXsIY/Lt5n8+JR0Abmv0vz0HXJr5C/b28Iu40zxdBBu2jyLhgOg7ZoA+RWBz7UypnXBx1P1qNh6UAMNHagilxxQA5KKEooA0bGyklkWTaSo68V19jdWlvbCPaC+Pyq94Q0+/t5WgubNgh6Fhim+KdNhhuWd5ohJx8q9qAIROboNuQKOgx1NONiJo1jaUqR6jkVmITBIGZlI9BWrZlZm3Buv40ARSWMsC7ox5w9R2rPETSM6+c6uT93aa6qJhGoZpBsUfSmubeZ98Chif4tuMUAc5aLPs2yY+U4HWkmtpJZN248dycCt67t2ij+V4ZG/ud6x7i1ubgNiNkx1GOKAKM4Rglu8QMhOAehJrMns5EuHhaPLjjg9DT5/OguDHsYkHPzD+tMhmkiYttI39ecgmgCKOxnVsHIyeOa6jRLS3WDc8m10wzMBz7isfT0uJZg0YwT0GK2/OutPjCLt3OvzDAbH5f1oAoeJ9YaWRVVnSIfdDdcVydwVkkOATk9ava3JLc3GWw5B4xVvQ7EsdzjZt59yaAKGnaVLcZcqdoHrXV+EtBgmWQ3CRE4zluq1agjRZCVV0GOcDG7/AD7VPpl55F3Lttlxt53YUj3HrQBUFlJZ+fIk0ZjJKq+M1nhZZ5o1kePaehUYzWlqN2tyjIWIHbDdfrVOBYWi8uSVoyDgHdjAoAsC1feYo0mYkcAd6dcC4t8K0oiQDHl7QRn+lV1huN4ezu8sh4BfH40tpHK8k1vIxkI5bnk/j3oA0oLVWBVbtVeRcsEQkAVTnV4lCBmZicBsgVZtf3JLrhEC4wH+Y1UZ1S78tTGykgqxHQ0AMuLOaAB0uVcH7xxg1XZVdwZZUJJxtWrUcM1xDMJJYyeSNp3Ec+1ZuoxosSKrBGAzvDYJP0oAbeGOGZkR2YAY46A0ulqIp1ldtwU5GRVVrdtu7ccsM5BwM1EJryJiu8EKM5xmgDs7WaQ6gZIYXLED52UV0ENzKrxt9niMhHzkngVxdnqh+wq10ZNxH3fT0q9ZTyTlVlmaKM/3QRxQB2UO+4d5POT5R/qzwtVmmy7FkUKnXYD+XvVMfZraBJbeSWbBx68Vca4ha4icO6pIPlDjAJ74oAgMyxENO7wc/LlcqPxqxeXEVzbFIwzbVyCpwPrmpNQlsjZHz184IM+hz7Vg6nq9u1utuI3XeMDbxQBymusFLJuLOTxhu9c1eyMzP8gCg9R3Nb2qyGOJgYPlzjd3rEusPGuxmORyMcCgCrMzOASgHHHFVsccDNTs20bWBYjoc1Gqs5+VaAGAU+Jdz/ezXYeG/C8N+qmeUqO9dxp3w60UjczjOP71AHH+Ere3V0MpwfQ16HYaEl8oMHAK0sfw/t1dZIZjgehrqND0a6s02RPkKPSgDEj8G3K4YlSKBo19ay7FR9vXpXdW41JXSNtrKB3FdbpemR3MAMqruI9OKAPLNMtH4WVSDnvW7Z6ZDM2Ci8cZPWu0uPCAdw8a9Twaj/4R65hdlWMsBzkmgDIHh+3WMKFHzegqrJ4bjZjs55z92uy03TmBxIvT1NW/Liibk4PPagDzm58OSMcLG2PyqKHw6yMGZeMV6s1pHcW+5VB9KzrjRH35UMARxigDzltPkt5C0ZK1saNqFzb888eneujm0KXZu27vXioI9FHmcgADrQB0XhvxAyuvmbsmvRtI1BJ41O4DNeTW9o0LAoRXY+GbuRSsZBxQB3obPI9OOKkj8zAV85B9Ko2x81GXkArtJzio/Cnh7SvDOmf2fo8Dw25dpCJLiSZizHJO52J6mgDZH6U1hTh0oIY/dx+NAEb9MYNMjjBbdipWApRwKAEP3cdKiUNUm4lsbabI4jQsxwAM0Ac18RdYj0fw7c3DyqpWMkc1+b3xO8SXHiPxXd3kshdA5CV9M/tgfEZbewbRbGceZKSrbTyK+O3Y5+Y5Pc+poAY5yaYac1NNACUlK1J2oAKSlprfSgBTTadik6UANxSU89Kb60AJQaUhsZxxQBQAbTQaCcUHscigBKKX+dJQAUo9qSlWgBfoKWm9hSigBRTqaKUUAOHWrNnPJbXCXMTYeM5GKqjrVm0Xfcwqf4nAI/GgD6Z+Ct3qF9aW9xeEruxgD0r6W8PZaBQCBx07Gvn74ZRLb2tso252jAHGBXvXhmc+Si5HQdaAOst48YBBP0qa4tt0JIxgdaZZyK2358+oFWtWmjtNIubhsDZEzZ9ODQB4p4m8RMfFzafbsGaPgqBmvQ/CsFw1srzKAWGcY6V4f8IoW1vxpqWrXWAHnKp1OcGvo/SlxCFWPYg4AAxQBbtYyq881ciXHXimxDBHPHerEeMc8/WgDA1u7aC6jgB5bsK0tNVtoL5rF1pYh4ohB4OzIHauitVGwbTmgC1GOKcwGD9KFAxQelAEMXzfgaw/iJ4W0/xh4WvNC1KNWhuEIBIyVbsa3YsqSPepWAxzyPSgD8tvir4O1HwL4uu9C1GIqY2PlSFcCROxFcg3SvvP9tPwNb674CPiCCFTfaYclgOWQ18Guv8AgaAImoHFKaBQAqtnoMUUiUUAe0Pql5cRC3ZhsP8AGDXP65o25/tC3DNLV+98lpAsJ2A9iKsRRQhQsk7Nx265oAwktX+zDcgOPXvV3TY1IYsPIUDqOeavXERkgaNY+B0PtUdqm2Mo0mEx/BzQBUkIOVWd2GelLGzRn927gDqCvWr1vJGwaOCHPHLOagktQg3SFWPopoArxLHJKZpGIbPOTg/hU1/qISIeVGQvQkqM1UlRBCAd6ZPAwcGmNI0duYcLt7jrQBl3t1HI5YcjvxxVUNbm3Zlh3j1U0l9C27bAVYZyRVJFuAflQBc8haAOl00T2+neYihI87/mGeaq3/mTwlpJR8+W3dqn+0+XbRoqfMy8A1SlvWu3EPlBVU9xg4oApabayLNG8nzR+u3IFdFbRwQuw3KDjOCGANPshmEWq7dpxyV5NbVmPstwv+hrdnGAS+FPtQBlWdjd3Eok3ShOu48gD0q/PpojtRI7MA2cZHzfnWneXEsKjy7e0gA5dduSP8ayrvU7m5tGgRYl2g4YHFAGMllCsxyJTznp/Srn9lsx81lBQ/jn6UtvFfsAW/eLt7GtNbp4bQKYplZTjCjn8fWgDKeO2jLFoUzyAcnK+5FVbZWldhcAJF1B3YJrcumaRdsVoPMxks4GaypLZ2vFMamSWTphKAJoGQq5ijabjaD3x61jJZbbpk+YjnCnnA9fat+FprWQqy7mX7wPNVb5JrGYXaxpCkuRt2849qAIbBVscsoBG0gtuwRntVFrWG5cNNcAA8rjGfpRcwrNJG8EszK52uAcY+tWUtQCyLFsYZKOR6UAULllWIIkW4KDy5z+lQ2UR3j9yTG+QMdAanu3JhCYbfk5UkDdVQXfl2oXBiZT64oA2oFs4UlSaGPzQPkPIJp9nc3EqskcJWFerFsg/Ss6NorqPzFuJCVXqFPNPtDGIyYcmMH7rZyTQB0+lXJwUZVQsOGY9B6VMLqORRBud3VuDjGPr61iQahFsXELIyfl+NPbWYDIsoI+0dCh6H3zQBc1qe3hnWJpigX5nkYhufpXNa1c+bKDDMHbsTwKXX7mSW7bYiEuASGxWFfJKr/vJGC9gtAFpruQwCOQmM571l3EjEFSxIz2poSeeVBtkc54JrptF8HXt8Vef5FboPWgDk40aR/lTv2rd0nRp5HDGPavvXdWvg+Kywvl5I+9kVv2GjxRINwUfhQBzOj2FzHt2cY61vobxAArHPT2res7OP8Ah9OmKsf2eGYYibPtQBgR6lqEJABPHtWpp/ii6gI3AnnmtGPT2ZirQjPuKll0GPaCy4J7YoAeni1sg8nit7RPGLcc/WuObRCs+1VYfhV220l4UBbINAHqumeMLcsN7Yye9dFZeI7G6BVtgOeCTXg0rTwtiNmPNWrG5vIpN8hc89M0AfQyrYXChhsYEdc1Wurey4DFWxxmvG4vGF7agIWO0dAas23i64uZD++wue1AHrUNlDgGJgM9Pmz+lW1tCEA6n26V5xYeJ5ogp35+pro9N8WwyRqrMM+pzQBsXUeDsZCoz69aoi23Odo2/QVeGq2twoPyk46jpUUk8WCqLn6mgBJkWOJeM8YNXtDU7wQSBnoRWaJY2bB4/DIrX06ZY9vAPoaAOssd2AGOTWrEoxWPYShkB4rXt2G3qKAJtlGMCnI2RzSOR0oAjx81IQcU7vTHO32FADWYqc1518aPG1t4Y8PTztIFfYcc11niXXLXSbJ57h/KVRnJNfEX7TvxCj8QXhsbG7MiK2GAPagDyDxx4iuvEmv3GpXUjPvc7AewzWA/JpWbmmMaAE70jE5pM0GgBaQ0lLQAUUU0mgBTRxScUhxQApIpCBQTnt0pM80ABFKKQHmg0ALnPFAxnnj3puaXqfWgANFBNJmgB2KMcUhpKAFx3pe9J0ozQA6lFNFOAoAVauafHLLewxwxl5GdQAOTVeFQx+Zgor1X4G+Goru9bVrhd6q22IYoA9l+HOn3Zs4SylX2rk+nHSvYdDk8uLEqN8uPm61Q8F6Pa/Zl2qABjPPWuxXQbVV3ZZQR0BoAs6Pf28rgK6n6HFcp8dPHmneGfCtxbSXKC5uEKRox5Oaj8XXFn4ZsZtUmuPKhiUsSz4yR2r4m+J3jy+8aeMG1S4kItopNsKZ42g9aAPpf4HM32XzWBBdt35mvofSZ3+zqrOQfSvnX4OSM2j200YDKVB4Fe26VfNHHu3H8aAOre4OML36irNvNux2rKtWiuIhI1ykZ+vWp554bO2klaZPkXcSTxQBj6zcxyeL4o8q2yPnnpXT2QTYdq7QeuO9eH+G/FH9seNdQuPMOxZNi/hXsOl3GbdWJzmgDdTGKUrt71BbyB1+XoO9SgN/z0/A0AQhv3pGOamGcdKypLpo9WaFhgdq0Fdeu6gDjfjhGJPhhrwK5AtGOMe1fmDN95vlwM8frX6veJ4Yb3Qr60uMGKWB1bIyMYr8tfF1nDZeJNStYGDRxXTqpHQjNAGKetJUmOaaaABKKVMUUAdXa6rcNL++ZjgdSK2oNTWQbgrBv71WP7JXyykMbcn+IVRudGnV+FZD6KcigDobTULea3Eanc+MDPeqd3E1vINrYLdh0rD+z3Fp96IyD1weK1NNuEmj+cLIRwBjkGgC7Z3rW67ZYYhnjJ6U65mXd+7VSD12jqaimmEihRbn3C96v20avbedDB5br0VhzQAy1huJrR2l8mIY4BUgYqhfRwJCyxxq8h/iFXXuri4jK3AfavG3OBVW9jCwv5Ee8kfdxyKAOcntQzjzGVMf3etTR2m54/s+COmeM1Uu5HfCNGUIPU9adYyNGyq/3c8OB0oA3ItOALrPbs52Z4IBqtMI/ICmBYznG48g+wNXLa6Ecjh41mG3BO3g/iOlUNTuHKBUWRBn5f3gOD6D1FAGhbv5AQL5ZRgMHGfz/APrVoJrBhXY1vMccCVVzj/PvWPpe6JArEAnt5eQP8KuFhNcRuUkBY7Wb19j2IoAludSlmPk7V848ruTj6+1Z93E006eew2/7JwCafNJPJfPHDAyBeCAD09cDpVXUFvEWJVjMRJ+dSADt9fegDY0hYJkaNl3MAVDK33at39ukFkCoZyeFJbmsvTWWzUyAkowwe276U+crOuy3jXavOCT19Of6UAV5knim8xZn8t/lcA7sVf0tLhnj2tiKM8HOCfqayTLN5UiqkQQHL4bv/Wn6fqEst3t8tztX5WwRj8uv40AdRfQ7ZUuILdpGJyeeR71yXi1ZmcSpcIST05z1rbt5rpQfLaZ3LHcOePw7fhWJ4jhVZRh5FlPXcvFAFH5YdjzrknHzK3FaaXEMi/Kpf5fTNYm0OwiuJkkCDKoFIyKvW10kcY8izWNu2G+Yj1oAZrEdu4iwrRlRxn7tZkcInJ8yRWON3PQ+1WQ5uriSSTlR8uBW5oWj2s6hnnKj0oAxW/cjMDBZGXGN42/SltLi8jVnWOMfNyARXfW/gzSriP5SpPXjjmsfUvh5NAxmsWeRc8qe9AHOLcqxZpJER3PIIGB7VUnw8REm1F3ZDKBgip9S8M6rbo0ckBUE5+6cmorDSb6a6iSSOQkcBecCgDJkYSTtIkj5XgDGDV7S9NmvJ0ZklZs9/SuusvCMvmFplds84210Frof2bbtQjjsOKAKHhXwrbxOjTAFic4PNeqeH9Gtyq7Y1468dK4m2jmhIKo2e2K7/wAH3TAx+YrZ96AH33h9Dz5ZwTWRd6OI3K8+wzXqPm2bW44XJHf1rINhDcykllIz0FAHndtBJHOFKnPbit2ABQu6PPr2rrk0q3VSRGD/AMB5psmlI67cBM9KAMazjt5ZAqhQw61rw6TE0Ycuue3vRa6IsUm8ZY9mFTTtcwZQIpxznHagBiabp6SbXAzjk+lEmk2d0m2Nh04zWRNLdzSt169BTrZ7uFslmY9+KAJp/CsSEFfnyc8dqoXemRQFgyjPYnrXVadcNLH87AjHNU9XtvOA29KAPP7ix86f5dzc45FW9O0CbJLDHviuhjtlhkO6Lf79MVp2LBmIVDgDnIoAxJNIaJU+cA4qSwsbl5V4yvt0NdDIuR8wUmpYJ0hQ7lUehz1oAitBJbkJuIP90nmpVvJVO5gTzjioWuo2lx1J6mrVthgTnjFAF22k80jc5zjpWtYxMrKxb6DNYEYWKUtuJBHrWxZzBVVtwbjigDr7Biu3BwB1rdtZFIyT+VcNbao23Ct8w7GtzSNQ3EB2APfmgDpvMwOtIJPxqobhWGeKWJ8nIz9KALwbFZ+q30drbPLKwVFBJNJqOoW9jbvNcSKiKM5JxXyx+0d8bobdZdH0WfdKcglW6flQBiftPfFppp5dH024OTlW2noK+XppXkkZnYszHJJNTale3F9dSXV1M0krnJYmqZO6gBGNNoJooAKKKKACmmnUmKAGmkpTTRQA6mmnYxTT1oABR+NKvWgnmgBKKO9GPagAooPBpKAF/WlpKKAAe9FFAoAWgdKU9KQdKAHUq03tTloAlQFsKoySQBX1P8EvDstr4ftI2AEjKC1fNHhqNZdesY2wQZlBz0r7O8BwLFp0bDbgKOTQB6Bodve2qL5cJKjrgZrVudcmt7dzNGyBRkswxgVR0vUjbxDzSNp6cGvOf2iviLBofg24t7dlW6uVMUW0jOfWgDwj9o34mXninX5dGs7lhp1uxVtjffauV+FngyTxPqIlmUiziPJ7Ma4hmZ2LuxLuxJJ9TX0/8DdM+yeGbcbQCw3keuaAPV/hxpcWl28cPl7VUABQOMV6DcWAmh+WN0Jx92uT0O6jg4ZFHTnGa7Cw1a3YD94qnHQ0AQWK3VmjQSW7zJ/Cx6147+0v8TV8L6Umj2u4Xl0OArfdX3r074k/EDR/CXh+fUry4QbFOxc8scdBXxGt1qXxU+JjXl9vKSyFtmc+XHngUAe8fs+SG9tY7o7zJP8AN8w619OaLHm0VHBXjpXlnw08ORWFrBHFGI1iVVGBjAr2HTlVIwu2gB9mskJILEjtirkriOJpJG+VRk0iooNc98RtS/szwzMYz+9m/dqM880AU9G1UavqksyoSoJVT2wK6pB8o+XtXG/DW0MWlK7KVJ55rtARsBz2oA4/4ya4nh34eaxqTMFMduyr/vEV+Y+oXDXV1NcOfmlcuSfUnNfa37dnin+zvBFpoMMm2a+lyyjrtFfEB6cD0xQA00w9ac1N/EUASJRQmMUUAeyyyXEOTww9AvShd0kQm3Dd/cORmrl0J7icQPEUPZtpI/E9Ki+ySRkxzvG4B6g9PegAS1hdBJNE0QI5BbrVW60KOYCS1DoR1IIwKuyXT7PKEqHscrmqczzW+du/yiPmZSRQBkSw3GnzLMqeaATzzzVyLXCnQIhYcrI3SrtrNE6mOSTGRkHvVC40iCYMzRuQf4wSKANKyvIpEYS7B3yCMUyWSFv3lvIJCTgj/wDXXONp9xayE20wwOQH6Gn/ANsTQEZjAY8MR0oAXXPL2jySd38WSOKzWnjESDJb1AHOas6jeregKMbj/drPS3miw0ZPJ9Pu0Aa1tJLEFkRVw/ABXDf/AF6hv4vNUllljbP3duDirtoWVYnuNokz8pBB3fhWxdfZ5tOfbG7epPUH6f4UActDqRs5EhVXbPG58krU5lkKsbbeWHVyRz+FXZrEhElWBmbOATg/lULWsqTTQq6K7DL7kwPxH+FAFq2neEofODF178EGnSyx3Fy8MvmNJtHYEH/Cs28ikijDCUgheMNkfh/9esxLpYiZkkxJtz9wnB9xQBvm6C7IV2F4zkf/AF//AK9WF1OzyuGilkPDAD5fy7fhWCdXtyY3kt3WXbjjjJ9fQ1Db3GnrOZLiOQnttPSgDqraC1mikSG1Qbjktu4pLuDY0WZEjZeMK2AKwLHUbmNpbeDec8jODke9WF/0pxuY7z8xBwOfb/69AHR+crWwEDQF1GC8Zxmuf1Y+fcGAyDJH3g44P9frT4n8oCNTMGP3ivT8fSmtpKTRGRDvOf4geaAMUxQwySeZyyHduJ3cdMVSuiqyq9rIXXHKnPH0rdayt40MeAMnkdaimsY2td0UZVgfpQBjxyFB82QT2Bq3Y38glClmC+1V5bGVZS0x79KnFpII12cY554oA6rTdZmtQNsh64zXZ6P4piEIz97uTyK8mRrkALgEE1etVuiPlYgUAesHXtPuHBuY0PpwOK1rC/8AD4AP2eF3+nNeLTNclcq3TqM9altbq+XC7X46c9KAPdFm0yRt4VRiorc2clwchVUnuK8gttc1C3bdIxI9MHNXE8Vy7WG1gfXPNAHskVppcqhQEBHertjaxIwaLGPQV4bF4vuhJje2K6PTPGohj/eSrnHrQB6Zf3nlHyhg/Q1Bp+oss3WQDP41wA8VwXMgbzMn61cTxRFEhxNke9AHqkWpolv86nBHLHrUS6mJpVUHOK8uuPGKS4iEp2+hNW9N8Swwyq7Nx3oA9fguo44yXG0helK13b3TbWAAx0z1rhJPGVtJb43AtjrWbb+KY47gSK5znkUAemwWUeWkG3aelK9tAQo8tc561xkXjiDaV8wAd+aYnjSHzBibAHPWgDu0s44Y3YKqnjntVC4VmIOzjOB6Gudj8awc5fKmkbxdbyP8so9sGgDdPkRIDIBnPQ1btbmzVB8igEckdK4u61yOZTh8jtzVRdaWNsLJx6UAehSeXOMLtK+mKabFWjB2jH8NcrYa+m0BmAz6GtVNdjmIVXAx0oAkuYfJOc8g8H1q3YzMq7WXOR1Hes6e6Rju3grjoaqfaju+Uk/Q9KAOimZHH31UY4HqajkuGjUDfgj1rG8yRRnfxjgGqc1w7MGMnQ9KAOrsr7byZPm7+lbun6mu4DcNw9OlearqJB2hznNdL4ZFxeSqQCQTx1oA9OsbwyRLg8/SrV5q0GnWUl3eSCOKMcseBUOhaa0NvvcZ5r5p/bK+JH2Mp4S0e5liuD81ztPRfSgDO/aG+OAufP0nRbjJJ2llPGK+Xby5muZnmmkLyOeWJqOaRnYs7FmPUk1D15oAUkU09aMj60UAFFFITQAtJ3pCaTNADqaaMilOMdRQA2ikzRmgBwNNNBpKAFoH1oxilO3PFACfjRQeOtHFAAc9+lHFOI45JpNv69KAE78Ue9HbFIDigB2aKTj2o5+tADjSUnPpSigBRTlppzij60AW7GdrW5hnjI3RMGFfX3wL+JPhHUrCGDUdQtrW5UAPDM23J9s18bZFKDQB+lniXx94N0jw/LdTalYiNUOAHUk8cV8GfFrxpN408US3i5js4iVt4+2PWuKaWRl2tI7L6FiRSgYCtuU57A8j60AbPhbSpNa1y2sIxkMwL8dAK+yPh3pFvbaVDADgooGa+ZPgPFHJ4qfeQGCDbX1z4asGWBZIVckgCgDoI/D5bayXO3I9Koaxpg0+CS6ub1RBECxJbGMVsx6ZraxG5wiKBnDt1FfL/wC0d8TtSe4n8KWsixkZFw8b549KAPOvjL4ym8U+J5o4pnbTrZysKhshveuw/Zfs0fUry7dNzbwq+orxQDj8K+kv2TNFuTbPdyL+7ml3KD6UAfTvhORUUKRg12tvMuwE8VjaPp0UQVtoFdAkMbJigBUuEJ4PFeZeOdUh1rxXBpsUhZLY/Nt5G70rqviRrVt4V8G3+ryceVGdmOu49K8l+BDHWpJNWndmd3Lktz1NAHuehQR2+nxR9OBWgxUL94flVS0hmKEFUUD7pz1rmPih4mi8GeE9Q1m9kRVhhYp82NzY4FAHxt+2v4kj1n4q/wBnwSFo9PhEbc8Bj1rwZjWj4m1i617X73WLtt013M0jewJ4FZZPNADgxU5Un0pvYfWkJpeooAkX9PSikSigD3jVbm4trtV4kDnjYOlTJDvQyTSKqnnHBNZEd5b7UZbzIA+7iltNRsJHfz58kdCc8GgC26rFkwW4kT+83GaxtUu3Zv3amMKPmCnIAq7d6jDDCY4Z4JS/v0rMN5ZRjE3ljdwwPJoAq/bYvvbC+OhU8flUkWrB87pCgA4DcAVT1SS2RTJbPGRkcZHH4VSjmt5G/fTRbccjOKANCfW4EHl7BLKOQwGcVnXN8t4zSMFi4wcc80vl2qlnhuCoI6cZNUpIIncKZF+brt5NAFa8Eu0TW8mCPvKtU11O6jk5ZyvoTitJ91uPKHzqfXqayr8KJPulR1G7+QoA6LTL9ZoEMTN5oPQjI/Gt6PUTNp3ktIkYHLHqc+x6iuI0i5tkUbty7TnGf61qC4s7qUoSUbHUNg5+vegDprBiziRZpdy9AW5I/kabdR+bM1wrEY6BiWGf6Vz1rqC2rCGIM5z8xJP61ZfUENxlhJnspbH5H/GgDRuFZmVb5fLVh2TBP9DUMWn2u5njSRYF5G71+tRXurq1sqIvlbT0Yg5/Csm4vrucSiPIXIwF4oAu3MKzQNIImKo3IBxx/WptNjUMJI1JHcbQT+dVLCO9uIvLIKoeuelWhZRwyhhI0hxyA1AG0kEO2bdHHv253Efe/AdDVGMyRuV8tGY/LuxUm1MjZGwYjkVq26EwIVgJPqaAJ9P0fzAss7qc9vautsNOsZbNoiyAHjrXLRwahI6/KVUgYzV1JZbYDzmzj+dAE954RtDcEq5/GqN54bmhO6GPei9cVdfWLkr+7ToOuaksfF0VvlbhOenJ60Ac4+loZi1xGQR0zUV3pYJHk55ruV1LStRG5wiAdiaY1nZzARWbjPt0oA4JrBYU3Of3nYGolk8pSNqk+9dne+Hn++2Gb+7WY+gztkLGfpQBzluJBIvy8E1uwJEqjdtyfeo30qaGQZXCj9KvQ6Vvj3CRie/FAC21jb3GW2Aj6VHcaFB5hZU3A9QK1dMtJon2bcr2J6VtJp9xN92PAx1HegDzu/0cL8sMdZ1xpVxsJXK8c16hJppjPzx5Pfjiop9JkmQbI/pheKAPII7W/jl4ZgBVi4+3omS7E4716S3hm4LZVBnPcVHN4fkXKyxjp6UAebWk12JN0hYH6Vr2txdEYAJArrE8MqzZVCD3BFaEHhloUysYOenGKAOPS8kTI3Zxzg05ry5zw3I9K6mTw67M7Oh/Bab/AGDty2Bz7UAcvbveO53MwzUzyXUYADNXRx6SY3AUVLJYBsfLk98CgDnbX7e2WEhQH+93p/nXUZG4uTXU21i/lf6vK/TpT10ndukKqM+o5oA5mO9u938WPetOyuJXJ8xuPWtEWdtGCWUFh2FU5EDZ8kgc8gjpQBeW5aMAq+SPQ5q5p88jSBjJgE9Aay7SzXIZnx6k1OLuNDtt2D4JU8dCKAOgurt40PzfrVP+3GQBSSfpWYZ5JANxOD61Ruxtk+9+VAHRf21NJhQSqHr71pWs4lVGZgM1zVoyMqZz061vaBYzXk6rEjtzQB0Gh6S19dBV5yehGa9n8EeHVs7ZGZBnrzVL4deFBbWqTXHyuf7wrv2WO3gyFGEXt7UAcP8AGLxjYeB/Bd3q99E+ApWPYcfMRxX5r+K9avPEGvXmrX00kktxIzZc5IGeBXtP7XvxLfxP4uk8PaXdTDTLE7ZUY8PIO9eBOfz70ARseabSnFJQAUmaDSfhgetAAaQ08o/lGRVYoDgtjjPpUeeaAFHWlprdaKADHNGB7flRQD60AJRQepAOaMjFABRSqcHpkUhGTnGKAClHHX+dJjApBQAvejFFFAC9KC3HOabxmloAM0ds0naigBSKB7nFB96TNADulJzmgHijtQABsZ4zSlqTvS5oAKM0HpSfjQA5c4pysajyKXNAGz4Y1270HVY9QsyN6feU9GHpX0t8Of2h/DdvHBHrMdxauB8w2blz9RXygG9qeG980AfaPxK/aS8Nx+G54/Dt2l3fSIVjAU/KSOtfH+p39zqV9NqF3N5s87FpD71nlgT0x9KVSB06d6ALIOcV9sfs128B0KxWFRgRKfqa+I1cYr3/APZx+LVj4euINL1ubyI1O2OUnCke/pQB91WkTMFAXH8qnnhuY4y6bHx2rC8MeMNB1S1SSz1Szm3AEbZgal8c+NtB8K+G7rWdT1CKOCBC2AwJY9gBQB85/tzeNbmw0XTfC1vJ5cl03mzAH+EVxX7Ovxp0Pw5b/wBl+IJvsoyAshGVP415F8b/AIg3HxG8c3GuPG0dso8u2jY9EFcHu/KgD9QdO+K/gW404XcfiTTjEFyT5w4+or43/at+MMnj3xAdF0mb/iRWbfKUPEz+prwUuR0JFN3ZoAl3cUme9R5wKXdxQA8HmnL3qJWp69OaAJYyeaKYhooA3kg1JpF23UpI6lc8VeSw1PyPMk1KUBjjuRX39qPwY8H3YY/YYUJ6bUArldU/Z98P/fgMkRHYE80AfEr6TfMMvePk9wT0qjd6bqCZ/eSSKD15r7G1P4B2sm3ybiWNl6YAP51yGo/AfWIZGa1vYwd33Sv3qAPlmSO5TktKPrmoj54O4M2fXNe86/8ABbxQsrsbePy8HJ55Psa4TV/hx4j09WZtNnkUf3RmgDgPNuCf9Y+frV+z85+ZL4xDtxmrN5pM9vJtltZ7dh1DoaozW86htyso7UAJc3E0U20XRl/2sVBLdzTAeYd2OhoW3kaTbtOasPaMqDejKPUUAVllxhtp/OpftIwBt+Xr1709bR5DshVn9sVZi0e4cbmAH4UAMOryKAVTDAcGiI3l7JuERY45z0NbGn6KsbZk2njvV6BQrGLkD2OBQBlWti5VTdEg54UH9K6jTba1jtCzbYy3TIqlG27ciw4xwGxQqSFkCBpPX0oAtCRSTCGYqe4HFTLBsZfITcSOXIq5b28L4W4zFxnFaCwwJDiJQR/eBoAyIIZTOCd3HUnpW9pLO8yxJIh9cCqVjF59wyKCF/izWvZWVqGHlsYz60AbU1qwhEjzLgDt61zV0sj3LbsgD1rrtPs7eOEtI7ysRwNxqtf6SZpd6ghfRuM0Acu7MkbRJyTyawNZjlKnfGeR+VdjeLFaysZIx6DPNc/rV/DM5URKPfNAHFi/v7WXaZZCo6elbWk+Lri07/XNX/7GhuIPO3DcRWBquhyIcxqfyoA6638cGSRTI3HfJrorDxZYmINIVb2rxk2F0PmYYx05otZ5InCuzDn1oA9tl1iyvcHhVHFT2l3Yxr8uwg+9eLJrM0R4c4zzzU//AAkk7DaHK49KAPc7S5sj8ylSR/CauvrlvbxkKpPHbHFeF6d4skhPzMx960l8WGVf7o74NAHr9jq8V3cjcF2n866RPsogz+73emeleAQ+LHib9y5H1rW0vxdPJMEaUCM9y3OaAPZbeWFpnU7evUVdmtbSZSzAZ/hFebWmtL5IZpBke/Wpl8VzKm1W4B9aAOuewhSXdg5zwT2q/FcWsERMhU8elcA/iyU/xDmof7VlugWklwCexoA6vUNUtZZdsaqoHHWqaSRSKd23P1rm3ZVBPmHrzT/NYR8SNjpQBuoy7sACo590UmQwI78VzU15JbtuVjx0wc1XHiNt4ViaAO7t7y38n5sKcdelQy3q7NsQBPqa4was0zZTLN6CtHT7hnX5yAD2z3oAm1C4ZSWZiB14HWq1neRsTubBbvVbWmwvyMAO+ax0uCQecGgDfur5Vfhhj09apSasiOSSDg49qwru6ZWwQW/HFVZbyNQN3Q++TQB1Y1kOu1Rj37U6G4NxN8xycetc9p37+UbFAzjHXFeheDvCtzf3KyKyN0+TOKALvhbQ7u/mVIIWYt0NfQ3w68GWmnwRyXKMJsDqvGarfD3whDaQRzTWs8MgHBRsjNelQRNGgXzCcf3hzQBMiBIwvBA9BXj/AO098QrPwR4EuczSxX90pS2EfGWNepazfx6bYS3c65iiQu+D2A5Nfnd+038Uj8RPFhhsdy6VYuVhDdWb1oA8mvbma6uZbq4dnnlffIzHJJPNVy1K/WmHFAATSEnHNH1pDQAlJS0mKADtgUnGOaXp3oPPWgBOKCc9c0qbed2enAHc009aAFz9aQ/rQOtLQAlFKcUgoATtQOKceO1NJ9qAFyTSUtJmgA70tFITQAYpc5OTSCg0ALQwxxR/kU+YEOd3fnigCMUtA6UGgBDRil7UYO3d/WgBKBRQKAF/E0Y460hNL9KAEPSilI+WgdKADpRSmkzg0AApy9KaOT2FOFADh0pabmlzQBZtdQvbVg1te3EDDoY5WXH5U+91XU74bbzUbu5X0lmZh+RNURz/ABY+tH0oAfk0Z4poOBzR1oAXNGab3pwHXpx70ALRRnNFACj7tPPamA04csKAHx/eooT7xooA/UH+2tRz/wAfb/8AfC/4UNrmpYx9qbH+4v8AhWm3hG66i9i/74NNHhCdut5F+KGgCvFeXE0XmC+kHyEtJ5ShFPoT/hVeWC7ysb3xado/MChUPUZxjr0rWbw/fbFia9tmRBtUGAHA/KgeH73AX+0IwQu0N5XzAemetAGBfWc/72FroyzxIGKhUI7Z46/jVLUtLtGilxJ9pWPHmGMR8A9+Oa60+H705/4mEe4jBcR4Yj69aZL4bu5g6vqEYD434iAL/Ujk0AefX/grw9dRwtMjq8uCqNbox2f3jj9K57WPhH4MvbaO5ZIhE8m2Q+SCU444U9favW7jwxfees66iokTAVguCMdKz59D1iGVTHeRJsYsoWFQN3rgDBNAHhXiD4L+ErO1iuERY2ckeTKmx1A6Hhuh/DpXnHjT4caPBZn7L+5KsDuVmPHpycV9NeIfD984HmyQMOSSsCpz7kAZryz4iab9jsXSaRPoKAPn9tL+ywstvsYqfTk/WqdwtxHF82wDr6Gug1WdYw8MClVz19TWNLbtdEC4kxnp7UAJbQrdRBlbaV64oktBG27ovfNXbe1SOHy1Yqi9/U1A99CN8GMuvcnrQBCk0IzGu7aRg1NZNF5TxxPllOV55rKkmkk3fKEGeQetWdNliik/d/KQPmIoA3lMb+XJcckjB9BVtlWUrFbyAJ/EB3rINxHjLPlCe/rWnpM8LkoW5A5IWgDRtNNlE5ZASpXpmrdpCy3BWRsKOmTikt9Wt7WUxu+RgAcVFfanGitJG0f5daAOu0CeGN085gQCcZrY1TUbWRFX5csDhga8hg1if7QGLZIPC1q2+pmSXczc8UAdbqmm2sloSzBjjv61xF74fjEjyRy5PZcZFbUWrSPJskG5c8YFXmMG0OoUHrzQBystpLFHxwcY4qHyZD8si/p1rsZZLfytyxrnGScVUiQSyYWFfqKAOZfTIfLO5cH2FYeo6bbplwuR64r0K70mV2zt6+lVZ/DhuFzK20DtigDzGSxjkbbHHnJ6ioJtMjXOVOfSu7m0NYJ9qYPJ61D/AGM4cNLlwfSgDgGssMVRdvHcVdt9Mm8vaoGSPSutOjs8+VhYn/drastHCx4aMlgOwoA80ls5lLfKcjjio4EvI2+RWr1JtELNzGMfTmq9z4e6lUA9wKAOC/tLU4vl3tnFSR6reABSzKT6muivNHaFiwjDcdaxLqwmacHydo74oAt2ksnDvJye9aMeqbE+Vm645FZZC26qjfMcdAKjaOVwTGpUHpzQBs/25IgK+YQM9fWkbWi5wpOSeeazLOyMi5mkGRxitGOxghTcWU4I5NADxdXM/CqVTvjvU0UdvG4ediMetULrUFttypwueKwdR1Rp3wGLewNAHZ32pWcKf6Oc/hVb+3ECHZJyB0rlcTuoXy3XPc1Jpul3F1eCNGOG60Abx1yWV/KXLk9OM1T1jUp9LRZr2F41f7mRjNezfB/4Y2V7eQSXYDjILZrhv2xrKz0vxPp+mWSKiKhJ2nrigDynUvFE1xJmNdv49aZp2qzO6maNnGeMDOK59VycV1Xg3T5bi+T7POikYOCM0Aeh+CIobpQ/2x7ebIwHTivoD4b6XNPInlyQz7ccoec1wHg/StRMcSXOkwXUWR86rzXuvgPRNJjiDvot3bNwS6AjBoA9G0JZIYUjkjdMDk7sjNaxZducggc81m2EdrFDiK4mB7BzVPxjq40Pw/d6k0kREETSfM2M4FAHz7+2z8Tv7D0JPCWkzFL6+H7ySN+UTvke9fELNz/j1rqvil4uvPGnjW+168UAyuViTOQig+tckx755oAQmkoooAKTvzS0hBoAQ9KA3HAB+ooxSYNAATkUDp70mDS9KAE5z6GgHmg0lAC4JGQDj1pKMnHXiigA4oxRS0AIBRQ1A6UAHFFBzQBQAUlKSaQ0AKKQ0oo/WgBV6jPTIzU+ovG125jQInAVQc4qBeqjtSP1PegA75opBRjmgBe9BxnHWj19KMUAIRRS0n40AH+etKDQKB+tAC9qQYoPFIKAFpT+FIM4ooAXb3wcfSgA9KUbuxxRk55NACkELmmnp0NOx+749fWkG4d6AG0q0rUgx60ALml4o+ho7UAAUZyelIOOnSlpMUAKM5paOlHvQAL604Nz/wDWpAOKUDg0ASxHnmikjxnoKKAP2ALe1NfJXrge1FFACxxjPU09oVNFFAB5K4ByaeFXOMdqKKAAwqaY1shz2oooAztU023lidHXPvXiXxf8LWX2OWbzZRtX7vY0UUAfMmsBY55EREAXOMjJqCytYpLYSsoz1oooAzLze0jjfgDoAKyrVV86RtuT780UUAQSsyu+DVeykdboNn14oooAtxTsZthUbT2/Gtu1GzAXIyOtFFAG1Y6XBNGGkZiT79KzL5DHdCMMSgOMYoooAvxxRqowi/lUKwlrkMXOM9AKKKANTdtjG0YOeo4NLFJJI5V2yBRRQBJc3DRIEjG3IxnNSWd1Ii8e1FFAHQ6ZeSMArDOWHfpSa5csoIUFTu6g0UUAc1GWeTzNxBGfetXS8TRjeAeO/NFFAGhdMkK4SJAfXFTaRHHJvkdcnFFFADbtljlY+WCaxtXu5EUsoAIHUUUUAcxPq1w7lcAbTUU13K+1TgZ9BRRQAiWse5WbLd+ar3tx5YOyNRiiigDCvdQnQLsO0nkmoE1G6kkAMmAaKKALclh9qaMyXDAHsBXVQeFNPt9NN9lnkRd3I4NFFAHD6zrVxdT+QqJEitgba2/C8kv2pDv5J9KKKAPp34K3NxJNDCJNo4yQOa8R/bTiEfxFtMEkmHkmiigDw+2TLf8A1q9F+HNvafaVWa3EjFvvA7SKKKAPpn4b6crSRCO4mjXHTORXu+iQz28IX7UzhQCAVFFFAF+W9bYS8aMR3r5R/bd8XajDpVlotoXt4rqYiVkkIJX0+lFFAHyE3QD61ERz1oooAKKKKACiiigAI4pu2iigA20jDFFFAAOTS7aKKAEA60mKKKAFxSYoooAMcZoXmiigCQLSbRmiigBCopMUUUAGKVQBhsA59e1FFACxj94PrTSKKKAGgUpFFFACEUDOetFFACnIwc0hGDRRQAUrDmiigBQBRiiigBQKQjmiigB2KCoJFFFAB0yPeloooATFG2iigBVWlx2oooAbSiiigBcUnGOlFFADgMilA5xRRQBJEoZzRRRQB//Z"/>
          <p:cNvSpPr>
            <a:spLocks noChangeAspect="1" noChangeArrowheads="1"/>
          </p:cNvSpPr>
          <p:nvPr/>
        </p:nvSpPr>
        <p:spPr bwMode="auto">
          <a:xfrm>
            <a:off x="219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 name="Text Box 8"/>
          <p:cNvSpPr txBox="1"/>
          <p:nvPr/>
        </p:nvSpPr>
        <p:spPr>
          <a:xfrm>
            <a:off x="6919913" y="6509961"/>
            <a:ext cx="5498123"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b="1" dirty="0">
                <a:solidFill>
                  <a:schemeClr val="bg1"/>
                </a:solidFill>
              </a:rPr>
              <a:t>Do luchd-ionnsachaidh na h-Alba, le luchd-foghlaim Alba </a:t>
            </a:r>
          </a:p>
        </p:txBody>
      </p:sp>
      <p:pic>
        <p:nvPicPr>
          <p:cNvPr id="5" name="Picture 9" descr="Diagram&#10;&#10;Description automatically generated">
            <a:extLst>
              <a:ext uri="{FF2B5EF4-FFF2-40B4-BE49-F238E27FC236}">
                <a16:creationId xmlns:a16="http://schemas.microsoft.com/office/drawing/2014/main" id="{6425DA72-6455-4ECD-AA7A-40E7F516B5CD}"/>
              </a:ext>
            </a:extLst>
          </p:cNvPr>
          <p:cNvPicPr>
            <a:picLocks noChangeAspect="1"/>
          </p:cNvPicPr>
          <p:nvPr/>
        </p:nvPicPr>
        <p:blipFill>
          <a:blip r:embed="rId5"/>
          <a:stretch>
            <a:fillRect/>
          </a:stretch>
        </p:blipFill>
        <p:spPr>
          <a:xfrm>
            <a:off x="3961681" y="1606131"/>
            <a:ext cx="4024222" cy="3990795"/>
          </a:xfrm>
          <a:prstGeom prst="rect">
            <a:avLst/>
          </a:prstGeom>
        </p:spPr>
      </p:pic>
    </p:spTree>
    <p:extLst>
      <p:ext uri="{BB962C8B-B14F-4D97-AF65-F5344CB8AC3E}">
        <p14:creationId xmlns:p14="http://schemas.microsoft.com/office/powerpoint/2010/main" val="3459565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1801" y="525849"/>
            <a:ext cx="11049507" cy="1148210"/>
          </a:xfrm>
        </p:spPr>
        <p:txBody>
          <a:bodyPr/>
          <a:lstStyle/>
          <a:p>
            <a:r>
              <a:rPr lang="en-GB" sz="3200" dirty="0"/>
              <a:t>National Thematic Inspection: Assessment within the Broad General Education</a:t>
            </a:r>
            <a:endParaRPr lang="en-GB" sz="3200" dirty="0">
              <a:solidFill>
                <a:srgbClr val="00ABB5"/>
              </a:solidFill>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6791699" y="6243649"/>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
        <p:nvSpPr>
          <p:cNvPr id="18" name="Content Placeholder 17"/>
          <p:cNvSpPr>
            <a:spLocks noGrp="1"/>
          </p:cNvSpPr>
          <p:nvPr>
            <p:ph idx="1"/>
          </p:nvPr>
        </p:nvSpPr>
        <p:spPr>
          <a:xfrm>
            <a:off x="7473999" y="7314037"/>
            <a:ext cx="10817923" cy="3702050"/>
          </a:xfrm>
        </p:spPr>
        <p:txBody>
          <a:bodyPr anchor="ctr"/>
          <a:lstStyle/>
          <a:p>
            <a:endParaRPr lang="en-GB" sz="2400" b="1" dirty="0"/>
          </a:p>
          <a:p>
            <a:endParaRPr lang="en-GB" sz="2400" b="1" dirty="0"/>
          </a:p>
          <a:p>
            <a:endParaRPr lang="en-GB" sz="2400" b="1" dirty="0"/>
          </a:p>
          <a:p>
            <a:endParaRPr lang="en-GB" sz="2400" b="1" dirty="0"/>
          </a:p>
          <a:p>
            <a:endParaRPr lang="en-GB" sz="2400" b="1"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1026" name="Picture 2" descr="Cover of Assessment with the broad general education docum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36481">
            <a:off x="7208397" y="2383945"/>
            <a:ext cx="4195804" cy="258741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11802" y="2359837"/>
            <a:ext cx="8630170" cy="3139321"/>
          </a:xfrm>
          <a:prstGeom prst="rect">
            <a:avLst/>
          </a:prstGeom>
          <a:noFill/>
        </p:spPr>
        <p:txBody>
          <a:bodyPr wrap="square" rtlCol="0">
            <a:spAutoFit/>
          </a:bodyPr>
          <a:lstStyle/>
          <a:p>
            <a:endParaRPr lang="en-GB" sz="2800" dirty="0">
              <a:solidFill>
                <a:schemeClr val="tx1">
                  <a:lumMod val="75000"/>
                  <a:lumOff val="25000"/>
                </a:schemeClr>
              </a:solidFill>
            </a:endParaRPr>
          </a:p>
          <a:p>
            <a:r>
              <a:rPr lang="en-GB" sz="2800" dirty="0">
                <a:solidFill>
                  <a:schemeClr val="tx1">
                    <a:lumMod val="75000"/>
                    <a:lumOff val="25000"/>
                  </a:schemeClr>
                </a:solidFill>
              </a:rPr>
              <a:t>Signposts highly effective practice from </a:t>
            </a:r>
          </a:p>
          <a:p>
            <a:r>
              <a:rPr lang="en-GB" sz="2800" dirty="0">
                <a:solidFill>
                  <a:schemeClr val="tx1">
                    <a:lumMod val="75000"/>
                    <a:lumOff val="25000"/>
                  </a:schemeClr>
                </a:solidFill>
              </a:rPr>
              <a:t>across Scotland.</a:t>
            </a:r>
          </a:p>
          <a:p>
            <a:endParaRPr lang="en-GB" sz="2800" dirty="0">
              <a:solidFill>
                <a:schemeClr val="tx1">
                  <a:lumMod val="75000"/>
                  <a:lumOff val="25000"/>
                </a:schemeClr>
              </a:solidFill>
            </a:endParaRPr>
          </a:p>
          <a:p>
            <a:endParaRPr lang="en-GB" sz="2800" dirty="0">
              <a:solidFill>
                <a:schemeClr val="tx1">
                  <a:lumMod val="75000"/>
                  <a:lumOff val="25000"/>
                </a:schemeClr>
              </a:solidFill>
            </a:endParaRPr>
          </a:p>
          <a:p>
            <a:endParaRPr lang="en-GB" sz="2200" dirty="0">
              <a:solidFill>
                <a:schemeClr val="tx1">
                  <a:lumMod val="75000"/>
                  <a:lumOff val="25000"/>
                </a:schemeClr>
              </a:solidFill>
            </a:endParaRPr>
          </a:p>
          <a:p>
            <a:r>
              <a:rPr lang="en-GB" dirty="0">
                <a:hlinkClick r:id="rId6"/>
              </a:rPr>
              <a:t>https://education.gov.scot/education-scotland/what-we-do/inspection-and-review/chief-inspector-report/national-thematic-inspections/assessment-in-the-bge/</a:t>
            </a:r>
            <a:endParaRPr lang="en-GB" dirty="0">
              <a:solidFill>
                <a:schemeClr val="tx1">
                  <a:lumMod val="75000"/>
                  <a:lumOff val="25000"/>
                </a:schemeClr>
              </a:solidFill>
            </a:endParaRPr>
          </a:p>
        </p:txBody>
      </p:sp>
      <p:sp>
        <p:nvSpPr>
          <p:cNvPr id="10" name="Text Box 8"/>
          <p:cNvSpPr txBox="1"/>
          <p:nvPr/>
        </p:nvSpPr>
        <p:spPr>
          <a:xfrm>
            <a:off x="6905497" y="6448591"/>
            <a:ext cx="5498123"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b="1" dirty="0">
                <a:solidFill>
                  <a:schemeClr val="bg1"/>
                </a:solidFill>
              </a:rPr>
              <a:t>Do luchd-ionnsachaidh na h-Alba, le luchd-foghlaim Alba </a:t>
            </a:r>
          </a:p>
        </p:txBody>
      </p:sp>
    </p:spTree>
    <p:extLst>
      <p:ext uri="{BB962C8B-B14F-4D97-AF65-F5344CB8AC3E}">
        <p14:creationId xmlns:p14="http://schemas.microsoft.com/office/powerpoint/2010/main" val="3552511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itle 1"/>
          <p:cNvSpPr>
            <a:spLocks noGrp="1"/>
          </p:cNvSpPr>
          <p:nvPr>
            <p:ph type="title"/>
          </p:nvPr>
        </p:nvSpPr>
        <p:spPr>
          <a:xfrm>
            <a:off x="611801" y="525849"/>
            <a:ext cx="11049507" cy="1148210"/>
          </a:xfrm>
        </p:spPr>
        <p:txBody>
          <a:bodyPr/>
          <a:lstStyle/>
          <a:p>
            <a:r>
              <a:rPr lang="en-GB" sz="3200" dirty="0"/>
              <a:t>Updated Advice and Guidance</a:t>
            </a:r>
            <a:endParaRPr lang="en-GB" sz="3200" dirty="0">
              <a:solidFill>
                <a:srgbClr val="00ABB5"/>
              </a:solidFill>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0"/>
              </a:spcAft>
              <a:buClrTx/>
              <a:buSzTx/>
              <a:buFontTx/>
              <a:buNone/>
              <a:tabLst>
                <a:tab pos="3330575" algn="l"/>
              </a:tabLst>
              <a:defRPr/>
            </a:pPr>
            <a:r>
              <a:rPr kumimoji="0" lang="en-GB" sz="1400" b="0" i="0" u="none" strike="noStrike" kern="1200" cap="none" spc="0" normalizeH="0" baseline="0" noProof="0" dirty="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dirty="0">
              <a:ln>
                <a:noFill/>
              </a:ln>
              <a:solidFill>
                <a:srgbClr val="595959"/>
              </a:solidFill>
              <a:effectLst/>
              <a:uLnTx/>
              <a:uFillTx/>
              <a:latin typeface="Arial"/>
              <a:ea typeface="ＭＳ 明朝"/>
              <a:cs typeface="Times New Roman"/>
            </a:endParaRPr>
          </a:p>
        </p:txBody>
      </p:sp>
      <p:sp>
        <p:nvSpPr>
          <p:cNvPr id="18" name="Content Placeholder 17"/>
          <p:cNvSpPr>
            <a:spLocks noGrp="1"/>
          </p:cNvSpPr>
          <p:nvPr>
            <p:ph idx="1"/>
          </p:nvPr>
        </p:nvSpPr>
        <p:spPr>
          <a:xfrm>
            <a:off x="7473999" y="7314037"/>
            <a:ext cx="10817923" cy="3702050"/>
          </a:xfrm>
        </p:spPr>
        <p:txBody>
          <a:bodyPr anchor="ctr"/>
          <a:lstStyle/>
          <a:p>
            <a:endParaRPr lang="en-GB" sz="2400" b="1" dirty="0"/>
          </a:p>
          <a:p>
            <a:endParaRPr lang="en-GB" sz="2400" b="1" dirty="0"/>
          </a:p>
          <a:p>
            <a:endParaRPr lang="en-GB" sz="2400" b="1" dirty="0"/>
          </a:p>
          <a:p>
            <a:endParaRPr lang="en-GB" sz="2400" b="1" dirty="0"/>
          </a:p>
          <a:p>
            <a:endParaRPr lang="en-GB" sz="2400" b="1"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3" name="TextBox 2"/>
          <p:cNvSpPr txBox="1"/>
          <p:nvPr/>
        </p:nvSpPr>
        <p:spPr>
          <a:xfrm>
            <a:off x="611801" y="2359837"/>
            <a:ext cx="7040283" cy="29238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lumMod val="75000"/>
                    <a:lumOff val="25000"/>
                  </a:prstClr>
                </a:solidFill>
                <a:effectLst/>
                <a:uLnTx/>
                <a:uFillTx/>
                <a:latin typeface="Arial"/>
                <a:ea typeface="+mn-ea"/>
                <a:cs typeface="+mn-cs"/>
              </a:rPr>
              <a:t>Assessment – what is working well?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hlinkClick r:id="rId5"/>
              </a:rPr>
              <a:t>https://education.gov.scot/improvement/scotland-learns/resources-for-practitioners/assessment-what-is-working-well/</a:t>
            </a:r>
            <a:endParaRPr kumimoji="0" lang="en-GB" sz="18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lumMod val="75000"/>
                    <a:lumOff val="25000"/>
                  </a:prstClr>
                </a:solidFill>
                <a:effectLst/>
                <a:uLnTx/>
                <a:uFillTx/>
                <a:latin typeface="Arial"/>
                <a:ea typeface="+mn-ea"/>
                <a:cs typeface="+mn-cs"/>
              </a:rPr>
              <a:t>Assessment within </a:t>
            </a:r>
            <a:r>
              <a:rPr kumimoji="0" lang="en-GB" sz="2800" b="0" i="0" u="none" strike="noStrike" kern="1200" cap="none" spc="0" normalizeH="0" baseline="0" noProof="0" dirty="0" err="1">
                <a:ln>
                  <a:noFill/>
                </a:ln>
                <a:solidFill>
                  <a:prstClr val="black">
                    <a:lumMod val="75000"/>
                    <a:lumOff val="25000"/>
                  </a:prstClr>
                </a:solidFill>
                <a:effectLst/>
                <a:uLnTx/>
                <a:uFillTx/>
                <a:latin typeface="Arial"/>
                <a:ea typeface="+mn-ea"/>
                <a:cs typeface="+mn-cs"/>
              </a:rPr>
              <a:t>BGE</a:t>
            </a:r>
            <a:r>
              <a:rPr kumimoji="0" lang="en-GB" sz="2800" b="0" i="0" u="none" strike="noStrike" kern="1200" cap="none" spc="0" normalizeH="0" baseline="0" noProof="0" dirty="0">
                <a:ln>
                  <a:noFill/>
                </a:ln>
                <a:solidFill>
                  <a:prstClr val="black">
                    <a:lumMod val="75000"/>
                    <a:lumOff val="25000"/>
                  </a:prstClr>
                </a:solidFill>
                <a:effectLst/>
                <a:uLnTx/>
                <a:uFillTx/>
                <a:latin typeface="Arial"/>
                <a:ea typeface="+mn-ea"/>
                <a:cs typeface="+mn-cs"/>
              </a:rPr>
              <a:t> 2020/21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hlinkClick r:id="" action="ppaction://noaction"/>
              </a:rPr>
              <a:t>https://education.gov.scot/improvement/learning-resources/assessment-in-the-broad-general-education-2020-21/</a:t>
            </a:r>
            <a:r>
              <a:rPr kumimoji="0" lang="en-GB" sz="1800" b="0" i="0" u="none" strike="noStrike" kern="1200" cap="none" spc="0" normalizeH="0" baseline="0" noProof="0" dirty="0">
                <a:ln>
                  <a:noFill/>
                </a:ln>
                <a:solidFill>
                  <a:prstClr val="black"/>
                </a:solidFill>
                <a:effectLst/>
                <a:uLnTx/>
                <a:uFillTx/>
                <a:latin typeface="Arial"/>
                <a:ea typeface="+mn-ea"/>
                <a:cs typeface="+mn-cs"/>
              </a:rPr>
              <a:t> </a:t>
            </a:r>
            <a:endParaRPr kumimoji="0" lang="en-GB" sz="1800" b="0" i="0" u="none" strike="noStrike" kern="1200" cap="none" spc="0" normalizeH="0" baseline="0" noProof="0" dirty="0">
              <a:ln>
                <a:noFill/>
              </a:ln>
              <a:solidFill>
                <a:prstClr val="black">
                  <a:lumMod val="75000"/>
                  <a:lumOff val="25000"/>
                </a:prstClr>
              </a:solidFill>
              <a:effectLst/>
              <a:uLnTx/>
              <a:uFillTx/>
              <a:latin typeface="Arial"/>
              <a:ea typeface="+mn-ea"/>
              <a:cs typeface="+mn-cs"/>
            </a:endParaRPr>
          </a:p>
        </p:txBody>
      </p:sp>
      <p:sp>
        <p:nvSpPr>
          <p:cNvPr id="10" name="Text Box 8"/>
          <p:cNvSpPr txBox="1"/>
          <p:nvPr/>
        </p:nvSpPr>
        <p:spPr>
          <a:xfrm>
            <a:off x="6735647" y="6417135"/>
            <a:ext cx="5498123"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0"/>
              </a:spcAft>
              <a:buClrTx/>
              <a:buSzTx/>
              <a:buFontTx/>
              <a:buNone/>
              <a:tabLst>
                <a:tab pos="3330575" algn="l"/>
              </a:tabLst>
              <a:defRPr/>
            </a:pPr>
            <a:r>
              <a:rPr kumimoji="0" lang="en-GB" sz="1400" b="1" i="0" u="none" strike="noStrike" kern="1200" cap="none" spc="0" normalizeH="0" baseline="0" noProof="0" dirty="0">
                <a:ln>
                  <a:noFill/>
                </a:ln>
                <a:solidFill>
                  <a:prstClr val="white"/>
                </a:solidFill>
                <a:effectLst/>
                <a:uLnTx/>
                <a:uFillTx/>
                <a:latin typeface="Arial"/>
                <a:ea typeface="+mn-ea"/>
                <a:cs typeface="+mn-cs"/>
              </a:rPr>
              <a:t>Do luchd-ionnsachaidh na h-Alba, le luchd-foghlaim Alba </a:t>
            </a:r>
          </a:p>
        </p:txBody>
      </p:sp>
      <p:pic>
        <p:nvPicPr>
          <p:cNvPr id="4" name="Picture 3"/>
          <p:cNvPicPr>
            <a:picLocks noChangeAspect="1"/>
          </p:cNvPicPr>
          <p:nvPr/>
        </p:nvPicPr>
        <p:blipFill>
          <a:blip r:embed="rId6"/>
          <a:stretch>
            <a:fillRect/>
          </a:stretch>
        </p:blipFill>
        <p:spPr>
          <a:xfrm rot="1079147">
            <a:off x="9397531" y="2035104"/>
            <a:ext cx="1900503" cy="2653721"/>
          </a:xfrm>
          <a:prstGeom prst="rect">
            <a:avLst/>
          </a:prstGeom>
        </p:spPr>
      </p:pic>
      <p:pic>
        <p:nvPicPr>
          <p:cNvPr id="11" name="Picture 10"/>
          <p:cNvPicPr>
            <a:picLocks noChangeAspect="1"/>
          </p:cNvPicPr>
          <p:nvPr/>
        </p:nvPicPr>
        <p:blipFill>
          <a:blip r:embed="rId7"/>
          <a:stretch>
            <a:fillRect/>
          </a:stretch>
        </p:blipFill>
        <p:spPr>
          <a:xfrm>
            <a:off x="7765849" y="1939333"/>
            <a:ext cx="1911551" cy="2700724"/>
          </a:xfrm>
          <a:prstGeom prst="rect">
            <a:avLst/>
          </a:prstGeom>
        </p:spPr>
      </p:pic>
    </p:spTree>
    <p:extLst>
      <p:ext uri="{BB962C8B-B14F-4D97-AF65-F5344CB8AC3E}">
        <p14:creationId xmlns:p14="http://schemas.microsoft.com/office/powerpoint/2010/main" val="2374679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7B23B71-F3F2-BC4F-AD3A-7A0739B2954E}"/>
              </a:ext>
            </a:extLst>
          </p:cNvPr>
          <p:cNvSpPr/>
          <p:nvPr/>
        </p:nvSpPr>
        <p:spPr>
          <a:xfrm>
            <a:off x="0" y="0"/>
            <a:ext cx="12192000" cy="6858000"/>
          </a:xfrm>
          <a:prstGeom prst="rect">
            <a:avLst/>
          </a:prstGeom>
          <a:solidFill>
            <a:srgbClr val="0099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7E24BC8-BE3C-0648-B97F-2B022592BB97}"/>
              </a:ext>
            </a:extLst>
          </p:cNvPr>
          <p:cNvSpPr txBox="1"/>
          <p:nvPr/>
        </p:nvSpPr>
        <p:spPr>
          <a:xfrm>
            <a:off x="658813" y="2182505"/>
            <a:ext cx="5250596" cy="3323987"/>
          </a:xfrm>
          <a:prstGeom prst="rect">
            <a:avLst/>
          </a:prstGeom>
          <a:noFill/>
        </p:spPr>
        <p:txBody>
          <a:bodyPr wrap="square" lIns="0" tIns="0" rIns="0" bIns="0" rtlCol="0">
            <a:spAutoFit/>
          </a:bodyPr>
          <a:lstStyle/>
          <a:p>
            <a:r>
              <a:rPr lang="en-GB" sz="5400" b="1">
                <a:solidFill>
                  <a:srgbClr val="004297"/>
                </a:solidFill>
                <a:highlight>
                  <a:srgbClr val="B3D236"/>
                </a:highlight>
                <a:latin typeface="Arial" panose="020B0604020202020204" pitchFamily="34" charset="0"/>
                <a:cs typeface="Arial" panose="020B0604020202020204" pitchFamily="34" charset="0"/>
              </a:rPr>
              <a:t>School</a:t>
            </a:r>
            <a:endParaRPr lang="en-GB" sz="5400">
              <a:solidFill>
                <a:srgbClr val="004297"/>
              </a:solidFill>
              <a:highlight>
                <a:srgbClr val="B3D236"/>
              </a:highlight>
              <a:latin typeface="Arial" panose="020B0604020202020204" pitchFamily="34" charset="0"/>
              <a:cs typeface="Arial" panose="020B0604020202020204" pitchFamily="34" charset="0"/>
            </a:endParaRPr>
          </a:p>
          <a:p>
            <a:r>
              <a:rPr lang="en-GB" sz="5400" b="1">
                <a:solidFill>
                  <a:srgbClr val="004297"/>
                </a:solidFill>
                <a:highlight>
                  <a:srgbClr val="B3D236"/>
                </a:highlight>
                <a:latin typeface="Arial" panose="020B0604020202020204" pitchFamily="34" charset="0"/>
                <a:cs typeface="Arial" panose="020B0604020202020204" pitchFamily="34" charset="0"/>
              </a:rPr>
              <a:t>inspection</a:t>
            </a:r>
          </a:p>
          <a:p>
            <a:r>
              <a:rPr lang="en-GB" sz="5400" b="1">
                <a:solidFill>
                  <a:srgbClr val="004297"/>
                </a:solidFill>
                <a:highlight>
                  <a:srgbClr val="B3D236"/>
                </a:highlight>
                <a:latin typeface="Arial" panose="020B0604020202020204" pitchFamily="34" charset="0"/>
                <a:cs typeface="Arial" panose="020B0604020202020204" pitchFamily="34" charset="0"/>
              </a:rPr>
              <a:t>findings</a:t>
            </a:r>
          </a:p>
          <a:p>
            <a:r>
              <a:rPr lang="en-GB" sz="5400" b="1">
                <a:solidFill>
                  <a:srgbClr val="004297"/>
                </a:solidFill>
                <a:highlight>
                  <a:srgbClr val="B3D236"/>
                </a:highlight>
                <a:latin typeface="Arial" panose="020B0604020202020204" pitchFamily="34" charset="0"/>
                <a:cs typeface="Arial" panose="020B0604020202020204" pitchFamily="34" charset="0"/>
              </a:rPr>
              <a:t>2018-19</a:t>
            </a:r>
          </a:p>
        </p:txBody>
      </p:sp>
      <p:sp>
        <p:nvSpPr>
          <p:cNvPr id="11" name="TextBox 10">
            <a:extLst>
              <a:ext uri="{FF2B5EF4-FFF2-40B4-BE49-F238E27FC236}">
                <a16:creationId xmlns:a16="http://schemas.microsoft.com/office/drawing/2014/main" id="{781AAB71-22DA-1341-B815-B7FFD313EF39}"/>
              </a:ext>
            </a:extLst>
          </p:cNvPr>
          <p:cNvSpPr txBox="1"/>
          <p:nvPr/>
        </p:nvSpPr>
        <p:spPr>
          <a:xfrm>
            <a:off x="658813" y="6043746"/>
            <a:ext cx="3305908" cy="276999"/>
          </a:xfrm>
          <a:prstGeom prst="rect">
            <a:avLst/>
          </a:prstGeom>
          <a:noFill/>
        </p:spPr>
        <p:txBody>
          <a:bodyPr wrap="square" lIns="0" tIns="0" rIns="0" bIns="0" rtlCol="0">
            <a:spAutoFit/>
          </a:bodyPr>
          <a:lstStyle/>
          <a:p>
            <a:r>
              <a:rPr lang="en-GB">
                <a:solidFill>
                  <a:schemeClr val="bg1"/>
                </a:solidFill>
                <a:latin typeface="Arial" panose="020B0604020202020204" pitchFamily="34" charset="0"/>
                <a:cs typeface="Arial" panose="020B0604020202020204" pitchFamily="34" charset="0"/>
              </a:rPr>
              <a:t>BRIEFING 1 – February 2020</a:t>
            </a:r>
            <a:endParaRPr lang="en-US"/>
          </a:p>
        </p:txBody>
      </p:sp>
      <p:pic>
        <p:nvPicPr>
          <p:cNvPr id="16" name="Picture 15">
            <a:extLst>
              <a:ext uri="{FF2B5EF4-FFF2-40B4-BE49-F238E27FC236}">
                <a16:creationId xmlns:a16="http://schemas.microsoft.com/office/drawing/2014/main" id="{4200D468-BFCC-684A-B388-BB026ED8E44E}"/>
              </a:ext>
            </a:extLst>
          </p:cNvPr>
          <p:cNvPicPr>
            <a:picLocks noChangeAspect="1"/>
          </p:cNvPicPr>
          <p:nvPr/>
        </p:nvPicPr>
        <p:blipFill rotWithShape="1">
          <a:blip r:embed="rId3">
            <a:duotone>
              <a:prstClr val="black"/>
              <a:schemeClr val="accent3">
                <a:tint val="45000"/>
                <a:satMod val="400000"/>
              </a:schemeClr>
            </a:duotone>
            <a:extLst>
              <a:ext uri="{28A0092B-C50C-407E-A947-70E740481C1C}">
                <a14:useLocalDpi xmlns:a14="http://schemas.microsoft.com/office/drawing/2010/main" val="0"/>
              </a:ext>
            </a:extLst>
          </a:blip>
          <a:srcRect l="16065" r="24321"/>
          <a:stretch/>
        </p:blipFill>
        <p:spPr>
          <a:xfrm>
            <a:off x="6059488" y="-1"/>
            <a:ext cx="6132512" cy="6858001"/>
          </a:xfrm>
          <a:prstGeom prst="rect">
            <a:avLst/>
          </a:prstGeom>
        </p:spPr>
      </p:pic>
      <p:cxnSp>
        <p:nvCxnSpPr>
          <p:cNvPr id="18" name="Straight Connector 17">
            <a:extLst>
              <a:ext uri="{FF2B5EF4-FFF2-40B4-BE49-F238E27FC236}">
                <a16:creationId xmlns:a16="http://schemas.microsoft.com/office/drawing/2014/main" id="{32DEF2FE-A6FB-1142-88DA-043F97EFA077}"/>
              </a:ext>
            </a:extLst>
          </p:cNvPr>
          <p:cNvCxnSpPr>
            <a:cxnSpLocks/>
          </p:cNvCxnSpPr>
          <p:nvPr/>
        </p:nvCxnSpPr>
        <p:spPr>
          <a:xfrm>
            <a:off x="6059488" y="6799629"/>
            <a:ext cx="6132512" cy="0"/>
          </a:xfrm>
          <a:prstGeom prst="line">
            <a:avLst/>
          </a:prstGeom>
          <a:ln w="127000">
            <a:solidFill>
              <a:srgbClr val="B3D23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2188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571067"/>
            <a:ext cx="12209380" cy="1286933"/>
          </a:xfrm>
          <a:prstGeom prst="rect">
            <a:avLst/>
          </a:prstGeom>
        </p:spPr>
      </p:pic>
      <p:sp>
        <p:nvSpPr>
          <p:cNvPr id="9" name="Text Box 8"/>
          <p:cNvSpPr txBox="1"/>
          <p:nvPr/>
        </p:nvSpPr>
        <p:spPr>
          <a:xfrm>
            <a:off x="7200688" y="6160986"/>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
        <p:nvSpPr>
          <p:cNvPr id="10" name="Text Box 8"/>
          <p:cNvSpPr txBox="1"/>
          <p:nvPr/>
        </p:nvSpPr>
        <p:spPr>
          <a:xfrm>
            <a:off x="6735647" y="6417135"/>
            <a:ext cx="5498123"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b="1" dirty="0">
                <a:solidFill>
                  <a:schemeClr val="bg1"/>
                </a:solidFill>
              </a:rPr>
              <a:t>Do luchd-ionnsachaidh na h-Alba, le luchd-foghlaim Alba </a:t>
            </a:r>
          </a:p>
        </p:txBody>
      </p:sp>
      <p:sp>
        <p:nvSpPr>
          <p:cNvPr id="11" name="Rectangle 10">
            <a:hlinkClick r:id="rId5" action="ppaction://hlinksldjump"/>
            <a:extLst>
              <a:ext uri="{FF2B5EF4-FFF2-40B4-BE49-F238E27FC236}">
                <a16:creationId xmlns:a16="http://schemas.microsoft.com/office/drawing/2014/main" id="{E3B34208-DDB5-3046-8056-D77298008BA7}"/>
              </a:ext>
            </a:extLst>
          </p:cNvPr>
          <p:cNvSpPr/>
          <p:nvPr/>
        </p:nvSpPr>
        <p:spPr>
          <a:xfrm>
            <a:off x="6597254" y="1835944"/>
            <a:ext cx="2025253" cy="3115532"/>
          </a:xfrm>
          <a:prstGeom prst="rect">
            <a:avLst/>
          </a:prstGeom>
          <a:solidFill>
            <a:srgbClr val="004297">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rial"/>
            </a:endParaRPr>
          </a:p>
        </p:txBody>
      </p:sp>
      <p:sp>
        <p:nvSpPr>
          <p:cNvPr id="12" name="TextBox 11">
            <a:extLst>
              <a:ext uri="{FF2B5EF4-FFF2-40B4-BE49-F238E27FC236}">
                <a16:creationId xmlns:a16="http://schemas.microsoft.com/office/drawing/2014/main" id="{215CAF17-D665-B348-8BDE-3BE466193058}"/>
              </a:ext>
            </a:extLst>
          </p:cNvPr>
          <p:cNvSpPr txBox="1"/>
          <p:nvPr/>
        </p:nvSpPr>
        <p:spPr>
          <a:xfrm>
            <a:off x="494110" y="3965040"/>
            <a:ext cx="2052638" cy="597983"/>
          </a:xfrm>
          <a:prstGeom prst="rect">
            <a:avLst/>
          </a:prstGeom>
          <a:noFill/>
        </p:spPr>
        <p:txBody>
          <a:bodyPr wrap="square" lIns="67500" tIns="67500" rIns="67500" bIns="67500" rtlCol="0">
            <a:spAutoFit/>
          </a:bodyPr>
          <a:lstStyle/>
          <a:p>
            <a:pPr algn="ctr" defTabSz="685800"/>
            <a:r>
              <a:rPr lang="en-GB" sz="1500" dirty="0">
                <a:solidFill>
                  <a:srgbClr val="2BC5CD"/>
                </a:solidFill>
                <a:latin typeface="Arial"/>
              </a:rPr>
              <a:t>What is working consistently well?</a:t>
            </a:r>
          </a:p>
        </p:txBody>
      </p:sp>
      <p:sp>
        <p:nvSpPr>
          <p:cNvPr id="13" name="TextBox 12">
            <a:extLst>
              <a:ext uri="{FF2B5EF4-FFF2-40B4-BE49-F238E27FC236}">
                <a16:creationId xmlns:a16="http://schemas.microsoft.com/office/drawing/2014/main" id="{6C778965-1DE0-0741-A29F-9D252239877E}"/>
              </a:ext>
            </a:extLst>
          </p:cNvPr>
          <p:cNvSpPr txBox="1"/>
          <p:nvPr/>
        </p:nvSpPr>
        <p:spPr>
          <a:xfrm>
            <a:off x="2546748" y="3965040"/>
            <a:ext cx="1997869" cy="597983"/>
          </a:xfrm>
          <a:prstGeom prst="rect">
            <a:avLst/>
          </a:prstGeom>
          <a:noFill/>
        </p:spPr>
        <p:txBody>
          <a:bodyPr wrap="square" lIns="67500" tIns="67500" rIns="67500" bIns="67500" rtlCol="0">
            <a:spAutoFit/>
          </a:bodyPr>
          <a:lstStyle/>
          <a:p>
            <a:pPr algn="ctr" defTabSz="685800"/>
            <a:r>
              <a:rPr lang="en-GB" sz="1500" dirty="0">
                <a:solidFill>
                  <a:srgbClr val="FFC000"/>
                </a:solidFill>
                <a:latin typeface="Arial"/>
              </a:rPr>
              <a:t>What is</a:t>
            </a:r>
          </a:p>
          <a:p>
            <a:pPr algn="ctr" defTabSz="685800"/>
            <a:r>
              <a:rPr lang="en-GB" sz="1500" dirty="0">
                <a:solidFill>
                  <a:srgbClr val="FFC000"/>
                </a:solidFill>
                <a:latin typeface="Arial"/>
              </a:rPr>
              <a:t>improving?</a:t>
            </a:r>
          </a:p>
        </p:txBody>
      </p:sp>
      <p:sp>
        <p:nvSpPr>
          <p:cNvPr id="14" name="TextBox 13">
            <a:extLst>
              <a:ext uri="{FF2B5EF4-FFF2-40B4-BE49-F238E27FC236}">
                <a16:creationId xmlns:a16="http://schemas.microsoft.com/office/drawing/2014/main" id="{7ADFDB32-8B9E-5B4F-9EB2-D98A266283F7}"/>
              </a:ext>
            </a:extLst>
          </p:cNvPr>
          <p:cNvSpPr txBox="1"/>
          <p:nvPr/>
        </p:nvSpPr>
        <p:spPr>
          <a:xfrm>
            <a:off x="6597254" y="3965040"/>
            <a:ext cx="2025253" cy="597983"/>
          </a:xfrm>
          <a:prstGeom prst="rect">
            <a:avLst/>
          </a:prstGeom>
          <a:noFill/>
        </p:spPr>
        <p:txBody>
          <a:bodyPr wrap="square" lIns="67500" tIns="67500" rIns="67500" bIns="67500" rtlCol="0">
            <a:spAutoFit/>
          </a:bodyPr>
          <a:lstStyle/>
          <a:p>
            <a:pPr algn="ctr" defTabSz="685800"/>
            <a:r>
              <a:rPr lang="en-GB" sz="1500" dirty="0">
                <a:solidFill>
                  <a:srgbClr val="004297"/>
                </a:solidFill>
                <a:latin typeface="Arial"/>
              </a:rPr>
              <a:t>Challenge</a:t>
            </a:r>
          </a:p>
          <a:p>
            <a:pPr algn="ctr" defTabSz="685800"/>
            <a:r>
              <a:rPr lang="en-GB" sz="1500" dirty="0">
                <a:solidFill>
                  <a:srgbClr val="004297"/>
                </a:solidFill>
                <a:latin typeface="Arial"/>
              </a:rPr>
              <a:t>questions</a:t>
            </a:r>
          </a:p>
        </p:txBody>
      </p:sp>
      <p:grpSp>
        <p:nvGrpSpPr>
          <p:cNvPr id="15" name="Group 14">
            <a:extLst>
              <a:ext uri="{FF2B5EF4-FFF2-40B4-BE49-F238E27FC236}">
                <a16:creationId xmlns:a16="http://schemas.microsoft.com/office/drawing/2014/main" id="{E83DFBD6-D11D-F242-B918-B0C3409F85E7}"/>
              </a:ext>
            </a:extLst>
          </p:cNvPr>
          <p:cNvGrpSpPr/>
          <p:nvPr/>
        </p:nvGrpSpPr>
        <p:grpSpPr>
          <a:xfrm>
            <a:off x="837036" y="2379515"/>
            <a:ext cx="1363360" cy="1349142"/>
            <a:chOff x="1067974" y="2029686"/>
            <a:chExt cx="1817813" cy="1798856"/>
          </a:xfrm>
        </p:grpSpPr>
        <p:sp>
          <p:nvSpPr>
            <p:cNvPr id="16" name="Shape 4500">
              <a:extLst>
                <a:ext uri="{FF2B5EF4-FFF2-40B4-BE49-F238E27FC236}">
                  <a16:creationId xmlns:a16="http://schemas.microsoft.com/office/drawing/2014/main" id="{E3FC50D0-7953-7F43-8413-02ED74BC15EA}"/>
                </a:ext>
              </a:extLst>
            </p:cNvPr>
            <p:cNvSpPr/>
            <p:nvPr/>
          </p:nvSpPr>
          <p:spPr>
            <a:xfrm>
              <a:off x="1067974" y="2029686"/>
              <a:ext cx="1817813" cy="1798856"/>
            </a:xfrm>
            <a:prstGeom prst="ellipse">
              <a:avLst/>
            </a:prstGeom>
            <a:gradFill flip="none" rotWithShape="1">
              <a:gsLst>
                <a:gs pos="0">
                  <a:srgbClr val="00ABB5">
                    <a:lumMod val="90000"/>
                  </a:srgbClr>
                </a:gs>
                <a:gs pos="74000">
                  <a:srgbClr val="00ABB5"/>
                </a:gs>
                <a:gs pos="83000">
                  <a:srgbClr val="00ABB5"/>
                </a:gs>
                <a:gs pos="99000">
                  <a:srgbClr val="00ABB5">
                    <a:lumMod val="78000"/>
                  </a:srgbClr>
                </a:gs>
              </a:gsLst>
              <a:path path="circle">
                <a:fillToRect l="100000" t="100000"/>
              </a:path>
              <a:tileRect r="-100000" b="-100000"/>
            </a:gradFill>
            <a:ln>
              <a:noFill/>
            </a:ln>
          </p:spPr>
          <p:txBody>
            <a:bodyPr lIns="34285" tIns="17138" rIns="34285" bIns="17138" anchor="ctr"/>
            <a:lstStyle/>
            <a:p>
              <a:pPr algn="ctr" defTabSz="685526">
                <a:defRPr/>
              </a:pPr>
              <a:endParaRPr sz="2699">
                <a:solidFill>
                  <a:prstClr val="white"/>
                </a:solidFill>
                <a:latin typeface="Lato"/>
                <a:ea typeface="Lato"/>
                <a:cs typeface="Lato"/>
                <a:sym typeface="Lato"/>
              </a:endParaRPr>
            </a:p>
          </p:txBody>
        </p:sp>
        <p:pic>
          <p:nvPicPr>
            <p:cNvPr id="17" name="Graphic 44">
              <a:extLst>
                <a:ext uri="{FF2B5EF4-FFF2-40B4-BE49-F238E27FC236}">
                  <a16:creationId xmlns:a16="http://schemas.microsoft.com/office/drawing/2014/main" id="{57795E3D-2CD2-6A47-8495-C6327497D1A7}"/>
                </a:ext>
              </a:extLst>
            </p:cNvPr>
            <p:cNvPicPr>
              <a:picLocks noChangeAspect="1"/>
            </p:cNvPicPr>
            <p:nvPr/>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546703" y="2504463"/>
              <a:ext cx="799890" cy="799890"/>
            </a:xfrm>
            <a:prstGeom prst="rect">
              <a:avLst/>
            </a:prstGeom>
          </p:spPr>
        </p:pic>
      </p:grpSp>
      <p:grpSp>
        <p:nvGrpSpPr>
          <p:cNvPr id="18" name="Group 17">
            <a:extLst>
              <a:ext uri="{FF2B5EF4-FFF2-40B4-BE49-F238E27FC236}">
                <a16:creationId xmlns:a16="http://schemas.microsoft.com/office/drawing/2014/main" id="{5FF4906B-1ABE-E34A-ADE1-3F548E94E32B}"/>
              </a:ext>
            </a:extLst>
          </p:cNvPr>
          <p:cNvGrpSpPr/>
          <p:nvPr/>
        </p:nvGrpSpPr>
        <p:grpSpPr>
          <a:xfrm>
            <a:off x="2922985" y="2364606"/>
            <a:ext cx="1363360" cy="1349142"/>
            <a:chOff x="3897313" y="2009808"/>
            <a:chExt cx="1817813" cy="1798856"/>
          </a:xfrm>
        </p:grpSpPr>
        <p:sp>
          <p:nvSpPr>
            <p:cNvPr id="19" name="Shape 4500">
              <a:extLst>
                <a:ext uri="{FF2B5EF4-FFF2-40B4-BE49-F238E27FC236}">
                  <a16:creationId xmlns:a16="http://schemas.microsoft.com/office/drawing/2014/main" id="{0AA35A65-9AB1-FB42-B5DC-5561BD4B51BC}"/>
                </a:ext>
              </a:extLst>
            </p:cNvPr>
            <p:cNvSpPr/>
            <p:nvPr/>
          </p:nvSpPr>
          <p:spPr>
            <a:xfrm>
              <a:off x="3897313" y="2009808"/>
              <a:ext cx="1817813" cy="1798856"/>
            </a:xfrm>
            <a:prstGeom prst="ellipse">
              <a:avLst/>
            </a:prstGeom>
            <a:gradFill flip="none" rotWithShape="1">
              <a:gsLst>
                <a:gs pos="0">
                  <a:srgbClr val="FFC000">
                    <a:lumMod val="90000"/>
                  </a:srgbClr>
                </a:gs>
                <a:gs pos="74000">
                  <a:srgbClr val="FFC000"/>
                </a:gs>
                <a:gs pos="83000">
                  <a:srgbClr val="FFC000"/>
                </a:gs>
                <a:gs pos="99000">
                  <a:srgbClr val="FFC000">
                    <a:lumMod val="78000"/>
                  </a:srgbClr>
                </a:gs>
              </a:gsLst>
              <a:path path="circle">
                <a:fillToRect l="100000" t="100000"/>
              </a:path>
              <a:tileRect r="-100000" b="-100000"/>
            </a:gradFill>
            <a:ln>
              <a:noFill/>
            </a:ln>
          </p:spPr>
          <p:txBody>
            <a:bodyPr lIns="34285" tIns="17138" rIns="34285" bIns="17138" anchor="ctr"/>
            <a:lstStyle/>
            <a:p>
              <a:pPr algn="ctr" defTabSz="685526">
                <a:defRPr/>
              </a:pPr>
              <a:endParaRPr sz="2699">
                <a:solidFill>
                  <a:prstClr val="white"/>
                </a:solidFill>
                <a:latin typeface="Lato"/>
                <a:ea typeface="Lato"/>
                <a:cs typeface="Lato"/>
                <a:sym typeface="Lato"/>
              </a:endParaRPr>
            </a:p>
          </p:txBody>
        </p:sp>
        <p:pic>
          <p:nvPicPr>
            <p:cNvPr id="20" name="Graphic 48">
              <a:extLst>
                <a:ext uri="{FF2B5EF4-FFF2-40B4-BE49-F238E27FC236}">
                  <a16:creationId xmlns:a16="http://schemas.microsoft.com/office/drawing/2014/main" id="{71E09E54-C35A-0242-99B5-8B3D0157B326}"/>
                </a:ext>
              </a:extLst>
            </p:cNvPr>
            <p:cNvPicPr>
              <a:picLocks noChangeAspect="1"/>
            </p:cNvPicPr>
            <p:nvPr/>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275025" y="2378042"/>
              <a:ext cx="1062388" cy="1062388"/>
            </a:xfrm>
            <a:prstGeom prst="rect">
              <a:avLst/>
            </a:prstGeom>
          </p:spPr>
        </p:pic>
      </p:grpSp>
      <p:grpSp>
        <p:nvGrpSpPr>
          <p:cNvPr id="21" name="Group 20">
            <a:extLst>
              <a:ext uri="{FF2B5EF4-FFF2-40B4-BE49-F238E27FC236}">
                <a16:creationId xmlns:a16="http://schemas.microsoft.com/office/drawing/2014/main" id="{5E9B2EA4-5253-7E45-BA44-8E6491E00EE8}"/>
              </a:ext>
            </a:extLst>
          </p:cNvPr>
          <p:cNvGrpSpPr/>
          <p:nvPr/>
        </p:nvGrpSpPr>
        <p:grpSpPr>
          <a:xfrm>
            <a:off x="6938341" y="2379515"/>
            <a:ext cx="1363361" cy="1352302"/>
            <a:chOff x="9102079" y="2029686"/>
            <a:chExt cx="1817814" cy="1803069"/>
          </a:xfrm>
        </p:grpSpPr>
        <p:sp>
          <p:nvSpPr>
            <p:cNvPr id="22" name="Shape 4502">
              <a:extLst>
                <a:ext uri="{FF2B5EF4-FFF2-40B4-BE49-F238E27FC236}">
                  <a16:creationId xmlns:a16="http://schemas.microsoft.com/office/drawing/2014/main" id="{A8C6D1AE-B187-8A47-B0DD-7167E9E8D12B}"/>
                </a:ext>
              </a:extLst>
            </p:cNvPr>
            <p:cNvSpPr/>
            <p:nvPr/>
          </p:nvSpPr>
          <p:spPr>
            <a:xfrm>
              <a:off x="9102079" y="2029686"/>
              <a:ext cx="1817814" cy="1803069"/>
            </a:xfrm>
            <a:prstGeom prst="roundRect">
              <a:avLst/>
            </a:prstGeom>
            <a:gradFill>
              <a:gsLst>
                <a:gs pos="0">
                  <a:schemeClr val="accent1">
                    <a:lumMod val="90000"/>
                  </a:schemeClr>
                </a:gs>
                <a:gs pos="72000">
                  <a:srgbClr val="004297"/>
                </a:gs>
                <a:gs pos="82000">
                  <a:srgbClr val="004297"/>
                </a:gs>
                <a:gs pos="98000">
                  <a:srgbClr val="004297">
                    <a:lumMod val="78000"/>
                  </a:srgbClr>
                </a:gs>
              </a:gsLst>
              <a:path path="circle">
                <a:fillToRect l="100000" t="100000"/>
              </a:path>
            </a:gradFill>
            <a:ln>
              <a:noFill/>
            </a:ln>
          </p:spPr>
          <p:txBody>
            <a:bodyPr lIns="34285" tIns="17138" rIns="34285" bIns="17138" anchor="ctr"/>
            <a:lstStyle/>
            <a:p>
              <a:pPr algn="ctr" defTabSz="685526">
                <a:defRPr/>
              </a:pPr>
              <a:endParaRPr sz="2699" dirty="0">
                <a:solidFill>
                  <a:prstClr val="white"/>
                </a:solidFill>
                <a:latin typeface="Lato"/>
                <a:ea typeface="Lato"/>
                <a:cs typeface="Lato"/>
                <a:sym typeface="Lato"/>
              </a:endParaRPr>
            </a:p>
          </p:txBody>
        </p:sp>
        <p:pic>
          <p:nvPicPr>
            <p:cNvPr id="23" name="Graphic 50">
              <a:extLst>
                <a:ext uri="{FF2B5EF4-FFF2-40B4-BE49-F238E27FC236}">
                  <a16:creationId xmlns:a16="http://schemas.microsoft.com/office/drawing/2014/main" id="{E96B1633-303D-B44A-97BE-4FF0DB16D292}"/>
                </a:ext>
              </a:extLst>
            </p:cNvPr>
            <p:cNvPicPr>
              <a:picLocks noChangeAspect="1"/>
            </p:cNvPicPr>
            <p:nvPr/>
          </p:nvPicPr>
          <p:blipFill>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9485809" y="2378646"/>
              <a:ext cx="1050354" cy="1050354"/>
            </a:xfrm>
            <a:prstGeom prst="rect">
              <a:avLst/>
            </a:prstGeom>
          </p:spPr>
        </p:pic>
      </p:grpSp>
      <p:sp>
        <p:nvSpPr>
          <p:cNvPr id="24" name="Title 2">
            <a:extLst>
              <a:ext uri="{FF2B5EF4-FFF2-40B4-BE49-F238E27FC236}">
                <a16:creationId xmlns:a16="http://schemas.microsoft.com/office/drawing/2014/main" id="{29C90358-77E8-4F4B-BF8B-3A62DB1CD685}"/>
              </a:ext>
            </a:extLst>
          </p:cNvPr>
          <p:cNvSpPr txBox="1">
            <a:spLocks/>
          </p:cNvSpPr>
          <p:nvPr/>
        </p:nvSpPr>
        <p:spPr bwMode="auto">
          <a:xfrm>
            <a:off x="494109" y="963386"/>
            <a:ext cx="8780519" cy="760917"/>
          </a:xfrm>
          <a:prstGeom prst="rect">
            <a:avLst/>
          </a:prstGeom>
          <a:noFill/>
          <a:ln>
            <a:noFill/>
          </a:ln>
        </p:spPr>
        <p:txBody>
          <a:bodyPr vert="horz" wrap="square" lIns="0" tIns="0" rIns="0" bIns="0" numCol="1" anchor="ctr" anchorCtr="0" compatLnSpc="1">
            <a:prstTxWarp prst="textNoShape">
              <a:avLst/>
            </a:prstTxWarp>
            <a:noAutofit/>
          </a:bodyPr>
          <a:lstStyle>
            <a:lvl1pPr algn="l" rtl="0" eaLnBrk="1" fontAlgn="base" hangingPunct="1">
              <a:spcBef>
                <a:spcPct val="0"/>
              </a:spcBef>
              <a:spcAft>
                <a:spcPct val="0"/>
              </a:spcAft>
              <a:defRPr sz="3000" b="0">
                <a:solidFill>
                  <a:srgbClr val="00ABB5"/>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defTabSz="685800"/>
            <a:r>
              <a:rPr lang="en-GB" sz="3200" b="1" dirty="0">
                <a:solidFill>
                  <a:srgbClr val="004297"/>
                </a:solidFill>
                <a:latin typeface="Arial"/>
              </a:rPr>
              <a:t>QI 2.3 </a:t>
            </a:r>
            <a:r>
              <a:rPr lang="en-GB" sz="3200" dirty="0">
                <a:solidFill>
                  <a:srgbClr val="004297"/>
                </a:solidFill>
                <a:latin typeface="Arial"/>
              </a:rPr>
              <a:t>Learning, teaching and assessment </a:t>
            </a:r>
          </a:p>
        </p:txBody>
      </p:sp>
      <p:sp>
        <p:nvSpPr>
          <p:cNvPr id="25" name="Rounded Rectangle 24">
            <a:hlinkClick r:id="rId12" action="ppaction://hlinksldjump"/>
            <a:extLst>
              <a:ext uri="{FF2B5EF4-FFF2-40B4-BE49-F238E27FC236}">
                <a16:creationId xmlns:a16="http://schemas.microsoft.com/office/drawing/2014/main" id="{43BCB9FF-59E8-AC46-92B2-EFA0ED620243}"/>
              </a:ext>
            </a:extLst>
          </p:cNvPr>
          <p:cNvSpPr/>
          <p:nvPr/>
        </p:nvSpPr>
        <p:spPr>
          <a:xfrm>
            <a:off x="3531990" y="5036058"/>
            <a:ext cx="2025253" cy="393192"/>
          </a:xfrm>
          <a:prstGeom prst="roundRect">
            <a:avLst/>
          </a:prstGeom>
          <a:gradFill flip="none" rotWithShape="1">
            <a:gsLst>
              <a:gs pos="0">
                <a:srgbClr val="004297">
                  <a:shade val="30000"/>
                  <a:satMod val="115000"/>
                </a:srgbClr>
              </a:gs>
              <a:gs pos="50000">
                <a:srgbClr val="004297">
                  <a:shade val="67500"/>
                  <a:satMod val="115000"/>
                </a:srgbClr>
              </a:gs>
              <a:gs pos="100000">
                <a:srgbClr val="004297">
                  <a:shade val="100000"/>
                  <a:satMod val="115000"/>
                </a:srgb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100" dirty="0">
                <a:solidFill>
                  <a:prstClr val="white"/>
                </a:solidFill>
                <a:latin typeface="Arial"/>
              </a:rPr>
              <a:t>Evaluations</a:t>
            </a:r>
          </a:p>
        </p:txBody>
      </p:sp>
      <p:sp>
        <p:nvSpPr>
          <p:cNvPr id="26" name="TextBox 25">
            <a:extLst>
              <a:ext uri="{FF2B5EF4-FFF2-40B4-BE49-F238E27FC236}">
                <a16:creationId xmlns:a16="http://schemas.microsoft.com/office/drawing/2014/main" id="{C8A7E40C-EE6F-6142-9E73-2BBA0E8260AE}"/>
              </a:ext>
            </a:extLst>
          </p:cNvPr>
          <p:cNvSpPr txBox="1"/>
          <p:nvPr/>
        </p:nvSpPr>
        <p:spPr>
          <a:xfrm>
            <a:off x="3610067" y="5556430"/>
            <a:ext cx="1869102" cy="253916"/>
          </a:xfrm>
          <a:prstGeom prst="rect">
            <a:avLst/>
          </a:prstGeom>
          <a:noFill/>
        </p:spPr>
        <p:txBody>
          <a:bodyPr wrap="none" lIns="0" tIns="0" rIns="0" bIns="0" rtlCol="0">
            <a:spAutoFit/>
          </a:bodyPr>
          <a:lstStyle/>
          <a:p>
            <a:pPr algn="ctr" defTabSz="685800"/>
            <a:r>
              <a:rPr lang="bg-BG" sz="1650" b="1" dirty="0">
                <a:solidFill>
                  <a:srgbClr val="B3D236"/>
                </a:solidFill>
                <a:latin typeface="Arial Unicode MS" charset="0"/>
                <a:ea typeface="Arial Unicode MS" charset="0"/>
                <a:cs typeface="Arial Unicode MS" charset="0"/>
              </a:rPr>
              <a:t>◀</a:t>
            </a:r>
            <a:r>
              <a:rPr lang="bg-BG" sz="1650" b="1" dirty="0">
                <a:solidFill>
                  <a:srgbClr val="4F81BD"/>
                </a:solidFill>
                <a:latin typeface="Arial Unicode MS" charset="0"/>
                <a:ea typeface="Arial Unicode MS" charset="0"/>
                <a:cs typeface="Arial Unicode MS" charset="0"/>
              </a:rPr>
              <a:t> </a:t>
            </a:r>
            <a:r>
              <a:rPr lang="bg-BG" sz="1650" b="1" dirty="0">
                <a:solidFill>
                  <a:srgbClr val="004297"/>
                </a:solidFill>
                <a:latin typeface="Arial Unicode MS" charset="0"/>
                <a:ea typeface="Arial Unicode MS" charset="0"/>
                <a:cs typeface="Arial Unicode MS" charset="0"/>
              </a:rPr>
              <a:t>•</a:t>
            </a:r>
            <a:r>
              <a:rPr lang="en-GB" sz="1650" b="1" dirty="0">
                <a:solidFill>
                  <a:srgbClr val="B3D236"/>
                </a:solidFill>
                <a:latin typeface="Arial Unicode MS" charset="0"/>
                <a:ea typeface="Arial Unicode MS" charset="0"/>
                <a:cs typeface="Arial Unicode MS" charset="0"/>
              </a:rPr>
              <a:t> </a:t>
            </a:r>
            <a:r>
              <a:rPr lang="bg-BG" sz="1650" b="1" dirty="0">
                <a:solidFill>
                  <a:srgbClr val="B3D236"/>
                </a:solidFill>
                <a:latin typeface="Arial Unicode MS" charset="0"/>
                <a:ea typeface="Arial Unicode MS" charset="0"/>
                <a:cs typeface="Arial Unicode MS" charset="0"/>
              </a:rPr>
              <a:t>•</a:t>
            </a:r>
            <a:r>
              <a:rPr lang="en-GB" sz="1650" b="1" dirty="0">
                <a:solidFill>
                  <a:srgbClr val="B3D236"/>
                </a:solidFill>
                <a:latin typeface="Arial Unicode MS" charset="0"/>
                <a:ea typeface="Arial Unicode MS" charset="0"/>
                <a:cs typeface="Arial Unicode MS" charset="0"/>
              </a:rPr>
              <a:t> </a:t>
            </a:r>
            <a:r>
              <a:rPr lang="bg-BG" sz="1650" b="1" dirty="0">
                <a:solidFill>
                  <a:srgbClr val="B3D236"/>
                </a:solidFill>
                <a:latin typeface="Arial Unicode MS" charset="0"/>
                <a:ea typeface="Arial Unicode MS" charset="0"/>
                <a:cs typeface="Arial Unicode MS" charset="0"/>
              </a:rPr>
              <a:t>•</a:t>
            </a:r>
            <a:r>
              <a:rPr lang="en-GB" sz="1650" b="1" dirty="0">
                <a:solidFill>
                  <a:srgbClr val="B3D236"/>
                </a:solidFill>
                <a:latin typeface="Arial Unicode MS" charset="0"/>
                <a:ea typeface="Arial Unicode MS" charset="0"/>
                <a:cs typeface="Arial Unicode MS" charset="0"/>
              </a:rPr>
              <a:t> </a:t>
            </a:r>
            <a:r>
              <a:rPr lang="bg-BG" sz="1650" b="1" dirty="0">
                <a:solidFill>
                  <a:srgbClr val="B3D236"/>
                </a:solidFill>
                <a:latin typeface="Arial Unicode MS" charset="0"/>
                <a:ea typeface="Arial Unicode MS" charset="0"/>
                <a:cs typeface="Arial Unicode MS" charset="0"/>
              </a:rPr>
              <a:t>•</a:t>
            </a:r>
            <a:r>
              <a:rPr lang="en-GB" sz="1650" b="1" dirty="0">
                <a:solidFill>
                  <a:srgbClr val="B3D236"/>
                </a:solidFill>
                <a:latin typeface="Arial Unicode MS" charset="0"/>
                <a:ea typeface="Arial Unicode MS" charset="0"/>
                <a:cs typeface="Arial Unicode MS" charset="0"/>
              </a:rPr>
              <a:t> </a:t>
            </a:r>
            <a:r>
              <a:rPr lang="bg-BG" sz="1650" b="1" dirty="0">
                <a:solidFill>
                  <a:srgbClr val="B3D236"/>
                </a:solidFill>
                <a:latin typeface="Arial Unicode MS" charset="0"/>
                <a:ea typeface="Arial Unicode MS" charset="0"/>
                <a:cs typeface="Arial Unicode MS" charset="0"/>
              </a:rPr>
              <a:t>• •</a:t>
            </a:r>
            <a:r>
              <a:rPr lang="en-GB" sz="1650" b="1" dirty="0">
                <a:solidFill>
                  <a:srgbClr val="B3D236"/>
                </a:solidFill>
                <a:latin typeface="Arial Unicode MS" charset="0"/>
                <a:ea typeface="Arial Unicode MS" charset="0"/>
                <a:cs typeface="Arial Unicode MS" charset="0"/>
              </a:rPr>
              <a:t> </a:t>
            </a:r>
            <a:r>
              <a:rPr lang="bg-BG" sz="1650" b="1" dirty="0">
                <a:solidFill>
                  <a:srgbClr val="B3D236"/>
                </a:solidFill>
                <a:latin typeface="Arial Unicode MS" charset="0"/>
                <a:ea typeface="Arial Unicode MS" charset="0"/>
                <a:cs typeface="Arial Unicode MS" charset="0"/>
              </a:rPr>
              <a:t>•</a:t>
            </a:r>
            <a:r>
              <a:rPr lang="en-GB" sz="1650" b="1" dirty="0">
                <a:solidFill>
                  <a:srgbClr val="B3D236"/>
                </a:solidFill>
                <a:latin typeface="Arial Unicode MS" charset="0"/>
                <a:ea typeface="Arial Unicode MS" charset="0"/>
                <a:cs typeface="Arial Unicode MS" charset="0"/>
              </a:rPr>
              <a:t> </a:t>
            </a:r>
            <a:r>
              <a:rPr lang="bg-BG" sz="1650" b="1" dirty="0">
                <a:solidFill>
                  <a:srgbClr val="B3D236"/>
                </a:solidFill>
                <a:latin typeface="Arial Unicode MS" charset="0"/>
                <a:ea typeface="Arial Unicode MS" charset="0"/>
                <a:cs typeface="Arial Unicode MS" charset="0"/>
              </a:rPr>
              <a:t>•</a:t>
            </a:r>
            <a:r>
              <a:rPr lang="en-GB" sz="1650" b="1" dirty="0">
                <a:solidFill>
                  <a:srgbClr val="B3D236"/>
                </a:solidFill>
                <a:latin typeface="Arial Unicode MS" charset="0"/>
                <a:ea typeface="Arial Unicode MS" charset="0"/>
                <a:cs typeface="Arial Unicode MS" charset="0"/>
              </a:rPr>
              <a:t> </a:t>
            </a:r>
            <a:r>
              <a:rPr lang="bg-BG" sz="1650" b="1" dirty="0">
                <a:solidFill>
                  <a:srgbClr val="B3D236"/>
                </a:solidFill>
                <a:latin typeface="Arial Unicode MS" charset="0"/>
                <a:ea typeface="Arial Unicode MS" charset="0"/>
                <a:cs typeface="Arial Unicode MS" charset="0"/>
              </a:rPr>
              <a:t>•</a:t>
            </a:r>
            <a:r>
              <a:rPr lang="en-GB" sz="1650" b="1" dirty="0">
                <a:solidFill>
                  <a:srgbClr val="B3D236"/>
                </a:solidFill>
                <a:latin typeface="Arial Unicode MS" charset="0"/>
                <a:ea typeface="Arial Unicode MS" charset="0"/>
                <a:cs typeface="Arial Unicode MS" charset="0"/>
              </a:rPr>
              <a:t> </a:t>
            </a:r>
            <a:r>
              <a:rPr lang="bg-BG" sz="1650" b="1" dirty="0">
                <a:solidFill>
                  <a:srgbClr val="B3D236"/>
                </a:solidFill>
                <a:latin typeface="Arial Unicode MS" charset="0"/>
                <a:ea typeface="Arial Unicode MS" charset="0"/>
                <a:cs typeface="Arial Unicode MS" charset="0"/>
              </a:rPr>
              <a:t>• •</a:t>
            </a:r>
            <a:r>
              <a:rPr lang="en-GB" sz="1650" b="1" dirty="0">
                <a:solidFill>
                  <a:srgbClr val="B3D236"/>
                </a:solidFill>
                <a:latin typeface="Arial Unicode MS" charset="0"/>
                <a:ea typeface="Arial Unicode MS" charset="0"/>
                <a:cs typeface="Arial Unicode MS" charset="0"/>
              </a:rPr>
              <a:t> </a:t>
            </a:r>
            <a:r>
              <a:rPr lang="bg-BG" sz="1650" b="1" dirty="0">
                <a:solidFill>
                  <a:srgbClr val="B3D236"/>
                </a:solidFill>
                <a:latin typeface="Arial Unicode MS" charset="0"/>
                <a:ea typeface="Arial Unicode MS" charset="0"/>
                <a:cs typeface="Arial Unicode MS" charset="0"/>
              </a:rPr>
              <a:t>▶</a:t>
            </a:r>
            <a:endParaRPr lang="en-GB" sz="1650" b="1" dirty="0" err="1">
              <a:solidFill>
                <a:srgbClr val="B3D236"/>
              </a:solidFill>
              <a:latin typeface="Arial Unicode MS" charset="0"/>
              <a:ea typeface="Arial Unicode MS" charset="0"/>
              <a:cs typeface="Arial Unicode MS" charset="0"/>
            </a:endParaRPr>
          </a:p>
        </p:txBody>
      </p:sp>
      <p:grpSp>
        <p:nvGrpSpPr>
          <p:cNvPr id="27" name="Group 26">
            <a:extLst>
              <a:ext uri="{FF2B5EF4-FFF2-40B4-BE49-F238E27FC236}">
                <a16:creationId xmlns:a16="http://schemas.microsoft.com/office/drawing/2014/main" id="{3CA0FA1C-6248-BF4E-A226-9DB44A00ECE5}"/>
              </a:ext>
            </a:extLst>
          </p:cNvPr>
          <p:cNvGrpSpPr/>
          <p:nvPr/>
        </p:nvGrpSpPr>
        <p:grpSpPr>
          <a:xfrm>
            <a:off x="4544616" y="2338268"/>
            <a:ext cx="2052638" cy="2490212"/>
            <a:chOff x="6059488" y="1974690"/>
            <a:chExt cx="2736850" cy="3320283"/>
          </a:xfrm>
        </p:grpSpPr>
        <p:sp>
          <p:nvSpPr>
            <p:cNvPr id="28" name="TextBox 27">
              <a:extLst>
                <a:ext uri="{FF2B5EF4-FFF2-40B4-BE49-F238E27FC236}">
                  <a16:creationId xmlns:a16="http://schemas.microsoft.com/office/drawing/2014/main" id="{B30F077A-85DD-D448-AB03-1ADA40FE7508}"/>
                </a:ext>
              </a:extLst>
            </p:cNvPr>
            <p:cNvSpPr txBox="1"/>
            <p:nvPr/>
          </p:nvSpPr>
          <p:spPr>
            <a:xfrm>
              <a:off x="6059488" y="4143720"/>
              <a:ext cx="2736850" cy="1151253"/>
            </a:xfrm>
            <a:prstGeom prst="rect">
              <a:avLst/>
            </a:prstGeom>
            <a:noFill/>
          </p:spPr>
          <p:txBody>
            <a:bodyPr wrap="square" lIns="67500" tIns="67500" rIns="67500" bIns="67500" rtlCol="0">
              <a:spAutoFit/>
            </a:bodyPr>
            <a:lstStyle/>
            <a:p>
              <a:pPr algn="ctr" defTabSz="685800"/>
              <a:r>
                <a:rPr lang="en-GB" sz="1575" dirty="0">
                  <a:solidFill>
                    <a:srgbClr val="B3D236"/>
                  </a:solidFill>
                  <a:latin typeface="Arial"/>
                </a:rPr>
                <a:t>What are the challenges and areas for improvement?</a:t>
              </a:r>
            </a:p>
          </p:txBody>
        </p:sp>
        <p:grpSp>
          <p:nvGrpSpPr>
            <p:cNvPr id="29" name="Group 28">
              <a:extLst>
                <a:ext uri="{FF2B5EF4-FFF2-40B4-BE49-F238E27FC236}">
                  <a16:creationId xmlns:a16="http://schemas.microsoft.com/office/drawing/2014/main" id="{236DC14C-F29D-F34A-A921-6B3A0B6ABEE0}"/>
                </a:ext>
              </a:extLst>
            </p:cNvPr>
            <p:cNvGrpSpPr/>
            <p:nvPr/>
          </p:nvGrpSpPr>
          <p:grpSpPr>
            <a:xfrm>
              <a:off x="6477202" y="1974690"/>
              <a:ext cx="1817813" cy="1798856"/>
              <a:chOff x="6477202" y="1974690"/>
              <a:chExt cx="1817813" cy="1798856"/>
            </a:xfrm>
          </p:grpSpPr>
          <p:sp>
            <p:nvSpPr>
              <p:cNvPr id="30" name="Shape 4500">
                <a:extLst>
                  <a:ext uri="{FF2B5EF4-FFF2-40B4-BE49-F238E27FC236}">
                    <a16:creationId xmlns:a16="http://schemas.microsoft.com/office/drawing/2014/main" id="{DEA04B7E-5B8A-474E-AB9F-5AB5753A6412}"/>
                  </a:ext>
                </a:extLst>
              </p:cNvPr>
              <p:cNvSpPr/>
              <p:nvPr/>
            </p:nvSpPr>
            <p:spPr>
              <a:xfrm>
                <a:off x="6477202" y="1974690"/>
                <a:ext cx="1817813" cy="1798856"/>
              </a:xfrm>
              <a:prstGeom prst="ellipse">
                <a:avLst/>
              </a:prstGeom>
              <a:solidFill>
                <a:srgbClr val="B3D236"/>
              </a:solidFill>
              <a:ln>
                <a:noFill/>
              </a:ln>
            </p:spPr>
            <p:txBody>
              <a:bodyPr lIns="34285" tIns="17138" rIns="34285" bIns="17138" anchor="ctr"/>
              <a:lstStyle/>
              <a:p>
                <a:pPr algn="ctr" defTabSz="685526">
                  <a:defRPr/>
                </a:pPr>
                <a:endParaRPr sz="2699">
                  <a:solidFill>
                    <a:prstClr val="white"/>
                  </a:solidFill>
                  <a:latin typeface="Lato"/>
                  <a:ea typeface="Lato"/>
                  <a:cs typeface="Lato"/>
                  <a:sym typeface="Lato"/>
                </a:endParaRPr>
              </a:p>
            </p:txBody>
          </p:sp>
          <p:pic>
            <p:nvPicPr>
              <p:cNvPr id="31" name="Graphic 43">
                <a:extLst>
                  <a:ext uri="{FF2B5EF4-FFF2-40B4-BE49-F238E27FC236}">
                    <a16:creationId xmlns:a16="http://schemas.microsoft.com/office/drawing/2014/main" id="{173BC74C-3C97-DB41-9671-2494E97CFEFB}"/>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908922" y="2393998"/>
                <a:ext cx="960241" cy="960241"/>
              </a:xfrm>
              <a:prstGeom prst="rect">
                <a:avLst/>
              </a:prstGeom>
            </p:spPr>
          </p:pic>
        </p:grpSp>
      </p:grpSp>
    </p:spTree>
    <p:extLst>
      <p:ext uri="{BB962C8B-B14F-4D97-AF65-F5344CB8AC3E}">
        <p14:creationId xmlns:p14="http://schemas.microsoft.com/office/powerpoint/2010/main" val="1192829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5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150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15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nodeType="withEffect">
                                  <p:stCondLst>
                                    <p:cond delay="350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childTnLst>
                                </p:cTn>
                              </p:par>
                              <p:par>
                                <p:cTn id="23" presetID="10" presetClass="entr" presetSubtype="0" fill="hold" grpId="0" nodeType="withEffect">
                                  <p:stCondLst>
                                    <p:cond delay="350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childTnLst>
                                </p:cTn>
                              </p:par>
                              <p:par>
                                <p:cTn id="26" presetID="10" presetClass="entr" presetSubtype="0" fill="hold" grpId="0" nodeType="withEffect">
                                  <p:stCondLst>
                                    <p:cond delay="350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childTnLst>
                                </p:cTn>
                              </p:par>
                              <p:par>
                                <p:cTn id="29" presetID="22" presetClass="entr" presetSubtype="8" fill="hold" grpId="0" nodeType="withEffect">
                                  <p:stCondLst>
                                    <p:cond delay="400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par>
                                <p:cTn id="32" presetID="10" presetClass="entr" presetSubtype="0" fill="hold" nodeType="withEffect">
                                  <p:stCondLst>
                                    <p:cond delay="250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4" grpId="0"/>
      <p:bldP spid="24" grpId="0"/>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571067"/>
            <a:ext cx="12209380" cy="1286933"/>
          </a:xfrm>
          <a:prstGeom prst="rect">
            <a:avLst/>
          </a:prstGeom>
        </p:spPr>
      </p:pic>
      <p:sp>
        <p:nvSpPr>
          <p:cNvPr id="9" name="Text Box 8"/>
          <p:cNvSpPr txBox="1"/>
          <p:nvPr/>
        </p:nvSpPr>
        <p:spPr>
          <a:xfrm>
            <a:off x="7200688" y="6160986"/>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
        <p:nvSpPr>
          <p:cNvPr id="10" name="Text Box 8"/>
          <p:cNvSpPr txBox="1"/>
          <p:nvPr/>
        </p:nvSpPr>
        <p:spPr>
          <a:xfrm>
            <a:off x="6735647" y="6417135"/>
            <a:ext cx="5498123"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b="1" dirty="0">
                <a:solidFill>
                  <a:schemeClr val="bg1"/>
                </a:solidFill>
              </a:rPr>
              <a:t>Do luchd-ionnsachaidh na h-Alba, le luchd-foghlaim Alba </a:t>
            </a:r>
          </a:p>
        </p:txBody>
      </p:sp>
      <p:sp>
        <p:nvSpPr>
          <p:cNvPr id="11" name="Rectangle 10">
            <a:hlinkClick r:id="rId5" action="ppaction://hlinksldjump"/>
            <a:extLst>
              <a:ext uri="{FF2B5EF4-FFF2-40B4-BE49-F238E27FC236}">
                <a16:creationId xmlns:a16="http://schemas.microsoft.com/office/drawing/2014/main" id="{E3B34208-DDB5-3046-8056-D77298008BA7}"/>
              </a:ext>
            </a:extLst>
          </p:cNvPr>
          <p:cNvSpPr/>
          <p:nvPr/>
        </p:nvSpPr>
        <p:spPr>
          <a:xfrm>
            <a:off x="6597254" y="1835944"/>
            <a:ext cx="2025253" cy="3115532"/>
          </a:xfrm>
          <a:prstGeom prst="rect">
            <a:avLst/>
          </a:prstGeom>
          <a:solidFill>
            <a:srgbClr val="004297">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Arial"/>
            </a:endParaRPr>
          </a:p>
        </p:txBody>
      </p:sp>
      <p:sp>
        <p:nvSpPr>
          <p:cNvPr id="32" name="Content Placeholder 4">
            <a:extLst>
              <a:ext uri="{FF2B5EF4-FFF2-40B4-BE49-F238E27FC236}">
                <a16:creationId xmlns:a16="http://schemas.microsoft.com/office/drawing/2014/main" id="{42A728AA-6F8D-224A-A070-D709BE170200}"/>
              </a:ext>
            </a:extLst>
          </p:cNvPr>
          <p:cNvSpPr>
            <a:spLocks noGrp="1"/>
          </p:cNvSpPr>
          <p:nvPr>
            <p:ph idx="1"/>
          </p:nvPr>
        </p:nvSpPr>
        <p:spPr>
          <a:xfrm>
            <a:off x="2552662" y="2228850"/>
            <a:ext cx="6103144" cy="3003331"/>
          </a:xfrm>
        </p:spPr>
        <p:txBody>
          <a:bodyPr vert="horz" wrap="square" lIns="0" tIns="0" rIns="0" bIns="0" numCol="1" spcCol="180000" anchor="t" anchorCtr="0" compatLnSpc="1">
            <a:prstTxWarp prst="textNoShape">
              <a:avLst/>
            </a:prstTxWarp>
          </a:bodyPr>
          <a:lstStyle/>
          <a:p>
            <a:r>
              <a:rPr lang="en-GB" sz="2800" u="sng" dirty="0">
                <a:solidFill>
                  <a:schemeClr val="tx1"/>
                </a:solidFill>
              </a:rPr>
              <a:t>For learners</a:t>
            </a:r>
          </a:p>
          <a:p>
            <a:endParaRPr lang="en-GB" sz="750" dirty="0">
              <a:solidFill>
                <a:schemeClr val="tx1">
                  <a:lumMod val="75000"/>
                  <a:lumOff val="25000"/>
                </a:schemeClr>
              </a:solidFill>
            </a:endParaRPr>
          </a:p>
          <a:p>
            <a:pPr marL="214313" indent="-214313">
              <a:buFont typeface="Arial" panose="020B0604020202020204" pitchFamily="34" charset="0"/>
              <a:buChar char="•"/>
            </a:pPr>
            <a:r>
              <a:rPr lang="en-GB" sz="2800" dirty="0">
                <a:solidFill>
                  <a:schemeClr val="tx1">
                    <a:lumMod val="75000"/>
                    <a:lumOff val="25000"/>
                  </a:schemeClr>
                </a:solidFill>
              </a:rPr>
              <a:t>Staff provide a wide range of </a:t>
            </a:r>
            <a:r>
              <a:rPr lang="en-GB" sz="2800" b="1" dirty="0">
                <a:solidFill>
                  <a:schemeClr val="tx1">
                    <a:lumMod val="75000"/>
                    <a:lumOff val="25000"/>
                  </a:schemeClr>
                </a:solidFill>
              </a:rPr>
              <a:t>motivating learning environments </a:t>
            </a:r>
            <a:r>
              <a:rPr lang="en-GB" sz="2800" dirty="0">
                <a:solidFill>
                  <a:schemeClr val="tx1">
                    <a:lumMod val="75000"/>
                    <a:lumOff val="25000"/>
                  </a:schemeClr>
                </a:solidFill>
              </a:rPr>
              <a:t>which support children and young people to engage well and to apply and reinforce their learning.</a:t>
            </a:r>
          </a:p>
          <a:p>
            <a:pPr>
              <a:spcBef>
                <a:spcPts val="0"/>
              </a:spcBef>
              <a:spcAft>
                <a:spcPts val="900"/>
              </a:spcAft>
            </a:pPr>
            <a:endParaRPr lang="en-GB" sz="2100" dirty="0">
              <a:solidFill>
                <a:schemeClr val="tx1">
                  <a:lumMod val="75000"/>
                  <a:lumOff val="25000"/>
                </a:schemeClr>
              </a:solidFill>
            </a:endParaRPr>
          </a:p>
        </p:txBody>
      </p:sp>
      <p:sp>
        <p:nvSpPr>
          <p:cNvPr id="33" name="Title 5">
            <a:extLst>
              <a:ext uri="{FF2B5EF4-FFF2-40B4-BE49-F238E27FC236}">
                <a16:creationId xmlns:a16="http://schemas.microsoft.com/office/drawing/2014/main" id="{C57037BC-4C9F-6241-86C6-F9428D836E83}"/>
              </a:ext>
            </a:extLst>
          </p:cNvPr>
          <p:cNvSpPr txBox="1">
            <a:spLocks/>
          </p:cNvSpPr>
          <p:nvPr/>
        </p:nvSpPr>
        <p:spPr bwMode="auto">
          <a:xfrm>
            <a:off x="494109" y="1260574"/>
            <a:ext cx="8290661" cy="944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1" fontAlgn="base" hangingPunct="1">
              <a:spcBef>
                <a:spcPct val="0"/>
              </a:spcBef>
              <a:spcAft>
                <a:spcPct val="0"/>
              </a:spcAft>
              <a:defRPr sz="1800" b="0">
                <a:solidFill>
                  <a:srgbClr val="004297"/>
                </a:solidFill>
                <a:latin typeface="+mj-lt"/>
                <a:ea typeface="+mj-ea"/>
                <a:cs typeface="+mj-cs"/>
              </a:defRPr>
            </a:lvl1pPr>
            <a:lvl2pPr algn="l" rtl="0" eaLnBrk="1" fontAlgn="base" hangingPunct="1">
              <a:spcBef>
                <a:spcPct val="0"/>
              </a:spcBef>
              <a:spcAft>
                <a:spcPct val="0"/>
              </a:spcAft>
              <a:defRPr sz="3000" b="1">
                <a:solidFill>
                  <a:srgbClr val="000000"/>
                </a:solidFill>
                <a:latin typeface="Arial" charset="0"/>
                <a:cs typeface="Arial" charset="0"/>
              </a:defRPr>
            </a:lvl2pPr>
            <a:lvl3pPr algn="l" rtl="0" eaLnBrk="1" fontAlgn="base" hangingPunct="1">
              <a:spcBef>
                <a:spcPct val="0"/>
              </a:spcBef>
              <a:spcAft>
                <a:spcPct val="0"/>
              </a:spcAft>
              <a:defRPr sz="3000" b="1">
                <a:solidFill>
                  <a:srgbClr val="000000"/>
                </a:solidFill>
                <a:latin typeface="Arial" charset="0"/>
                <a:cs typeface="Arial" charset="0"/>
              </a:defRPr>
            </a:lvl3pPr>
            <a:lvl4pPr algn="l" rtl="0" eaLnBrk="1" fontAlgn="base" hangingPunct="1">
              <a:spcBef>
                <a:spcPct val="0"/>
              </a:spcBef>
              <a:spcAft>
                <a:spcPct val="0"/>
              </a:spcAft>
              <a:defRPr sz="3000" b="1">
                <a:solidFill>
                  <a:srgbClr val="000000"/>
                </a:solidFill>
                <a:latin typeface="Arial" charset="0"/>
                <a:cs typeface="Arial" charset="0"/>
              </a:defRPr>
            </a:lvl4pPr>
            <a:lvl5pPr algn="l" rtl="0" eaLnBrk="1" fontAlgn="base" hangingPunct="1">
              <a:spcBef>
                <a:spcPct val="0"/>
              </a:spcBef>
              <a:spcAft>
                <a:spcPct val="0"/>
              </a:spcAft>
              <a:defRPr sz="3000" b="1">
                <a:solidFill>
                  <a:srgbClr val="000000"/>
                </a:solidFill>
                <a:latin typeface="Arial" charset="0"/>
                <a:cs typeface="Arial" charset="0"/>
              </a:defRPr>
            </a:lvl5pPr>
            <a:lvl6pPr marL="457200" algn="l" rtl="0" eaLnBrk="1" fontAlgn="base" hangingPunct="1">
              <a:spcBef>
                <a:spcPct val="0"/>
              </a:spcBef>
              <a:spcAft>
                <a:spcPct val="0"/>
              </a:spcAft>
              <a:defRPr sz="3000" b="1">
                <a:solidFill>
                  <a:srgbClr val="000000"/>
                </a:solidFill>
                <a:latin typeface="Arial" charset="0"/>
                <a:cs typeface="Arial" charset="0"/>
              </a:defRPr>
            </a:lvl6pPr>
            <a:lvl7pPr marL="914400" algn="l" rtl="0" eaLnBrk="1" fontAlgn="base" hangingPunct="1">
              <a:spcBef>
                <a:spcPct val="0"/>
              </a:spcBef>
              <a:spcAft>
                <a:spcPct val="0"/>
              </a:spcAft>
              <a:defRPr sz="3000" b="1">
                <a:solidFill>
                  <a:srgbClr val="000000"/>
                </a:solidFill>
                <a:latin typeface="Arial" charset="0"/>
                <a:cs typeface="Arial" charset="0"/>
              </a:defRPr>
            </a:lvl7pPr>
            <a:lvl8pPr marL="1371600" algn="l" rtl="0" eaLnBrk="1" fontAlgn="base" hangingPunct="1">
              <a:spcBef>
                <a:spcPct val="0"/>
              </a:spcBef>
              <a:spcAft>
                <a:spcPct val="0"/>
              </a:spcAft>
              <a:defRPr sz="3000" b="1">
                <a:solidFill>
                  <a:srgbClr val="000000"/>
                </a:solidFill>
                <a:latin typeface="Arial" charset="0"/>
                <a:cs typeface="Arial" charset="0"/>
              </a:defRPr>
            </a:lvl8pPr>
            <a:lvl9pPr marL="1828800" algn="l" rtl="0" eaLnBrk="1" fontAlgn="base" hangingPunct="1">
              <a:spcBef>
                <a:spcPct val="0"/>
              </a:spcBef>
              <a:spcAft>
                <a:spcPct val="0"/>
              </a:spcAft>
              <a:defRPr sz="3000" b="1">
                <a:solidFill>
                  <a:srgbClr val="000000"/>
                </a:solidFill>
                <a:latin typeface="Arial" charset="0"/>
                <a:cs typeface="Arial" charset="0"/>
              </a:defRPr>
            </a:lvl9pPr>
          </a:lstStyle>
          <a:p>
            <a:pPr lvl="0"/>
            <a:r>
              <a:rPr lang="en-GB" sz="2800" b="1" dirty="0"/>
              <a:t>QI 2.3 </a:t>
            </a:r>
            <a:r>
              <a:rPr lang="en-GB" sz="2800" b="1" dirty="0">
                <a:solidFill>
                  <a:srgbClr val="00ABB5"/>
                </a:solidFill>
              </a:rPr>
              <a:t>What is working consistently well?</a:t>
            </a:r>
          </a:p>
        </p:txBody>
      </p:sp>
      <p:sp>
        <p:nvSpPr>
          <p:cNvPr id="34" name="TextBox 33">
            <a:extLst>
              <a:ext uri="{FF2B5EF4-FFF2-40B4-BE49-F238E27FC236}">
                <a16:creationId xmlns:a16="http://schemas.microsoft.com/office/drawing/2014/main" id="{EA468949-37FC-0045-949A-8595A62C9550}"/>
              </a:ext>
            </a:extLst>
          </p:cNvPr>
          <p:cNvSpPr txBox="1"/>
          <p:nvPr/>
        </p:nvSpPr>
        <p:spPr>
          <a:xfrm>
            <a:off x="494109" y="798577"/>
            <a:ext cx="9025448" cy="492443"/>
          </a:xfrm>
          <a:prstGeom prst="rect">
            <a:avLst/>
          </a:prstGeom>
          <a:noFill/>
        </p:spPr>
        <p:txBody>
          <a:bodyPr wrap="square" lIns="0" tIns="0" rIns="0" bIns="0" rtlCol="0">
            <a:spAutoFit/>
          </a:bodyPr>
          <a:lstStyle/>
          <a:p>
            <a:r>
              <a:rPr lang="en-GB" sz="3200" dirty="0">
                <a:solidFill>
                  <a:srgbClr val="004297"/>
                </a:solidFill>
              </a:rPr>
              <a:t>Learning, teaching and assessment </a:t>
            </a:r>
          </a:p>
        </p:txBody>
      </p:sp>
      <p:grpSp>
        <p:nvGrpSpPr>
          <p:cNvPr id="35" name="Group 34">
            <a:extLst>
              <a:ext uri="{FF2B5EF4-FFF2-40B4-BE49-F238E27FC236}">
                <a16:creationId xmlns:a16="http://schemas.microsoft.com/office/drawing/2014/main" id="{380541F6-578B-2049-AD70-179BAB3D351A}"/>
              </a:ext>
            </a:extLst>
          </p:cNvPr>
          <p:cNvGrpSpPr/>
          <p:nvPr/>
        </p:nvGrpSpPr>
        <p:grpSpPr>
          <a:xfrm>
            <a:off x="791766" y="2213372"/>
            <a:ext cx="1428572" cy="1428572"/>
            <a:chOff x="1055688" y="1808163"/>
            <a:chExt cx="1904762" cy="1904762"/>
          </a:xfrm>
        </p:grpSpPr>
        <p:sp>
          <p:nvSpPr>
            <p:cNvPr id="36" name="Oval 35">
              <a:extLst>
                <a:ext uri="{FF2B5EF4-FFF2-40B4-BE49-F238E27FC236}">
                  <a16:creationId xmlns:a16="http://schemas.microsoft.com/office/drawing/2014/main" id="{B806D887-9B9A-8C49-B795-B5CC05AA987E}"/>
                </a:ext>
              </a:extLst>
            </p:cNvPr>
            <p:cNvSpPr/>
            <p:nvPr/>
          </p:nvSpPr>
          <p:spPr>
            <a:xfrm>
              <a:off x="1055688" y="1808163"/>
              <a:ext cx="1904762" cy="1904762"/>
            </a:xfrm>
            <a:prstGeom prst="ellipse">
              <a:avLst/>
            </a:prstGeom>
            <a:solidFill>
              <a:srgbClr val="00A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37" name="Graphic 3">
              <a:extLst>
                <a:ext uri="{FF2B5EF4-FFF2-40B4-BE49-F238E27FC236}">
                  <a16:creationId xmlns:a16="http://schemas.microsoft.com/office/drawing/2014/main" id="{ADDBC9B2-6ECE-E142-A375-9052E80353B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451991" y="2245651"/>
              <a:ext cx="1149483" cy="1149483"/>
            </a:xfrm>
            <a:prstGeom prst="rect">
              <a:avLst/>
            </a:prstGeom>
          </p:spPr>
        </p:pic>
      </p:grpSp>
      <p:sp>
        <p:nvSpPr>
          <p:cNvPr id="38" name="TextBox 37">
            <a:extLst>
              <a:ext uri="{FF2B5EF4-FFF2-40B4-BE49-F238E27FC236}">
                <a16:creationId xmlns:a16="http://schemas.microsoft.com/office/drawing/2014/main" id="{609CE6D6-3EB8-4C4D-9630-6F3C4BB35679}"/>
              </a:ext>
            </a:extLst>
          </p:cNvPr>
          <p:cNvSpPr txBox="1"/>
          <p:nvPr/>
        </p:nvSpPr>
        <p:spPr>
          <a:xfrm>
            <a:off x="3610067" y="5556430"/>
            <a:ext cx="1869102" cy="253916"/>
          </a:xfrm>
          <a:prstGeom prst="rect">
            <a:avLst/>
          </a:prstGeom>
          <a:noFill/>
        </p:spPr>
        <p:txBody>
          <a:bodyPr wrap="none" lIns="0" tIns="0" rIns="0" bIns="0" rtlCol="0">
            <a:spAutoFit/>
          </a:bodyPr>
          <a:lstStyle/>
          <a:p>
            <a:pPr algn="ctr"/>
            <a:r>
              <a:rPr lang="bg-BG" sz="1650" b="1" dirty="0">
                <a:solidFill>
                  <a:srgbClr val="B3D236"/>
                </a:solidFill>
                <a:latin typeface="Arial Unicode MS" charset="0"/>
                <a:ea typeface="Arial Unicode MS" charset="0"/>
                <a:cs typeface="Arial Unicode MS" charset="0"/>
              </a:rPr>
              <a:t>◀ •</a:t>
            </a:r>
            <a:r>
              <a:rPr lang="en-GB" sz="1650" b="1" dirty="0">
                <a:solidFill>
                  <a:srgbClr val="B3D236"/>
                </a:solidFill>
                <a:latin typeface="Arial Unicode MS" charset="0"/>
                <a:ea typeface="Arial Unicode MS" charset="0"/>
                <a:cs typeface="Arial Unicode MS" charset="0"/>
              </a:rPr>
              <a:t> </a:t>
            </a:r>
            <a:r>
              <a:rPr lang="bg-BG" sz="1650" b="1" dirty="0">
                <a:solidFill>
                  <a:srgbClr val="004297"/>
                </a:solidFill>
                <a:latin typeface="Arial Unicode MS" charset="0"/>
                <a:ea typeface="Arial Unicode MS" charset="0"/>
                <a:cs typeface="Arial Unicode MS" charset="0"/>
              </a:rPr>
              <a:t>•</a:t>
            </a:r>
            <a:r>
              <a:rPr lang="en-GB" sz="1650" b="1" dirty="0">
                <a:solidFill>
                  <a:srgbClr val="B3D236"/>
                </a:solidFill>
                <a:latin typeface="Arial Unicode MS" charset="0"/>
                <a:ea typeface="Arial Unicode MS" charset="0"/>
                <a:cs typeface="Arial Unicode MS" charset="0"/>
              </a:rPr>
              <a:t> </a:t>
            </a:r>
            <a:r>
              <a:rPr lang="bg-BG" sz="1650" b="1" dirty="0">
                <a:solidFill>
                  <a:srgbClr val="B3D236"/>
                </a:solidFill>
                <a:latin typeface="Arial Unicode MS" charset="0"/>
                <a:ea typeface="Arial Unicode MS" charset="0"/>
                <a:cs typeface="Arial Unicode MS" charset="0"/>
              </a:rPr>
              <a:t>•</a:t>
            </a:r>
            <a:r>
              <a:rPr lang="en-GB" sz="1650" b="1" dirty="0">
                <a:solidFill>
                  <a:srgbClr val="B3D236"/>
                </a:solidFill>
                <a:latin typeface="Arial Unicode MS" charset="0"/>
                <a:ea typeface="Arial Unicode MS" charset="0"/>
                <a:cs typeface="Arial Unicode MS" charset="0"/>
              </a:rPr>
              <a:t> </a:t>
            </a:r>
            <a:r>
              <a:rPr lang="bg-BG" sz="1650" b="1" dirty="0">
                <a:solidFill>
                  <a:srgbClr val="B3D236"/>
                </a:solidFill>
                <a:latin typeface="Arial Unicode MS" charset="0"/>
                <a:ea typeface="Arial Unicode MS" charset="0"/>
                <a:cs typeface="Arial Unicode MS" charset="0"/>
              </a:rPr>
              <a:t>•</a:t>
            </a:r>
            <a:r>
              <a:rPr lang="en-GB" sz="1650" b="1" dirty="0">
                <a:solidFill>
                  <a:srgbClr val="B3D236"/>
                </a:solidFill>
                <a:latin typeface="Arial Unicode MS" charset="0"/>
                <a:ea typeface="Arial Unicode MS" charset="0"/>
                <a:cs typeface="Arial Unicode MS" charset="0"/>
              </a:rPr>
              <a:t> </a:t>
            </a:r>
            <a:r>
              <a:rPr lang="bg-BG" sz="1650" b="1" dirty="0">
                <a:solidFill>
                  <a:srgbClr val="B3D236"/>
                </a:solidFill>
                <a:latin typeface="Arial Unicode MS" charset="0"/>
                <a:ea typeface="Arial Unicode MS" charset="0"/>
                <a:cs typeface="Arial Unicode MS" charset="0"/>
              </a:rPr>
              <a:t>• •</a:t>
            </a:r>
            <a:r>
              <a:rPr lang="en-GB" sz="1650" b="1" dirty="0">
                <a:solidFill>
                  <a:srgbClr val="B3D236"/>
                </a:solidFill>
                <a:latin typeface="Arial Unicode MS" charset="0"/>
                <a:ea typeface="Arial Unicode MS" charset="0"/>
                <a:cs typeface="Arial Unicode MS" charset="0"/>
              </a:rPr>
              <a:t> </a:t>
            </a:r>
            <a:r>
              <a:rPr lang="bg-BG" sz="1650" b="1" dirty="0">
                <a:solidFill>
                  <a:srgbClr val="B3D236"/>
                </a:solidFill>
                <a:latin typeface="Arial Unicode MS" charset="0"/>
                <a:ea typeface="Arial Unicode MS" charset="0"/>
                <a:cs typeface="Arial Unicode MS" charset="0"/>
              </a:rPr>
              <a:t>•</a:t>
            </a:r>
            <a:r>
              <a:rPr lang="en-GB" sz="1650" b="1" dirty="0">
                <a:solidFill>
                  <a:srgbClr val="B3D236"/>
                </a:solidFill>
                <a:latin typeface="Arial Unicode MS" charset="0"/>
                <a:ea typeface="Arial Unicode MS" charset="0"/>
                <a:cs typeface="Arial Unicode MS" charset="0"/>
              </a:rPr>
              <a:t> </a:t>
            </a:r>
            <a:r>
              <a:rPr lang="bg-BG" sz="1650" b="1" dirty="0">
                <a:solidFill>
                  <a:srgbClr val="B3D236"/>
                </a:solidFill>
                <a:latin typeface="Arial Unicode MS" charset="0"/>
                <a:ea typeface="Arial Unicode MS" charset="0"/>
                <a:cs typeface="Arial Unicode MS" charset="0"/>
              </a:rPr>
              <a:t>•</a:t>
            </a:r>
            <a:r>
              <a:rPr lang="en-GB" sz="1650" b="1" dirty="0">
                <a:solidFill>
                  <a:srgbClr val="B3D236"/>
                </a:solidFill>
                <a:latin typeface="Arial Unicode MS" charset="0"/>
                <a:ea typeface="Arial Unicode MS" charset="0"/>
                <a:cs typeface="Arial Unicode MS" charset="0"/>
              </a:rPr>
              <a:t> </a:t>
            </a:r>
            <a:r>
              <a:rPr lang="bg-BG" sz="1650" b="1" dirty="0">
                <a:solidFill>
                  <a:srgbClr val="B3D236"/>
                </a:solidFill>
                <a:latin typeface="Arial Unicode MS" charset="0"/>
                <a:ea typeface="Arial Unicode MS" charset="0"/>
                <a:cs typeface="Arial Unicode MS" charset="0"/>
              </a:rPr>
              <a:t>•</a:t>
            </a:r>
            <a:r>
              <a:rPr lang="en-GB" sz="1650" b="1" dirty="0">
                <a:solidFill>
                  <a:srgbClr val="B3D236"/>
                </a:solidFill>
                <a:latin typeface="Arial Unicode MS" charset="0"/>
                <a:ea typeface="Arial Unicode MS" charset="0"/>
                <a:cs typeface="Arial Unicode MS" charset="0"/>
              </a:rPr>
              <a:t> </a:t>
            </a:r>
            <a:r>
              <a:rPr lang="bg-BG" sz="1650" b="1" dirty="0">
                <a:solidFill>
                  <a:srgbClr val="B3D236"/>
                </a:solidFill>
                <a:latin typeface="Arial Unicode MS" charset="0"/>
                <a:ea typeface="Arial Unicode MS" charset="0"/>
                <a:cs typeface="Arial Unicode MS" charset="0"/>
              </a:rPr>
              <a:t>• •</a:t>
            </a:r>
            <a:r>
              <a:rPr lang="en-GB" sz="1650" b="1" dirty="0">
                <a:solidFill>
                  <a:srgbClr val="B3D236"/>
                </a:solidFill>
                <a:latin typeface="Arial Unicode MS" charset="0"/>
                <a:ea typeface="Arial Unicode MS" charset="0"/>
                <a:cs typeface="Arial Unicode MS" charset="0"/>
              </a:rPr>
              <a:t> </a:t>
            </a:r>
            <a:r>
              <a:rPr lang="bg-BG" sz="1650" b="1" dirty="0">
                <a:solidFill>
                  <a:srgbClr val="B3D236"/>
                </a:solidFill>
                <a:latin typeface="Arial Unicode MS" charset="0"/>
                <a:ea typeface="Arial Unicode MS" charset="0"/>
                <a:cs typeface="Arial Unicode MS" charset="0"/>
              </a:rPr>
              <a:t>▶</a:t>
            </a:r>
            <a:endParaRPr lang="en-GB" sz="1650" b="1" dirty="0" err="1">
              <a:solidFill>
                <a:srgbClr val="B3D236"/>
              </a:solidFill>
              <a:latin typeface="Arial Unicode MS" charset="0"/>
              <a:ea typeface="Arial Unicode MS" charset="0"/>
              <a:cs typeface="Arial Unicode MS" charset="0"/>
            </a:endParaRPr>
          </a:p>
        </p:txBody>
      </p:sp>
    </p:spTree>
    <p:extLst>
      <p:ext uri="{BB962C8B-B14F-4D97-AF65-F5344CB8AC3E}">
        <p14:creationId xmlns:p14="http://schemas.microsoft.com/office/powerpoint/2010/main" val="418396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par>
                                <p:cTn id="17" presetID="1" presetClass="entr" presetSubtype="0" fill="hold" grpId="0" nodeType="withEffect">
                                  <p:stCondLst>
                                    <p:cond delay="2000"/>
                                  </p:stCondLst>
                                  <p:childTnLst>
                                    <p:set>
                                      <p:cBhvr>
                                        <p:cTn id="18"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2000"/>
                                  </p:stCondLst>
                                  <p:childTnLst>
                                    <p:set>
                                      <p:cBhvr>
                                        <p:cTn id="22" dur="1" fill="hold">
                                          <p:stCondLst>
                                            <p:cond delay="0"/>
                                          </p:stCondLst>
                                        </p:cTn>
                                        <p:tgtEl>
                                          <p:spTgt spid="3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2" grpId="0" uiExpand="1" build="p"/>
      <p:bldP spid="33" grpId="0"/>
      <p:bldP spid="34" grpId="0"/>
    </p:bldLst>
  </p:timing>
</p:sld>
</file>

<file path=ppt/theme/theme1.xml><?xml version="1.0" encoding="utf-8"?>
<a:theme xmlns:a="http://schemas.openxmlformats.org/drawingml/2006/main" name="3. Education Scotland Powerpoint Final">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C8A5"/>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FFFFFF"/>
        </a:dk1>
        <a:lt1>
          <a:srgbClr val="FFFFFF"/>
        </a:lt1>
        <a:dk2>
          <a:srgbClr val="FFFFFF"/>
        </a:dk2>
        <a:lt2>
          <a:srgbClr val="808080"/>
        </a:lt2>
        <a:accent1>
          <a:srgbClr val="009BAA"/>
        </a:accent1>
        <a:accent2>
          <a:srgbClr val="B2D235"/>
        </a:accent2>
        <a:accent3>
          <a:srgbClr val="FFFFFF"/>
        </a:accent3>
        <a:accent4>
          <a:srgbClr val="DADADA"/>
        </a:accent4>
        <a:accent5>
          <a:srgbClr val="AACBD2"/>
        </a:accent5>
        <a:accent6>
          <a:srgbClr val="A1BE2F"/>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82749ade-fd9e-449c-928a-3324f31820c5">
      <UserInfo>
        <DisplayName>Nicola McDowell</DisplayName>
        <AccountId>37622</AccountId>
        <AccountType/>
      </UserInfo>
      <UserInfo>
        <DisplayName>Mr Horsburgh</DisplayName>
        <AccountId>12128</AccountId>
        <AccountType/>
      </UserInfo>
      <UserInfo>
        <DisplayName>Mrs Connick</DisplayName>
        <AccountId>1326</AccountId>
        <AccountType/>
      </UserInfo>
      <UserInfo>
        <DisplayName>Alan Connick</DisplayName>
        <AccountId>4627</AccountId>
        <AccountType/>
      </UserInfo>
      <UserInfo>
        <DisplayName>Ms Kell</DisplayName>
        <AccountId>1747</AccountId>
        <AccountType/>
      </UserInfo>
      <UserInfo>
        <DisplayName>Michelle McNeill</DisplayName>
        <AccountId>33525</AccountId>
        <AccountType/>
      </UserInfo>
      <UserInfo>
        <DisplayName>Mrs McLaughlin</DisplayName>
        <AccountId>22300</AccountId>
        <AccountType/>
      </UserInfo>
    </SharedWithUsers>
    <TaxCatchAll xmlns="82749ade-fd9e-449c-928a-3324f31820c5" xsi:nil="true"/>
    <lcf76f155ced4ddcb4097134ff3c332f xmlns="15b4a86a-df4e-42c4-9fb9-a16438e501c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BC931E8661F5B4BB60971DBA5F4E284" ma:contentTypeVersion="18" ma:contentTypeDescription="Create a new document." ma:contentTypeScope="" ma:versionID="4ae9d3b5f2f3d9a1b1c0b8e5ea33cd63">
  <xsd:schema xmlns:xsd="http://www.w3.org/2001/XMLSchema" xmlns:xs="http://www.w3.org/2001/XMLSchema" xmlns:p="http://schemas.microsoft.com/office/2006/metadata/properties" xmlns:ns2="15b4a86a-df4e-42c4-9fb9-a16438e501c0" xmlns:ns3="82749ade-fd9e-449c-928a-3324f31820c5" targetNamespace="http://schemas.microsoft.com/office/2006/metadata/properties" ma:root="true" ma:fieldsID="309d3daddbe5a4ea1a63923ce26b8b68" ns2:_="" ns3:_="">
    <xsd:import namespace="15b4a86a-df4e-42c4-9fb9-a16438e501c0"/>
    <xsd:import namespace="82749ade-fd9e-449c-928a-3324f31820c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b4a86a-df4e-42c4-9fb9-a16438e501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749ade-fd9e-449c-928a-3324f31820c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ca712e1-2b3d-4883-8dbe-af8101b0cf53}" ma:internalName="TaxCatchAll" ma:showField="CatchAllData" ma:web="82749ade-fd9e-449c-928a-3324f31820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75B553-2AE0-4B0C-913C-4B15DEBD22D7}">
  <ds:schemaRefs>
    <ds:schemaRef ds:uri="http://schemas.microsoft.com/sharepoint/v3/contenttype/forms"/>
  </ds:schemaRefs>
</ds:datastoreItem>
</file>

<file path=customXml/itemProps2.xml><?xml version="1.0" encoding="utf-8"?>
<ds:datastoreItem xmlns:ds="http://schemas.openxmlformats.org/officeDocument/2006/customXml" ds:itemID="{D7967039-C71A-4B84-9858-0728C216CC08}">
  <ds:schemaRefs>
    <ds:schemaRef ds:uri="http://schemas.microsoft.com/office/2006/metadata/properties"/>
    <ds:schemaRef ds:uri="http://purl.org/dc/terms/"/>
    <ds:schemaRef ds:uri="3f85382a-9785-4330-bdd1-9e1b86fa3f34"/>
    <ds:schemaRef ds:uri="http://schemas.microsoft.com/office/2006/documentManagement/types"/>
    <ds:schemaRef ds:uri="e4a62a62-3278-451f-ba7b-32fe0c18f061"/>
    <ds:schemaRef ds:uri="http://purl.org/dc/elements/1.1/"/>
    <ds:schemaRef ds:uri="http://schemas.microsoft.com/office/infopath/2007/PartnerControls"/>
    <ds:schemaRef ds:uri="http://schemas.openxmlformats.org/package/2006/metadata/core-properties"/>
    <ds:schemaRef ds:uri="http://www.w3.org/XML/1998/namespace"/>
    <ds:schemaRef ds:uri="http://purl.org/dc/dcmitype/"/>
    <ds:schemaRef ds:uri="12459f61-1e73-41b4-9dd7-e7737d0a3c13"/>
  </ds:schemaRefs>
</ds:datastoreItem>
</file>

<file path=customXml/itemProps3.xml><?xml version="1.0" encoding="utf-8"?>
<ds:datastoreItem xmlns:ds="http://schemas.openxmlformats.org/officeDocument/2006/customXml" ds:itemID="{65B9A936-ECB4-448F-9520-CC0F6D23C9EF}"/>
</file>

<file path=docProps/app.xml><?xml version="1.0" encoding="utf-8"?>
<Properties xmlns="http://schemas.openxmlformats.org/officeDocument/2006/extended-properties" xmlns:vt="http://schemas.openxmlformats.org/officeDocument/2006/docPropsVTypes">
  <TotalTime>20025</TotalTime>
  <Words>4293</Words>
  <Application>Microsoft Office PowerPoint</Application>
  <PresentationFormat>Widescreen</PresentationFormat>
  <Paragraphs>433</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3. Education Scotland Powerpoint Final</vt:lpstr>
      <vt:lpstr>PowerPoint Presentation</vt:lpstr>
      <vt:lpstr>PowerPoint Presentation</vt:lpstr>
      <vt:lpstr>Aims</vt:lpstr>
      <vt:lpstr>Setting the context for learning, teaching and assessment within the National Improvement Framework</vt:lpstr>
      <vt:lpstr>National Thematic Inspection: Assessment within the Broad General Education</vt:lpstr>
      <vt:lpstr>Updated Advice and Guidance</vt:lpstr>
      <vt:lpstr>PowerPoint Presentation</vt:lpstr>
      <vt:lpstr>PowerPoint Presentation</vt:lpstr>
      <vt:lpstr>PowerPoint Presentation</vt:lpstr>
      <vt:lpstr>PowerPoint Presentation</vt:lpstr>
      <vt:lpstr>PowerPoint Presentation</vt:lpstr>
      <vt:lpstr>PowerPoint Presentation</vt:lpstr>
      <vt:lpstr>The Learner - Planning Using Experiences and  Outcomes </vt:lpstr>
      <vt:lpstr>PowerPoint Presentation</vt:lpstr>
      <vt:lpstr>The Learner - Planning Using Experiences and  Outcomes </vt:lpstr>
      <vt:lpstr>The Learner - Planning Using Experiences and  Outcomes </vt:lpstr>
      <vt:lpstr>The Learner - Planning Using Experiences and  Outcomes </vt:lpstr>
      <vt:lpstr>The Learner – Learning Intentions and Success Criteria </vt:lpstr>
      <vt:lpstr>PowerPoint Presentation</vt:lpstr>
      <vt:lpstr>The Learner – Learning, Teaching and Assessment </vt:lpstr>
      <vt:lpstr>The Learner – Learning, Teaching and Assessment </vt:lpstr>
      <vt:lpstr>PowerPoint Presentation</vt:lpstr>
      <vt:lpstr>The Learner – Evidence </vt:lpstr>
      <vt:lpstr>The Learner – Evaluating Learning  </vt:lpstr>
      <vt:lpstr>The Learner – Feedback and Next Steps </vt:lpstr>
      <vt:lpstr>PowerPoint Presentation</vt:lpstr>
      <vt:lpstr>The Learner – Reporting </vt:lpstr>
      <vt:lpstr> VIDEO: Involving young people in planning and assessing their own learning  </vt:lpstr>
      <vt:lpstr> Sketchnote: Portmoak Primary School – Learning is better when children talk about their learning.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Neill P (Phil)</dc:creator>
  <cp:lastModifiedBy>Neill P (Phil)</cp:lastModifiedBy>
  <cp:revision>291</cp:revision>
  <dcterms:modified xsi:type="dcterms:W3CDTF">2023-05-10T09:08:16Z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0x0101003BC931E8661F5B4BB60971DBA5F4E284</vt:lpwstr>
  </property>
  <property fmtid="{D5CDD505-2E9C-101B-9397-08002B2CF9AE}" pid="3" name="_dlc_DocIdItemGuid">
    <vt:lpwstr>c74d0d01-22fa-4460-a599-e806a271597e</vt:lpwstr>
  </property>
</Properties>
</file>