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31"/>
  </p:notesMasterIdLst>
  <p:sldIdLst>
    <p:sldId id="256" r:id="rId2"/>
    <p:sldId id="303" r:id="rId3"/>
    <p:sldId id="302" r:id="rId4"/>
    <p:sldId id="301" r:id="rId5"/>
    <p:sldId id="299" r:id="rId6"/>
    <p:sldId id="300" r:id="rId7"/>
    <p:sldId id="296" r:id="rId8"/>
    <p:sldId id="295" r:id="rId9"/>
    <p:sldId id="294" r:id="rId10"/>
    <p:sldId id="293" r:id="rId11"/>
    <p:sldId id="304" r:id="rId12"/>
    <p:sldId id="292" r:id="rId13"/>
    <p:sldId id="289" r:id="rId14"/>
    <p:sldId id="273" r:id="rId15"/>
    <p:sldId id="290" r:id="rId16"/>
    <p:sldId id="291" r:id="rId17"/>
    <p:sldId id="275" r:id="rId18"/>
    <p:sldId id="276" r:id="rId19"/>
    <p:sldId id="277" r:id="rId20"/>
    <p:sldId id="278" r:id="rId21"/>
    <p:sldId id="279" r:id="rId22"/>
    <p:sldId id="280" r:id="rId23"/>
    <p:sldId id="281" r:id="rId24"/>
    <p:sldId id="283" r:id="rId25"/>
    <p:sldId id="282" r:id="rId26"/>
    <p:sldId id="288" r:id="rId27"/>
    <p:sldId id="284" r:id="rId28"/>
    <p:sldId id="285"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5B9BD5"/>
    <a:srgbClr val="9933FF"/>
    <a:srgbClr val="FFCC00"/>
    <a:srgbClr val="4EACB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38508-78B7-488E-B8C4-501847BAB66F}" v="1131" dt="2021-12-20T10:49:25.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731" autoAdjust="0"/>
  </p:normalViewPr>
  <p:slideViewPr>
    <p:cSldViewPr snapToGrid="0" snapToObjects="1">
      <p:cViewPr varScale="1">
        <p:scale>
          <a:sx n="91" d="100"/>
          <a:sy n="91" d="100"/>
        </p:scale>
        <p:origin x="1062"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Learners are the first bubble in the cycle, showing their importance in the process.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397519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LI and SC are a crucial part of the learning, teaching and assessment process.</a:t>
            </a:r>
          </a:p>
          <a:p>
            <a:endParaRPr lang="en-GB" sz="1200" dirty="0"/>
          </a:p>
          <a:p>
            <a:r>
              <a:rPr lang="en-GB" sz="1200" dirty="0"/>
              <a:t>This is the part where the learners can get a clear understanding of the </a:t>
            </a:r>
            <a:r>
              <a:rPr lang="en-GB" sz="1200" b="1" dirty="0"/>
              <a:t>intended learning</a:t>
            </a:r>
            <a:r>
              <a:rPr lang="en-GB" sz="1200" b="0" dirty="0"/>
              <a:t> and </a:t>
            </a:r>
            <a:r>
              <a:rPr lang="en-GB" sz="1200" b="1" dirty="0"/>
              <a:t>how they can be successful.</a:t>
            </a:r>
            <a:endParaRPr lang="en-GB" sz="1200"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153432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 </a:t>
            </a: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37353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Just some examples of how to co-construct. </a:t>
            </a:r>
          </a:p>
          <a:p>
            <a:r>
              <a:rPr lang="en-GB" sz="1200" dirty="0"/>
              <a:t>Task on previous slide should have set the scene for this. </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172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196210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When planning the learning, teaching and assessment, all of these components need to be considered. </a:t>
            </a:r>
          </a:p>
          <a:p>
            <a:endParaRPr lang="en-GB" sz="900" dirty="0"/>
          </a:p>
          <a:p>
            <a:r>
              <a:rPr lang="en-GB" sz="900" b="0" dirty="0"/>
              <a:t>The learners’</a:t>
            </a:r>
            <a:r>
              <a:rPr lang="en-GB" sz="900" b="1" dirty="0"/>
              <a:t> prior knowledge</a:t>
            </a:r>
            <a:r>
              <a:rPr lang="en-GB" sz="900" b="0" dirty="0"/>
              <a:t> and </a:t>
            </a:r>
            <a:r>
              <a:rPr lang="en-GB" sz="900" b="1" dirty="0"/>
              <a:t>next steps</a:t>
            </a:r>
            <a:r>
              <a:rPr lang="en-GB" sz="900" b="0" dirty="0"/>
              <a:t> should be taken into account. This will ensure we provide rich learning experiences and valid assessments.</a:t>
            </a:r>
          </a:p>
          <a:p>
            <a:r>
              <a:rPr lang="en-GB" sz="900" b="0" dirty="0"/>
              <a:t>The learners’ </a:t>
            </a:r>
            <a:r>
              <a:rPr lang="en-GB" sz="900" b="1" dirty="0"/>
              <a:t>interests and achievements</a:t>
            </a:r>
            <a:r>
              <a:rPr lang="en-GB" sz="900" b="0" dirty="0"/>
              <a:t> should be considered to ensure learning is relevant and engaging.</a:t>
            </a:r>
          </a:p>
          <a:p>
            <a:r>
              <a:rPr lang="en-GB" sz="900" b="0" dirty="0"/>
              <a:t>Ensuring that the</a:t>
            </a:r>
            <a:r>
              <a:rPr lang="en-GB" sz="900" b="1" dirty="0"/>
              <a:t> </a:t>
            </a:r>
            <a:r>
              <a:rPr lang="en-GB" sz="900" b="0" dirty="0"/>
              <a:t>learning meets the </a:t>
            </a:r>
            <a:r>
              <a:rPr lang="en-GB" sz="900" b="1" dirty="0"/>
              <a:t>needs of individuals</a:t>
            </a:r>
            <a:r>
              <a:rPr lang="en-GB" sz="900" b="0" dirty="0"/>
              <a:t> and provides opportunities for breadth, challenge and application. </a:t>
            </a:r>
          </a:p>
          <a:p>
            <a:endParaRPr lang="en-GB" sz="900" b="0" dirty="0"/>
          </a:p>
          <a:p>
            <a:r>
              <a:rPr lang="en-GB" sz="900" b="1" dirty="0"/>
              <a:t>These echo the 7 design principles. </a:t>
            </a:r>
            <a:endParaRPr lang="en-GB" sz="900" b="0" dirty="0"/>
          </a:p>
          <a:p>
            <a:r>
              <a:rPr lang="en-GB" sz="900" b="0" dirty="0"/>
              <a:t>Learners can contribute ideas to shape the learning and assessment at the planning stages. </a:t>
            </a:r>
            <a:endParaRPr lang="en-GB" sz="900" b="1" dirty="0"/>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43600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0" baseline="0" dirty="0"/>
              <a:t>Through the use of Learning Intentions and Success Criteria, learners can engage in self and peer assessment which helps them to develop a clearer understanding of the learning process and how to ensure they have included what they need to be successful. This supports their understanding of themselves as learners and their ability to talk about their learning. </a:t>
            </a:r>
            <a:endParaRPr lang="en-GB" sz="900" i="0" dirty="0"/>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278608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 huge amount of assessment evidence is generated every day. Practitioners just decide how to use this data to drive forward the learning.</a:t>
            </a:r>
          </a:p>
          <a:p>
            <a:endParaRPr lang="en-GB" sz="800" dirty="0"/>
          </a:p>
          <a:p>
            <a:r>
              <a:rPr lang="en-GB" sz="800" dirty="0"/>
              <a:t>The learners can also be a part of this review, where appropriate. They should have opportunities to review their data, and could be involved in deciding what way the assessment evidence is gathered. </a:t>
            </a: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802295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Meta-cognition</a:t>
            </a:r>
          </a:p>
          <a:p>
            <a:pPr marL="171450" indent="-171450">
              <a:buFontTx/>
              <a:buChar char="-"/>
            </a:pPr>
            <a:r>
              <a:rPr lang="en-GB" sz="900" dirty="0"/>
              <a:t>Thinking about your thinking</a:t>
            </a:r>
          </a:p>
          <a:p>
            <a:pPr marL="171450" indent="-171450">
              <a:buFontTx/>
              <a:buChar char="-"/>
            </a:pPr>
            <a:r>
              <a:rPr lang="en-GB" sz="900" dirty="0"/>
              <a:t>Processes used to plan, monitor and assess your understanding and performance</a:t>
            </a:r>
          </a:p>
          <a:p>
            <a:pPr marL="171450" indent="-171450">
              <a:buFontTx/>
              <a:buChar char="-"/>
            </a:pPr>
            <a:r>
              <a:rPr lang="en-GB" sz="900" dirty="0"/>
              <a:t>Helps the learner understand their own learning processes</a:t>
            </a:r>
          </a:p>
          <a:p>
            <a:pPr marL="171450" indent="-171450">
              <a:buFontTx/>
              <a:buChar char="-"/>
            </a:pPr>
            <a:endParaRPr lang="en-GB" sz="900" dirty="0"/>
          </a:p>
          <a:p>
            <a:pPr marL="0" indent="0">
              <a:buFontTx/>
              <a:buNone/>
            </a:pPr>
            <a:r>
              <a:rPr lang="en-GB" sz="900" dirty="0" err="1"/>
              <a:t>EEF</a:t>
            </a:r>
            <a:r>
              <a:rPr lang="en-GB" sz="900" dirty="0"/>
              <a:t> - Teaching and Learning Toolkit - https://educationendowmentfoundation.org.uk/education-evidence/teaching-learning-toolkit/metacognition-and-self-regulation</a:t>
            </a:r>
          </a:p>
          <a:p>
            <a:pPr marL="0" indent="0">
              <a:buFontTx/>
              <a:buNone/>
            </a:pPr>
            <a:r>
              <a:rPr lang="en-GB" sz="900" dirty="0" err="1"/>
              <a:t>EEF</a:t>
            </a:r>
            <a:r>
              <a:rPr lang="en-GB" sz="900" dirty="0"/>
              <a:t> - Guidance Reports - https://educationendowmentfoundation.org.uk/education-evidence/guidance-reports/metacognition</a:t>
            </a:r>
          </a:p>
          <a:p>
            <a:pPr marL="0" indent="0">
              <a:buFontTx/>
              <a:buNone/>
            </a:pPr>
            <a:endParaRPr lang="en-GB" sz="900"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39109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t>The Learner is the focus for feedback, therefore they should be involved and understand the purpose. </a:t>
            </a:r>
          </a:p>
          <a:p>
            <a:endParaRPr lang="en-GB" sz="1000" b="0" dirty="0"/>
          </a:p>
          <a:p>
            <a:r>
              <a:rPr lang="en-GB" sz="1000" b="0" dirty="0"/>
              <a:t>Both the teacher and the learner should be involved in considering the 3 questions</a:t>
            </a:r>
          </a:p>
          <a:p>
            <a:pPr marL="171450" indent="-171450">
              <a:buFontTx/>
              <a:buChar char="-"/>
            </a:pPr>
            <a:r>
              <a:rPr lang="en-GB" sz="1000" b="0" dirty="0"/>
              <a:t>Where is the learner going? / Where am I going?</a:t>
            </a:r>
          </a:p>
          <a:p>
            <a:pPr marL="171450" indent="-171450">
              <a:buFontTx/>
              <a:buChar char="-"/>
            </a:pPr>
            <a:r>
              <a:rPr lang="en-GB" sz="1000" b="0" dirty="0"/>
              <a:t>Where the learner now? / Where am I now?</a:t>
            </a:r>
          </a:p>
          <a:p>
            <a:pPr marL="171450" indent="-171450">
              <a:buFontTx/>
              <a:buChar char="-"/>
            </a:pPr>
            <a:r>
              <a:rPr lang="en-GB" sz="1000" b="0" dirty="0"/>
              <a:t>How does the learner get there? / How do I get there?</a:t>
            </a:r>
          </a:p>
          <a:p>
            <a:pPr marL="0" indent="0">
              <a:buFontTx/>
              <a:buNone/>
            </a:pPr>
            <a:r>
              <a:rPr lang="en-GB" sz="1000" b="0" i="1" dirty="0"/>
              <a:t>From Hattie and Timperley and from Black and </a:t>
            </a:r>
            <a:r>
              <a:rPr lang="en-GB" sz="1000" b="0" i="1" dirty="0" err="1"/>
              <a:t>Wiliam</a:t>
            </a:r>
            <a:endParaRPr lang="en-GB" sz="1000" b="0" i="1" dirty="0"/>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421844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err="1"/>
              <a:t>BTC</a:t>
            </a:r>
            <a:r>
              <a:rPr lang="en-GB" sz="1000" b="1" u="sng" dirty="0"/>
              <a:t> 3 </a:t>
            </a:r>
            <a:r>
              <a:rPr lang="en-GB" sz="1000" dirty="0"/>
              <a:t>- one of the original Curriculum For Excellence documents, however still relevant in today’s context. Clear message that the learners should be involved in planning and reflecting on their own learning. </a:t>
            </a:r>
            <a:r>
              <a:rPr lang="en-GB" sz="1000" i="1" dirty="0"/>
              <a:t>https://education.gov.scot/Documents/btc3.pdf</a:t>
            </a:r>
            <a:r>
              <a:rPr lang="en-GB" sz="1000" b="1" i="1" dirty="0"/>
              <a:t> </a:t>
            </a:r>
            <a:endParaRPr lang="en-GB" sz="1000" i="1" dirty="0"/>
          </a:p>
          <a:p>
            <a:endParaRPr lang="en-GB" sz="1000" dirty="0"/>
          </a:p>
          <a:p>
            <a:r>
              <a:rPr lang="en-GB" sz="1000" b="1" u="sng" dirty="0" err="1"/>
              <a:t>HGIOS</a:t>
            </a:r>
            <a:r>
              <a:rPr lang="en-GB" sz="1000" b="1" u="sng" dirty="0"/>
              <a:t> 4 </a:t>
            </a:r>
            <a:r>
              <a:rPr lang="en-GB" sz="1000" b="1" dirty="0"/>
              <a:t>- Level 5 illustration </a:t>
            </a:r>
            <a:r>
              <a:rPr lang="en-GB" sz="1000" b="0" i="1" dirty="0"/>
              <a:t>https://education.gov.scot/improvement/self-evaluation/hgios4/</a:t>
            </a:r>
          </a:p>
          <a:p>
            <a:endParaRPr lang="en-GB" sz="1000" dirty="0"/>
          </a:p>
          <a:p>
            <a:r>
              <a:rPr lang="en-GB" sz="1000" b="1" u="sng" dirty="0"/>
              <a:t>Refreshed Narrative - published in 2019</a:t>
            </a:r>
            <a:r>
              <a:rPr lang="en-GB" sz="1000" b="1" u="none" dirty="0"/>
              <a:t>     </a:t>
            </a:r>
            <a:r>
              <a:rPr lang="en-GB" sz="1000" b="0" i="1" u="none" dirty="0"/>
              <a:t>https://scotlandscurriculum.scot/ </a:t>
            </a:r>
            <a:endParaRPr lang="en-GB" sz="1000" b="0" i="1" u="sng" dirty="0"/>
          </a:p>
          <a:p>
            <a:r>
              <a:rPr lang="en-GB" sz="1000" dirty="0"/>
              <a:t>Revisited the original narrative of </a:t>
            </a:r>
            <a:r>
              <a:rPr lang="en-GB" sz="1000" dirty="0" err="1"/>
              <a:t>CfE</a:t>
            </a:r>
            <a:r>
              <a:rPr lang="en-GB" sz="1000" dirty="0"/>
              <a:t> and sets it within the current context (pre-school closures). </a:t>
            </a:r>
          </a:p>
          <a:p>
            <a:r>
              <a:rPr lang="en-GB" sz="1000" dirty="0"/>
              <a:t>It supports the process of engaging with the core principles of </a:t>
            </a:r>
            <a:r>
              <a:rPr lang="en-GB" sz="1000" dirty="0" err="1"/>
              <a:t>CfE</a:t>
            </a:r>
            <a:r>
              <a:rPr lang="en-GB" sz="1000" dirty="0"/>
              <a:t> and the development of practices that are fit for purpose. </a:t>
            </a:r>
          </a:p>
          <a:p>
            <a:r>
              <a:rPr lang="en-GB" sz="1000" b="1" dirty="0"/>
              <a:t>As part of their learner journey, all children and young people in Scotland are entitled to experience a coherent curriculum from 3-18, in order that they have opportunities to develop the knowledge, skills and attributes they need to adapt, think critically and flourish in today’s world. </a:t>
            </a: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332013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Learner to teacher feedback </a:t>
            </a:r>
            <a:r>
              <a:rPr lang="en-GB" sz="1200" dirty="0"/>
              <a:t>- if the learner can articulate their progress and their next steps, then you can be sure they have a clearer understanding of their learning journey. </a:t>
            </a:r>
          </a:p>
          <a:p>
            <a:r>
              <a:rPr lang="en-GB" sz="1200" i="1" dirty="0"/>
              <a:t>Similarly, learner-to-learner feedback also shows a deeper understanding of progress.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355080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There should be ongoing dialogue between teacher and learner about their progress. </a:t>
            </a:r>
          </a:p>
          <a:p>
            <a:r>
              <a:rPr lang="en-GB" sz="900" dirty="0"/>
              <a:t>This should encourage reflection. </a:t>
            </a:r>
          </a:p>
          <a:p>
            <a:r>
              <a:rPr lang="en-GB" sz="900" dirty="0"/>
              <a:t>This may lead to contributions in learning journals, profiling activities, target setting.</a:t>
            </a:r>
          </a:p>
        </p:txBody>
      </p:sp>
      <p:sp>
        <p:nvSpPr>
          <p:cNvPr id="4" name="Slide Number Placeholder 3"/>
          <p:cNvSpPr>
            <a:spLocks noGrp="1"/>
          </p:cNvSpPr>
          <p:nvPr>
            <p:ph type="sldNum" sz="quarter" idx="5"/>
          </p:nvPr>
        </p:nvSpPr>
        <p:spPr/>
        <p:txBody>
          <a:bodyPr/>
          <a:lstStyle/>
          <a:p>
            <a:fld id="{F0B57B14-6D57-954D-8E29-087FBBFA7F56}" type="slidenum">
              <a:rPr lang="en-US" smtClean="0"/>
              <a:t>25</a:t>
            </a:fld>
            <a:endParaRPr lang="en-US"/>
          </a:p>
        </p:txBody>
      </p:sp>
    </p:spTree>
    <p:extLst>
      <p:ext uri="{BB962C8B-B14F-4D97-AF65-F5344CB8AC3E}">
        <p14:creationId xmlns:p14="http://schemas.microsoft.com/office/powerpoint/2010/main" val="3303213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the original Pause. What has changed? What do we need to improve on?</a:t>
            </a:r>
          </a:p>
          <a:p>
            <a:r>
              <a:rPr lang="en-GB" dirty="0"/>
              <a:t>Activity - pause for individual reflection, or if in a group, discuss with others. </a:t>
            </a:r>
          </a:p>
        </p:txBody>
      </p:sp>
      <p:sp>
        <p:nvSpPr>
          <p:cNvPr id="4" name="Slide Number Placeholder 3"/>
          <p:cNvSpPr>
            <a:spLocks noGrp="1"/>
          </p:cNvSpPr>
          <p:nvPr>
            <p:ph type="sldNum" sz="quarter" idx="5"/>
          </p:nvPr>
        </p:nvSpPr>
        <p:spPr/>
        <p:txBody>
          <a:bodyPr/>
          <a:lstStyle/>
          <a:p>
            <a:fld id="{F0B57B14-6D57-954D-8E29-087FBBFA7F56}" type="slidenum">
              <a:rPr lang="en-US" smtClean="0"/>
              <a:t>28</a:t>
            </a:fld>
            <a:endParaRPr lang="en-US"/>
          </a:p>
        </p:txBody>
      </p:sp>
    </p:spTree>
    <p:extLst>
      <p:ext uri="{BB962C8B-B14F-4D97-AF65-F5344CB8AC3E}">
        <p14:creationId xmlns:p14="http://schemas.microsoft.com/office/powerpoint/2010/main" val="3948370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29</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Scotland is in the process of incorporating the </a:t>
            </a:r>
            <a:r>
              <a:rPr lang="en-GB" sz="1200" dirty="0" err="1"/>
              <a:t>UNCRC</a:t>
            </a:r>
            <a:r>
              <a:rPr lang="en-GB" sz="1200" dirty="0"/>
              <a:t> into law. The Bill was challenged by Westminster, so the Bill is currently under review but it is expected that the </a:t>
            </a:r>
            <a:r>
              <a:rPr lang="en-GB" sz="1200" dirty="0" err="1"/>
              <a:t>UCNCR</a:t>
            </a:r>
            <a:r>
              <a:rPr lang="en-GB" sz="1200" dirty="0"/>
              <a:t> will be incorporated into law in some way in the near future. </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142536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3 supporting pillars of Scottish education (John Swinney - 2020)</a:t>
            </a:r>
          </a:p>
          <a:p>
            <a:r>
              <a:rPr lang="en-GB" sz="1000" dirty="0"/>
              <a:t>Each of these have the learners at the centre</a:t>
            </a:r>
          </a:p>
          <a:p>
            <a:endParaRPr lang="en-GB" sz="1000" dirty="0"/>
          </a:p>
          <a:p>
            <a:pPr algn="l"/>
            <a:r>
              <a:rPr lang="en-GB" sz="1000" b="0" i="0" dirty="0">
                <a:solidFill>
                  <a:srgbClr val="333333"/>
                </a:solidFill>
                <a:effectLst/>
                <a:latin typeface="Roboto" panose="02000000000000000000" pitchFamily="2" charset="0"/>
              </a:rPr>
              <a:t>Our vision for education in Scotland - aims for EVERY child</a:t>
            </a:r>
          </a:p>
          <a:p>
            <a:pPr algn="l">
              <a:buFont typeface="Arial" panose="020B0604020202020204" pitchFamily="34" charset="0"/>
              <a:buChar char="•"/>
            </a:pPr>
            <a:r>
              <a:rPr lang="en-GB" sz="1000" b="1" i="0" dirty="0">
                <a:solidFill>
                  <a:srgbClr val="333333"/>
                </a:solidFill>
                <a:effectLst/>
                <a:latin typeface="Roboto" panose="02000000000000000000" pitchFamily="2" charset="0"/>
              </a:rPr>
              <a:t>Excellence through raising attainment:</a:t>
            </a:r>
            <a:r>
              <a:rPr lang="en-GB" sz="1000" b="0" i="0" dirty="0">
                <a:solidFill>
                  <a:srgbClr val="333333"/>
                </a:solidFill>
                <a:effectLst/>
                <a:latin typeface="Roboto" panose="02000000000000000000" pitchFamily="2" charset="0"/>
              </a:rPr>
              <a:t> ensuring that </a:t>
            </a:r>
            <a:r>
              <a:rPr lang="en-GB" sz="1000" b="1" i="0" dirty="0">
                <a:solidFill>
                  <a:srgbClr val="333333"/>
                </a:solidFill>
                <a:effectLst/>
                <a:latin typeface="Roboto" panose="02000000000000000000" pitchFamily="2" charset="0"/>
              </a:rPr>
              <a:t>every child </a:t>
            </a:r>
            <a:r>
              <a:rPr lang="en-GB" sz="1000" b="0" i="0" dirty="0">
                <a:solidFill>
                  <a:srgbClr val="333333"/>
                </a:solidFill>
                <a:effectLst/>
                <a:latin typeface="Roboto" panose="02000000000000000000" pitchFamily="2" charset="0"/>
              </a:rPr>
              <a:t>achieves the highest standards in literacy and numeracy, as well as the knowledge and skills necessary to shape their future  as successful learners, confident individuals, responsible citizens, and effective contributors;</a:t>
            </a:r>
            <a:r>
              <a:rPr lang="en-GB" sz="1000" b="1" i="0" dirty="0">
                <a:solidFill>
                  <a:srgbClr val="333333"/>
                </a:solidFill>
                <a:effectLst/>
                <a:latin typeface="Roboto" panose="02000000000000000000" pitchFamily="2" charset="0"/>
              </a:rPr>
              <a:t> </a:t>
            </a:r>
            <a:endParaRPr lang="en-GB" sz="1000" b="0" i="0" dirty="0">
              <a:solidFill>
                <a:srgbClr val="333333"/>
              </a:solidFill>
              <a:effectLst/>
              <a:latin typeface="Roboto" panose="02000000000000000000" pitchFamily="2" charset="0"/>
            </a:endParaRPr>
          </a:p>
          <a:p>
            <a:pPr algn="l">
              <a:buFont typeface="Arial" panose="020B0604020202020204" pitchFamily="34" charset="0"/>
              <a:buChar char="•"/>
            </a:pPr>
            <a:r>
              <a:rPr lang="en-GB" sz="1000" b="1" i="0" dirty="0">
                <a:solidFill>
                  <a:srgbClr val="333333"/>
                </a:solidFill>
                <a:effectLst/>
                <a:latin typeface="Roboto" panose="02000000000000000000" pitchFamily="2" charset="0"/>
              </a:rPr>
              <a:t>Achieving equity: </a:t>
            </a:r>
            <a:r>
              <a:rPr lang="en-GB" sz="1000" b="0" i="0" dirty="0">
                <a:solidFill>
                  <a:srgbClr val="333333"/>
                </a:solidFill>
                <a:effectLst/>
                <a:latin typeface="Roboto" panose="02000000000000000000" pitchFamily="2" charset="0"/>
              </a:rPr>
              <a:t>ensuring </a:t>
            </a:r>
            <a:r>
              <a:rPr lang="en-GB" sz="1000" b="1" i="0" dirty="0">
                <a:solidFill>
                  <a:srgbClr val="333333"/>
                </a:solidFill>
                <a:effectLst/>
                <a:latin typeface="Roboto" panose="02000000000000000000" pitchFamily="2" charset="0"/>
              </a:rPr>
              <a:t>every child </a:t>
            </a:r>
            <a:r>
              <a:rPr lang="en-GB" sz="1000" b="0" i="0" dirty="0">
                <a:solidFill>
                  <a:srgbClr val="333333"/>
                </a:solidFill>
                <a:effectLst/>
                <a:latin typeface="Roboto" panose="02000000000000000000" pitchFamily="2" charset="0"/>
              </a:rPr>
              <a:t>has the same opportunity to succeed, with a particular focus on closing the poverty related attainment gap. </a:t>
            </a: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210618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Why are learners so important?</a:t>
            </a:r>
          </a:p>
          <a:p>
            <a:endParaRPr lang="en-GB" sz="1000" b="1" dirty="0"/>
          </a:p>
          <a:p>
            <a:r>
              <a:rPr lang="en-GB" sz="1000" b="0" dirty="0"/>
              <a:t>The child is at the centre of this diagram - all of these drivers for improvement should lead to improved outcomes for the learner. </a:t>
            </a:r>
          </a:p>
          <a:p>
            <a:r>
              <a:rPr lang="en-GB" sz="1000" b="0" dirty="0"/>
              <a:t>3 of the drivers relate to learning, teaching and assessment - Assessment of Children’s Progress / School Improvement / Performance Information.</a:t>
            </a:r>
          </a:p>
          <a:p>
            <a:r>
              <a:rPr lang="en-GB" sz="1000" b="0" dirty="0"/>
              <a:t>Effective learning, teaching and assessment lies at the heart of improving these outcomes for learners. </a:t>
            </a:r>
          </a:p>
          <a:p>
            <a:endParaRPr lang="en-GB" sz="1000" dirty="0"/>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266681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 </a:t>
            </a:r>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159465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https://www.shirleyclarke-education.org/research/involving-pupils-in-planning-2009/</a:t>
            </a:r>
          </a:p>
          <a:p>
            <a:r>
              <a:rPr lang="en-GB" sz="1000" dirty="0"/>
              <a:t>Shirley Clarke (2009)</a:t>
            </a:r>
          </a:p>
          <a:p>
            <a:endParaRPr lang="en-GB" sz="1000" dirty="0"/>
          </a:p>
          <a:p>
            <a:r>
              <a:rPr lang="en-GB" sz="1000" dirty="0"/>
              <a:t>If you wait until the day you introduce the topic to ask the learners “what do you already know?” then it is too late, as you will likely have already done the bulk of the topic planning. </a:t>
            </a:r>
          </a:p>
          <a:p>
            <a:endParaRPr lang="en-GB" sz="1000" dirty="0"/>
          </a:p>
          <a:p>
            <a:r>
              <a:rPr lang="en-GB" sz="1000" dirty="0"/>
              <a:t>By involving learners before you have completed the planning, you ensure maximum impact on the learners’ motivation. You can take into account the prior knowledge of the learner fully. </a:t>
            </a:r>
          </a:p>
          <a:p>
            <a:r>
              <a:rPr lang="en-GB" sz="1000" dirty="0"/>
              <a:t>The learners will be invested in the learning as they feel they can influence it and help to drive it forward.</a:t>
            </a:r>
          </a:p>
          <a:p>
            <a:r>
              <a:rPr lang="en-GB" sz="1000" dirty="0"/>
              <a:t>This also ensure that you have pitched the lesson correctly, as you will have taken into account the prior knowledge. </a:t>
            </a:r>
          </a:p>
          <a:p>
            <a:endParaRPr lang="en-GB" sz="1000" dirty="0"/>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110349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t>Practitioners should never lose sight of the 4 capacities, the 4 contexts for learning and the 7 design principles and what these look and feel like in their classroom/playroom.  These aspects should be taken into consideration when planning children’s learning experiences using the experiences and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Practitioner should guide the learning according to the requirements of what the learners have yet to experience and learn, as well as their next steps for progression.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The learner can be involved in discussions, particularly in line with </a:t>
            </a:r>
            <a:r>
              <a:rPr lang="en-GB" sz="1000" b="1" dirty="0"/>
              <a:t>personalisation and choice</a:t>
            </a:r>
            <a:r>
              <a:rPr lang="en-GB" sz="1000" b="0" dirty="0"/>
              <a:t>, and the </a:t>
            </a:r>
            <a:r>
              <a:rPr lang="en-GB" sz="1000" b="1" dirty="0"/>
              <a:t>context</a:t>
            </a:r>
            <a:r>
              <a:rPr lang="en-GB" sz="1000" b="0" dirty="0"/>
              <a:t> for the learning. </a:t>
            </a: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131740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Floor books / big books for planning together</a:t>
            </a:r>
          </a:p>
          <a:p>
            <a:r>
              <a:rPr lang="en-GB" dirty="0" err="1"/>
              <a:t>KWL</a:t>
            </a:r>
            <a:r>
              <a:rPr lang="en-GB" dirty="0"/>
              <a:t> Grids - What do pupils </a:t>
            </a:r>
            <a:r>
              <a:rPr lang="en-GB" b="1" dirty="0"/>
              <a:t>know, want</a:t>
            </a:r>
            <a:r>
              <a:rPr lang="en-GB" b="0" dirty="0"/>
              <a:t> to find out, have </a:t>
            </a:r>
            <a:r>
              <a:rPr lang="en-GB" b="1" dirty="0"/>
              <a:t>learned</a:t>
            </a:r>
            <a:endParaRPr lang="en-GB" b="0" dirty="0"/>
          </a:p>
          <a:p>
            <a:r>
              <a:rPr lang="en-GB" b="0" dirty="0"/>
              <a:t>Learning conversations that discuss progress and next steps</a:t>
            </a:r>
          </a:p>
          <a:p>
            <a:r>
              <a:rPr lang="en-GB" b="0" dirty="0"/>
              <a:t>Feedback discussions that focus on progress and next steps</a:t>
            </a:r>
          </a:p>
          <a:p>
            <a:r>
              <a:rPr lang="en-GB" b="0" dirty="0"/>
              <a:t>Stimulus - hook their interest with a stimulus (prop/question etc)</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3074672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otlandscurriculum.scot/" TargetMode="External"/><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education.gov.scot/improvement/self-evaluation/hgios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endowmentfoundation.org.uk/education-evidence/teaching-learning-toolkit/metacognition-and-self-regulation"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gov.scot/improvement/practice-exemplars/lead9-how-portmoak-primary-school-achieved-succe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ducation.gov.scot/improvement/Documents/HGIOURS-Part2.pdf" TargetMode="External"/><Relationship Id="rId5" Type="http://schemas.openxmlformats.org/officeDocument/2006/relationships/hyperlink" Target="https://glowscotland.sharepoint.com/sites/PLC/moderationhub/SitePages/Learners.aspx?WikiPageMode=Edit&amp;InitialTabId=Ribbon.EditingTools.CPEditTab&amp;VisibilityContext=WSSWikiPage" TargetMode="External"/><Relationship Id="rId4" Type="http://schemas.openxmlformats.org/officeDocument/2006/relationships/hyperlink" Target="https://education.gov.scot/improvement/practice-exemplars/woodmuir-primary-school-involving-children-in-planning-and-assessing-their-own-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education.gov.scot/Documents/btc3.pdf" TargetMode="External"/><Relationship Id="rId7" Type="http://schemas.openxmlformats.org/officeDocument/2006/relationships/hyperlink" Target="https://education.gov.scot/improvement/self-evaluation/hgios4/"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scotlandscurriculum.scot/" TargetMode="Externa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shirleyclarke-education.org/research/involving-pupils-in-planning-2009/"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312124" y="2773679"/>
            <a:ext cx="5312229" cy="17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Learners</a:t>
            </a:r>
          </a:p>
          <a:p>
            <a:r>
              <a:rPr lang="en-GB" sz="3000" i="1" dirty="0"/>
              <a:t>Session 1</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5615B-9E7A-4A4F-94C3-78B8AC3D329F}"/>
              </a:ext>
            </a:extLst>
          </p:cNvPr>
          <p:cNvSpPr txBox="1">
            <a:spLocks noChangeArrowheads="1"/>
          </p:cNvSpPr>
          <p:nvPr/>
        </p:nvSpPr>
        <p:spPr bwMode="auto">
          <a:xfrm>
            <a:off x="0" y="150270"/>
            <a:ext cx="2932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r>
              <a:rPr lang="en-GB" altLang="en-US" sz="1800" dirty="0">
                <a:latin typeface="Calibri" panose="020F0502020204030204" pitchFamily="34" charset="0"/>
                <a:hlinkClick r:id="rId3"/>
              </a:rPr>
              <a:t>Refreshed Narrative on Scotland’s Curriculum </a:t>
            </a:r>
            <a:r>
              <a:rPr lang="en-GB" altLang="en-US" sz="1800" dirty="0">
                <a:latin typeface="Calibri" panose="020F0502020204030204" pitchFamily="34" charset="0"/>
              </a:rPr>
              <a:t>(Education Scotland, 2019)</a:t>
            </a:r>
          </a:p>
        </p:txBody>
      </p:sp>
      <p:pic>
        <p:nvPicPr>
          <p:cNvPr id="3" name="Picture 2">
            <a:extLst>
              <a:ext uri="{FF2B5EF4-FFF2-40B4-BE49-F238E27FC236}">
                <a16:creationId xmlns:a16="http://schemas.microsoft.com/office/drawing/2014/main" id="{7950532F-E033-4644-8C09-DD249688B5D7}"/>
              </a:ext>
            </a:extLst>
          </p:cNvPr>
          <p:cNvPicPr>
            <a:picLocks noChangeAspect="1"/>
          </p:cNvPicPr>
          <p:nvPr/>
        </p:nvPicPr>
        <p:blipFill>
          <a:blip r:embed="rId4"/>
          <a:stretch>
            <a:fillRect/>
          </a:stretch>
        </p:blipFill>
        <p:spPr>
          <a:xfrm>
            <a:off x="477498" y="1083741"/>
            <a:ext cx="1977290" cy="709992"/>
          </a:xfrm>
          <a:prstGeom prst="rect">
            <a:avLst/>
          </a:prstGeom>
          <a:ln>
            <a:solidFill>
              <a:schemeClr val="tx1"/>
            </a:solidFill>
          </a:ln>
        </p:spPr>
      </p:pic>
      <p:sp>
        <p:nvSpPr>
          <p:cNvPr id="4" name="TextBox 3">
            <a:extLst>
              <a:ext uri="{FF2B5EF4-FFF2-40B4-BE49-F238E27FC236}">
                <a16:creationId xmlns:a16="http://schemas.microsoft.com/office/drawing/2014/main" id="{9911B462-F9DC-4180-AB4E-B28C64200C80}"/>
              </a:ext>
            </a:extLst>
          </p:cNvPr>
          <p:cNvSpPr txBox="1"/>
          <p:nvPr/>
        </p:nvSpPr>
        <p:spPr>
          <a:xfrm>
            <a:off x="3399783" y="33475"/>
            <a:ext cx="8275544" cy="2308324"/>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The Refreshed Narrative on Scotland’s Curriculum reminds us to consider the </a:t>
            </a:r>
          </a:p>
          <a:p>
            <a:pPr algn="ctr"/>
            <a:r>
              <a:rPr lang="en-GB" sz="3600" dirty="0">
                <a:latin typeface="Calibri" panose="020F0502020204030204" pitchFamily="34" charset="0"/>
                <a:cs typeface="Calibri" panose="020F0502020204030204" pitchFamily="34" charset="0"/>
              </a:rPr>
              <a:t>4 </a:t>
            </a:r>
            <a:r>
              <a:rPr lang="en-GB" sz="3600" b="1" dirty="0">
                <a:solidFill>
                  <a:srgbClr val="00B0F0"/>
                </a:solidFill>
                <a:latin typeface="Calibri" panose="020F0502020204030204" pitchFamily="34" charset="0"/>
                <a:cs typeface="Calibri" panose="020F0502020204030204" pitchFamily="34" charset="0"/>
              </a:rPr>
              <a:t>Contexts for Learning</a:t>
            </a:r>
            <a:r>
              <a:rPr lang="en-GB" sz="3600" dirty="0">
                <a:latin typeface="Calibri" panose="020F0502020204030204" pitchFamily="34" charset="0"/>
                <a:cs typeface="Calibri" panose="020F0502020204030204" pitchFamily="34" charset="0"/>
              </a:rPr>
              <a:t>, the 4 </a:t>
            </a:r>
            <a:r>
              <a:rPr lang="en-GB" sz="3600" b="1" dirty="0">
                <a:solidFill>
                  <a:srgbClr val="FF66CC"/>
                </a:solidFill>
                <a:latin typeface="Calibri" panose="020F0502020204030204" pitchFamily="34" charset="0"/>
                <a:cs typeface="Calibri" panose="020F0502020204030204" pitchFamily="34" charset="0"/>
              </a:rPr>
              <a:t>Capacities</a:t>
            </a:r>
            <a:r>
              <a:rPr lang="en-GB" sz="3600" dirty="0">
                <a:latin typeface="Calibri" panose="020F0502020204030204" pitchFamily="34" charset="0"/>
                <a:cs typeface="Calibri" panose="020F0502020204030204" pitchFamily="34" charset="0"/>
              </a:rPr>
              <a:t> and the 7 </a:t>
            </a:r>
            <a:r>
              <a:rPr lang="en-GB" sz="3600" b="1" dirty="0">
                <a:solidFill>
                  <a:srgbClr val="92D050"/>
                </a:solidFill>
                <a:latin typeface="Calibri" panose="020F0502020204030204" pitchFamily="34" charset="0"/>
                <a:cs typeface="Calibri" panose="020F0502020204030204" pitchFamily="34" charset="0"/>
              </a:rPr>
              <a:t>Design Principles</a:t>
            </a:r>
            <a:r>
              <a:rPr lang="en-GB" sz="3600" b="1" dirty="0">
                <a:latin typeface="Calibri" panose="020F0502020204030204" pitchFamily="34" charset="0"/>
                <a:cs typeface="Calibri" panose="020F0502020204030204" pitchFamily="34" charset="0"/>
              </a:rPr>
              <a:t> </a:t>
            </a:r>
            <a:r>
              <a:rPr lang="en-GB" sz="3600" dirty="0">
                <a:latin typeface="Calibri" panose="020F0502020204030204" pitchFamily="34" charset="0"/>
                <a:cs typeface="Calibri" panose="020F0502020204030204" pitchFamily="34" charset="0"/>
              </a:rPr>
              <a:t>when planning.</a:t>
            </a:r>
            <a:endParaRPr lang="en-GB" sz="36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AE7C2FA-D8AD-46C3-9E9A-2FDFA2BFD3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211" y="3049189"/>
            <a:ext cx="4201083" cy="2934025"/>
          </a:xfrm>
          <a:prstGeom prst="rect">
            <a:avLst/>
          </a:prstGeom>
        </p:spPr>
      </p:pic>
      <p:pic>
        <p:nvPicPr>
          <p:cNvPr id="6" name="Picture 5">
            <a:extLst>
              <a:ext uri="{FF2B5EF4-FFF2-40B4-BE49-F238E27FC236}">
                <a16:creationId xmlns:a16="http://schemas.microsoft.com/office/drawing/2014/main" id="{D52E1F9E-1E4A-4881-9FD0-6033AA849DD8}"/>
              </a:ext>
            </a:extLst>
          </p:cNvPr>
          <p:cNvPicPr>
            <a:picLocks noChangeAspect="1"/>
          </p:cNvPicPr>
          <p:nvPr/>
        </p:nvPicPr>
        <p:blipFill rotWithShape="1">
          <a:blip r:embed="rId6"/>
          <a:srcRect b="1117"/>
          <a:stretch/>
        </p:blipFill>
        <p:spPr>
          <a:xfrm>
            <a:off x="8355299" y="2620537"/>
            <a:ext cx="3566019" cy="3672144"/>
          </a:xfrm>
          <a:prstGeom prst="rect">
            <a:avLst/>
          </a:prstGeom>
        </p:spPr>
      </p:pic>
      <p:pic>
        <p:nvPicPr>
          <p:cNvPr id="7" name="Picture 3">
            <a:extLst>
              <a:ext uri="{FF2B5EF4-FFF2-40B4-BE49-F238E27FC236}">
                <a16:creationId xmlns:a16="http://schemas.microsoft.com/office/drawing/2014/main" id="{7FC970BC-F3F3-4C91-9B82-B393D330AA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016" y="2989596"/>
            <a:ext cx="3316582" cy="299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2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B1124C5-FD39-4B95-BFB8-7ED509D19AE9}"/>
              </a:ext>
            </a:extLst>
          </p:cNvPr>
          <p:cNvSpPr/>
          <p:nvPr/>
        </p:nvSpPr>
        <p:spPr>
          <a:xfrm>
            <a:off x="7526842" y="2176433"/>
            <a:ext cx="4319470" cy="810712"/>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2" name="TextBox 1">
            <a:extLst>
              <a:ext uri="{FF2B5EF4-FFF2-40B4-BE49-F238E27FC236}">
                <a16:creationId xmlns:a16="http://schemas.microsoft.com/office/drawing/2014/main" id="{4581D34E-5A73-410B-B224-0D53E3581BD1}"/>
              </a:ext>
            </a:extLst>
          </p:cNvPr>
          <p:cNvSpPr txBox="1"/>
          <p:nvPr/>
        </p:nvSpPr>
        <p:spPr>
          <a:xfrm>
            <a:off x="0" y="92349"/>
            <a:ext cx="12110224" cy="646331"/>
          </a:xfrm>
          <a:prstGeom prst="rect">
            <a:avLst/>
          </a:prstGeom>
          <a:noFill/>
        </p:spPr>
        <p:txBody>
          <a:bodyPr wrap="square">
            <a:spAutoFit/>
          </a:bodyPr>
          <a:lstStyle/>
          <a:p>
            <a:pPr algn="ctr"/>
            <a:r>
              <a:rPr lang="en-GB" sz="3600" b="1" dirty="0">
                <a:latin typeface="Calibri" panose="020F0502020204030204" pitchFamily="34" charset="0"/>
                <a:cs typeface="Calibri" panose="020F0502020204030204" pitchFamily="34" charset="0"/>
              </a:rPr>
              <a:t>Involving learners when planning Experiences and Outcomes</a:t>
            </a:r>
            <a:endParaRPr lang="en-GB" sz="36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95CA44A-AB77-45D2-8CB8-C662EFEC01AD}"/>
              </a:ext>
            </a:extLst>
          </p:cNvPr>
          <p:cNvSpPr txBox="1"/>
          <p:nvPr/>
        </p:nvSpPr>
        <p:spPr>
          <a:xfrm>
            <a:off x="-81775" y="1025334"/>
            <a:ext cx="12110224" cy="646331"/>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Learners could be involved through:</a:t>
            </a:r>
            <a:endParaRPr lang="en-GB" sz="36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F11F094-DB25-4499-BB3C-54F9260F3E2A}"/>
              </a:ext>
            </a:extLst>
          </p:cNvPr>
          <p:cNvSpPr txBox="1"/>
          <p:nvPr/>
        </p:nvSpPr>
        <p:spPr>
          <a:xfrm>
            <a:off x="245329" y="2258624"/>
            <a:ext cx="3404838" cy="646331"/>
          </a:xfrm>
          <a:prstGeom prst="rect">
            <a:avLst/>
          </a:prstGeom>
          <a:noFill/>
        </p:spPr>
        <p:txBody>
          <a:bodyPr wrap="square">
            <a:spAutoFit/>
          </a:bodyPr>
          <a:lstStyle/>
          <a:p>
            <a:pPr algn="ctr"/>
            <a:r>
              <a:rPr lang="en-GB" sz="3600" dirty="0">
                <a:solidFill>
                  <a:srgbClr val="9933FF"/>
                </a:solidFill>
                <a:latin typeface="Calibri" panose="020F0502020204030204" pitchFamily="34" charset="0"/>
                <a:cs typeface="Calibri" panose="020F0502020204030204" pitchFamily="34" charset="0"/>
              </a:rPr>
              <a:t>Mind maps</a:t>
            </a:r>
          </a:p>
        </p:txBody>
      </p:sp>
      <p:sp>
        <p:nvSpPr>
          <p:cNvPr id="5" name="TextBox 4">
            <a:extLst>
              <a:ext uri="{FF2B5EF4-FFF2-40B4-BE49-F238E27FC236}">
                <a16:creationId xmlns:a16="http://schemas.microsoft.com/office/drawing/2014/main" id="{5EA801DB-2260-47F8-807D-CA0551B2E3C3}"/>
              </a:ext>
            </a:extLst>
          </p:cNvPr>
          <p:cNvSpPr txBox="1"/>
          <p:nvPr/>
        </p:nvSpPr>
        <p:spPr>
          <a:xfrm>
            <a:off x="5040352" y="5032929"/>
            <a:ext cx="3404838" cy="646331"/>
          </a:xfrm>
          <a:prstGeom prst="rect">
            <a:avLst/>
          </a:prstGeom>
          <a:noFill/>
        </p:spPr>
        <p:txBody>
          <a:bodyPr wrap="square">
            <a:spAutoFit/>
          </a:bodyPr>
          <a:lstStyle/>
          <a:p>
            <a:pPr algn="ctr"/>
            <a:r>
              <a:rPr lang="en-GB" sz="3600" dirty="0">
                <a:solidFill>
                  <a:srgbClr val="00B050"/>
                </a:solidFill>
                <a:latin typeface="Calibri" panose="020F0502020204030204" pitchFamily="34" charset="0"/>
                <a:cs typeface="Calibri" panose="020F0502020204030204" pitchFamily="34" charset="0"/>
              </a:rPr>
              <a:t>Floor books</a:t>
            </a:r>
          </a:p>
        </p:txBody>
      </p:sp>
      <p:sp>
        <p:nvSpPr>
          <p:cNvPr id="6" name="TextBox 5">
            <a:extLst>
              <a:ext uri="{FF2B5EF4-FFF2-40B4-BE49-F238E27FC236}">
                <a16:creationId xmlns:a16="http://schemas.microsoft.com/office/drawing/2014/main" id="{F278C263-C8C1-4AB8-8EEB-FC7EA3823C0F}"/>
              </a:ext>
            </a:extLst>
          </p:cNvPr>
          <p:cNvSpPr txBox="1"/>
          <p:nvPr/>
        </p:nvSpPr>
        <p:spPr>
          <a:xfrm>
            <a:off x="3921283" y="2245959"/>
            <a:ext cx="3404838" cy="646331"/>
          </a:xfrm>
          <a:prstGeom prst="rect">
            <a:avLst/>
          </a:prstGeom>
          <a:noFill/>
        </p:spPr>
        <p:txBody>
          <a:bodyPr wrap="square">
            <a:spAutoFit/>
          </a:bodyPr>
          <a:lstStyle/>
          <a:p>
            <a:pPr algn="ctr"/>
            <a:r>
              <a:rPr lang="en-GB" sz="3600" dirty="0" err="1">
                <a:solidFill>
                  <a:srgbClr val="00B0F0"/>
                </a:solidFill>
                <a:latin typeface="Calibri" panose="020F0502020204030204" pitchFamily="34" charset="0"/>
                <a:cs typeface="Calibri" panose="020F0502020204030204" pitchFamily="34" charset="0"/>
              </a:rPr>
              <a:t>KWL</a:t>
            </a:r>
            <a:r>
              <a:rPr lang="en-GB" sz="3600" dirty="0">
                <a:solidFill>
                  <a:srgbClr val="00B0F0"/>
                </a:solidFill>
                <a:latin typeface="Calibri" panose="020F0502020204030204" pitchFamily="34" charset="0"/>
                <a:cs typeface="Calibri" panose="020F0502020204030204" pitchFamily="34" charset="0"/>
              </a:rPr>
              <a:t> Grids</a:t>
            </a:r>
          </a:p>
        </p:txBody>
      </p:sp>
      <p:sp>
        <p:nvSpPr>
          <p:cNvPr id="7" name="TextBox 6">
            <a:extLst>
              <a:ext uri="{FF2B5EF4-FFF2-40B4-BE49-F238E27FC236}">
                <a16:creationId xmlns:a16="http://schemas.microsoft.com/office/drawing/2014/main" id="{BE4FB361-90C4-47FE-AB5C-50F05F750DFF}"/>
              </a:ext>
            </a:extLst>
          </p:cNvPr>
          <p:cNvSpPr txBox="1"/>
          <p:nvPr/>
        </p:nvSpPr>
        <p:spPr>
          <a:xfrm>
            <a:off x="8395011" y="5032929"/>
            <a:ext cx="3404838" cy="646331"/>
          </a:xfrm>
          <a:prstGeom prst="rect">
            <a:avLst/>
          </a:prstGeom>
          <a:noFill/>
        </p:spPr>
        <p:txBody>
          <a:bodyPr wrap="square">
            <a:spAutoFit/>
          </a:bodyPr>
          <a:lstStyle/>
          <a:p>
            <a:pPr algn="ctr"/>
            <a:r>
              <a:rPr lang="en-GB" sz="3600" dirty="0">
                <a:solidFill>
                  <a:schemeClr val="accent6">
                    <a:lumMod val="75000"/>
                  </a:schemeClr>
                </a:solidFill>
                <a:latin typeface="Calibri" panose="020F0502020204030204" pitchFamily="34" charset="0"/>
                <a:cs typeface="Calibri" panose="020F0502020204030204" pitchFamily="34" charset="0"/>
              </a:rPr>
              <a:t>Talking Partners</a:t>
            </a:r>
          </a:p>
        </p:txBody>
      </p:sp>
      <p:sp>
        <p:nvSpPr>
          <p:cNvPr id="8" name="TextBox 7">
            <a:extLst>
              <a:ext uri="{FF2B5EF4-FFF2-40B4-BE49-F238E27FC236}">
                <a16:creationId xmlns:a16="http://schemas.microsoft.com/office/drawing/2014/main" id="{23D25E8C-9123-4A74-8C65-B9D8F02D4EBB}"/>
              </a:ext>
            </a:extLst>
          </p:cNvPr>
          <p:cNvSpPr txBox="1"/>
          <p:nvPr/>
        </p:nvSpPr>
        <p:spPr>
          <a:xfrm>
            <a:off x="81776" y="5072417"/>
            <a:ext cx="4858213" cy="646331"/>
          </a:xfrm>
          <a:prstGeom prst="rect">
            <a:avLst/>
          </a:prstGeom>
          <a:noFill/>
        </p:spPr>
        <p:txBody>
          <a:bodyPr wrap="square">
            <a:spAutoFit/>
          </a:bodyPr>
          <a:lstStyle/>
          <a:p>
            <a:pPr algn="ctr"/>
            <a:r>
              <a:rPr lang="en-GB" sz="3600" dirty="0">
                <a:solidFill>
                  <a:srgbClr val="FF0000"/>
                </a:solidFill>
                <a:latin typeface="Calibri" panose="020F0502020204030204" pitchFamily="34" charset="0"/>
                <a:cs typeface="Calibri" panose="020F0502020204030204" pitchFamily="34" charset="0"/>
              </a:rPr>
              <a:t>Learning Conversations</a:t>
            </a:r>
          </a:p>
        </p:txBody>
      </p:sp>
      <p:sp>
        <p:nvSpPr>
          <p:cNvPr id="9" name="TextBox 8">
            <a:extLst>
              <a:ext uri="{FF2B5EF4-FFF2-40B4-BE49-F238E27FC236}">
                <a16:creationId xmlns:a16="http://schemas.microsoft.com/office/drawing/2014/main" id="{1DEADA9F-0437-404A-80E5-378D59A432EA}"/>
              </a:ext>
            </a:extLst>
          </p:cNvPr>
          <p:cNvSpPr txBox="1"/>
          <p:nvPr/>
        </p:nvSpPr>
        <p:spPr>
          <a:xfrm>
            <a:off x="241611" y="3607013"/>
            <a:ext cx="6311589" cy="646331"/>
          </a:xfrm>
          <a:prstGeom prst="rect">
            <a:avLst/>
          </a:prstGeom>
          <a:noFill/>
        </p:spPr>
        <p:txBody>
          <a:bodyPr wrap="square">
            <a:spAutoFit/>
          </a:bodyPr>
          <a:lstStyle/>
          <a:p>
            <a:pPr algn="ctr"/>
            <a:r>
              <a:rPr lang="en-GB" sz="3600" dirty="0">
                <a:solidFill>
                  <a:schemeClr val="accent3"/>
                </a:solidFill>
                <a:latin typeface="Calibri" panose="020F0502020204030204" pitchFamily="34" charset="0"/>
                <a:cs typeface="Calibri" panose="020F0502020204030204" pitchFamily="34" charset="0"/>
              </a:rPr>
              <a:t>Observations and interactions</a:t>
            </a:r>
          </a:p>
        </p:txBody>
      </p:sp>
      <p:sp>
        <p:nvSpPr>
          <p:cNvPr id="10" name="TextBox 9">
            <a:extLst>
              <a:ext uri="{FF2B5EF4-FFF2-40B4-BE49-F238E27FC236}">
                <a16:creationId xmlns:a16="http://schemas.microsoft.com/office/drawing/2014/main" id="{05B03088-E858-4F75-BDC9-2334B6195E98}"/>
              </a:ext>
            </a:extLst>
          </p:cNvPr>
          <p:cNvSpPr txBox="1"/>
          <p:nvPr/>
        </p:nvSpPr>
        <p:spPr>
          <a:xfrm>
            <a:off x="7374675" y="2260419"/>
            <a:ext cx="4668641" cy="646331"/>
          </a:xfrm>
          <a:prstGeom prst="rect">
            <a:avLst/>
          </a:prstGeom>
          <a:noFill/>
        </p:spPr>
        <p:txBody>
          <a:bodyPr wrap="square">
            <a:spAutoFit/>
          </a:bodyPr>
          <a:lstStyle/>
          <a:p>
            <a:pPr algn="ctr"/>
            <a:r>
              <a:rPr lang="en-GB" sz="3600" dirty="0">
                <a:solidFill>
                  <a:srgbClr val="FF66CC"/>
                </a:solidFill>
                <a:latin typeface="Calibri" panose="020F0502020204030204" pitchFamily="34" charset="0"/>
                <a:cs typeface="Calibri" panose="020F0502020204030204" pitchFamily="34" charset="0"/>
              </a:rPr>
              <a:t>Feedback discussions</a:t>
            </a:r>
          </a:p>
        </p:txBody>
      </p:sp>
      <p:sp>
        <p:nvSpPr>
          <p:cNvPr id="11" name="TextBox 10">
            <a:extLst>
              <a:ext uri="{FF2B5EF4-FFF2-40B4-BE49-F238E27FC236}">
                <a16:creationId xmlns:a16="http://schemas.microsoft.com/office/drawing/2014/main" id="{A506FE2E-5B39-4D0E-9C78-94D1D86C6AB5}"/>
              </a:ext>
            </a:extLst>
          </p:cNvPr>
          <p:cNvSpPr txBox="1"/>
          <p:nvPr/>
        </p:nvSpPr>
        <p:spPr>
          <a:xfrm>
            <a:off x="7136780" y="3584300"/>
            <a:ext cx="4813609" cy="646331"/>
          </a:xfrm>
          <a:prstGeom prst="rect">
            <a:avLst/>
          </a:prstGeom>
          <a:noFill/>
        </p:spPr>
        <p:txBody>
          <a:bodyPr wrap="square">
            <a:spAutoFit/>
          </a:bodyPr>
          <a:lstStyle/>
          <a:p>
            <a:pPr algn="ctr"/>
            <a:r>
              <a:rPr lang="en-GB" sz="3600" dirty="0">
                <a:solidFill>
                  <a:srgbClr val="0070C0"/>
                </a:solidFill>
                <a:latin typeface="Calibri" panose="020F0502020204030204" pitchFamily="34" charset="0"/>
                <a:cs typeface="Calibri" panose="020F0502020204030204" pitchFamily="34" charset="0"/>
              </a:rPr>
              <a:t>Stimulus for discussion</a:t>
            </a:r>
          </a:p>
        </p:txBody>
      </p:sp>
      <p:sp>
        <p:nvSpPr>
          <p:cNvPr id="13" name="Rectangle: Rounded Corners 12">
            <a:extLst>
              <a:ext uri="{FF2B5EF4-FFF2-40B4-BE49-F238E27FC236}">
                <a16:creationId xmlns:a16="http://schemas.microsoft.com/office/drawing/2014/main" id="{111BB0C8-602D-4E11-805A-B5F8A89D3E18}"/>
              </a:ext>
            </a:extLst>
          </p:cNvPr>
          <p:cNvSpPr/>
          <p:nvPr/>
        </p:nvSpPr>
        <p:spPr>
          <a:xfrm>
            <a:off x="4241995" y="2176433"/>
            <a:ext cx="2693019" cy="810712"/>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D5084A6-C717-41E1-83AD-E31DF615B326}"/>
              </a:ext>
            </a:extLst>
          </p:cNvPr>
          <p:cNvSpPr/>
          <p:nvPr/>
        </p:nvSpPr>
        <p:spPr>
          <a:xfrm>
            <a:off x="345688" y="2200117"/>
            <a:ext cx="3304479" cy="810712"/>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7AEAF06-3DD9-4B57-ADB2-700831071895}"/>
              </a:ext>
            </a:extLst>
          </p:cNvPr>
          <p:cNvSpPr/>
          <p:nvPr/>
        </p:nvSpPr>
        <p:spPr>
          <a:xfrm>
            <a:off x="295508" y="3502110"/>
            <a:ext cx="6071838" cy="810712"/>
          </a:xfrm>
          <a:prstGeom prst="round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7CC84EB-77B3-432E-92BC-C23F59596BA3}"/>
              </a:ext>
            </a:extLst>
          </p:cNvPr>
          <p:cNvSpPr/>
          <p:nvPr/>
        </p:nvSpPr>
        <p:spPr>
          <a:xfrm>
            <a:off x="7028986" y="3491913"/>
            <a:ext cx="4817326" cy="810712"/>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5A881F5-455A-4C4F-BEB5-33744EB5995D}"/>
              </a:ext>
            </a:extLst>
          </p:cNvPr>
          <p:cNvSpPr/>
          <p:nvPr/>
        </p:nvSpPr>
        <p:spPr>
          <a:xfrm>
            <a:off x="245329" y="4950739"/>
            <a:ext cx="4538544" cy="810712"/>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1F6FFE8-AD29-4E9A-848C-89EC5B51F88A}"/>
              </a:ext>
            </a:extLst>
          </p:cNvPr>
          <p:cNvSpPr/>
          <p:nvPr/>
        </p:nvSpPr>
        <p:spPr>
          <a:xfrm>
            <a:off x="5248507" y="4950739"/>
            <a:ext cx="2824975" cy="810712"/>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2718349E-6FB5-4777-B583-39F71E91D193}"/>
              </a:ext>
            </a:extLst>
          </p:cNvPr>
          <p:cNvSpPr/>
          <p:nvPr/>
        </p:nvSpPr>
        <p:spPr>
          <a:xfrm>
            <a:off x="8445190" y="4950739"/>
            <a:ext cx="3304479" cy="810712"/>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44445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6452D-8D90-465D-9CAE-9E0A4D5AB387}"/>
              </a:ext>
            </a:extLst>
          </p:cNvPr>
          <p:cNvSpPr txBox="1"/>
          <p:nvPr/>
        </p:nvSpPr>
        <p:spPr>
          <a:xfrm>
            <a:off x="3618858"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33425F18-F6B7-4E0C-885A-20AC541374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4" name="TextBox 3">
            <a:extLst>
              <a:ext uri="{FF2B5EF4-FFF2-40B4-BE49-F238E27FC236}">
                <a16:creationId xmlns:a16="http://schemas.microsoft.com/office/drawing/2014/main" id="{078B8EDA-9F39-4300-ABB7-7456AE1422BE}"/>
              </a:ext>
            </a:extLst>
          </p:cNvPr>
          <p:cNvSpPr txBox="1"/>
          <p:nvPr/>
        </p:nvSpPr>
        <p:spPr>
          <a:xfrm>
            <a:off x="498088" y="1426526"/>
            <a:ext cx="11195824" cy="1200329"/>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Do we plan with learners to provide opportunities for learning to take place across the 4 </a:t>
            </a:r>
            <a:r>
              <a:rPr lang="en-GB" sz="3600" b="1" dirty="0">
                <a:solidFill>
                  <a:srgbClr val="00B0F0"/>
                </a:solidFill>
                <a:latin typeface="Calibri" panose="020F0502020204030204" pitchFamily="34" charset="0"/>
                <a:cs typeface="Calibri" panose="020F0502020204030204" pitchFamily="34" charset="0"/>
              </a:rPr>
              <a:t>contexts for learning</a:t>
            </a:r>
            <a:r>
              <a:rPr lang="en-GB" sz="3600" dirty="0">
                <a:latin typeface="Calibri" panose="020F0502020204030204" pitchFamily="34" charset="0"/>
                <a:cs typeface="Calibri" panose="020F0502020204030204" pitchFamily="34" charset="0"/>
              </a:rPr>
              <a:t>?</a:t>
            </a:r>
            <a:endParaRPr lang="en-GB" sz="36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9EEE004-B1BB-4E79-AA5B-C52B15A5E813}"/>
              </a:ext>
            </a:extLst>
          </p:cNvPr>
          <p:cNvSpPr txBox="1"/>
          <p:nvPr/>
        </p:nvSpPr>
        <p:spPr>
          <a:xfrm>
            <a:off x="339326" y="3130035"/>
            <a:ext cx="11693912" cy="1200329"/>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Do we plan with learners to provide opportunities for learners to develop skills and attributes outlined in the 4 </a:t>
            </a:r>
            <a:r>
              <a:rPr lang="en-GB" sz="3600" b="1" dirty="0">
                <a:solidFill>
                  <a:srgbClr val="FF66CC"/>
                </a:solidFill>
                <a:latin typeface="Calibri" panose="020F0502020204030204" pitchFamily="34" charset="0"/>
                <a:cs typeface="Calibri" panose="020F0502020204030204" pitchFamily="34" charset="0"/>
              </a:rPr>
              <a:t>capacities</a:t>
            </a:r>
            <a:r>
              <a:rPr lang="en-GB" sz="3600" dirty="0">
                <a:latin typeface="Calibri" panose="020F0502020204030204" pitchFamily="34" charset="0"/>
                <a:cs typeface="Calibri" panose="020F0502020204030204" pitchFamily="34" charset="0"/>
              </a:rPr>
              <a:t>?</a:t>
            </a:r>
            <a:endParaRPr lang="en-GB" sz="36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03500E2-8CB4-4E52-AEB9-E369D3BD8DE1}"/>
              </a:ext>
            </a:extLst>
          </p:cNvPr>
          <p:cNvSpPr txBox="1"/>
          <p:nvPr/>
        </p:nvSpPr>
        <p:spPr>
          <a:xfrm>
            <a:off x="339326" y="4831309"/>
            <a:ext cx="11195824" cy="1200329"/>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Do we plan with learners to provide opportunities for learning to take place across the 7 </a:t>
            </a:r>
            <a:r>
              <a:rPr lang="en-GB" sz="3600" b="1" dirty="0">
                <a:solidFill>
                  <a:srgbClr val="92D050"/>
                </a:solidFill>
                <a:latin typeface="Calibri" panose="020F0502020204030204" pitchFamily="34" charset="0"/>
                <a:cs typeface="Calibri" panose="020F0502020204030204" pitchFamily="34" charset="0"/>
              </a:rPr>
              <a:t>design principles</a:t>
            </a:r>
            <a:r>
              <a:rPr lang="en-GB" sz="3600" dirty="0">
                <a:latin typeface="Calibri" panose="020F0502020204030204" pitchFamily="34" charset="0"/>
                <a:cs typeface="Calibri" panose="020F0502020204030204" pitchFamily="34" charset="0"/>
              </a:rPr>
              <a:t>?</a:t>
            </a:r>
            <a:endParaRPr lang="en-GB"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1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28CF0-2083-4BF6-BBB5-008A626B268B}"/>
              </a:ext>
            </a:extLst>
          </p:cNvPr>
          <p:cNvSpPr txBox="1"/>
          <p:nvPr/>
        </p:nvSpPr>
        <p:spPr>
          <a:xfrm>
            <a:off x="1613210" y="10734"/>
            <a:ext cx="8965580" cy="1323439"/>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creating the Learning Intentions and Success Criteria</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7A0FDC7-920F-444D-BAD8-2842FEE572A0}"/>
              </a:ext>
            </a:extLst>
          </p:cNvPr>
          <p:cNvSpPr txBox="1"/>
          <p:nvPr/>
        </p:nvSpPr>
        <p:spPr>
          <a:xfrm>
            <a:off x="78058" y="1568188"/>
            <a:ext cx="12035883" cy="1569660"/>
          </a:xfrm>
          <a:prstGeom prst="rect">
            <a:avLst/>
          </a:prstGeom>
          <a:noFill/>
        </p:spPr>
        <p:txBody>
          <a:bodyPr wrap="square">
            <a:spAutoFit/>
          </a:bodyPr>
          <a:lstStyle/>
          <a:p>
            <a:r>
              <a:rPr lang="en-GB" sz="3200" b="1" dirty="0">
                <a:solidFill>
                  <a:srgbClr val="FF66CC"/>
                </a:solidFill>
                <a:latin typeface="Calibri" panose="020F0502020204030204" pitchFamily="34" charset="0"/>
                <a:cs typeface="Calibri" panose="020F0502020204030204" pitchFamily="34" charset="0"/>
              </a:rPr>
              <a:t>Learning Intentions </a:t>
            </a:r>
            <a:r>
              <a:rPr lang="en-GB" sz="3200" dirty="0">
                <a:latin typeface="Calibri" panose="020F0502020204030204" pitchFamily="34" charset="0"/>
                <a:cs typeface="Calibri" panose="020F0502020204030204" pitchFamily="34" charset="0"/>
              </a:rPr>
              <a:t>identify the new learning for the learners. Learners should be able to make connections between their learning and other areas of school and life, taking the learning to apply it in other contexts.</a:t>
            </a:r>
            <a:endParaRPr lang="en-GB" sz="3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9B47ACE-8AF9-4E90-B810-263B10BEC9BC}"/>
              </a:ext>
            </a:extLst>
          </p:cNvPr>
          <p:cNvSpPr txBox="1"/>
          <p:nvPr/>
        </p:nvSpPr>
        <p:spPr>
          <a:xfrm>
            <a:off x="78058" y="3638598"/>
            <a:ext cx="12035883" cy="2062103"/>
          </a:xfrm>
          <a:prstGeom prst="rect">
            <a:avLst/>
          </a:prstGeom>
          <a:noFill/>
        </p:spPr>
        <p:txBody>
          <a:bodyPr wrap="square">
            <a:spAutoFit/>
          </a:bodyPr>
          <a:lstStyle/>
          <a:p>
            <a:r>
              <a:rPr lang="en-GB" sz="3200" b="1" dirty="0">
                <a:solidFill>
                  <a:srgbClr val="00B0F0"/>
                </a:solidFill>
                <a:latin typeface="Calibri" panose="020F0502020204030204" pitchFamily="34" charset="0"/>
                <a:cs typeface="Calibri" panose="020F0502020204030204" pitchFamily="34" charset="0"/>
              </a:rPr>
              <a:t>Success Criteria </a:t>
            </a:r>
            <a:r>
              <a:rPr lang="en-GB" sz="3200" dirty="0">
                <a:latin typeface="Calibri" panose="020F0502020204030204" pitchFamily="34" charset="0"/>
                <a:cs typeface="Calibri" panose="020F0502020204030204" pitchFamily="34" charset="0"/>
              </a:rPr>
              <a:t>outline the ways the learner can achieve success. This improves the learner’s understanding of the process and how they will be assessed. Sharing the success criteria gives the learner ownership by involving them in their own performance and learning. </a:t>
            </a:r>
            <a:endParaRPr lang="en-GB"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05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2"/>
            <a:stretch>
              <a:fillRect/>
            </a:stretch>
          </p:blipFill>
          <p:spPr>
            <a:xfrm>
              <a:off x="0" y="-1"/>
              <a:ext cx="12192000" cy="6831021"/>
            </a:xfrm>
            <a:prstGeom prst="rect">
              <a:avLst/>
            </a:prstGeom>
          </p:spPr>
        </p:pic>
        <p:sp>
          <p:nvSpPr>
            <p:cNvPr id="2" name="TextBox 1">
              <a:extLst>
                <a:ext uri="{FF2B5EF4-FFF2-40B4-BE49-F238E27FC236}">
                  <a16:creationId xmlns:a16="http://schemas.microsoft.com/office/drawing/2014/main" id="{28C2E06F-4936-4187-8B4B-6A7C57BCC4AC}"/>
                </a:ext>
              </a:extLst>
            </p:cNvPr>
            <p:cNvSpPr txBox="1"/>
            <p:nvPr/>
          </p:nvSpPr>
          <p:spPr bwMode="auto">
            <a:xfrm>
              <a:off x="1940312" y="579862"/>
              <a:ext cx="8408020" cy="5425853"/>
            </a:xfrm>
            <a:prstGeom prst="rect">
              <a:avLst/>
            </a:prstGeom>
            <a:noFill/>
            <a:ln>
              <a:noFill/>
            </a:ln>
          </p:spPr>
          <p:txBody>
            <a:bodyPr vert="horz" wrap="square" lIns="91440" tIns="45720" rIns="91440" bIns="45720" numCol="1" rtlCol="0" anchor="ctr" anchorCtr="0" compatLnSpc="1">
              <a:prstTxWarp prst="textNoShape">
                <a:avLst/>
              </a:prstTxWarp>
              <a:noAutofit/>
            </a:bodyPr>
            <a:lstStyle/>
            <a:p>
              <a:pPr algn="ctr" defTabSz="457200" fontAlgn="base">
                <a:lnSpc>
                  <a:spcPct val="90000"/>
                </a:lnSpc>
                <a:spcBef>
                  <a:spcPct val="0"/>
                </a:spcBef>
                <a:spcAft>
                  <a:spcPts val="600"/>
                </a:spcAft>
              </a:pPr>
              <a:r>
                <a:rPr lang="en-US" sz="4800" b="0" i="0" u="none" strike="noStrike" kern="1200" dirty="0">
                  <a:effectLst/>
                  <a:latin typeface="+mj-lt"/>
                  <a:ea typeface="+mj-ea"/>
                  <a:cs typeface="+mj-cs"/>
                </a:rPr>
                <a:t>If learners are to take more responsibility for their own learning, then they need to know </a:t>
              </a:r>
              <a:r>
                <a:rPr lang="en-US" sz="4800" b="1" i="0" u="none" strike="noStrike" kern="1200" dirty="0">
                  <a:solidFill>
                    <a:srgbClr val="FF66CC"/>
                  </a:solidFill>
                  <a:effectLst/>
                  <a:latin typeface="+mj-lt"/>
                  <a:ea typeface="+mj-ea"/>
                  <a:cs typeface="+mj-cs"/>
                </a:rPr>
                <a:t>what</a:t>
              </a:r>
              <a:r>
                <a:rPr lang="en-US" sz="4800" b="0" i="0" u="none" strike="noStrike" kern="1200" dirty="0">
                  <a:effectLst/>
                  <a:latin typeface="+mj-lt"/>
                  <a:ea typeface="+mj-ea"/>
                  <a:cs typeface="+mj-cs"/>
                </a:rPr>
                <a:t> they are going to learn, </a:t>
              </a:r>
              <a:r>
                <a:rPr lang="en-US" sz="4800" b="1" i="0" u="none" strike="noStrike" kern="1200" dirty="0">
                  <a:solidFill>
                    <a:srgbClr val="92D050"/>
                  </a:solidFill>
                  <a:effectLst/>
                  <a:latin typeface="+mj-lt"/>
                  <a:ea typeface="+mj-ea"/>
                  <a:cs typeface="+mj-cs"/>
                </a:rPr>
                <a:t>how</a:t>
              </a:r>
              <a:r>
                <a:rPr lang="en-US" sz="4800" b="0" i="0" u="none" strike="noStrike" kern="1200" dirty="0">
                  <a:effectLst/>
                  <a:latin typeface="+mj-lt"/>
                  <a:ea typeface="+mj-ea"/>
                  <a:cs typeface="+mj-cs"/>
                </a:rPr>
                <a:t> they will recognise </a:t>
              </a:r>
              <a:r>
                <a:rPr lang="en-US" sz="4800" b="1" i="0" u="none" strike="noStrike" kern="1200" dirty="0">
                  <a:solidFill>
                    <a:srgbClr val="00B0F0"/>
                  </a:solidFill>
                  <a:effectLst/>
                  <a:latin typeface="+mj-lt"/>
                  <a:ea typeface="+mj-ea"/>
                  <a:cs typeface="+mj-cs"/>
                </a:rPr>
                <a:t>when</a:t>
              </a:r>
              <a:r>
                <a:rPr lang="en-US" sz="4800" b="0" i="0" u="none" strike="noStrike" kern="1200" dirty="0">
                  <a:effectLst/>
                  <a:latin typeface="+mj-lt"/>
                  <a:ea typeface="+mj-ea"/>
                  <a:cs typeface="+mj-cs"/>
                </a:rPr>
                <a:t> they hav</a:t>
              </a:r>
              <a:r>
                <a:rPr lang="en-US" sz="4800" kern="1200" dirty="0">
                  <a:latin typeface="+mj-lt"/>
                  <a:ea typeface="+mj-ea"/>
                  <a:cs typeface="+mj-cs"/>
                </a:rPr>
                <a:t>e succeeded</a:t>
              </a:r>
              <a:r>
                <a:rPr lang="en-US" sz="4800" b="0" i="0" u="none" strike="noStrike" kern="1200" dirty="0">
                  <a:effectLst/>
                  <a:latin typeface="+mj-lt"/>
                  <a:ea typeface="+mj-ea"/>
                  <a:cs typeface="+mj-cs"/>
                </a:rPr>
                <a:t> and </a:t>
              </a:r>
              <a:r>
                <a:rPr lang="en-US" sz="4800" b="1" i="0" u="none" strike="noStrike" kern="1200" dirty="0">
                  <a:solidFill>
                    <a:srgbClr val="9933FF"/>
                  </a:solidFill>
                  <a:effectLst/>
                  <a:latin typeface="+mj-lt"/>
                  <a:ea typeface="+mj-ea"/>
                  <a:cs typeface="+mj-cs"/>
                </a:rPr>
                <a:t>why</a:t>
              </a:r>
              <a:r>
                <a:rPr lang="en-US" sz="4800" b="0" i="0" u="none" strike="noStrike" kern="1200" dirty="0">
                  <a:effectLst/>
                  <a:latin typeface="+mj-lt"/>
                  <a:ea typeface="+mj-ea"/>
                  <a:cs typeface="+mj-cs"/>
                </a:rPr>
                <a:t> they should learn it in the first place.</a:t>
              </a:r>
              <a:r>
                <a:rPr lang="en-US" sz="4800" b="0" i="0" kern="1200" dirty="0">
                  <a:effectLst/>
                  <a:latin typeface="+mj-lt"/>
                  <a:ea typeface="+mj-ea"/>
                  <a:cs typeface="+mj-cs"/>
                </a:rPr>
                <a:t>​</a:t>
              </a:r>
              <a:endParaRPr lang="en-US" sz="4800" kern="1200" dirty="0">
                <a:latin typeface="+mj-lt"/>
                <a:ea typeface="+mj-ea"/>
                <a:cs typeface="+mj-cs"/>
              </a:endParaRPr>
            </a:p>
          </p:txBody>
        </p:sp>
        <p:sp>
          <p:nvSpPr>
            <p:cNvPr id="3" name="TextBox 2">
              <a:extLst>
                <a:ext uri="{FF2B5EF4-FFF2-40B4-BE49-F238E27FC236}">
                  <a16:creationId xmlns:a16="http://schemas.microsoft.com/office/drawing/2014/main" id="{51B0BFBE-B320-4205-9CCE-9AB4F7CCDA6C}"/>
                </a:ext>
              </a:extLst>
            </p:cNvPr>
            <p:cNvSpPr txBox="1"/>
            <p:nvPr/>
          </p:nvSpPr>
          <p:spPr>
            <a:xfrm>
              <a:off x="3747979" y="6005716"/>
              <a:ext cx="4696039" cy="646331"/>
            </a:xfrm>
            <a:prstGeom prst="rect">
              <a:avLst/>
            </a:prstGeom>
            <a:noFill/>
          </p:spPr>
          <p:txBody>
            <a:bodyPr wrap="square">
              <a:spAutoFit/>
            </a:bodyPr>
            <a:lstStyle/>
            <a:p>
              <a:pPr algn="ctr"/>
              <a:r>
                <a:rPr lang="en-GB" b="0" i="1" u="none" strike="noStrike" dirty="0">
                  <a:effectLst/>
                  <a:latin typeface="Calibri" panose="020F0502020204030204" pitchFamily="34" charset="0"/>
                </a:rPr>
                <a:t>An Introduction into Assessment For Learning</a:t>
              </a:r>
            </a:p>
            <a:p>
              <a:pPr algn="ctr"/>
              <a:r>
                <a:rPr lang="en-GB" b="0" i="0" u="none" strike="noStrike" dirty="0">
                  <a:effectLst/>
                  <a:latin typeface="Calibri" panose="020F0502020204030204" pitchFamily="34" charset="0"/>
                </a:rPr>
                <a:t>Learning Unlimited (2004)</a:t>
              </a:r>
              <a:r>
                <a:rPr lang="en-GB" b="0" i="0" dirty="0">
                  <a:effectLst/>
                  <a:latin typeface="Calibri" panose="020F0502020204030204" pitchFamily="34" charset="0"/>
                </a:rPr>
                <a:t>​</a:t>
              </a:r>
              <a:endParaRPr lang="en-GB" dirty="0"/>
            </a:p>
          </p:txBody>
        </p:sp>
      </p:grpSp>
    </p:spTree>
    <p:extLst>
      <p:ext uri="{BB962C8B-B14F-4D97-AF65-F5344CB8AC3E}">
        <p14:creationId xmlns:p14="http://schemas.microsoft.com/office/powerpoint/2010/main" val="17318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45662-BCDE-4C74-9CF5-CC4D37928809}"/>
              </a:ext>
            </a:extLst>
          </p:cNvPr>
          <p:cNvSpPr txBox="1"/>
          <p:nvPr/>
        </p:nvSpPr>
        <p:spPr>
          <a:xfrm>
            <a:off x="3618858"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C6AF90FE-8A78-44B4-811B-CEEF8C02D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4" name="TextBox 3">
            <a:extLst>
              <a:ext uri="{FF2B5EF4-FFF2-40B4-BE49-F238E27FC236}">
                <a16:creationId xmlns:a16="http://schemas.microsoft.com/office/drawing/2014/main" id="{EA8C2EC9-CC44-4655-AB2E-755804FAB94F}"/>
              </a:ext>
            </a:extLst>
          </p:cNvPr>
          <p:cNvSpPr txBox="1"/>
          <p:nvPr/>
        </p:nvSpPr>
        <p:spPr>
          <a:xfrm>
            <a:off x="1310268" y="2115000"/>
            <a:ext cx="9571463" cy="1323439"/>
          </a:xfrm>
          <a:prstGeom prst="rect">
            <a:avLst/>
          </a:prstGeom>
          <a:noFill/>
        </p:spPr>
        <p:txBody>
          <a:bodyPr wrap="square">
            <a:spAutoFit/>
          </a:bodyPr>
          <a:lstStyle/>
          <a:p>
            <a:pPr algn="ctr"/>
            <a:r>
              <a:rPr lang="en-GB" sz="4000" dirty="0">
                <a:latin typeface="Calibri" panose="020F0502020204030204" pitchFamily="34" charset="0"/>
                <a:cs typeface="Calibri" panose="020F0502020204030204" pitchFamily="34" charset="0"/>
              </a:rPr>
              <a:t>How do you </a:t>
            </a:r>
            <a:r>
              <a:rPr lang="en-GB" sz="4000" b="1" dirty="0">
                <a:latin typeface="Calibri" panose="020F0502020204030204" pitchFamily="34" charset="0"/>
                <a:cs typeface="Calibri" panose="020F0502020204030204" pitchFamily="34" charset="0"/>
              </a:rPr>
              <a:t>share</a:t>
            </a:r>
            <a:r>
              <a:rPr lang="en-GB" sz="4000" dirty="0">
                <a:latin typeface="Calibri" panose="020F0502020204030204" pitchFamily="34" charset="0"/>
                <a:cs typeface="Calibri" panose="020F0502020204030204" pitchFamily="34" charset="0"/>
              </a:rPr>
              <a:t> the learning intentions and success criteria with your learners?</a:t>
            </a:r>
            <a:endParaRPr lang="en-GB" sz="40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3E3CF71-9C65-4F60-8C18-7B600F4B6690}"/>
              </a:ext>
            </a:extLst>
          </p:cNvPr>
          <p:cNvSpPr txBox="1"/>
          <p:nvPr/>
        </p:nvSpPr>
        <p:spPr>
          <a:xfrm>
            <a:off x="339326" y="4215293"/>
            <a:ext cx="11693912" cy="1323439"/>
          </a:xfrm>
          <a:prstGeom prst="rect">
            <a:avLst/>
          </a:prstGeom>
          <a:noFill/>
        </p:spPr>
        <p:txBody>
          <a:bodyPr wrap="square">
            <a:spAutoFit/>
          </a:bodyPr>
          <a:lstStyle/>
          <a:p>
            <a:pPr algn="ctr"/>
            <a:r>
              <a:rPr lang="en-GB" sz="4000" dirty="0">
                <a:latin typeface="Calibri" panose="020F0502020204030204" pitchFamily="34" charset="0"/>
                <a:cs typeface="Calibri" panose="020F0502020204030204" pitchFamily="34" charset="0"/>
              </a:rPr>
              <a:t>What works well? </a:t>
            </a:r>
          </a:p>
          <a:p>
            <a:pPr algn="ctr"/>
            <a:r>
              <a:rPr lang="en-GB" sz="4000" dirty="0">
                <a:latin typeface="Calibri" panose="020F0502020204030204" pitchFamily="34" charset="0"/>
                <a:cs typeface="Calibri" panose="020F0502020204030204" pitchFamily="34" charset="0"/>
              </a:rPr>
              <a:t>What needs improvement?</a:t>
            </a:r>
            <a:endParaRPr lang="en-GB"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65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DBC43D-19D0-4822-AE9A-AA75A82EAD4D}"/>
              </a:ext>
            </a:extLst>
          </p:cNvPr>
          <p:cNvSpPr txBox="1"/>
          <p:nvPr/>
        </p:nvSpPr>
        <p:spPr>
          <a:xfrm>
            <a:off x="0" y="10734"/>
            <a:ext cx="12192000" cy="1138773"/>
          </a:xfrm>
          <a:prstGeom prst="rect">
            <a:avLst/>
          </a:prstGeom>
          <a:noFill/>
        </p:spPr>
        <p:txBody>
          <a:bodyPr wrap="square">
            <a:spAutoFit/>
          </a:bodyPr>
          <a:lstStyle/>
          <a:p>
            <a:pPr algn="ctr"/>
            <a:r>
              <a:rPr lang="en-GB" sz="2800" b="1" dirty="0">
                <a:latin typeface="Calibri" panose="020F0502020204030204" pitchFamily="34" charset="0"/>
                <a:cs typeface="Calibri" panose="020F0502020204030204" pitchFamily="34" charset="0"/>
              </a:rPr>
              <a:t>Involving learners in creating the Learning Intentions and Success Criteria</a:t>
            </a:r>
          </a:p>
          <a:p>
            <a:pPr algn="ctr"/>
            <a:r>
              <a:rPr lang="en-GB" sz="4000" b="1" dirty="0">
                <a:solidFill>
                  <a:srgbClr val="00B0F0"/>
                </a:solidFill>
                <a:latin typeface="Calibri" panose="020F0502020204030204" pitchFamily="34" charset="0"/>
                <a:cs typeface="Calibri" panose="020F0502020204030204" pitchFamily="34" charset="0"/>
              </a:rPr>
              <a:t>How to co-construct and share</a:t>
            </a:r>
          </a:p>
        </p:txBody>
      </p:sp>
      <p:grpSp>
        <p:nvGrpSpPr>
          <p:cNvPr id="19" name="Group 18">
            <a:extLst>
              <a:ext uri="{FF2B5EF4-FFF2-40B4-BE49-F238E27FC236}">
                <a16:creationId xmlns:a16="http://schemas.microsoft.com/office/drawing/2014/main" id="{10303AAA-79F0-49E7-9772-49862960FDD4}"/>
              </a:ext>
            </a:extLst>
          </p:cNvPr>
          <p:cNvGrpSpPr/>
          <p:nvPr/>
        </p:nvGrpSpPr>
        <p:grpSpPr>
          <a:xfrm>
            <a:off x="208154" y="1417426"/>
            <a:ext cx="11350085" cy="4835403"/>
            <a:chOff x="208154" y="1417426"/>
            <a:chExt cx="11350085" cy="4835403"/>
          </a:xfrm>
        </p:grpSpPr>
        <p:sp>
          <p:nvSpPr>
            <p:cNvPr id="3" name="TextBox 2">
              <a:extLst>
                <a:ext uri="{FF2B5EF4-FFF2-40B4-BE49-F238E27FC236}">
                  <a16:creationId xmlns:a16="http://schemas.microsoft.com/office/drawing/2014/main" id="{9DF42784-24CB-4124-B60F-F7EF22CD4D0D}"/>
                </a:ext>
              </a:extLst>
            </p:cNvPr>
            <p:cNvSpPr txBox="1"/>
            <p:nvPr/>
          </p:nvSpPr>
          <p:spPr>
            <a:xfrm>
              <a:off x="208154" y="3860475"/>
              <a:ext cx="5099824"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Scaffolding through looking at finished examples of work</a:t>
              </a:r>
              <a:endParaRPr lang="en-GB" sz="3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95D8DEA-9CF2-4DDB-A7F2-41C5E436D1D5}"/>
                </a:ext>
              </a:extLst>
            </p:cNvPr>
            <p:cNvSpPr txBox="1"/>
            <p:nvPr/>
          </p:nvSpPr>
          <p:spPr>
            <a:xfrm>
              <a:off x="346612" y="5156224"/>
              <a:ext cx="4248618"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Comparing 2 examples of differing quality</a:t>
              </a:r>
              <a:endParaRPr lang="en-GB" sz="3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961AA25-8210-43E8-AD83-6E7509BE9B76}"/>
                </a:ext>
              </a:extLst>
            </p:cNvPr>
            <p:cNvSpPr txBox="1"/>
            <p:nvPr/>
          </p:nvSpPr>
          <p:spPr>
            <a:xfrm>
              <a:off x="7405334" y="2744689"/>
              <a:ext cx="3932666"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Demonstrating or modelling a technique</a:t>
              </a:r>
              <a:endParaRPr lang="en-GB" sz="32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817650D-125C-4631-8BEB-5BB00BC8D4DE}"/>
                </a:ext>
              </a:extLst>
            </p:cNvPr>
            <p:cNvSpPr txBox="1"/>
            <p:nvPr/>
          </p:nvSpPr>
          <p:spPr>
            <a:xfrm>
              <a:off x="6713032" y="4163762"/>
              <a:ext cx="4549699" cy="584775"/>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Improving poor examples</a:t>
              </a:r>
              <a:endParaRPr lang="en-GB" sz="32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152DE73-2CF3-4B55-AD4A-CA3EE311FF3E}"/>
                </a:ext>
              </a:extLst>
            </p:cNvPr>
            <p:cNvSpPr txBox="1"/>
            <p:nvPr/>
          </p:nvSpPr>
          <p:spPr>
            <a:xfrm>
              <a:off x="208155" y="1418156"/>
              <a:ext cx="5724293"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Invest time in training and supporting the learners with this</a:t>
              </a:r>
              <a:endParaRPr lang="en-GB" sz="32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EBA3E5A-2F73-48F7-975F-B5177698DBA0}"/>
                </a:ext>
              </a:extLst>
            </p:cNvPr>
            <p:cNvSpPr txBox="1"/>
            <p:nvPr/>
          </p:nvSpPr>
          <p:spPr>
            <a:xfrm>
              <a:off x="6283713" y="1417426"/>
              <a:ext cx="5099824"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Ensuring learners are clear about the intended learning</a:t>
              </a:r>
              <a:endParaRPr lang="en-GB" sz="32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551B21F-9261-438F-8943-CAF20E0512A0}"/>
                </a:ext>
              </a:extLst>
            </p:cNvPr>
            <p:cNvSpPr txBox="1"/>
            <p:nvPr/>
          </p:nvSpPr>
          <p:spPr>
            <a:xfrm>
              <a:off x="291790" y="2917204"/>
              <a:ext cx="6279996" cy="584775"/>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Engage in dialogue with the learners</a:t>
              </a:r>
              <a:endParaRPr lang="en-GB" sz="320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BC85933-7309-4F3F-87D8-F3DC3A1E7060}"/>
                </a:ext>
              </a:extLst>
            </p:cNvPr>
            <p:cNvSpPr txBox="1"/>
            <p:nvPr/>
          </p:nvSpPr>
          <p:spPr>
            <a:xfrm>
              <a:off x="6278137" y="5108633"/>
              <a:ext cx="5280102"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Complete a task first and then evaluate how to improve</a:t>
              </a:r>
            </a:p>
          </p:txBody>
        </p:sp>
        <p:sp>
          <p:nvSpPr>
            <p:cNvPr id="11" name="Rectangle: Rounded Corners 10">
              <a:extLst>
                <a:ext uri="{FF2B5EF4-FFF2-40B4-BE49-F238E27FC236}">
                  <a16:creationId xmlns:a16="http://schemas.microsoft.com/office/drawing/2014/main" id="{53B398CF-FF06-44C9-8122-F198293BBC52}"/>
                </a:ext>
              </a:extLst>
            </p:cNvPr>
            <p:cNvSpPr/>
            <p:nvPr/>
          </p:nvSpPr>
          <p:spPr>
            <a:xfrm>
              <a:off x="208154" y="1427006"/>
              <a:ext cx="5724293"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AA9D48C2-15C9-4F31-B16A-AE8CF7CB7544}"/>
                </a:ext>
              </a:extLst>
            </p:cNvPr>
            <p:cNvSpPr/>
            <p:nvPr/>
          </p:nvSpPr>
          <p:spPr>
            <a:xfrm>
              <a:off x="208154" y="2789622"/>
              <a:ext cx="6363632" cy="812005"/>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0E30361-92A5-4D4F-BC67-267B1C869F81}"/>
                </a:ext>
              </a:extLst>
            </p:cNvPr>
            <p:cNvSpPr/>
            <p:nvPr/>
          </p:nvSpPr>
          <p:spPr>
            <a:xfrm>
              <a:off x="208154" y="3860475"/>
              <a:ext cx="5099824"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9C48845-54B0-4E2D-9834-BD647C2273B9}"/>
                </a:ext>
              </a:extLst>
            </p:cNvPr>
            <p:cNvSpPr/>
            <p:nvPr/>
          </p:nvSpPr>
          <p:spPr>
            <a:xfrm>
              <a:off x="208154" y="5175612"/>
              <a:ext cx="4248618"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5A998A4A-F215-4B2A-BBFC-2142193BED18}"/>
                </a:ext>
              </a:extLst>
            </p:cNvPr>
            <p:cNvSpPr/>
            <p:nvPr/>
          </p:nvSpPr>
          <p:spPr>
            <a:xfrm>
              <a:off x="6330175" y="1423098"/>
              <a:ext cx="5099824"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72BB4D4-9384-4BEC-BDFD-EFC2306C29B7}"/>
                </a:ext>
              </a:extLst>
            </p:cNvPr>
            <p:cNvSpPr/>
            <p:nvPr/>
          </p:nvSpPr>
          <p:spPr>
            <a:xfrm>
              <a:off x="7265016" y="2750362"/>
              <a:ext cx="4213302"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6F4BB2DC-E95D-40F2-AF8B-9E0CA52C2BFF}"/>
                </a:ext>
              </a:extLst>
            </p:cNvPr>
            <p:cNvSpPr/>
            <p:nvPr/>
          </p:nvSpPr>
          <p:spPr>
            <a:xfrm>
              <a:off x="6458415" y="4053532"/>
              <a:ext cx="5021765" cy="812005"/>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70D5A38-C8CB-4DA0-9485-CD4F3E4A3E60}"/>
                </a:ext>
              </a:extLst>
            </p:cNvPr>
            <p:cNvSpPr/>
            <p:nvPr/>
          </p:nvSpPr>
          <p:spPr>
            <a:xfrm>
              <a:off x="6139679" y="5065931"/>
              <a:ext cx="5418560" cy="107721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grpSp>
    </p:spTree>
    <p:extLst>
      <p:ext uri="{BB962C8B-B14F-4D97-AF65-F5344CB8AC3E}">
        <p14:creationId xmlns:p14="http://schemas.microsoft.com/office/powerpoint/2010/main" val="413261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988DE4-E293-4EDB-9D72-2D27575D54E8}"/>
              </a:ext>
            </a:extLst>
          </p:cNvPr>
          <p:cNvSpPr txBox="1"/>
          <p:nvPr/>
        </p:nvSpPr>
        <p:spPr>
          <a:xfrm>
            <a:off x="0" y="189153"/>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learning, teaching and assessment</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DBFD13A-B4AD-4C89-9635-B4805FB13499}"/>
              </a:ext>
            </a:extLst>
          </p:cNvPr>
          <p:cNvSpPr txBox="1"/>
          <p:nvPr/>
        </p:nvSpPr>
        <p:spPr>
          <a:xfrm>
            <a:off x="564995" y="944481"/>
            <a:ext cx="11062010" cy="584775"/>
          </a:xfrm>
          <a:prstGeom prst="rect">
            <a:avLst/>
          </a:prstGeom>
          <a:noFill/>
        </p:spPr>
        <p:txBody>
          <a:bodyPr wrap="square">
            <a:spAutoFit/>
          </a:bodyPr>
          <a:lstStyle/>
          <a:p>
            <a:pPr algn="ctr"/>
            <a:r>
              <a:rPr lang="en-GB" sz="3200" b="1" dirty="0">
                <a:solidFill>
                  <a:srgbClr val="00B0F0"/>
                </a:solidFill>
                <a:latin typeface="Calibri" panose="020F0502020204030204" pitchFamily="34" charset="0"/>
                <a:cs typeface="Calibri" panose="020F0502020204030204" pitchFamily="34" charset="0"/>
              </a:rPr>
              <a:t>Learners are at the heart of learning, teaching and assessment.</a:t>
            </a:r>
          </a:p>
        </p:txBody>
      </p:sp>
      <p:sp>
        <p:nvSpPr>
          <p:cNvPr id="4" name="TextBox 3">
            <a:extLst>
              <a:ext uri="{FF2B5EF4-FFF2-40B4-BE49-F238E27FC236}">
                <a16:creationId xmlns:a16="http://schemas.microsoft.com/office/drawing/2014/main" id="{D0DE77A7-3D22-4112-90C3-5BA54222DBB2}"/>
              </a:ext>
            </a:extLst>
          </p:cNvPr>
          <p:cNvSpPr txBox="1"/>
          <p:nvPr/>
        </p:nvSpPr>
        <p:spPr>
          <a:xfrm>
            <a:off x="2364059" y="2173135"/>
            <a:ext cx="9456234" cy="3046988"/>
          </a:xfrm>
          <a:prstGeom prst="rect">
            <a:avLst/>
          </a:prstGeom>
          <a:noFill/>
        </p:spPr>
        <p:txBody>
          <a:bodyPr wrap="square">
            <a:spAutoFit/>
          </a:bodyPr>
          <a:lstStyle/>
          <a:p>
            <a:pPr algn="ctr">
              <a:spcAft>
                <a:spcPts val="600"/>
              </a:spcAft>
            </a:pPr>
            <a:r>
              <a:rPr lang="en-GB" sz="3200" dirty="0">
                <a:latin typeface="Calibri" panose="020F0502020204030204" pitchFamily="34" charset="0"/>
                <a:cs typeface="Calibri" panose="020F0502020204030204" pitchFamily="34" charset="0"/>
              </a:rPr>
              <a:t>Learner’s experiences are appropriately challenging and enjoyable and well matched to their needs and interests. Learners exercise choice … and take increasing responsibility as they become more independent in their learning. They understand the purpose of their learning and have opportunities to lead the learning. </a:t>
            </a:r>
            <a:endParaRPr lang="en-GB" sz="3200" dirty="0">
              <a:solidFill>
                <a:schemeClr val="tx1"/>
              </a:solidFill>
              <a:latin typeface="Calibri" panose="020F0502020204030204" pitchFamily="34" charset="0"/>
              <a:cs typeface="Calibri" panose="020F0502020204030204" pitchFamily="34" charset="0"/>
            </a:endParaRPr>
          </a:p>
        </p:txBody>
      </p:sp>
      <p:pic>
        <p:nvPicPr>
          <p:cNvPr id="8" name="Picture 2" descr="Image result for how good is our school 4">
            <a:extLst>
              <a:ext uri="{FF2B5EF4-FFF2-40B4-BE49-F238E27FC236}">
                <a16:creationId xmlns:a16="http://schemas.microsoft.com/office/drawing/2014/main" id="{82383299-98BD-4D16-A2BE-12BCDFFF0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94" y="2486722"/>
            <a:ext cx="1897893" cy="24198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6E94243-87D5-437F-9AAE-BA71E1E5D092}"/>
              </a:ext>
            </a:extLst>
          </p:cNvPr>
          <p:cNvSpPr/>
          <p:nvPr/>
        </p:nvSpPr>
        <p:spPr>
          <a:xfrm>
            <a:off x="3961262" y="5590353"/>
            <a:ext cx="5126984" cy="646331"/>
          </a:xfrm>
          <a:prstGeom prst="rect">
            <a:avLst/>
          </a:prstGeom>
        </p:spPr>
        <p:txBody>
          <a:bodyPr wrap="square" anchor="t">
            <a:spAutoFit/>
          </a:bodyPr>
          <a:lstStyle/>
          <a:p>
            <a:pPr algn="ctr"/>
            <a:r>
              <a:rPr lang="en-GB" b="1" dirty="0" err="1">
                <a:solidFill>
                  <a:prstClr val="black"/>
                </a:solidFill>
                <a:latin typeface="+mj-lt"/>
                <a:hlinkClick r:id="rId4"/>
              </a:rPr>
              <a:t>HGIOS</a:t>
            </a:r>
            <a:r>
              <a:rPr lang="en-GB" b="1" dirty="0">
                <a:solidFill>
                  <a:prstClr val="black"/>
                </a:solidFill>
                <a:latin typeface="+mj-lt"/>
                <a:hlinkClick r:id="rId4"/>
              </a:rPr>
              <a:t> 4 </a:t>
            </a:r>
            <a:r>
              <a:rPr lang="en-GB" b="1" dirty="0">
                <a:solidFill>
                  <a:prstClr val="black"/>
                </a:solidFill>
                <a:latin typeface="+mj-lt"/>
              </a:rPr>
              <a:t>- QI 2.3 Learning, Teaching and Assessment </a:t>
            </a:r>
          </a:p>
          <a:p>
            <a:pPr algn="ctr"/>
            <a:r>
              <a:rPr lang="en-GB" dirty="0">
                <a:solidFill>
                  <a:prstClr val="black"/>
                </a:solidFill>
                <a:latin typeface="+mj-lt"/>
              </a:rPr>
              <a:t>Level 5 Illustration:  Learning and Engagement</a:t>
            </a:r>
          </a:p>
        </p:txBody>
      </p:sp>
    </p:spTree>
    <p:extLst>
      <p:ext uri="{BB962C8B-B14F-4D97-AF65-F5344CB8AC3E}">
        <p14:creationId xmlns:p14="http://schemas.microsoft.com/office/powerpoint/2010/main" val="72037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D87851-4B50-4381-8F32-BB63C3DF8EF0}"/>
              </a:ext>
            </a:extLst>
          </p:cNvPr>
          <p:cNvSpPr txBox="1"/>
          <p:nvPr/>
        </p:nvSpPr>
        <p:spPr>
          <a:xfrm>
            <a:off x="11362" y="46013"/>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learning, teaching and assessment</a:t>
            </a:r>
            <a:endParaRPr lang="en-GB" sz="4000" b="1" dirty="0">
              <a:solidFill>
                <a:schemeClr val="tx1"/>
              </a:solidFill>
              <a:latin typeface="Calibri" panose="020F0502020204030204" pitchFamily="34" charset="0"/>
              <a:cs typeface="Calibri" panose="020F0502020204030204" pitchFamily="34" charset="0"/>
            </a:endParaRPr>
          </a:p>
        </p:txBody>
      </p:sp>
      <p:grpSp>
        <p:nvGrpSpPr>
          <p:cNvPr id="123" name="Group 122">
            <a:extLst>
              <a:ext uri="{FF2B5EF4-FFF2-40B4-BE49-F238E27FC236}">
                <a16:creationId xmlns:a16="http://schemas.microsoft.com/office/drawing/2014/main" id="{4CA0E05A-1DDB-490F-9A79-AF03FABE392F}"/>
              </a:ext>
            </a:extLst>
          </p:cNvPr>
          <p:cNvGrpSpPr/>
          <p:nvPr/>
        </p:nvGrpSpPr>
        <p:grpSpPr>
          <a:xfrm>
            <a:off x="1672801" y="859394"/>
            <a:ext cx="8712053" cy="5307037"/>
            <a:chOff x="1780321" y="1021580"/>
            <a:chExt cx="8712053" cy="5307037"/>
          </a:xfrm>
        </p:grpSpPr>
        <p:grpSp>
          <p:nvGrpSpPr>
            <p:cNvPr id="4" name="Google Shape;8088;p103">
              <a:extLst>
                <a:ext uri="{FF2B5EF4-FFF2-40B4-BE49-F238E27FC236}">
                  <a16:creationId xmlns:a16="http://schemas.microsoft.com/office/drawing/2014/main" id="{108A69BE-25DF-46CE-8AAE-7D356AEB9148}"/>
                </a:ext>
              </a:extLst>
            </p:cNvPr>
            <p:cNvGrpSpPr/>
            <p:nvPr/>
          </p:nvGrpSpPr>
          <p:grpSpPr>
            <a:xfrm>
              <a:off x="1780321" y="1021580"/>
              <a:ext cx="8631357" cy="5307037"/>
              <a:chOff x="2389399" y="2595741"/>
              <a:chExt cx="812796" cy="801369"/>
            </a:xfrm>
          </p:grpSpPr>
          <p:sp>
            <p:nvSpPr>
              <p:cNvPr id="56" name="Google Shape;8090;p103">
                <a:extLst>
                  <a:ext uri="{FF2B5EF4-FFF2-40B4-BE49-F238E27FC236}">
                    <a16:creationId xmlns:a16="http://schemas.microsoft.com/office/drawing/2014/main" id="{DD623D26-6ADA-4C79-8A6B-F2EDCB3FCEFD}"/>
                  </a:ext>
                </a:extLst>
              </p:cNvPr>
              <p:cNvSpPr/>
              <p:nvPr/>
            </p:nvSpPr>
            <p:spPr>
              <a:xfrm>
                <a:off x="2530550" y="2913581"/>
                <a:ext cx="530449" cy="165654"/>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chemeClr val="bg1">
                  <a:lumMod val="75000"/>
                </a:schemeClr>
              </a:solidFill>
              <a:ln w="2857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8093;p103">
                <a:extLst>
                  <a:ext uri="{FF2B5EF4-FFF2-40B4-BE49-F238E27FC236}">
                    <a16:creationId xmlns:a16="http://schemas.microsoft.com/office/drawing/2014/main" id="{EDEEDC8B-2F4B-4EA9-99D9-8625A993E81D}"/>
                  </a:ext>
                </a:extLst>
              </p:cNvPr>
              <p:cNvGrpSpPr/>
              <p:nvPr/>
            </p:nvGrpSpPr>
            <p:grpSpPr>
              <a:xfrm>
                <a:off x="2389399" y="2595741"/>
                <a:ext cx="812737" cy="296820"/>
                <a:chOff x="2389399" y="2595741"/>
                <a:chExt cx="812737" cy="296820"/>
              </a:xfrm>
            </p:grpSpPr>
            <p:grpSp>
              <p:nvGrpSpPr>
                <p:cNvPr id="32" name="Google Shape;8094;p103">
                  <a:extLst>
                    <a:ext uri="{FF2B5EF4-FFF2-40B4-BE49-F238E27FC236}">
                      <a16:creationId xmlns:a16="http://schemas.microsoft.com/office/drawing/2014/main" id="{064D9951-691D-4268-93E9-18A758DFF658}"/>
                    </a:ext>
                  </a:extLst>
                </p:cNvPr>
                <p:cNvGrpSpPr/>
                <p:nvPr/>
              </p:nvGrpSpPr>
              <p:grpSpPr>
                <a:xfrm>
                  <a:off x="2389399" y="2595741"/>
                  <a:ext cx="363634" cy="296820"/>
                  <a:chOff x="2389399" y="2595741"/>
                  <a:chExt cx="363634" cy="296820"/>
                </a:xfrm>
              </p:grpSpPr>
              <p:grpSp>
                <p:nvGrpSpPr>
                  <p:cNvPr id="49" name="Google Shape;8095;p103">
                    <a:extLst>
                      <a:ext uri="{FF2B5EF4-FFF2-40B4-BE49-F238E27FC236}">
                        <a16:creationId xmlns:a16="http://schemas.microsoft.com/office/drawing/2014/main" id="{E010B499-7055-4EA7-8A1F-91387D1DFD87}"/>
                      </a:ext>
                    </a:extLst>
                  </p:cNvPr>
                  <p:cNvGrpSpPr/>
                  <p:nvPr/>
                </p:nvGrpSpPr>
                <p:grpSpPr>
                  <a:xfrm>
                    <a:off x="2493852" y="2794333"/>
                    <a:ext cx="259181" cy="98228"/>
                    <a:chOff x="2493852" y="2794333"/>
                    <a:chExt cx="259181" cy="98228"/>
                  </a:xfrm>
                </p:grpSpPr>
                <p:sp>
                  <p:nvSpPr>
                    <p:cNvPr id="53" name="Google Shape;8096;p103">
                      <a:extLst>
                        <a:ext uri="{FF2B5EF4-FFF2-40B4-BE49-F238E27FC236}">
                          <a16:creationId xmlns:a16="http://schemas.microsoft.com/office/drawing/2014/main" id="{B5851F03-4237-4892-9C36-7F91980166F9}"/>
                        </a:ext>
                      </a:extLst>
                    </p:cNvPr>
                    <p:cNvSpPr/>
                    <p:nvPr/>
                  </p:nvSpPr>
                  <p:spPr>
                    <a:xfrm>
                      <a:off x="2500419" y="2800896"/>
                      <a:ext cx="246071" cy="85100"/>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w="28575">
                      <a:solidFill>
                        <a:srgbClr val="00B0F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97;p103">
                      <a:extLst>
                        <a:ext uri="{FF2B5EF4-FFF2-40B4-BE49-F238E27FC236}">
                          <a16:creationId xmlns:a16="http://schemas.microsoft.com/office/drawing/2014/main" id="{124046AF-A743-4C16-9114-25BD7F1AF3E6}"/>
                        </a:ext>
                      </a:extLst>
                    </p:cNvPr>
                    <p:cNvSpPr/>
                    <p:nvPr/>
                  </p:nvSpPr>
                  <p:spPr>
                    <a:xfrm>
                      <a:off x="2493852" y="2794333"/>
                      <a:ext cx="15356" cy="15352"/>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8;p103">
                      <a:extLst>
                        <a:ext uri="{FF2B5EF4-FFF2-40B4-BE49-F238E27FC236}">
                          <a16:creationId xmlns:a16="http://schemas.microsoft.com/office/drawing/2014/main" id="{AF27E3A7-25A6-420C-B9A1-ED86AA9CC316}"/>
                        </a:ext>
                      </a:extLst>
                    </p:cNvPr>
                    <p:cNvSpPr/>
                    <p:nvPr/>
                  </p:nvSpPr>
                  <p:spPr>
                    <a:xfrm>
                      <a:off x="2737686" y="2877210"/>
                      <a:ext cx="15347" cy="15352"/>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8100;p103">
                    <a:extLst>
                      <a:ext uri="{FF2B5EF4-FFF2-40B4-BE49-F238E27FC236}">
                        <a16:creationId xmlns:a16="http://schemas.microsoft.com/office/drawing/2014/main" id="{DD38E846-C11C-4AEA-8076-77ECEC61B440}"/>
                      </a:ext>
                    </a:extLst>
                  </p:cNvPr>
                  <p:cNvSpPr/>
                  <p:nvPr/>
                </p:nvSpPr>
                <p:spPr>
                  <a:xfrm>
                    <a:off x="2389399" y="2595741"/>
                    <a:ext cx="224284" cy="182006"/>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285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102;p103">
                  <a:extLst>
                    <a:ext uri="{FF2B5EF4-FFF2-40B4-BE49-F238E27FC236}">
                      <a16:creationId xmlns:a16="http://schemas.microsoft.com/office/drawing/2014/main" id="{F339881D-BF8A-4A20-8159-4E1D3F50C25F}"/>
                    </a:ext>
                  </a:extLst>
                </p:cNvPr>
                <p:cNvGrpSpPr/>
                <p:nvPr/>
              </p:nvGrpSpPr>
              <p:grpSpPr>
                <a:xfrm>
                  <a:off x="2683630" y="2595741"/>
                  <a:ext cx="224274" cy="296820"/>
                  <a:chOff x="2683630" y="2595741"/>
                  <a:chExt cx="224274" cy="296820"/>
                </a:xfrm>
              </p:grpSpPr>
              <p:grpSp>
                <p:nvGrpSpPr>
                  <p:cNvPr id="42" name="Google Shape;8103;p103">
                    <a:extLst>
                      <a:ext uri="{FF2B5EF4-FFF2-40B4-BE49-F238E27FC236}">
                        <a16:creationId xmlns:a16="http://schemas.microsoft.com/office/drawing/2014/main" id="{1792DBBA-DC45-49A3-B808-E6C83F183510}"/>
                      </a:ext>
                    </a:extLst>
                  </p:cNvPr>
                  <p:cNvGrpSpPr/>
                  <p:nvPr/>
                </p:nvGrpSpPr>
                <p:grpSpPr>
                  <a:xfrm>
                    <a:off x="2788083" y="2794333"/>
                    <a:ext cx="15352" cy="98228"/>
                    <a:chOff x="2788083" y="2794333"/>
                    <a:chExt cx="15352" cy="98228"/>
                  </a:xfrm>
                </p:grpSpPr>
                <p:sp>
                  <p:nvSpPr>
                    <p:cNvPr id="46" name="Google Shape;8104;p103">
                      <a:extLst>
                        <a:ext uri="{FF2B5EF4-FFF2-40B4-BE49-F238E27FC236}">
                          <a16:creationId xmlns:a16="http://schemas.microsoft.com/office/drawing/2014/main" id="{3C5034CF-AAE0-43CB-906C-01DF1EAD93E4}"/>
                        </a:ext>
                      </a:extLst>
                    </p:cNvPr>
                    <p:cNvSpPr/>
                    <p:nvPr/>
                  </p:nvSpPr>
                  <p:spPr>
                    <a:xfrm>
                      <a:off x="2794655" y="2800905"/>
                      <a:ext cx="2212" cy="85091"/>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w="28575">
                      <a:solidFill>
                        <a:srgbClr val="9933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05;p103">
                      <a:extLst>
                        <a:ext uri="{FF2B5EF4-FFF2-40B4-BE49-F238E27FC236}">
                          <a16:creationId xmlns:a16="http://schemas.microsoft.com/office/drawing/2014/main" id="{12BED129-50AB-4F4F-B998-AE5862FD39D7}"/>
                        </a:ext>
                      </a:extLst>
                    </p:cNvPr>
                    <p:cNvSpPr/>
                    <p:nvPr/>
                  </p:nvSpPr>
                  <p:spPr>
                    <a:xfrm>
                      <a:off x="2788083" y="2794333"/>
                      <a:ext cx="15352" cy="15352"/>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06;p103">
                      <a:extLst>
                        <a:ext uri="{FF2B5EF4-FFF2-40B4-BE49-F238E27FC236}">
                          <a16:creationId xmlns:a16="http://schemas.microsoft.com/office/drawing/2014/main" id="{A5FC5185-7705-42DE-BC3B-6E96E2384C25}"/>
                        </a:ext>
                      </a:extLst>
                    </p:cNvPr>
                    <p:cNvSpPr/>
                    <p:nvPr/>
                  </p:nvSpPr>
                  <p:spPr>
                    <a:xfrm>
                      <a:off x="2788083" y="2877210"/>
                      <a:ext cx="15352" cy="15352"/>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8108;p103">
                    <a:extLst>
                      <a:ext uri="{FF2B5EF4-FFF2-40B4-BE49-F238E27FC236}">
                        <a16:creationId xmlns:a16="http://schemas.microsoft.com/office/drawing/2014/main" id="{DCB1D937-0C5E-4083-8D68-7F0DF9D37ECD}"/>
                      </a:ext>
                    </a:extLst>
                  </p:cNvPr>
                  <p:cNvSpPr/>
                  <p:nvPr/>
                </p:nvSpPr>
                <p:spPr>
                  <a:xfrm>
                    <a:off x="2683630" y="2595741"/>
                    <a:ext cx="224274" cy="182006"/>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28575" cap="flat" cmpd="sng">
                    <a:solidFill>
                      <a:srgbClr val="993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8110;p103">
                  <a:extLst>
                    <a:ext uri="{FF2B5EF4-FFF2-40B4-BE49-F238E27FC236}">
                      <a16:creationId xmlns:a16="http://schemas.microsoft.com/office/drawing/2014/main" id="{2E3BE77B-CC37-4DBE-B2A5-F590AD60B104}"/>
                    </a:ext>
                  </a:extLst>
                </p:cNvPr>
                <p:cNvGrpSpPr/>
                <p:nvPr/>
              </p:nvGrpSpPr>
              <p:grpSpPr>
                <a:xfrm>
                  <a:off x="2838475" y="2595741"/>
                  <a:ext cx="363661" cy="296820"/>
                  <a:chOff x="2838475" y="2595741"/>
                  <a:chExt cx="363661" cy="296820"/>
                </a:xfrm>
              </p:grpSpPr>
              <p:grpSp>
                <p:nvGrpSpPr>
                  <p:cNvPr id="35" name="Google Shape;8111;p103">
                    <a:extLst>
                      <a:ext uri="{FF2B5EF4-FFF2-40B4-BE49-F238E27FC236}">
                        <a16:creationId xmlns:a16="http://schemas.microsoft.com/office/drawing/2014/main" id="{A3EBB6AB-DD75-4724-91DC-F738E6BE7AFB}"/>
                      </a:ext>
                    </a:extLst>
                  </p:cNvPr>
                  <p:cNvGrpSpPr/>
                  <p:nvPr/>
                </p:nvGrpSpPr>
                <p:grpSpPr>
                  <a:xfrm>
                    <a:off x="2838475" y="2794333"/>
                    <a:ext cx="259181" cy="98228"/>
                    <a:chOff x="2838475" y="2794333"/>
                    <a:chExt cx="259181" cy="98228"/>
                  </a:xfrm>
                </p:grpSpPr>
                <p:sp>
                  <p:nvSpPr>
                    <p:cNvPr id="39" name="Google Shape;8112;p103">
                      <a:extLst>
                        <a:ext uri="{FF2B5EF4-FFF2-40B4-BE49-F238E27FC236}">
                          <a16:creationId xmlns:a16="http://schemas.microsoft.com/office/drawing/2014/main" id="{B78AFBD5-3E0C-4B2B-9813-C0BA6267D5B6}"/>
                        </a:ext>
                      </a:extLst>
                    </p:cNvPr>
                    <p:cNvSpPr/>
                    <p:nvPr/>
                  </p:nvSpPr>
                  <p:spPr>
                    <a:xfrm>
                      <a:off x="2845042" y="2800896"/>
                      <a:ext cx="246057" cy="85100"/>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chemeClr val="accent6">
                        <a:lumMod val="75000"/>
                      </a:schemeClr>
                    </a:solidFill>
                    <a:ln w="28575">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13;p103">
                      <a:extLst>
                        <a:ext uri="{FF2B5EF4-FFF2-40B4-BE49-F238E27FC236}">
                          <a16:creationId xmlns:a16="http://schemas.microsoft.com/office/drawing/2014/main" id="{92F5F7ED-DC6A-41E3-9749-B4FAAB536254}"/>
                        </a:ext>
                      </a:extLst>
                    </p:cNvPr>
                    <p:cNvSpPr/>
                    <p:nvPr/>
                  </p:nvSpPr>
                  <p:spPr>
                    <a:xfrm>
                      <a:off x="3082301" y="2794333"/>
                      <a:ext cx="15356" cy="15352"/>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4;p103">
                      <a:extLst>
                        <a:ext uri="{FF2B5EF4-FFF2-40B4-BE49-F238E27FC236}">
                          <a16:creationId xmlns:a16="http://schemas.microsoft.com/office/drawing/2014/main" id="{99A5FE7D-3A65-4EA2-9239-4A1051D881E3}"/>
                        </a:ext>
                      </a:extLst>
                    </p:cNvPr>
                    <p:cNvSpPr/>
                    <p:nvPr/>
                  </p:nvSpPr>
                  <p:spPr>
                    <a:xfrm>
                      <a:off x="2838475" y="2877210"/>
                      <a:ext cx="15347" cy="15352"/>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8116;p103">
                    <a:extLst>
                      <a:ext uri="{FF2B5EF4-FFF2-40B4-BE49-F238E27FC236}">
                        <a16:creationId xmlns:a16="http://schemas.microsoft.com/office/drawing/2014/main" id="{AB3CD9CD-7A43-4887-B803-C1BF0FABACED}"/>
                      </a:ext>
                    </a:extLst>
                  </p:cNvPr>
                  <p:cNvSpPr/>
                  <p:nvPr/>
                </p:nvSpPr>
                <p:spPr>
                  <a:xfrm>
                    <a:off x="2977852" y="2595741"/>
                    <a:ext cx="224284" cy="182006"/>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28575"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8118;p103">
                <a:extLst>
                  <a:ext uri="{FF2B5EF4-FFF2-40B4-BE49-F238E27FC236}">
                    <a16:creationId xmlns:a16="http://schemas.microsoft.com/office/drawing/2014/main" id="{04DF196B-1519-4754-AC64-7070625E3396}"/>
                  </a:ext>
                </a:extLst>
              </p:cNvPr>
              <p:cNvGrpSpPr/>
              <p:nvPr/>
            </p:nvGrpSpPr>
            <p:grpSpPr>
              <a:xfrm>
                <a:off x="2389399" y="3100241"/>
                <a:ext cx="812796" cy="296869"/>
                <a:chOff x="2389399" y="3100241"/>
                <a:chExt cx="812796" cy="296869"/>
              </a:xfrm>
            </p:grpSpPr>
            <p:grpSp>
              <p:nvGrpSpPr>
                <p:cNvPr id="8" name="Google Shape;8119;p103">
                  <a:extLst>
                    <a:ext uri="{FF2B5EF4-FFF2-40B4-BE49-F238E27FC236}">
                      <a16:creationId xmlns:a16="http://schemas.microsoft.com/office/drawing/2014/main" id="{7D5D4202-3719-4A90-8377-47CC804A1DAA}"/>
                    </a:ext>
                  </a:extLst>
                </p:cNvPr>
                <p:cNvGrpSpPr/>
                <p:nvPr/>
              </p:nvGrpSpPr>
              <p:grpSpPr>
                <a:xfrm>
                  <a:off x="2683630" y="3100241"/>
                  <a:ext cx="224334" cy="296869"/>
                  <a:chOff x="2683630" y="3100241"/>
                  <a:chExt cx="224334" cy="296869"/>
                </a:xfrm>
              </p:grpSpPr>
              <p:grpSp>
                <p:nvGrpSpPr>
                  <p:cNvPr id="25" name="Google Shape;8120;p103">
                    <a:extLst>
                      <a:ext uri="{FF2B5EF4-FFF2-40B4-BE49-F238E27FC236}">
                        <a16:creationId xmlns:a16="http://schemas.microsoft.com/office/drawing/2014/main" id="{5DC135FD-7976-4BFA-909F-EF431B3EB65A}"/>
                      </a:ext>
                    </a:extLst>
                  </p:cNvPr>
                  <p:cNvGrpSpPr/>
                  <p:nvPr/>
                </p:nvGrpSpPr>
                <p:grpSpPr>
                  <a:xfrm>
                    <a:off x="2788083" y="3100241"/>
                    <a:ext cx="15356" cy="98237"/>
                    <a:chOff x="2788083" y="3100241"/>
                    <a:chExt cx="15356" cy="98237"/>
                  </a:xfrm>
                </p:grpSpPr>
                <p:sp>
                  <p:nvSpPr>
                    <p:cNvPr id="29" name="Google Shape;8121;p103">
                      <a:extLst>
                        <a:ext uri="{FF2B5EF4-FFF2-40B4-BE49-F238E27FC236}">
                          <a16:creationId xmlns:a16="http://schemas.microsoft.com/office/drawing/2014/main" id="{1D40F3B1-B8B6-4CC8-9235-D78999C138E5}"/>
                        </a:ext>
                      </a:extLst>
                    </p:cNvPr>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w="28575">
                      <a:solidFill>
                        <a:srgbClr val="FFCC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22;p103">
                      <a:extLst>
                        <a:ext uri="{FF2B5EF4-FFF2-40B4-BE49-F238E27FC236}">
                          <a16:creationId xmlns:a16="http://schemas.microsoft.com/office/drawing/2014/main" id="{F0AD1570-3C41-4080-AEB2-A47ED755B1DC}"/>
                        </a:ext>
                      </a:extLst>
                    </p:cNvPr>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23;p103">
                      <a:extLst>
                        <a:ext uri="{FF2B5EF4-FFF2-40B4-BE49-F238E27FC236}">
                          <a16:creationId xmlns:a16="http://schemas.microsoft.com/office/drawing/2014/main" id="{6C9072ED-9CB4-48A6-B2FA-29E0C752D197}"/>
                        </a:ext>
                      </a:extLst>
                    </p:cNvPr>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8125;p103">
                    <a:extLst>
                      <a:ext uri="{FF2B5EF4-FFF2-40B4-BE49-F238E27FC236}">
                        <a16:creationId xmlns:a16="http://schemas.microsoft.com/office/drawing/2014/main" id="{08DBA7A8-9A6F-44C8-A583-20CC11A3EDD5}"/>
                      </a:ext>
                    </a:extLst>
                  </p:cNvPr>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28575" cap="flat" cmpd="sng">
                    <a:solidFill>
                      <a:srgbClr val="FFC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127;p103">
                  <a:extLst>
                    <a:ext uri="{FF2B5EF4-FFF2-40B4-BE49-F238E27FC236}">
                      <a16:creationId xmlns:a16="http://schemas.microsoft.com/office/drawing/2014/main" id="{C625BBC8-9401-490B-84DA-84C4E2F3F44D}"/>
                    </a:ext>
                  </a:extLst>
                </p:cNvPr>
                <p:cNvGrpSpPr/>
                <p:nvPr/>
              </p:nvGrpSpPr>
              <p:grpSpPr>
                <a:xfrm>
                  <a:off x="2389399" y="3100241"/>
                  <a:ext cx="363638" cy="296869"/>
                  <a:chOff x="2389399" y="3100241"/>
                  <a:chExt cx="363638" cy="296869"/>
                </a:xfrm>
              </p:grpSpPr>
              <p:grpSp>
                <p:nvGrpSpPr>
                  <p:cNvPr id="18" name="Google Shape;8128;p103">
                    <a:extLst>
                      <a:ext uri="{FF2B5EF4-FFF2-40B4-BE49-F238E27FC236}">
                        <a16:creationId xmlns:a16="http://schemas.microsoft.com/office/drawing/2014/main" id="{BDF8A7D3-206A-453B-B49F-A28C0F226672}"/>
                      </a:ext>
                    </a:extLst>
                  </p:cNvPr>
                  <p:cNvGrpSpPr/>
                  <p:nvPr/>
                </p:nvGrpSpPr>
                <p:grpSpPr>
                  <a:xfrm>
                    <a:off x="2493852" y="3100241"/>
                    <a:ext cx="259185" cy="98237"/>
                    <a:chOff x="2493852" y="3100241"/>
                    <a:chExt cx="259185" cy="98237"/>
                  </a:xfrm>
                </p:grpSpPr>
                <p:sp>
                  <p:nvSpPr>
                    <p:cNvPr id="22" name="Google Shape;8129;p103">
                      <a:extLst>
                        <a:ext uri="{FF2B5EF4-FFF2-40B4-BE49-F238E27FC236}">
                          <a16:creationId xmlns:a16="http://schemas.microsoft.com/office/drawing/2014/main" id="{95CE0B23-55D9-457F-93AE-7071FDC8D5D2}"/>
                        </a:ext>
                      </a:extLst>
                    </p:cNvPr>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FF0000"/>
                    </a:solidFill>
                    <a:ln w="28575">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30;p103">
                      <a:extLst>
                        <a:ext uri="{FF2B5EF4-FFF2-40B4-BE49-F238E27FC236}">
                          <a16:creationId xmlns:a16="http://schemas.microsoft.com/office/drawing/2014/main" id="{E7B032FF-06DB-477D-A603-971AE140FF98}"/>
                        </a:ext>
                      </a:extLst>
                    </p:cNvPr>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31;p103">
                      <a:extLst>
                        <a:ext uri="{FF2B5EF4-FFF2-40B4-BE49-F238E27FC236}">
                          <a16:creationId xmlns:a16="http://schemas.microsoft.com/office/drawing/2014/main" id="{822F31BB-99AD-42E5-A208-D1860CDD9865}"/>
                        </a:ext>
                      </a:extLst>
                    </p:cNvPr>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133;p103">
                    <a:extLst>
                      <a:ext uri="{FF2B5EF4-FFF2-40B4-BE49-F238E27FC236}">
                        <a16:creationId xmlns:a16="http://schemas.microsoft.com/office/drawing/2014/main" id="{EEC61F19-F2C9-410A-8940-8FB827EB5B0C}"/>
                      </a:ext>
                    </a:extLst>
                  </p:cNvPr>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135;p103">
                  <a:extLst>
                    <a:ext uri="{FF2B5EF4-FFF2-40B4-BE49-F238E27FC236}">
                      <a16:creationId xmlns:a16="http://schemas.microsoft.com/office/drawing/2014/main" id="{A875DCE3-0676-4667-8252-9C46871F34B8}"/>
                    </a:ext>
                  </a:extLst>
                </p:cNvPr>
                <p:cNvGrpSpPr/>
                <p:nvPr/>
              </p:nvGrpSpPr>
              <p:grpSpPr>
                <a:xfrm>
                  <a:off x="2838475" y="3100241"/>
                  <a:ext cx="363720" cy="296869"/>
                  <a:chOff x="2838475" y="3100241"/>
                  <a:chExt cx="363720" cy="296869"/>
                </a:xfrm>
              </p:grpSpPr>
              <p:grpSp>
                <p:nvGrpSpPr>
                  <p:cNvPr id="11" name="Google Shape;8136;p103">
                    <a:extLst>
                      <a:ext uri="{FF2B5EF4-FFF2-40B4-BE49-F238E27FC236}">
                        <a16:creationId xmlns:a16="http://schemas.microsoft.com/office/drawing/2014/main" id="{51334D3A-BFF4-442F-8147-2E5996FB7830}"/>
                      </a:ext>
                    </a:extLst>
                  </p:cNvPr>
                  <p:cNvGrpSpPr/>
                  <p:nvPr/>
                </p:nvGrpSpPr>
                <p:grpSpPr>
                  <a:xfrm>
                    <a:off x="2838475" y="3100241"/>
                    <a:ext cx="259185" cy="98237"/>
                    <a:chOff x="2838475" y="3100241"/>
                    <a:chExt cx="259185" cy="98237"/>
                  </a:xfrm>
                </p:grpSpPr>
                <p:sp>
                  <p:nvSpPr>
                    <p:cNvPr id="15" name="Google Shape;8137;p103">
                      <a:extLst>
                        <a:ext uri="{FF2B5EF4-FFF2-40B4-BE49-F238E27FC236}">
                          <a16:creationId xmlns:a16="http://schemas.microsoft.com/office/drawing/2014/main" id="{20A25C98-8D8D-443A-A1BE-A936A267E055}"/>
                        </a:ext>
                      </a:extLst>
                    </p:cNvPr>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w="28575">
                      <a:solidFill>
                        <a:srgbClr val="92D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38;p103">
                      <a:extLst>
                        <a:ext uri="{FF2B5EF4-FFF2-40B4-BE49-F238E27FC236}">
                          <a16:creationId xmlns:a16="http://schemas.microsoft.com/office/drawing/2014/main" id="{74B043E8-3257-487B-AB1C-00DCBC417A22}"/>
                        </a:ext>
                      </a:extLst>
                    </p:cNvPr>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39;p103">
                      <a:extLst>
                        <a:ext uri="{FF2B5EF4-FFF2-40B4-BE49-F238E27FC236}">
                          <a16:creationId xmlns:a16="http://schemas.microsoft.com/office/drawing/2014/main" id="{BD97A08E-5E4A-4A20-96E4-77B6BC6592D1}"/>
                        </a:ext>
                      </a:extLst>
                    </p:cNvPr>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w="28575">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8141;p103">
                    <a:extLst>
                      <a:ext uri="{FF2B5EF4-FFF2-40B4-BE49-F238E27FC236}">
                        <a16:creationId xmlns:a16="http://schemas.microsoft.com/office/drawing/2014/main" id="{B21731DF-4389-47C1-8143-2A4DEEDA83AD}"/>
                      </a:ext>
                    </a:extLst>
                  </p:cNvPr>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2857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 name="Group 121">
              <a:extLst>
                <a:ext uri="{FF2B5EF4-FFF2-40B4-BE49-F238E27FC236}">
                  <a16:creationId xmlns:a16="http://schemas.microsoft.com/office/drawing/2014/main" id="{5088A051-E63E-495E-9BB0-B9F4FAD4D96A}"/>
                </a:ext>
              </a:extLst>
            </p:cNvPr>
            <p:cNvGrpSpPr/>
            <p:nvPr/>
          </p:nvGrpSpPr>
          <p:grpSpPr>
            <a:xfrm>
              <a:off x="1780322" y="1179589"/>
              <a:ext cx="8712052" cy="4986842"/>
              <a:chOff x="1780322" y="1179589"/>
              <a:chExt cx="8712052" cy="4986842"/>
            </a:xfrm>
          </p:grpSpPr>
          <p:sp>
            <p:nvSpPr>
              <p:cNvPr id="115" name="TextBox 114">
                <a:extLst>
                  <a:ext uri="{FF2B5EF4-FFF2-40B4-BE49-F238E27FC236}">
                    <a16:creationId xmlns:a16="http://schemas.microsoft.com/office/drawing/2014/main" id="{6955D7A1-CCC5-4A01-A770-25D7E1AB82A7}"/>
                  </a:ext>
                </a:extLst>
              </p:cNvPr>
              <p:cNvSpPr txBox="1"/>
              <p:nvPr/>
            </p:nvSpPr>
            <p:spPr>
              <a:xfrm>
                <a:off x="4067732" y="3156334"/>
                <a:ext cx="4218756" cy="1077218"/>
              </a:xfrm>
              <a:prstGeom prst="rect">
                <a:avLst/>
              </a:prstGeom>
              <a:noFill/>
            </p:spPr>
            <p:txBody>
              <a:bodyPr wrap="square">
                <a:spAutoFit/>
              </a:bodyPr>
              <a:lstStyle/>
              <a:p>
                <a:pPr algn="ctr"/>
                <a:r>
                  <a:rPr lang="en-GB" sz="3200" b="1" dirty="0"/>
                  <a:t>Learning, Teaching and Assessment</a:t>
                </a:r>
              </a:p>
            </p:txBody>
          </p:sp>
          <p:sp>
            <p:nvSpPr>
              <p:cNvPr id="116" name="TextBox 115">
                <a:extLst>
                  <a:ext uri="{FF2B5EF4-FFF2-40B4-BE49-F238E27FC236}">
                    <a16:creationId xmlns:a16="http://schemas.microsoft.com/office/drawing/2014/main" id="{B89E768F-784D-4C90-BAD7-C7594509A664}"/>
                  </a:ext>
                </a:extLst>
              </p:cNvPr>
              <p:cNvSpPr txBox="1"/>
              <p:nvPr/>
            </p:nvSpPr>
            <p:spPr>
              <a:xfrm>
                <a:off x="1780322" y="1205191"/>
                <a:ext cx="2381642" cy="830997"/>
              </a:xfrm>
              <a:prstGeom prst="rect">
                <a:avLst/>
              </a:prstGeom>
              <a:noFill/>
            </p:spPr>
            <p:txBody>
              <a:bodyPr wrap="square" rtlCol="0">
                <a:spAutoFit/>
              </a:bodyPr>
              <a:lstStyle/>
              <a:p>
                <a:pPr algn="ctr"/>
                <a:r>
                  <a:rPr lang="en-GB" sz="2400" dirty="0"/>
                  <a:t>Prior knowledge and next steps</a:t>
                </a:r>
              </a:p>
            </p:txBody>
          </p:sp>
          <p:sp>
            <p:nvSpPr>
              <p:cNvPr id="117" name="TextBox 116">
                <a:extLst>
                  <a:ext uri="{FF2B5EF4-FFF2-40B4-BE49-F238E27FC236}">
                    <a16:creationId xmlns:a16="http://schemas.microsoft.com/office/drawing/2014/main" id="{30AC8076-E25B-481A-A86A-DF9B329581A3}"/>
                  </a:ext>
                </a:extLst>
              </p:cNvPr>
              <p:cNvSpPr txBox="1"/>
              <p:nvPr/>
            </p:nvSpPr>
            <p:spPr>
              <a:xfrm>
                <a:off x="4893051" y="1190107"/>
                <a:ext cx="2381642" cy="830997"/>
              </a:xfrm>
              <a:prstGeom prst="rect">
                <a:avLst/>
              </a:prstGeom>
              <a:noFill/>
            </p:spPr>
            <p:txBody>
              <a:bodyPr wrap="square" rtlCol="0">
                <a:spAutoFit/>
              </a:bodyPr>
              <a:lstStyle/>
              <a:p>
                <a:pPr algn="ctr"/>
                <a:r>
                  <a:rPr lang="en-GB" sz="2400" dirty="0"/>
                  <a:t>Interests and achievements</a:t>
                </a:r>
              </a:p>
            </p:txBody>
          </p:sp>
          <p:sp>
            <p:nvSpPr>
              <p:cNvPr id="118" name="TextBox 117">
                <a:extLst>
                  <a:ext uri="{FF2B5EF4-FFF2-40B4-BE49-F238E27FC236}">
                    <a16:creationId xmlns:a16="http://schemas.microsoft.com/office/drawing/2014/main" id="{8CA71E8B-562F-4415-886D-FCD70C92CE95}"/>
                  </a:ext>
                </a:extLst>
              </p:cNvPr>
              <p:cNvSpPr txBox="1"/>
              <p:nvPr/>
            </p:nvSpPr>
            <p:spPr>
              <a:xfrm>
                <a:off x="8003212" y="1179589"/>
                <a:ext cx="2381642" cy="830997"/>
              </a:xfrm>
              <a:prstGeom prst="rect">
                <a:avLst/>
              </a:prstGeom>
              <a:noFill/>
            </p:spPr>
            <p:txBody>
              <a:bodyPr wrap="square" rtlCol="0">
                <a:spAutoFit/>
              </a:bodyPr>
              <a:lstStyle/>
              <a:p>
                <a:pPr algn="ctr"/>
                <a:r>
                  <a:rPr lang="en-GB" sz="2400" dirty="0"/>
                  <a:t>Needs of individuals</a:t>
                </a:r>
              </a:p>
            </p:txBody>
          </p:sp>
          <p:sp>
            <p:nvSpPr>
              <p:cNvPr id="119" name="TextBox 118">
                <a:extLst>
                  <a:ext uri="{FF2B5EF4-FFF2-40B4-BE49-F238E27FC236}">
                    <a16:creationId xmlns:a16="http://schemas.microsoft.com/office/drawing/2014/main" id="{5A71F3C2-534F-4142-BE7D-4DE7B3243C33}"/>
                  </a:ext>
                </a:extLst>
              </p:cNvPr>
              <p:cNvSpPr txBox="1"/>
              <p:nvPr/>
            </p:nvSpPr>
            <p:spPr>
              <a:xfrm>
                <a:off x="1781054" y="5310325"/>
                <a:ext cx="2381642" cy="830997"/>
              </a:xfrm>
              <a:prstGeom prst="rect">
                <a:avLst/>
              </a:prstGeom>
              <a:noFill/>
            </p:spPr>
            <p:txBody>
              <a:bodyPr wrap="square" rtlCol="0">
                <a:spAutoFit/>
              </a:bodyPr>
              <a:lstStyle/>
              <a:p>
                <a:pPr algn="ctr"/>
                <a:r>
                  <a:rPr lang="en-GB" sz="2400" dirty="0"/>
                  <a:t>The 4 Contexts for Learning</a:t>
                </a:r>
              </a:p>
            </p:txBody>
          </p:sp>
          <p:sp>
            <p:nvSpPr>
              <p:cNvPr id="120" name="TextBox 119">
                <a:extLst>
                  <a:ext uri="{FF2B5EF4-FFF2-40B4-BE49-F238E27FC236}">
                    <a16:creationId xmlns:a16="http://schemas.microsoft.com/office/drawing/2014/main" id="{753CB2FC-85F8-4268-97F6-C0C683F7E905}"/>
                  </a:ext>
                </a:extLst>
              </p:cNvPr>
              <p:cNvSpPr txBox="1"/>
              <p:nvPr/>
            </p:nvSpPr>
            <p:spPr>
              <a:xfrm>
                <a:off x="4916552" y="5470639"/>
                <a:ext cx="2381642" cy="461665"/>
              </a:xfrm>
              <a:prstGeom prst="rect">
                <a:avLst/>
              </a:prstGeom>
              <a:noFill/>
            </p:spPr>
            <p:txBody>
              <a:bodyPr wrap="square" rtlCol="0">
                <a:spAutoFit/>
              </a:bodyPr>
              <a:lstStyle/>
              <a:p>
                <a:pPr algn="ctr"/>
                <a:r>
                  <a:rPr lang="en-GB" sz="2400" dirty="0"/>
                  <a:t>The 4 Capacities</a:t>
                </a:r>
              </a:p>
            </p:txBody>
          </p:sp>
          <p:sp>
            <p:nvSpPr>
              <p:cNvPr id="121" name="TextBox 120">
                <a:extLst>
                  <a:ext uri="{FF2B5EF4-FFF2-40B4-BE49-F238E27FC236}">
                    <a16:creationId xmlns:a16="http://schemas.microsoft.com/office/drawing/2014/main" id="{D83CC755-876C-4099-B40C-437F7CE2F0AB}"/>
                  </a:ext>
                </a:extLst>
              </p:cNvPr>
              <p:cNvSpPr txBox="1"/>
              <p:nvPr/>
            </p:nvSpPr>
            <p:spPr>
              <a:xfrm>
                <a:off x="8110732" y="5335434"/>
                <a:ext cx="2381642" cy="830997"/>
              </a:xfrm>
              <a:prstGeom prst="rect">
                <a:avLst/>
              </a:prstGeom>
              <a:noFill/>
            </p:spPr>
            <p:txBody>
              <a:bodyPr wrap="square" rtlCol="0">
                <a:spAutoFit/>
              </a:bodyPr>
              <a:lstStyle/>
              <a:p>
                <a:pPr algn="ctr"/>
                <a:r>
                  <a:rPr lang="en-GB" sz="2400" dirty="0"/>
                  <a:t>The 7 Design Principles</a:t>
                </a:r>
              </a:p>
            </p:txBody>
          </p:sp>
        </p:grpSp>
      </p:grpSp>
    </p:spTree>
    <p:extLst>
      <p:ext uri="{BB962C8B-B14F-4D97-AF65-F5344CB8AC3E}">
        <p14:creationId xmlns:p14="http://schemas.microsoft.com/office/powerpoint/2010/main" val="50122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B2E3E-0DD0-47C9-B643-E0704FD04C53}"/>
              </a:ext>
            </a:extLst>
          </p:cNvPr>
          <p:cNvSpPr txBox="1"/>
          <p:nvPr/>
        </p:nvSpPr>
        <p:spPr>
          <a:xfrm>
            <a:off x="11362" y="46013"/>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learning, teaching and assessment</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F622ACC-84D9-4E4B-A62D-14D28AA214BB}"/>
              </a:ext>
            </a:extLst>
          </p:cNvPr>
          <p:cNvSpPr txBox="1"/>
          <p:nvPr/>
        </p:nvSpPr>
        <p:spPr>
          <a:xfrm>
            <a:off x="22726" y="1480774"/>
            <a:ext cx="12180637" cy="646331"/>
          </a:xfrm>
          <a:prstGeom prst="rect">
            <a:avLst/>
          </a:prstGeom>
          <a:noFill/>
        </p:spPr>
        <p:txBody>
          <a:bodyPr wrap="square">
            <a:spAutoFit/>
          </a:bodyPr>
          <a:lstStyle/>
          <a:p>
            <a:pPr algn="ctr"/>
            <a:r>
              <a:rPr lang="en-GB" sz="3600" b="1" dirty="0">
                <a:solidFill>
                  <a:srgbClr val="00B0F0"/>
                </a:solidFill>
                <a:latin typeface="Calibri" panose="020F0502020204030204" pitchFamily="34" charset="0"/>
                <a:cs typeface="Calibri" panose="020F0502020204030204" pitchFamily="34" charset="0"/>
              </a:rPr>
              <a:t>Learners should be integral to the assessment process.</a:t>
            </a:r>
          </a:p>
        </p:txBody>
      </p:sp>
      <p:sp>
        <p:nvSpPr>
          <p:cNvPr id="4" name="TextBox 3">
            <a:extLst>
              <a:ext uri="{FF2B5EF4-FFF2-40B4-BE49-F238E27FC236}">
                <a16:creationId xmlns:a16="http://schemas.microsoft.com/office/drawing/2014/main" id="{999516DF-EDDA-40B9-BEC5-FA25174E6B02}"/>
              </a:ext>
            </a:extLst>
          </p:cNvPr>
          <p:cNvSpPr txBox="1"/>
          <p:nvPr/>
        </p:nvSpPr>
        <p:spPr>
          <a:xfrm>
            <a:off x="11363" y="2860842"/>
            <a:ext cx="12192000" cy="2232021"/>
          </a:xfrm>
          <a:prstGeom prst="rect">
            <a:avLst/>
          </a:prstGeom>
          <a:noFill/>
        </p:spPr>
        <p:txBody>
          <a:bodyPr wrap="square">
            <a:spAutoFit/>
          </a:bodyPr>
          <a:lstStyle/>
          <a:p>
            <a:pPr algn="ctr">
              <a:lnSpc>
                <a:spcPct val="150000"/>
              </a:lnSpc>
            </a:pPr>
            <a:r>
              <a:rPr lang="en-GB" sz="3200" dirty="0">
                <a:latin typeface="Calibri" panose="020F0502020204030204" pitchFamily="34" charset="0"/>
                <a:cs typeface="Calibri" panose="020F0502020204030204" pitchFamily="34" charset="0"/>
              </a:rPr>
              <a:t>Opportunities for peer and self assessment</a:t>
            </a:r>
          </a:p>
          <a:p>
            <a:pPr algn="ctr">
              <a:lnSpc>
                <a:spcPct val="150000"/>
              </a:lnSpc>
            </a:pPr>
            <a:r>
              <a:rPr lang="en-GB" sz="3200" dirty="0">
                <a:solidFill>
                  <a:schemeClr val="tx1"/>
                </a:solidFill>
                <a:latin typeface="Calibri" panose="020F0502020204030204" pitchFamily="34" charset="0"/>
                <a:cs typeface="Calibri" panose="020F0502020204030204" pitchFamily="34" charset="0"/>
              </a:rPr>
              <a:t>Evaluating learning against the agreed success criteria</a:t>
            </a:r>
          </a:p>
          <a:p>
            <a:pPr algn="ctr">
              <a:lnSpc>
                <a:spcPct val="150000"/>
              </a:lnSpc>
            </a:pPr>
            <a:r>
              <a:rPr lang="en-GB" sz="3200" dirty="0">
                <a:latin typeface="Calibri" panose="020F0502020204030204" pitchFamily="34" charset="0"/>
                <a:cs typeface="Calibri" panose="020F0502020204030204" pitchFamily="34" charset="0"/>
              </a:rPr>
              <a:t>Identify next steps in learning</a:t>
            </a:r>
            <a:endParaRPr lang="en-GB"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54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27F4B42-8400-4ABB-9923-AB942980AE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600"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4"/>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50586-25CD-4014-81C3-834F0ABC6D03}"/>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gathering evidence</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2E85C8D-A6E4-448D-B632-626CF9B5CA8D}"/>
              </a:ext>
            </a:extLst>
          </p:cNvPr>
          <p:cNvSpPr txBox="1"/>
          <p:nvPr/>
        </p:nvSpPr>
        <p:spPr>
          <a:xfrm>
            <a:off x="-1" y="1270191"/>
            <a:ext cx="12192000" cy="584775"/>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Evidence is generated by the learners - both formally and informally.</a:t>
            </a:r>
            <a:endParaRPr lang="en-GB" sz="3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0C370DE-514F-462C-A9E9-3C9DF6386558}"/>
              </a:ext>
            </a:extLst>
          </p:cNvPr>
          <p:cNvSpPr txBox="1"/>
          <p:nvPr/>
        </p:nvSpPr>
        <p:spPr>
          <a:xfrm>
            <a:off x="698808" y="2915428"/>
            <a:ext cx="10794380"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Part of the assessment process should be to discuss the evidence in line with the agreed success criteria.</a:t>
            </a:r>
            <a:endParaRPr lang="en-GB" sz="3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024FCC5-8844-4CCD-ADCA-957F3810C091}"/>
              </a:ext>
            </a:extLst>
          </p:cNvPr>
          <p:cNvSpPr txBox="1"/>
          <p:nvPr/>
        </p:nvSpPr>
        <p:spPr>
          <a:xfrm>
            <a:off x="1756316" y="4270607"/>
            <a:ext cx="8679366" cy="584775"/>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Evidence helps to identify the learners’ next steps.</a:t>
            </a:r>
            <a:endParaRPr lang="en-GB" sz="32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F44A2B6-770A-4AD9-8BE3-F72051E7BF1C}"/>
              </a:ext>
            </a:extLst>
          </p:cNvPr>
          <p:cNvSpPr txBox="1"/>
          <p:nvPr/>
        </p:nvSpPr>
        <p:spPr>
          <a:xfrm>
            <a:off x="1576967" y="5169546"/>
            <a:ext cx="9038063"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Learners can review the evidence, see progress and identify next steps in their learning journey.</a:t>
            </a:r>
            <a:endParaRPr lang="en-GB" sz="3200" dirty="0"/>
          </a:p>
        </p:txBody>
      </p:sp>
      <p:sp>
        <p:nvSpPr>
          <p:cNvPr id="8" name="TextBox 7">
            <a:extLst>
              <a:ext uri="{FF2B5EF4-FFF2-40B4-BE49-F238E27FC236}">
                <a16:creationId xmlns:a16="http://schemas.microsoft.com/office/drawing/2014/main" id="{63E8E726-3B07-44B1-A9E0-D21791E0BA0B}"/>
              </a:ext>
            </a:extLst>
          </p:cNvPr>
          <p:cNvSpPr txBox="1"/>
          <p:nvPr/>
        </p:nvSpPr>
        <p:spPr>
          <a:xfrm>
            <a:off x="11362" y="2034591"/>
            <a:ext cx="12192000" cy="584775"/>
          </a:xfrm>
          <a:prstGeom prst="rect">
            <a:avLst/>
          </a:prstGeom>
          <a:noFill/>
        </p:spPr>
        <p:txBody>
          <a:bodyPr wrap="square">
            <a:spAutoFit/>
          </a:bodyPr>
          <a:lstStyle/>
          <a:p>
            <a:pPr algn="ctr"/>
            <a:r>
              <a:rPr lang="en-GB" sz="3200" dirty="0">
                <a:solidFill>
                  <a:srgbClr val="00B0F0"/>
                </a:solidFill>
                <a:latin typeface="Calibri" panose="020F0502020204030204" pitchFamily="34" charset="0"/>
                <a:cs typeface="Calibri" panose="020F0502020204030204" pitchFamily="34" charset="0"/>
              </a:rPr>
              <a:t>Learners could help decide </a:t>
            </a:r>
            <a:r>
              <a:rPr lang="en-GB" sz="3200" b="1" dirty="0">
                <a:solidFill>
                  <a:srgbClr val="00B0F0"/>
                </a:solidFill>
                <a:latin typeface="Calibri" panose="020F0502020204030204" pitchFamily="34" charset="0"/>
                <a:cs typeface="Calibri" panose="020F0502020204030204" pitchFamily="34" charset="0"/>
              </a:rPr>
              <a:t>how</a:t>
            </a:r>
            <a:r>
              <a:rPr lang="en-GB" sz="3200" dirty="0">
                <a:solidFill>
                  <a:srgbClr val="00B0F0"/>
                </a:solidFill>
                <a:latin typeface="Calibri" panose="020F0502020204030204" pitchFamily="34" charset="0"/>
                <a:cs typeface="Calibri" panose="020F0502020204030204" pitchFamily="34" charset="0"/>
              </a:rPr>
              <a:t> the assessment evidence is gathered.</a:t>
            </a:r>
          </a:p>
        </p:txBody>
      </p:sp>
    </p:spTree>
    <p:extLst>
      <p:ext uri="{BB962C8B-B14F-4D97-AF65-F5344CB8AC3E}">
        <p14:creationId xmlns:p14="http://schemas.microsoft.com/office/powerpoint/2010/main" val="147925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FAEBB-2E7A-4853-A596-B3DFC2CD327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evaluating learning</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70DA26B-7EFB-40EF-8621-FB82AD69A3DD}"/>
              </a:ext>
            </a:extLst>
          </p:cNvPr>
          <p:cNvSpPr txBox="1"/>
          <p:nvPr/>
        </p:nvSpPr>
        <p:spPr>
          <a:xfrm>
            <a:off x="-1" y="1270191"/>
            <a:ext cx="12192000" cy="523220"/>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This is where the assessment evidence is reviewed against agreed standards.</a:t>
            </a:r>
            <a:endParaRPr lang="en-GB" sz="28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D7652C1-FFCB-4B93-9216-9438C586C996}"/>
              </a:ext>
            </a:extLst>
          </p:cNvPr>
          <p:cNvSpPr txBox="1"/>
          <p:nvPr/>
        </p:nvSpPr>
        <p:spPr>
          <a:xfrm>
            <a:off x="-1" y="2398634"/>
            <a:ext cx="12192000" cy="523220"/>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Practitioners can then make judgements on learner progress.</a:t>
            </a:r>
            <a:endParaRPr lang="en-GB" sz="28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3376977-7478-4534-8A42-31EE9D15F79A}"/>
              </a:ext>
            </a:extLst>
          </p:cNvPr>
          <p:cNvSpPr txBox="1"/>
          <p:nvPr/>
        </p:nvSpPr>
        <p:spPr>
          <a:xfrm>
            <a:off x="-1" y="3615817"/>
            <a:ext cx="12192000" cy="523220"/>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Learners’ views should be fully considered.</a:t>
            </a:r>
            <a:endParaRPr lang="en-GB" sz="28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066393A-0317-4D20-B7EB-C5880B36D4C6}"/>
              </a:ext>
            </a:extLst>
          </p:cNvPr>
          <p:cNvSpPr txBox="1"/>
          <p:nvPr/>
        </p:nvSpPr>
        <p:spPr>
          <a:xfrm>
            <a:off x="1215481" y="4816343"/>
            <a:ext cx="9761036" cy="954107"/>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Learners should have opportunities to reflect on their learning and engage in dialogue with the teacher and peers to support. </a:t>
            </a:r>
            <a:endParaRPr lang="en-GB"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72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FAEBB-2E7A-4853-A596-B3DFC2CD327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evaluating learning</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70DA26B-7EFB-40EF-8621-FB82AD69A3DD}"/>
              </a:ext>
            </a:extLst>
          </p:cNvPr>
          <p:cNvSpPr txBox="1"/>
          <p:nvPr/>
        </p:nvSpPr>
        <p:spPr>
          <a:xfrm>
            <a:off x="11362" y="5517154"/>
            <a:ext cx="12192000" cy="646331"/>
          </a:xfrm>
          <a:prstGeom prst="rect">
            <a:avLst/>
          </a:prstGeom>
          <a:noFill/>
        </p:spPr>
        <p:txBody>
          <a:bodyPr wrap="square">
            <a:spAutoFit/>
          </a:bodyPr>
          <a:lstStyle/>
          <a:p>
            <a:pPr algn="ctr"/>
            <a:r>
              <a:rPr lang="en-GB" i="1" dirty="0">
                <a:solidFill>
                  <a:schemeClr val="tx1"/>
                </a:solidFill>
                <a:latin typeface="Calibri" panose="020F0502020204030204" pitchFamily="34" charset="0"/>
                <a:cs typeface="Calibri" panose="020F0502020204030204" pitchFamily="34" charset="0"/>
                <a:hlinkClick r:id="rId3"/>
              </a:rPr>
              <a:t>Metacognition and Self-Regulation</a:t>
            </a:r>
            <a:endParaRPr lang="en-GB" i="1" dirty="0">
              <a:solidFill>
                <a:schemeClr val="tx1"/>
              </a:solidFill>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The Education Endowment Foundation (2018)</a:t>
            </a:r>
          </a:p>
        </p:txBody>
      </p:sp>
      <p:sp>
        <p:nvSpPr>
          <p:cNvPr id="4" name="TextBox 3">
            <a:extLst>
              <a:ext uri="{FF2B5EF4-FFF2-40B4-BE49-F238E27FC236}">
                <a16:creationId xmlns:a16="http://schemas.microsoft.com/office/drawing/2014/main" id="{8D7652C1-FFCB-4B93-9216-9438C586C996}"/>
              </a:ext>
            </a:extLst>
          </p:cNvPr>
          <p:cNvSpPr txBox="1"/>
          <p:nvPr/>
        </p:nvSpPr>
        <p:spPr>
          <a:xfrm>
            <a:off x="836553" y="2584688"/>
            <a:ext cx="10827623" cy="954107"/>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Self-regulated learners are aware of their strengths and weaknesses, and can motive themselves to engage in, and improve, their learning.</a:t>
            </a:r>
            <a:endParaRPr lang="en-GB" sz="28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3376977-7478-4534-8A42-31EE9D15F79A}"/>
              </a:ext>
            </a:extLst>
          </p:cNvPr>
          <p:cNvSpPr txBox="1"/>
          <p:nvPr/>
        </p:nvSpPr>
        <p:spPr>
          <a:xfrm>
            <a:off x="1133811" y="4050921"/>
            <a:ext cx="9947099" cy="954107"/>
          </a:xfrm>
          <a:prstGeom prst="rect">
            <a:avLst/>
          </a:prstGeom>
          <a:noFill/>
        </p:spPr>
        <p:txBody>
          <a:bodyPr wrap="square">
            <a:spAutoFit/>
          </a:bodyPr>
          <a:lstStyle/>
          <a:p>
            <a:pPr algn="ctr"/>
            <a:r>
              <a:rPr lang="en-GB" sz="2800" dirty="0">
                <a:latin typeface="Calibri" panose="020F0502020204030204" pitchFamily="34" charset="0"/>
                <a:cs typeface="Calibri" panose="020F0502020204030204" pitchFamily="34" charset="0"/>
              </a:rPr>
              <a:t>Pupil-to-pupil and pupil-teacher talk can help build knowledge and understanding of cognitive and metacognitive strategies. </a:t>
            </a:r>
            <a:endParaRPr lang="en-GB" sz="28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066393A-0317-4D20-B7EB-C5880B36D4C6}"/>
              </a:ext>
            </a:extLst>
          </p:cNvPr>
          <p:cNvSpPr txBox="1"/>
          <p:nvPr/>
        </p:nvSpPr>
        <p:spPr>
          <a:xfrm>
            <a:off x="1477746" y="1264723"/>
            <a:ext cx="9259231" cy="954107"/>
          </a:xfrm>
          <a:prstGeom prst="rect">
            <a:avLst/>
          </a:prstGeom>
          <a:noFill/>
        </p:spPr>
        <p:txBody>
          <a:bodyPr wrap="square">
            <a:spAutoFit/>
          </a:bodyPr>
          <a:lstStyle/>
          <a:p>
            <a:pPr algn="ctr"/>
            <a:r>
              <a:rPr lang="en-GB" sz="2800" b="1" dirty="0">
                <a:solidFill>
                  <a:srgbClr val="00B0F0"/>
                </a:solidFill>
                <a:latin typeface="Calibri" panose="020F0502020204030204" pitchFamily="34" charset="0"/>
                <a:cs typeface="Calibri" panose="020F0502020204030204" pitchFamily="34" charset="0"/>
              </a:rPr>
              <a:t>On average, using metacognition added the equivalent of an extra eight months of schooling to children’s performance.</a:t>
            </a:r>
          </a:p>
        </p:txBody>
      </p:sp>
    </p:spTree>
    <p:extLst>
      <p:ext uri="{BB962C8B-B14F-4D97-AF65-F5344CB8AC3E}">
        <p14:creationId xmlns:p14="http://schemas.microsoft.com/office/powerpoint/2010/main" val="137086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F3093-265D-420E-9DCF-DCD57B768441}"/>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feedback and identifying next steps</a:t>
            </a:r>
          </a:p>
        </p:txBody>
      </p:sp>
      <p:sp>
        <p:nvSpPr>
          <p:cNvPr id="3" name="TextBox 2">
            <a:extLst>
              <a:ext uri="{FF2B5EF4-FFF2-40B4-BE49-F238E27FC236}">
                <a16:creationId xmlns:a16="http://schemas.microsoft.com/office/drawing/2014/main" id="{85ED0BE0-7D41-482A-BE78-AF805098B406}"/>
              </a:ext>
            </a:extLst>
          </p:cNvPr>
          <p:cNvSpPr txBox="1"/>
          <p:nvPr/>
        </p:nvSpPr>
        <p:spPr>
          <a:xfrm>
            <a:off x="0" y="1042133"/>
            <a:ext cx="12192000" cy="646331"/>
          </a:xfrm>
          <a:prstGeom prst="rect">
            <a:avLst/>
          </a:prstGeom>
          <a:noFill/>
        </p:spPr>
        <p:txBody>
          <a:bodyPr wrap="square">
            <a:spAutoFit/>
          </a:bodyPr>
          <a:lstStyle/>
          <a:p>
            <a:pPr algn="ctr"/>
            <a:r>
              <a:rPr lang="en-GB" sz="3600" b="1" dirty="0">
                <a:solidFill>
                  <a:srgbClr val="00B0F0"/>
                </a:solidFill>
                <a:latin typeface="Calibri" panose="020F0502020204030204" pitchFamily="34" charset="0"/>
                <a:cs typeface="Calibri" panose="020F0502020204030204" pitchFamily="34" charset="0"/>
              </a:rPr>
              <a:t>The learner is integral to effective feedback and next steps. </a:t>
            </a:r>
          </a:p>
        </p:txBody>
      </p:sp>
      <p:sp>
        <p:nvSpPr>
          <p:cNvPr id="7" name="TextBox 6">
            <a:extLst>
              <a:ext uri="{FF2B5EF4-FFF2-40B4-BE49-F238E27FC236}">
                <a16:creationId xmlns:a16="http://schemas.microsoft.com/office/drawing/2014/main" id="{D4B14EDA-6925-4282-A499-8A49E99BD4BA}"/>
              </a:ext>
            </a:extLst>
          </p:cNvPr>
          <p:cNvSpPr txBox="1"/>
          <p:nvPr/>
        </p:nvSpPr>
        <p:spPr>
          <a:xfrm>
            <a:off x="2464419" y="1831732"/>
            <a:ext cx="7549376" cy="1200329"/>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Learners need time to be able to process and act upon the feedback.</a:t>
            </a:r>
          </a:p>
        </p:txBody>
      </p:sp>
      <p:sp>
        <p:nvSpPr>
          <p:cNvPr id="9" name="TextBox 8">
            <a:extLst>
              <a:ext uri="{FF2B5EF4-FFF2-40B4-BE49-F238E27FC236}">
                <a16:creationId xmlns:a16="http://schemas.microsoft.com/office/drawing/2014/main" id="{9E7B1177-477F-455B-A42F-B9A3748C0626}"/>
              </a:ext>
            </a:extLst>
          </p:cNvPr>
          <p:cNvSpPr txBox="1"/>
          <p:nvPr/>
        </p:nvSpPr>
        <p:spPr>
          <a:xfrm>
            <a:off x="1758386" y="3225775"/>
            <a:ext cx="8697952" cy="1200329"/>
          </a:xfrm>
          <a:prstGeom prst="rect">
            <a:avLst/>
          </a:prstGeom>
          <a:noFill/>
        </p:spPr>
        <p:txBody>
          <a:bodyPr wrap="square">
            <a:spAutoFit/>
          </a:bodyPr>
          <a:lstStyle/>
          <a:p>
            <a:pPr algn="ctr"/>
            <a:r>
              <a:rPr lang="en-GB" sz="3600" dirty="0">
                <a:latin typeface="Calibri" panose="020F0502020204030204" pitchFamily="34" charset="0"/>
                <a:cs typeface="Calibri" panose="020F0502020204030204" pitchFamily="34" charset="0"/>
              </a:rPr>
              <a:t>Learners can be involved in high quality dialogue about their learning. </a:t>
            </a:r>
          </a:p>
        </p:txBody>
      </p:sp>
      <p:grpSp>
        <p:nvGrpSpPr>
          <p:cNvPr id="4" name="Group 3">
            <a:extLst>
              <a:ext uri="{FF2B5EF4-FFF2-40B4-BE49-F238E27FC236}">
                <a16:creationId xmlns:a16="http://schemas.microsoft.com/office/drawing/2014/main" id="{B817BDDA-58EA-4D64-A1B4-A5AC87A44711}"/>
              </a:ext>
            </a:extLst>
          </p:cNvPr>
          <p:cNvGrpSpPr/>
          <p:nvPr/>
        </p:nvGrpSpPr>
        <p:grpSpPr>
          <a:xfrm>
            <a:off x="1902648" y="4861760"/>
            <a:ext cx="8386705" cy="1068742"/>
            <a:chOff x="1758386" y="4861760"/>
            <a:chExt cx="8386705" cy="1068742"/>
          </a:xfrm>
        </p:grpSpPr>
        <p:sp>
          <p:nvSpPr>
            <p:cNvPr id="12" name="TextBox 11">
              <a:extLst>
                <a:ext uri="{FF2B5EF4-FFF2-40B4-BE49-F238E27FC236}">
                  <a16:creationId xmlns:a16="http://schemas.microsoft.com/office/drawing/2014/main" id="{71C6FE59-9AD2-4AF7-B0C8-9DD69B79A292}"/>
                </a:ext>
              </a:extLst>
            </p:cNvPr>
            <p:cNvSpPr txBox="1"/>
            <p:nvPr/>
          </p:nvSpPr>
          <p:spPr>
            <a:xfrm>
              <a:off x="4355361" y="4874894"/>
              <a:ext cx="2441487" cy="1055608"/>
            </a:xfrm>
            <a:prstGeom prst="roundRect">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800" dirty="0">
                  <a:solidFill>
                    <a:schemeClr val="accent6">
                      <a:lumMod val="75000"/>
                    </a:schemeClr>
                  </a:solidFill>
                </a:rPr>
                <a:t>Where is the learner now?</a:t>
              </a:r>
            </a:p>
          </p:txBody>
        </p:sp>
        <p:sp>
          <p:nvSpPr>
            <p:cNvPr id="15" name="TextBox 14">
              <a:extLst>
                <a:ext uri="{FF2B5EF4-FFF2-40B4-BE49-F238E27FC236}">
                  <a16:creationId xmlns:a16="http://schemas.microsoft.com/office/drawing/2014/main" id="{27DF94C3-9F5C-41CB-8C86-9C4A3ADFE08D}"/>
                </a:ext>
              </a:extLst>
            </p:cNvPr>
            <p:cNvSpPr txBox="1"/>
            <p:nvPr/>
          </p:nvSpPr>
          <p:spPr>
            <a:xfrm>
              <a:off x="1758386" y="4874894"/>
              <a:ext cx="2441487" cy="1055608"/>
            </a:xfrm>
            <a:prstGeom prst="roundRect">
              <a:avLst/>
            </a:prstGeom>
            <a:ln>
              <a:solidFill>
                <a:srgbClr val="FF66C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800" dirty="0">
                  <a:solidFill>
                    <a:srgbClr val="FF66CC"/>
                  </a:solidFill>
                </a:rPr>
                <a:t>Where is the learner going?</a:t>
              </a:r>
            </a:p>
          </p:txBody>
        </p:sp>
        <p:sp>
          <p:nvSpPr>
            <p:cNvPr id="16" name="TextBox 15">
              <a:extLst>
                <a:ext uri="{FF2B5EF4-FFF2-40B4-BE49-F238E27FC236}">
                  <a16:creationId xmlns:a16="http://schemas.microsoft.com/office/drawing/2014/main" id="{47293706-4BC6-432D-A2D8-6EEEAEEA97B3}"/>
                </a:ext>
              </a:extLst>
            </p:cNvPr>
            <p:cNvSpPr txBox="1"/>
            <p:nvPr/>
          </p:nvSpPr>
          <p:spPr>
            <a:xfrm>
              <a:off x="6952336" y="4861760"/>
              <a:ext cx="3192755" cy="1055608"/>
            </a:xfrm>
            <a:prstGeom prst="round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800" dirty="0">
                  <a:solidFill>
                    <a:srgbClr val="00B050"/>
                  </a:solidFill>
                </a:rPr>
                <a:t>How does the learner get there?</a:t>
              </a:r>
            </a:p>
          </p:txBody>
        </p:sp>
      </p:grpSp>
      <p:grpSp>
        <p:nvGrpSpPr>
          <p:cNvPr id="5" name="Group 4">
            <a:extLst>
              <a:ext uri="{FF2B5EF4-FFF2-40B4-BE49-F238E27FC236}">
                <a16:creationId xmlns:a16="http://schemas.microsoft.com/office/drawing/2014/main" id="{08F13AC4-6CC2-4D77-9DB2-076CCDE4EEDD}"/>
              </a:ext>
            </a:extLst>
          </p:cNvPr>
          <p:cNvGrpSpPr/>
          <p:nvPr/>
        </p:nvGrpSpPr>
        <p:grpSpPr>
          <a:xfrm>
            <a:off x="2946658" y="5957436"/>
            <a:ext cx="6298684" cy="375311"/>
            <a:chOff x="2464419" y="5957436"/>
            <a:chExt cx="6298684" cy="375311"/>
          </a:xfrm>
        </p:grpSpPr>
        <p:sp>
          <p:nvSpPr>
            <p:cNvPr id="18" name="TextBox 17">
              <a:extLst>
                <a:ext uri="{FF2B5EF4-FFF2-40B4-BE49-F238E27FC236}">
                  <a16:creationId xmlns:a16="http://schemas.microsoft.com/office/drawing/2014/main" id="{900385CC-ABE3-43A9-AADD-319C397885DA}"/>
                </a:ext>
              </a:extLst>
            </p:cNvPr>
            <p:cNvSpPr txBox="1"/>
            <p:nvPr/>
          </p:nvSpPr>
          <p:spPr>
            <a:xfrm>
              <a:off x="2464419" y="5957436"/>
              <a:ext cx="3192755" cy="369332"/>
            </a:xfrm>
            <a:prstGeom prst="rect">
              <a:avLst/>
            </a:prstGeom>
            <a:noFill/>
          </p:spPr>
          <p:txBody>
            <a:bodyPr wrap="square" rtlCol="0">
              <a:spAutoFit/>
            </a:bodyPr>
            <a:lstStyle/>
            <a:p>
              <a:pPr algn="ctr"/>
              <a:r>
                <a:rPr lang="en-GB" i="1" dirty="0"/>
                <a:t>Hattie and Timperley (2007)</a:t>
              </a:r>
            </a:p>
          </p:txBody>
        </p:sp>
        <p:sp>
          <p:nvSpPr>
            <p:cNvPr id="19" name="TextBox 18">
              <a:extLst>
                <a:ext uri="{FF2B5EF4-FFF2-40B4-BE49-F238E27FC236}">
                  <a16:creationId xmlns:a16="http://schemas.microsoft.com/office/drawing/2014/main" id="{2C96EE24-38E6-409D-9ADE-284C4AC18AC9}"/>
                </a:ext>
              </a:extLst>
            </p:cNvPr>
            <p:cNvSpPr txBox="1"/>
            <p:nvPr/>
          </p:nvSpPr>
          <p:spPr>
            <a:xfrm>
              <a:off x="5570348" y="5963415"/>
              <a:ext cx="3192755" cy="369332"/>
            </a:xfrm>
            <a:prstGeom prst="rect">
              <a:avLst/>
            </a:prstGeom>
            <a:noFill/>
          </p:spPr>
          <p:txBody>
            <a:bodyPr wrap="square" rtlCol="0">
              <a:spAutoFit/>
            </a:bodyPr>
            <a:lstStyle/>
            <a:p>
              <a:pPr algn="ctr"/>
              <a:r>
                <a:rPr lang="en-GB" i="1" dirty="0"/>
                <a:t>Black and </a:t>
              </a:r>
              <a:r>
                <a:rPr lang="en-GB" i="1" dirty="0" err="1"/>
                <a:t>Wiliam</a:t>
              </a:r>
              <a:r>
                <a:rPr lang="en-GB" i="1" dirty="0"/>
                <a:t> (1998)</a:t>
              </a:r>
            </a:p>
          </p:txBody>
        </p:sp>
      </p:grpSp>
    </p:spTree>
    <p:extLst>
      <p:ext uri="{BB962C8B-B14F-4D97-AF65-F5344CB8AC3E}">
        <p14:creationId xmlns:p14="http://schemas.microsoft.com/office/powerpoint/2010/main" val="369395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14BF-6918-4F81-831A-FCF4E984214A}"/>
              </a:ext>
            </a:extLst>
          </p:cNvPr>
          <p:cNvSpPr txBox="1"/>
          <p:nvPr/>
        </p:nvSpPr>
        <p:spPr>
          <a:xfrm>
            <a:off x="3618858"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E6A077FF-7919-47BC-8E2D-E97823A830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2049" y="128817"/>
            <a:ext cx="1320953" cy="1320953"/>
          </a:xfrm>
          <a:prstGeom prst="rect">
            <a:avLst/>
          </a:prstGeom>
        </p:spPr>
      </p:pic>
      <p:sp>
        <p:nvSpPr>
          <p:cNvPr id="4" name="TextBox 3">
            <a:extLst>
              <a:ext uri="{FF2B5EF4-FFF2-40B4-BE49-F238E27FC236}">
                <a16:creationId xmlns:a16="http://schemas.microsoft.com/office/drawing/2014/main" id="{51095401-2684-44DA-B425-B19068400C8D}"/>
              </a:ext>
            </a:extLst>
          </p:cNvPr>
          <p:cNvSpPr txBox="1"/>
          <p:nvPr/>
        </p:nvSpPr>
        <p:spPr>
          <a:xfrm>
            <a:off x="1424937" y="4320779"/>
            <a:ext cx="9364850" cy="2231380"/>
          </a:xfrm>
          <a:prstGeom prst="rect">
            <a:avLst/>
          </a:prstGeom>
          <a:noFill/>
        </p:spPr>
        <p:txBody>
          <a:bodyPr wrap="square">
            <a:spAutoFit/>
          </a:bodyPr>
          <a:lstStyle/>
          <a:p>
            <a:pPr algn="ctr"/>
            <a:r>
              <a:rPr lang="en-GB" sz="4000" b="1" dirty="0">
                <a:solidFill>
                  <a:srgbClr val="9933FF"/>
                </a:solidFill>
                <a:latin typeface="Calibri" panose="020F0502020204030204" pitchFamily="34" charset="0"/>
                <a:cs typeface="Calibri" panose="020F0502020204030204" pitchFamily="34" charset="0"/>
              </a:rPr>
              <a:t>Learner-to-teacher</a:t>
            </a:r>
            <a:r>
              <a:rPr lang="en-GB" sz="4000" dirty="0">
                <a:solidFill>
                  <a:srgbClr val="9933FF"/>
                </a:solidFill>
                <a:latin typeface="Calibri" panose="020F0502020204030204" pitchFamily="34" charset="0"/>
                <a:cs typeface="Calibri" panose="020F0502020204030204" pitchFamily="34" charset="0"/>
              </a:rPr>
              <a:t> feedback is more important than teacher-to-learner feedback.</a:t>
            </a:r>
          </a:p>
          <a:p>
            <a:pPr algn="ctr"/>
            <a:r>
              <a:rPr lang="en-GB" sz="1100" i="1" dirty="0">
                <a:latin typeface="Calibri" panose="020F0502020204030204" pitchFamily="34" charset="0"/>
                <a:cs typeface="Calibri" panose="020F0502020204030204" pitchFamily="34" charset="0"/>
              </a:rPr>
              <a:t> </a:t>
            </a:r>
          </a:p>
          <a:p>
            <a:pPr algn="ctr"/>
            <a:r>
              <a:rPr lang="en-GB" sz="2400" i="1" dirty="0">
                <a:latin typeface="Calibri" panose="020F0502020204030204" pitchFamily="34" charset="0"/>
                <a:cs typeface="Calibri" panose="020F0502020204030204" pitchFamily="34" charset="0"/>
              </a:rPr>
              <a:t>Visible Learning: Feedback </a:t>
            </a:r>
          </a:p>
          <a:p>
            <a:pPr algn="ctr"/>
            <a:r>
              <a:rPr lang="en-GB" sz="2400" dirty="0">
                <a:latin typeface="Calibri" panose="020F0502020204030204" pitchFamily="34" charset="0"/>
                <a:cs typeface="Calibri" panose="020F0502020204030204" pitchFamily="34" charset="0"/>
              </a:rPr>
              <a:t>Hattie and Clarke (2019)</a:t>
            </a:r>
          </a:p>
        </p:txBody>
      </p:sp>
      <p:pic>
        <p:nvPicPr>
          <p:cNvPr id="5" name="Picture 4">
            <a:extLst>
              <a:ext uri="{FF2B5EF4-FFF2-40B4-BE49-F238E27FC236}">
                <a16:creationId xmlns:a16="http://schemas.microsoft.com/office/drawing/2014/main" id="{1B09F637-EE89-439B-9C79-BC35EDDCFB39}"/>
              </a:ext>
            </a:extLst>
          </p:cNvPr>
          <p:cNvPicPr>
            <a:picLocks noChangeAspect="1"/>
          </p:cNvPicPr>
          <p:nvPr/>
        </p:nvPicPr>
        <p:blipFill>
          <a:blip r:embed="rId5"/>
          <a:stretch>
            <a:fillRect/>
          </a:stretch>
        </p:blipFill>
        <p:spPr>
          <a:xfrm rot="10800000">
            <a:off x="724830" y="3987057"/>
            <a:ext cx="11467170" cy="333722"/>
          </a:xfrm>
          <a:prstGeom prst="rect">
            <a:avLst/>
          </a:prstGeom>
        </p:spPr>
      </p:pic>
      <p:sp>
        <p:nvSpPr>
          <p:cNvPr id="7" name="TextBox 6">
            <a:extLst>
              <a:ext uri="{FF2B5EF4-FFF2-40B4-BE49-F238E27FC236}">
                <a16:creationId xmlns:a16="http://schemas.microsoft.com/office/drawing/2014/main" id="{64163331-1054-4FF8-AAE1-64CA3273D061}"/>
              </a:ext>
            </a:extLst>
          </p:cNvPr>
          <p:cNvSpPr txBox="1"/>
          <p:nvPr/>
        </p:nvSpPr>
        <p:spPr>
          <a:xfrm>
            <a:off x="724830" y="956155"/>
            <a:ext cx="10732364" cy="2616101"/>
          </a:xfrm>
          <a:prstGeom prst="rect">
            <a:avLst/>
          </a:prstGeom>
          <a:noFill/>
        </p:spPr>
        <p:txBody>
          <a:bodyPr wrap="square">
            <a:spAutoFit/>
          </a:bodyPr>
          <a:lstStyle/>
          <a:p>
            <a:pPr algn="ctr"/>
            <a:r>
              <a:rPr lang="en-GB" sz="3600" i="1" dirty="0">
                <a:latin typeface="Calibri" panose="020F0502020204030204" pitchFamily="34" charset="0"/>
                <a:cs typeface="Calibri" panose="020F0502020204030204" pitchFamily="34" charset="0"/>
              </a:rPr>
              <a:t>Read the statement below. </a:t>
            </a:r>
          </a:p>
          <a:p>
            <a:pPr algn="ctr"/>
            <a:r>
              <a:rPr lang="en-GB" sz="3600" dirty="0">
                <a:latin typeface="Calibri" panose="020F0502020204030204" pitchFamily="34" charset="0"/>
                <a:cs typeface="Calibri" panose="020F0502020204030204" pitchFamily="34" charset="0"/>
              </a:rPr>
              <a:t>Why do you think this is the case?</a:t>
            </a:r>
          </a:p>
          <a:p>
            <a:pPr algn="ctr"/>
            <a:r>
              <a:rPr lang="en-GB" sz="2000" dirty="0">
                <a:latin typeface="Calibri" panose="020F0502020204030204" pitchFamily="34" charset="0"/>
                <a:cs typeface="Calibri" panose="020F0502020204030204" pitchFamily="34" charset="0"/>
              </a:rPr>
              <a:t> </a:t>
            </a:r>
          </a:p>
          <a:p>
            <a:pPr algn="ctr"/>
            <a:r>
              <a:rPr lang="en-GB" sz="3600" dirty="0">
                <a:latin typeface="Calibri" panose="020F0502020204030204" pitchFamily="34" charset="0"/>
                <a:cs typeface="Calibri" panose="020F0502020204030204" pitchFamily="34" charset="0"/>
              </a:rPr>
              <a:t>What opportunities do you provide for </a:t>
            </a:r>
          </a:p>
          <a:p>
            <a:pPr algn="ctr"/>
            <a:r>
              <a:rPr lang="en-GB" sz="3600" dirty="0">
                <a:latin typeface="Calibri" panose="020F0502020204030204" pitchFamily="34" charset="0"/>
                <a:cs typeface="Calibri" panose="020F0502020204030204" pitchFamily="34" charset="0"/>
              </a:rPr>
              <a:t>learner-to-teacher feedback?</a:t>
            </a:r>
            <a:endParaRPr lang="en-GB" sz="3600" dirty="0"/>
          </a:p>
        </p:txBody>
      </p:sp>
    </p:spTree>
    <p:extLst>
      <p:ext uri="{BB962C8B-B14F-4D97-AF65-F5344CB8AC3E}">
        <p14:creationId xmlns:p14="http://schemas.microsoft.com/office/powerpoint/2010/main" val="152154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40446-5F96-41D1-8A80-D3CBD9F5FBDB}"/>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Involving learners in reporting</a:t>
            </a:r>
          </a:p>
        </p:txBody>
      </p:sp>
      <p:sp>
        <p:nvSpPr>
          <p:cNvPr id="3" name="TextBox 2">
            <a:extLst>
              <a:ext uri="{FF2B5EF4-FFF2-40B4-BE49-F238E27FC236}">
                <a16:creationId xmlns:a16="http://schemas.microsoft.com/office/drawing/2014/main" id="{F9C67504-C4FE-44BE-8764-B0B949629000}"/>
              </a:ext>
            </a:extLst>
          </p:cNvPr>
          <p:cNvSpPr txBox="1"/>
          <p:nvPr/>
        </p:nvSpPr>
        <p:spPr>
          <a:xfrm>
            <a:off x="11362" y="1303004"/>
            <a:ext cx="12192000"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The learner should be involved in ongoing dialogue around their learning, progress, next steps and areas for development.</a:t>
            </a:r>
          </a:p>
        </p:txBody>
      </p:sp>
      <p:sp>
        <p:nvSpPr>
          <p:cNvPr id="4" name="TextBox 3">
            <a:extLst>
              <a:ext uri="{FF2B5EF4-FFF2-40B4-BE49-F238E27FC236}">
                <a16:creationId xmlns:a16="http://schemas.microsoft.com/office/drawing/2014/main" id="{44CF6B43-C4A0-4E59-946D-9BC14478A126}"/>
              </a:ext>
            </a:extLst>
          </p:cNvPr>
          <p:cNvSpPr txBox="1"/>
          <p:nvPr/>
        </p:nvSpPr>
        <p:spPr>
          <a:xfrm>
            <a:off x="1490757" y="2784361"/>
            <a:ext cx="9233210" cy="1077218"/>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This in turn can support parents having a clearer understanding of their child’s progress. </a:t>
            </a:r>
          </a:p>
        </p:txBody>
      </p:sp>
      <p:sp>
        <p:nvSpPr>
          <p:cNvPr id="6" name="TextBox 5">
            <a:extLst>
              <a:ext uri="{FF2B5EF4-FFF2-40B4-BE49-F238E27FC236}">
                <a16:creationId xmlns:a16="http://schemas.microsoft.com/office/drawing/2014/main" id="{F108FDC9-E39B-451F-9FC8-1E30D586EDC0}"/>
              </a:ext>
            </a:extLst>
          </p:cNvPr>
          <p:cNvSpPr txBox="1"/>
          <p:nvPr/>
        </p:nvSpPr>
        <p:spPr>
          <a:xfrm>
            <a:off x="206294" y="4661159"/>
            <a:ext cx="215776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9933FF"/>
                </a:solidFill>
              </a:rPr>
              <a:t>Learning Logs</a:t>
            </a:r>
            <a:endParaRPr lang="en-GB" sz="2400" b="1" i="1" dirty="0">
              <a:solidFill>
                <a:srgbClr val="9933FF"/>
              </a:solidFill>
            </a:endParaRPr>
          </a:p>
        </p:txBody>
      </p:sp>
      <p:sp>
        <p:nvSpPr>
          <p:cNvPr id="7" name="TextBox 6">
            <a:extLst>
              <a:ext uri="{FF2B5EF4-FFF2-40B4-BE49-F238E27FC236}">
                <a16:creationId xmlns:a16="http://schemas.microsoft.com/office/drawing/2014/main" id="{112D2888-EF3D-4BEE-991D-63D1337400CC}"/>
              </a:ext>
            </a:extLst>
          </p:cNvPr>
          <p:cNvSpPr txBox="1"/>
          <p:nvPr/>
        </p:nvSpPr>
        <p:spPr>
          <a:xfrm>
            <a:off x="234252" y="5454386"/>
            <a:ext cx="215776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00B0F0"/>
                </a:solidFill>
              </a:rPr>
              <a:t>Profiling</a:t>
            </a:r>
            <a:endParaRPr lang="en-GB" sz="2400" b="1" i="1" dirty="0">
              <a:solidFill>
                <a:srgbClr val="00B0F0"/>
              </a:solidFill>
            </a:endParaRPr>
          </a:p>
        </p:txBody>
      </p:sp>
      <p:sp>
        <p:nvSpPr>
          <p:cNvPr id="8" name="TextBox 7">
            <a:extLst>
              <a:ext uri="{FF2B5EF4-FFF2-40B4-BE49-F238E27FC236}">
                <a16:creationId xmlns:a16="http://schemas.microsoft.com/office/drawing/2014/main" id="{DA50A6A9-57C5-4FF5-BAA2-413F2BA321C2}"/>
              </a:ext>
            </a:extLst>
          </p:cNvPr>
          <p:cNvSpPr txBox="1"/>
          <p:nvPr/>
        </p:nvSpPr>
        <p:spPr>
          <a:xfrm>
            <a:off x="9024128" y="4642225"/>
            <a:ext cx="2730190"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92D050"/>
                </a:solidFill>
              </a:rPr>
              <a:t>Review Meetings</a:t>
            </a:r>
            <a:endParaRPr lang="en-GB" sz="2400" b="1" i="1" dirty="0">
              <a:solidFill>
                <a:srgbClr val="92D050"/>
              </a:solidFill>
            </a:endParaRPr>
          </a:p>
        </p:txBody>
      </p:sp>
      <p:sp>
        <p:nvSpPr>
          <p:cNvPr id="9" name="TextBox 8">
            <a:extLst>
              <a:ext uri="{FF2B5EF4-FFF2-40B4-BE49-F238E27FC236}">
                <a16:creationId xmlns:a16="http://schemas.microsoft.com/office/drawing/2014/main" id="{6F53BB6F-CCC3-4924-8E86-1237821D770F}"/>
              </a:ext>
            </a:extLst>
          </p:cNvPr>
          <p:cNvSpPr txBox="1"/>
          <p:nvPr/>
        </p:nvSpPr>
        <p:spPr>
          <a:xfrm>
            <a:off x="5337646" y="5437758"/>
            <a:ext cx="2963437"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FF66CC"/>
                </a:solidFill>
              </a:rPr>
              <a:t>Class Assemblies</a:t>
            </a:r>
            <a:endParaRPr lang="en-GB" sz="2400" b="1" i="1" dirty="0">
              <a:solidFill>
                <a:srgbClr val="FF66CC"/>
              </a:solidFill>
            </a:endParaRPr>
          </a:p>
        </p:txBody>
      </p:sp>
      <p:sp>
        <p:nvSpPr>
          <p:cNvPr id="10" name="TextBox 9">
            <a:extLst>
              <a:ext uri="{FF2B5EF4-FFF2-40B4-BE49-F238E27FC236}">
                <a16:creationId xmlns:a16="http://schemas.microsoft.com/office/drawing/2014/main" id="{ECAA8CE9-2AB0-4D71-845C-B2586E24C9B3}"/>
              </a:ext>
            </a:extLst>
          </p:cNvPr>
          <p:cNvSpPr txBox="1"/>
          <p:nvPr/>
        </p:nvSpPr>
        <p:spPr>
          <a:xfrm>
            <a:off x="5215172" y="4680093"/>
            <a:ext cx="347732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chemeClr val="accent6">
                    <a:lumMod val="75000"/>
                  </a:schemeClr>
                </a:solidFill>
              </a:rPr>
              <a:t>Class Blog or Newsletter</a:t>
            </a:r>
            <a:endParaRPr lang="en-GB" sz="2400" b="1" i="1" dirty="0">
              <a:solidFill>
                <a:schemeClr val="accent6">
                  <a:lumMod val="75000"/>
                </a:schemeClr>
              </a:solidFill>
            </a:endParaRPr>
          </a:p>
        </p:txBody>
      </p:sp>
      <p:sp>
        <p:nvSpPr>
          <p:cNvPr id="11" name="TextBox 10">
            <a:extLst>
              <a:ext uri="{FF2B5EF4-FFF2-40B4-BE49-F238E27FC236}">
                <a16:creationId xmlns:a16="http://schemas.microsoft.com/office/drawing/2014/main" id="{45CB1ABC-E102-4208-8E27-C607891913D2}"/>
              </a:ext>
            </a:extLst>
          </p:cNvPr>
          <p:cNvSpPr txBox="1"/>
          <p:nvPr/>
        </p:nvSpPr>
        <p:spPr>
          <a:xfrm>
            <a:off x="8465639" y="5428531"/>
            <a:ext cx="344201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FF0000"/>
                </a:solidFill>
              </a:rPr>
              <a:t>Curriculum Workshops</a:t>
            </a:r>
          </a:p>
        </p:txBody>
      </p:sp>
      <p:sp>
        <p:nvSpPr>
          <p:cNvPr id="12" name="TextBox 11">
            <a:extLst>
              <a:ext uri="{FF2B5EF4-FFF2-40B4-BE49-F238E27FC236}">
                <a16:creationId xmlns:a16="http://schemas.microsoft.com/office/drawing/2014/main" id="{626465DB-2F73-4B43-81E8-0C0732BC3912}"/>
              </a:ext>
            </a:extLst>
          </p:cNvPr>
          <p:cNvSpPr txBox="1"/>
          <p:nvPr/>
        </p:nvSpPr>
        <p:spPr>
          <a:xfrm>
            <a:off x="2785949" y="5474336"/>
            <a:ext cx="215776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FFCC00"/>
                </a:solidFill>
              </a:rPr>
              <a:t>Target Setting</a:t>
            </a:r>
            <a:endParaRPr lang="en-GB" sz="2400" b="1" i="1" dirty="0">
              <a:solidFill>
                <a:srgbClr val="FFCC00"/>
              </a:solidFill>
            </a:endParaRPr>
          </a:p>
        </p:txBody>
      </p:sp>
      <p:sp>
        <p:nvSpPr>
          <p:cNvPr id="13" name="TextBox 12">
            <a:extLst>
              <a:ext uri="{FF2B5EF4-FFF2-40B4-BE49-F238E27FC236}">
                <a16:creationId xmlns:a16="http://schemas.microsoft.com/office/drawing/2014/main" id="{EE08CCCC-0231-4458-84E2-B4648DE1BD93}"/>
              </a:ext>
            </a:extLst>
          </p:cNvPr>
          <p:cNvSpPr txBox="1"/>
          <p:nvPr/>
        </p:nvSpPr>
        <p:spPr>
          <a:xfrm>
            <a:off x="2725776" y="4680092"/>
            <a:ext cx="2157761"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dirty="0">
                <a:solidFill>
                  <a:srgbClr val="0070C0"/>
                </a:solidFill>
              </a:rPr>
              <a:t>Displays</a:t>
            </a:r>
            <a:endParaRPr lang="en-GB" sz="2400" b="1" i="1" dirty="0">
              <a:solidFill>
                <a:srgbClr val="0070C0"/>
              </a:solidFill>
            </a:endParaRPr>
          </a:p>
        </p:txBody>
      </p:sp>
    </p:spTree>
    <p:extLst>
      <p:ext uri="{BB962C8B-B14F-4D97-AF65-F5344CB8AC3E}">
        <p14:creationId xmlns:p14="http://schemas.microsoft.com/office/powerpoint/2010/main" val="121689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85C40-24D4-402A-8E52-D8B1AC956369}"/>
              </a:ext>
            </a:extLst>
          </p:cNvPr>
          <p:cNvSpPr txBox="1"/>
          <p:nvPr/>
        </p:nvSpPr>
        <p:spPr>
          <a:xfrm>
            <a:off x="2124594" y="742857"/>
            <a:ext cx="7652879" cy="707886"/>
          </a:xfrm>
          <a:prstGeom prst="rect">
            <a:avLst/>
          </a:prstGeom>
          <a:noFill/>
        </p:spPr>
        <p:txBody>
          <a:bodyPr wrap="square">
            <a:spAutoFit/>
          </a:bodyPr>
          <a:lstStyle/>
          <a:p>
            <a:pPr algn="ctr"/>
            <a:r>
              <a:rPr lang="en-GB" sz="4000" b="1" dirty="0">
                <a:solidFill>
                  <a:srgbClr val="00B0F0"/>
                </a:solidFill>
                <a:latin typeface="Calibri" panose="020F0502020204030204" pitchFamily="34" charset="0"/>
                <a:cs typeface="Calibri" panose="020F0502020204030204" pitchFamily="34" charset="0"/>
              </a:rPr>
              <a:t>Challenge Questions</a:t>
            </a:r>
          </a:p>
        </p:txBody>
      </p:sp>
      <p:sp>
        <p:nvSpPr>
          <p:cNvPr id="3" name="TextBox 2">
            <a:extLst>
              <a:ext uri="{FF2B5EF4-FFF2-40B4-BE49-F238E27FC236}">
                <a16:creationId xmlns:a16="http://schemas.microsoft.com/office/drawing/2014/main" id="{3F579874-021A-4C9F-B970-9B4079861AC3}"/>
              </a:ext>
            </a:extLst>
          </p:cNvPr>
          <p:cNvSpPr txBox="1"/>
          <p:nvPr/>
        </p:nvSpPr>
        <p:spPr>
          <a:xfrm>
            <a:off x="959005" y="34971"/>
            <a:ext cx="11232994" cy="707886"/>
          </a:xfrm>
          <a:prstGeom prst="rect">
            <a:avLst/>
          </a:prstGeom>
          <a:noFill/>
        </p:spPr>
        <p:txBody>
          <a:bodyPr wrap="square">
            <a:spAutoFit/>
          </a:bodyPr>
          <a:lstStyle/>
          <a:p>
            <a:pPr algn="ctr"/>
            <a:r>
              <a:rPr lang="en-GB" sz="4000" b="1" dirty="0" err="1">
                <a:latin typeface="Calibri" panose="020F0502020204030204" pitchFamily="34" charset="0"/>
                <a:cs typeface="Calibri" panose="020F0502020204030204" pitchFamily="34" charset="0"/>
              </a:rPr>
              <a:t>HGIOS</a:t>
            </a:r>
            <a:r>
              <a:rPr lang="en-GB" sz="4000" b="1" dirty="0">
                <a:latin typeface="Calibri" panose="020F0502020204030204" pitchFamily="34" charset="0"/>
                <a:cs typeface="Calibri" panose="020F0502020204030204" pitchFamily="34" charset="0"/>
              </a:rPr>
              <a:t> 4: QI 2.3 Learning, Teaching and Assessment</a:t>
            </a:r>
            <a:endParaRPr lang="en-GB" sz="4000" b="1" dirty="0">
              <a:solidFill>
                <a:schemeClr val="tx1"/>
              </a:solidFill>
              <a:latin typeface="Calibri" panose="020F0502020204030204" pitchFamily="34" charset="0"/>
              <a:cs typeface="Calibri" panose="020F0502020204030204" pitchFamily="34" charset="0"/>
            </a:endParaRPr>
          </a:p>
        </p:txBody>
      </p:sp>
      <p:sp>
        <p:nvSpPr>
          <p:cNvPr id="4" name="Content Placeholder 4">
            <a:extLst>
              <a:ext uri="{FF2B5EF4-FFF2-40B4-BE49-F238E27FC236}">
                <a16:creationId xmlns:a16="http://schemas.microsoft.com/office/drawing/2014/main" id="{28652E16-83DE-444A-8D1B-F656E7B216B0}"/>
              </a:ext>
            </a:extLst>
          </p:cNvPr>
          <p:cNvSpPr txBox="1">
            <a:spLocks/>
          </p:cNvSpPr>
          <p:nvPr/>
        </p:nvSpPr>
        <p:spPr>
          <a:xfrm>
            <a:off x="494110" y="1639228"/>
            <a:ext cx="11504602" cy="4799671"/>
          </a:xfrm>
          <a:prstGeom prst="rect">
            <a:avLst/>
          </a:prstGeom>
        </p:spPr>
        <p:txBody>
          <a:bodyPr vert="horz" wrap="square" lIns="0" tIns="0" rIns="0" bIns="0" numCol="1" spcCol="180000"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765" indent="0">
              <a:spcAft>
                <a:spcPts val="450"/>
              </a:spcAft>
              <a:buFont typeface="Arial" panose="020B0604020202020204" pitchFamily="34" charset="0"/>
              <a:buNone/>
            </a:pPr>
            <a:r>
              <a:rPr lang="en-GB" sz="3000"/>
              <a:t>How well do we enable </a:t>
            </a:r>
            <a:r>
              <a:rPr lang="en-GB" sz="3000" b="1"/>
              <a:t>learners to articulate their developing skills</a:t>
            </a:r>
            <a:r>
              <a:rPr lang="en-GB" sz="3000"/>
              <a:t> and value these in terms of future learning and career pathways?</a:t>
            </a:r>
          </a:p>
          <a:p>
            <a:pPr marL="29765" indent="0">
              <a:spcAft>
                <a:spcPts val="450"/>
              </a:spcAft>
              <a:buFont typeface="Arial" panose="020B0604020202020204" pitchFamily="34" charset="0"/>
              <a:buNone/>
            </a:pPr>
            <a:r>
              <a:rPr lang="en-GB" sz="3000"/>
              <a:t>How effective are our planned opportunities for learners to </a:t>
            </a:r>
            <a:r>
              <a:rPr lang="en-GB" sz="3000" b="1"/>
              <a:t>discuss and reflect on their learning</a:t>
            </a:r>
            <a:r>
              <a:rPr lang="en-GB" sz="3000"/>
              <a:t> to empower them to lead and take increasing responsibility for their own learning?</a:t>
            </a:r>
          </a:p>
          <a:p>
            <a:pPr marL="0" indent="0">
              <a:spcAft>
                <a:spcPts val="450"/>
              </a:spcAft>
              <a:buFont typeface="Arial" panose="020B0604020202020204" pitchFamily="34" charset="0"/>
              <a:buNone/>
            </a:pPr>
            <a:r>
              <a:rPr lang="en-GB" sz="3000"/>
              <a:t>How effectively do we </a:t>
            </a:r>
            <a:r>
              <a:rPr lang="en-GB" sz="3000" b="1"/>
              <a:t>actively involve learners </a:t>
            </a:r>
            <a:r>
              <a:rPr lang="en-GB" sz="3000"/>
              <a:t>in planning and leading their own learning?</a:t>
            </a:r>
          </a:p>
          <a:p>
            <a:pPr marL="0" indent="0">
              <a:spcAft>
                <a:spcPts val="450"/>
              </a:spcAft>
              <a:buFont typeface="Arial" panose="020B0604020202020204" pitchFamily="34" charset="0"/>
              <a:buNone/>
            </a:pPr>
            <a:r>
              <a:rPr lang="en-GB" sz="3000"/>
              <a:t>How effective is our use of </a:t>
            </a:r>
            <a:r>
              <a:rPr lang="en-GB" sz="3000" b="1"/>
              <a:t>digital technologies </a:t>
            </a:r>
            <a:r>
              <a:rPr lang="en-GB" sz="3000"/>
              <a:t>to enhance learning and develop skills for learning, life and work?</a:t>
            </a:r>
          </a:p>
          <a:p>
            <a:pPr marL="0" indent="0">
              <a:spcAft>
                <a:spcPts val="450"/>
              </a:spcAft>
              <a:buFont typeface="Arial" panose="020B0604020202020204" pitchFamily="34" charset="0"/>
              <a:buNone/>
            </a:pPr>
            <a:endParaRPr lang="en-GB" sz="3000" dirty="0"/>
          </a:p>
        </p:txBody>
      </p:sp>
      <p:pic>
        <p:nvPicPr>
          <p:cNvPr id="6" name="Graphic 5" descr="Thought outline">
            <a:extLst>
              <a:ext uri="{FF2B5EF4-FFF2-40B4-BE49-F238E27FC236}">
                <a16:creationId xmlns:a16="http://schemas.microsoft.com/office/drawing/2014/main" id="{C5791D70-49C2-4578-AE83-0FCCCE991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39" y="124523"/>
            <a:ext cx="919045" cy="919045"/>
          </a:xfrm>
          <a:prstGeom prst="rect">
            <a:avLst/>
          </a:prstGeom>
        </p:spPr>
      </p:pic>
    </p:spTree>
    <p:extLst>
      <p:ext uri="{BB962C8B-B14F-4D97-AF65-F5344CB8AC3E}">
        <p14:creationId xmlns:p14="http://schemas.microsoft.com/office/powerpoint/2010/main" val="37685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54661-BC54-4D86-A723-7604559A1132}"/>
              </a:ext>
            </a:extLst>
          </p:cNvPr>
          <p:cNvSpPr txBox="1"/>
          <p:nvPr/>
        </p:nvSpPr>
        <p:spPr>
          <a:xfrm>
            <a:off x="900394" y="44978"/>
            <a:ext cx="11291606" cy="1077218"/>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How Good Is OUR School?</a:t>
            </a:r>
            <a:r>
              <a:rPr lang="en-GB" sz="3200" dirty="0">
                <a:latin typeface="Calibri" panose="020F0502020204030204" pitchFamily="34" charset="0"/>
                <a:cs typeface="Calibri" panose="020F0502020204030204" pitchFamily="34" charset="0"/>
              </a:rPr>
              <a:t> </a:t>
            </a:r>
            <a:r>
              <a:rPr lang="en-GB" sz="3200" i="1" dirty="0">
                <a:latin typeface="Calibri" panose="020F0502020204030204" pitchFamily="34" charset="0"/>
                <a:cs typeface="Calibri" panose="020F0502020204030204" pitchFamily="34" charset="0"/>
              </a:rPr>
              <a:t>Theme 2 - Our Learning and Teaching</a:t>
            </a:r>
          </a:p>
          <a:p>
            <a:pPr algn="ctr"/>
            <a:r>
              <a:rPr lang="en-GB" sz="3200" b="1" dirty="0">
                <a:solidFill>
                  <a:srgbClr val="00B0F0"/>
                </a:solidFill>
                <a:latin typeface="Calibri" panose="020F0502020204030204" pitchFamily="34" charset="0"/>
                <a:cs typeface="Calibri" panose="020F0502020204030204" pitchFamily="34" charset="0"/>
              </a:rPr>
              <a:t>Features of Highly-Effective Practice</a:t>
            </a:r>
          </a:p>
        </p:txBody>
      </p:sp>
      <p:sp>
        <p:nvSpPr>
          <p:cNvPr id="3" name="Content Placeholder 4">
            <a:extLst>
              <a:ext uri="{FF2B5EF4-FFF2-40B4-BE49-F238E27FC236}">
                <a16:creationId xmlns:a16="http://schemas.microsoft.com/office/drawing/2014/main" id="{3904804B-A06E-429E-8D6A-06DB8D4A506F}"/>
              </a:ext>
            </a:extLst>
          </p:cNvPr>
          <p:cNvSpPr txBox="1">
            <a:spLocks/>
          </p:cNvSpPr>
          <p:nvPr/>
        </p:nvSpPr>
        <p:spPr>
          <a:xfrm>
            <a:off x="343699" y="2163337"/>
            <a:ext cx="11504602" cy="3639943"/>
          </a:xfrm>
          <a:prstGeom prst="rect">
            <a:avLst/>
          </a:prstGeom>
        </p:spPr>
        <p:txBody>
          <a:bodyPr vert="horz" wrap="square" lIns="0" tIns="0" rIns="0" bIns="0" numCol="1" spcCol="180000"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50"/>
              </a:spcAft>
              <a:buFont typeface="Arial" panose="020B0604020202020204" pitchFamily="34" charset="0"/>
              <a:buNone/>
            </a:pPr>
            <a:endParaRPr lang="en-GB" sz="3000" dirty="0">
              <a:solidFill>
                <a:srgbClr val="004297"/>
              </a:solidFill>
            </a:endParaRPr>
          </a:p>
        </p:txBody>
      </p:sp>
      <p:sp>
        <p:nvSpPr>
          <p:cNvPr id="4" name="Content Placeholder 4">
            <a:extLst>
              <a:ext uri="{FF2B5EF4-FFF2-40B4-BE49-F238E27FC236}">
                <a16:creationId xmlns:a16="http://schemas.microsoft.com/office/drawing/2014/main" id="{E00FBFEF-9E9C-4AFC-B125-05073FCA404A}"/>
              </a:ext>
            </a:extLst>
          </p:cNvPr>
          <p:cNvSpPr txBox="1">
            <a:spLocks/>
          </p:cNvSpPr>
          <p:nvPr/>
        </p:nvSpPr>
        <p:spPr>
          <a:xfrm>
            <a:off x="450197" y="1458718"/>
            <a:ext cx="11291605" cy="4772721"/>
          </a:xfrm>
          <a:prstGeom prst="rect">
            <a:avLst/>
          </a:prstGeom>
        </p:spPr>
        <p:txBody>
          <a:bodyPr vert="horz" wrap="square" lIns="0" tIns="0" rIns="0" bIns="0" numCol="1" spcCol="180000"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765" indent="0">
              <a:spcAft>
                <a:spcPts val="450"/>
              </a:spcAft>
              <a:buFont typeface="Arial" panose="020B0604020202020204" pitchFamily="34" charset="0"/>
              <a:buNone/>
            </a:pPr>
            <a:r>
              <a:rPr lang="en-GB" sz="2800" dirty="0"/>
              <a:t>We are </a:t>
            </a:r>
            <a:r>
              <a:rPr lang="en-GB" sz="2800" b="1" dirty="0"/>
              <a:t>actively involved </a:t>
            </a:r>
            <a:r>
              <a:rPr lang="en-GB" sz="2800" dirty="0"/>
              <a:t>in planning what and how we learn. We get to </a:t>
            </a:r>
            <a:r>
              <a:rPr lang="en-GB" sz="2800" b="1" dirty="0"/>
              <a:t>make choices</a:t>
            </a:r>
            <a:r>
              <a:rPr lang="en-GB" sz="2800" dirty="0"/>
              <a:t> about our learning.</a:t>
            </a:r>
          </a:p>
          <a:p>
            <a:pPr marL="29765" indent="0">
              <a:spcAft>
                <a:spcPts val="450"/>
              </a:spcAft>
              <a:buFont typeface="Arial" panose="020B0604020202020204" pitchFamily="34" charset="0"/>
              <a:buNone/>
            </a:pPr>
            <a:r>
              <a:rPr lang="en-GB" sz="2800" dirty="0"/>
              <a:t>Our learning is planned so we can each build on </a:t>
            </a:r>
            <a:r>
              <a:rPr lang="en-GB" sz="2800" b="1" dirty="0"/>
              <a:t>what we already know </a:t>
            </a:r>
            <a:r>
              <a:rPr lang="en-GB" sz="2800" dirty="0"/>
              <a:t>and can do. Our learning is differentiated to </a:t>
            </a:r>
            <a:r>
              <a:rPr lang="en-GB" sz="2800" b="1" dirty="0"/>
              <a:t>meet our needs</a:t>
            </a:r>
            <a:r>
              <a:rPr lang="en-GB" sz="2800" dirty="0"/>
              <a:t>. It isn’t always the same task for everyone in the class. </a:t>
            </a:r>
          </a:p>
          <a:p>
            <a:pPr marL="29765" indent="0">
              <a:spcAft>
                <a:spcPts val="450"/>
              </a:spcAft>
              <a:buFont typeface="Arial" panose="020B0604020202020204" pitchFamily="34" charset="0"/>
              <a:buNone/>
            </a:pPr>
            <a:r>
              <a:rPr lang="en-GB" sz="2800" dirty="0"/>
              <a:t>We get </a:t>
            </a:r>
            <a:r>
              <a:rPr lang="en-GB" sz="2800" b="1" dirty="0"/>
              <a:t>helpful feedback </a:t>
            </a:r>
            <a:r>
              <a:rPr lang="en-GB" sz="2800" dirty="0"/>
              <a:t>on our work. We all understand what we have done well and what we need to do to improve. </a:t>
            </a:r>
          </a:p>
          <a:p>
            <a:pPr marL="29765" indent="0">
              <a:spcAft>
                <a:spcPts val="450"/>
              </a:spcAft>
              <a:buFont typeface="Arial" panose="020B0604020202020204" pitchFamily="34" charset="0"/>
              <a:buNone/>
            </a:pPr>
            <a:r>
              <a:rPr lang="en-GB" sz="2800" dirty="0"/>
              <a:t>We are able to </a:t>
            </a:r>
            <a:r>
              <a:rPr lang="en-GB" sz="2800" b="1" dirty="0"/>
              <a:t>talk confidently </a:t>
            </a:r>
            <a:r>
              <a:rPr lang="en-GB" sz="2800" dirty="0"/>
              <a:t>about the skills we are developing. We understand how these skills are helping us to achieve more in school, in the community and as we prepare for the world of work. </a:t>
            </a:r>
          </a:p>
          <a:p>
            <a:pPr marL="0" indent="0">
              <a:spcAft>
                <a:spcPts val="450"/>
              </a:spcAft>
              <a:buFont typeface="Arial" panose="020B0604020202020204" pitchFamily="34" charset="0"/>
              <a:buNone/>
            </a:pPr>
            <a:endParaRPr lang="en-GB" sz="2800" dirty="0"/>
          </a:p>
        </p:txBody>
      </p:sp>
      <p:pic>
        <p:nvPicPr>
          <p:cNvPr id="5" name="Graphic 4" descr="Thought outline">
            <a:extLst>
              <a:ext uri="{FF2B5EF4-FFF2-40B4-BE49-F238E27FC236}">
                <a16:creationId xmlns:a16="http://schemas.microsoft.com/office/drawing/2014/main" id="{D2F0C428-B2FD-44CA-8B1B-1A9FE0136E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39" y="135675"/>
            <a:ext cx="919045" cy="919045"/>
          </a:xfrm>
          <a:prstGeom prst="rect">
            <a:avLst/>
          </a:prstGeom>
        </p:spPr>
      </p:pic>
    </p:spTree>
    <p:extLst>
      <p:ext uri="{BB962C8B-B14F-4D97-AF65-F5344CB8AC3E}">
        <p14:creationId xmlns:p14="http://schemas.microsoft.com/office/powerpoint/2010/main" val="34072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4A3112E-CCCD-4B6C-B317-467A9F73D519}"/>
              </a:ext>
            </a:extLst>
          </p:cNvPr>
          <p:cNvGrpSpPr/>
          <p:nvPr/>
        </p:nvGrpSpPr>
        <p:grpSpPr>
          <a:xfrm>
            <a:off x="22302" y="1213277"/>
            <a:ext cx="7556852" cy="5265581"/>
            <a:chOff x="140051" y="238540"/>
            <a:chExt cx="8597981" cy="6072808"/>
          </a:xfrm>
        </p:grpSpPr>
        <p:grpSp>
          <p:nvGrpSpPr>
            <p:cNvPr id="12" name="Group 11">
              <a:extLst>
                <a:ext uri="{FF2B5EF4-FFF2-40B4-BE49-F238E27FC236}">
                  <a16:creationId xmlns:a16="http://schemas.microsoft.com/office/drawing/2014/main" id="{A28D0D5F-6689-49B4-878D-E7E3F8615BF8}"/>
                </a:ext>
              </a:extLst>
            </p:cNvPr>
            <p:cNvGrpSpPr/>
            <p:nvPr/>
          </p:nvGrpSpPr>
          <p:grpSpPr>
            <a:xfrm>
              <a:off x="140051" y="238540"/>
              <a:ext cx="8597981" cy="6072808"/>
              <a:chOff x="140051" y="238540"/>
              <a:chExt cx="8597981" cy="6072808"/>
            </a:xfrm>
          </p:grpSpPr>
          <p:pic>
            <p:nvPicPr>
              <p:cNvPr id="14" name="Picture 13" descr="Diagram, bubble chart&#10;&#10;Description automatically generated">
                <a:extLst>
                  <a:ext uri="{FF2B5EF4-FFF2-40B4-BE49-F238E27FC236}">
                    <a16:creationId xmlns:a16="http://schemas.microsoft.com/office/drawing/2014/main" id="{5A998950-AF1E-4D6C-9D7E-CA23E6774ACA}"/>
                  </a:ext>
                </a:extLst>
              </p:cNvPr>
              <p:cNvPicPr>
                <a:picLocks noChangeAspect="1"/>
              </p:cNvPicPr>
              <p:nvPr/>
            </p:nvPicPr>
            <p:blipFill>
              <a:blip r:embed="rId3"/>
              <a:stretch>
                <a:fillRect/>
              </a:stretch>
            </p:blipFill>
            <p:spPr>
              <a:xfrm>
                <a:off x="140051" y="238540"/>
                <a:ext cx="8597981" cy="6072808"/>
              </a:xfrm>
              <a:prstGeom prst="rect">
                <a:avLst/>
              </a:prstGeom>
            </p:spPr>
          </p:pic>
          <p:sp>
            <p:nvSpPr>
              <p:cNvPr id="15" name="Rectangle 14">
                <a:extLst>
                  <a:ext uri="{FF2B5EF4-FFF2-40B4-BE49-F238E27FC236}">
                    <a16:creationId xmlns:a16="http://schemas.microsoft.com/office/drawing/2014/main" id="{501D114C-4565-4EE5-86C1-1467F4B963EA}"/>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9826A99-583C-4CD1-8C0A-586DFCE2FD79}"/>
                </a:ext>
              </a:extLst>
            </p:cNvPr>
            <p:cNvSpPr txBox="1"/>
            <p:nvPr/>
          </p:nvSpPr>
          <p:spPr>
            <a:xfrm>
              <a:off x="2471540" y="2251070"/>
              <a:ext cx="3935002" cy="726925"/>
            </a:xfrm>
            <a:prstGeom prst="rect">
              <a:avLst/>
            </a:prstGeom>
            <a:noFill/>
          </p:spPr>
          <p:txBody>
            <a:bodyPr wrap="square" rtlCol="0">
              <a:spAutoFit/>
            </a:bodyPr>
            <a:lstStyle/>
            <a:p>
              <a:pPr algn="ctr"/>
              <a:r>
                <a:rPr lang="en-GB" sz="1400" b="1" dirty="0"/>
                <a:t>Learning, Teaching and Assessment (Moderation) Cycle</a:t>
              </a:r>
            </a:p>
          </p:txBody>
        </p:sp>
      </p:grpSp>
      <p:sp>
        <p:nvSpPr>
          <p:cNvPr id="16" name="TextBox 15">
            <a:extLst>
              <a:ext uri="{FF2B5EF4-FFF2-40B4-BE49-F238E27FC236}">
                <a16:creationId xmlns:a16="http://schemas.microsoft.com/office/drawing/2014/main" id="{AE1BA805-AD15-43A0-9CAB-F3559B327853}"/>
              </a:ext>
            </a:extLst>
          </p:cNvPr>
          <p:cNvSpPr txBox="1"/>
          <p:nvPr/>
        </p:nvSpPr>
        <p:spPr>
          <a:xfrm>
            <a:off x="3618858"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17" name="Graphic 16" descr="Thought outline">
            <a:extLst>
              <a:ext uri="{FF2B5EF4-FFF2-40B4-BE49-F238E27FC236}">
                <a16:creationId xmlns:a16="http://schemas.microsoft.com/office/drawing/2014/main" id="{28B79C8D-0F95-45D1-9E72-C4DE9EA27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4855" y="17193"/>
            <a:ext cx="1320953" cy="1320953"/>
          </a:xfrm>
          <a:prstGeom prst="rect">
            <a:avLst/>
          </a:prstGeom>
        </p:spPr>
      </p:pic>
      <p:sp>
        <p:nvSpPr>
          <p:cNvPr id="18" name="TextBox 17">
            <a:extLst>
              <a:ext uri="{FF2B5EF4-FFF2-40B4-BE49-F238E27FC236}">
                <a16:creationId xmlns:a16="http://schemas.microsoft.com/office/drawing/2014/main" id="{2098DD36-33AC-40A6-B31B-B2DD255260D2}"/>
              </a:ext>
            </a:extLst>
          </p:cNvPr>
          <p:cNvSpPr txBox="1"/>
          <p:nvPr/>
        </p:nvSpPr>
        <p:spPr>
          <a:xfrm>
            <a:off x="7579153" y="1818876"/>
            <a:ext cx="4547419" cy="3539430"/>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Reconsider the whole Learning, Teaching and Assessment cycle. </a:t>
            </a:r>
          </a:p>
          <a:p>
            <a:pPr algn="ctr"/>
            <a:endParaRPr lang="en-GB" sz="3200" b="1" dirty="0">
              <a:latin typeface="Calibri" panose="020F0502020204030204" pitchFamily="34" charset="0"/>
              <a:cs typeface="Calibri" panose="020F0502020204030204" pitchFamily="34" charset="0"/>
            </a:endParaRPr>
          </a:p>
          <a:p>
            <a:pPr algn="ctr"/>
            <a:r>
              <a:rPr lang="en-GB" sz="3200" b="1" dirty="0">
                <a:latin typeface="Calibri" panose="020F0502020204030204" pitchFamily="34" charset="0"/>
                <a:cs typeface="Calibri" panose="020F0502020204030204" pitchFamily="34" charset="0"/>
              </a:rPr>
              <a:t>In what areas do you need to improve on how you involve learners?</a:t>
            </a:r>
          </a:p>
        </p:txBody>
      </p:sp>
    </p:spTree>
    <p:extLst>
      <p:ext uri="{BB962C8B-B14F-4D97-AF65-F5344CB8AC3E}">
        <p14:creationId xmlns:p14="http://schemas.microsoft.com/office/powerpoint/2010/main" val="1843242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0" name="TextBox 9">
            <a:extLst>
              <a:ext uri="{FF2B5EF4-FFF2-40B4-BE49-F238E27FC236}">
                <a16:creationId xmlns:a16="http://schemas.microsoft.com/office/drawing/2014/main" id="{448966DC-1C0F-4B0B-AD8D-993AE2753028}"/>
              </a:ext>
            </a:extLst>
          </p:cNvPr>
          <p:cNvSpPr txBox="1"/>
          <p:nvPr/>
        </p:nvSpPr>
        <p:spPr>
          <a:xfrm>
            <a:off x="290143" y="1318273"/>
            <a:ext cx="12192000" cy="830997"/>
          </a:xfrm>
          <a:prstGeom prst="rect">
            <a:avLst/>
          </a:prstGeom>
          <a:noFill/>
        </p:spPr>
        <p:txBody>
          <a:bodyPr wrap="square">
            <a:spAutoFit/>
          </a:bodyPr>
          <a:lstStyle/>
          <a:p>
            <a:r>
              <a:rPr lang="en-GB" sz="2400" dirty="0" err="1">
                <a:latin typeface="Calibri" panose="020F0502020204030204" pitchFamily="34" charset="0"/>
                <a:cs typeface="Calibri" panose="020F0502020204030204" pitchFamily="34" charset="0"/>
              </a:rPr>
              <a:t>Portmoak</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Sketchnote</a:t>
            </a:r>
            <a:r>
              <a:rPr lang="en-GB" sz="2400" dirty="0">
                <a:latin typeface="Calibri" panose="020F0502020204030204" pitchFamily="34" charset="0"/>
                <a:cs typeface="Calibri" panose="020F0502020204030204" pitchFamily="34" charset="0"/>
              </a:rPr>
              <a:t> - </a:t>
            </a:r>
            <a:r>
              <a:rPr lang="en-GB" sz="2400" dirty="0">
                <a:latin typeface="Calibri" panose="020F0502020204030204" pitchFamily="34" charset="0"/>
                <a:cs typeface="Calibri" panose="020F0502020204030204" pitchFamily="34" charset="0"/>
                <a:hlinkClick r:id="rId3"/>
              </a:rPr>
              <a:t>Learning is better when children talk about their learning</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Education Scotland (2018)</a:t>
            </a:r>
          </a:p>
        </p:txBody>
      </p:sp>
      <p:sp>
        <p:nvSpPr>
          <p:cNvPr id="11" name="TextBox 10">
            <a:extLst>
              <a:ext uri="{FF2B5EF4-FFF2-40B4-BE49-F238E27FC236}">
                <a16:creationId xmlns:a16="http://schemas.microsoft.com/office/drawing/2014/main" id="{C642E5DA-7FD9-47AB-B316-A6C51202B500}"/>
              </a:ext>
            </a:extLst>
          </p:cNvPr>
          <p:cNvSpPr txBox="1"/>
          <p:nvPr/>
        </p:nvSpPr>
        <p:spPr>
          <a:xfrm>
            <a:off x="290143" y="2418526"/>
            <a:ext cx="11474394" cy="830997"/>
          </a:xfrm>
          <a:prstGeom prst="rect">
            <a:avLst/>
          </a:prstGeom>
          <a:noFill/>
        </p:spPr>
        <p:txBody>
          <a:bodyPr wrap="square">
            <a:spAutoFit/>
          </a:bodyPr>
          <a:lstStyle/>
          <a:p>
            <a:r>
              <a:rPr lang="en-GB" sz="2400" dirty="0" err="1">
                <a:latin typeface="Calibri" panose="020F0502020204030204" pitchFamily="34" charset="0"/>
                <a:cs typeface="Calibri" panose="020F0502020204030204" pitchFamily="34" charset="0"/>
              </a:rPr>
              <a:t>Woodmuir</a:t>
            </a:r>
            <a:r>
              <a:rPr lang="en-GB" sz="2400" dirty="0">
                <a:latin typeface="Calibri" panose="020F0502020204030204" pitchFamily="34" charset="0"/>
                <a:cs typeface="Calibri" panose="020F0502020204030204" pitchFamily="34" charset="0"/>
              </a:rPr>
              <a:t> Primary - </a:t>
            </a:r>
            <a:r>
              <a:rPr lang="en-GB" sz="2400" dirty="0">
                <a:latin typeface="Calibri" panose="020F0502020204030204" pitchFamily="34" charset="0"/>
                <a:cs typeface="Calibri" panose="020F0502020204030204" pitchFamily="34" charset="0"/>
                <a:hlinkClick r:id="rId4"/>
              </a:rPr>
              <a:t>Involving children in planning and assessing their own learning</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Education Scotland (2018)</a:t>
            </a:r>
          </a:p>
        </p:txBody>
      </p:sp>
      <p:sp>
        <p:nvSpPr>
          <p:cNvPr id="12" name="TextBox 11">
            <a:extLst>
              <a:ext uri="{FF2B5EF4-FFF2-40B4-BE49-F238E27FC236}">
                <a16:creationId xmlns:a16="http://schemas.microsoft.com/office/drawing/2014/main" id="{FC0521F1-1EA2-4E75-8129-B8CFF79C4176}"/>
              </a:ext>
            </a:extLst>
          </p:cNvPr>
          <p:cNvSpPr txBox="1"/>
          <p:nvPr/>
        </p:nvSpPr>
        <p:spPr>
          <a:xfrm>
            <a:off x="290143" y="3608478"/>
            <a:ext cx="11474394"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Education Scotland - </a:t>
            </a:r>
            <a:r>
              <a:rPr lang="en-GB" sz="2400" dirty="0">
                <a:latin typeface="Calibri" panose="020F0502020204030204" pitchFamily="34" charset="0"/>
                <a:cs typeface="Calibri" panose="020F0502020204030204" pitchFamily="34" charset="0"/>
                <a:hlinkClick r:id="rId5"/>
              </a:rPr>
              <a:t>Moderation Hub - Learners</a:t>
            </a:r>
            <a:endParaRPr lang="en-GB"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5814DB1-36F3-4C51-862B-BCE1DE9BDB66}"/>
              </a:ext>
            </a:extLst>
          </p:cNvPr>
          <p:cNvSpPr txBox="1"/>
          <p:nvPr/>
        </p:nvSpPr>
        <p:spPr>
          <a:xfrm>
            <a:off x="290143" y="4585640"/>
            <a:ext cx="11474394"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Education Scotland - </a:t>
            </a:r>
            <a:r>
              <a:rPr lang="en-GB" sz="2400" dirty="0">
                <a:latin typeface="Calibri" panose="020F0502020204030204" pitchFamily="34" charset="0"/>
                <a:cs typeface="Calibri" panose="020F0502020204030204" pitchFamily="34" charset="0"/>
                <a:hlinkClick r:id="rId6"/>
              </a:rPr>
              <a:t>How Good Is OUR School? 4</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3" name="TextBox 2">
            <a:extLst>
              <a:ext uri="{FF2B5EF4-FFF2-40B4-BE49-F238E27FC236}">
                <a16:creationId xmlns:a16="http://schemas.microsoft.com/office/drawing/2014/main" id="{E91658BD-DE6D-441F-9617-DF9097676D92}"/>
              </a:ext>
            </a:extLst>
          </p:cNvPr>
          <p:cNvSpPr txBox="1"/>
          <p:nvPr/>
        </p:nvSpPr>
        <p:spPr>
          <a:xfrm>
            <a:off x="653143" y="2111068"/>
            <a:ext cx="11129554" cy="1077218"/>
          </a:xfrm>
          <a:prstGeom prst="rect">
            <a:avLst/>
          </a:prstGeom>
          <a:noFill/>
        </p:spPr>
        <p:txBody>
          <a:bodyPr wrap="square" rtlCol="0">
            <a:spAutoFit/>
          </a:bodyPr>
          <a:lstStyle/>
          <a:p>
            <a:r>
              <a:rPr lang="en-GB" sz="3200" dirty="0"/>
              <a:t>To identify the role of the learner at each stage of the learning, teaching and assessment (moderation) cycle.</a:t>
            </a:r>
            <a:endParaRPr lang="en-GB" sz="4000" dirty="0"/>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3645629"/>
            <a:ext cx="11129554" cy="1077218"/>
          </a:xfrm>
          <a:prstGeom prst="rect">
            <a:avLst/>
          </a:prstGeom>
          <a:noFill/>
        </p:spPr>
        <p:txBody>
          <a:bodyPr wrap="square" rtlCol="0">
            <a:spAutoFit/>
          </a:bodyPr>
          <a:lstStyle/>
          <a:p>
            <a:r>
              <a:rPr lang="en-GB" sz="3200" dirty="0"/>
              <a:t>To explore and reflect on existing practice and identify areas for improvement. </a:t>
            </a:r>
            <a:endParaRPr lang="en-GB" sz="4000" dirty="0"/>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B3C7C5-58DE-4FD1-9DF2-F1CCB3E8A88D}"/>
              </a:ext>
            </a:extLst>
          </p:cNvPr>
          <p:cNvSpPr txBox="1"/>
          <p:nvPr/>
        </p:nvSpPr>
        <p:spPr>
          <a:xfrm>
            <a:off x="100415" y="100643"/>
            <a:ext cx="7605022" cy="1938992"/>
          </a:xfrm>
          <a:prstGeom prst="rect">
            <a:avLst/>
          </a:prstGeom>
          <a:noFill/>
        </p:spPr>
        <p:txBody>
          <a:bodyPr wrap="square">
            <a:spAutoFit/>
          </a:bodyPr>
          <a:lstStyle/>
          <a:p>
            <a:pPr algn="ctr"/>
            <a:r>
              <a:rPr lang="en-GB" sz="4000" dirty="0">
                <a:solidFill>
                  <a:schemeClr val="tx1"/>
                </a:solidFill>
                <a:latin typeface="Calibri" panose="020F0502020204030204" pitchFamily="34" charset="0"/>
                <a:cs typeface="Calibri" panose="020F0502020204030204" pitchFamily="34" charset="0"/>
              </a:rPr>
              <a:t>All learners should be involved in planning and reflecting on their own learning.</a:t>
            </a:r>
          </a:p>
        </p:txBody>
      </p:sp>
      <p:sp>
        <p:nvSpPr>
          <p:cNvPr id="5" name="TextBox 1">
            <a:extLst>
              <a:ext uri="{FF2B5EF4-FFF2-40B4-BE49-F238E27FC236}">
                <a16:creationId xmlns:a16="http://schemas.microsoft.com/office/drawing/2014/main" id="{7D1A39EB-2245-4DB8-8E1A-1F836935FBC5}"/>
              </a:ext>
            </a:extLst>
          </p:cNvPr>
          <p:cNvSpPr txBox="1">
            <a:spLocks noChangeArrowheads="1"/>
          </p:cNvSpPr>
          <p:nvPr/>
        </p:nvSpPr>
        <p:spPr bwMode="auto">
          <a:xfrm>
            <a:off x="8858445" y="256615"/>
            <a:ext cx="3233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r>
              <a:rPr lang="en-GB" altLang="en-US" sz="1800" b="1" dirty="0">
                <a:latin typeface="Calibri" panose="020F0502020204030204" pitchFamily="34" charset="0"/>
                <a:hlinkClick r:id="rId3"/>
              </a:rPr>
              <a:t>Building the Curriculum 3</a:t>
            </a:r>
            <a:r>
              <a:rPr lang="en-GB" altLang="en-US" sz="1800" b="1" dirty="0">
                <a:latin typeface="Calibri" panose="020F0502020204030204" pitchFamily="34" charset="0"/>
              </a:rPr>
              <a:t>: </a:t>
            </a:r>
          </a:p>
          <a:p>
            <a:pPr marL="0" indent="0" algn="ctr" eaLnBrk="1" hangingPunct="1"/>
            <a:r>
              <a:rPr lang="en-GB" altLang="en-US" sz="1800" dirty="0">
                <a:latin typeface="Calibri" panose="020F0502020204030204" pitchFamily="34" charset="0"/>
              </a:rPr>
              <a:t>A Framework for learning and teaching (The Scottish Government, 2008)</a:t>
            </a:r>
          </a:p>
        </p:txBody>
      </p:sp>
      <p:sp>
        <p:nvSpPr>
          <p:cNvPr id="6" name="TextBox 5">
            <a:extLst>
              <a:ext uri="{FF2B5EF4-FFF2-40B4-BE49-F238E27FC236}">
                <a16:creationId xmlns:a16="http://schemas.microsoft.com/office/drawing/2014/main" id="{652FB263-8C99-4C9C-9C5D-625D86CC1911}"/>
              </a:ext>
            </a:extLst>
          </p:cNvPr>
          <p:cNvSpPr txBox="1"/>
          <p:nvPr/>
        </p:nvSpPr>
        <p:spPr>
          <a:xfrm>
            <a:off x="258390" y="4875632"/>
            <a:ext cx="7289074" cy="1323439"/>
          </a:xfrm>
          <a:prstGeom prst="rect">
            <a:avLst/>
          </a:prstGeom>
          <a:noFill/>
        </p:spPr>
        <p:txBody>
          <a:bodyPr wrap="square">
            <a:spAutoFit/>
          </a:bodyPr>
          <a:lstStyle/>
          <a:p>
            <a:pPr algn="ctr"/>
            <a:r>
              <a:rPr lang="en-GB" sz="4000" dirty="0">
                <a:solidFill>
                  <a:schemeClr val="tx1"/>
                </a:solidFill>
                <a:latin typeface="Calibri" panose="020F0502020204030204" pitchFamily="34" charset="0"/>
                <a:cs typeface="Calibri" panose="020F0502020204030204" pitchFamily="34" charset="0"/>
              </a:rPr>
              <a:t>Scotland’s curriculum places learners at the heart of education. </a:t>
            </a:r>
          </a:p>
        </p:txBody>
      </p:sp>
      <p:sp>
        <p:nvSpPr>
          <p:cNvPr id="7" name="TextBox 1">
            <a:extLst>
              <a:ext uri="{FF2B5EF4-FFF2-40B4-BE49-F238E27FC236}">
                <a16:creationId xmlns:a16="http://schemas.microsoft.com/office/drawing/2014/main" id="{A422518C-0070-4931-9353-2E0320F52691}"/>
              </a:ext>
            </a:extLst>
          </p:cNvPr>
          <p:cNvSpPr txBox="1">
            <a:spLocks noChangeArrowheads="1"/>
          </p:cNvSpPr>
          <p:nvPr/>
        </p:nvSpPr>
        <p:spPr bwMode="auto">
          <a:xfrm>
            <a:off x="9420973" y="5008289"/>
            <a:ext cx="2670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r>
              <a:rPr lang="en-GB" altLang="en-US" sz="1800" b="1" dirty="0">
                <a:latin typeface="Calibri" panose="020F0502020204030204" pitchFamily="34" charset="0"/>
                <a:hlinkClick r:id="rId4"/>
              </a:rPr>
              <a:t>Refreshed Narrative on Scotland’s Curriculum </a:t>
            </a:r>
            <a:r>
              <a:rPr lang="en-GB" altLang="en-US" sz="1800" dirty="0">
                <a:latin typeface="Calibri" panose="020F0502020204030204" pitchFamily="34" charset="0"/>
              </a:rPr>
              <a:t>(Education Scotland, 2019)</a:t>
            </a:r>
          </a:p>
        </p:txBody>
      </p:sp>
      <p:pic>
        <p:nvPicPr>
          <p:cNvPr id="8" name="Picture 2" descr="Building the Curriculum 3 by Laura Compton - issuu">
            <a:extLst>
              <a:ext uri="{FF2B5EF4-FFF2-40B4-BE49-F238E27FC236}">
                <a16:creationId xmlns:a16="http://schemas.microsoft.com/office/drawing/2014/main" id="{45E922A3-E5F7-476C-9D87-F5285042D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652" y="315270"/>
            <a:ext cx="832114" cy="11753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7025E8B-4D61-4D37-A7D4-7D953948D72E}"/>
              </a:ext>
            </a:extLst>
          </p:cNvPr>
          <p:cNvPicPr>
            <a:picLocks noChangeAspect="1"/>
          </p:cNvPicPr>
          <p:nvPr/>
        </p:nvPicPr>
        <p:blipFill>
          <a:blip r:embed="rId6"/>
          <a:stretch>
            <a:fillRect/>
          </a:stretch>
        </p:blipFill>
        <p:spPr>
          <a:xfrm>
            <a:off x="7705437" y="5151556"/>
            <a:ext cx="1660723" cy="709992"/>
          </a:xfrm>
          <a:prstGeom prst="rect">
            <a:avLst/>
          </a:prstGeom>
          <a:ln>
            <a:solidFill>
              <a:schemeClr val="tx1"/>
            </a:solidFill>
          </a:ln>
        </p:spPr>
      </p:pic>
      <p:sp>
        <p:nvSpPr>
          <p:cNvPr id="11" name="TextBox 10">
            <a:extLst>
              <a:ext uri="{FF2B5EF4-FFF2-40B4-BE49-F238E27FC236}">
                <a16:creationId xmlns:a16="http://schemas.microsoft.com/office/drawing/2014/main" id="{4F2D8629-A330-47D1-8F1B-3E7342193360}"/>
              </a:ext>
            </a:extLst>
          </p:cNvPr>
          <p:cNvSpPr txBox="1"/>
          <p:nvPr/>
        </p:nvSpPr>
        <p:spPr>
          <a:xfrm>
            <a:off x="1036234" y="2697211"/>
            <a:ext cx="5733385" cy="1323439"/>
          </a:xfrm>
          <a:prstGeom prst="rect">
            <a:avLst/>
          </a:prstGeom>
          <a:noFill/>
        </p:spPr>
        <p:txBody>
          <a:bodyPr wrap="square">
            <a:spAutoFit/>
          </a:bodyPr>
          <a:lstStyle/>
          <a:p>
            <a:pPr algn="ctr"/>
            <a:r>
              <a:rPr lang="en-GB" sz="4000" dirty="0">
                <a:solidFill>
                  <a:schemeClr val="tx1"/>
                </a:solidFill>
                <a:latin typeface="Calibri" panose="020F0502020204030204" pitchFamily="34" charset="0"/>
                <a:cs typeface="Calibri" panose="020F0502020204030204" pitchFamily="34" charset="0"/>
              </a:rPr>
              <a:t>Learners are fully involved in planning learning. </a:t>
            </a:r>
          </a:p>
        </p:txBody>
      </p:sp>
      <p:sp>
        <p:nvSpPr>
          <p:cNvPr id="12" name="TextBox 1">
            <a:extLst>
              <a:ext uri="{FF2B5EF4-FFF2-40B4-BE49-F238E27FC236}">
                <a16:creationId xmlns:a16="http://schemas.microsoft.com/office/drawing/2014/main" id="{9427A088-895A-4032-85FF-11D40C19BDAC}"/>
              </a:ext>
            </a:extLst>
          </p:cNvPr>
          <p:cNvSpPr txBox="1">
            <a:spLocks noChangeArrowheads="1"/>
          </p:cNvSpPr>
          <p:nvPr/>
        </p:nvSpPr>
        <p:spPr bwMode="auto">
          <a:xfrm>
            <a:off x="9042211" y="2849646"/>
            <a:ext cx="32064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r>
              <a:rPr lang="en-GB" altLang="en-US" sz="1800" b="1" dirty="0">
                <a:latin typeface="Calibri" panose="020F0502020204030204" pitchFamily="34" charset="0"/>
                <a:hlinkClick r:id="rId7"/>
              </a:rPr>
              <a:t>How Good Is Our School 4</a:t>
            </a:r>
            <a:endParaRPr lang="en-GB" altLang="en-US" sz="1800" b="1" dirty="0">
              <a:latin typeface="Calibri" panose="020F0502020204030204" pitchFamily="34" charset="0"/>
            </a:endParaRPr>
          </a:p>
          <a:p>
            <a:pPr marL="0" indent="0" algn="ctr" eaLnBrk="1" hangingPunct="1"/>
            <a:r>
              <a:rPr lang="en-GB" altLang="en-US" sz="1800" dirty="0">
                <a:latin typeface="Calibri" panose="020F0502020204030204" pitchFamily="34" charset="0"/>
              </a:rPr>
              <a:t>QI 2.3 - Learning, Teaching and Assessment </a:t>
            </a:r>
            <a:r>
              <a:rPr lang="en-GB" altLang="en-US" sz="1800" i="1" dirty="0">
                <a:latin typeface="Calibri" panose="020F0502020204030204" pitchFamily="34" charset="0"/>
              </a:rPr>
              <a:t>(Level 5 illustration)</a:t>
            </a:r>
            <a:endParaRPr lang="en-GB" altLang="en-US" sz="1800" dirty="0">
              <a:latin typeface="Calibri" panose="020F0502020204030204" pitchFamily="34" charset="0"/>
            </a:endParaRPr>
          </a:p>
        </p:txBody>
      </p:sp>
      <p:pic>
        <p:nvPicPr>
          <p:cNvPr id="13" name="Picture 4" descr="How Good is Our School? (4th Edition)">
            <a:extLst>
              <a:ext uri="{FF2B5EF4-FFF2-40B4-BE49-F238E27FC236}">
                <a16:creationId xmlns:a16="http://schemas.microsoft.com/office/drawing/2014/main" id="{6C763ABC-6B33-49CE-978A-C60A066205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7859" y="2840610"/>
            <a:ext cx="1257701" cy="942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6B00A9A-C332-4451-BFA3-3EEFC7955B48}"/>
              </a:ext>
            </a:extLst>
          </p:cNvPr>
          <p:cNvPicPr>
            <a:picLocks noChangeAspect="1"/>
          </p:cNvPicPr>
          <p:nvPr/>
        </p:nvPicPr>
        <p:blipFill>
          <a:blip r:embed="rId9"/>
          <a:stretch>
            <a:fillRect/>
          </a:stretch>
        </p:blipFill>
        <p:spPr>
          <a:xfrm>
            <a:off x="7286" y="1947236"/>
            <a:ext cx="11768401" cy="333722"/>
          </a:xfrm>
          <a:prstGeom prst="rect">
            <a:avLst/>
          </a:prstGeom>
        </p:spPr>
      </p:pic>
      <p:pic>
        <p:nvPicPr>
          <p:cNvPr id="16" name="Picture 15">
            <a:extLst>
              <a:ext uri="{FF2B5EF4-FFF2-40B4-BE49-F238E27FC236}">
                <a16:creationId xmlns:a16="http://schemas.microsoft.com/office/drawing/2014/main" id="{8C746481-EC86-4C0A-A643-AB3CFBD9EF39}"/>
              </a:ext>
            </a:extLst>
          </p:cNvPr>
          <p:cNvPicPr>
            <a:picLocks noChangeAspect="1"/>
          </p:cNvPicPr>
          <p:nvPr/>
        </p:nvPicPr>
        <p:blipFill>
          <a:blip r:embed="rId9"/>
          <a:stretch>
            <a:fillRect/>
          </a:stretch>
        </p:blipFill>
        <p:spPr>
          <a:xfrm>
            <a:off x="0" y="4167171"/>
            <a:ext cx="11775688" cy="333722"/>
          </a:xfrm>
          <a:prstGeom prst="rect">
            <a:avLst/>
          </a:prstGeom>
        </p:spPr>
      </p:pic>
    </p:spTree>
    <p:extLst>
      <p:ext uri="{BB962C8B-B14F-4D97-AF65-F5344CB8AC3E}">
        <p14:creationId xmlns:p14="http://schemas.microsoft.com/office/powerpoint/2010/main" val="226699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5AF73-07C8-4B8D-91F2-7DE646BCD478}"/>
              </a:ext>
            </a:extLst>
          </p:cNvPr>
          <p:cNvSpPr txBox="1"/>
          <p:nvPr/>
        </p:nvSpPr>
        <p:spPr>
          <a:xfrm>
            <a:off x="-107795" y="-722"/>
            <a:ext cx="12299795" cy="1323439"/>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The United Nations Convention on the Rights of the Child (</a:t>
            </a:r>
            <a:r>
              <a:rPr lang="en-GB" sz="4000" b="1" dirty="0" err="1">
                <a:latin typeface="Calibri" panose="020F0502020204030204" pitchFamily="34" charset="0"/>
                <a:cs typeface="Calibri" panose="020F0502020204030204" pitchFamily="34" charset="0"/>
              </a:rPr>
              <a:t>UNCRC</a:t>
            </a:r>
            <a:r>
              <a:rPr lang="en-GB" sz="4000" b="1" dirty="0">
                <a:latin typeface="Calibri" panose="020F0502020204030204" pitchFamily="34" charset="0"/>
                <a:cs typeface="Calibri" panose="020F0502020204030204" pitchFamily="34" charset="0"/>
              </a:rPr>
              <a:t>)</a:t>
            </a:r>
            <a:endParaRPr lang="en-GB" sz="40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51D7945-E99F-4E3B-9370-3763AD7D0ED7}"/>
              </a:ext>
            </a:extLst>
          </p:cNvPr>
          <p:cNvSpPr txBox="1"/>
          <p:nvPr/>
        </p:nvSpPr>
        <p:spPr>
          <a:xfrm>
            <a:off x="4381960" y="1749234"/>
            <a:ext cx="7387918" cy="1569660"/>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Article 3</a:t>
            </a:r>
            <a:endParaRPr lang="en-GB" sz="3200" b="1" u="sng" dirty="0">
              <a:latin typeface="Calibri" panose="020F0502020204030204" pitchFamily="34" charset="0"/>
              <a:cs typeface="Calibri" panose="020F0502020204030204" pitchFamily="34" charset="0"/>
            </a:endParaRPr>
          </a:p>
          <a:p>
            <a:pPr algn="ctr"/>
            <a:r>
              <a:rPr lang="en-GB" sz="3200" dirty="0">
                <a:solidFill>
                  <a:schemeClr val="tx1"/>
                </a:solidFill>
                <a:latin typeface="Calibri" panose="020F0502020204030204" pitchFamily="34" charset="0"/>
                <a:cs typeface="Calibri" panose="020F0502020204030204" pitchFamily="34" charset="0"/>
              </a:rPr>
              <a:t>The best interests of the child must be a top priority in all things that affect children. </a:t>
            </a:r>
          </a:p>
        </p:txBody>
      </p:sp>
      <p:pic>
        <p:nvPicPr>
          <p:cNvPr id="4" name="Picture 2" descr="30 years of the United Nations Convention on the Rights of the Child -  Association for Young People&amp;#39;s Health">
            <a:extLst>
              <a:ext uri="{FF2B5EF4-FFF2-40B4-BE49-F238E27FC236}">
                <a16:creationId xmlns:a16="http://schemas.microsoft.com/office/drawing/2014/main" id="{B401E240-26E4-484C-BEB5-3A68E5F34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3" y="1713857"/>
            <a:ext cx="3307616" cy="4410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E1FB9F-6C60-44A4-885D-08BDF3340B2F}"/>
              </a:ext>
            </a:extLst>
          </p:cNvPr>
          <p:cNvSpPr txBox="1"/>
          <p:nvPr/>
        </p:nvSpPr>
        <p:spPr>
          <a:xfrm>
            <a:off x="4500736" y="3918934"/>
            <a:ext cx="7150367" cy="2062103"/>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Article 12</a:t>
            </a:r>
            <a:endParaRPr lang="en-GB" sz="3200" b="1" u="sng" dirty="0">
              <a:latin typeface="Calibri" panose="020F0502020204030204" pitchFamily="34" charset="0"/>
              <a:cs typeface="Calibri" panose="020F0502020204030204" pitchFamily="34" charset="0"/>
            </a:endParaRPr>
          </a:p>
          <a:p>
            <a:pPr algn="ctr"/>
            <a:r>
              <a:rPr lang="en-GB" sz="3200" dirty="0">
                <a:solidFill>
                  <a:schemeClr val="tx1"/>
                </a:solidFill>
                <a:latin typeface="Calibri" panose="020F0502020204030204" pitchFamily="34" charset="0"/>
                <a:cs typeface="Calibri" panose="020F0502020204030204" pitchFamily="34" charset="0"/>
              </a:rPr>
              <a:t>Every child has the right to say what they think in all matters affecting them, and to have their views taken seriously. </a:t>
            </a:r>
          </a:p>
        </p:txBody>
      </p:sp>
    </p:spTree>
    <p:extLst>
      <p:ext uri="{BB962C8B-B14F-4D97-AF65-F5344CB8AC3E}">
        <p14:creationId xmlns:p14="http://schemas.microsoft.com/office/powerpoint/2010/main" val="15734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 representing the Relationship between the NIF and the other strategic frameworks in Scottish educations">
            <a:extLst>
              <a:ext uri="{FF2B5EF4-FFF2-40B4-BE49-F238E27FC236}">
                <a16:creationId xmlns:a16="http://schemas.microsoft.com/office/drawing/2014/main" id="{2AC69887-F94D-4443-8154-B7722BB18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8" y="1139015"/>
            <a:ext cx="5417634" cy="5417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DFA569-07EB-4D41-8119-25F9454E0B07}"/>
              </a:ext>
            </a:extLst>
          </p:cNvPr>
          <p:cNvSpPr txBox="1"/>
          <p:nvPr/>
        </p:nvSpPr>
        <p:spPr>
          <a:xfrm>
            <a:off x="2269560" y="170102"/>
            <a:ext cx="7652879"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National Improvement Framework</a:t>
            </a:r>
            <a:endParaRPr lang="en-GB" sz="4000" b="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AD2B1D9-C444-4B6F-AE3F-EF66C7B76271}"/>
              </a:ext>
            </a:extLst>
          </p:cNvPr>
          <p:cNvSpPr txBox="1"/>
          <p:nvPr/>
        </p:nvSpPr>
        <p:spPr>
          <a:xfrm>
            <a:off x="4928839" y="1139015"/>
            <a:ext cx="7172093" cy="1877437"/>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3 supporting pillars of Scottish education</a:t>
            </a:r>
          </a:p>
          <a:p>
            <a:pPr algn="ctr"/>
            <a:r>
              <a:rPr lang="en-GB" sz="2800" dirty="0">
                <a:latin typeface="Calibri" panose="020F0502020204030204" pitchFamily="34" charset="0"/>
                <a:cs typeface="Calibri" panose="020F0502020204030204" pitchFamily="34" charset="0"/>
              </a:rPr>
              <a:t>Curriculum for Excellence (</a:t>
            </a:r>
            <a:r>
              <a:rPr lang="en-GB" sz="2800" dirty="0" err="1">
                <a:latin typeface="Calibri" panose="020F0502020204030204" pitchFamily="34" charset="0"/>
                <a:cs typeface="Calibri" panose="020F0502020204030204" pitchFamily="34" charset="0"/>
              </a:rPr>
              <a:t>CfE</a:t>
            </a:r>
            <a:r>
              <a:rPr lang="en-GB" sz="2800" dirty="0">
                <a:latin typeface="Calibri" panose="020F0502020204030204" pitchFamily="34" charset="0"/>
                <a:cs typeface="Calibri" panose="020F0502020204030204" pitchFamily="34" charset="0"/>
              </a:rPr>
              <a:t>)</a:t>
            </a:r>
          </a:p>
          <a:p>
            <a:pPr algn="ctr"/>
            <a:r>
              <a:rPr lang="en-GB" sz="2800" dirty="0">
                <a:latin typeface="Calibri" panose="020F0502020204030204" pitchFamily="34" charset="0"/>
                <a:cs typeface="Calibri" panose="020F0502020204030204" pitchFamily="34" charset="0"/>
              </a:rPr>
              <a:t>Getting It Right For Every Child (</a:t>
            </a:r>
            <a:r>
              <a:rPr lang="en-GB" sz="2800" dirty="0" err="1">
                <a:latin typeface="Calibri" panose="020F0502020204030204" pitchFamily="34" charset="0"/>
                <a:cs typeface="Calibri" panose="020F0502020204030204" pitchFamily="34" charset="0"/>
              </a:rPr>
              <a:t>GIRFEC</a:t>
            </a:r>
            <a:r>
              <a:rPr lang="en-GB" sz="2800" dirty="0">
                <a:latin typeface="Calibri" panose="020F0502020204030204" pitchFamily="34" charset="0"/>
                <a:cs typeface="Calibri" panose="020F0502020204030204" pitchFamily="34" charset="0"/>
              </a:rPr>
              <a:t>)</a:t>
            </a:r>
          </a:p>
          <a:p>
            <a:pPr algn="ctr"/>
            <a:r>
              <a:rPr lang="en-GB" sz="2800" dirty="0">
                <a:latin typeface="Calibri" panose="020F0502020204030204" pitchFamily="34" charset="0"/>
                <a:cs typeface="Calibri" panose="020F0502020204030204" pitchFamily="34" charset="0"/>
              </a:rPr>
              <a:t>Developing the Young Workforce (</a:t>
            </a:r>
            <a:r>
              <a:rPr lang="en-GB" sz="2800" dirty="0" err="1">
                <a:latin typeface="Calibri" panose="020F0502020204030204" pitchFamily="34" charset="0"/>
                <a:cs typeface="Calibri" panose="020F0502020204030204" pitchFamily="34" charset="0"/>
              </a:rPr>
              <a:t>DYW</a:t>
            </a:r>
            <a:r>
              <a:rPr lang="en-GB" sz="28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EAB5AF4-766B-46AD-827B-F326F31FD890}"/>
              </a:ext>
            </a:extLst>
          </p:cNvPr>
          <p:cNvSpPr txBox="1"/>
          <p:nvPr/>
        </p:nvSpPr>
        <p:spPr>
          <a:xfrm>
            <a:off x="5872798" y="3954248"/>
            <a:ext cx="6319202" cy="1446550"/>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Vision for education in Scotland</a:t>
            </a:r>
          </a:p>
          <a:p>
            <a:pPr algn="ctr"/>
            <a:r>
              <a:rPr lang="en-GB" sz="2800" dirty="0">
                <a:latin typeface="Calibri" panose="020F0502020204030204" pitchFamily="34" charset="0"/>
                <a:cs typeface="Calibri" panose="020F0502020204030204" pitchFamily="34" charset="0"/>
              </a:rPr>
              <a:t>Excellence through raising attainment</a:t>
            </a:r>
          </a:p>
          <a:p>
            <a:pPr algn="ctr"/>
            <a:r>
              <a:rPr lang="en-GB" sz="2800" dirty="0">
                <a:latin typeface="Calibri" panose="020F0502020204030204" pitchFamily="34" charset="0"/>
                <a:cs typeface="Calibri" panose="020F0502020204030204" pitchFamily="34" charset="0"/>
              </a:rPr>
              <a:t>Achieving equity</a:t>
            </a:r>
          </a:p>
        </p:txBody>
      </p:sp>
    </p:spTree>
    <p:extLst>
      <p:ext uri="{BB962C8B-B14F-4D97-AF65-F5344CB8AC3E}">
        <p14:creationId xmlns:p14="http://schemas.microsoft.com/office/powerpoint/2010/main" val="202790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mage001">
            <a:extLst>
              <a:ext uri="{FF2B5EF4-FFF2-40B4-BE49-F238E27FC236}">
                <a16:creationId xmlns:a16="http://schemas.microsoft.com/office/drawing/2014/main" id="{0C3A0F2E-508D-4509-8C41-7FA7A3F96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5" y="877988"/>
            <a:ext cx="5773364" cy="533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76526FB-1DCC-4FCD-B0DE-A22E7EFCCD39}"/>
              </a:ext>
            </a:extLst>
          </p:cNvPr>
          <p:cNvSpPr txBox="1"/>
          <p:nvPr/>
        </p:nvSpPr>
        <p:spPr>
          <a:xfrm>
            <a:off x="2269560" y="170102"/>
            <a:ext cx="7652879"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National Improvement Framework</a:t>
            </a:r>
            <a:endParaRPr lang="en-GB" sz="4000" b="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1DE69C8-9450-4A5F-9177-A56CBE057C38}"/>
              </a:ext>
            </a:extLst>
          </p:cNvPr>
          <p:cNvSpPr txBox="1"/>
          <p:nvPr/>
        </p:nvSpPr>
        <p:spPr>
          <a:xfrm>
            <a:off x="5993031" y="2031112"/>
            <a:ext cx="6016831" cy="2677656"/>
          </a:xfrm>
          <a:prstGeom prst="rect">
            <a:avLst/>
          </a:prstGeom>
          <a:noFill/>
        </p:spPr>
        <p:txBody>
          <a:bodyPr wrap="square">
            <a:spAutoFit/>
          </a:bodyPr>
          <a:lstStyle/>
          <a:p>
            <a:pPr algn="ctr"/>
            <a:r>
              <a:rPr lang="en-GB" sz="3600" b="1" dirty="0">
                <a:latin typeface="Calibri" panose="020F0502020204030204" pitchFamily="34" charset="0"/>
                <a:cs typeface="Calibri" panose="020F0502020204030204" pitchFamily="34" charset="0"/>
              </a:rPr>
              <a:t>Drivers for Improvement</a:t>
            </a:r>
          </a:p>
          <a:p>
            <a:pPr algn="ctr"/>
            <a:endParaRPr lang="en-GB" sz="3600" b="1" dirty="0">
              <a:latin typeface="Calibri" panose="020F0502020204030204" pitchFamily="34" charset="0"/>
              <a:cs typeface="Calibri" panose="020F0502020204030204" pitchFamily="34" charset="0"/>
            </a:endParaRPr>
          </a:p>
          <a:p>
            <a:pPr algn="ctr"/>
            <a:r>
              <a:rPr lang="en-GB" sz="3200" dirty="0">
                <a:latin typeface="Calibri" panose="020F0502020204030204" pitchFamily="34" charset="0"/>
                <a:cs typeface="Calibri" panose="020F0502020204030204" pitchFamily="34" charset="0"/>
              </a:rPr>
              <a:t>Assessment of Children’s Progress</a:t>
            </a:r>
          </a:p>
          <a:p>
            <a:pPr algn="ctr"/>
            <a:r>
              <a:rPr lang="en-GB" sz="3200" dirty="0">
                <a:latin typeface="Calibri" panose="020F0502020204030204" pitchFamily="34" charset="0"/>
                <a:cs typeface="Calibri" panose="020F0502020204030204" pitchFamily="34" charset="0"/>
              </a:rPr>
              <a:t>School Improvement</a:t>
            </a:r>
          </a:p>
          <a:p>
            <a:pPr algn="ctr"/>
            <a:r>
              <a:rPr lang="en-GB" sz="3200" dirty="0">
                <a:latin typeface="Calibri" panose="020F0502020204030204" pitchFamily="34" charset="0"/>
                <a:cs typeface="Calibri" panose="020F0502020204030204" pitchFamily="34" charset="0"/>
              </a:rPr>
              <a:t>Performance Information</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2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31B557-8FF3-4F9B-898E-955C68384B8C}"/>
              </a:ext>
            </a:extLst>
          </p:cNvPr>
          <p:cNvGrpSpPr/>
          <p:nvPr/>
        </p:nvGrpSpPr>
        <p:grpSpPr>
          <a:xfrm>
            <a:off x="22302" y="1213277"/>
            <a:ext cx="7556852" cy="5265581"/>
            <a:chOff x="140051" y="238540"/>
            <a:chExt cx="8597981" cy="6072808"/>
          </a:xfrm>
        </p:grpSpPr>
        <p:grpSp>
          <p:nvGrpSpPr>
            <p:cNvPr id="3" name="Group 2">
              <a:extLst>
                <a:ext uri="{FF2B5EF4-FFF2-40B4-BE49-F238E27FC236}">
                  <a16:creationId xmlns:a16="http://schemas.microsoft.com/office/drawing/2014/main" id="{562CC7F5-2938-497D-907C-E09677B2AD62}"/>
                </a:ext>
              </a:extLst>
            </p:cNvPr>
            <p:cNvGrpSpPr/>
            <p:nvPr/>
          </p:nvGrpSpPr>
          <p:grpSpPr>
            <a:xfrm>
              <a:off x="140051" y="238540"/>
              <a:ext cx="8597981" cy="6072808"/>
              <a:chOff x="140051" y="238540"/>
              <a:chExt cx="8597981" cy="6072808"/>
            </a:xfrm>
          </p:grpSpPr>
          <p:pic>
            <p:nvPicPr>
              <p:cNvPr id="5" name="Picture 4" descr="Diagram, bubble chart&#10;&#10;Description automatically generated">
                <a:extLst>
                  <a:ext uri="{FF2B5EF4-FFF2-40B4-BE49-F238E27FC236}">
                    <a16:creationId xmlns:a16="http://schemas.microsoft.com/office/drawing/2014/main" id="{E81BBFB9-E13C-4A59-BF39-8BE5580834B3}"/>
                  </a:ext>
                </a:extLst>
              </p:cNvPr>
              <p:cNvPicPr>
                <a:picLocks noChangeAspect="1"/>
              </p:cNvPicPr>
              <p:nvPr/>
            </p:nvPicPr>
            <p:blipFill>
              <a:blip r:embed="rId3"/>
              <a:stretch>
                <a:fillRect/>
              </a:stretch>
            </p:blipFill>
            <p:spPr>
              <a:xfrm>
                <a:off x="140051" y="238540"/>
                <a:ext cx="8597981" cy="6072808"/>
              </a:xfrm>
              <a:prstGeom prst="rect">
                <a:avLst/>
              </a:prstGeom>
            </p:spPr>
          </p:pic>
          <p:sp>
            <p:nvSpPr>
              <p:cNvPr id="6" name="Rectangle 5">
                <a:extLst>
                  <a:ext uri="{FF2B5EF4-FFF2-40B4-BE49-F238E27FC236}">
                    <a16:creationId xmlns:a16="http://schemas.microsoft.com/office/drawing/2014/main" id="{7C5716BD-AB8E-48BF-9287-319215373453}"/>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31E0603-88DF-4AF7-9720-1944856F9449}"/>
                </a:ext>
              </a:extLst>
            </p:cNvPr>
            <p:cNvSpPr txBox="1"/>
            <p:nvPr/>
          </p:nvSpPr>
          <p:spPr>
            <a:xfrm>
              <a:off x="2471540" y="2251070"/>
              <a:ext cx="3935002" cy="726925"/>
            </a:xfrm>
            <a:prstGeom prst="rect">
              <a:avLst/>
            </a:prstGeom>
            <a:noFill/>
          </p:spPr>
          <p:txBody>
            <a:bodyPr wrap="square" rtlCol="0">
              <a:spAutoFit/>
            </a:bodyPr>
            <a:lstStyle/>
            <a:p>
              <a:pPr algn="ctr"/>
              <a:r>
                <a:rPr lang="en-GB" sz="1400" b="1" dirty="0"/>
                <a:t>Learning, Teaching and Assessment (Moderation) Cycle</a:t>
              </a:r>
            </a:p>
          </p:txBody>
        </p:sp>
      </p:grpSp>
      <p:sp>
        <p:nvSpPr>
          <p:cNvPr id="7" name="TextBox 6">
            <a:extLst>
              <a:ext uri="{FF2B5EF4-FFF2-40B4-BE49-F238E27FC236}">
                <a16:creationId xmlns:a16="http://schemas.microsoft.com/office/drawing/2014/main" id="{8F6B91D1-1647-4636-BC0D-239272467C96}"/>
              </a:ext>
            </a:extLst>
          </p:cNvPr>
          <p:cNvSpPr txBox="1"/>
          <p:nvPr/>
        </p:nvSpPr>
        <p:spPr>
          <a:xfrm>
            <a:off x="3618858"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4855" y="17193"/>
            <a:ext cx="1320953" cy="1320953"/>
          </a:xfrm>
          <a:prstGeom prst="rect">
            <a:avLst/>
          </a:prstGeom>
        </p:spPr>
      </p:pic>
      <p:sp>
        <p:nvSpPr>
          <p:cNvPr id="9" name="TextBox 8">
            <a:extLst>
              <a:ext uri="{FF2B5EF4-FFF2-40B4-BE49-F238E27FC236}">
                <a16:creationId xmlns:a16="http://schemas.microsoft.com/office/drawing/2014/main" id="{BD22EE9C-7388-4C39-8465-19F4540428A3}"/>
              </a:ext>
            </a:extLst>
          </p:cNvPr>
          <p:cNvSpPr txBox="1"/>
          <p:nvPr/>
        </p:nvSpPr>
        <p:spPr>
          <a:xfrm>
            <a:off x="7579153" y="1818876"/>
            <a:ext cx="4547419" cy="3539430"/>
          </a:xfrm>
          <a:prstGeom prst="rect">
            <a:avLst/>
          </a:prstGeom>
          <a:noFill/>
        </p:spPr>
        <p:txBody>
          <a:bodyPr wrap="square">
            <a:spAutoFit/>
          </a:bodyPr>
          <a:lstStyle/>
          <a:p>
            <a:pPr algn="ctr"/>
            <a:r>
              <a:rPr lang="en-GB" sz="3200" dirty="0">
                <a:latin typeface="Calibri" panose="020F0502020204030204" pitchFamily="34" charset="0"/>
                <a:cs typeface="Calibri" panose="020F0502020204030204" pitchFamily="34" charset="0"/>
              </a:rPr>
              <a:t>Consider the whole Learning, Teaching and Assessment cycle. </a:t>
            </a:r>
          </a:p>
          <a:p>
            <a:pPr algn="ctr"/>
            <a:endParaRPr lang="en-GB" sz="3200" b="1" dirty="0">
              <a:latin typeface="Calibri" panose="020F0502020204030204" pitchFamily="34" charset="0"/>
              <a:cs typeface="Calibri" panose="020F0502020204030204" pitchFamily="34" charset="0"/>
            </a:endParaRPr>
          </a:p>
          <a:p>
            <a:pPr algn="ctr"/>
            <a:r>
              <a:rPr lang="en-GB" sz="3200" b="1" dirty="0">
                <a:latin typeface="Calibri" panose="020F0502020204030204" pitchFamily="34" charset="0"/>
                <a:cs typeface="Calibri" panose="020F0502020204030204" pitchFamily="34" charset="0"/>
              </a:rPr>
              <a:t>In what ways do you involve learners at each of the stages of the cycle?</a:t>
            </a:r>
          </a:p>
        </p:txBody>
      </p:sp>
    </p:spTree>
    <p:extLst>
      <p:ext uri="{BB962C8B-B14F-4D97-AF65-F5344CB8AC3E}">
        <p14:creationId xmlns:p14="http://schemas.microsoft.com/office/powerpoint/2010/main" val="103785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216B-4A4C-493B-BDD3-2875077C66FE}"/>
              </a:ext>
            </a:extLst>
          </p:cNvPr>
          <p:cNvSpPr txBox="1"/>
          <p:nvPr/>
        </p:nvSpPr>
        <p:spPr>
          <a:xfrm>
            <a:off x="0" y="92349"/>
            <a:ext cx="12110224" cy="646331"/>
          </a:xfrm>
          <a:prstGeom prst="rect">
            <a:avLst/>
          </a:prstGeom>
          <a:noFill/>
        </p:spPr>
        <p:txBody>
          <a:bodyPr wrap="square">
            <a:spAutoFit/>
          </a:bodyPr>
          <a:lstStyle/>
          <a:p>
            <a:pPr algn="ctr"/>
            <a:r>
              <a:rPr lang="en-GB" sz="3600" b="1" dirty="0">
                <a:latin typeface="Calibri" panose="020F0502020204030204" pitchFamily="34" charset="0"/>
                <a:cs typeface="Calibri" panose="020F0502020204030204" pitchFamily="34" charset="0"/>
              </a:rPr>
              <a:t>Involving learners when planning Experiences and Outcomes</a:t>
            </a:r>
            <a:endParaRPr lang="en-GB" sz="36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DAB46E-5962-440F-8F71-653E52AC9BDC}"/>
              </a:ext>
            </a:extLst>
          </p:cNvPr>
          <p:cNvSpPr txBox="1"/>
          <p:nvPr/>
        </p:nvSpPr>
        <p:spPr>
          <a:xfrm>
            <a:off x="1382751" y="1159149"/>
            <a:ext cx="9088245"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Involving pupils is a key element of the “learning culture” within a classroom</a:t>
            </a:r>
          </a:p>
        </p:txBody>
      </p:sp>
      <p:sp>
        <p:nvSpPr>
          <p:cNvPr id="4" name="TextBox 3">
            <a:extLst>
              <a:ext uri="{FF2B5EF4-FFF2-40B4-BE49-F238E27FC236}">
                <a16:creationId xmlns:a16="http://schemas.microsoft.com/office/drawing/2014/main" id="{6C615847-25AE-4547-9CDB-CF681E40E636}"/>
              </a:ext>
            </a:extLst>
          </p:cNvPr>
          <p:cNvSpPr txBox="1"/>
          <p:nvPr/>
        </p:nvSpPr>
        <p:spPr>
          <a:xfrm>
            <a:off x="1535151" y="2670393"/>
            <a:ext cx="9088245"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By involving them you recognise their importance in their learning and that they opinion matters</a:t>
            </a:r>
          </a:p>
        </p:txBody>
      </p:sp>
      <p:sp>
        <p:nvSpPr>
          <p:cNvPr id="5" name="TextBox 4">
            <a:extLst>
              <a:ext uri="{FF2B5EF4-FFF2-40B4-BE49-F238E27FC236}">
                <a16:creationId xmlns:a16="http://schemas.microsoft.com/office/drawing/2014/main" id="{D25F6182-3C8A-433F-8A84-FA9DA07B2932}"/>
              </a:ext>
            </a:extLst>
          </p:cNvPr>
          <p:cNvSpPr txBox="1"/>
          <p:nvPr/>
        </p:nvSpPr>
        <p:spPr>
          <a:xfrm>
            <a:off x="1687551" y="4168080"/>
            <a:ext cx="9088245" cy="584775"/>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Gives learners a sense of ownership and belonging</a:t>
            </a:r>
          </a:p>
        </p:txBody>
      </p:sp>
      <p:sp>
        <p:nvSpPr>
          <p:cNvPr id="6" name="TextBox 5">
            <a:extLst>
              <a:ext uri="{FF2B5EF4-FFF2-40B4-BE49-F238E27FC236}">
                <a16:creationId xmlns:a16="http://schemas.microsoft.com/office/drawing/2014/main" id="{FED22386-064A-46CE-B6DB-AED8F570C4B7}"/>
              </a:ext>
            </a:extLst>
          </p:cNvPr>
          <p:cNvSpPr txBox="1"/>
          <p:nvPr/>
        </p:nvSpPr>
        <p:spPr>
          <a:xfrm>
            <a:off x="1510989" y="4997280"/>
            <a:ext cx="9088245" cy="584775"/>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Helps learners to connect with their learning</a:t>
            </a:r>
          </a:p>
        </p:txBody>
      </p:sp>
      <p:sp>
        <p:nvSpPr>
          <p:cNvPr id="7" name="TextBox 6">
            <a:extLst>
              <a:ext uri="{FF2B5EF4-FFF2-40B4-BE49-F238E27FC236}">
                <a16:creationId xmlns:a16="http://schemas.microsoft.com/office/drawing/2014/main" id="{69C2BD84-AB27-4687-930F-633AA92378B1}"/>
              </a:ext>
            </a:extLst>
          </p:cNvPr>
          <p:cNvSpPr txBox="1"/>
          <p:nvPr/>
        </p:nvSpPr>
        <p:spPr>
          <a:xfrm>
            <a:off x="3287751" y="6136959"/>
            <a:ext cx="5616497" cy="400110"/>
          </a:xfrm>
          <a:prstGeom prst="rect">
            <a:avLst/>
          </a:prstGeom>
          <a:noFill/>
        </p:spPr>
        <p:txBody>
          <a:bodyPr wrap="square">
            <a:spAutoFit/>
          </a:bodyPr>
          <a:lstStyle/>
          <a:p>
            <a:pPr algn="ctr"/>
            <a:r>
              <a:rPr lang="en-GB" sz="2000" dirty="0">
                <a:solidFill>
                  <a:schemeClr val="tx1"/>
                </a:solidFill>
                <a:latin typeface="Calibri" panose="020F0502020204030204" pitchFamily="34" charset="0"/>
                <a:cs typeface="Calibri" panose="020F0502020204030204" pitchFamily="34" charset="0"/>
              </a:rPr>
              <a:t>Shirley Clarke (2009) </a:t>
            </a:r>
            <a:r>
              <a:rPr lang="en-GB" sz="2000" i="1" dirty="0">
                <a:solidFill>
                  <a:schemeClr val="tx1"/>
                </a:solidFill>
                <a:latin typeface="Calibri" panose="020F0502020204030204" pitchFamily="34" charset="0"/>
                <a:cs typeface="Calibri" panose="020F0502020204030204" pitchFamily="34" charset="0"/>
                <a:hlinkClick r:id="rId3"/>
              </a:rPr>
              <a:t>Involving Pupils in Planning</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71419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7" ma:contentTypeDescription="Create a new document." ma:contentTypeScope="" ma:versionID="ee425cb159dbc749c00e894d505a978a">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0c486f384c52f56a47723a17a4f1c12f"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613578-C5E5-482B-BEA5-1F0CEDFFD63B}"/>
</file>

<file path=customXml/itemProps2.xml><?xml version="1.0" encoding="utf-8"?>
<ds:datastoreItem xmlns:ds="http://schemas.openxmlformats.org/officeDocument/2006/customXml" ds:itemID="{A2563B0B-F492-403B-8B3E-EC202E5EB92F}"/>
</file>

<file path=customXml/itemProps3.xml><?xml version="1.0" encoding="utf-8"?>
<ds:datastoreItem xmlns:ds="http://schemas.openxmlformats.org/officeDocument/2006/customXml" ds:itemID="{FF23B6A8-288D-4510-8E32-4ED0E33BBC41}"/>
</file>

<file path=docProps/app.xml><?xml version="1.0" encoding="utf-8"?>
<Properties xmlns="http://schemas.openxmlformats.org/officeDocument/2006/extended-properties" xmlns:vt="http://schemas.openxmlformats.org/officeDocument/2006/docPropsVTypes">
  <Template/>
  <TotalTime>650</TotalTime>
  <Words>2910</Words>
  <Application>Microsoft Office PowerPoint</Application>
  <PresentationFormat>Widescreen</PresentationFormat>
  <Paragraphs>275</Paragraphs>
  <Slides>29</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Roboto</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24</cp:revision>
  <dcterms:created xsi:type="dcterms:W3CDTF">2021-09-28T07:33:31Z</dcterms:created>
  <dcterms:modified xsi:type="dcterms:W3CDTF">2023-02-13T19:23:11Z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