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8"/>
  </p:notesMasterIdLst>
  <p:sldIdLst>
    <p:sldId id="256" r:id="rId2"/>
    <p:sldId id="303" r:id="rId3"/>
    <p:sldId id="302" r:id="rId4"/>
    <p:sldId id="273" r:id="rId5"/>
    <p:sldId id="317" r:id="rId6"/>
    <p:sldId id="309" r:id="rId7"/>
    <p:sldId id="310" r:id="rId8"/>
    <p:sldId id="311" r:id="rId9"/>
    <p:sldId id="312" r:id="rId10"/>
    <p:sldId id="313" r:id="rId11"/>
    <p:sldId id="318" r:id="rId12"/>
    <p:sldId id="314" r:id="rId13"/>
    <p:sldId id="295" r:id="rId14"/>
    <p:sldId id="315" r:id="rId15"/>
    <p:sldId id="316" r:id="rId16"/>
    <p:sldId id="319" r:id="rId17"/>
    <p:sldId id="320" r:id="rId18"/>
    <p:sldId id="322" r:id="rId19"/>
    <p:sldId id="323" r:id="rId20"/>
    <p:sldId id="324" r:id="rId21"/>
    <p:sldId id="325" r:id="rId22"/>
    <p:sldId id="321" r:id="rId23"/>
    <p:sldId id="326" r:id="rId24"/>
    <p:sldId id="327" r:id="rId25"/>
    <p:sldId id="328" r:id="rId26"/>
    <p:sldId id="2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4EACB5"/>
    <a:srgbClr val="9933FF"/>
    <a:srgbClr val="FFCC00"/>
    <a:srgbClr val="5B9BD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EC4DD-59A4-4CE3-8090-FA1226F33EF8}" v="199" dt="2021-12-09T13:12:45.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7438" autoAdjust="0"/>
  </p:normalViewPr>
  <p:slideViewPr>
    <p:cSldViewPr snapToGrid="0" snapToObjects="1">
      <p:cViewPr varScale="1">
        <p:scale>
          <a:sx n="90" d="100"/>
          <a:sy n="90" d="100"/>
        </p:scale>
        <p:origin x="1104"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ric9BSXnpW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dvzeou_u2h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Learning intentions and success criteria - 3</a:t>
            </a:r>
            <a:r>
              <a:rPr lang="en-GB" sz="1200" b="0" baseline="30000" dirty="0"/>
              <a:t>rd</a:t>
            </a:r>
            <a:r>
              <a:rPr lang="en-GB" sz="1200" b="0" dirty="0"/>
              <a:t> bubble round</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dirty="0"/>
              <a:t>Have you come across any of these issues?</a:t>
            </a:r>
          </a:p>
          <a:p>
            <a:pPr marL="171450" indent="-171450" eaLnBrk="1" hangingPunct="1">
              <a:buFont typeface="Arial" panose="020B0604020202020204" pitchFamily="34" charset="0"/>
              <a:buChar char="•"/>
            </a:pPr>
            <a:r>
              <a:rPr lang="en-GB" dirty="0"/>
              <a:t>What can lead to these issues / what can be done about it?</a:t>
            </a:r>
          </a:p>
          <a:p>
            <a:pPr marL="171450" indent="-171450" eaLnBrk="1" hangingPunct="1">
              <a:buFont typeface="Arial" panose="020B0604020202020204" pitchFamily="34" charset="0"/>
              <a:buChar char="•"/>
            </a:pPr>
            <a:r>
              <a:rPr lang="en-GB" dirty="0"/>
              <a:t>Discussing</a:t>
            </a:r>
            <a:r>
              <a:rPr lang="en-GB" baseline="0" dirty="0"/>
              <a:t> Learning Intentions or taking time to develop these collaboratively with colleagues at points in the year as part of moderation activity can support a shared understanding of good quality Learning Intentions.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400849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Activity - pause for individual reflection, or if in a group, discuss with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err="1"/>
              <a:t>MNU</a:t>
            </a:r>
            <a:r>
              <a:rPr lang="en-GB" sz="1050" dirty="0"/>
              <a:t> 0-20a - the context needs to be removed and the specific display method needs removed.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a:t>Suggestion: I am learning to organise and display my findings in different ways.</a:t>
            </a:r>
            <a:endParaRPr lang="en-GB" sz="105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0" dirty="0" err="1"/>
              <a:t>MNU</a:t>
            </a:r>
            <a:r>
              <a:rPr lang="en-GB" sz="1050" i="0" dirty="0"/>
              <a:t> 2-11b - context of recipe needs to be removed so the LI is transferable to other contexts. There is more than just the converting of units in this E and 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a:t>Suggestion: I am learning to convert common units of measure and carry out calculations when problem solving.</a:t>
            </a:r>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159465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00" b="0" i="0" u="none" strike="noStrike" dirty="0">
                <a:solidFill>
                  <a:srgbClr val="000000"/>
                </a:solidFill>
                <a:effectLst/>
                <a:latin typeface="+mn-lt"/>
              </a:rPr>
              <a:t>Quality success criteria are characterised by these features:</a:t>
            </a:r>
            <a:r>
              <a:rPr lang="en-US" sz="1000" b="0" i="0" dirty="0">
                <a:solidFill>
                  <a:srgbClr val="444444"/>
                </a:solidFill>
                <a:effectLst/>
                <a:latin typeface="+mn-lt"/>
              </a:rPr>
              <a:t>​</a:t>
            </a:r>
            <a:r>
              <a:rPr lang="en-GB"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They are </a:t>
            </a:r>
            <a:r>
              <a:rPr lang="en-GB" sz="1000" b="1" i="0" u="none" strike="noStrike" dirty="0">
                <a:solidFill>
                  <a:srgbClr val="000000"/>
                </a:solidFill>
                <a:effectLst/>
                <a:latin typeface="+mn-lt"/>
              </a:rPr>
              <a:t>closely linked to the learning intention</a:t>
            </a:r>
            <a:r>
              <a:rPr lang="en-GB" sz="1000" b="0" i="0" u="none" strike="noStrike" dirty="0">
                <a:solidFill>
                  <a:srgbClr val="000000"/>
                </a:solidFill>
                <a:effectLst/>
                <a:latin typeface="+mn-lt"/>
              </a:rPr>
              <a:t>. </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They are </a:t>
            </a:r>
            <a:r>
              <a:rPr lang="en-GB" sz="1000" b="1" i="0" u="none" strike="noStrike" dirty="0">
                <a:solidFill>
                  <a:srgbClr val="000000"/>
                </a:solidFill>
                <a:effectLst/>
                <a:latin typeface="+mn-lt"/>
              </a:rPr>
              <a:t>specific to the activity</a:t>
            </a:r>
            <a:r>
              <a:rPr lang="en-GB" sz="1000" b="0" i="0" u="none" strike="noStrike" dirty="0">
                <a:solidFill>
                  <a:srgbClr val="000000"/>
                </a:solidFill>
                <a:effectLst/>
                <a:latin typeface="+mn-lt"/>
              </a:rPr>
              <a:t> and will vary with each activity, even if the activities share a common learning intention.</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They are </a:t>
            </a:r>
            <a:r>
              <a:rPr lang="en-GB" sz="1000" b="1" i="0" u="none" strike="noStrike" dirty="0">
                <a:solidFill>
                  <a:srgbClr val="000000"/>
                </a:solidFill>
                <a:effectLst/>
                <a:latin typeface="+mn-lt"/>
              </a:rPr>
              <a:t>agreed</a:t>
            </a:r>
            <a:r>
              <a:rPr lang="en-GB" sz="1000" b="0" i="0" u="none" strike="noStrike" dirty="0">
                <a:solidFill>
                  <a:srgbClr val="000000"/>
                </a:solidFill>
                <a:effectLst/>
                <a:latin typeface="+mn-lt"/>
              </a:rPr>
              <a:t> with the pupils in advance. This discussion aspect is particularly important in the classroom. </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First, it helps foster a positive classroom environment. </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It also gets pupils involved in the learning and upcoming activity even before it’s begun.</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It can also help build pupil self-esteem by offering them opportunities to contribute.</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And it is a useful tool to strengthen the pupil-teacher relationship.</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They encourage responsibility and independence by scaffolding peer- and self-assessment.</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They are revisited and used to provide pupils with feedback on their learning.  This feedback can be provided by both you and the pupils themselves. </a:t>
            </a:r>
            <a:r>
              <a:rPr lang="en-US" sz="1000" b="0" i="0" dirty="0">
                <a:solidFill>
                  <a:srgbClr val="444444"/>
                </a:solidFill>
                <a:effectLst/>
                <a:latin typeface="+mn-lt"/>
              </a:rPr>
              <a:t>​</a:t>
            </a:r>
          </a:p>
          <a:p>
            <a:pPr algn="l" rtl="0" fontAlgn="base"/>
            <a:r>
              <a:rPr lang="en-GB" sz="1000" b="0" i="0" u="none" strike="noStrike" dirty="0">
                <a:solidFill>
                  <a:srgbClr val="000000"/>
                </a:solidFill>
                <a:effectLst/>
                <a:latin typeface="+mn-lt"/>
              </a:rPr>
              <a:t>   </a:t>
            </a:r>
            <a:r>
              <a:rPr lang="en-US" sz="1000" b="0" i="0" dirty="0">
                <a:solidFill>
                  <a:srgbClr val="444444"/>
                </a:solidFill>
                <a:effectLst/>
                <a:latin typeface="+mn-lt"/>
              </a:rPr>
              <a:t>​</a:t>
            </a:r>
          </a:p>
          <a:p>
            <a:pPr algn="l" rtl="0" fontAlgn="base"/>
            <a:r>
              <a:rPr lang="en-GB" sz="1000" b="0" i="0" u="none" strike="noStrike" dirty="0">
                <a:solidFill>
                  <a:srgbClr val="000000"/>
                </a:solidFill>
                <a:effectLst/>
                <a:latin typeface="+mn-lt"/>
              </a:rPr>
              <a:t>Remember to follow through, though, and only assess the pupils on what has been agreed.</a:t>
            </a:r>
            <a:r>
              <a:rPr lang="en-US" sz="1000" b="0" i="0" dirty="0">
                <a:solidFill>
                  <a:srgbClr val="444444"/>
                </a:solidFill>
                <a:effectLst/>
                <a:latin typeface="+mn-lt"/>
              </a:rPr>
              <a:t>​</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211781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3791214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00" b="0" i="0" u="none" strike="noStrike" dirty="0">
                <a:solidFill>
                  <a:srgbClr val="000000"/>
                </a:solidFill>
                <a:effectLst/>
                <a:latin typeface="+mn-lt"/>
              </a:rPr>
              <a:t>Establishing success criteria is an important part of Assessment for Learning for a number of reasons. First of all</a:t>
            </a:r>
            <a:r>
              <a:rPr lang="en-US" sz="1000" b="0" i="0" dirty="0">
                <a:solidFill>
                  <a:srgbClr val="444444"/>
                </a:solidFill>
                <a:effectLst/>
                <a:latin typeface="+mn-lt"/>
              </a:rPr>
              <a:t>​</a:t>
            </a:r>
          </a:p>
          <a:p>
            <a:pPr algn="l" rtl="0" fontAlgn="base"/>
            <a:r>
              <a:rPr lang="en-GB" sz="1000" b="0" i="0" dirty="0">
                <a:solidFill>
                  <a:srgbClr val="444444"/>
                </a:solidFill>
                <a:effectLst/>
                <a:latin typeface="+mn-lt"/>
              </a:rPr>
              <a:t>​</a:t>
            </a:r>
          </a:p>
          <a:p>
            <a:pPr algn="l" rtl="0" fontAlgn="base"/>
            <a:r>
              <a:rPr lang="en-GB" sz="1000" b="1" i="0" u="none" strike="noStrike" dirty="0">
                <a:solidFill>
                  <a:srgbClr val="000000"/>
                </a:solidFill>
                <a:effectLst/>
                <a:latin typeface="+mn-lt"/>
              </a:rPr>
              <a:t>It improves pupils’ understanding </a:t>
            </a:r>
            <a:r>
              <a:rPr lang="en-GB" sz="1000" b="0" i="0" u="none" strike="noStrike" dirty="0">
                <a:solidFill>
                  <a:srgbClr val="000000"/>
                </a:solidFill>
                <a:effectLst/>
                <a:latin typeface="+mn-lt"/>
              </a:rPr>
              <a:t>by keeping them informed about how they will be assessed. </a:t>
            </a:r>
            <a:r>
              <a:rPr lang="en-GB" sz="1000" b="0" i="0" dirty="0">
                <a:solidFill>
                  <a:srgbClr val="444444"/>
                </a:solidFill>
                <a:effectLst/>
                <a:latin typeface="+mn-lt"/>
              </a:rPr>
              <a:t>​</a:t>
            </a:r>
          </a:p>
          <a:p>
            <a:pPr algn="l" rtl="0" fontAlgn="base"/>
            <a:r>
              <a:rPr lang="en-GB" sz="1000" b="0" i="0" dirty="0">
                <a:solidFill>
                  <a:srgbClr val="444444"/>
                </a:solidFill>
                <a:effectLst/>
                <a:latin typeface="+mn-lt"/>
              </a:rPr>
              <a:t>​</a:t>
            </a:r>
          </a:p>
          <a:p>
            <a:pPr algn="l" rtl="0" fontAlgn="base"/>
            <a:r>
              <a:rPr lang="en-GB" sz="1000" b="1" i="0" u="none" strike="noStrike" dirty="0">
                <a:solidFill>
                  <a:srgbClr val="000000"/>
                </a:solidFill>
                <a:effectLst/>
                <a:latin typeface="+mn-lt"/>
              </a:rPr>
              <a:t>This, in turn, empowers pupils</a:t>
            </a:r>
            <a:r>
              <a:rPr lang="en-GB" sz="1000" b="0" i="0" u="none" strike="noStrike" dirty="0">
                <a:solidFill>
                  <a:srgbClr val="000000"/>
                </a:solidFill>
                <a:effectLst/>
                <a:latin typeface="+mn-lt"/>
              </a:rPr>
              <a:t> because it involves them in their own performance and learning. </a:t>
            </a:r>
            <a:r>
              <a:rPr lang="en-US" sz="1000" b="0" i="0" dirty="0">
                <a:solidFill>
                  <a:srgbClr val="444444"/>
                </a:solidFill>
                <a:effectLst/>
                <a:latin typeface="+mn-lt"/>
              </a:rPr>
              <a:t>​</a:t>
            </a:r>
          </a:p>
          <a:p>
            <a:pPr algn="l" rtl="0" fontAlgn="base"/>
            <a:r>
              <a:rPr lang="en-GB" sz="1000" b="0" i="0" dirty="0">
                <a:solidFill>
                  <a:srgbClr val="444444"/>
                </a:solidFill>
                <a:effectLst/>
                <a:latin typeface="+mn-lt"/>
              </a:rPr>
              <a:t>​</a:t>
            </a:r>
          </a:p>
          <a:p>
            <a:pPr algn="l" rtl="0" fontAlgn="base"/>
            <a:r>
              <a:rPr lang="en-GB" sz="1000" b="0" i="0" u="none" strike="noStrike" dirty="0">
                <a:solidFill>
                  <a:srgbClr val="000000"/>
                </a:solidFill>
                <a:effectLst/>
                <a:latin typeface="+mn-lt"/>
              </a:rPr>
              <a:t>In time, pupils who have experience of working to success criteria and contributing to the development of success criteria are more apt to take an </a:t>
            </a:r>
            <a:r>
              <a:rPr lang="en-GB" sz="1000" b="1" i="0" u="none" strike="noStrike" dirty="0">
                <a:solidFill>
                  <a:srgbClr val="000000"/>
                </a:solidFill>
                <a:effectLst/>
                <a:latin typeface="+mn-lt"/>
              </a:rPr>
              <a:t>independent approach to learning,</a:t>
            </a:r>
            <a:r>
              <a:rPr lang="en-GB" sz="1000" b="0" i="0" u="none" strike="noStrike" dirty="0">
                <a:solidFill>
                  <a:srgbClr val="000000"/>
                </a:solidFill>
                <a:effectLst/>
                <a:latin typeface="+mn-lt"/>
              </a:rPr>
              <a:t> as they understand how the criteria apply to their learning.  They then are able to use these to assess their own achievements, address their own concerns and identify areas for improvement.</a:t>
            </a:r>
            <a:r>
              <a:rPr lang="en-US" sz="1000" b="0" i="0" dirty="0">
                <a:solidFill>
                  <a:srgbClr val="444444"/>
                </a:solidFill>
                <a:effectLst/>
                <a:latin typeface="+mn-lt"/>
              </a:rPr>
              <a:t>​</a:t>
            </a:r>
          </a:p>
          <a:p>
            <a:pPr algn="l" rtl="0" fontAlgn="base"/>
            <a:r>
              <a:rPr lang="en-GB" sz="1000" b="0" i="0" dirty="0">
                <a:solidFill>
                  <a:srgbClr val="444444"/>
                </a:solidFill>
                <a:effectLst/>
                <a:latin typeface="+mn-lt"/>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altLang="en-US" sz="1000" dirty="0">
                <a:latin typeface="+mn-lt"/>
              </a:rPr>
              <a:t>Learners must have clear Success Criteria in order to be fully involved in </a:t>
            </a:r>
            <a:r>
              <a:rPr lang="en-GB" altLang="en-US" sz="1000" b="1" dirty="0">
                <a:latin typeface="+mn-lt"/>
              </a:rPr>
              <a:t>evaluating their own learning </a:t>
            </a:r>
            <a:r>
              <a:rPr lang="en-GB" altLang="en-US" sz="1000" dirty="0">
                <a:latin typeface="+mn-lt"/>
              </a:rPr>
              <a:t>to identify strengths and next steps</a:t>
            </a:r>
          </a:p>
          <a:p>
            <a:pPr algn="l" rtl="0" fontAlgn="base"/>
            <a:endParaRPr lang="en-GB" sz="1000" b="0" i="0" dirty="0">
              <a:solidFill>
                <a:srgbClr val="444444"/>
              </a:solidFill>
              <a:effectLst/>
              <a:latin typeface="+mn-lt"/>
            </a:endParaRPr>
          </a:p>
          <a:p>
            <a:pPr algn="l" rtl="0" fontAlgn="base"/>
            <a:r>
              <a:rPr lang="en-GB" sz="1000" b="0" i="0" u="none" strike="noStrike" dirty="0">
                <a:solidFill>
                  <a:srgbClr val="000000"/>
                </a:solidFill>
                <a:effectLst/>
                <a:latin typeface="+mn-lt"/>
              </a:rPr>
              <a:t>Success criteria also allow you and the pupils to give </a:t>
            </a:r>
            <a:r>
              <a:rPr lang="en-GB" sz="1000" b="1" i="0" u="none" strike="noStrike" dirty="0">
                <a:solidFill>
                  <a:srgbClr val="000000"/>
                </a:solidFill>
                <a:effectLst/>
                <a:latin typeface="+mn-lt"/>
              </a:rPr>
              <a:t>accurate feedback</a:t>
            </a:r>
            <a:r>
              <a:rPr lang="en-GB" sz="1000" b="0" i="0" u="none" strike="noStrike" dirty="0">
                <a:solidFill>
                  <a:srgbClr val="000000"/>
                </a:solidFill>
                <a:effectLst/>
                <a:latin typeface="+mn-lt"/>
              </a:rPr>
              <a:t> – they keep you and the pupils focused on the criteria that the work will be assessed against.</a:t>
            </a:r>
            <a:r>
              <a:rPr lang="en-US" sz="1000" b="0" i="0" dirty="0">
                <a:solidFill>
                  <a:srgbClr val="444444"/>
                </a:solidFill>
                <a:effectLst/>
                <a:latin typeface="+mn-lt"/>
              </a:rPr>
              <a:t>​</a:t>
            </a:r>
          </a:p>
          <a:p>
            <a:pPr algn="l" rtl="0" fontAlgn="base"/>
            <a:r>
              <a:rPr lang="en-GB" sz="1000" b="0" i="0" dirty="0">
                <a:solidFill>
                  <a:srgbClr val="444444"/>
                </a:solidFill>
                <a:effectLst/>
                <a:latin typeface="+mn-lt"/>
              </a:rPr>
              <a:t>​</a:t>
            </a:r>
          </a:p>
          <a:p>
            <a:pPr algn="l" rtl="0" fontAlgn="base"/>
            <a:r>
              <a:rPr lang="en-GB" sz="1000" b="0" i="0" u="none" strike="noStrike" dirty="0">
                <a:solidFill>
                  <a:srgbClr val="000000"/>
                </a:solidFill>
                <a:effectLst/>
                <a:latin typeface="+mn-lt"/>
              </a:rPr>
              <a:t>All in all – it ensures that the learning, teaching &amp; assessment is focused.</a:t>
            </a:r>
            <a:r>
              <a:rPr lang="en-US" sz="1000" b="0" i="0" dirty="0">
                <a:solidFill>
                  <a:srgbClr val="444444"/>
                </a:solidFill>
                <a:effectLst/>
                <a:latin typeface="+mn-lt"/>
              </a:rPr>
              <a:t>​</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47326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dirty="0"/>
              <a:t>What are the challenges around this?</a:t>
            </a:r>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132805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success criteria have a purpose - they inform the assessment process. How has the learner been progressing? Having they achieved the intended learning? This should all then inform the next steps and adaptations that need to be made. </a:t>
            </a:r>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129795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Emphasise the importance of practitioners being clear about the intended learning and how they will know learners have been successful in order to be able to properly support learners when co-constructing Success Criteria</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Emphasise the need to build in time to co-construct Success Criteria, ensuring learners understand and are clear about what they mean and how to identify success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Emphasise the need to revisit/discuss Success Criteria frequently throughout lessons</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23604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Highlight importance of ‘training’ and supporting learners in being able to co-construct Success Criteria</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Constructing Success Criteria can be challenging and involves higher order thinking – this could be modelled and appropriately supported, particularly for new learning</a:t>
            </a:r>
            <a:r>
              <a:rPr lang="en-US" sz="1200" b="0" i="0" dirty="0">
                <a:solidFill>
                  <a:srgbClr val="444444"/>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120244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dirty="0"/>
              <a:t>Have you come across any of these issues?</a:t>
            </a:r>
          </a:p>
          <a:p>
            <a:pPr marL="171450" indent="-171450" eaLnBrk="1" hangingPunct="1">
              <a:buFont typeface="Arial" panose="020B0604020202020204" pitchFamily="34" charset="0"/>
              <a:buChar char="•"/>
            </a:pPr>
            <a:r>
              <a:rPr lang="en-GB" dirty="0"/>
              <a:t>What can lead to these issues / what can be done about it?</a:t>
            </a:r>
          </a:p>
          <a:p>
            <a:pPr marL="171450" indent="-171450" eaLnBrk="1" hangingPunct="1">
              <a:buFont typeface="Arial" panose="020B0604020202020204" pitchFamily="34" charset="0"/>
              <a:buChar char="•"/>
            </a:pPr>
            <a:r>
              <a:rPr lang="en-GB" dirty="0"/>
              <a:t>Discussing</a:t>
            </a:r>
            <a:r>
              <a:rPr lang="en-GB" baseline="0" dirty="0"/>
              <a:t> Learning Intentions or taking time to develop these collaboratively with colleagues at points in the year as part of moderation activity can support a shared understanding of good quality Learning Intentions.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200001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185946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could work in groups or individuals. If delivering via Teams, you could use </a:t>
            </a:r>
            <a:r>
              <a:rPr lang="en-GB" dirty="0" err="1"/>
              <a:t>Menti</a:t>
            </a:r>
            <a:r>
              <a:rPr lang="en-GB" dirty="0"/>
              <a:t> or Padlet to support this activity. </a:t>
            </a:r>
          </a:p>
          <a:p>
            <a:r>
              <a:rPr lang="en-GB" dirty="0"/>
              <a:t>Allow discussion time and a chance to feedback ideas</a:t>
            </a: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2777411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mn-lt"/>
              </a:rPr>
              <a:t>A useful clip from Blair Minchin (follow him on Twitter), showing a quick and practical way to share LI and SC in lessons</a:t>
            </a:r>
          </a:p>
          <a:p>
            <a:r>
              <a:rPr lang="en-GB" sz="1100" b="0" i="0" u="sng" strike="noStrike" dirty="0">
                <a:solidFill>
                  <a:srgbClr val="FF8119"/>
                </a:solidFill>
                <a:effectLst/>
                <a:latin typeface="+mn-lt"/>
                <a:hlinkClick r:id="rId3"/>
              </a:rPr>
              <a:t>https://youtu.be/ric9BSXnpWk</a:t>
            </a:r>
            <a:r>
              <a:rPr lang="en-GB" sz="1100" b="0" i="0" u="none" strike="noStrike" dirty="0">
                <a:solidFill>
                  <a:srgbClr val="00B0F0"/>
                </a:solidFill>
                <a:effectLst/>
                <a:latin typeface="+mn-lt"/>
              </a:rPr>
              <a:t>  (2 mins)</a:t>
            </a:r>
            <a:endParaRPr lang="en-GB" sz="1100" dirty="0">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295581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1" u="none" strike="noStrike" dirty="0">
                <a:solidFill>
                  <a:srgbClr val="000000"/>
                </a:solidFill>
                <a:effectLst/>
                <a:latin typeface="Calibri" panose="020F0502020204030204" pitchFamily="34" charset="0"/>
              </a:rPr>
              <a:t>Education Scotland: </a:t>
            </a:r>
            <a:r>
              <a:rPr lang="en-GB" sz="1200" b="0" i="0" u="none" strike="noStrike" dirty="0">
                <a:solidFill>
                  <a:srgbClr val="000000"/>
                </a:solidFill>
                <a:effectLst/>
                <a:latin typeface="Calibri" panose="020F0502020204030204" pitchFamily="34" charset="0"/>
              </a:rPr>
              <a:t>with colleagues/staff, use these questions as a basis for reflection and discussion. You may wish to leave some time between delivering this presentation and considering these questions to allow colleagues time to think about what has been outlined.</a:t>
            </a:r>
            <a:r>
              <a:rPr lang="en-GB" sz="12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endParaRPr lang="en-GB" b="0" i="0" dirty="0">
              <a:solidFill>
                <a:srgbClr val="444444"/>
              </a:solidFill>
              <a:effectLst/>
              <a:latin typeface="Calibri" panose="020F0502020204030204" pitchFamily="34" charset="0"/>
            </a:endParaRPr>
          </a:p>
          <a:p>
            <a:r>
              <a:rPr lang="en-GB" dirty="0"/>
              <a:t>** Top 5 questions are Education Scotland’s </a:t>
            </a:r>
            <a:r>
              <a:rPr lang="en-GB" b="1" dirty="0"/>
              <a:t>Reflective</a:t>
            </a:r>
            <a:r>
              <a:rPr lang="en-GB" dirty="0"/>
              <a:t> Questions</a:t>
            </a:r>
          </a:p>
          <a:p>
            <a:r>
              <a:rPr lang="en-GB" dirty="0"/>
              <a:t>** Remainder of the questions are their </a:t>
            </a:r>
            <a:r>
              <a:rPr lang="en-GB" b="1" dirty="0"/>
              <a:t>Moderation</a:t>
            </a:r>
            <a:r>
              <a:rPr lang="en-GB" dirty="0"/>
              <a:t> Questions.</a:t>
            </a:r>
          </a:p>
        </p:txBody>
      </p:sp>
      <p:sp>
        <p:nvSpPr>
          <p:cNvPr id="4" name="Slide Number Placeholder 3"/>
          <p:cNvSpPr>
            <a:spLocks noGrp="1"/>
          </p:cNvSpPr>
          <p:nvPr>
            <p:ph type="sldNum" sz="quarter" idx="5"/>
          </p:nvPr>
        </p:nvSpPr>
        <p:spPr/>
        <p:txBody>
          <a:bodyPr/>
          <a:lstStyle/>
          <a:p>
            <a:fld id="{F0B57B14-6D57-954D-8E29-087FBBFA7F56}" type="slidenum">
              <a:rPr lang="en-US" smtClean="0"/>
              <a:t>25</a:t>
            </a:fld>
            <a:endParaRPr lang="en-US"/>
          </a:p>
        </p:txBody>
      </p:sp>
    </p:spTree>
    <p:extLst>
      <p:ext uri="{BB962C8B-B14F-4D97-AF65-F5344CB8AC3E}">
        <p14:creationId xmlns:p14="http://schemas.microsoft.com/office/powerpoint/2010/main" val="4273340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26</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part of a process. You need to know where the learners are starting from, where you want them to go and how they will get there, but then through feedback you should be identifying next steps.</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180518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50" b="1" i="0" dirty="0">
                <a:solidFill>
                  <a:srgbClr val="444444"/>
                </a:solidFill>
                <a:effectLst/>
                <a:latin typeface="+mn-lt"/>
              </a:rPr>
              <a:t>Learning Intentions </a:t>
            </a:r>
          </a:p>
          <a:p>
            <a:pPr eaLnBrk="1" hangingPunct="1"/>
            <a:r>
              <a:rPr lang="en-GB" altLang="en-US" sz="1000" dirty="0">
                <a:latin typeface="+mn-lt"/>
                <a:ea typeface="ＭＳ Ｐゴシック" panose="020B0600070205080204" pitchFamily="34" charset="-128"/>
              </a:rPr>
              <a:t>We are all familiar with using learning intentions. However, some of us use different terms for them, including: learning objectives, learning goals, or learning aims.</a:t>
            </a:r>
          </a:p>
          <a:p>
            <a:pPr eaLnBrk="1" hangingPunct="1"/>
            <a:r>
              <a:rPr lang="en-GB" altLang="en-US" sz="1000" dirty="0">
                <a:latin typeface="+mn-lt"/>
                <a:ea typeface="ＭＳ Ｐゴシック" panose="020B0600070205080204" pitchFamily="34" charset="-128"/>
              </a:rPr>
              <a:t>In </a:t>
            </a:r>
            <a:r>
              <a:rPr lang="en-GB" altLang="en-US" sz="1000" dirty="0" err="1">
                <a:latin typeface="+mn-lt"/>
                <a:ea typeface="ＭＳ Ｐゴシック" panose="020B0600070205080204" pitchFamily="34" charset="-128"/>
              </a:rPr>
              <a:t>AfL</a:t>
            </a:r>
            <a:r>
              <a:rPr lang="en-GB" altLang="en-US" sz="1000" dirty="0">
                <a:latin typeface="+mn-lt"/>
                <a:ea typeface="ＭＳ Ｐゴシック" panose="020B0600070205080204" pitchFamily="34" charset="-128"/>
              </a:rPr>
              <a:t>, the word </a:t>
            </a:r>
            <a:r>
              <a:rPr lang="en-GB" altLang="en-US" sz="1000" b="1" dirty="0">
                <a:latin typeface="+mn-lt"/>
                <a:ea typeface="ＭＳ Ｐゴシック" panose="020B0600070205080204" pitchFamily="34" charset="-128"/>
              </a:rPr>
              <a:t>intention</a:t>
            </a:r>
            <a:r>
              <a:rPr lang="en-GB" altLang="en-US" sz="1000" dirty="0">
                <a:latin typeface="+mn-lt"/>
                <a:ea typeface="ＭＳ Ｐゴシック" panose="020B0600070205080204" pitchFamily="34" charset="-128"/>
              </a:rPr>
              <a:t> is used purposely because it puts greater emphasis on the </a:t>
            </a:r>
            <a:r>
              <a:rPr lang="en-GB" altLang="en-US" sz="1000" b="1" dirty="0">
                <a:latin typeface="+mn-lt"/>
                <a:ea typeface="ＭＳ Ｐゴシック" panose="020B0600070205080204" pitchFamily="34" charset="-128"/>
              </a:rPr>
              <a:t>process</a:t>
            </a:r>
            <a:r>
              <a:rPr lang="en-GB" altLang="en-US" sz="1000" dirty="0">
                <a:latin typeface="+mn-lt"/>
                <a:ea typeface="ＭＳ Ｐゴシック" panose="020B0600070205080204" pitchFamily="34" charset="-128"/>
              </a:rPr>
              <a:t> of learning rather than the </a:t>
            </a:r>
            <a:r>
              <a:rPr lang="en-GB" altLang="en-US" sz="1000" b="1" dirty="0">
                <a:latin typeface="+mn-lt"/>
                <a:ea typeface="ＭＳ Ｐゴシック" panose="020B0600070205080204" pitchFamily="34" charset="-128"/>
              </a:rPr>
              <a:t>end product.</a:t>
            </a:r>
          </a:p>
          <a:p>
            <a:pPr eaLnBrk="1" hangingPunct="1"/>
            <a:endParaRPr lang="en-GB" altLang="en-US" sz="1000" dirty="0">
              <a:latin typeface="+mn-lt"/>
              <a:ea typeface="ＭＳ Ｐゴシック" panose="020B0600070205080204" pitchFamily="34" charset="-128"/>
            </a:endParaRPr>
          </a:p>
          <a:p>
            <a:pPr eaLnBrk="1" hangingPunct="1"/>
            <a:r>
              <a:rPr lang="en-GB" altLang="en-US" sz="1000" dirty="0">
                <a:latin typeface="+mn-lt"/>
                <a:ea typeface="ＭＳ Ｐゴシック" panose="020B0600070205080204" pitchFamily="34" charset="-128"/>
              </a:rPr>
              <a:t>A learning intention is simply a description of what you want the pupils to know, understand or be able to do by the end of a lesson.  What is the focus of the learning? What is the intended learning?</a:t>
            </a:r>
          </a:p>
          <a:p>
            <a:pPr eaLnBrk="1" hangingPunct="1"/>
            <a:endParaRPr lang="en-GB" altLang="en-US" sz="1000" dirty="0">
              <a:latin typeface="+mn-lt"/>
              <a:ea typeface="ＭＳ Ｐゴシック" panose="020B0600070205080204" pitchFamily="34" charset="-128"/>
            </a:endParaRPr>
          </a:p>
          <a:p>
            <a:pPr eaLnBrk="1" hangingPunct="1"/>
            <a:r>
              <a:rPr lang="en-GB" altLang="en-US" sz="1000" dirty="0">
                <a:latin typeface="+mn-lt"/>
                <a:ea typeface="ＭＳ Ｐゴシック" panose="020B0600070205080204" pitchFamily="34" charset="-128"/>
              </a:rPr>
              <a:t>It identifies new learning for the pupils, and it focuses on transferable skills, so pupils can make connections between their learning and other areas of school and life, take the learning away and apply it in other contexts.</a:t>
            </a:r>
            <a:endParaRPr lang="en-US" altLang="en-US" sz="1000" dirty="0">
              <a:latin typeface="+mn-lt"/>
              <a:ea typeface="ＭＳ Ｐゴシック" panose="020B0600070205080204" pitchFamily="34" charset="-128"/>
            </a:endParaRPr>
          </a:p>
          <a:p>
            <a:pPr eaLnBrk="1" hangingPunct="1"/>
            <a:endParaRPr lang="en-GB" altLang="en-US" sz="1000" dirty="0">
              <a:latin typeface="+mn-lt"/>
            </a:endParaRPr>
          </a:p>
          <a:p>
            <a:pPr marL="171450" indent="-171450" eaLnBrk="1" hangingPunct="1">
              <a:buFont typeface="Arial" panose="020B0604020202020204" pitchFamily="34" charset="0"/>
              <a:buChar char="•"/>
            </a:pPr>
            <a:r>
              <a:rPr lang="en-GB" altLang="en-US" sz="1000" dirty="0">
                <a:latin typeface="+mn-lt"/>
              </a:rPr>
              <a:t>Learning intention should be focused on what the learner should know, understand or be able to do</a:t>
            </a:r>
          </a:p>
          <a:p>
            <a:pPr marL="171450" indent="-171450" eaLnBrk="1" hangingPunct="1">
              <a:buFont typeface="Arial" panose="020B0604020202020204" pitchFamily="34" charset="0"/>
              <a:buChar char="•"/>
            </a:pPr>
            <a:r>
              <a:rPr lang="en-GB" altLang="en-US" sz="1000" dirty="0">
                <a:latin typeface="+mn-lt"/>
              </a:rPr>
              <a:t>Should be clear and make sense to learners – as straight forward as possible</a:t>
            </a:r>
          </a:p>
          <a:p>
            <a:pPr marL="171450" indent="-171450" eaLnBrk="1" hangingPunct="1">
              <a:buFont typeface="Arial" panose="020B0604020202020204" pitchFamily="34" charset="0"/>
              <a:buChar char="•"/>
            </a:pPr>
            <a:r>
              <a:rPr lang="en-GB" altLang="en-US" sz="1000" dirty="0">
                <a:latin typeface="+mn-lt"/>
              </a:rPr>
              <a:t>Standards and wording informed from bundle of Es and </a:t>
            </a:r>
            <a:r>
              <a:rPr lang="en-GB" altLang="en-US" sz="1000" dirty="0" err="1">
                <a:latin typeface="+mn-lt"/>
              </a:rPr>
              <a:t>Os</a:t>
            </a:r>
            <a:endParaRPr lang="en-GB" altLang="en-US" sz="1000" dirty="0">
              <a:latin typeface="+mn-lt"/>
            </a:endParaRPr>
          </a:p>
          <a:p>
            <a:pPr marL="171450" indent="-171450" eaLnBrk="1" hangingPunct="1">
              <a:buFont typeface="Arial" panose="020B0604020202020204" pitchFamily="34" charset="0"/>
              <a:buChar char="•"/>
            </a:pPr>
            <a:r>
              <a:rPr lang="en-GB" altLang="en-US" sz="1000" dirty="0">
                <a:latin typeface="+mn-lt"/>
              </a:rPr>
              <a:t>Should focus on further practice of previous learning or moving to new learning</a:t>
            </a:r>
          </a:p>
          <a:p>
            <a:pPr marL="171450" indent="-171450" eaLnBrk="1" hangingPunct="1">
              <a:buFont typeface="Arial" panose="020B0604020202020204" pitchFamily="34" charset="0"/>
              <a:buChar char="•"/>
            </a:pPr>
            <a:endParaRPr lang="en-GB" altLang="en-US" sz="1000" dirty="0">
              <a:latin typeface="+mn-lt"/>
            </a:endParaRPr>
          </a:p>
          <a:p>
            <a:pPr marL="0" indent="0" eaLnBrk="1" hangingPunct="1">
              <a:buFont typeface="Arial" panose="020B0604020202020204" pitchFamily="34" charset="0"/>
              <a:buNone/>
            </a:pPr>
            <a:r>
              <a:rPr lang="en-GB" altLang="en-US" sz="1000" b="1" dirty="0">
                <a:latin typeface="+mn-lt"/>
              </a:rPr>
              <a:t>Success Criteria</a:t>
            </a:r>
          </a:p>
          <a:p>
            <a:pPr marL="0" indent="0" eaLnBrk="1" hangingPunct="1">
              <a:buFont typeface="Arial" panose="020B0604020202020204" pitchFamily="34" charset="0"/>
              <a:buNone/>
            </a:pPr>
            <a:r>
              <a:rPr lang="en-GB" altLang="en-US" sz="1000" b="0" dirty="0">
                <a:latin typeface="+mn-lt"/>
              </a:rPr>
              <a:t>These are the ways in which the learner can demonstrate their learning. How do you know they have been successful? What do they need to show you?</a:t>
            </a:r>
          </a:p>
          <a:p>
            <a:pPr marL="0" indent="0" eaLnBrk="1" hangingPunct="1">
              <a:buFont typeface="Arial" panose="020B0604020202020204" pitchFamily="34" charset="0"/>
              <a:buNone/>
            </a:pPr>
            <a:r>
              <a:rPr lang="en-GB" altLang="en-US" sz="1000" b="0" dirty="0">
                <a:latin typeface="+mn-lt"/>
              </a:rPr>
              <a:t>This is the “recipe for success”.</a:t>
            </a: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258306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John Hattie – Learning Intentions and Success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https://www.youtube.com/watch?v=dvzeou_u2hM</a:t>
            </a:r>
            <a:r>
              <a:rPr lang="en-GB" dirty="0"/>
              <a:t> (4m 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video is for setting the scene around LI/SC</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84151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dirty="0">
                <a:solidFill>
                  <a:srgbClr val="000000"/>
                </a:solidFill>
              </a:rPr>
              <a:t>Emphasise the importance of identifying Learning Intentions from the bundle of Experiences and Outcomes</a:t>
            </a:r>
          </a:p>
          <a:p>
            <a:pPr marL="171450" indent="-171450" eaLnBrk="1" hangingPunct="1">
              <a:buFont typeface="Arial" panose="020B0604020202020204" pitchFamily="34" charset="0"/>
              <a:buChar char="•"/>
            </a:pPr>
            <a:r>
              <a:rPr lang="en-GB" dirty="0">
                <a:solidFill>
                  <a:srgbClr val="000000"/>
                </a:solidFill>
              </a:rPr>
              <a:t>“drawn directly” does not mean the wording has to be exactly copied - the E and O should inform the LI.</a:t>
            </a:r>
          </a:p>
          <a:p>
            <a:pPr marL="171450" indent="-171450" eaLnBrk="1" hangingPunct="1">
              <a:buFont typeface="Arial" panose="020B0604020202020204" pitchFamily="34" charset="0"/>
              <a:buChar char="•"/>
            </a:pPr>
            <a:r>
              <a:rPr lang="en-GB" dirty="0">
                <a:solidFill>
                  <a:srgbClr val="000000"/>
                </a:solidFill>
              </a:rPr>
              <a:t>Emphasise clarity and involvement of the learner</a:t>
            </a:r>
          </a:p>
          <a:p>
            <a:pPr marL="171450" indent="-171450" eaLnBrk="1" hangingPunct="1">
              <a:buFont typeface="Arial" panose="020B0604020202020204" pitchFamily="34" charset="0"/>
              <a:buChar char="•"/>
            </a:pPr>
            <a:r>
              <a:rPr lang="en-GB" dirty="0">
                <a:solidFill>
                  <a:srgbClr val="000000"/>
                </a:solidFill>
              </a:rPr>
              <a:t>Sharing throughout lessons is very important – helping learner make the links between what they are doing and what they are learning</a:t>
            </a:r>
          </a:p>
          <a:p>
            <a:pPr marL="171450" indent="-171450" eaLnBrk="1" hangingPunct="1">
              <a:buFont typeface="Arial" panose="020B0604020202020204" pitchFamily="34" charset="0"/>
              <a:buChar char="•"/>
            </a:pPr>
            <a:r>
              <a:rPr lang="en-GB" dirty="0">
                <a:solidFill>
                  <a:srgbClr val="000000"/>
                </a:solidFill>
              </a:rPr>
              <a:t>Emphasise link with assessment – assessment being integral part of learning and teaching</a:t>
            </a:r>
            <a:endParaRPr lang="en-US" dirty="0">
              <a:solidFill>
                <a:srgbClr val="000000"/>
              </a:solidFill>
            </a:endParaRPr>
          </a:p>
          <a:p>
            <a:endParaRPr lang="en-GB" dirty="0"/>
          </a:p>
          <a:p>
            <a:r>
              <a:rPr lang="en-GB" dirty="0"/>
              <a:t>** Must revisit the LI throughout the lesson as well as the SC **</a:t>
            </a:r>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311813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270348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t>Are we planning in this way across our establishment/dept./faculty?</a:t>
            </a:r>
          </a:p>
          <a:p>
            <a:pPr marL="171450" indent="-171450" eaLnBrk="1" hangingPunct="1">
              <a:buFont typeface="Arial" panose="020B0604020202020204" pitchFamily="34" charset="0"/>
              <a:buChar char="•"/>
            </a:pPr>
            <a:r>
              <a:rPr lang="en-GB" altLang="en-US" dirty="0"/>
              <a:t>Do we draw our Learning Intentions from the</a:t>
            </a:r>
            <a:r>
              <a:rPr lang="en-GB" altLang="en-US" baseline="0" dirty="0"/>
              <a:t> </a:t>
            </a:r>
            <a:r>
              <a:rPr lang="en-GB" altLang="en-US" dirty="0"/>
              <a:t>bundle of Es and </a:t>
            </a:r>
            <a:r>
              <a:rPr lang="en-GB" altLang="en-US" dirty="0" err="1"/>
              <a:t>Os</a:t>
            </a:r>
            <a:r>
              <a:rPr lang="en-GB" altLang="en-US" dirty="0"/>
              <a:t>?</a:t>
            </a:r>
            <a:endParaRPr lang="en-US" altLang="en-US"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402039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Arial" panose="020B0604020202020204" pitchFamily="34" charset="0"/>
              </a:rPr>
              <a:t>Finally, here are some tips for using learning intentions effectively.</a:t>
            </a:r>
            <a:r>
              <a:rPr lang="en-US" sz="1200" b="0" i="0" dirty="0">
                <a:solidFill>
                  <a:srgbClr val="444444"/>
                </a:solidFill>
                <a:effectLst/>
                <a:latin typeface="Arial" panose="020B0604020202020204" pitchFamily="34" charset="0"/>
              </a:rPr>
              <a:t>​</a:t>
            </a:r>
            <a:endParaRPr lang="en-US" b="0" i="0" dirty="0">
              <a:solidFill>
                <a:srgbClr val="444444"/>
              </a:solidFill>
              <a:effectLst/>
              <a:latin typeface="Arial" panose="020B0604020202020204" pitchFamily="34" charset="0"/>
            </a:endParaRPr>
          </a:p>
          <a:p>
            <a:pPr algn="l" rtl="0" fontAlgn="base"/>
            <a:r>
              <a:rPr lang="en-GB" sz="1200" b="0" i="0" dirty="0">
                <a:solidFill>
                  <a:srgbClr val="444444"/>
                </a:solidFill>
                <a:effectLst/>
                <a:latin typeface="Arial" panose="020B0604020202020204" pitchFamily="34" charset="0"/>
              </a:rPr>
              <a:t>​</a:t>
            </a:r>
            <a:endParaRPr lang="en-GB" b="0" i="0" dirty="0">
              <a:solidFill>
                <a:srgbClr val="444444"/>
              </a:solidFill>
              <a:effectLst/>
              <a:latin typeface="Arial" panose="020B0604020202020204" pitchFamily="34" charset="0"/>
            </a:endParaRPr>
          </a:p>
          <a:p>
            <a:pPr algn="l" rtl="0" fontAlgn="base">
              <a:buFont typeface="+mj-lt"/>
              <a:buNone/>
            </a:pPr>
            <a:r>
              <a:rPr lang="en-GB" sz="1200" b="0" i="0" u="none" strike="noStrike" dirty="0">
                <a:solidFill>
                  <a:srgbClr val="000000"/>
                </a:solidFill>
                <a:effectLst/>
                <a:latin typeface="Arial" panose="020B0604020202020204" pitchFamily="34" charset="0"/>
              </a:rPr>
              <a:t>Start small - You don’t need to have a learning intention for every lesson.  Maybe start with one aspect of the curriculum, like Literacy, and highlight its respective learning intentions, like narrative writing.</a:t>
            </a:r>
            <a:r>
              <a:rPr lang="en-US" sz="1200" b="0" i="0" dirty="0">
                <a:solidFill>
                  <a:srgbClr val="444444"/>
                </a:solidFill>
                <a:effectLst/>
                <a:latin typeface="Arial" panose="020B0604020202020204" pitchFamily="34" charset="0"/>
              </a:rPr>
              <a:t>​</a:t>
            </a:r>
          </a:p>
          <a:p>
            <a:pPr algn="l" rtl="0" fontAlgn="base">
              <a:buFont typeface="+mj-lt"/>
              <a:buNone/>
            </a:pPr>
            <a:endParaRPr lang="en-US" sz="1200" b="0" i="0" u="none" strike="noStrike" dirty="0">
              <a:solidFill>
                <a:srgbClr val="444444"/>
              </a:solidFill>
              <a:effectLst/>
              <a:latin typeface="Arial" panose="020B0604020202020204" pitchFamily="34" charset="0"/>
            </a:endParaRPr>
          </a:p>
          <a:p>
            <a:pPr algn="l" rtl="0" fontAlgn="base">
              <a:buFont typeface="+mj-lt"/>
              <a:buNone/>
            </a:pPr>
            <a:r>
              <a:rPr lang="en-US" sz="1200" b="0" i="0" u="none" strike="noStrike" dirty="0">
                <a:solidFill>
                  <a:srgbClr val="444444"/>
                </a:solidFill>
                <a:effectLst/>
                <a:latin typeface="Arial" panose="020B0604020202020204" pitchFamily="34" charset="0"/>
              </a:rPr>
              <a:t>S</a:t>
            </a:r>
            <a:r>
              <a:rPr lang="en-GB" sz="1200" b="0" i="0" u="none" strike="noStrike" dirty="0" err="1">
                <a:solidFill>
                  <a:srgbClr val="000000"/>
                </a:solidFill>
                <a:effectLst/>
                <a:latin typeface="Arial" panose="020B0604020202020204" pitchFamily="34" charset="0"/>
              </a:rPr>
              <a:t>eparate</a:t>
            </a:r>
            <a:r>
              <a:rPr lang="en-GB" sz="1200" b="0" i="0" u="none" strike="noStrike" dirty="0">
                <a:solidFill>
                  <a:srgbClr val="000000"/>
                </a:solidFill>
                <a:effectLst/>
                <a:latin typeface="Arial" panose="020B0604020202020204" pitchFamily="34" charset="0"/>
              </a:rPr>
              <a:t> the learning from the task/activity.</a:t>
            </a:r>
            <a:r>
              <a:rPr lang="en-US" sz="1200" b="0" i="0" dirty="0">
                <a:solidFill>
                  <a:srgbClr val="444444"/>
                </a:solidFill>
                <a:effectLst/>
                <a:latin typeface="Arial" panose="020B0604020202020204" pitchFamily="34" charset="0"/>
              </a:rPr>
              <a:t>​ </a:t>
            </a:r>
            <a:r>
              <a:rPr lang="en-GB" sz="1200" b="0" i="0" u="none" strike="noStrike" dirty="0">
                <a:solidFill>
                  <a:srgbClr val="000000"/>
                </a:solidFill>
                <a:effectLst/>
                <a:latin typeface="Arial" panose="020B0604020202020204" pitchFamily="34" charset="0"/>
              </a:rPr>
              <a:t>This helps pupils (and you) to focus not on the activity, but on what they will have learned by doing it.</a:t>
            </a:r>
            <a:r>
              <a:rPr lang="en-US" sz="1200" b="0" i="0" dirty="0">
                <a:solidFill>
                  <a:srgbClr val="444444"/>
                </a:solidFill>
                <a:effectLst/>
                <a:latin typeface="Arial" panose="020B0604020202020204" pitchFamily="34" charset="0"/>
              </a:rPr>
              <a:t>​</a:t>
            </a:r>
          </a:p>
          <a:p>
            <a:pPr algn="l" rtl="0" fontAlgn="base">
              <a:buFont typeface="+mj-lt"/>
              <a:buNone/>
            </a:pPr>
            <a:endParaRPr lang="en-GB" sz="1200" b="0" i="0" u="none" strike="noStrike" dirty="0">
              <a:solidFill>
                <a:srgbClr val="444444"/>
              </a:solidFill>
              <a:effectLst/>
              <a:latin typeface="Arial" panose="020B0604020202020204" pitchFamily="34" charset="0"/>
            </a:endParaRPr>
          </a:p>
          <a:p>
            <a:pPr algn="l" rtl="0" fontAlgn="base">
              <a:buFont typeface="+mj-lt"/>
              <a:buNone/>
            </a:pPr>
            <a:r>
              <a:rPr lang="en-GB" sz="1200" b="0" i="0" u="none" strike="noStrike" dirty="0">
                <a:solidFill>
                  <a:srgbClr val="000000"/>
                </a:solidFill>
                <a:effectLst/>
                <a:latin typeface="Arial" panose="020B0604020202020204" pitchFamily="34" charset="0"/>
              </a:rPr>
              <a:t>Tell them why they are learning something.</a:t>
            </a:r>
            <a:r>
              <a:rPr lang="en-US" sz="1200" b="0" i="0" dirty="0">
                <a:solidFill>
                  <a:srgbClr val="444444"/>
                </a:solidFill>
                <a:effectLst/>
                <a:latin typeface="Arial" panose="020B0604020202020204" pitchFamily="34" charset="0"/>
              </a:rPr>
              <a:t>​ </a:t>
            </a:r>
            <a:r>
              <a:rPr lang="en-GB" sz="1200" b="0" i="0" u="none" strike="noStrike" dirty="0">
                <a:solidFill>
                  <a:srgbClr val="000000"/>
                </a:solidFill>
                <a:effectLst/>
                <a:latin typeface="Arial" panose="020B0604020202020204" pitchFamily="34" charset="0"/>
              </a:rPr>
              <a:t>This can motivate pupils and also help them to see connections in the curriculum.  When possible, give a real-life rationale for the learning.</a:t>
            </a:r>
            <a:r>
              <a:rPr lang="en-US" sz="1200" b="0" i="0" dirty="0">
                <a:solidFill>
                  <a:srgbClr val="444444"/>
                </a:solidFill>
                <a:effectLst/>
                <a:latin typeface="Arial" panose="020B0604020202020204" pitchFamily="34" charset="0"/>
              </a:rPr>
              <a:t>​</a:t>
            </a:r>
          </a:p>
          <a:p>
            <a:pPr algn="l" rtl="0" fontAlgn="base">
              <a:buFont typeface="+mj-lt"/>
              <a:buNone/>
            </a:pPr>
            <a:endParaRPr lang="en-GB" sz="1200" b="0" i="0" dirty="0">
              <a:solidFill>
                <a:srgbClr val="444444"/>
              </a:solidFill>
              <a:effectLst/>
              <a:latin typeface="Arial" panose="020B0604020202020204" pitchFamily="34" charset="0"/>
            </a:endParaRPr>
          </a:p>
          <a:p>
            <a:pPr algn="l" rtl="0" fontAlgn="base">
              <a:buFont typeface="+mj-lt"/>
              <a:buNone/>
            </a:pPr>
            <a:r>
              <a:rPr lang="en-GB" sz="1200" b="0" i="0" u="none" strike="noStrike" dirty="0">
                <a:solidFill>
                  <a:srgbClr val="000000"/>
                </a:solidFill>
                <a:effectLst/>
                <a:latin typeface="Arial" panose="020B0604020202020204" pitchFamily="34" charset="0"/>
              </a:rPr>
              <a:t>Describe it using appropriate language.</a:t>
            </a:r>
            <a:r>
              <a:rPr lang="en-US" sz="1200" b="0" i="0" dirty="0">
                <a:solidFill>
                  <a:srgbClr val="444444"/>
                </a:solidFill>
                <a:effectLst/>
                <a:latin typeface="Arial" panose="020B0604020202020204" pitchFamily="34" charset="0"/>
              </a:rPr>
              <a:t>​ </a:t>
            </a:r>
            <a:r>
              <a:rPr lang="en-GB" sz="1200" b="0" i="0" u="none" strike="noStrike" dirty="0">
                <a:solidFill>
                  <a:srgbClr val="000000"/>
                </a:solidFill>
                <a:effectLst/>
                <a:latin typeface="Arial" panose="020B0604020202020204" pitchFamily="34" charset="0"/>
              </a:rPr>
              <a:t>Remember to use the language of learning: better to say ‘we are learning to’ rather than ‘we are doing’.</a:t>
            </a:r>
            <a:r>
              <a:rPr lang="en-US" sz="1200" b="0" i="0" dirty="0">
                <a:solidFill>
                  <a:srgbClr val="444444"/>
                </a:solidFill>
                <a:effectLst/>
                <a:latin typeface="Arial" panose="020B0604020202020204" pitchFamily="34" charset="0"/>
              </a:rPr>
              <a:t>​</a:t>
            </a:r>
          </a:p>
          <a:p>
            <a:pPr algn="l" rtl="0" fontAlgn="base">
              <a:buFont typeface="+mj-lt"/>
              <a:buAutoNum type="arabicPeriod" startAt="5"/>
            </a:pPr>
            <a:endParaRPr lang="en-GB" sz="1200" b="0" i="0" dirty="0">
              <a:solidFill>
                <a:srgbClr val="444444"/>
              </a:solidFill>
              <a:effectLst/>
              <a:latin typeface="Arial" panose="020B0604020202020204" pitchFamily="34" charset="0"/>
            </a:endParaRPr>
          </a:p>
          <a:p>
            <a:pPr algn="l" rtl="0" fontAlgn="base">
              <a:buFont typeface="+mj-lt"/>
              <a:buNone/>
            </a:pPr>
            <a:r>
              <a:rPr lang="en-GB" sz="1200" b="0" i="0" u="none" strike="noStrike" dirty="0">
                <a:solidFill>
                  <a:srgbClr val="000000"/>
                </a:solidFill>
                <a:effectLst/>
                <a:latin typeface="Arial" panose="020B0604020202020204" pitchFamily="34" charset="0"/>
              </a:rPr>
              <a:t>Display the learning intention, where appropriate. Refer back to it </a:t>
            </a:r>
            <a:r>
              <a:rPr lang="en-GB" sz="1200" b="0" i="0" u="none" strike="noStrike" dirty="0" err="1">
                <a:solidFill>
                  <a:srgbClr val="000000"/>
                </a:solidFill>
                <a:effectLst/>
                <a:latin typeface="Arial" panose="020B0604020202020204" pitchFamily="34" charset="0"/>
              </a:rPr>
              <a:t>thoughout</a:t>
            </a:r>
            <a:r>
              <a:rPr lang="en-GB" sz="1200" b="0" i="0" u="none" strike="noStrike" dirty="0">
                <a:solidFill>
                  <a:srgbClr val="000000"/>
                </a:solidFill>
                <a:effectLst/>
                <a:latin typeface="Arial" panose="020B0604020202020204" pitchFamily="34" charset="0"/>
              </a:rPr>
              <a:t> the lesson</a:t>
            </a:r>
            <a:r>
              <a:rPr lang="en-US" sz="1200" b="0" i="0" u="none" strike="noStrike" dirty="0">
                <a:solidFill>
                  <a:srgbClr val="444444"/>
                </a:solidFill>
                <a:effectLst/>
                <a:latin typeface="Arial" panose="020B0604020202020204" pitchFamily="34" charset="0"/>
              </a:rPr>
              <a:t>. </a:t>
            </a:r>
            <a:r>
              <a:rPr lang="en-GB" sz="1200" b="0" i="0" u="none" strike="noStrike" dirty="0">
                <a:solidFill>
                  <a:srgbClr val="000000"/>
                </a:solidFill>
                <a:effectLst/>
                <a:latin typeface="Arial" panose="020B0604020202020204" pitchFamily="34" charset="0"/>
              </a:rPr>
              <a:t>This helps pupils to maintain focus while they are working – you could use an interactive whiteboard/ flip chart/ Walt board, etc. </a:t>
            </a:r>
            <a:r>
              <a:rPr lang="en-US" sz="1200" b="0" i="0" dirty="0">
                <a:solidFill>
                  <a:srgbClr val="444444"/>
                </a:solidFill>
                <a:effectLst/>
                <a:latin typeface="Arial" panose="020B0604020202020204" pitchFamily="34" charset="0"/>
              </a:rPr>
              <a:t>​</a:t>
            </a:r>
            <a:r>
              <a:rPr lang="en-GB" sz="1200" b="0" i="0" u="none" strike="noStrike" dirty="0">
                <a:solidFill>
                  <a:srgbClr val="000000"/>
                </a:solidFill>
                <a:effectLst/>
                <a:latin typeface="Arial" panose="020B0604020202020204" pitchFamily="34" charset="0"/>
              </a:rPr>
              <a:t>A display will also help remind you to refer back to the learning intention throughout the lesson.</a:t>
            </a:r>
            <a:r>
              <a:rPr lang="en-US" sz="1200" b="0" i="0" dirty="0">
                <a:solidFill>
                  <a:srgbClr val="444444"/>
                </a:solidFill>
                <a:effectLst/>
                <a:latin typeface="Arial" panose="020B0604020202020204" pitchFamily="34" charset="0"/>
              </a:rPr>
              <a:t>​</a:t>
            </a:r>
          </a:p>
          <a:p>
            <a:pPr algn="l" rtl="0" fontAlgn="base">
              <a:buFont typeface="+mj-lt"/>
              <a:buAutoNum type="arabicPeriod" startAt="6"/>
            </a:pPr>
            <a:endParaRPr lang="en-GB" sz="1200" b="0" i="0" dirty="0">
              <a:solidFill>
                <a:srgbClr val="444444"/>
              </a:solidFill>
              <a:effectLst/>
              <a:latin typeface="Arial" panose="020B0604020202020204" pitchFamily="34" charset="0"/>
            </a:endParaRPr>
          </a:p>
          <a:p>
            <a:pPr algn="l" rtl="0" fontAlgn="base">
              <a:buFont typeface="+mj-lt"/>
              <a:buNone/>
            </a:pPr>
            <a:r>
              <a:rPr lang="en-GB" sz="1200" b="0" i="0" u="none" strike="noStrike" dirty="0">
                <a:solidFill>
                  <a:srgbClr val="000000"/>
                </a:solidFill>
                <a:effectLst/>
                <a:latin typeface="Arial" panose="020B0604020202020204" pitchFamily="34" charset="0"/>
              </a:rPr>
              <a:t>Discuss the learning intention with them.</a:t>
            </a:r>
            <a:r>
              <a:rPr lang="en-US" sz="1200" b="0" i="0" dirty="0">
                <a:solidFill>
                  <a:srgbClr val="444444"/>
                </a:solidFill>
                <a:effectLst/>
                <a:latin typeface="Arial" panose="020B0604020202020204" pitchFamily="34" charset="0"/>
              </a:rPr>
              <a:t>​ </a:t>
            </a:r>
            <a:r>
              <a:rPr lang="en-GB" sz="1200" b="0" i="0" u="none" strike="noStrike" dirty="0">
                <a:solidFill>
                  <a:srgbClr val="000000"/>
                </a:solidFill>
                <a:effectLst/>
                <a:latin typeface="Arial" panose="020B0604020202020204" pitchFamily="34" charset="0"/>
              </a:rPr>
              <a:t>This allows the pupils to internalise and explore what is required of them.</a:t>
            </a:r>
            <a:r>
              <a:rPr lang="en-US" sz="1200" b="0" i="0" dirty="0">
                <a:solidFill>
                  <a:srgbClr val="444444"/>
                </a:solidFill>
                <a:effectLst/>
                <a:latin typeface="Arial" panose="020B0604020202020204" pitchFamily="34" charset="0"/>
              </a:rPr>
              <a:t>​</a:t>
            </a:r>
          </a:p>
          <a:p>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220675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dylanwiliam.org/Dylan_Wiliams_website/Papers_files/Cambridge%20AfL%20keynote.do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video" Target="https://www.youtube.com/embed/ric9BSXnpWk?feature=oembed" TargetMode="External"/><Relationship Id="rId5" Type="http://schemas.openxmlformats.org/officeDocument/2006/relationships/hyperlink" Target="https://youtu.be/ric9BSXnpWk" TargetMode="Externa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hyperlink" Target="https://glowscotland.sharepoint.com/sites/PLC/moderationhub/SitePages/Learning%20Intentions%20and%20Success%20Criteria.aspx" TargetMode="External"/><Relationship Id="rId3" Type="http://schemas.openxmlformats.org/officeDocument/2006/relationships/hyperlink" Target="https://www.thecorecollaborative.com/post/co-constructing-success-criteria-the-what-why-and-how-of-sharing-clarity-with-learners" TargetMode="External"/><Relationship Id="rId7" Type="http://schemas.openxmlformats.org/officeDocument/2006/relationships/hyperlink" Target="https://youtu.be/fC29IyqPVr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youtube.com/watch?v=YtP4X5Vls9Y" TargetMode="External"/><Relationship Id="rId11" Type="http://schemas.openxmlformats.org/officeDocument/2006/relationships/hyperlink" Target="https://youtu.be/1m-udhuaWoE" TargetMode="External"/><Relationship Id="rId5" Type="http://schemas.openxmlformats.org/officeDocument/2006/relationships/hyperlink" Target="https://www.stem.org.uk/resources/elibrary/resource/273227/john-hattie-learning-intentions-and-success-criteria" TargetMode="External"/><Relationship Id="rId10" Type="http://schemas.openxmlformats.org/officeDocument/2006/relationships/hyperlink" Target="https://youtu.be/A4UPJKo-nMI" TargetMode="External"/><Relationship Id="rId4" Type="http://schemas.openxmlformats.org/officeDocument/2006/relationships/hyperlink" Target="https://www.shirleyclarke-education.org/what-is-formative-assessment/" TargetMode="External"/><Relationship Id="rId9" Type="http://schemas.openxmlformats.org/officeDocument/2006/relationships/hyperlink" Target="https://www.youtube.com/watch?v=KqOTrqn7bc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education.gov.scot/Documents/btc5-framework.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ideo" Target="https://www.youtube.com/embed/dvzeou_u2hM?feature=oembed" TargetMode="External"/><Relationship Id="rId5" Type="http://schemas.openxmlformats.org/officeDocument/2006/relationships/hyperlink" Target="https://www.youtube.com/watch?v=dvzeou_u2hM"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Learning Intentions and Success Criteria</a:t>
            </a:r>
          </a:p>
          <a:p>
            <a:r>
              <a:rPr lang="en-GB" sz="3000" i="1" dirty="0"/>
              <a:t>Session 3</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828D7F5-A11F-4164-9300-C5A996D75233}"/>
              </a:ext>
            </a:extLst>
          </p:cNvPr>
          <p:cNvSpPr/>
          <p:nvPr/>
        </p:nvSpPr>
        <p:spPr>
          <a:xfrm>
            <a:off x="534193" y="1236340"/>
            <a:ext cx="5561807" cy="1328369"/>
          </a:xfrm>
          <a:prstGeom prst="roundRect">
            <a:avLst>
              <a:gd name="adj" fmla="val 10000"/>
            </a:avLst>
          </a:prstGeom>
          <a:ln>
            <a:solidFill>
              <a:schemeClr val="accent5">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GB" sz="3200" b="0" kern="1200" dirty="0">
                <a:latin typeface="Calibri" panose="020F0502020204030204" pitchFamily="34" charset="0"/>
              </a:rPr>
              <a:t>Look at the selected bundle of Experiences and Outcomes.</a:t>
            </a:r>
          </a:p>
        </p:txBody>
      </p:sp>
      <p:sp>
        <p:nvSpPr>
          <p:cNvPr id="10" name="Rectangle: Rounded Corners 9">
            <a:extLst>
              <a:ext uri="{FF2B5EF4-FFF2-40B4-BE49-F238E27FC236}">
                <a16:creationId xmlns:a16="http://schemas.microsoft.com/office/drawing/2014/main" id="{BEFA88FA-BEA7-4672-B331-0E0694612C08}"/>
              </a:ext>
            </a:extLst>
          </p:cNvPr>
          <p:cNvSpPr/>
          <p:nvPr/>
        </p:nvSpPr>
        <p:spPr>
          <a:xfrm>
            <a:off x="1836528" y="2884454"/>
            <a:ext cx="7116287" cy="1328369"/>
          </a:xfrm>
          <a:prstGeom prst="roundRect">
            <a:avLst>
              <a:gd name="adj" fmla="val 10000"/>
            </a:avLst>
          </a:prstGeom>
          <a:ln>
            <a:solidFill>
              <a:schemeClr val="accent5">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GB" sz="3200" b="1" kern="1200" dirty="0">
                <a:latin typeface="Calibri" panose="020F0502020204030204" pitchFamily="34" charset="0"/>
              </a:rPr>
              <a:t>Consider:  </a:t>
            </a:r>
            <a:r>
              <a:rPr lang="en-GB" sz="3200" b="0" kern="1200" dirty="0">
                <a:latin typeface="Calibri" panose="020F0502020204030204" pitchFamily="34" charset="0"/>
              </a:rPr>
              <a:t>What do I want the learners to know, understand and/or be able to do?</a:t>
            </a:r>
          </a:p>
        </p:txBody>
      </p:sp>
      <p:sp>
        <p:nvSpPr>
          <p:cNvPr id="13" name="Rectangle: Rounded Corners 12">
            <a:extLst>
              <a:ext uri="{FF2B5EF4-FFF2-40B4-BE49-F238E27FC236}">
                <a16:creationId xmlns:a16="http://schemas.microsoft.com/office/drawing/2014/main" id="{80151B9B-A0F1-4D1C-8F2B-1AE2BBA95021}"/>
              </a:ext>
            </a:extLst>
          </p:cNvPr>
          <p:cNvSpPr/>
          <p:nvPr/>
        </p:nvSpPr>
        <p:spPr>
          <a:xfrm>
            <a:off x="5752164" y="4532568"/>
            <a:ext cx="5562233" cy="1663264"/>
          </a:xfrm>
          <a:prstGeom prst="roundRect">
            <a:avLst>
              <a:gd name="adj" fmla="val 10000"/>
            </a:avLst>
          </a:prstGeom>
          <a:ln>
            <a:solidFill>
              <a:schemeClr val="accent5">
                <a:lumMod val="60000"/>
                <a:lumOff val="40000"/>
              </a:schemeClr>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n-GB" sz="3200" b="0" kern="1200" dirty="0">
                <a:latin typeface="Calibri" panose="020F0502020204030204" pitchFamily="34" charset="0"/>
              </a:rPr>
              <a:t>Create the Learning Intentions, reflecting the standards in the Experiences and Outcomes.</a:t>
            </a:r>
          </a:p>
        </p:txBody>
      </p:sp>
      <p:sp>
        <p:nvSpPr>
          <p:cNvPr id="15" name="Title 1">
            <a:extLst>
              <a:ext uri="{FF2B5EF4-FFF2-40B4-BE49-F238E27FC236}">
                <a16:creationId xmlns:a16="http://schemas.microsoft.com/office/drawing/2014/main" id="{2692E5AA-D419-49A0-B38B-61A5DA17ECFD}"/>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Process of creating learning intentions</a:t>
            </a:r>
          </a:p>
        </p:txBody>
      </p:sp>
      <p:pic>
        <p:nvPicPr>
          <p:cNvPr id="1028" name="Picture 4" descr="Arrows transparent PNG images - StickPNG">
            <a:extLst>
              <a:ext uri="{FF2B5EF4-FFF2-40B4-BE49-F238E27FC236}">
                <a16:creationId xmlns:a16="http://schemas.microsoft.com/office/drawing/2014/main" id="{2A268360-4C93-4517-9E2F-BC462F55459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13669">
            <a:off x="6110704" y="1514995"/>
            <a:ext cx="1615505" cy="13337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rrows transparent PNG images - StickPNG">
            <a:extLst>
              <a:ext uri="{FF2B5EF4-FFF2-40B4-BE49-F238E27FC236}">
                <a16:creationId xmlns:a16="http://schemas.microsoft.com/office/drawing/2014/main" id="{59AEE7AC-E294-4A0D-B73F-79FC88D22CFD}"/>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313669">
            <a:off x="8967294" y="3124121"/>
            <a:ext cx="1680822" cy="133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0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8BBE-8802-4414-8427-6BFB8A833A40}"/>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Tips for creating learning intentions effectively</a:t>
            </a:r>
          </a:p>
        </p:txBody>
      </p:sp>
      <p:sp>
        <p:nvSpPr>
          <p:cNvPr id="3" name="Content Placeholder 2">
            <a:extLst>
              <a:ext uri="{FF2B5EF4-FFF2-40B4-BE49-F238E27FC236}">
                <a16:creationId xmlns:a16="http://schemas.microsoft.com/office/drawing/2014/main" id="{88DB7486-4D82-4404-8F51-0EAB8F60B0A2}"/>
              </a:ext>
            </a:extLst>
          </p:cNvPr>
          <p:cNvSpPr txBox="1">
            <a:spLocks/>
          </p:cNvSpPr>
          <p:nvPr/>
        </p:nvSpPr>
        <p:spPr>
          <a:xfrm>
            <a:off x="148590" y="1199401"/>
            <a:ext cx="11887200" cy="5189969"/>
          </a:xfrm>
          <a:prstGeom prst="rect">
            <a:avLst/>
          </a:prstGeom>
        </p:spPr>
        <p:txBody>
          <a:bodyPr anchor="t">
            <a:normAutofit fontScale="92500" lnSpcReduction="1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0"/>
              </a:spcBef>
              <a:spcAft>
                <a:spcPts val="1200"/>
              </a:spcAft>
              <a:buNone/>
            </a:pPr>
            <a:r>
              <a:rPr lang="en-US" sz="3600" b="1" dirty="0">
                <a:solidFill>
                  <a:srgbClr val="9933FF"/>
                </a:solidFill>
                <a:latin typeface="Calibri" panose="020F0502020204030204" pitchFamily="34" charset="0"/>
                <a:cs typeface="Calibri" panose="020F0502020204030204" pitchFamily="34" charset="0"/>
              </a:rPr>
              <a:t>Start small </a:t>
            </a:r>
            <a:r>
              <a:rPr lang="en-US" sz="3600" dirty="0">
                <a:latin typeface="Calibri" panose="020F0502020204030204" pitchFamily="34" charset="0"/>
                <a:cs typeface="Calibri" panose="020F0502020204030204" pitchFamily="34" charset="0"/>
              </a:rPr>
              <a:t>- focus on one curricular area​ or class group.</a:t>
            </a:r>
          </a:p>
          <a:p>
            <a:pPr marL="0" indent="0">
              <a:lnSpc>
                <a:spcPct val="110000"/>
              </a:lnSpc>
              <a:spcBef>
                <a:spcPts val="0"/>
              </a:spcBef>
              <a:spcAft>
                <a:spcPts val="1200"/>
              </a:spcAft>
              <a:buNone/>
            </a:pPr>
            <a:r>
              <a:rPr lang="en-US" sz="3600" b="1" dirty="0">
                <a:solidFill>
                  <a:srgbClr val="00B050"/>
                </a:solidFill>
                <a:latin typeface="Calibri" panose="020F0502020204030204" pitchFamily="34" charset="0"/>
                <a:cs typeface="Calibri" panose="020F0502020204030204" pitchFamily="34" charset="0"/>
              </a:rPr>
              <a:t>Tune in </a:t>
            </a:r>
            <a:r>
              <a:rPr lang="en-US" sz="3600" dirty="0">
                <a:latin typeface="Calibri" panose="020F0502020204030204" pitchFamily="34" charset="0"/>
                <a:cs typeface="Calibri" panose="020F0502020204030204" pitchFamily="34" charset="0"/>
              </a:rPr>
              <a:t>to the learners - where are they at in their learning journey?</a:t>
            </a:r>
          </a:p>
          <a:p>
            <a:pPr marL="0" indent="0">
              <a:lnSpc>
                <a:spcPct val="110000"/>
              </a:lnSpc>
              <a:spcBef>
                <a:spcPts val="0"/>
              </a:spcBef>
              <a:spcAft>
                <a:spcPts val="1200"/>
              </a:spcAft>
              <a:buNone/>
            </a:pPr>
            <a:r>
              <a:rPr lang="en-US" sz="3600" dirty="0">
                <a:latin typeface="Calibri" panose="020F0502020204030204" pitchFamily="34" charset="0"/>
                <a:cs typeface="Calibri" panose="020F0502020204030204" pitchFamily="34" charset="0"/>
              </a:rPr>
              <a:t>Focus on the </a:t>
            </a:r>
            <a:r>
              <a:rPr lang="en-US" sz="3600" b="1" dirty="0">
                <a:solidFill>
                  <a:srgbClr val="FF0000"/>
                </a:solidFill>
                <a:latin typeface="Calibri" panose="020F0502020204030204" pitchFamily="34" charset="0"/>
                <a:cs typeface="Calibri" panose="020F0502020204030204" pitchFamily="34" charset="0"/>
              </a:rPr>
              <a:t>intended learning</a:t>
            </a:r>
            <a:r>
              <a:rPr lang="en-US" sz="3600" dirty="0">
                <a:latin typeface="Calibri" panose="020F0502020204030204" pitchFamily="34" charset="0"/>
                <a:cs typeface="Calibri" panose="020F0502020204030204" pitchFamily="34" charset="0"/>
              </a:rPr>
              <a:t>, rather than the activity.</a:t>
            </a:r>
          </a:p>
          <a:p>
            <a:pPr marL="0" indent="0">
              <a:lnSpc>
                <a:spcPct val="110000"/>
              </a:lnSpc>
              <a:spcBef>
                <a:spcPts val="0"/>
              </a:spcBef>
              <a:spcAft>
                <a:spcPts val="1200"/>
              </a:spcAft>
              <a:buNone/>
            </a:pPr>
            <a:r>
              <a:rPr lang="en-US" sz="3600" dirty="0">
                <a:latin typeface="Calibri" panose="020F0502020204030204" pitchFamily="34" charset="0"/>
                <a:cs typeface="Calibri" panose="020F0502020204030204" pitchFamily="34" charset="0"/>
              </a:rPr>
              <a:t>Use </a:t>
            </a:r>
            <a:r>
              <a:rPr lang="en-US" sz="3600" b="1" dirty="0">
                <a:solidFill>
                  <a:srgbClr val="00B0F0"/>
                </a:solidFill>
                <a:latin typeface="Calibri" panose="020F0502020204030204" pitchFamily="34" charset="0"/>
                <a:cs typeface="Calibri" panose="020F0502020204030204" pitchFamily="34" charset="0"/>
              </a:rPr>
              <a:t>child-friendly</a:t>
            </a:r>
            <a:r>
              <a:rPr lang="en-US" sz="3600" dirty="0">
                <a:latin typeface="Calibri" panose="020F0502020204030204" pitchFamily="34" charset="0"/>
                <a:cs typeface="Calibri" panose="020F0502020204030204" pitchFamily="34" charset="0"/>
              </a:rPr>
              <a:t> language - explain unfamiliar words and phrases.</a:t>
            </a:r>
          </a:p>
          <a:p>
            <a:pPr marL="0" indent="0">
              <a:lnSpc>
                <a:spcPct val="110000"/>
              </a:lnSpc>
              <a:spcBef>
                <a:spcPts val="0"/>
              </a:spcBef>
              <a:spcAft>
                <a:spcPts val="1200"/>
              </a:spcAft>
              <a:buNone/>
            </a:pPr>
            <a:r>
              <a:rPr lang="en-US" sz="3600" b="1" dirty="0">
                <a:solidFill>
                  <a:schemeClr val="accent6">
                    <a:lumMod val="75000"/>
                  </a:schemeClr>
                </a:solidFill>
                <a:latin typeface="Calibri" panose="020F0502020204030204" pitchFamily="34" charset="0"/>
                <a:cs typeface="Calibri" panose="020F0502020204030204" pitchFamily="34" charset="0"/>
              </a:rPr>
              <a:t>Share</a:t>
            </a:r>
            <a:r>
              <a:rPr lang="en-US" sz="3600" dirty="0">
                <a:latin typeface="Calibri" panose="020F0502020204030204" pitchFamily="34" charset="0"/>
                <a:cs typeface="Calibri" panose="020F0502020204030204" pitchFamily="34" charset="0"/>
              </a:rPr>
              <a:t> the learning intention – verbal or visual, or both?</a:t>
            </a:r>
          </a:p>
          <a:p>
            <a:pPr marL="0" indent="0">
              <a:lnSpc>
                <a:spcPct val="110000"/>
              </a:lnSpc>
              <a:spcBef>
                <a:spcPts val="0"/>
              </a:spcBef>
              <a:spcAft>
                <a:spcPts val="1200"/>
              </a:spcAft>
              <a:buNone/>
            </a:pPr>
            <a:r>
              <a:rPr lang="en-US" sz="3600" b="1" dirty="0">
                <a:solidFill>
                  <a:schemeClr val="accent5">
                    <a:lumMod val="75000"/>
                  </a:schemeClr>
                </a:solidFill>
                <a:latin typeface="Calibri" panose="020F0502020204030204" pitchFamily="34" charset="0"/>
                <a:cs typeface="Calibri" panose="020F0502020204030204" pitchFamily="34" charset="0"/>
              </a:rPr>
              <a:t>Set the scene </a:t>
            </a:r>
            <a:r>
              <a:rPr lang="en-US" sz="3600" dirty="0">
                <a:latin typeface="Calibri" panose="020F0502020204030204" pitchFamily="34" charset="0"/>
                <a:cs typeface="Calibri" panose="020F0502020204030204" pitchFamily="34" charset="0"/>
              </a:rPr>
              <a:t>- discuss with learners why they are learning this​.</a:t>
            </a:r>
          </a:p>
          <a:p>
            <a:pPr marL="0" indent="0">
              <a:lnSpc>
                <a:spcPct val="110000"/>
              </a:lnSpc>
              <a:spcBef>
                <a:spcPts val="0"/>
              </a:spcBef>
              <a:spcAft>
                <a:spcPts val="1200"/>
              </a:spcAft>
              <a:buNone/>
            </a:pPr>
            <a:r>
              <a:rPr lang="en-US" sz="3600" dirty="0">
                <a:latin typeface="Calibri" panose="020F0502020204030204" pitchFamily="34" charset="0"/>
                <a:cs typeface="Calibri" panose="020F0502020204030204" pitchFamily="34" charset="0"/>
              </a:rPr>
              <a:t>Allow time for </a:t>
            </a:r>
            <a:r>
              <a:rPr lang="en-US" sz="3600" b="1" dirty="0">
                <a:solidFill>
                  <a:srgbClr val="FF66CC"/>
                </a:solidFill>
                <a:latin typeface="Calibri" panose="020F0502020204030204" pitchFamily="34" charset="0"/>
                <a:cs typeface="Calibri" panose="020F0502020204030204" pitchFamily="34" charset="0"/>
              </a:rPr>
              <a:t>discussion</a:t>
            </a:r>
            <a:r>
              <a:rPr lang="en-US" sz="3600" dirty="0">
                <a:latin typeface="Calibri" panose="020F0502020204030204" pitchFamily="34" charset="0"/>
                <a:cs typeface="Calibri" panose="020F0502020204030204" pitchFamily="34" charset="0"/>
              </a:rPr>
              <a:t> with pupils.</a:t>
            </a:r>
          </a:p>
          <a:p>
            <a:pPr marL="0" indent="0">
              <a:lnSpc>
                <a:spcPct val="110000"/>
              </a:lnSpc>
              <a:spcBef>
                <a:spcPts val="0"/>
              </a:spcBef>
              <a:spcAft>
                <a:spcPts val="1200"/>
              </a:spcAft>
              <a:buNone/>
            </a:pPr>
            <a:r>
              <a:rPr lang="en-US" sz="3600" b="1" dirty="0">
                <a:solidFill>
                  <a:srgbClr val="FFC000"/>
                </a:solidFill>
                <a:latin typeface="Calibri" panose="020F0502020204030204" pitchFamily="34" charset="0"/>
                <a:cs typeface="Calibri" panose="020F0502020204030204" pitchFamily="34" charset="0"/>
              </a:rPr>
              <a:t>Revisit</a:t>
            </a:r>
            <a:r>
              <a:rPr lang="en-US" sz="3600" dirty="0">
                <a:latin typeface="Calibri" panose="020F0502020204030204" pitchFamily="34" charset="0"/>
                <a:cs typeface="Calibri" panose="020F0502020204030204" pitchFamily="34" charset="0"/>
              </a:rPr>
              <a:t> the learning intention throughout the lesson.</a:t>
            </a:r>
          </a:p>
        </p:txBody>
      </p:sp>
    </p:spTree>
    <p:extLst>
      <p:ext uri="{BB962C8B-B14F-4D97-AF65-F5344CB8AC3E}">
        <p14:creationId xmlns:p14="http://schemas.microsoft.com/office/powerpoint/2010/main" val="134343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7476-F305-4E5F-888E-AE21EAB1C569}"/>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Common issues with learning intentions</a:t>
            </a:r>
          </a:p>
        </p:txBody>
      </p:sp>
      <p:sp>
        <p:nvSpPr>
          <p:cNvPr id="3" name="TextBox 2">
            <a:extLst>
              <a:ext uri="{FF2B5EF4-FFF2-40B4-BE49-F238E27FC236}">
                <a16:creationId xmlns:a16="http://schemas.microsoft.com/office/drawing/2014/main" id="{C1579189-2126-420B-8913-C3E8260CEF35}"/>
              </a:ext>
            </a:extLst>
          </p:cNvPr>
          <p:cNvSpPr txBox="1"/>
          <p:nvPr/>
        </p:nvSpPr>
        <p:spPr>
          <a:xfrm>
            <a:off x="666723" y="1385351"/>
            <a:ext cx="10858553" cy="4247317"/>
          </a:xfrm>
          <a:prstGeom prst="rect">
            <a:avLst/>
          </a:prstGeom>
          <a:noFill/>
        </p:spPr>
        <p:txBody>
          <a:bodyPr wrap="square">
            <a:spAutoFit/>
          </a:bodyPr>
          <a:lstStyle/>
          <a:p>
            <a:pPr algn="l" rtl="0" fontAlgn="base">
              <a:spcAft>
                <a:spcPts val="1200"/>
              </a:spcAft>
            </a:pPr>
            <a:r>
              <a:rPr lang="en-GB" sz="4000" b="0" i="0" u="none" strike="noStrike" dirty="0">
                <a:solidFill>
                  <a:srgbClr val="000000"/>
                </a:solidFill>
                <a:effectLst/>
                <a:latin typeface="Calibri" panose="020F0502020204030204" pitchFamily="34" charset="0"/>
              </a:rPr>
              <a:t>Unclear and too wordy</a:t>
            </a:r>
            <a:r>
              <a:rPr lang="en-US" sz="4000" b="0" i="0" dirty="0">
                <a:solidFill>
                  <a:srgbClr val="000000"/>
                </a:solidFill>
                <a:effectLst/>
                <a:latin typeface="Calibri" panose="020F0502020204030204" pitchFamily="34" charset="0"/>
              </a:rPr>
              <a:t>​</a:t>
            </a:r>
            <a:endParaRPr lang="en-US" sz="4000" b="0" i="0" dirty="0">
              <a:solidFill>
                <a:srgbClr val="000000"/>
              </a:solidFill>
              <a:effectLst/>
              <a:latin typeface="Arial" panose="020B0604020202020204" pitchFamily="34" charset="0"/>
            </a:endParaRPr>
          </a:p>
          <a:p>
            <a:pPr algn="l" rtl="0" fontAlgn="base">
              <a:spcAft>
                <a:spcPts val="1200"/>
              </a:spcAft>
            </a:pPr>
            <a:r>
              <a:rPr lang="en-GB" sz="4000" b="0" i="0" u="none" strike="noStrike" dirty="0">
                <a:solidFill>
                  <a:srgbClr val="000000"/>
                </a:solidFill>
                <a:effectLst/>
                <a:latin typeface="Calibri" panose="020F0502020204030204" pitchFamily="34" charset="0"/>
              </a:rPr>
              <a:t>Focused on the task, activity or context rather than the learning</a:t>
            </a:r>
            <a:r>
              <a:rPr lang="en-US" sz="4000" b="0" i="0" dirty="0">
                <a:solidFill>
                  <a:srgbClr val="000000"/>
                </a:solidFill>
                <a:effectLst/>
                <a:latin typeface="Calibri" panose="020F0502020204030204" pitchFamily="34" charset="0"/>
              </a:rPr>
              <a:t>​</a:t>
            </a:r>
            <a:endParaRPr lang="en-US" sz="4000" b="0" i="0" dirty="0">
              <a:solidFill>
                <a:srgbClr val="000000"/>
              </a:solidFill>
              <a:effectLst/>
              <a:latin typeface="Arial" panose="020B0604020202020204" pitchFamily="34" charset="0"/>
            </a:endParaRPr>
          </a:p>
          <a:p>
            <a:pPr algn="l" rtl="0" fontAlgn="base">
              <a:spcAft>
                <a:spcPts val="1200"/>
              </a:spcAft>
            </a:pPr>
            <a:r>
              <a:rPr lang="en-GB" sz="4000" b="0" i="0" u="none" strike="noStrike" dirty="0">
                <a:solidFill>
                  <a:srgbClr val="000000"/>
                </a:solidFill>
                <a:effectLst/>
                <a:latin typeface="Calibri" panose="020F0502020204030204" pitchFamily="34" charset="0"/>
              </a:rPr>
              <a:t>Do not reflect the standards within the selected  bundle of Experiences and Outcomes</a:t>
            </a:r>
            <a:r>
              <a:rPr lang="en-US" sz="4000" b="0" i="0" dirty="0">
                <a:solidFill>
                  <a:srgbClr val="000000"/>
                </a:solidFill>
                <a:effectLst/>
                <a:latin typeface="Calibri" panose="020F0502020204030204" pitchFamily="34" charset="0"/>
              </a:rPr>
              <a:t>​</a:t>
            </a:r>
            <a:endParaRPr lang="en-US" sz="4000" b="0" i="0" dirty="0">
              <a:solidFill>
                <a:srgbClr val="000000"/>
              </a:solidFill>
              <a:effectLst/>
              <a:latin typeface="Arial" panose="020B0604020202020204" pitchFamily="34" charset="0"/>
            </a:endParaRPr>
          </a:p>
          <a:p>
            <a:pPr algn="l" rtl="0" fontAlgn="base">
              <a:spcAft>
                <a:spcPts val="1200"/>
              </a:spcAft>
            </a:pPr>
            <a:r>
              <a:rPr lang="en-GB" sz="4000" b="0" i="0" u="none" strike="noStrike" dirty="0">
                <a:solidFill>
                  <a:srgbClr val="000000"/>
                </a:solidFill>
                <a:effectLst/>
                <a:latin typeface="Calibri" panose="020F0502020204030204" pitchFamily="34" charset="0"/>
              </a:rPr>
              <a:t>Not shared effectively with the learners</a:t>
            </a:r>
            <a:endParaRPr lang="en-US" sz="4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9060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B91D1-1647-4636-BC0D-239272467C96}"/>
              </a:ext>
            </a:extLst>
          </p:cNvPr>
          <p:cNvSpPr txBox="1"/>
          <p:nvPr/>
        </p:nvSpPr>
        <p:spPr>
          <a:xfrm>
            <a:off x="3528576"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8" name="Graphic 7" descr="Thought outline">
            <a:extLst>
              <a:ext uri="{FF2B5EF4-FFF2-40B4-BE49-F238E27FC236}">
                <a16:creationId xmlns:a16="http://schemas.microsoft.com/office/drawing/2014/main" id="{1BAE1CBF-AC5F-419C-A060-B20AAD11FA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4855" y="17193"/>
            <a:ext cx="1320953" cy="1320953"/>
          </a:xfrm>
          <a:prstGeom prst="rect">
            <a:avLst/>
          </a:prstGeom>
        </p:spPr>
      </p:pic>
      <p:sp>
        <p:nvSpPr>
          <p:cNvPr id="6" name="TextBox 5">
            <a:extLst>
              <a:ext uri="{FF2B5EF4-FFF2-40B4-BE49-F238E27FC236}">
                <a16:creationId xmlns:a16="http://schemas.microsoft.com/office/drawing/2014/main" id="{2689D1BC-F1F7-4065-8E3C-F49DD3D8494F}"/>
              </a:ext>
            </a:extLst>
          </p:cNvPr>
          <p:cNvSpPr txBox="1"/>
          <p:nvPr/>
        </p:nvSpPr>
        <p:spPr>
          <a:xfrm>
            <a:off x="6076190" y="4515718"/>
            <a:ext cx="6115810" cy="1631216"/>
          </a:xfrm>
          <a:prstGeom prst="rect">
            <a:avLst/>
          </a:prstGeom>
          <a:noFill/>
        </p:spPr>
        <p:txBody>
          <a:bodyPr wrap="square">
            <a:spAutoFit/>
          </a:bodyPr>
          <a:lstStyle/>
          <a:p>
            <a:r>
              <a:rPr lang="en-GB" sz="2000" dirty="0">
                <a:solidFill>
                  <a:srgbClr val="00B050"/>
                </a:solidFill>
              </a:rPr>
              <a:t>Is the learning intention taken directly from the E and O?</a:t>
            </a:r>
          </a:p>
          <a:p>
            <a:r>
              <a:rPr lang="en-GB" sz="2000" dirty="0">
                <a:solidFill>
                  <a:srgbClr val="00B050"/>
                </a:solidFill>
              </a:rPr>
              <a:t>Is the learning intention context-free?</a:t>
            </a:r>
          </a:p>
          <a:p>
            <a:r>
              <a:rPr lang="en-GB" sz="2000" dirty="0">
                <a:solidFill>
                  <a:srgbClr val="00B050"/>
                </a:solidFill>
              </a:rPr>
              <a:t>Is the intended focus for learning clear?</a:t>
            </a:r>
          </a:p>
          <a:p>
            <a:r>
              <a:rPr lang="en-GB" sz="2000" dirty="0">
                <a:solidFill>
                  <a:srgbClr val="00B050"/>
                </a:solidFill>
              </a:rPr>
              <a:t>Is the learning intention too wordy?</a:t>
            </a:r>
          </a:p>
          <a:p>
            <a:r>
              <a:rPr lang="en-GB" sz="2000" dirty="0">
                <a:solidFill>
                  <a:srgbClr val="00B050"/>
                </a:solidFill>
              </a:rPr>
              <a:t>Is the learning transferable?</a:t>
            </a:r>
          </a:p>
        </p:txBody>
      </p:sp>
      <p:pic>
        <p:nvPicPr>
          <p:cNvPr id="9" name="Picture 8">
            <a:extLst>
              <a:ext uri="{FF2B5EF4-FFF2-40B4-BE49-F238E27FC236}">
                <a16:creationId xmlns:a16="http://schemas.microsoft.com/office/drawing/2014/main" id="{3E7C23AD-409C-4958-9AC4-E970C98C36E2}"/>
              </a:ext>
            </a:extLst>
          </p:cNvPr>
          <p:cNvPicPr>
            <a:picLocks noChangeAspect="1"/>
          </p:cNvPicPr>
          <p:nvPr/>
        </p:nvPicPr>
        <p:blipFill rotWithShape="1">
          <a:blip r:embed="rId5"/>
          <a:srcRect l="16164"/>
          <a:stretch/>
        </p:blipFill>
        <p:spPr>
          <a:xfrm rot="16200000">
            <a:off x="2297312" y="3786927"/>
            <a:ext cx="5260784" cy="333723"/>
          </a:xfrm>
          <a:prstGeom prst="rect">
            <a:avLst/>
          </a:prstGeom>
        </p:spPr>
      </p:pic>
      <p:sp>
        <p:nvSpPr>
          <p:cNvPr id="2" name="TextBox 1">
            <a:extLst>
              <a:ext uri="{FF2B5EF4-FFF2-40B4-BE49-F238E27FC236}">
                <a16:creationId xmlns:a16="http://schemas.microsoft.com/office/drawing/2014/main" id="{1CB80AEF-8A3F-4BA4-BA38-BFAF5F405879}"/>
              </a:ext>
            </a:extLst>
          </p:cNvPr>
          <p:cNvSpPr txBox="1"/>
          <p:nvPr/>
        </p:nvSpPr>
        <p:spPr>
          <a:xfrm>
            <a:off x="220670" y="1338146"/>
            <a:ext cx="4375653" cy="2554545"/>
          </a:xfrm>
          <a:prstGeom prst="rect">
            <a:avLst/>
          </a:prstGeom>
          <a:noFill/>
          <a:ln w="28575">
            <a:solidFill>
              <a:srgbClr val="FF66CC"/>
            </a:solidFill>
          </a:ln>
        </p:spPr>
        <p:txBody>
          <a:bodyPr wrap="square" rtlCol="0">
            <a:spAutoFit/>
          </a:bodyPr>
          <a:lstStyle/>
          <a:p>
            <a:r>
              <a:rPr lang="en-GB" sz="2000" dirty="0"/>
              <a:t>I can collect objects and ask questions to gather information, </a:t>
            </a:r>
            <a:r>
              <a:rPr lang="en-GB" sz="2000" u="sng" dirty="0">
                <a:solidFill>
                  <a:srgbClr val="FF66CC"/>
                </a:solidFill>
              </a:rPr>
              <a:t>organising and displaying my findings in different ways</a:t>
            </a:r>
            <a:r>
              <a:rPr lang="en-GB" sz="2000" dirty="0">
                <a:solidFill>
                  <a:srgbClr val="FF66CC"/>
                </a:solidFill>
              </a:rPr>
              <a:t>.</a:t>
            </a:r>
            <a:r>
              <a:rPr lang="en-GB" sz="2000" dirty="0"/>
              <a:t> </a:t>
            </a:r>
            <a:r>
              <a:rPr lang="en-GB" sz="2000" b="1" dirty="0" err="1"/>
              <a:t>MNU</a:t>
            </a:r>
            <a:r>
              <a:rPr lang="en-GB" sz="2000" b="1" dirty="0"/>
              <a:t> 0-20a</a:t>
            </a:r>
          </a:p>
          <a:p>
            <a:endParaRPr lang="en-GB" sz="2000" b="1" dirty="0"/>
          </a:p>
          <a:p>
            <a:r>
              <a:rPr lang="en-GB" sz="2000" b="1" u="sng" dirty="0"/>
              <a:t>Learning Intention</a:t>
            </a:r>
            <a:r>
              <a:rPr lang="en-GB" sz="2000" dirty="0"/>
              <a:t>: I am learning to create a bar graph to show how pupils travel to school.</a:t>
            </a:r>
            <a:endParaRPr lang="en-GB" sz="2000" u="sng" dirty="0"/>
          </a:p>
        </p:txBody>
      </p:sp>
      <p:sp>
        <p:nvSpPr>
          <p:cNvPr id="10" name="TextBox 9">
            <a:extLst>
              <a:ext uri="{FF2B5EF4-FFF2-40B4-BE49-F238E27FC236}">
                <a16:creationId xmlns:a16="http://schemas.microsoft.com/office/drawing/2014/main" id="{A68CE432-B495-4F46-84CE-D6D8BF6CEC99}"/>
              </a:ext>
            </a:extLst>
          </p:cNvPr>
          <p:cNvSpPr txBox="1"/>
          <p:nvPr/>
        </p:nvSpPr>
        <p:spPr>
          <a:xfrm>
            <a:off x="220671" y="4163835"/>
            <a:ext cx="4375653" cy="2246769"/>
          </a:xfrm>
          <a:prstGeom prst="rect">
            <a:avLst/>
          </a:prstGeom>
          <a:noFill/>
          <a:ln w="28575">
            <a:solidFill>
              <a:srgbClr val="00B0F0"/>
            </a:solidFill>
          </a:ln>
        </p:spPr>
        <p:txBody>
          <a:bodyPr wrap="square" rtlCol="0">
            <a:spAutoFit/>
          </a:bodyPr>
          <a:lstStyle/>
          <a:p>
            <a:r>
              <a:rPr lang="en-GB" sz="2000" dirty="0"/>
              <a:t>I can </a:t>
            </a:r>
            <a:r>
              <a:rPr lang="en-GB" sz="2000" u="sng" dirty="0">
                <a:solidFill>
                  <a:srgbClr val="00B0F0"/>
                </a:solidFill>
              </a:rPr>
              <a:t>use the common units of measure</a:t>
            </a:r>
            <a:r>
              <a:rPr lang="en-GB" sz="2000" dirty="0"/>
              <a:t>,</a:t>
            </a:r>
            <a:r>
              <a:rPr lang="en-GB" sz="2000" u="sng" dirty="0">
                <a:solidFill>
                  <a:srgbClr val="00B0F0"/>
                </a:solidFill>
              </a:rPr>
              <a:t> convert between related units </a:t>
            </a:r>
            <a:r>
              <a:rPr lang="en-GB" sz="2000" dirty="0"/>
              <a:t>of the metric system and </a:t>
            </a:r>
            <a:r>
              <a:rPr lang="en-GB" sz="2000" u="sng" dirty="0">
                <a:solidFill>
                  <a:srgbClr val="00B0F0"/>
                </a:solidFill>
              </a:rPr>
              <a:t>carry out calculations when solving problems</a:t>
            </a:r>
            <a:r>
              <a:rPr lang="en-GB" sz="2000" dirty="0">
                <a:solidFill>
                  <a:srgbClr val="00B0F0"/>
                </a:solidFill>
              </a:rPr>
              <a:t>. </a:t>
            </a:r>
            <a:r>
              <a:rPr lang="en-GB" sz="2000" b="1" dirty="0" err="1"/>
              <a:t>MNU</a:t>
            </a:r>
            <a:r>
              <a:rPr lang="en-GB" sz="2000" b="1" dirty="0"/>
              <a:t> 2-11b</a:t>
            </a:r>
          </a:p>
          <a:p>
            <a:endParaRPr lang="en-GB" sz="2000" b="1" u="sng" dirty="0"/>
          </a:p>
          <a:p>
            <a:r>
              <a:rPr lang="en-GB" sz="2000" b="1" u="sng" dirty="0"/>
              <a:t>Learning Intention</a:t>
            </a:r>
            <a:r>
              <a:rPr lang="en-GB" sz="2000" dirty="0"/>
              <a:t>: To convert units of measure in a recipe. </a:t>
            </a:r>
            <a:endParaRPr lang="en-GB" sz="2000" u="sng" dirty="0"/>
          </a:p>
        </p:txBody>
      </p:sp>
      <p:sp>
        <p:nvSpPr>
          <p:cNvPr id="11" name="TextBox 10">
            <a:extLst>
              <a:ext uri="{FF2B5EF4-FFF2-40B4-BE49-F238E27FC236}">
                <a16:creationId xmlns:a16="http://schemas.microsoft.com/office/drawing/2014/main" id="{A78CAAA4-137E-4F12-9F47-951E629E117C}"/>
              </a:ext>
            </a:extLst>
          </p:cNvPr>
          <p:cNvSpPr txBox="1"/>
          <p:nvPr/>
        </p:nvSpPr>
        <p:spPr>
          <a:xfrm>
            <a:off x="5403104" y="1461256"/>
            <a:ext cx="6648631" cy="2308324"/>
          </a:xfrm>
          <a:prstGeom prst="rect">
            <a:avLst/>
          </a:prstGeom>
          <a:noFill/>
        </p:spPr>
        <p:txBody>
          <a:bodyPr wrap="square">
            <a:spAutoFit/>
          </a:bodyPr>
          <a:lstStyle/>
          <a:p>
            <a:r>
              <a:rPr lang="en-GB" sz="2400" dirty="0"/>
              <a:t>Consider the examples of learning intentions here. The practitioner has highlighted the aspects of the Experience and Outcome they are focusing on.</a:t>
            </a:r>
          </a:p>
          <a:p>
            <a:endParaRPr lang="en-GB" sz="2400" dirty="0"/>
          </a:p>
          <a:p>
            <a:r>
              <a:rPr lang="en-GB" sz="2400" dirty="0"/>
              <a:t>How effective is the learning intention?</a:t>
            </a:r>
          </a:p>
          <a:p>
            <a:r>
              <a:rPr lang="en-GB" sz="2400" dirty="0"/>
              <a:t>How would you reword the learning intentions?</a:t>
            </a:r>
          </a:p>
        </p:txBody>
      </p:sp>
      <p:pic>
        <p:nvPicPr>
          <p:cNvPr id="2050" name="Picture 2" descr="Download Thinking Photography Question Mark Man Stock HQ PNG Image |  FreePNGImg">
            <a:extLst>
              <a:ext uri="{FF2B5EF4-FFF2-40B4-BE49-F238E27FC236}">
                <a16:creationId xmlns:a16="http://schemas.microsoft.com/office/drawing/2014/main" id="{96CDDCCD-CAE9-4D50-AD8F-759F1638DE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91" r="18711"/>
          <a:stretch/>
        </p:blipFill>
        <p:spPr bwMode="auto">
          <a:xfrm>
            <a:off x="5403104" y="4645751"/>
            <a:ext cx="673086" cy="10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5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D5A08-933C-4793-8611-9B7E1BEABB7A}"/>
              </a:ext>
            </a:extLst>
          </p:cNvPr>
          <p:cNvSpPr txBox="1"/>
          <p:nvPr/>
        </p:nvSpPr>
        <p:spPr>
          <a:xfrm>
            <a:off x="250527" y="112794"/>
            <a:ext cx="11648103" cy="769441"/>
          </a:xfrm>
          <a:prstGeom prst="rect">
            <a:avLst/>
          </a:prstGeom>
          <a:noFill/>
        </p:spPr>
        <p:txBody>
          <a:bodyPr wrap="square" rtlCol="0">
            <a:spAutoFit/>
          </a:bodyPr>
          <a:lstStyle/>
          <a:p>
            <a:pPr algn="ctr"/>
            <a:r>
              <a:rPr lang="en-GB" sz="4400" b="1" dirty="0"/>
              <a:t>Key features of effective success criteria</a:t>
            </a:r>
          </a:p>
        </p:txBody>
      </p:sp>
      <p:sp>
        <p:nvSpPr>
          <p:cNvPr id="4" name="TextBox 3">
            <a:extLst>
              <a:ext uri="{FF2B5EF4-FFF2-40B4-BE49-F238E27FC236}">
                <a16:creationId xmlns:a16="http://schemas.microsoft.com/office/drawing/2014/main" id="{E85A56B6-7E82-4933-9A30-E85BB4D30592}"/>
              </a:ext>
            </a:extLst>
          </p:cNvPr>
          <p:cNvSpPr txBox="1"/>
          <p:nvPr/>
        </p:nvSpPr>
        <p:spPr>
          <a:xfrm>
            <a:off x="307677" y="1094386"/>
            <a:ext cx="11884323" cy="5201424"/>
          </a:xfrm>
          <a:prstGeom prst="rect">
            <a:avLst/>
          </a:prstGeom>
          <a:noFill/>
        </p:spPr>
        <p:txBody>
          <a:bodyPr wrap="square">
            <a:spAutoFit/>
          </a:bodyPr>
          <a:lstStyle/>
          <a:p>
            <a:pPr algn="l" rtl="0" fontAlgn="base">
              <a:spcAft>
                <a:spcPts val="1200"/>
              </a:spcAft>
            </a:pPr>
            <a:r>
              <a:rPr lang="en-US" sz="2800" i="0" u="none" strike="noStrike" dirty="0">
                <a:solidFill>
                  <a:srgbClr val="000000"/>
                </a:solidFill>
                <a:effectLst/>
                <a:latin typeface="Calibri" panose="020F0502020204030204" pitchFamily="34" charset="0"/>
                <a:cs typeface="Calibri" panose="020F0502020204030204" pitchFamily="34" charset="0"/>
              </a:rPr>
              <a:t>Closely</a:t>
            </a:r>
            <a:r>
              <a:rPr lang="en-US" sz="2800" b="1" i="0" u="none" strike="noStrike" dirty="0">
                <a:solidFill>
                  <a:srgbClr val="000000"/>
                </a:solidFill>
                <a:effectLst/>
                <a:latin typeface="Calibri" panose="020F0502020204030204" pitchFamily="34" charset="0"/>
                <a:cs typeface="Calibri" panose="020F0502020204030204" pitchFamily="34" charset="0"/>
              </a:rPr>
              <a:t> </a:t>
            </a:r>
            <a:r>
              <a:rPr lang="en-US" sz="2800" b="1" i="0" u="none" strike="noStrike" dirty="0">
                <a:solidFill>
                  <a:srgbClr val="FF66CC"/>
                </a:solidFill>
                <a:effectLst/>
                <a:latin typeface="Calibri" panose="020F0502020204030204" pitchFamily="34" charset="0"/>
                <a:cs typeface="Calibri" panose="020F0502020204030204" pitchFamily="34" charset="0"/>
              </a:rPr>
              <a:t>linked to the learning intention</a:t>
            </a:r>
            <a:r>
              <a:rPr lang="en-US" sz="2800" b="0" i="0" dirty="0">
                <a:solidFill>
                  <a:srgbClr val="000000"/>
                </a:solidFill>
                <a:effectLst/>
                <a:latin typeface="Calibri" panose="020F0502020204030204" pitchFamily="34" charset="0"/>
                <a:cs typeface="Calibri" panose="020F0502020204030204" pitchFamily="34" charset="0"/>
              </a:rPr>
              <a:t>​</a:t>
            </a:r>
          </a:p>
          <a:p>
            <a:pPr fontAlgn="base">
              <a:spcAft>
                <a:spcPts val="1200"/>
              </a:spcAft>
            </a:pPr>
            <a:r>
              <a:rPr lang="en-US" sz="2800" b="1" dirty="0">
                <a:solidFill>
                  <a:srgbClr val="00B0F0"/>
                </a:solidFill>
                <a:latin typeface="Calibri" panose="020F0502020204030204" pitchFamily="34" charset="0"/>
                <a:cs typeface="Calibri" panose="020F0502020204030204" pitchFamily="34" charset="0"/>
              </a:rPr>
              <a:t>Measurable </a:t>
            </a:r>
            <a:r>
              <a:rPr lang="en-US" sz="2800" dirty="0">
                <a:latin typeface="Calibri" panose="020F0502020204030204" pitchFamily="34" charset="0"/>
                <a:cs typeface="Calibri" panose="020F0502020204030204" pitchFamily="34" charset="0"/>
              </a:rPr>
              <a:t>and</a:t>
            </a:r>
            <a:r>
              <a:rPr lang="en-US" sz="2800" b="1" dirty="0">
                <a:solidFill>
                  <a:srgbClr val="00B0F0"/>
                </a:solidFill>
                <a:latin typeface="Calibri" panose="020F0502020204030204" pitchFamily="34" charset="0"/>
                <a:cs typeface="Calibri" panose="020F0502020204030204" pitchFamily="34" charset="0"/>
              </a:rPr>
              <a:t> </a:t>
            </a:r>
            <a:r>
              <a:rPr lang="en-US" sz="2800" b="1" dirty="0">
                <a:solidFill>
                  <a:srgbClr val="FFC000"/>
                </a:solidFill>
                <a:latin typeface="Calibri" panose="020F0502020204030204" pitchFamily="34" charset="0"/>
                <a:cs typeface="Calibri" panose="020F0502020204030204" pitchFamily="34" charset="0"/>
              </a:rPr>
              <a:t>s</a:t>
            </a:r>
            <a:r>
              <a:rPr lang="en-US" sz="2800" b="1" i="0" u="none" strike="noStrike" dirty="0">
                <a:solidFill>
                  <a:srgbClr val="FFC000"/>
                </a:solidFill>
                <a:effectLst/>
                <a:latin typeface="Calibri" panose="020F0502020204030204" pitchFamily="34" charset="0"/>
                <a:cs typeface="Calibri" panose="020F0502020204030204" pitchFamily="34" charset="0"/>
              </a:rPr>
              <a:t>pecific</a:t>
            </a:r>
            <a:r>
              <a:rPr lang="en-US" sz="2800" b="0" i="0" u="none" strike="noStrike" dirty="0">
                <a:solidFill>
                  <a:srgbClr val="000000"/>
                </a:solidFill>
                <a:effectLst/>
                <a:latin typeface="Calibri" panose="020F0502020204030204" pitchFamily="34" charset="0"/>
                <a:cs typeface="Calibri" panose="020F0502020204030204" pitchFamily="34" charset="0"/>
              </a:rPr>
              <a:t> to an activity</a:t>
            </a:r>
            <a:r>
              <a:rPr lang="en-US" sz="2800" b="0" i="0" dirty="0">
                <a:solidFill>
                  <a:srgbClr val="000000"/>
                </a:solidFill>
                <a:effectLst/>
                <a:latin typeface="Calibri" panose="020F0502020204030204" pitchFamily="34" charset="0"/>
                <a:cs typeface="Calibri" panose="020F0502020204030204" pitchFamily="34" charset="0"/>
              </a:rPr>
              <a:t>​ or skill</a:t>
            </a:r>
          </a:p>
          <a:p>
            <a:pPr algn="l" rtl="0" fontAlgn="base">
              <a:spcAft>
                <a:spcPts val="1200"/>
              </a:spcAft>
            </a:pPr>
            <a:r>
              <a:rPr lang="en-US" sz="2800" b="0" i="0" dirty="0">
                <a:solidFill>
                  <a:srgbClr val="000000"/>
                </a:solidFill>
                <a:effectLst/>
                <a:latin typeface="Calibri" panose="020F0502020204030204" pitchFamily="34" charset="0"/>
                <a:cs typeface="Calibri" panose="020F0502020204030204" pitchFamily="34" charset="0"/>
              </a:rPr>
              <a:t>​</a:t>
            </a:r>
            <a:r>
              <a:rPr lang="en-US" sz="2800" dirty="0">
                <a:solidFill>
                  <a:srgbClr val="000000"/>
                </a:solidFill>
                <a:latin typeface="Calibri" panose="020F0502020204030204" pitchFamily="34" charset="0"/>
                <a:cs typeface="Calibri" panose="020F0502020204030204" pitchFamily="34" charset="0"/>
              </a:rPr>
              <a:t>F</a:t>
            </a:r>
            <a:r>
              <a:rPr lang="en-US" sz="2800" b="0" i="0" dirty="0">
                <a:solidFill>
                  <a:srgbClr val="000000"/>
                </a:solidFill>
                <a:effectLst/>
                <a:latin typeface="Calibri" panose="020F0502020204030204" pitchFamily="34" charset="0"/>
                <a:cs typeface="Calibri" panose="020F0502020204030204" pitchFamily="34" charset="0"/>
              </a:rPr>
              <a:t>ocus on the </a:t>
            </a:r>
            <a:r>
              <a:rPr lang="en-US" sz="2800" b="1" i="0" dirty="0">
                <a:solidFill>
                  <a:srgbClr val="9933FF"/>
                </a:solidFill>
                <a:effectLst/>
                <a:latin typeface="Calibri" panose="020F0502020204030204" pitchFamily="34" charset="0"/>
                <a:cs typeface="Calibri" panose="020F0502020204030204" pitchFamily="34" charset="0"/>
              </a:rPr>
              <a:t>key ingredients </a:t>
            </a:r>
            <a:r>
              <a:rPr lang="en-US" sz="2800" i="0" dirty="0">
                <a:solidFill>
                  <a:srgbClr val="000000"/>
                </a:solidFill>
                <a:effectLst/>
                <a:latin typeface="Calibri" panose="020F0502020204030204" pitchFamily="34" charset="0"/>
                <a:cs typeface="Calibri" panose="020F0502020204030204" pitchFamily="34" charset="0"/>
              </a:rPr>
              <a:t>or</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a:solidFill>
                  <a:srgbClr val="9933FF"/>
                </a:solidFill>
                <a:effectLst/>
                <a:latin typeface="Calibri" panose="020F0502020204030204" pitchFamily="34" charset="0"/>
                <a:cs typeface="Calibri" panose="020F0502020204030204" pitchFamily="34" charset="0"/>
              </a:rPr>
              <a:t>elements of the process </a:t>
            </a:r>
            <a:r>
              <a:rPr lang="en-US" sz="2800" i="0" dirty="0">
                <a:solidFill>
                  <a:srgbClr val="000000"/>
                </a:solidFill>
                <a:effectLst/>
                <a:latin typeface="Calibri" panose="020F0502020204030204" pitchFamily="34" charset="0"/>
                <a:cs typeface="Calibri" panose="020F0502020204030204" pitchFamily="34" charset="0"/>
              </a:rPr>
              <a:t>rather than the product</a:t>
            </a:r>
          </a:p>
          <a:p>
            <a:pPr algn="l" rtl="0" fontAlgn="base">
              <a:spcAft>
                <a:spcPts val="1200"/>
              </a:spcAft>
            </a:pPr>
            <a:r>
              <a:rPr lang="en-US" sz="2800" dirty="0">
                <a:solidFill>
                  <a:srgbClr val="000000"/>
                </a:solidFill>
                <a:latin typeface="Calibri" panose="020F0502020204030204" pitchFamily="34" charset="0"/>
                <a:cs typeface="Calibri" panose="020F0502020204030204" pitchFamily="34" charset="0"/>
              </a:rPr>
              <a:t>W</a:t>
            </a:r>
            <a:r>
              <a:rPr lang="en-US" sz="2800" b="0" dirty="0">
                <a:solidFill>
                  <a:srgbClr val="000000"/>
                </a:solidFill>
                <a:latin typeface="Calibri" panose="020F0502020204030204" pitchFamily="34" charset="0"/>
                <a:cs typeface="Calibri" panose="020F0502020204030204" pitchFamily="34" charset="0"/>
              </a:rPr>
              <a:t>ritten in </a:t>
            </a:r>
            <a:r>
              <a:rPr lang="en-US" sz="2800" b="1" dirty="0">
                <a:solidFill>
                  <a:srgbClr val="00B050"/>
                </a:solidFill>
                <a:latin typeface="Calibri" panose="020F0502020204030204" pitchFamily="34" charset="0"/>
                <a:cs typeface="Calibri" panose="020F0502020204030204" pitchFamily="34" charset="0"/>
              </a:rPr>
              <a:t>appropriate language </a:t>
            </a:r>
            <a:r>
              <a:rPr lang="en-US" sz="2800" b="0" dirty="0">
                <a:solidFill>
                  <a:srgbClr val="000000"/>
                </a:solidFill>
                <a:latin typeface="Calibri" panose="020F0502020204030204" pitchFamily="34" charset="0"/>
                <a:cs typeface="Calibri" panose="020F0502020204030204" pitchFamily="34" charset="0"/>
              </a:rPr>
              <a:t>for the learner</a:t>
            </a:r>
            <a:endParaRPr lang="en-US" sz="2800" b="0" i="0" dirty="0">
              <a:solidFill>
                <a:srgbClr val="000000"/>
              </a:solidFill>
              <a:effectLst/>
              <a:latin typeface="Calibri" panose="020F0502020204030204" pitchFamily="34" charset="0"/>
              <a:cs typeface="Calibri" panose="020F0502020204030204" pitchFamily="34" charset="0"/>
            </a:endParaRPr>
          </a:p>
          <a:p>
            <a:pPr algn="l" rtl="0" fontAlgn="base">
              <a:spcAft>
                <a:spcPts val="1200"/>
              </a:spcAft>
            </a:pPr>
            <a:r>
              <a:rPr lang="en-US" sz="2800" b="1" i="0" u="none" strike="noStrike" dirty="0">
                <a:solidFill>
                  <a:schemeClr val="accent6">
                    <a:lumMod val="75000"/>
                  </a:schemeClr>
                </a:solidFill>
                <a:effectLst/>
                <a:latin typeface="Calibri" panose="020F0502020204030204" pitchFamily="34" charset="0"/>
                <a:cs typeface="Calibri" panose="020F0502020204030204" pitchFamily="34" charset="0"/>
              </a:rPr>
              <a:t>Discussed</a:t>
            </a:r>
            <a:r>
              <a:rPr lang="en-US" sz="2800" b="0" i="0" u="none" strike="noStrike" dirty="0">
                <a:solidFill>
                  <a:schemeClr val="accent6">
                    <a:lumMod val="75000"/>
                  </a:schemeClr>
                </a:solidFill>
                <a:effectLst/>
                <a:latin typeface="Calibri" panose="020F0502020204030204" pitchFamily="34" charset="0"/>
                <a:cs typeface="Calibri" panose="020F0502020204030204" pitchFamily="34" charset="0"/>
              </a:rPr>
              <a:t> </a:t>
            </a:r>
            <a:r>
              <a:rPr lang="en-US" sz="2800" b="1" i="0" u="none" strike="noStrike" dirty="0">
                <a:solidFill>
                  <a:schemeClr val="accent6">
                    <a:lumMod val="75000"/>
                  </a:schemeClr>
                </a:solidFill>
                <a:effectLst/>
                <a:latin typeface="Calibri" panose="020F0502020204030204" pitchFamily="34" charset="0"/>
                <a:cs typeface="Calibri" panose="020F0502020204030204" pitchFamily="34" charset="0"/>
              </a:rPr>
              <a:t>and agreed </a:t>
            </a:r>
            <a:r>
              <a:rPr lang="en-US" sz="2800" b="0" i="0" u="none" strike="noStrike" dirty="0">
                <a:solidFill>
                  <a:srgbClr val="000000"/>
                </a:solidFill>
                <a:effectLst/>
                <a:latin typeface="Calibri" panose="020F0502020204030204" pitchFamily="34" charset="0"/>
                <a:cs typeface="Calibri" panose="020F0502020204030204" pitchFamily="34" charset="0"/>
              </a:rPr>
              <a:t>with pupils prior to undertaking the activity</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2800" b="1" dirty="0">
                <a:solidFill>
                  <a:schemeClr val="tx2">
                    <a:lumMod val="60000"/>
                    <a:lumOff val="40000"/>
                  </a:schemeClr>
                </a:solidFill>
                <a:latin typeface="Calibri" panose="020F0502020204030204" pitchFamily="34" charset="0"/>
                <a:cs typeface="Calibri" panose="020F0502020204030204" pitchFamily="34" charset="0"/>
              </a:rPr>
              <a:t>P</a:t>
            </a:r>
            <a:r>
              <a:rPr lang="en-US" sz="2800" b="1" i="0" u="none" strike="noStrike" dirty="0">
                <a:solidFill>
                  <a:schemeClr val="tx2">
                    <a:lumMod val="60000"/>
                    <a:lumOff val="40000"/>
                  </a:schemeClr>
                </a:solidFill>
                <a:effectLst/>
                <a:latin typeface="Calibri" panose="020F0502020204030204" pitchFamily="34" charset="0"/>
                <a:cs typeface="Calibri" panose="020F0502020204030204" pitchFamily="34" charset="0"/>
              </a:rPr>
              <a:t>rovide a scaffold </a:t>
            </a:r>
            <a:r>
              <a:rPr lang="en-US" sz="2800" b="0" i="0" u="none" strike="noStrike" dirty="0">
                <a:solidFill>
                  <a:srgbClr val="000000"/>
                </a:solidFill>
                <a:effectLst/>
                <a:latin typeface="Calibri" panose="020F0502020204030204" pitchFamily="34" charset="0"/>
                <a:cs typeface="Calibri" panose="020F0502020204030204" pitchFamily="34" charset="0"/>
              </a:rPr>
              <a:t>and focus for pupils while engaged in the activity</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2800" dirty="0">
                <a:solidFill>
                  <a:srgbClr val="000000"/>
                </a:solidFill>
                <a:latin typeface="Calibri" panose="020F0502020204030204" pitchFamily="34" charset="0"/>
                <a:cs typeface="Calibri" panose="020F0502020204030204" pitchFamily="34" charset="0"/>
              </a:rPr>
              <a:t>Identify significant aspects to be </a:t>
            </a:r>
            <a:r>
              <a:rPr lang="en-US" sz="2800" b="1" dirty="0">
                <a:solidFill>
                  <a:srgbClr val="4EACB5"/>
                </a:solidFill>
                <a:latin typeface="Calibri" panose="020F0502020204030204" pitchFamily="34" charset="0"/>
                <a:cs typeface="Calibri" panose="020F0502020204030204" pitchFamily="34" charset="0"/>
              </a:rPr>
              <a:t>assessed</a:t>
            </a:r>
            <a:r>
              <a:rPr lang="en-US" sz="2800" dirty="0">
                <a:solidFill>
                  <a:srgbClr val="000000"/>
                </a:solidFill>
                <a:latin typeface="Calibri" panose="020F0502020204030204" pitchFamily="34" charset="0"/>
                <a:cs typeface="Calibri" panose="020F0502020204030204" pitchFamily="34" charset="0"/>
              </a:rPr>
              <a:t> or evaluated</a:t>
            </a:r>
            <a:endParaRPr lang="en-US" sz="2800" b="0" i="0" dirty="0">
              <a:solidFill>
                <a:srgbClr val="000000"/>
              </a:solidFill>
              <a:effectLst/>
              <a:latin typeface="Calibri" panose="020F0502020204030204" pitchFamily="34" charset="0"/>
              <a:cs typeface="Calibri" panose="020F0502020204030204" pitchFamily="34" charset="0"/>
            </a:endParaRPr>
          </a:p>
          <a:p>
            <a:pPr algn="l" rtl="0" fontAlgn="base">
              <a:spcAft>
                <a:spcPts val="1200"/>
              </a:spcAft>
            </a:pPr>
            <a:r>
              <a:rPr lang="en-US" sz="2800" i="0" u="none" strike="noStrike" dirty="0">
                <a:solidFill>
                  <a:srgbClr val="000000"/>
                </a:solidFill>
                <a:effectLst/>
                <a:latin typeface="Calibri" panose="020F0502020204030204" pitchFamily="34" charset="0"/>
                <a:cs typeface="Calibri" panose="020F0502020204030204" pitchFamily="34" charset="0"/>
              </a:rPr>
              <a:t>Used for </a:t>
            </a:r>
            <a:r>
              <a:rPr lang="en-US" sz="2800" b="1" i="0" u="none" strike="noStrike" dirty="0">
                <a:solidFill>
                  <a:srgbClr val="FF0000"/>
                </a:solidFill>
                <a:effectLst/>
                <a:latin typeface="Calibri" panose="020F0502020204030204" pitchFamily="34" charset="0"/>
                <a:cs typeface="Calibri" panose="020F0502020204030204" pitchFamily="34" charset="0"/>
              </a:rPr>
              <a:t>feedback</a:t>
            </a:r>
            <a:r>
              <a:rPr lang="en-US" sz="2800" b="0" i="0" u="none" strike="noStrike" dirty="0">
                <a:solidFill>
                  <a:srgbClr val="000000"/>
                </a:solidFill>
                <a:effectLst/>
                <a:latin typeface="Calibri" panose="020F0502020204030204" pitchFamily="34" charset="0"/>
                <a:cs typeface="Calibri" panose="020F0502020204030204" pitchFamily="34" charset="0"/>
              </a:rPr>
              <a:t> and peer/self-assessment</a:t>
            </a:r>
          </a:p>
          <a:p>
            <a:pPr algn="l" rtl="0" fontAlgn="base">
              <a:spcAft>
                <a:spcPts val="1200"/>
              </a:spcAft>
            </a:pPr>
            <a:r>
              <a:rPr lang="en-US" sz="2800" b="1" dirty="0">
                <a:solidFill>
                  <a:srgbClr val="92D050"/>
                </a:solidFill>
                <a:latin typeface="Calibri" panose="020F0502020204030204" pitchFamily="34" charset="0"/>
                <a:cs typeface="Calibri" panose="020F0502020204030204" pitchFamily="34" charset="0"/>
              </a:rPr>
              <a:t>Differentiated</a:t>
            </a:r>
            <a:r>
              <a:rPr lang="en-US" sz="2800" dirty="0">
                <a:solidFill>
                  <a:srgbClr val="000000"/>
                </a:solidFill>
                <a:latin typeface="Calibri" panose="020F0502020204030204" pitchFamily="34" charset="0"/>
                <a:cs typeface="Calibri" panose="020F0502020204030204" pitchFamily="34" charset="0"/>
              </a:rPr>
              <a:t> according to the needs of the learners.</a:t>
            </a:r>
            <a:endParaRPr lang="en-US" sz="28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941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7379"/>
            <a:ext cx="12192000" cy="6858000"/>
            <a:chOff x="262890" y="26979"/>
            <a:chExt cx="11563781"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948940" y="6017317"/>
              <a:ext cx="6569498" cy="459849"/>
            </a:xfrm>
            <a:prstGeom prst="rect">
              <a:avLst/>
            </a:prstGeom>
            <a:noFill/>
          </p:spPr>
          <p:txBody>
            <a:bodyPr wrap="square">
              <a:spAutoFit/>
            </a:bodyPr>
            <a:lstStyle/>
            <a:p>
              <a:pPr algn="ctr"/>
              <a:r>
                <a:rPr lang="en-GB" sz="2400" dirty="0">
                  <a:latin typeface="Calibri" panose="020F0502020204030204" pitchFamily="34" charset="0"/>
                </a:rPr>
                <a:t>Shirley Clarke - What is Formative Assessment?</a:t>
              </a:r>
              <a:endParaRPr lang="en-GB" sz="2400" dirty="0"/>
            </a:p>
          </p:txBody>
        </p:sp>
      </p:grpSp>
      <p:sp>
        <p:nvSpPr>
          <p:cNvPr id="8" name="TextBox 7">
            <a:extLst>
              <a:ext uri="{FF2B5EF4-FFF2-40B4-BE49-F238E27FC236}">
                <a16:creationId xmlns:a16="http://schemas.microsoft.com/office/drawing/2014/main" id="{32FE13A0-5E16-4D96-8655-079EB4E34096}"/>
              </a:ext>
            </a:extLst>
          </p:cNvPr>
          <p:cNvSpPr txBox="1"/>
          <p:nvPr/>
        </p:nvSpPr>
        <p:spPr>
          <a:xfrm>
            <a:off x="1978442" y="750132"/>
            <a:ext cx="8633460" cy="5078313"/>
          </a:xfrm>
          <a:prstGeom prst="rect">
            <a:avLst/>
          </a:prstGeom>
          <a:noFill/>
        </p:spPr>
        <p:txBody>
          <a:bodyPr wrap="square" rtlCol="0">
            <a:spAutoFit/>
          </a:bodyPr>
          <a:lstStyle/>
          <a:p>
            <a:pPr algn="ctr"/>
            <a:r>
              <a:rPr lang="en-GB" sz="5400" dirty="0"/>
              <a:t>Success criteria summarise the </a:t>
            </a:r>
            <a:r>
              <a:rPr lang="en-GB" sz="5400" b="1" dirty="0">
                <a:solidFill>
                  <a:srgbClr val="9933FF"/>
                </a:solidFill>
              </a:rPr>
              <a:t>key steps</a:t>
            </a:r>
            <a:r>
              <a:rPr lang="en-GB" sz="5400" dirty="0">
                <a:solidFill>
                  <a:srgbClr val="9933FF"/>
                </a:solidFill>
              </a:rPr>
              <a:t> </a:t>
            </a:r>
            <a:r>
              <a:rPr lang="en-GB" sz="5400" dirty="0"/>
              <a:t>or ingredients the student needs in order to fulfil the learning intention - the </a:t>
            </a:r>
            <a:r>
              <a:rPr lang="en-GB" sz="5400" b="1" dirty="0">
                <a:solidFill>
                  <a:srgbClr val="00B0F0"/>
                </a:solidFill>
              </a:rPr>
              <a:t>main things to do, include or focus on</a:t>
            </a:r>
            <a:r>
              <a:rPr lang="en-GB" sz="5400" b="1" dirty="0"/>
              <a:t>.</a:t>
            </a:r>
            <a:endParaRPr lang="en-GB" sz="5400" dirty="0"/>
          </a:p>
        </p:txBody>
      </p:sp>
    </p:spTree>
    <p:extLst>
      <p:ext uri="{BB962C8B-B14F-4D97-AF65-F5344CB8AC3E}">
        <p14:creationId xmlns:p14="http://schemas.microsoft.com/office/powerpoint/2010/main" val="240837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603F3-70D2-490C-8A9A-F19265A4C087}"/>
              </a:ext>
            </a:extLst>
          </p:cNvPr>
          <p:cNvSpPr txBox="1"/>
          <p:nvPr/>
        </p:nvSpPr>
        <p:spPr>
          <a:xfrm>
            <a:off x="250527" y="112794"/>
            <a:ext cx="11648103" cy="769441"/>
          </a:xfrm>
          <a:prstGeom prst="rect">
            <a:avLst/>
          </a:prstGeom>
          <a:noFill/>
        </p:spPr>
        <p:txBody>
          <a:bodyPr wrap="square" rtlCol="0">
            <a:spAutoFit/>
          </a:bodyPr>
          <a:lstStyle/>
          <a:p>
            <a:pPr algn="ctr"/>
            <a:r>
              <a:rPr lang="en-GB" sz="4400" b="1" dirty="0"/>
              <a:t>Why are success criteria important?</a:t>
            </a:r>
          </a:p>
        </p:txBody>
      </p:sp>
      <p:sp>
        <p:nvSpPr>
          <p:cNvPr id="3" name="Content Placeholder 2">
            <a:extLst>
              <a:ext uri="{FF2B5EF4-FFF2-40B4-BE49-F238E27FC236}">
                <a16:creationId xmlns:a16="http://schemas.microsoft.com/office/drawing/2014/main" id="{A82D91CB-AC9D-404A-8DDF-601B6CAE89A3}"/>
              </a:ext>
            </a:extLst>
          </p:cNvPr>
          <p:cNvSpPr txBox="1">
            <a:spLocks/>
          </p:cNvSpPr>
          <p:nvPr/>
        </p:nvSpPr>
        <p:spPr>
          <a:xfrm>
            <a:off x="1494076" y="1105866"/>
            <a:ext cx="9203847" cy="5226354"/>
          </a:xfrm>
          <a:prstGeom prst="rect">
            <a:avLst/>
          </a:prstGeom>
        </p:spPr>
        <p:txBody>
          <a:bodyPr anchor="ctr">
            <a:normAutofit fontScale="700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0"/>
              </a:spcBef>
              <a:spcAft>
                <a:spcPts val="1800"/>
              </a:spcAft>
              <a:buNone/>
            </a:pPr>
            <a:r>
              <a:rPr lang="en-GB" sz="4800" dirty="0">
                <a:latin typeface="Calibri" panose="020F0502020204030204" pitchFamily="34" charset="0"/>
                <a:cs typeface="Calibri" panose="020F0502020204030204" pitchFamily="34" charset="0"/>
              </a:rPr>
              <a:t>Learning becomes more explicit</a:t>
            </a:r>
          </a:p>
          <a:p>
            <a:pPr marL="0" indent="0" algn="ctr">
              <a:lnSpc>
                <a:spcPct val="110000"/>
              </a:lnSpc>
              <a:spcBef>
                <a:spcPts val="0"/>
              </a:spcBef>
              <a:spcAft>
                <a:spcPts val="1800"/>
              </a:spcAft>
              <a:buNone/>
            </a:pPr>
            <a:r>
              <a:rPr lang="en-GB" sz="4800" dirty="0">
                <a:latin typeface="Calibri" panose="020F0502020204030204" pitchFamily="34" charset="0"/>
                <a:cs typeface="Calibri" panose="020F0502020204030204" pitchFamily="34" charset="0"/>
              </a:rPr>
              <a:t>Improve understanding</a:t>
            </a:r>
          </a:p>
          <a:p>
            <a:pPr marL="0" indent="0" algn="ctr">
              <a:lnSpc>
                <a:spcPct val="110000"/>
              </a:lnSpc>
              <a:spcBef>
                <a:spcPts val="0"/>
              </a:spcBef>
              <a:spcAft>
                <a:spcPts val="1800"/>
              </a:spcAft>
              <a:buNone/>
            </a:pPr>
            <a:r>
              <a:rPr lang="en-GB" sz="4800" dirty="0">
                <a:latin typeface="Calibri" panose="020F0502020204030204" pitchFamily="34" charset="0"/>
                <a:cs typeface="Calibri" panose="020F0502020204030204" pitchFamily="34" charset="0"/>
              </a:rPr>
              <a:t>Empower pupils in their learning journey</a:t>
            </a:r>
          </a:p>
          <a:p>
            <a:pPr marL="0" indent="0" algn="ctr">
              <a:lnSpc>
                <a:spcPct val="110000"/>
              </a:lnSpc>
              <a:spcBef>
                <a:spcPts val="0"/>
              </a:spcBef>
              <a:spcAft>
                <a:spcPts val="1800"/>
              </a:spcAft>
              <a:buNone/>
            </a:pPr>
            <a:r>
              <a:rPr lang="en-GB" sz="4800" dirty="0">
                <a:latin typeface="Calibri" panose="020F0502020204030204" pitchFamily="34" charset="0"/>
                <a:cs typeface="Calibri" panose="020F0502020204030204" pitchFamily="34" charset="0"/>
              </a:rPr>
              <a:t>Enables learners to engage in evaluative dialogue</a:t>
            </a:r>
          </a:p>
          <a:p>
            <a:pPr marL="0" indent="0" algn="ctr">
              <a:lnSpc>
                <a:spcPct val="110000"/>
              </a:lnSpc>
              <a:spcBef>
                <a:spcPts val="0"/>
              </a:spcBef>
              <a:spcAft>
                <a:spcPts val="1800"/>
              </a:spcAft>
              <a:buNone/>
            </a:pPr>
            <a:r>
              <a:rPr lang="en-GB" sz="4800" dirty="0">
                <a:latin typeface="Calibri" panose="020F0502020204030204" pitchFamily="34" charset="0"/>
                <a:cs typeface="Calibri" panose="020F0502020204030204" pitchFamily="34" charset="0"/>
              </a:rPr>
              <a:t>Encourage independent learning</a:t>
            </a:r>
          </a:p>
          <a:p>
            <a:pPr marL="0" indent="0" algn="ctr">
              <a:lnSpc>
                <a:spcPct val="110000"/>
              </a:lnSpc>
              <a:spcBef>
                <a:spcPts val="0"/>
              </a:spcBef>
              <a:spcAft>
                <a:spcPts val="1800"/>
              </a:spcAft>
              <a:buNone/>
            </a:pPr>
            <a:r>
              <a:rPr lang="en-GB" sz="4800" dirty="0">
                <a:latin typeface="Calibri" panose="020F0502020204030204" pitchFamily="34" charset="0"/>
                <a:cs typeface="Calibri" panose="020F0502020204030204" pitchFamily="34" charset="0"/>
              </a:rPr>
              <a:t>Enable accurate feedback</a:t>
            </a:r>
          </a:p>
          <a:p>
            <a:pPr marL="0" indent="0" algn="ctr">
              <a:lnSpc>
                <a:spcPct val="110000"/>
              </a:lnSpc>
              <a:spcBef>
                <a:spcPts val="0"/>
              </a:spcBef>
              <a:spcAft>
                <a:spcPts val="1800"/>
              </a:spcAft>
              <a:buNone/>
            </a:pPr>
            <a:r>
              <a:rPr lang="en-GB" sz="4800" b="1" dirty="0">
                <a:solidFill>
                  <a:srgbClr val="FF66CC"/>
                </a:solidFill>
                <a:latin typeface="Calibri" panose="020F0502020204030204" pitchFamily="34" charset="0"/>
                <a:cs typeface="Calibri" panose="020F0502020204030204" pitchFamily="34" charset="0"/>
              </a:rPr>
              <a:t>High quality assessment is totally dependent on the use of effective success criteria.</a:t>
            </a:r>
            <a:endParaRPr lang="en-US" sz="4800" b="1" dirty="0">
              <a:solidFill>
                <a:srgbClr val="FF66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879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7476-F305-4E5F-888E-AE21EAB1C569}"/>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Using success criteria effectively</a:t>
            </a:r>
          </a:p>
        </p:txBody>
      </p:sp>
      <p:sp>
        <p:nvSpPr>
          <p:cNvPr id="5" name="Rectangle: Rounded Corners 4">
            <a:extLst>
              <a:ext uri="{FF2B5EF4-FFF2-40B4-BE49-F238E27FC236}">
                <a16:creationId xmlns:a16="http://schemas.microsoft.com/office/drawing/2014/main" id="{6CEE6D19-7A06-405C-B603-225ABFEADF67}"/>
              </a:ext>
            </a:extLst>
          </p:cNvPr>
          <p:cNvSpPr/>
          <p:nvPr/>
        </p:nvSpPr>
        <p:spPr>
          <a:xfrm>
            <a:off x="8422590" y="1103341"/>
            <a:ext cx="2851229" cy="1811788"/>
          </a:xfrm>
          <a:prstGeom prst="roundRect">
            <a:avLst>
              <a:gd name="adj" fmla="val 10000"/>
            </a:avLst>
          </a:prstGeom>
          <a:ln>
            <a:solidFill>
              <a:srgbClr val="7030A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rtl="0" fontAlgn="base">
              <a:spcAft>
                <a:spcPts val="600"/>
              </a:spcAft>
            </a:pPr>
            <a:r>
              <a:rPr lang="en-GB" sz="2400" i="0" u="none" strike="noStrike" dirty="0">
                <a:solidFill>
                  <a:srgbClr val="000000"/>
                </a:solidFill>
                <a:effectLst/>
              </a:rPr>
              <a:t>Continuous dialogue around the intended learning and the success criteria</a:t>
            </a:r>
          </a:p>
        </p:txBody>
      </p:sp>
      <p:pic>
        <p:nvPicPr>
          <p:cNvPr id="6" name="Picture 4" descr="Arrows transparent PNG images - StickPNG">
            <a:extLst>
              <a:ext uri="{FF2B5EF4-FFF2-40B4-BE49-F238E27FC236}">
                <a16:creationId xmlns:a16="http://schemas.microsoft.com/office/drawing/2014/main" id="{88B3F936-72B1-4FCC-B162-8B7A677B021C}"/>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97907" y="1055281"/>
            <a:ext cx="1615505" cy="13337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430D0FB-2916-480D-9DCA-3E7DC08EE0B6}"/>
              </a:ext>
            </a:extLst>
          </p:cNvPr>
          <p:cNvSpPr/>
          <p:nvPr/>
        </p:nvSpPr>
        <p:spPr>
          <a:xfrm>
            <a:off x="7605660" y="4538664"/>
            <a:ext cx="2515478" cy="1811788"/>
          </a:xfrm>
          <a:prstGeom prst="roundRect">
            <a:avLst>
              <a:gd name="adj" fmla="val 10000"/>
            </a:avLst>
          </a:prstGeom>
          <a:ln>
            <a:solidFill>
              <a:srgbClr val="7030A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rtl="0" fontAlgn="base">
              <a:spcAft>
                <a:spcPts val="600"/>
              </a:spcAft>
            </a:pPr>
            <a:r>
              <a:rPr lang="en-GB" sz="2400" b="0" dirty="0">
                <a:solidFill>
                  <a:srgbClr val="000000"/>
                </a:solidFill>
              </a:rPr>
              <a:t>Refer to the success criteria throughout the lesson.</a:t>
            </a:r>
          </a:p>
        </p:txBody>
      </p:sp>
      <p:sp>
        <p:nvSpPr>
          <p:cNvPr id="10" name="Rectangle: Rounded Corners 9">
            <a:extLst>
              <a:ext uri="{FF2B5EF4-FFF2-40B4-BE49-F238E27FC236}">
                <a16:creationId xmlns:a16="http://schemas.microsoft.com/office/drawing/2014/main" id="{D1BF7086-0772-4F32-AED6-5BBA526A603E}"/>
              </a:ext>
            </a:extLst>
          </p:cNvPr>
          <p:cNvSpPr/>
          <p:nvPr/>
        </p:nvSpPr>
        <p:spPr>
          <a:xfrm>
            <a:off x="155239" y="2468912"/>
            <a:ext cx="3861536" cy="1811788"/>
          </a:xfrm>
          <a:prstGeom prst="roundRect">
            <a:avLst>
              <a:gd name="adj" fmla="val 10000"/>
            </a:avLst>
          </a:prstGeom>
          <a:ln>
            <a:solidFill>
              <a:srgbClr val="7030A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rtl="0" fontAlgn="base">
              <a:spcAft>
                <a:spcPts val="600"/>
              </a:spcAft>
            </a:pPr>
            <a:r>
              <a:rPr lang="en-GB" sz="2400" b="0" dirty="0">
                <a:solidFill>
                  <a:srgbClr val="000000"/>
                </a:solidFill>
              </a:rPr>
              <a:t>Use the success criteria in the plenary to identify what has gone well and what the next steps may be.</a:t>
            </a:r>
            <a:endParaRPr lang="en-US" sz="2400" b="0" i="0" dirty="0">
              <a:solidFill>
                <a:srgbClr val="000000"/>
              </a:solidFill>
              <a:effectLst/>
            </a:endParaRPr>
          </a:p>
        </p:txBody>
      </p:sp>
      <p:sp>
        <p:nvSpPr>
          <p:cNvPr id="11" name="Rectangle: Rounded Corners 10">
            <a:extLst>
              <a:ext uri="{FF2B5EF4-FFF2-40B4-BE49-F238E27FC236}">
                <a16:creationId xmlns:a16="http://schemas.microsoft.com/office/drawing/2014/main" id="{37C90454-95EB-46BA-BECE-D58534E62F58}"/>
              </a:ext>
            </a:extLst>
          </p:cNvPr>
          <p:cNvSpPr/>
          <p:nvPr/>
        </p:nvSpPr>
        <p:spPr>
          <a:xfrm>
            <a:off x="2365368" y="4538664"/>
            <a:ext cx="3367709" cy="1811788"/>
          </a:xfrm>
          <a:prstGeom prst="roundRect">
            <a:avLst>
              <a:gd name="adj" fmla="val 10000"/>
            </a:avLst>
          </a:prstGeom>
          <a:ln>
            <a:solidFill>
              <a:srgbClr val="7030A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rtl="0" fontAlgn="base">
              <a:spcAft>
                <a:spcPts val="600"/>
              </a:spcAft>
            </a:pPr>
            <a:r>
              <a:rPr lang="en-GB" sz="2400" b="0" dirty="0">
                <a:solidFill>
                  <a:srgbClr val="000000"/>
                </a:solidFill>
              </a:rPr>
              <a:t>Success criteria form the basis of all assessment - both formative and summative approaches.</a:t>
            </a:r>
          </a:p>
        </p:txBody>
      </p:sp>
      <p:pic>
        <p:nvPicPr>
          <p:cNvPr id="12" name="Picture 4" descr="Arrows transparent PNG images - StickPNG">
            <a:extLst>
              <a:ext uri="{FF2B5EF4-FFF2-40B4-BE49-F238E27FC236}">
                <a16:creationId xmlns:a16="http://schemas.microsoft.com/office/drawing/2014/main" id="{75DF708F-D959-4BBA-87AD-D24AD67E3A4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214349">
            <a:off x="2371491" y="1091962"/>
            <a:ext cx="1615505" cy="1333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rrows transparent PNG images - StickPNG">
            <a:extLst>
              <a:ext uri="{FF2B5EF4-FFF2-40B4-BE49-F238E27FC236}">
                <a16:creationId xmlns:a16="http://schemas.microsoft.com/office/drawing/2014/main" id="{1003D49A-F9A6-433B-81B2-C59386BDBE6B}"/>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11252">
            <a:off x="8807362" y="3100079"/>
            <a:ext cx="1615505" cy="13337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CFBDDA67-29C5-41B8-8685-38637522F215}"/>
              </a:ext>
            </a:extLst>
          </p:cNvPr>
          <p:cNvSpPr/>
          <p:nvPr/>
        </p:nvSpPr>
        <p:spPr>
          <a:xfrm>
            <a:off x="4175066" y="919697"/>
            <a:ext cx="2412914" cy="1433148"/>
          </a:xfrm>
          <a:prstGeom prst="roundRect">
            <a:avLst>
              <a:gd name="adj" fmla="val 10000"/>
            </a:avLst>
          </a:prstGeom>
          <a:ln>
            <a:solidFill>
              <a:srgbClr val="7030A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rtl="0" fontAlgn="base">
              <a:spcAft>
                <a:spcPts val="600"/>
              </a:spcAft>
            </a:pPr>
            <a:r>
              <a:rPr lang="en-GB" sz="2400" i="0" u="none" strike="noStrike" dirty="0">
                <a:solidFill>
                  <a:srgbClr val="000000"/>
                </a:solidFill>
                <a:effectLst/>
              </a:rPr>
              <a:t>Co-constructed with the learner</a:t>
            </a:r>
          </a:p>
        </p:txBody>
      </p:sp>
      <p:pic>
        <p:nvPicPr>
          <p:cNvPr id="15" name="Picture 4" descr="Arrows transparent PNG images - StickPNG">
            <a:extLst>
              <a:ext uri="{FF2B5EF4-FFF2-40B4-BE49-F238E27FC236}">
                <a16:creationId xmlns:a16="http://schemas.microsoft.com/office/drawing/2014/main" id="{76F01FCB-625E-40DB-9F6F-4B9292801EB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073028">
            <a:off x="732060" y="4330825"/>
            <a:ext cx="1615505" cy="1333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rrows transparent PNG images - StickPNG">
            <a:extLst>
              <a:ext uri="{FF2B5EF4-FFF2-40B4-BE49-F238E27FC236}">
                <a16:creationId xmlns:a16="http://schemas.microsoft.com/office/drawing/2014/main" id="{6C6AB55C-542E-4B8F-95D6-8E4E434432B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938078" y="4813141"/>
            <a:ext cx="1615505" cy="133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8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0"/>
            <a:ext cx="12192000" cy="6858000"/>
            <a:chOff x="262890" y="26979"/>
            <a:chExt cx="11563781"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544164" y="5801260"/>
              <a:ext cx="7379050" cy="398536"/>
            </a:xfrm>
            <a:prstGeom prst="rect">
              <a:avLst/>
            </a:prstGeom>
            <a:noFill/>
          </p:spPr>
          <p:txBody>
            <a:bodyPr wrap="square">
              <a:spAutoFit/>
            </a:bodyPr>
            <a:lstStyle/>
            <a:p>
              <a:pPr algn="ctr"/>
              <a:r>
                <a:rPr lang="en-GB" sz="2000" dirty="0">
                  <a:latin typeface="Calibri" panose="020F0502020204030204" pitchFamily="34" charset="0"/>
                </a:rPr>
                <a:t>Dylan </a:t>
              </a:r>
              <a:r>
                <a:rPr lang="en-GB" sz="2000" dirty="0" err="1">
                  <a:latin typeface="Calibri" panose="020F0502020204030204" pitchFamily="34" charset="0"/>
                </a:rPr>
                <a:t>Wiliam</a:t>
              </a:r>
              <a:r>
                <a:rPr lang="en-GB" sz="2000" dirty="0">
                  <a:latin typeface="Calibri" panose="020F0502020204030204" pitchFamily="34" charset="0"/>
                </a:rPr>
                <a:t> - Assessment for Learning (</a:t>
              </a:r>
              <a:r>
                <a:rPr lang="en-GB" sz="2000" dirty="0">
                  <a:latin typeface="Calibri" panose="020F0502020204030204" pitchFamily="34" charset="0"/>
                  <a:hlinkClick r:id="rId4"/>
                </a:rPr>
                <a:t>Keynote Address</a:t>
              </a:r>
              <a:r>
                <a:rPr lang="en-GB" sz="2000" dirty="0">
                  <a:latin typeface="Calibri" panose="020F0502020204030204" pitchFamily="34" charset="0"/>
                </a:rPr>
                <a:t>) </a:t>
              </a:r>
              <a:endParaRPr lang="en-GB" sz="2000" dirty="0"/>
            </a:p>
          </p:txBody>
        </p:sp>
      </p:grpSp>
      <p:sp>
        <p:nvSpPr>
          <p:cNvPr id="8" name="TextBox 7">
            <a:extLst>
              <a:ext uri="{FF2B5EF4-FFF2-40B4-BE49-F238E27FC236}">
                <a16:creationId xmlns:a16="http://schemas.microsoft.com/office/drawing/2014/main" id="{32FE13A0-5E16-4D96-8655-079EB4E34096}"/>
              </a:ext>
            </a:extLst>
          </p:cNvPr>
          <p:cNvSpPr txBox="1"/>
          <p:nvPr/>
        </p:nvSpPr>
        <p:spPr>
          <a:xfrm>
            <a:off x="1382504" y="968514"/>
            <a:ext cx="9426992" cy="4324261"/>
          </a:xfrm>
          <a:prstGeom prst="rect">
            <a:avLst/>
          </a:prstGeom>
          <a:noFill/>
        </p:spPr>
        <p:txBody>
          <a:bodyPr wrap="square" rtlCol="0">
            <a:spAutoFit/>
          </a:bodyPr>
          <a:lstStyle/>
          <a:p>
            <a:pPr algn="ctr"/>
            <a:r>
              <a:rPr lang="en-GB" sz="5500" dirty="0"/>
              <a:t>There is one big idea to assessment… to </a:t>
            </a:r>
            <a:r>
              <a:rPr lang="en-GB" sz="5500" b="1" dirty="0">
                <a:solidFill>
                  <a:srgbClr val="FF66CC"/>
                </a:solidFill>
              </a:rPr>
              <a:t>use evidence</a:t>
            </a:r>
            <a:r>
              <a:rPr lang="en-GB" sz="5500" dirty="0">
                <a:solidFill>
                  <a:srgbClr val="FF66CC"/>
                </a:solidFill>
              </a:rPr>
              <a:t> </a:t>
            </a:r>
            <a:r>
              <a:rPr lang="en-GB" sz="5500" dirty="0"/>
              <a:t>about learning to </a:t>
            </a:r>
            <a:r>
              <a:rPr lang="en-GB" sz="5500" b="1" dirty="0">
                <a:solidFill>
                  <a:srgbClr val="00B0F0"/>
                </a:solidFill>
              </a:rPr>
              <a:t>adapt what happens</a:t>
            </a:r>
            <a:r>
              <a:rPr lang="en-GB" sz="5500" dirty="0">
                <a:solidFill>
                  <a:srgbClr val="00B0F0"/>
                </a:solidFill>
              </a:rPr>
              <a:t> </a:t>
            </a:r>
            <a:r>
              <a:rPr lang="en-GB" sz="5500" dirty="0"/>
              <a:t>in our classrooms to </a:t>
            </a:r>
            <a:r>
              <a:rPr lang="en-GB" sz="5500" b="1" dirty="0">
                <a:solidFill>
                  <a:srgbClr val="00B050"/>
                </a:solidFill>
              </a:rPr>
              <a:t>meet student needs</a:t>
            </a:r>
            <a:r>
              <a:rPr lang="en-GB" sz="5500" b="1" dirty="0"/>
              <a:t>. </a:t>
            </a:r>
            <a:endParaRPr lang="en-GB" sz="5500" dirty="0"/>
          </a:p>
        </p:txBody>
      </p:sp>
    </p:spTree>
    <p:extLst>
      <p:ext uri="{BB962C8B-B14F-4D97-AF65-F5344CB8AC3E}">
        <p14:creationId xmlns:p14="http://schemas.microsoft.com/office/powerpoint/2010/main" val="102500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3F341-0B90-4410-B1FE-3F9582A04D3A}"/>
              </a:ext>
            </a:extLst>
          </p:cNvPr>
          <p:cNvSpPr txBox="1"/>
          <p:nvPr/>
        </p:nvSpPr>
        <p:spPr>
          <a:xfrm>
            <a:off x="3528576" y="92349"/>
            <a:ext cx="5134849" cy="830997"/>
          </a:xfrm>
          <a:prstGeom prst="rect">
            <a:avLst/>
          </a:prstGeom>
          <a:noFill/>
        </p:spPr>
        <p:txBody>
          <a:bodyPr wrap="square">
            <a:spAutoFit/>
          </a:bodyPr>
          <a:lstStyle/>
          <a:p>
            <a:pPr algn="ctr"/>
            <a:r>
              <a:rPr lang="en-GB" sz="4800" b="1" dirty="0">
                <a:solidFill>
                  <a:srgbClr val="9933FF"/>
                </a:solidFill>
                <a:latin typeface="Calibri" panose="020F0502020204030204" pitchFamily="34" charset="0"/>
                <a:cs typeface="Calibri" panose="020F0502020204030204" pitchFamily="34" charset="0"/>
              </a:rPr>
              <a:t>Pause for thought</a:t>
            </a:r>
          </a:p>
        </p:txBody>
      </p:sp>
      <p:pic>
        <p:nvPicPr>
          <p:cNvPr id="3" name="Graphic 2" descr="Thought outline">
            <a:extLst>
              <a:ext uri="{FF2B5EF4-FFF2-40B4-BE49-F238E27FC236}">
                <a16:creationId xmlns:a16="http://schemas.microsoft.com/office/drawing/2014/main" id="{23AFA681-0062-4487-9A7F-920E74D833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74855" y="17193"/>
            <a:ext cx="1320953" cy="1320953"/>
          </a:xfrm>
          <a:prstGeom prst="rect">
            <a:avLst/>
          </a:prstGeom>
        </p:spPr>
      </p:pic>
      <p:sp>
        <p:nvSpPr>
          <p:cNvPr id="4" name="Title 1">
            <a:extLst>
              <a:ext uri="{FF2B5EF4-FFF2-40B4-BE49-F238E27FC236}">
                <a16:creationId xmlns:a16="http://schemas.microsoft.com/office/drawing/2014/main" id="{000DA0D9-9EF0-4FEA-B3AC-731F4B3BB8F9}"/>
              </a:ext>
            </a:extLst>
          </p:cNvPr>
          <p:cNvSpPr txBox="1">
            <a:spLocks/>
          </p:cNvSpPr>
          <p:nvPr/>
        </p:nvSpPr>
        <p:spPr>
          <a:xfrm>
            <a:off x="870585" y="1219962"/>
            <a:ext cx="10450830" cy="27134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Calibri" panose="020F0502020204030204" pitchFamily="34" charset="0"/>
                <a:cs typeface="Calibri" panose="020F0502020204030204" pitchFamily="34" charset="0"/>
              </a:rPr>
              <a:t>What are the challenges of co-creating success criteria with learners?</a:t>
            </a: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How do you manage this with your learners?</a:t>
            </a:r>
          </a:p>
        </p:txBody>
      </p:sp>
      <p:sp>
        <p:nvSpPr>
          <p:cNvPr id="6" name="TextBox 5">
            <a:extLst>
              <a:ext uri="{FF2B5EF4-FFF2-40B4-BE49-F238E27FC236}">
                <a16:creationId xmlns:a16="http://schemas.microsoft.com/office/drawing/2014/main" id="{7ED5DC74-2FFF-4849-92DB-4AC96E9E6303}"/>
              </a:ext>
            </a:extLst>
          </p:cNvPr>
          <p:cNvSpPr txBox="1"/>
          <p:nvPr/>
        </p:nvSpPr>
        <p:spPr>
          <a:xfrm>
            <a:off x="0" y="4439512"/>
            <a:ext cx="12192000" cy="2077492"/>
          </a:xfrm>
          <a:prstGeom prst="rect">
            <a:avLst/>
          </a:prstGeom>
          <a:noFill/>
        </p:spPr>
        <p:txBody>
          <a:bodyPr wrap="square">
            <a:spAutoFit/>
          </a:bodyPr>
          <a:lstStyle/>
          <a:p>
            <a:pPr algn="ctr"/>
            <a:r>
              <a:rPr lang="en-GB" sz="3500" b="0" i="0" dirty="0">
                <a:solidFill>
                  <a:srgbClr val="00B050"/>
                </a:solidFill>
                <a:effectLst/>
                <a:latin typeface="+mj-lt"/>
              </a:rPr>
              <a:t>The worst learning scenario is to be unaware of expectations or how your work will be judged and to have no guidelines about how to achieve the objective in the first place. </a:t>
            </a:r>
          </a:p>
          <a:p>
            <a:pPr algn="ctr"/>
            <a:r>
              <a:rPr lang="en-GB" sz="2000" b="0" i="1" dirty="0">
                <a:effectLst/>
                <a:latin typeface="+mj-lt"/>
              </a:rPr>
              <a:t>Active Learning through Formative Assessment </a:t>
            </a:r>
            <a:r>
              <a:rPr lang="en-GB" sz="2000" b="0" i="0" dirty="0">
                <a:effectLst/>
                <a:latin typeface="+mj-lt"/>
              </a:rPr>
              <a:t>Shirley Clarke (2008)</a:t>
            </a:r>
            <a:endParaRPr lang="en-GB" sz="2000" dirty="0">
              <a:latin typeface="+mj-lt"/>
            </a:endParaRPr>
          </a:p>
        </p:txBody>
      </p:sp>
      <p:pic>
        <p:nvPicPr>
          <p:cNvPr id="7" name="Picture 6">
            <a:extLst>
              <a:ext uri="{FF2B5EF4-FFF2-40B4-BE49-F238E27FC236}">
                <a16:creationId xmlns:a16="http://schemas.microsoft.com/office/drawing/2014/main" id="{0D2ACCA5-5FA3-4ECF-AD4E-ACAE3DF42CC7}"/>
              </a:ext>
            </a:extLst>
          </p:cNvPr>
          <p:cNvPicPr>
            <a:picLocks noChangeAspect="1"/>
          </p:cNvPicPr>
          <p:nvPr/>
        </p:nvPicPr>
        <p:blipFill rotWithShape="1">
          <a:blip r:embed="rId4"/>
          <a:srcRect l="16164"/>
          <a:stretch/>
        </p:blipFill>
        <p:spPr>
          <a:xfrm rot="10800000">
            <a:off x="2651760" y="4023438"/>
            <a:ext cx="9540240" cy="384299"/>
          </a:xfrm>
          <a:prstGeom prst="rect">
            <a:avLst/>
          </a:prstGeom>
        </p:spPr>
      </p:pic>
    </p:spTree>
    <p:extLst>
      <p:ext uri="{BB962C8B-B14F-4D97-AF65-F5344CB8AC3E}">
        <p14:creationId xmlns:p14="http://schemas.microsoft.com/office/powerpoint/2010/main" val="264815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9" name="Picture 2">
            <a:extLst>
              <a:ext uri="{FF2B5EF4-FFF2-40B4-BE49-F238E27FC236}">
                <a16:creationId xmlns:a16="http://schemas.microsoft.com/office/drawing/2014/main" id="{30D4D43D-B4D1-4760-B8F5-F1858653BA3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14944"/>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57D6-EA38-4DC5-97E4-A07489A4C080}"/>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Co-constructing success criteria</a:t>
            </a:r>
          </a:p>
        </p:txBody>
      </p:sp>
      <p:sp>
        <p:nvSpPr>
          <p:cNvPr id="3" name="TextBox 2">
            <a:extLst>
              <a:ext uri="{FF2B5EF4-FFF2-40B4-BE49-F238E27FC236}">
                <a16:creationId xmlns:a16="http://schemas.microsoft.com/office/drawing/2014/main" id="{91030194-375A-44ED-80EB-E2A2552064F5}"/>
              </a:ext>
            </a:extLst>
          </p:cNvPr>
          <p:cNvSpPr txBox="1"/>
          <p:nvPr/>
        </p:nvSpPr>
        <p:spPr>
          <a:xfrm>
            <a:off x="270854" y="1055281"/>
            <a:ext cx="11810311" cy="4647426"/>
          </a:xfrm>
          <a:prstGeom prst="rect">
            <a:avLst/>
          </a:prstGeom>
          <a:noFill/>
        </p:spPr>
        <p:txBody>
          <a:bodyPr wrap="square">
            <a:spAutoFit/>
          </a:bodyPr>
          <a:lstStyle/>
          <a:p>
            <a:pPr algn="ctr" rtl="0" fontAlgn="base">
              <a:spcAft>
                <a:spcPts val="1200"/>
              </a:spcAft>
            </a:pPr>
            <a:r>
              <a:rPr lang="en-GB" sz="3200" b="0" i="0" u="none" strike="noStrike" dirty="0">
                <a:solidFill>
                  <a:srgbClr val="00B050"/>
                </a:solidFill>
                <a:effectLst/>
                <a:latin typeface="Calibri" panose="020F0502020204030204" pitchFamily="34" charset="0"/>
              </a:rPr>
              <a:t>Practitioners should be very clear about what successful learning will look like before co-constructing the Success Criteria with learners.</a:t>
            </a:r>
            <a:r>
              <a:rPr lang="en-US" sz="3200" b="0" i="0" dirty="0">
                <a:solidFill>
                  <a:srgbClr val="00B050"/>
                </a:solidFill>
                <a:effectLst/>
                <a:latin typeface="Calibri" panose="020F0502020204030204" pitchFamily="34" charset="0"/>
              </a:rPr>
              <a:t>​</a:t>
            </a:r>
            <a:endParaRPr lang="en-US" sz="3200" b="0" i="0" dirty="0">
              <a:solidFill>
                <a:srgbClr val="00B050"/>
              </a:solidFill>
              <a:effectLst/>
              <a:latin typeface="Arial" panose="020B0604020202020204" pitchFamily="34" charset="0"/>
            </a:endParaRPr>
          </a:p>
          <a:p>
            <a:pPr algn="l" rtl="0" fontAlgn="base">
              <a:spcAft>
                <a:spcPts val="1200"/>
              </a:spcAft>
            </a:pPr>
            <a:r>
              <a:rPr lang="en-GB" sz="3200" b="0" i="0" dirty="0">
                <a:solidFill>
                  <a:srgbClr val="000000"/>
                </a:solidFill>
                <a:effectLst/>
                <a:latin typeface="Calibri" panose="020F0502020204030204" pitchFamily="34" charset="0"/>
              </a:rPr>
              <a:t>​</a:t>
            </a:r>
            <a:endParaRPr lang="en-GB" sz="3200" b="0" i="0" dirty="0">
              <a:solidFill>
                <a:srgbClr val="000000"/>
              </a:solidFill>
              <a:effectLst/>
              <a:latin typeface="Arial" panose="020B0604020202020204" pitchFamily="34" charset="0"/>
            </a:endParaRPr>
          </a:p>
          <a:p>
            <a:pPr algn="l" rtl="0" fontAlgn="base">
              <a:spcAft>
                <a:spcPts val="1200"/>
              </a:spcAft>
            </a:pPr>
            <a:r>
              <a:rPr lang="en-GB" sz="3200" b="0" i="0" u="none" strike="noStrike" dirty="0">
                <a:solidFill>
                  <a:srgbClr val="000000"/>
                </a:solidFill>
                <a:effectLst/>
                <a:latin typeface="Calibri" panose="020F0502020204030204" pitchFamily="34" charset="0"/>
              </a:rPr>
              <a:t>Co-constructing Success Criteria with learners will:</a:t>
            </a:r>
            <a:r>
              <a:rPr lang="en-US" sz="3200" b="0" i="0" dirty="0">
                <a:solidFill>
                  <a:srgbClr val="000000"/>
                </a:solidFill>
                <a:effectLst/>
                <a:latin typeface="Calibri" panose="020F0502020204030204" pitchFamily="34" charset="0"/>
              </a:rPr>
              <a:t>​</a:t>
            </a:r>
            <a:endParaRPr lang="en-GB" sz="3200" b="0" i="0" dirty="0">
              <a:solidFill>
                <a:srgbClr val="000000"/>
              </a:solidFill>
              <a:effectLst/>
              <a:latin typeface="Arial" panose="020B0604020202020204" pitchFamily="34" charset="0"/>
            </a:endParaRPr>
          </a:p>
          <a:p>
            <a:pPr marL="360363" indent="-360363" algn="l" rtl="0" fontAlgn="base">
              <a:spcAft>
                <a:spcPts val="120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Ensure learners have a clear picture of what success looks like and how to achieve it</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marL="360363" indent="-360363" algn="l" rtl="0" fontAlgn="base">
              <a:spcAft>
                <a:spcPts val="1200"/>
              </a:spcAft>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Encourage learners to be fully involved in the process and actively engaged with the Success Criteria throughout the learning</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67187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57D6-EA38-4DC5-97E4-A07489A4C080}"/>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Co-constructing success criteria</a:t>
            </a:r>
          </a:p>
        </p:txBody>
      </p:sp>
      <p:sp>
        <p:nvSpPr>
          <p:cNvPr id="3" name="TextBox 2">
            <a:extLst>
              <a:ext uri="{FF2B5EF4-FFF2-40B4-BE49-F238E27FC236}">
                <a16:creationId xmlns:a16="http://schemas.microsoft.com/office/drawing/2014/main" id="{91030194-375A-44ED-80EB-E2A2552064F5}"/>
              </a:ext>
            </a:extLst>
          </p:cNvPr>
          <p:cNvSpPr txBox="1"/>
          <p:nvPr/>
        </p:nvSpPr>
        <p:spPr>
          <a:xfrm>
            <a:off x="270854" y="1055281"/>
            <a:ext cx="11810311" cy="5016758"/>
          </a:xfrm>
          <a:prstGeom prst="rect">
            <a:avLst/>
          </a:prstGeom>
          <a:noFill/>
        </p:spPr>
        <p:txBody>
          <a:bodyPr wrap="square">
            <a:spAutoFit/>
          </a:bodyPr>
          <a:lstStyle/>
          <a:p>
            <a:pPr algn="l" rtl="0" fontAlgn="base"/>
            <a:r>
              <a:rPr lang="en-GB" sz="3200" b="0" i="0" u="none" strike="noStrike" dirty="0">
                <a:solidFill>
                  <a:srgbClr val="00B050"/>
                </a:solidFill>
                <a:effectLst/>
                <a:latin typeface="Calibri" panose="020F0502020204030204" pitchFamily="34" charset="0"/>
              </a:rPr>
              <a:t>It is important to support and train learners to be able to co-construct Success Criteria.  </a:t>
            </a:r>
          </a:p>
          <a:p>
            <a:pPr algn="l" rtl="0" fontAlgn="base"/>
            <a:endParaRPr lang="en-GB" sz="3200" dirty="0">
              <a:solidFill>
                <a:srgbClr val="00B050"/>
              </a:solidFill>
              <a:latin typeface="Calibri" panose="020F0502020204030204" pitchFamily="34" charset="0"/>
            </a:endParaRPr>
          </a:p>
          <a:p>
            <a:pPr algn="l" rtl="0" fontAlgn="base"/>
            <a:r>
              <a:rPr lang="en-GB" sz="3200" b="0" i="0" u="none" strike="noStrike" dirty="0">
                <a:solidFill>
                  <a:srgbClr val="000000"/>
                </a:solidFill>
                <a:effectLst/>
                <a:latin typeface="Calibri" panose="020F0502020204030204" pitchFamily="34" charset="0"/>
              </a:rPr>
              <a:t>Some examples of how to support learners in doing this are:</a:t>
            </a:r>
            <a:r>
              <a:rPr lang="en-US" sz="3200" b="0" i="0" dirty="0">
                <a:solidFill>
                  <a:srgbClr val="000000"/>
                </a:solidFill>
                <a:effectLst/>
                <a:latin typeface="Calibri" panose="020F0502020204030204" pitchFamily="34" charset="0"/>
              </a:rPr>
              <a:t>​</a:t>
            </a:r>
            <a:endParaRPr lang="en-GB" sz="3200" b="0" i="0" dirty="0">
              <a:solidFill>
                <a:srgbClr val="000000"/>
              </a:solidFill>
              <a:effectLst/>
              <a:latin typeface="Arial" panose="020B0604020202020204" pitchFamily="34" charset="0"/>
            </a:endParaRPr>
          </a:p>
          <a:p>
            <a:pPr marL="360363" indent="-360363" algn="l" rtl="0" fontAlgn="base">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Scaffolding through looking at finished examples of work</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marL="360363" indent="-360363" algn="l" rtl="0" fontAlgn="base">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Comparing a ‘good’ with a ‘not so good’ example</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marL="360363" indent="-360363" algn="l" rtl="0" fontAlgn="base">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Demonstrating or modelling the technique</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marL="360363" indent="-360363" algn="l" rtl="0" fontAlgn="base">
              <a:buFont typeface="Arial" panose="020B0604020202020204" pitchFamily="34" charset="0"/>
              <a:buChar char="•"/>
            </a:pPr>
            <a:r>
              <a:rPr lang="en-GB" sz="3200" b="0" i="0" u="none" strike="noStrike" dirty="0">
                <a:solidFill>
                  <a:srgbClr val="000000"/>
                </a:solidFill>
                <a:effectLst/>
                <a:latin typeface="Calibri" panose="020F0502020204030204" pitchFamily="34" charset="0"/>
              </a:rPr>
              <a:t>Improving poor examples</a:t>
            </a:r>
            <a:r>
              <a:rPr lang="en-US" sz="3200" b="0" i="0" dirty="0">
                <a:solidFill>
                  <a:srgbClr val="000000"/>
                </a:solidFill>
                <a:effectLst/>
                <a:latin typeface="Calibri" panose="020F0502020204030204" pitchFamily="34" charset="0"/>
              </a:rPr>
              <a:t>​</a:t>
            </a:r>
          </a:p>
          <a:p>
            <a:pPr marL="360363" indent="-360363" algn="l" rtl="0" fontAlgn="base">
              <a:buFont typeface="Arial" panose="020B0604020202020204" pitchFamily="34" charset="0"/>
              <a:buChar char="•"/>
            </a:pPr>
            <a:r>
              <a:rPr lang="en-US" sz="3200" dirty="0">
                <a:solidFill>
                  <a:srgbClr val="000000"/>
                </a:solidFill>
                <a:latin typeface="Calibri" panose="020F0502020204030204" pitchFamily="34" charset="0"/>
              </a:rPr>
              <a:t>Examples that make them think and evaluate the quality of work</a:t>
            </a:r>
          </a:p>
          <a:p>
            <a:pPr marL="360363" indent="-360363" algn="l" rtl="0" fontAlgn="base">
              <a:buFont typeface="Arial" panose="020B0604020202020204" pitchFamily="34" charset="0"/>
              <a:buChar char="•"/>
            </a:pPr>
            <a:r>
              <a:rPr lang="en-US" sz="3200" b="0" i="0" dirty="0">
                <a:solidFill>
                  <a:srgbClr val="000000"/>
                </a:solidFill>
                <a:effectLst/>
                <a:latin typeface="Calibri" panose="020F0502020204030204" pitchFamily="34" charset="0"/>
              </a:rPr>
              <a:t>Teacher asking probing questions about the examples</a:t>
            </a:r>
            <a:endParaRPr lang="en-US" sz="32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19963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7476-F305-4E5F-888E-AE21EAB1C569}"/>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Common issues with success criteria</a:t>
            </a:r>
          </a:p>
        </p:txBody>
      </p:sp>
      <p:sp>
        <p:nvSpPr>
          <p:cNvPr id="4" name="TextBox 3">
            <a:extLst>
              <a:ext uri="{FF2B5EF4-FFF2-40B4-BE49-F238E27FC236}">
                <a16:creationId xmlns:a16="http://schemas.microsoft.com/office/drawing/2014/main" id="{CFA11F51-6F68-437E-94A6-4371DE18B458}"/>
              </a:ext>
            </a:extLst>
          </p:cNvPr>
          <p:cNvSpPr txBox="1"/>
          <p:nvPr/>
        </p:nvSpPr>
        <p:spPr>
          <a:xfrm>
            <a:off x="256342" y="1169581"/>
            <a:ext cx="11935657" cy="5201424"/>
          </a:xfrm>
          <a:prstGeom prst="rect">
            <a:avLst/>
          </a:prstGeom>
          <a:noFill/>
        </p:spPr>
        <p:txBody>
          <a:bodyPr wrap="square">
            <a:spAutoFit/>
          </a:bodyPr>
          <a:lstStyle/>
          <a:p>
            <a:pPr algn="l" rtl="0" fontAlgn="base">
              <a:spcAft>
                <a:spcPts val="600"/>
              </a:spcAft>
            </a:pPr>
            <a:r>
              <a:rPr lang="en-GB" sz="4000" b="0" i="0" u="none" strike="noStrike" dirty="0">
                <a:solidFill>
                  <a:srgbClr val="000000"/>
                </a:solidFill>
                <a:effectLst/>
              </a:rPr>
              <a:t>Repeat the Learning Intention rather than defining how to achieve it</a:t>
            </a:r>
            <a:r>
              <a:rPr lang="en-US" sz="4000" b="0" i="0" dirty="0">
                <a:solidFill>
                  <a:srgbClr val="000000"/>
                </a:solidFill>
                <a:effectLst/>
              </a:rPr>
              <a:t>​</a:t>
            </a:r>
          </a:p>
          <a:p>
            <a:pPr fontAlgn="base">
              <a:spcAft>
                <a:spcPts val="600"/>
              </a:spcAft>
            </a:pPr>
            <a:r>
              <a:rPr lang="en-GB" sz="4000" b="0" i="0" u="none" strike="noStrike" dirty="0">
                <a:solidFill>
                  <a:srgbClr val="000000"/>
                </a:solidFill>
                <a:effectLst/>
              </a:rPr>
              <a:t>Do not reflect the learning within the Learning Intention</a:t>
            </a:r>
            <a:r>
              <a:rPr lang="en-US" sz="4000" b="0" i="0" dirty="0">
                <a:solidFill>
                  <a:srgbClr val="000000"/>
                </a:solidFill>
                <a:effectLst/>
              </a:rPr>
              <a:t>​</a:t>
            </a:r>
          </a:p>
          <a:p>
            <a:pPr algn="l" rtl="0" fontAlgn="base">
              <a:spcAft>
                <a:spcPts val="600"/>
              </a:spcAft>
            </a:pPr>
            <a:r>
              <a:rPr lang="en-GB" sz="4000" b="0" i="0" u="none" strike="noStrike" dirty="0">
                <a:solidFill>
                  <a:srgbClr val="000000"/>
                </a:solidFill>
                <a:effectLst/>
              </a:rPr>
              <a:t>Focus on the product or completion of the task - </a:t>
            </a:r>
            <a:r>
              <a:rPr lang="en-GB" sz="3200" b="0" i="1" u="none" strike="noStrike" dirty="0">
                <a:solidFill>
                  <a:srgbClr val="000000"/>
                </a:solidFill>
                <a:effectLst/>
              </a:rPr>
              <a:t>complete page 75</a:t>
            </a:r>
            <a:r>
              <a:rPr lang="en-US" sz="3200" b="0" i="0" dirty="0">
                <a:solidFill>
                  <a:srgbClr val="000000"/>
                </a:solidFill>
                <a:effectLst/>
              </a:rPr>
              <a:t>​</a:t>
            </a:r>
            <a:endParaRPr lang="en-US" sz="4000" b="0" i="0" dirty="0">
              <a:solidFill>
                <a:srgbClr val="000000"/>
              </a:solidFill>
              <a:effectLst/>
            </a:endParaRPr>
          </a:p>
          <a:p>
            <a:pPr algn="l" rtl="0" fontAlgn="base">
              <a:spcAft>
                <a:spcPts val="600"/>
              </a:spcAft>
            </a:pPr>
            <a:r>
              <a:rPr lang="en-GB" sz="4000" b="0" i="0" u="none" strike="noStrike" dirty="0">
                <a:solidFill>
                  <a:srgbClr val="000000"/>
                </a:solidFill>
                <a:effectLst/>
              </a:rPr>
              <a:t>Are too wordy and not measurable</a:t>
            </a:r>
            <a:r>
              <a:rPr lang="en-US" sz="4000" b="0" i="0" dirty="0">
                <a:solidFill>
                  <a:srgbClr val="000000"/>
                </a:solidFill>
                <a:effectLst/>
              </a:rPr>
              <a:t>​</a:t>
            </a:r>
          </a:p>
          <a:p>
            <a:pPr algn="l" rtl="0" fontAlgn="base">
              <a:spcAft>
                <a:spcPts val="600"/>
              </a:spcAft>
            </a:pPr>
            <a:r>
              <a:rPr lang="en-GB" sz="4000" b="0" i="0" u="none" strike="noStrike" dirty="0">
                <a:solidFill>
                  <a:srgbClr val="000000"/>
                </a:solidFill>
                <a:effectLst/>
              </a:rPr>
              <a:t>Have involved asking learners to co-construct them ‘cold’ -without support or scaffolding</a:t>
            </a:r>
            <a:r>
              <a:rPr lang="en-US" sz="4000" b="0" i="0" dirty="0">
                <a:solidFill>
                  <a:srgbClr val="000000"/>
                </a:solidFill>
                <a:effectLst/>
              </a:rPr>
              <a:t>​</a:t>
            </a:r>
          </a:p>
        </p:txBody>
      </p:sp>
    </p:spTree>
    <p:extLst>
      <p:ext uri="{BB962C8B-B14F-4D97-AF65-F5344CB8AC3E}">
        <p14:creationId xmlns:p14="http://schemas.microsoft.com/office/powerpoint/2010/main" val="180759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hought outline">
            <a:extLst>
              <a:ext uri="{FF2B5EF4-FFF2-40B4-BE49-F238E27FC236}">
                <a16:creationId xmlns:a16="http://schemas.microsoft.com/office/drawing/2014/main" id="{6353EB89-BABD-48BF-8F6F-C064420BE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30021" y="92894"/>
            <a:ext cx="1125807" cy="1125807"/>
          </a:xfrm>
          <a:prstGeom prst="rect">
            <a:avLst/>
          </a:prstGeom>
        </p:spPr>
      </p:pic>
      <p:sp>
        <p:nvSpPr>
          <p:cNvPr id="4" name="TextBox 3">
            <a:extLst>
              <a:ext uri="{FF2B5EF4-FFF2-40B4-BE49-F238E27FC236}">
                <a16:creationId xmlns:a16="http://schemas.microsoft.com/office/drawing/2014/main" id="{C83F0389-BEF1-440D-B515-5307C4FBA1D1}"/>
              </a:ext>
            </a:extLst>
          </p:cNvPr>
          <p:cNvSpPr txBox="1"/>
          <p:nvPr/>
        </p:nvSpPr>
        <p:spPr>
          <a:xfrm>
            <a:off x="808572" y="92894"/>
            <a:ext cx="10574855" cy="954107"/>
          </a:xfrm>
          <a:prstGeom prst="rect">
            <a:avLst/>
          </a:prstGeom>
          <a:noFill/>
        </p:spPr>
        <p:txBody>
          <a:bodyPr wrap="square">
            <a:spAutoFit/>
          </a:bodyPr>
          <a:lstStyle/>
          <a:p>
            <a:pPr algn="ctr"/>
            <a:r>
              <a:rPr lang="en-GB" sz="3200" b="1" dirty="0">
                <a:latin typeface="Calibri" panose="020F0502020204030204" pitchFamily="34" charset="0"/>
                <a:cs typeface="Calibri" panose="020F0502020204030204" pitchFamily="34" charset="0"/>
              </a:rPr>
              <a:t>Can you improve the following success criteria?</a:t>
            </a:r>
          </a:p>
          <a:p>
            <a:pPr algn="ctr"/>
            <a:r>
              <a:rPr lang="en-GB" sz="2400" i="1" dirty="0">
                <a:latin typeface="Calibri" panose="020F0502020204030204" pitchFamily="34" charset="0"/>
                <a:cs typeface="Calibri" panose="020F0502020204030204" pitchFamily="34" charset="0"/>
              </a:rPr>
              <a:t>Look at the example in the level you are currently working within.</a:t>
            </a:r>
          </a:p>
        </p:txBody>
      </p:sp>
      <p:graphicFrame>
        <p:nvGraphicFramePr>
          <p:cNvPr id="5" name="Table 4">
            <a:extLst>
              <a:ext uri="{FF2B5EF4-FFF2-40B4-BE49-F238E27FC236}">
                <a16:creationId xmlns:a16="http://schemas.microsoft.com/office/drawing/2014/main" id="{77C37B27-4206-49D7-8774-49F75028C9E2}"/>
              </a:ext>
            </a:extLst>
          </p:cNvPr>
          <p:cNvGraphicFramePr>
            <a:graphicFrameLocks noGrp="1"/>
          </p:cNvGraphicFramePr>
          <p:nvPr>
            <p:extLst>
              <p:ext uri="{D42A27DB-BD31-4B8C-83A1-F6EECF244321}">
                <p14:modId xmlns:p14="http://schemas.microsoft.com/office/powerpoint/2010/main" val="488731084"/>
              </p:ext>
            </p:extLst>
          </p:nvPr>
        </p:nvGraphicFramePr>
        <p:xfrm>
          <a:off x="253128" y="1338146"/>
          <a:ext cx="5496161" cy="2468880"/>
        </p:xfrm>
        <a:graphic>
          <a:graphicData uri="http://schemas.openxmlformats.org/drawingml/2006/table">
            <a:tbl>
              <a:tblPr>
                <a:tableStyleId>{C4B1156A-380E-4F78-BDF5-A606A8083BF9}</a:tableStyleId>
              </a:tblPr>
              <a:tblGrid>
                <a:gridCol w="5496161">
                  <a:extLst>
                    <a:ext uri="{9D8B030D-6E8A-4147-A177-3AD203B41FA5}">
                      <a16:colId xmlns:a16="http://schemas.microsoft.com/office/drawing/2014/main" val="2566809672"/>
                    </a:ext>
                  </a:extLst>
                </a:gridCol>
              </a:tblGrid>
              <a:tr h="329608">
                <a:tc>
                  <a:txBody>
                    <a:bodyPr/>
                    <a:lstStyle/>
                    <a:p>
                      <a:pPr algn="l" fontAlgn="base"/>
                      <a:r>
                        <a:rPr lang="en-GB" sz="2400" b="1" dirty="0">
                          <a:solidFill>
                            <a:sysClr val="windowText" lastClr="000000"/>
                          </a:solidFill>
                          <a:effectLst/>
                        </a:rPr>
                        <a:t>EARLY LEVEL          ** Example 1 **</a:t>
                      </a:r>
                      <a:endParaRPr lang="en-GB" sz="2400" b="1" i="0" dirty="0">
                        <a:solidFill>
                          <a:sysClr val="windowText" lastClr="000000"/>
                        </a:solidFill>
                        <a:effectLst/>
                      </a:endParaRPr>
                    </a:p>
                  </a:txBody>
                  <a:tcPr/>
                </a:tc>
                <a:extLst>
                  <a:ext uri="{0D108BD9-81ED-4DB2-BD59-A6C34878D82A}">
                    <a16:rowId xmlns:a16="http://schemas.microsoft.com/office/drawing/2014/main" val="3585603590"/>
                  </a:ext>
                </a:extLst>
              </a:tr>
              <a:tr h="399209">
                <a:tc>
                  <a:txBody>
                    <a:bodyPr/>
                    <a:lstStyle/>
                    <a:p>
                      <a:pPr algn="l" fontAlgn="base"/>
                      <a:r>
                        <a:rPr lang="en-GB" sz="2400" b="1" dirty="0">
                          <a:solidFill>
                            <a:sysClr val="windowText" lastClr="000000"/>
                          </a:solidFill>
                          <a:effectLst/>
                        </a:rPr>
                        <a:t>LI:  </a:t>
                      </a:r>
                      <a:r>
                        <a:rPr lang="en-GB" sz="2400" b="0" dirty="0">
                          <a:solidFill>
                            <a:sysClr val="windowText" lastClr="000000"/>
                          </a:solidFill>
                          <a:effectLst/>
                        </a:rPr>
                        <a:t>To create a simple pattern using shapes​</a:t>
                      </a:r>
                      <a:endParaRPr lang="en-GB" sz="2400" b="0" i="0" dirty="0">
                        <a:solidFill>
                          <a:sysClr val="windowText" lastClr="000000"/>
                        </a:solidFill>
                        <a:effectLst/>
                      </a:endParaRPr>
                    </a:p>
                  </a:txBody>
                  <a:tcPr/>
                </a:tc>
                <a:extLst>
                  <a:ext uri="{0D108BD9-81ED-4DB2-BD59-A6C34878D82A}">
                    <a16:rowId xmlns:a16="http://schemas.microsoft.com/office/drawing/2014/main" val="1037276364"/>
                  </a:ext>
                </a:extLst>
              </a:tr>
              <a:tr h="1038225">
                <a:tc>
                  <a:txBody>
                    <a:bodyPr/>
                    <a:lstStyle/>
                    <a:p>
                      <a:pPr algn="l" rtl="0" fontAlgn="base"/>
                      <a:r>
                        <a:rPr lang="en-GB" sz="2400" b="0" dirty="0">
                          <a:solidFill>
                            <a:srgbClr val="000000"/>
                          </a:solidFill>
                          <a:effectLst/>
                        </a:rPr>
                        <a:t>Success Criteria:  ​</a:t>
                      </a:r>
                    </a:p>
                    <a:p>
                      <a:pPr marL="361950" indent="-361950" algn="l" fontAlgn="base">
                        <a:buFont typeface="Arial" panose="020B0604020202020204" pitchFamily="34" charset="0"/>
                        <a:buChar char="•"/>
                      </a:pPr>
                      <a:r>
                        <a:rPr lang="en-GB" sz="2400" b="0" dirty="0">
                          <a:solidFill>
                            <a:srgbClr val="000000"/>
                          </a:solidFill>
                          <a:effectLst/>
                        </a:rPr>
                        <a:t>I have used shapes​</a:t>
                      </a:r>
                    </a:p>
                    <a:p>
                      <a:pPr marL="361950" indent="-361950" algn="l" fontAlgn="base">
                        <a:buFont typeface="Arial" panose="020B0604020202020204" pitchFamily="34" charset="0"/>
                        <a:buChar char="•"/>
                      </a:pPr>
                      <a:r>
                        <a:rPr lang="en-GB" sz="2400" b="0" dirty="0">
                          <a:solidFill>
                            <a:srgbClr val="000000"/>
                          </a:solidFill>
                          <a:effectLst/>
                        </a:rPr>
                        <a:t>I have checked my pattern​</a:t>
                      </a:r>
                    </a:p>
                    <a:p>
                      <a:pPr marL="361950" indent="-361950" algn="l" fontAlgn="base">
                        <a:buFont typeface="Arial" panose="020B0604020202020204" pitchFamily="34" charset="0"/>
                        <a:buChar char="•"/>
                      </a:pPr>
                      <a:r>
                        <a:rPr lang="en-GB" sz="2400" b="0" dirty="0">
                          <a:solidFill>
                            <a:srgbClr val="000000"/>
                          </a:solidFill>
                          <a:effectLst/>
                        </a:rPr>
                        <a:t>I have written the date​</a:t>
                      </a:r>
                      <a:endParaRPr lang="en-GB" sz="2400" b="0" i="0" dirty="0">
                        <a:solidFill>
                          <a:srgbClr val="000000"/>
                        </a:solidFill>
                        <a:effectLst/>
                        <a:latin typeface="Arial" panose="020B0604020202020204" pitchFamily="34" charset="0"/>
                      </a:endParaRPr>
                    </a:p>
                  </a:txBody>
                  <a:tcPr/>
                </a:tc>
                <a:extLst>
                  <a:ext uri="{0D108BD9-81ED-4DB2-BD59-A6C34878D82A}">
                    <a16:rowId xmlns:a16="http://schemas.microsoft.com/office/drawing/2014/main" val="212957813"/>
                  </a:ext>
                </a:extLst>
              </a:tr>
            </a:tbl>
          </a:graphicData>
        </a:graphic>
      </p:graphicFrame>
      <p:graphicFrame>
        <p:nvGraphicFramePr>
          <p:cNvPr id="6" name="Table 5">
            <a:extLst>
              <a:ext uri="{FF2B5EF4-FFF2-40B4-BE49-F238E27FC236}">
                <a16:creationId xmlns:a16="http://schemas.microsoft.com/office/drawing/2014/main" id="{77F8DEAB-EE63-4AC3-8373-06E76A06D1EF}"/>
              </a:ext>
            </a:extLst>
          </p:cNvPr>
          <p:cNvGraphicFramePr>
            <a:graphicFrameLocks noGrp="1"/>
          </p:cNvGraphicFramePr>
          <p:nvPr>
            <p:extLst>
              <p:ext uri="{D42A27DB-BD31-4B8C-83A1-F6EECF244321}">
                <p14:modId xmlns:p14="http://schemas.microsoft.com/office/powerpoint/2010/main" val="94829012"/>
              </p:ext>
            </p:extLst>
          </p:nvPr>
        </p:nvGraphicFramePr>
        <p:xfrm>
          <a:off x="6136690" y="1315286"/>
          <a:ext cx="5759118" cy="2514600"/>
        </p:xfrm>
        <a:graphic>
          <a:graphicData uri="http://schemas.openxmlformats.org/drawingml/2006/table">
            <a:tbl>
              <a:tblPr>
                <a:tableStyleId>{8A107856-5554-42FB-B03E-39F5DBC370BA}</a:tableStyleId>
              </a:tblPr>
              <a:tblGrid>
                <a:gridCol w="5759118">
                  <a:extLst>
                    <a:ext uri="{9D8B030D-6E8A-4147-A177-3AD203B41FA5}">
                      <a16:colId xmlns:a16="http://schemas.microsoft.com/office/drawing/2014/main" val="3888642613"/>
                    </a:ext>
                  </a:extLst>
                </a:gridCol>
              </a:tblGrid>
              <a:tr h="272969">
                <a:tc>
                  <a:txBody>
                    <a:bodyPr/>
                    <a:lstStyle/>
                    <a:p>
                      <a:pPr algn="l" rtl="0" fontAlgn="base"/>
                      <a:r>
                        <a:rPr lang="en-GB" sz="2100" b="1" dirty="0">
                          <a:solidFill>
                            <a:sysClr val="windowText" lastClr="000000"/>
                          </a:solidFill>
                          <a:effectLst/>
                        </a:rPr>
                        <a:t>FIRST LEVEL          ** Example 2 **</a:t>
                      </a:r>
                      <a:endParaRPr lang="en-GB" sz="2100" b="1" i="0" dirty="0">
                        <a:solidFill>
                          <a:sysClr val="windowText" lastClr="000000"/>
                        </a:solidFill>
                        <a:effectLst/>
                      </a:endParaRPr>
                    </a:p>
                  </a:txBody>
                  <a:tcPr/>
                </a:tc>
                <a:extLst>
                  <a:ext uri="{0D108BD9-81ED-4DB2-BD59-A6C34878D82A}">
                    <a16:rowId xmlns:a16="http://schemas.microsoft.com/office/drawing/2014/main" val="1082232493"/>
                  </a:ext>
                </a:extLst>
              </a:tr>
              <a:tr h="251136">
                <a:tc>
                  <a:txBody>
                    <a:bodyPr/>
                    <a:lstStyle/>
                    <a:p>
                      <a:pPr algn="l" rtl="0" fontAlgn="base"/>
                      <a:r>
                        <a:rPr lang="en-GB" sz="2100" b="1" dirty="0">
                          <a:solidFill>
                            <a:sysClr val="windowText" lastClr="000000"/>
                          </a:solidFill>
                          <a:effectLst/>
                        </a:rPr>
                        <a:t>LI: </a:t>
                      </a:r>
                      <a:r>
                        <a:rPr lang="en-GB" sz="2100" b="0" dirty="0">
                          <a:solidFill>
                            <a:sysClr val="windowText" lastClr="000000"/>
                          </a:solidFill>
                          <a:effectLst/>
                        </a:rPr>
                        <a:t>To create notes under headings​</a:t>
                      </a:r>
                      <a:endParaRPr lang="en-GB" sz="2100" b="0" i="0" dirty="0">
                        <a:solidFill>
                          <a:sysClr val="windowText" lastClr="000000"/>
                        </a:solidFill>
                        <a:effectLst/>
                      </a:endParaRPr>
                    </a:p>
                  </a:txBody>
                  <a:tcPr/>
                </a:tc>
                <a:extLst>
                  <a:ext uri="{0D108BD9-81ED-4DB2-BD59-A6C34878D82A}">
                    <a16:rowId xmlns:a16="http://schemas.microsoft.com/office/drawing/2014/main" val="3778261643"/>
                  </a:ext>
                </a:extLst>
              </a:tr>
              <a:tr h="805034">
                <a:tc>
                  <a:txBody>
                    <a:bodyPr/>
                    <a:lstStyle/>
                    <a:p>
                      <a:pPr algn="l" rtl="0" fontAlgn="base"/>
                      <a:r>
                        <a:rPr lang="en-GB" sz="2100" b="0" dirty="0">
                          <a:solidFill>
                            <a:srgbClr val="000000"/>
                          </a:solidFill>
                          <a:effectLst/>
                        </a:rPr>
                        <a:t>Success Criteria:  ​</a:t>
                      </a:r>
                    </a:p>
                    <a:p>
                      <a:pPr marL="361950" indent="-361950" algn="l" rtl="0" fontAlgn="base">
                        <a:buFont typeface="Arial" panose="020B0604020202020204" pitchFamily="34" charset="0"/>
                        <a:buChar char="•"/>
                      </a:pPr>
                      <a:r>
                        <a:rPr lang="en-GB" sz="2100" b="0" dirty="0">
                          <a:solidFill>
                            <a:srgbClr val="000000"/>
                          </a:solidFill>
                          <a:effectLst/>
                        </a:rPr>
                        <a:t>I have made notes under each heading​</a:t>
                      </a:r>
                    </a:p>
                    <a:p>
                      <a:pPr marL="361950" indent="-361950" algn="l" rtl="0" fontAlgn="base">
                        <a:buFont typeface="Arial" panose="020B0604020202020204" pitchFamily="34" charset="0"/>
                        <a:buChar char="•"/>
                      </a:pPr>
                      <a:r>
                        <a:rPr lang="en-GB" sz="2100" b="0" dirty="0">
                          <a:solidFill>
                            <a:srgbClr val="000000"/>
                          </a:solidFill>
                          <a:effectLst/>
                        </a:rPr>
                        <a:t>I have included the main points​</a:t>
                      </a:r>
                    </a:p>
                    <a:p>
                      <a:pPr marL="361950" indent="-361950" algn="l" rtl="0" fontAlgn="base">
                        <a:buFont typeface="Arial" panose="020B0604020202020204" pitchFamily="34" charset="0"/>
                        <a:buChar char="•"/>
                      </a:pPr>
                      <a:r>
                        <a:rPr lang="en-GB" sz="2100" b="0" dirty="0">
                          <a:solidFill>
                            <a:srgbClr val="000000"/>
                          </a:solidFill>
                          <a:effectLst/>
                        </a:rPr>
                        <a:t>My handwriting is neat​</a:t>
                      </a:r>
                    </a:p>
                    <a:p>
                      <a:pPr marL="361950" indent="-361950" algn="l" rtl="0" fontAlgn="base">
                        <a:buFont typeface="Arial" panose="020B0604020202020204" pitchFamily="34" charset="0"/>
                        <a:buChar char="•"/>
                      </a:pPr>
                      <a:r>
                        <a:rPr lang="en-GB" sz="2100" b="0" dirty="0">
                          <a:solidFill>
                            <a:srgbClr val="000000"/>
                          </a:solidFill>
                          <a:effectLst/>
                        </a:rPr>
                        <a:t>I have checked my spelling​</a:t>
                      </a:r>
                      <a:endParaRPr lang="en-GB" sz="2100" b="0" i="0" dirty="0">
                        <a:solidFill>
                          <a:srgbClr val="000000"/>
                        </a:solidFill>
                        <a:effectLst/>
                        <a:latin typeface="Arial" panose="020B0604020202020204" pitchFamily="34" charset="0"/>
                      </a:endParaRPr>
                    </a:p>
                  </a:txBody>
                  <a:tcPr/>
                </a:tc>
                <a:extLst>
                  <a:ext uri="{0D108BD9-81ED-4DB2-BD59-A6C34878D82A}">
                    <a16:rowId xmlns:a16="http://schemas.microsoft.com/office/drawing/2014/main" val="984283930"/>
                  </a:ext>
                </a:extLst>
              </a:tr>
            </a:tbl>
          </a:graphicData>
        </a:graphic>
      </p:graphicFrame>
      <p:graphicFrame>
        <p:nvGraphicFramePr>
          <p:cNvPr id="7" name="Table 6">
            <a:extLst>
              <a:ext uri="{FF2B5EF4-FFF2-40B4-BE49-F238E27FC236}">
                <a16:creationId xmlns:a16="http://schemas.microsoft.com/office/drawing/2014/main" id="{1EB28248-CD50-49B2-84F8-D6BDCA4CD37D}"/>
              </a:ext>
            </a:extLst>
          </p:cNvPr>
          <p:cNvGraphicFramePr>
            <a:graphicFrameLocks noGrp="1"/>
          </p:cNvGraphicFramePr>
          <p:nvPr>
            <p:extLst>
              <p:ext uri="{D42A27DB-BD31-4B8C-83A1-F6EECF244321}">
                <p14:modId xmlns:p14="http://schemas.microsoft.com/office/powerpoint/2010/main" val="4022299399"/>
              </p:ext>
            </p:extLst>
          </p:nvPr>
        </p:nvGraphicFramePr>
        <p:xfrm>
          <a:off x="253128" y="3873843"/>
          <a:ext cx="5518799" cy="2468880"/>
        </p:xfrm>
        <a:graphic>
          <a:graphicData uri="http://schemas.openxmlformats.org/drawingml/2006/table">
            <a:tbl>
              <a:tblPr>
                <a:tableStyleId>{0505E3EF-67EA-436B-97B2-0124C06EBD24}</a:tableStyleId>
              </a:tblPr>
              <a:tblGrid>
                <a:gridCol w="5518799">
                  <a:extLst>
                    <a:ext uri="{9D8B030D-6E8A-4147-A177-3AD203B41FA5}">
                      <a16:colId xmlns:a16="http://schemas.microsoft.com/office/drawing/2014/main" val="1432780415"/>
                    </a:ext>
                  </a:extLst>
                </a:gridCol>
              </a:tblGrid>
              <a:tr h="375183">
                <a:tc>
                  <a:txBody>
                    <a:bodyPr/>
                    <a:lstStyle/>
                    <a:p>
                      <a:pPr algn="l" rtl="0" fontAlgn="base"/>
                      <a:r>
                        <a:rPr lang="en-GB" sz="2400" b="1" dirty="0">
                          <a:solidFill>
                            <a:sysClr val="windowText" lastClr="000000"/>
                          </a:solidFill>
                          <a:effectLst/>
                        </a:rPr>
                        <a:t>SECOND LEVEL        ** Example 3 **</a:t>
                      </a:r>
                      <a:endParaRPr lang="en-GB" sz="2400" b="1" i="0" dirty="0">
                        <a:solidFill>
                          <a:sysClr val="windowText" lastClr="000000"/>
                        </a:solidFill>
                        <a:effectLst/>
                      </a:endParaRPr>
                    </a:p>
                  </a:txBody>
                  <a:tcPr/>
                </a:tc>
                <a:extLst>
                  <a:ext uri="{0D108BD9-81ED-4DB2-BD59-A6C34878D82A}">
                    <a16:rowId xmlns:a16="http://schemas.microsoft.com/office/drawing/2014/main" val="3923053709"/>
                  </a:ext>
                </a:extLst>
              </a:tr>
              <a:tr h="289884">
                <a:tc>
                  <a:txBody>
                    <a:bodyPr/>
                    <a:lstStyle/>
                    <a:p>
                      <a:pPr algn="l" rtl="0" fontAlgn="base"/>
                      <a:r>
                        <a:rPr lang="en-GB" sz="2400" b="1" dirty="0">
                          <a:solidFill>
                            <a:sysClr val="windowText" lastClr="000000"/>
                          </a:solidFill>
                          <a:effectLst/>
                        </a:rPr>
                        <a:t>LI:  </a:t>
                      </a:r>
                      <a:r>
                        <a:rPr lang="en-GB" sz="2400" b="0" dirty="0">
                          <a:solidFill>
                            <a:sysClr val="windowText" lastClr="000000"/>
                          </a:solidFill>
                          <a:effectLst/>
                        </a:rPr>
                        <a:t>To measure angles accurately ​</a:t>
                      </a:r>
                      <a:endParaRPr lang="en-GB" sz="2400" b="0" i="0" dirty="0">
                        <a:solidFill>
                          <a:sysClr val="windowText" lastClr="000000"/>
                        </a:solidFill>
                        <a:effectLst/>
                      </a:endParaRPr>
                    </a:p>
                  </a:txBody>
                  <a:tcPr/>
                </a:tc>
                <a:extLst>
                  <a:ext uri="{0D108BD9-81ED-4DB2-BD59-A6C34878D82A}">
                    <a16:rowId xmlns:a16="http://schemas.microsoft.com/office/drawing/2014/main" val="2514188434"/>
                  </a:ext>
                </a:extLst>
              </a:tr>
              <a:tr h="714785">
                <a:tc>
                  <a:txBody>
                    <a:bodyPr/>
                    <a:lstStyle/>
                    <a:p>
                      <a:pPr algn="l" rtl="0" fontAlgn="base"/>
                      <a:r>
                        <a:rPr lang="en-GB" sz="2400" b="0" dirty="0">
                          <a:solidFill>
                            <a:srgbClr val="000000"/>
                          </a:solidFill>
                          <a:effectLst/>
                        </a:rPr>
                        <a:t>Success Criteria:   ​</a:t>
                      </a:r>
                    </a:p>
                    <a:p>
                      <a:pPr marL="361950" indent="-361950" algn="l" rtl="0" fontAlgn="base">
                        <a:buFont typeface="Arial" panose="020B0604020202020204" pitchFamily="34" charset="0"/>
                        <a:buChar char="•"/>
                      </a:pPr>
                      <a:r>
                        <a:rPr lang="en-GB" sz="2400" b="0" dirty="0">
                          <a:solidFill>
                            <a:srgbClr val="000000"/>
                          </a:solidFill>
                          <a:effectLst/>
                        </a:rPr>
                        <a:t>I can measure angles correctly​</a:t>
                      </a:r>
                    </a:p>
                    <a:p>
                      <a:pPr marL="361950" indent="-361950" algn="l" rtl="0" fontAlgn="base">
                        <a:buFont typeface="Arial" panose="020B0604020202020204" pitchFamily="34" charset="0"/>
                        <a:buChar char="•"/>
                      </a:pPr>
                      <a:r>
                        <a:rPr lang="en-GB" sz="2400" b="0" dirty="0">
                          <a:solidFill>
                            <a:srgbClr val="000000"/>
                          </a:solidFill>
                          <a:effectLst/>
                        </a:rPr>
                        <a:t>I have completed the questions​</a:t>
                      </a:r>
                    </a:p>
                    <a:p>
                      <a:pPr marL="361950" indent="-361950" algn="l" rtl="0" fontAlgn="base">
                        <a:buFont typeface="Arial" panose="020B0604020202020204" pitchFamily="34" charset="0"/>
                        <a:buChar char="•"/>
                      </a:pPr>
                      <a:r>
                        <a:rPr lang="en-GB" sz="2400" b="0" dirty="0">
                          <a:solidFill>
                            <a:srgbClr val="000000"/>
                          </a:solidFill>
                          <a:effectLst/>
                        </a:rPr>
                        <a:t>I have included the date and title​</a:t>
                      </a:r>
                      <a:endParaRPr lang="en-GB" sz="2400" b="0" i="0" dirty="0">
                        <a:solidFill>
                          <a:srgbClr val="000000"/>
                        </a:solidFill>
                        <a:effectLst/>
                        <a:latin typeface="Arial" panose="020B0604020202020204" pitchFamily="34" charset="0"/>
                      </a:endParaRPr>
                    </a:p>
                  </a:txBody>
                  <a:tcPr/>
                </a:tc>
                <a:extLst>
                  <a:ext uri="{0D108BD9-81ED-4DB2-BD59-A6C34878D82A}">
                    <a16:rowId xmlns:a16="http://schemas.microsoft.com/office/drawing/2014/main" val="2110734181"/>
                  </a:ext>
                </a:extLst>
              </a:tr>
            </a:tbl>
          </a:graphicData>
        </a:graphic>
      </p:graphicFrame>
      <p:graphicFrame>
        <p:nvGraphicFramePr>
          <p:cNvPr id="8" name="Table 7">
            <a:extLst>
              <a:ext uri="{FF2B5EF4-FFF2-40B4-BE49-F238E27FC236}">
                <a16:creationId xmlns:a16="http://schemas.microsoft.com/office/drawing/2014/main" id="{B0391A0C-263A-4E2B-9D35-D38DE0F37433}"/>
              </a:ext>
            </a:extLst>
          </p:cNvPr>
          <p:cNvGraphicFramePr>
            <a:graphicFrameLocks noGrp="1"/>
          </p:cNvGraphicFramePr>
          <p:nvPr>
            <p:extLst>
              <p:ext uri="{D42A27DB-BD31-4B8C-83A1-F6EECF244321}">
                <p14:modId xmlns:p14="http://schemas.microsoft.com/office/powerpoint/2010/main" val="3656775784"/>
              </p:ext>
            </p:extLst>
          </p:nvPr>
        </p:nvGraphicFramePr>
        <p:xfrm>
          <a:off x="6136690" y="3873843"/>
          <a:ext cx="5759118" cy="2468880"/>
        </p:xfrm>
        <a:graphic>
          <a:graphicData uri="http://schemas.openxmlformats.org/drawingml/2006/table">
            <a:tbl>
              <a:tblPr>
                <a:tableStyleId>{22838BEF-8BB2-4498-84A7-C5851F593DF1}</a:tableStyleId>
              </a:tblPr>
              <a:tblGrid>
                <a:gridCol w="5759118">
                  <a:extLst>
                    <a:ext uri="{9D8B030D-6E8A-4147-A177-3AD203B41FA5}">
                      <a16:colId xmlns:a16="http://schemas.microsoft.com/office/drawing/2014/main" val="3372651192"/>
                    </a:ext>
                  </a:extLst>
                </a:gridCol>
              </a:tblGrid>
              <a:tr h="360206">
                <a:tc>
                  <a:txBody>
                    <a:bodyPr/>
                    <a:lstStyle/>
                    <a:p>
                      <a:pPr algn="l" fontAlgn="base"/>
                      <a:r>
                        <a:rPr lang="en-GB" sz="2400" b="1" dirty="0">
                          <a:solidFill>
                            <a:sysClr val="windowText" lastClr="000000"/>
                          </a:solidFill>
                          <a:effectLst/>
                        </a:rPr>
                        <a:t>THIRD LEVEL          ** Example 4 **</a:t>
                      </a:r>
                      <a:endParaRPr lang="en-GB" sz="2400" b="1" i="0" dirty="0">
                        <a:solidFill>
                          <a:sysClr val="windowText" lastClr="000000"/>
                        </a:solidFill>
                        <a:effectLst/>
                      </a:endParaRPr>
                    </a:p>
                  </a:txBody>
                  <a:tcPr/>
                </a:tc>
                <a:extLst>
                  <a:ext uri="{0D108BD9-81ED-4DB2-BD59-A6C34878D82A}">
                    <a16:rowId xmlns:a16="http://schemas.microsoft.com/office/drawing/2014/main" val="2422260773"/>
                  </a:ext>
                </a:extLst>
              </a:tr>
              <a:tr h="394440">
                <a:tc>
                  <a:txBody>
                    <a:bodyPr/>
                    <a:lstStyle/>
                    <a:p>
                      <a:pPr algn="l" fontAlgn="base"/>
                      <a:r>
                        <a:rPr lang="en-GB" sz="2400" b="1" dirty="0">
                          <a:solidFill>
                            <a:sysClr val="windowText" lastClr="000000"/>
                          </a:solidFill>
                          <a:effectLst/>
                        </a:rPr>
                        <a:t>LI:  </a:t>
                      </a:r>
                      <a:r>
                        <a:rPr lang="en-GB" sz="2300" b="0" dirty="0">
                          <a:solidFill>
                            <a:sysClr val="windowText" lastClr="000000"/>
                          </a:solidFill>
                          <a:effectLst/>
                        </a:rPr>
                        <a:t>To budget effectively using a given amount</a:t>
                      </a:r>
                      <a:r>
                        <a:rPr lang="en-GB" sz="2300" b="1" dirty="0">
                          <a:solidFill>
                            <a:sysClr val="windowText" lastClr="000000"/>
                          </a:solidFill>
                          <a:effectLst/>
                        </a:rPr>
                        <a:t>​</a:t>
                      </a:r>
                      <a:endParaRPr lang="en-GB" sz="2300" b="1" i="0" dirty="0">
                        <a:solidFill>
                          <a:sysClr val="windowText" lastClr="000000"/>
                        </a:solidFill>
                        <a:effectLst/>
                      </a:endParaRPr>
                    </a:p>
                  </a:txBody>
                  <a:tcPr/>
                </a:tc>
                <a:extLst>
                  <a:ext uri="{0D108BD9-81ED-4DB2-BD59-A6C34878D82A}">
                    <a16:rowId xmlns:a16="http://schemas.microsoft.com/office/drawing/2014/main" val="2980820458"/>
                  </a:ext>
                </a:extLst>
              </a:tr>
              <a:tr h="1066800">
                <a:tc>
                  <a:txBody>
                    <a:bodyPr/>
                    <a:lstStyle/>
                    <a:p>
                      <a:pPr algn="l" fontAlgn="base"/>
                      <a:r>
                        <a:rPr lang="en-GB" sz="2400" b="0" dirty="0">
                          <a:solidFill>
                            <a:srgbClr val="000000"/>
                          </a:solidFill>
                          <a:effectLst/>
                        </a:rPr>
                        <a:t>Success Criteria: ​</a:t>
                      </a:r>
                    </a:p>
                    <a:p>
                      <a:pPr marL="361950" indent="-361950" algn="l" fontAlgn="base">
                        <a:buFont typeface="Arial" panose="020B0604020202020204" pitchFamily="34" charset="0"/>
                        <a:buChar char="•"/>
                      </a:pPr>
                      <a:r>
                        <a:rPr lang="en-GB" sz="2400" b="0" dirty="0">
                          <a:solidFill>
                            <a:srgbClr val="000000"/>
                          </a:solidFill>
                          <a:effectLst/>
                        </a:rPr>
                        <a:t>I can budget effectively​</a:t>
                      </a:r>
                    </a:p>
                    <a:p>
                      <a:pPr marL="361950" indent="-361950" algn="l" fontAlgn="base">
                        <a:buFont typeface="Arial" panose="020B0604020202020204" pitchFamily="34" charset="0"/>
                        <a:buChar char="•"/>
                      </a:pPr>
                      <a:r>
                        <a:rPr lang="en-GB" sz="2400" b="0" dirty="0">
                          <a:solidFill>
                            <a:srgbClr val="000000"/>
                          </a:solidFill>
                          <a:effectLst/>
                        </a:rPr>
                        <a:t>I have used the given amount​</a:t>
                      </a:r>
                    </a:p>
                    <a:p>
                      <a:pPr marL="361950" indent="-361950" algn="l" fontAlgn="base">
                        <a:buFont typeface="Arial" panose="020B0604020202020204" pitchFamily="34" charset="0"/>
                        <a:buChar char="•"/>
                      </a:pPr>
                      <a:r>
                        <a:rPr lang="en-GB" sz="2400" b="0" dirty="0">
                          <a:solidFill>
                            <a:srgbClr val="000000"/>
                          </a:solidFill>
                          <a:effectLst/>
                        </a:rPr>
                        <a:t>I have recorded my answer​</a:t>
                      </a:r>
                      <a:endParaRPr lang="en-GB" sz="2400" b="0" i="0" dirty="0">
                        <a:solidFill>
                          <a:srgbClr val="000000"/>
                        </a:solidFill>
                        <a:effectLst/>
                        <a:latin typeface="Arial" panose="020B0604020202020204" pitchFamily="34" charset="0"/>
                      </a:endParaRPr>
                    </a:p>
                  </a:txBody>
                  <a:tcPr/>
                </a:tc>
                <a:extLst>
                  <a:ext uri="{0D108BD9-81ED-4DB2-BD59-A6C34878D82A}">
                    <a16:rowId xmlns:a16="http://schemas.microsoft.com/office/drawing/2014/main" val="3716493108"/>
                  </a:ext>
                </a:extLst>
              </a:tr>
            </a:tbl>
          </a:graphicData>
        </a:graphic>
      </p:graphicFrame>
    </p:spTree>
    <p:extLst>
      <p:ext uri="{BB962C8B-B14F-4D97-AF65-F5344CB8AC3E}">
        <p14:creationId xmlns:p14="http://schemas.microsoft.com/office/powerpoint/2010/main" val="36476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earning Intention and Success Criteria HACK">
            <a:hlinkClick r:id="" action="ppaction://media"/>
            <a:extLst>
              <a:ext uri="{FF2B5EF4-FFF2-40B4-BE49-F238E27FC236}">
                <a16:creationId xmlns:a16="http://schemas.microsoft.com/office/drawing/2014/main" id="{565878FF-FE77-4101-9866-22BA1DA3CBEE}"/>
              </a:ext>
            </a:extLst>
          </p:cNvPr>
          <p:cNvPicPr>
            <a:picLocks noRot="1" noChangeAspect="1"/>
          </p:cNvPicPr>
          <p:nvPr>
            <a:videoFile r:link="rId1"/>
          </p:nvPr>
        </p:nvPicPr>
        <p:blipFill>
          <a:blip r:embed="rId4"/>
          <a:stretch>
            <a:fillRect/>
          </a:stretch>
        </p:blipFill>
        <p:spPr>
          <a:xfrm>
            <a:off x="730885" y="139700"/>
            <a:ext cx="10730230" cy="6062580"/>
          </a:xfrm>
          <a:prstGeom prst="rect">
            <a:avLst/>
          </a:prstGeom>
        </p:spPr>
      </p:pic>
      <p:sp>
        <p:nvSpPr>
          <p:cNvPr id="3" name="TextBox 2">
            <a:extLst>
              <a:ext uri="{FF2B5EF4-FFF2-40B4-BE49-F238E27FC236}">
                <a16:creationId xmlns:a16="http://schemas.microsoft.com/office/drawing/2014/main" id="{7EDA9025-6F83-42B8-AAB4-7B5A70CCC3F5}"/>
              </a:ext>
            </a:extLst>
          </p:cNvPr>
          <p:cNvSpPr txBox="1"/>
          <p:nvPr/>
        </p:nvSpPr>
        <p:spPr>
          <a:xfrm>
            <a:off x="639445" y="6202280"/>
            <a:ext cx="5704205" cy="369332"/>
          </a:xfrm>
          <a:prstGeom prst="rect">
            <a:avLst/>
          </a:prstGeom>
          <a:noFill/>
        </p:spPr>
        <p:txBody>
          <a:bodyPr wrap="square" rtlCol="0">
            <a:spAutoFit/>
          </a:bodyPr>
          <a:lstStyle/>
          <a:p>
            <a:r>
              <a:rPr lang="en-GB" dirty="0"/>
              <a:t>Mr Minchin - </a:t>
            </a:r>
            <a:r>
              <a:rPr lang="en-GB" dirty="0">
                <a:hlinkClick r:id="rId5"/>
              </a:rPr>
              <a:t>Learning Intention and Success Criteria HACK</a:t>
            </a:r>
            <a:endParaRPr lang="en-GB" dirty="0"/>
          </a:p>
        </p:txBody>
      </p:sp>
    </p:spTree>
    <p:extLst>
      <p:ext uri="{BB962C8B-B14F-4D97-AF65-F5344CB8AC3E}">
        <p14:creationId xmlns:p14="http://schemas.microsoft.com/office/powerpoint/2010/main" val="19080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822E4-7AD6-4465-AF61-0890B1AB6C41}"/>
              </a:ext>
            </a:extLst>
          </p:cNvPr>
          <p:cNvSpPr txBox="1"/>
          <p:nvPr/>
        </p:nvSpPr>
        <p:spPr>
          <a:xfrm>
            <a:off x="83820" y="992292"/>
            <a:ext cx="12024360" cy="5647700"/>
          </a:xfrm>
          <a:prstGeom prst="rect">
            <a:avLst/>
          </a:prstGeom>
          <a:noFill/>
        </p:spPr>
        <p:txBody>
          <a:bodyPr wrap="square">
            <a:spAutoFit/>
          </a:bodyPr>
          <a:lstStyle/>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What is the difference between learning intentions and success criteria and how do they link together?</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Why are learning intentions and success criteria important?</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Are learning intentions and success criteria relevant to both short- and long-term planning?  Do they look the same?</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How and when do you use learning intentions and success criteria to support learning and to inform both short- and long-term planning?</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What are the common issues you come across which affect the quality of learning intentions and success criteria?</a:t>
            </a:r>
          </a:p>
          <a:p>
            <a:pPr algn="l" rtl="0" fontAlgn="base"/>
            <a:endParaRPr lang="en-GB" sz="1900" b="0" i="0" u="none" strike="noStrike" dirty="0">
              <a:solidFill>
                <a:srgbClr val="000000"/>
              </a:solidFill>
              <a:effectLst/>
              <a:latin typeface="Calibri" panose="020F0502020204030204" pitchFamily="34" charset="0"/>
              <a:cs typeface="Calibri" panose="020F0502020204030204" pitchFamily="34" charset="0"/>
            </a:endParaRP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Why did you select these learning intentions and success criteria?</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In what ways are they appropriate for this group of learners?</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Do they reflect the key learning?</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How did you involve the learners in developing the success criteria?</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Do they clearly outline what learners need to do to be successful?</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In what ways are they reflected in the assessment activities?</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Are they at the correct level of challenge?</a:t>
            </a:r>
            <a:r>
              <a:rPr lang="en-US" sz="1900" b="0" i="0" dirty="0">
                <a:solidFill>
                  <a:srgbClr val="000000"/>
                </a:solidFill>
                <a:effectLst/>
                <a:latin typeface="Calibri" panose="020F0502020204030204" pitchFamily="34" charset="0"/>
                <a:cs typeface="Calibri" panose="020F0502020204030204" pitchFamily="34" charset="0"/>
              </a:rPr>
              <a:t>​ </a:t>
            </a:r>
            <a:r>
              <a:rPr lang="en-GB" sz="1900" b="0" i="0" u="none" strike="noStrike" dirty="0">
                <a:solidFill>
                  <a:srgbClr val="000000"/>
                </a:solidFill>
                <a:effectLst/>
                <a:latin typeface="Calibri" panose="020F0502020204030204" pitchFamily="34" charset="0"/>
                <a:cs typeface="Calibri" panose="020F0502020204030204" pitchFamily="34" charset="0"/>
              </a:rPr>
              <a:t>How do you know?</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Do the learning intentions and success criteria focus on the learning?</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Are there any ceilings in your learning intentions and success criteria?</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Do they reflect the wording of the Es and </a:t>
            </a:r>
            <a:r>
              <a:rPr lang="en-GB" sz="1900" b="0" i="0" u="none" strike="noStrike" dirty="0" err="1">
                <a:solidFill>
                  <a:srgbClr val="000000"/>
                </a:solidFill>
                <a:effectLst/>
                <a:latin typeface="Calibri" panose="020F0502020204030204" pitchFamily="34" charset="0"/>
                <a:cs typeface="Calibri" panose="020F0502020204030204" pitchFamily="34" charset="0"/>
              </a:rPr>
              <a:t>Os</a:t>
            </a:r>
            <a:r>
              <a:rPr lang="en-GB" sz="1900" b="0" i="0" u="none" strike="noStrike" dirty="0">
                <a:solidFill>
                  <a:srgbClr val="000000"/>
                </a:solidFill>
                <a:effectLst/>
                <a:latin typeface="Calibri" panose="020F0502020204030204" pitchFamily="34" charset="0"/>
                <a:cs typeface="Calibri" panose="020F0502020204030204" pitchFamily="34" charset="0"/>
              </a:rPr>
              <a:t>? (</a:t>
            </a:r>
            <a:r>
              <a:rPr lang="en-GB" sz="1900" b="0" i="0" u="none" strike="noStrike" dirty="0" err="1">
                <a:solidFill>
                  <a:srgbClr val="000000"/>
                </a:solidFill>
                <a:effectLst/>
                <a:latin typeface="Calibri" panose="020F0502020204030204" pitchFamily="34" charset="0"/>
                <a:cs typeface="Calibri" panose="020F0502020204030204" pitchFamily="34" charset="0"/>
              </a:rPr>
              <a:t>ie</a:t>
            </a:r>
            <a:r>
              <a:rPr lang="en-GB" sz="1900" b="0" i="0" u="none" strike="noStrike" dirty="0">
                <a:solidFill>
                  <a:srgbClr val="000000"/>
                </a:solidFill>
                <a:effectLst/>
                <a:latin typeface="Calibri" panose="020F0502020204030204" pitchFamily="34" charset="0"/>
                <a:cs typeface="Calibri" panose="020F0502020204030204" pitchFamily="34" charset="0"/>
              </a:rPr>
              <a:t> understand, use, explain)</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How did you share the learning intentions with the learners?</a:t>
            </a:r>
            <a:r>
              <a:rPr lang="en-US" sz="19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1900" b="0" i="0" u="none" strike="noStrike" dirty="0">
                <a:solidFill>
                  <a:srgbClr val="000000"/>
                </a:solidFill>
                <a:effectLst/>
                <a:latin typeface="Calibri" panose="020F0502020204030204" pitchFamily="34" charset="0"/>
                <a:cs typeface="Calibri" panose="020F0502020204030204" pitchFamily="34" charset="0"/>
              </a:rPr>
              <a:t>How did you agree the success criteria with the learners?</a:t>
            </a:r>
            <a:r>
              <a:rPr lang="en-US" sz="1900" b="0" i="0" dirty="0">
                <a:solidFill>
                  <a:srgbClr val="000000"/>
                </a:solidFill>
                <a:effectLst/>
                <a:latin typeface="Calibri" panose="020F0502020204030204" pitchFamily="34" charset="0"/>
                <a:cs typeface="Calibri" panose="020F0502020204030204" pitchFamily="34" charset="0"/>
              </a:rPr>
              <a:t>​</a:t>
            </a:r>
          </a:p>
        </p:txBody>
      </p:sp>
      <p:sp>
        <p:nvSpPr>
          <p:cNvPr id="3" name="Title 1">
            <a:extLst>
              <a:ext uri="{FF2B5EF4-FFF2-40B4-BE49-F238E27FC236}">
                <a16:creationId xmlns:a16="http://schemas.microsoft.com/office/drawing/2014/main" id="{2AC39793-F159-4D67-90A9-421AEC816E25}"/>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Calibri" panose="020F0502020204030204" pitchFamily="34" charset="0"/>
                <a:cs typeface="Calibri" panose="020F0502020204030204" pitchFamily="34" charset="0"/>
              </a:rPr>
              <a:t>Reflective Questions</a:t>
            </a:r>
          </a:p>
        </p:txBody>
      </p:sp>
      <p:pic>
        <p:nvPicPr>
          <p:cNvPr id="4" name="Picture 2">
            <a:extLst>
              <a:ext uri="{FF2B5EF4-FFF2-40B4-BE49-F238E27FC236}">
                <a16:creationId xmlns:a16="http://schemas.microsoft.com/office/drawing/2014/main" id="{E0440B6D-DE02-4E7F-93EC-184D0F1A7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42" y="0"/>
            <a:ext cx="1708720" cy="96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46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4" name="TextBox 3">
            <a:extLst>
              <a:ext uri="{FF2B5EF4-FFF2-40B4-BE49-F238E27FC236}">
                <a16:creationId xmlns:a16="http://schemas.microsoft.com/office/drawing/2014/main" id="{68F456CC-FA25-4B7E-8C4A-405F3820057F}"/>
              </a:ext>
            </a:extLst>
          </p:cNvPr>
          <p:cNvSpPr txBox="1"/>
          <p:nvPr/>
        </p:nvSpPr>
        <p:spPr>
          <a:xfrm>
            <a:off x="165667" y="4061091"/>
            <a:ext cx="11883390" cy="461665"/>
          </a:xfrm>
          <a:prstGeom prst="rect">
            <a:avLst/>
          </a:prstGeom>
          <a:noFill/>
        </p:spPr>
        <p:txBody>
          <a:bodyPr wrap="square">
            <a:spAutoFit/>
          </a:bodyPr>
          <a:lstStyle/>
          <a:p>
            <a:r>
              <a:rPr lang="en-GB" sz="2400" dirty="0"/>
              <a:t>Kara Vandas - </a:t>
            </a:r>
            <a:r>
              <a:rPr lang="en-GB" sz="2400" dirty="0">
                <a:hlinkClick r:id="rId3"/>
              </a:rPr>
              <a:t>How to co-construct success criteria in education </a:t>
            </a:r>
            <a:r>
              <a:rPr lang="en-GB" sz="2400" dirty="0"/>
              <a:t>- The Core Collaborative (2020)</a:t>
            </a:r>
          </a:p>
        </p:txBody>
      </p:sp>
      <p:sp>
        <p:nvSpPr>
          <p:cNvPr id="5" name="TextBox 4">
            <a:extLst>
              <a:ext uri="{FF2B5EF4-FFF2-40B4-BE49-F238E27FC236}">
                <a16:creationId xmlns:a16="http://schemas.microsoft.com/office/drawing/2014/main" id="{7828E741-05FD-4B24-B05A-40EAC292B4C8}"/>
              </a:ext>
            </a:extLst>
          </p:cNvPr>
          <p:cNvSpPr txBox="1"/>
          <p:nvPr/>
        </p:nvSpPr>
        <p:spPr>
          <a:xfrm>
            <a:off x="165667" y="1563203"/>
            <a:ext cx="7872748" cy="461665"/>
          </a:xfrm>
          <a:prstGeom prst="rect">
            <a:avLst/>
          </a:prstGeom>
          <a:noFill/>
        </p:spPr>
        <p:txBody>
          <a:bodyPr wrap="square">
            <a:spAutoFit/>
          </a:bodyPr>
          <a:lstStyle/>
          <a:p>
            <a:pPr fontAlgn="base"/>
            <a:r>
              <a:rPr lang="en-GB" sz="2400" b="0" i="0" u="none" strike="noStrike" dirty="0">
                <a:solidFill>
                  <a:srgbClr val="000000"/>
                </a:solidFill>
                <a:effectLst/>
                <a:latin typeface="Calibri" panose="020F0502020204030204" pitchFamily="34" charset="0"/>
                <a:cs typeface="Calibri" panose="020F0502020204030204" pitchFamily="34" charset="0"/>
              </a:rPr>
              <a:t>Shirley Clarke </a:t>
            </a:r>
            <a:r>
              <a:rPr lang="en-GB" sz="2400" b="0" i="1" u="none" strike="noStrike" dirty="0">
                <a:solidFill>
                  <a:srgbClr val="000000"/>
                </a:solidFill>
                <a:effectLst/>
                <a:latin typeface="Calibri" panose="020F0502020204030204" pitchFamily="34" charset="0"/>
                <a:cs typeface="Calibri" panose="020F0502020204030204" pitchFamily="34" charset="0"/>
              </a:rPr>
              <a:t>- </a:t>
            </a:r>
            <a:r>
              <a:rPr lang="en-GB" sz="2400" b="0" u="none" strike="noStrike" dirty="0">
                <a:solidFill>
                  <a:srgbClr val="000000"/>
                </a:solidFill>
                <a:effectLst/>
                <a:latin typeface="Calibri" panose="020F0502020204030204" pitchFamily="34" charset="0"/>
                <a:cs typeface="Calibri" panose="020F0502020204030204" pitchFamily="34" charset="0"/>
                <a:hlinkClick r:id="rId4"/>
              </a:rPr>
              <a:t>What is Formative Assessment?</a:t>
            </a:r>
            <a:r>
              <a:rPr lang="en-GB" sz="2400" b="0" i="0" dirty="0">
                <a:solidFill>
                  <a:srgbClr val="444444"/>
                </a:solidFill>
                <a:effectLst/>
                <a:latin typeface="Calibri" panose="020F0502020204030204" pitchFamily="34" charset="0"/>
                <a:cs typeface="Calibri" panose="020F0502020204030204" pitchFamily="34" charset="0"/>
              </a:rPr>
              <a:t>​</a:t>
            </a:r>
            <a:endParaRPr lang="en-GB" sz="1600" b="0" i="0" dirty="0">
              <a:solidFill>
                <a:srgbClr val="444444"/>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188A465-015C-4145-BCD7-30C44070F977}"/>
              </a:ext>
            </a:extLst>
          </p:cNvPr>
          <p:cNvSpPr txBox="1"/>
          <p:nvPr/>
        </p:nvSpPr>
        <p:spPr>
          <a:xfrm>
            <a:off x="165667" y="2163426"/>
            <a:ext cx="10335839" cy="461665"/>
          </a:xfrm>
          <a:prstGeom prst="rect">
            <a:avLst/>
          </a:prstGeom>
          <a:noFill/>
        </p:spPr>
        <p:txBody>
          <a:bodyPr wrap="square">
            <a:spAutoFit/>
          </a:bodyPr>
          <a:lstStyle/>
          <a:p>
            <a:r>
              <a:rPr lang="en-GB" sz="2400" dirty="0"/>
              <a:t>John Hattie - </a:t>
            </a:r>
            <a:r>
              <a:rPr lang="en-GB" sz="2400" dirty="0">
                <a:hlinkClick r:id="rId5"/>
              </a:rPr>
              <a:t>Learning Intentions and Success Criteria</a:t>
            </a:r>
            <a:endParaRPr lang="en-GB" sz="2400" b="1" dirty="0"/>
          </a:p>
        </p:txBody>
      </p:sp>
      <p:sp>
        <p:nvSpPr>
          <p:cNvPr id="7" name="TextBox 6">
            <a:extLst>
              <a:ext uri="{FF2B5EF4-FFF2-40B4-BE49-F238E27FC236}">
                <a16:creationId xmlns:a16="http://schemas.microsoft.com/office/drawing/2014/main" id="{731B122A-931D-49BD-AA7D-32835AC60A0A}"/>
              </a:ext>
            </a:extLst>
          </p:cNvPr>
          <p:cNvSpPr txBox="1"/>
          <p:nvPr/>
        </p:nvSpPr>
        <p:spPr>
          <a:xfrm>
            <a:off x="165667" y="2795981"/>
            <a:ext cx="10202966" cy="461665"/>
          </a:xfrm>
          <a:prstGeom prst="rect">
            <a:avLst/>
          </a:prstGeom>
          <a:noFill/>
        </p:spPr>
        <p:txBody>
          <a:bodyPr wrap="square">
            <a:spAutoFit/>
          </a:bodyPr>
          <a:lstStyle/>
          <a:p>
            <a:r>
              <a:rPr lang="en-GB" sz="2400" dirty="0"/>
              <a:t>Dylan </a:t>
            </a:r>
            <a:r>
              <a:rPr lang="en-GB" sz="2400" dirty="0" err="1"/>
              <a:t>Wiliam</a:t>
            </a:r>
            <a:r>
              <a:rPr lang="en-GB" sz="2400" dirty="0"/>
              <a:t> - </a:t>
            </a:r>
            <a:r>
              <a:rPr lang="en-GB" sz="2400" dirty="0">
                <a:hlinkClick r:id="rId6"/>
              </a:rPr>
              <a:t>Self and Peer Assessment</a:t>
            </a:r>
            <a:r>
              <a:rPr lang="en-GB" sz="2400" dirty="0"/>
              <a:t> </a:t>
            </a:r>
            <a:r>
              <a:rPr lang="en-GB" sz="2000" dirty="0"/>
              <a:t>(3 minute video clip)</a:t>
            </a:r>
            <a:endParaRPr lang="en-GB" sz="2400" b="1" dirty="0"/>
          </a:p>
        </p:txBody>
      </p:sp>
      <p:sp>
        <p:nvSpPr>
          <p:cNvPr id="8" name="TextBox 7">
            <a:extLst>
              <a:ext uri="{FF2B5EF4-FFF2-40B4-BE49-F238E27FC236}">
                <a16:creationId xmlns:a16="http://schemas.microsoft.com/office/drawing/2014/main" id="{22174D1E-5285-45BD-B9E6-3F11853413BD}"/>
              </a:ext>
            </a:extLst>
          </p:cNvPr>
          <p:cNvSpPr txBox="1"/>
          <p:nvPr/>
        </p:nvSpPr>
        <p:spPr>
          <a:xfrm>
            <a:off x="165667" y="3428536"/>
            <a:ext cx="11512035" cy="461665"/>
          </a:xfrm>
          <a:prstGeom prst="rect">
            <a:avLst/>
          </a:prstGeom>
          <a:noFill/>
        </p:spPr>
        <p:txBody>
          <a:bodyPr wrap="square">
            <a:spAutoFit/>
          </a:bodyPr>
          <a:lstStyle/>
          <a:p>
            <a:r>
              <a:rPr lang="en-GB" sz="2400" dirty="0"/>
              <a:t>Dylan </a:t>
            </a:r>
            <a:r>
              <a:rPr lang="en-GB" sz="2400" dirty="0" err="1"/>
              <a:t>Wiliam</a:t>
            </a:r>
            <a:r>
              <a:rPr lang="en-GB" sz="2400" dirty="0"/>
              <a:t> - </a:t>
            </a:r>
            <a:r>
              <a:rPr lang="en-GB" sz="2400" dirty="0">
                <a:hlinkClick r:id="rId7"/>
              </a:rPr>
              <a:t>Clarifying, Sharing and Understanding Learning Intentions</a:t>
            </a:r>
            <a:r>
              <a:rPr lang="en-GB" sz="2000" dirty="0">
                <a:hlinkClick r:id="rId7"/>
              </a:rPr>
              <a:t> </a:t>
            </a:r>
            <a:r>
              <a:rPr lang="en-GB" sz="2000" dirty="0"/>
              <a:t>(5 minute video clip)</a:t>
            </a:r>
          </a:p>
        </p:txBody>
      </p:sp>
      <p:sp>
        <p:nvSpPr>
          <p:cNvPr id="11" name="TextBox 10">
            <a:extLst>
              <a:ext uri="{FF2B5EF4-FFF2-40B4-BE49-F238E27FC236}">
                <a16:creationId xmlns:a16="http://schemas.microsoft.com/office/drawing/2014/main" id="{7FE5458E-8CE4-4F37-82CC-04DA46A1005D}"/>
              </a:ext>
            </a:extLst>
          </p:cNvPr>
          <p:cNvSpPr txBox="1"/>
          <p:nvPr/>
        </p:nvSpPr>
        <p:spPr>
          <a:xfrm>
            <a:off x="165667" y="960974"/>
            <a:ext cx="11883390" cy="461665"/>
          </a:xfrm>
          <a:prstGeom prst="rect">
            <a:avLst/>
          </a:prstGeom>
          <a:noFill/>
        </p:spPr>
        <p:txBody>
          <a:bodyPr wrap="square">
            <a:spAutoFit/>
          </a:bodyPr>
          <a:lstStyle/>
          <a:p>
            <a:r>
              <a:rPr lang="en-GB" sz="2400" dirty="0"/>
              <a:t>Education Scotland - Moderation Hub - </a:t>
            </a:r>
            <a:r>
              <a:rPr lang="en-GB" sz="2400" dirty="0">
                <a:hlinkClick r:id="rId8"/>
              </a:rPr>
              <a:t>Learning Intentions and Success Criteria </a:t>
            </a:r>
            <a:endParaRPr lang="en-GB" sz="2400" dirty="0"/>
          </a:p>
        </p:txBody>
      </p:sp>
      <p:sp>
        <p:nvSpPr>
          <p:cNvPr id="12" name="TextBox 11">
            <a:extLst>
              <a:ext uri="{FF2B5EF4-FFF2-40B4-BE49-F238E27FC236}">
                <a16:creationId xmlns:a16="http://schemas.microsoft.com/office/drawing/2014/main" id="{E888EFCB-52E2-48A8-93BA-C6273B0BC773}"/>
              </a:ext>
            </a:extLst>
          </p:cNvPr>
          <p:cNvSpPr txBox="1"/>
          <p:nvPr/>
        </p:nvSpPr>
        <p:spPr>
          <a:xfrm>
            <a:off x="165667" y="5928607"/>
            <a:ext cx="9765370" cy="461665"/>
          </a:xfrm>
          <a:prstGeom prst="rect">
            <a:avLst/>
          </a:prstGeom>
          <a:noFill/>
        </p:spPr>
        <p:txBody>
          <a:bodyPr wrap="square">
            <a:spAutoFit/>
          </a:bodyPr>
          <a:lstStyle/>
          <a:p>
            <a:r>
              <a:rPr lang="en-US" sz="2400" i="0" dirty="0">
                <a:solidFill>
                  <a:srgbClr val="000000"/>
                </a:solidFill>
                <a:effectLst/>
                <a:latin typeface="Calibri" panose="020F0502020204030204" pitchFamily="34" charset="0"/>
                <a:cs typeface="Calibri" panose="020F0502020204030204" pitchFamily="34" charset="0"/>
              </a:rPr>
              <a:t>DE tv - (HITS 3) </a:t>
            </a:r>
            <a:r>
              <a:rPr lang="en-US" sz="2400" i="0" dirty="0">
                <a:solidFill>
                  <a:srgbClr val="000000"/>
                </a:solidFill>
                <a:effectLst/>
                <a:latin typeface="Calibri" panose="020F0502020204030204" pitchFamily="34" charset="0"/>
                <a:cs typeface="Calibri" panose="020F0502020204030204" pitchFamily="34" charset="0"/>
                <a:hlinkClick r:id="rId9"/>
              </a:rPr>
              <a:t>Learning Intentions and Success Criteria </a:t>
            </a:r>
            <a:r>
              <a:rPr lang="en-US" sz="2000" i="0" dirty="0">
                <a:solidFill>
                  <a:srgbClr val="000000"/>
                </a:solidFill>
                <a:effectLst/>
                <a:latin typeface="Calibri" panose="020F0502020204030204" pitchFamily="34" charset="0"/>
                <a:cs typeface="Calibri" panose="020F0502020204030204" pitchFamily="34" charset="0"/>
              </a:rPr>
              <a:t>(3 minute video clip)</a:t>
            </a:r>
          </a:p>
        </p:txBody>
      </p:sp>
      <p:sp>
        <p:nvSpPr>
          <p:cNvPr id="13" name="TextBox 12">
            <a:extLst>
              <a:ext uri="{FF2B5EF4-FFF2-40B4-BE49-F238E27FC236}">
                <a16:creationId xmlns:a16="http://schemas.microsoft.com/office/drawing/2014/main" id="{A53A3CB3-595D-49E7-A9CC-ADE9995DB203}"/>
              </a:ext>
            </a:extLst>
          </p:cNvPr>
          <p:cNvSpPr txBox="1"/>
          <p:nvPr/>
        </p:nvSpPr>
        <p:spPr>
          <a:xfrm>
            <a:off x="165667" y="4729323"/>
            <a:ext cx="10872001" cy="461665"/>
          </a:xfrm>
          <a:prstGeom prst="rect">
            <a:avLst/>
          </a:prstGeom>
          <a:noFill/>
        </p:spPr>
        <p:txBody>
          <a:bodyPr wrap="square">
            <a:spAutoFit/>
          </a:bodyPr>
          <a:lstStyle/>
          <a:p>
            <a:pPr fontAlgn="base"/>
            <a:r>
              <a:rPr lang="en-US" sz="2400" i="0" dirty="0">
                <a:solidFill>
                  <a:srgbClr val="000000"/>
                </a:solidFill>
                <a:effectLst/>
                <a:latin typeface="Calibri" panose="020F0502020204030204" pitchFamily="34" charset="0"/>
                <a:cs typeface="Calibri" panose="020F0502020204030204" pitchFamily="34" charset="0"/>
              </a:rPr>
              <a:t>T</a:t>
            </a:r>
            <a:r>
              <a:rPr lang="en-US" sz="2400" dirty="0">
                <a:solidFill>
                  <a:srgbClr val="000000"/>
                </a:solidFill>
                <a:latin typeface="Calibri" panose="020F0502020204030204" pitchFamily="34" charset="0"/>
                <a:cs typeface="Calibri" panose="020F0502020204030204" pitchFamily="34" charset="0"/>
              </a:rPr>
              <a:t>ea</a:t>
            </a:r>
            <a:r>
              <a:rPr lang="en-US" sz="2400" i="0" dirty="0">
                <a:solidFill>
                  <a:srgbClr val="000000"/>
                </a:solidFill>
                <a:effectLst/>
                <a:latin typeface="Calibri" panose="020F0502020204030204" pitchFamily="34" charset="0"/>
                <a:cs typeface="Calibri" panose="020F0502020204030204" pitchFamily="34" charset="0"/>
              </a:rPr>
              <a:t>cher Solutions - </a:t>
            </a:r>
            <a:r>
              <a:rPr lang="en-GB" sz="2400" b="0" i="0" u="none" strike="noStrike" dirty="0">
                <a:solidFill>
                  <a:srgbClr val="000000"/>
                </a:solidFill>
                <a:effectLst/>
                <a:latin typeface="Calibri" panose="020F0502020204030204" pitchFamily="34" charset="0"/>
                <a:cs typeface="Calibri" panose="020F0502020204030204" pitchFamily="34" charset="0"/>
                <a:hlinkClick r:id="rId10"/>
              </a:rPr>
              <a:t>Learning Intentions: from doing to learning </a:t>
            </a:r>
            <a:r>
              <a:rPr lang="en-US" sz="2000" i="0" dirty="0">
                <a:solidFill>
                  <a:srgbClr val="000000"/>
                </a:solidFill>
                <a:effectLst/>
                <a:latin typeface="Calibri" panose="020F0502020204030204" pitchFamily="34" charset="0"/>
                <a:cs typeface="Calibri" panose="020F0502020204030204" pitchFamily="34" charset="0"/>
              </a:rPr>
              <a:t>(3 minute video clip)</a:t>
            </a:r>
            <a:endParaRPr lang="en-GB" sz="20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BB36924-008F-4330-83CF-0EBC6C4496C5}"/>
              </a:ext>
            </a:extLst>
          </p:cNvPr>
          <p:cNvSpPr txBox="1"/>
          <p:nvPr/>
        </p:nvSpPr>
        <p:spPr>
          <a:xfrm>
            <a:off x="165667" y="5328965"/>
            <a:ext cx="10736920" cy="461665"/>
          </a:xfrm>
          <a:prstGeom prst="rect">
            <a:avLst/>
          </a:prstGeom>
          <a:noFill/>
        </p:spPr>
        <p:txBody>
          <a:bodyPr wrap="square">
            <a:spAutoFit/>
          </a:bodyPr>
          <a:lstStyle/>
          <a:p>
            <a:pPr algn="l" rtl="0" fontAlgn="base"/>
            <a:r>
              <a:rPr lang="en-GB" sz="2400" i="0" u="none" strike="noStrike" dirty="0">
                <a:effectLst/>
                <a:latin typeface="Calibri" panose="020F0502020204030204" pitchFamily="34" charset="0"/>
                <a:cs typeface="Calibri" panose="020F0502020204030204" pitchFamily="34" charset="0"/>
              </a:rPr>
              <a:t>Teacher S</a:t>
            </a:r>
            <a:r>
              <a:rPr lang="en-GB" sz="2400" dirty="0">
                <a:latin typeface="Calibri" panose="020F0502020204030204" pitchFamily="34" charset="0"/>
                <a:cs typeface="Calibri" panose="020F0502020204030204" pitchFamily="34" charset="0"/>
              </a:rPr>
              <a:t>ol</a:t>
            </a:r>
            <a:r>
              <a:rPr lang="en-GB" sz="2400" i="0" u="none" strike="noStrike" dirty="0">
                <a:effectLst/>
                <a:latin typeface="Calibri" panose="020F0502020204030204" pitchFamily="34" charset="0"/>
                <a:cs typeface="Calibri" panose="020F0502020204030204" pitchFamily="34" charset="0"/>
              </a:rPr>
              <a:t>utions - </a:t>
            </a:r>
            <a:r>
              <a:rPr lang="en-GB" sz="2400" b="0" i="0" u="none" strike="noStrike" dirty="0">
                <a:solidFill>
                  <a:srgbClr val="000000"/>
                </a:solidFill>
                <a:effectLst/>
                <a:latin typeface="Calibri" panose="020F0502020204030204" pitchFamily="34" charset="0"/>
                <a:cs typeface="Calibri" panose="020F0502020204030204" pitchFamily="34" charset="0"/>
                <a:hlinkClick r:id="rId11"/>
              </a:rPr>
              <a:t>What on Earth are Success Criteria </a:t>
            </a:r>
            <a:r>
              <a:rPr lang="en-US" sz="2000" i="0" dirty="0">
                <a:solidFill>
                  <a:srgbClr val="000000"/>
                </a:solidFill>
                <a:effectLst/>
                <a:latin typeface="Calibri" panose="020F0502020204030204" pitchFamily="34" charset="0"/>
                <a:cs typeface="Calibri" panose="020F0502020204030204" pitchFamily="34" charset="0"/>
              </a:rPr>
              <a:t>(3 minute video clip)</a:t>
            </a:r>
            <a:endParaRPr lang="en-US" sz="20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710750"/>
            <a:ext cx="10925447" cy="3539430"/>
          </a:xfrm>
          <a:prstGeom prst="rect">
            <a:avLst/>
          </a:prstGeom>
          <a:noFill/>
        </p:spPr>
        <p:txBody>
          <a:bodyPr wrap="square" rtlCol="0">
            <a:spAutoFit/>
          </a:bodyPr>
          <a:lstStyle/>
          <a:p>
            <a:r>
              <a:rPr lang="en-GB" sz="3200" dirty="0"/>
              <a:t>To develop an understanding of effective learning intentions and success criteria.</a:t>
            </a:r>
          </a:p>
          <a:p>
            <a:endParaRPr lang="en-GB" sz="3200" dirty="0"/>
          </a:p>
          <a:p>
            <a:r>
              <a:rPr lang="en-GB" sz="3200" dirty="0"/>
              <a:t>To explore the relationship between learning intentions, success criteria and assessment. </a:t>
            </a:r>
          </a:p>
          <a:p>
            <a:endParaRPr lang="en-GB" sz="3200" dirty="0"/>
          </a:p>
          <a:p>
            <a:r>
              <a:rPr lang="en-GB" sz="3200" dirty="0"/>
              <a:t>To evaluate existing practice and identify areas for improvement.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58000"/>
            <a:chOff x="262890" y="26979"/>
            <a:chExt cx="11563781"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948941" y="5878474"/>
              <a:ext cx="6569498" cy="646331"/>
            </a:xfrm>
            <a:prstGeom prst="rect">
              <a:avLst/>
            </a:prstGeom>
            <a:noFill/>
          </p:spPr>
          <p:txBody>
            <a:bodyPr wrap="square">
              <a:spAutoFit/>
            </a:bodyPr>
            <a:lstStyle/>
            <a:p>
              <a:pPr algn="ctr"/>
              <a:r>
                <a:rPr lang="en-GB" b="0" i="1" u="none" strike="noStrike" dirty="0">
                  <a:effectLst/>
                  <a:latin typeface="Calibri" panose="020F0502020204030204" pitchFamily="34" charset="0"/>
                  <a:hlinkClick r:id="rId4"/>
                </a:rPr>
                <a:t>Building the Curriculum 5</a:t>
              </a:r>
              <a:r>
                <a:rPr lang="en-GB" b="0" i="1" u="none" strike="noStrike" dirty="0">
                  <a:effectLst/>
                  <a:latin typeface="Calibri" panose="020F0502020204030204" pitchFamily="34" charset="0"/>
                </a:rPr>
                <a:t>: A Framework Assessment</a:t>
              </a:r>
            </a:p>
            <a:p>
              <a:pPr algn="ctr"/>
              <a:r>
                <a:rPr lang="en-GB" b="0" i="0" u="none" strike="noStrike" dirty="0">
                  <a:effectLst/>
                  <a:latin typeface="Calibri" panose="020F0502020204030204" pitchFamily="34" charset="0"/>
                </a:rPr>
                <a:t>The Scottish Government (2010)</a:t>
              </a:r>
              <a:r>
                <a:rPr lang="en-GB" b="0" i="0" dirty="0">
                  <a:effectLst/>
                  <a:latin typeface="Calibri" panose="020F0502020204030204" pitchFamily="34" charset="0"/>
                </a:rPr>
                <a:t>​</a:t>
              </a:r>
              <a:endParaRPr lang="en-GB" dirty="0"/>
            </a:p>
          </p:txBody>
        </p:sp>
      </p:grpSp>
      <p:sp>
        <p:nvSpPr>
          <p:cNvPr id="2" name="TextBox 1">
            <a:extLst>
              <a:ext uri="{FF2B5EF4-FFF2-40B4-BE49-F238E27FC236}">
                <a16:creationId xmlns:a16="http://schemas.microsoft.com/office/drawing/2014/main" id="{2EE6C282-DE41-4BC0-9720-9C65C03188BD}"/>
              </a:ext>
            </a:extLst>
          </p:cNvPr>
          <p:cNvSpPr txBox="1"/>
          <p:nvPr/>
        </p:nvSpPr>
        <p:spPr>
          <a:xfrm>
            <a:off x="2455545" y="969109"/>
            <a:ext cx="7280910" cy="1323439"/>
          </a:xfrm>
          <a:prstGeom prst="rect">
            <a:avLst/>
          </a:prstGeom>
          <a:noFill/>
        </p:spPr>
        <p:txBody>
          <a:bodyPr wrap="square" rtlCol="0">
            <a:spAutoFit/>
          </a:bodyPr>
          <a:lstStyle/>
          <a:p>
            <a:pPr algn="ctr"/>
            <a:r>
              <a:rPr lang="en-GB" sz="4000" dirty="0"/>
              <a:t>Staff should discuss with learners what they are expected to learn.</a:t>
            </a:r>
          </a:p>
        </p:txBody>
      </p:sp>
      <p:sp>
        <p:nvSpPr>
          <p:cNvPr id="8" name="TextBox 7">
            <a:extLst>
              <a:ext uri="{FF2B5EF4-FFF2-40B4-BE49-F238E27FC236}">
                <a16:creationId xmlns:a16="http://schemas.microsoft.com/office/drawing/2014/main" id="{32FE13A0-5E16-4D96-8655-079EB4E34096}"/>
              </a:ext>
            </a:extLst>
          </p:cNvPr>
          <p:cNvSpPr txBox="1"/>
          <p:nvPr/>
        </p:nvSpPr>
        <p:spPr>
          <a:xfrm>
            <a:off x="1501670" y="2937008"/>
            <a:ext cx="9464040" cy="1938992"/>
          </a:xfrm>
          <a:prstGeom prst="rect">
            <a:avLst/>
          </a:prstGeom>
          <a:noFill/>
        </p:spPr>
        <p:txBody>
          <a:bodyPr wrap="square" rtlCol="0">
            <a:spAutoFit/>
          </a:bodyPr>
          <a:lstStyle/>
          <a:p>
            <a:pPr algn="ctr"/>
            <a:r>
              <a:rPr lang="en-GB" sz="4000" dirty="0"/>
              <a:t>They should </a:t>
            </a:r>
            <a:r>
              <a:rPr lang="en-GB" sz="4000" b="1" dirty="0">
                <a:solidFill>
                  <a:srgbClr val="00B0F0"/>
                </a:solidFill>
              </a:rPr>
              <a:t>clarify and share</a:t>
            </a:r>
            <a:r>
              <a:rPr lang="en-GB" sz="4000" dirty="0">
                <a:solidFill>
                  <a:srgbClr val="00B0F0"/>
                </a:solidFill>
              </a:rPr>
              <a:t> </a:t>
            </a:r>
            <a:r>
              <a:rPr lang="en-GB" sz="4000" dirty="0"/>
              <a:t>learning intentions and success criteria and appropriate experiences for achieving these. </a:t>
            </a:r>
          </a:p>
        </p:txBody>
      </p:sp>
    </p:spTree>
    <p:extLst>
      <p:ext uri="{BB962C8B-B14F-4D97-AF65-F5344CB8AC3E}">
        <p14:creationId xmlns:p14="http://schemas.microsoft.com/office/powerpoint/2010/main" val="173187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ED2E95-A9BC-4BDE-9E7A-AE4AE4FB0589}"/>
              </a:ext>
            </a:extLst>
          </p:cNvPr>
          <p:cNvGrpSpPr/>
          <p:nvPr/>
        </p:nvGrpSpPr>
        <p:grpSpPr>
          <a:xfrm rot="1196108">
            <a:off x="2616101" y="33213"/>
            <a:ext cx="6120000" cy="6983729"/>
            <a:chOff x="2522531" y="15183"/>
            <a:chExt cx="6120000" cy="6983729"/>
          </a:xfrm>
        </p:grpSpPr>
        <p:grpSp>
          <p:nvGrpSpPr>
            <p:cNvPr id="2" name="Google Shape;923;p101">
              <a:extLst>
                <a:ext uri="{FF2B5EF4-FFF2-40B4-BE49-F238E27FC236}">
                  <a16:creationId xmlns:a16="http://schemas.microsoft.com/office/drawing/2014/main" id="{830A9F02-24FD-41CE-8975-BDA894173D38}"/>
                </a:ext>
              </a:extLst>
            </p:cNvPr>
            <p:cNvGrpSpPr/>
            <p:nvPr/>
          </p:nvGrpSpPr>
          <p:grpSpPr>
            <a:xfrm rot="17198745">
              <a:off x="2090666" y="447048"/>
              <a:ext cx="6983729" cy="6120000"/>
              <a:chOff x="3161917" y="2170682"/>
              <a:chExt cx="458870" cy="404737"/>
            </a:xfrm>
          </p:grpSpPr>
          <p:sp>
            <p:nvSpPr>
              <p:cNvPr id="3" name="Google Shape;924;p101">
                <a:extLst>
                  <a:ext uri="{FF2B5EF4-FFF2-40B4-BE49-F238E27FC236}">
                    <a16:creationId xmlns:a16="http://schemas.microsoft.com/office/drawing/2014/main" id="{27032BA4-35AB-4F21-95DF-FC8B72F33CCF}"/>
                  </a:ext>
                </a:extLst>
              </p:cNvPr>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FF66CC"/>
              </a:solidFill>
              <a:ln w="38100" cap="flat" cmpd="sng">
                <a:solidFill>
                  <a:srgbClr val="FF66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25;p101">
                <a:extLst>
                  <a:ext uri="{FF2B5EF4-FFF2-40B4-BE49-F238E27FC236}">
                    <a16:creationId xmlns:a16="http://schemas.microsoft.com/office/drawing/2014/main" id="{DADD847A-7925-47D8-A786-7D27E41753B3}"/>
                  </a:ext>
                </a:extLst>
              </p:cNvPr>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00B0F0"/>
              </a:solidFill>
              <a:ln w="38100"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26;p101">
                <a:extLst>
                  <a:ext uri="{FF2B5EF4-FFF2-40B4-BE49-F238E27FC236}">
                    <a16:creationId xmlns:a16="http://schemas.microsoft.com/office/drawing/2014/main" id="{0BA3AFBC-5256-4152-AF2E-E1D59A0FF539}"/>
                  </a:ext>
                </a:extLst>
              </p:cNvPr>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ABBCED25-67BE-485A-A032-CBA546B8ACB4}"/>
                </a:ext>
              </a:extLst>
            </p:cNvPr>
            <p:cNvSpPr txBox="1"/>
            <p:nvPr/>
          </p:nvSpPr>
          <p:spPr>
            <a:xfrm rot="21439116">
              <a:off x="3482007" y="766574"/>
              <a:ext cx="4299457" cy="707886"/>
            </a:xfrm>
            <a:prstGeom prst="rect">
              <a:avLst/>
            </a:prstGeom>
            <a:noFill/>
          </p:spPr>
          <p:txBody>
            <a:bodyPr wrap="square" rtlCol="0">
              <a:spAutoFit/>
            </a:bodyPr>
            <a:lstStyle/>
            <a:p>
              <a:pPr algn="ctr"/>
              <a:r>
                <a:rPr lang="en-GB" sz="4000" b="1" dirty="0"/>
                <a:t>Learning Intentions</a:t>
              </a:r>
            </a:p>
          </p:txBody>
        </p:sp>
        <p:sp>
          <p:nvSpPr>
            <p:cNvPr id="13" name="TextBox 12">
              <a:extLst>
                <a:ext uri="{FF2B5EF4-FFF2-40B4-BE49-F238E27FC236}">
                  <a16:creationId xmlns:a16="http://schemas.microsoft.com/office/drawing/2014/main" id="{5101A6D3-17B3-4AFF-B4DE-FDE414BA182B}"/>
                </a:ext>
              </a:extLst>
            </p:cNvPr>
            <p:cNvSpPr txBox="1"/>
            <p:nvPr/>
          </p:nvSpPr>
          <p:spPr>
            <a:xfrm rot="17504990">
              <a:off x="5331575" y="3620845"/>
              <a:ext cx="3511744" cy="707886"/>
            </a:xfrm>
            <a:prstGeom prst="rect">
              <a:avLst/>
            </a:prstGeom>
            <a:noFill/>
          </p:spPr>
          <p:txBody>
            <a:bodyPr wrap="square" rtlCol="0">
              <a:spAutoFit/>
            </a:bodyPr>
            <a:lstStyle/>
            <a:p>
              <a:pPr algn="ctr"/>
              <a:r>
                <a:rPr lang="en-GB" sz="4000" b="1" dirty="0"/>
                <a:t>Success Criteria</a:t>
              </a:r>
            </a:p>
          </p:txBody>
        </p:sp>
        <p:sp>
          <p:nvSpPr>
            <p:cNvPr id="14" name="TextBox 13">
              <a:extLst>
                <a:ext uri="{FF2B5EF4-FFF2-40B4-BE49-F238E27FC236}">
                  <a16:creationId xmlns:a16="http://schemas.microsoft.com/office/drawing/2014/main" id="{2A82BA5A-A7E1-4E19-BB97-E0BAF970E27D}"/>
                </a:ext>
              </a:extLst>
            </p:cNvPr>
            <p:cNvSpPr txBox="1"/>
            <p:nvPr/>
          </p:nvSpPr>
          <p:spPr>
            <a:xfrm rot="2854482">
              <a:off x="2487501" y="3897540"/>
              <a:ext cx="3511744" cy="769441"/>
            </a:xfrm>
            <a:prstGeom prst="rect">
              <a:avLst/>
            </a:prstGeom>
            <a:noFill/>
          </p:spPr>
          <p:txBody>
            <a:bodyPr wrap="square" rtlCol="0">
              <a:spAutoFit/>
            </a:bodyPr>
            <a:lstStyle/>
            <a:p>
              <a:pPr algn="ctr"/>
              <a:r>
                <a:rPr lang="en-GB" sz="4400" b="1" dirty="0"/>
                <a:t>Feedback</a:t>
              </a:r>
            </a:p>
          </p:txBody>
        </p:sp>
        <p:sp>
          <p:nvSpPr>
            <p:cNvPr id="16" name="TextBox 15">
              <a:extLst>
                <a:ext uri="{FF2B5EF4-FFF2-40B4-BE49-F238E27FC236}">
                  <a16:creationId xmlns:a16="http://schemas.microsoft.com/office/drawing/2014/main" id="{4247D0B0-4B5F-40E4-A59B-0FE58B2B5DD8}"/>
                </a:ext>
              </a:extLst>
            </p:cNvPr>
            <p:cNvSpPr txBox="1"/>
            <p:nvPr/>
          </p:nvSpPr>
          <p:spPr>
            <a:xfrm rot="17457990">
              <a:off x="6286289" y="3737369"/>
              <a:ext cx="2804012" cy="523220"/>
            </a:xfrm>
            <a:prstGeom prst="rect">
              <a:avLst/>
            </a:prstGeom>
            <a:noFill/>
          </p:spPr>
          <p:txBody>
            <a:bodyPr wrap="square" rtlCol="0">
              <a:spAutoFit/>
            </a:bodyPr>
            <a:lstStyle/>
            <a:p>
              <a:r>
                <a:rPr lang="en-GB" sz="2800" dirty="0"/>
                <a:t>How am I going?</a:t>
              </a:r>
            </a:p>
          </p:txBody>
        </p:sp>
        <p:sp>
          <p:nvSpPr>
            <p:cNvPr id="17" name="TextBox 16">
              <a:extLst>
                <a:ext uri="{FF2B5EF4-FFF2-40B4-BE49-F238E27FC236}">
                  <a16:creationId xmlns:a16="http://schemas.microsoft.com/office/drawing/2014/main" id="{1598F404-8EFF-407F-A973-896FEDA5E057}"/>
                </a:ext>
              </a:extLst>
            </p:cNvPr>
            <p:cNvSpPr txBox="1"/>
            <p:nvPr/>
          </p:nvSpPr>
          <p:spPr>
            <a:xfrm rot="21428013">
              <a:off x="4093594" y="1370277"/>
              <a:ext cx="3076282" cy="523220"/>
            </a:xfrm>
            <a:prstGeom prst="rect">
              <a:avLst/>
            </a:prstGeom>
            <a:noFill/>
          </p:spPr>
          <p:txBody>
            <a:bodyPr wrap="square" rtlCol="0">
              <a:spAutoFit/>
            </a:bodyPr>
            <a:lstStyle/>
            <a:p>
              <a:r>
                <a:rPr lang="en-GB" sz="2800" dirty="0"/>
                <a:t>Where am I going?</a:t>
              </a:r>
            </a:p>
          </p:txBody>
        </p:sp>
        <p:sp>
          <p:nvSpPr>
            <p:cNvPr id="18" name="TextBox 17">
              <a:extLst>
                <a:ext uri="{FF2B5EF4-FFF2-40B4-BE49-F238E27FC236}">
                  <a16:creationId xmlns:a16="http://schemas.microsoft.com/office/drawing/2014/main" id="{BD2529E6-A884-42B7-8DD5-F4A129FA50A5}"/>
                </a:ext>
              </a:extLst>
            </p:cNvPr>
            <p:cNvSpPr txBox="1"/>
            <p:nvPr/>
          </p:nvSpPr>
          <p:spPr>
            <a:xfrm rot="2819869">
              <a:off x="2432970" y="4484239"/>
              <a:ext cx="2804012" cy="523220"/>
            </a:xfrm>
            <a:prstGeom prst="rect">
              <a:avLst/>
            </a:prstGeom>
            <a:noFill/>
          </p:spPr>
          <p:txBody>
            <a:bodyPr wrap="square" rtlCol="0">
              <a:spAutoFit/>
            </a:bodyPr>
            <a:lstStyle/>
            <a:p>
              <a:pPr algn="ctr"/>
              <a:r>
                <a:rPr lang="en-GB" sz="2800" dirty="0"/>
                <a:t>Where to next?</a:t>
              </a:r>
            </a:p>
          </p:txBody>
        </p:sp>
      </p:grpSp>
      <p:sp>
        <p:nvSpPr>
          <p:cNvPr id="21" name="TextBox 20">
            <a:extLst>
              <a:ext uri="{FF2B5EF4-FFF2-40B4-BE49-F238E27FC236}">
                <a16:creationId xmlns:a16="http://schemas.microsoft.com/office/drawing/2014/main" id="{C07F5F6E-6003-4794-9761-A1F766C716AE}"/>
              </a:ext>
            </a:extLst>
          </p:cNvPr>
          <p:cNvSpPr txBox="1"/>
          <p:nvPr/>
        </p:nvSpPr>
        <p:spPr>
          <a:xfrm>
            <a:off x="8432639" y="254112"/>
            <a:ext cx="3420061" cy="646331"/>
          </a:xfrm>
          <a:prstGeom prst="rect">
            <a:avLst/>
          </a:prstGeom>
          <a:noFill/>
        </p:spPr>
        <p:txBody>
          <a:bodyPr wrap="square">
            <a:spAutoFit/>
          </a:bodyPr>
          <a:lstStyle/>
          <a:p>
            <a:pPr algn="ctr"/>
            <a:r>
              <a:rPr lang="en-GB" i="1" dirty="0"/>
              <a:t>The Power of Feedback</a:t>
            </a:r>
          </a:p>
          <a:p>
            <a:pPr algn="ctr"/>
            <a:r>
              <a:rPr lang="en-GB" dirty="0"/>
              <a:t>Hattie and Timperley (2007) </a:t>
            </a:r>
          </a:p>
        </p:txBody>
      </p:sp>
    </p:spTree>
    <p:extLst>
      <p:ext uri="{BB962C8B-B14F-4D97-AF65-F5344CB8AC3E}">
        <p14:creationId xmlns:p14="http://schemas.microsoft.com/office/powerpoint/2010/main" val="68094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E79093-EBB2-4531-94A8-AA6D757ED7D1}"/>
              </a:ext>
            </a:extLst>
          </p:cNvPr>
          <p:cNvPicPr>
            <a:picLocks noChangeAspect="1"/>
          </p:cNvPicPr>
          <p:nvPr/>
        </p:nvPicPr>
        <p:blipFill>
          <a:blip r:embed="rId3"/>
          <a:stretch>
            <a:fillRect/>
          </a:stretch>
        </p:blipFill>
        <p:spPr>
          <a:xfrm rot="5400000">
            <a:off x="2958465" y="2970674"/>
            <a:ext cx="6275070" cy="333722"/>
          </a:xfrm>
          <a:prstGeom prst="rect">
            <a:avLst/>
          </a:prstGeom>
        </p:spPr>
      </p:pic>
      <p:sp>
        <p:nvSpPr>
          <p:cNvPr id="3" name="TextBox 2">
            <a:extLst>
              <a:ext uri="{FF2B5EF4-FFF2-40B4-BE49-F238E27FC236}">
                <a16:creationId xmlns:a16="http://schemas.microsoft.com/office/drawing/2014/main" id="{47543CC8-3201-48DC-9D20-F5F96BF31B47}"/>
              </a:ext>
            </a:extLst>
          </p:cNvPr>
          <p:cNvSpPr txBox="1"/>
          <p:nvPr/>
        </p:nvSpPr>
        <p:spPr>
          <a:xfrm>
            <a:off x="250527" y="112794"/>
            <a:ext cx="5318449" cy="769441"/>
          </a:xfrm>
          <a:prstGeom prst="rect">
            <a:avLst/>
          </a:prstGeom>
          <a:noFill/>
        </p:spPr>
        <p:txBody>
          <a:bodyPr wrap="square" rtlCol="0">
            <a:spAutoFit/>
          </a:bodyPr>
          <a:lstStyle/>
          <a:p>
            <a:pPr algn="ctr"/>
            <a:r>
              <a:rPr lang="en-GB" sz="4400" b="1" dirty="0">
                <a:solidFill>
                  <a:srgbClr val="00B0F0"/>
                </a:solidFill>
              </a:rPr>
              <a:t>Learning Intentions</a:t>
            </a:r>
          </a:p>
        </p:txBody>
      </p:sp>
      <p:sp>
        <p:nvSpPr>
          <p:cNvPr id="9" name="TextBox 8">
            <a:extLst>
              <a:ext uri="{FF2B5EF4-FFF2-40B4-BE49-F238E27FC236}">
                <a16:creationId xmlns:a16="http://schemas.microsoft.com/office/drawing/2014/main" id="{E68090FF-D157-40E3-880A-289723AD50CA}"/>
              </a:ext>
            </a:extLst>
          </p:cNvPr>
          <p:cNvSpPr txBox="1"/>
          <p:nvPr/>
        </p:nvSpPr>
        <p:spPr>
          <a:xfrm>
            <a:off x="6623024" y="112794"/>
            <a:ext cx="5318449" cy="769441"/>
          </a:xfrm>
          <a:prstGeom prst="rect">
            <a:avLst/>
          </a:prstGeom>
          <a:noFill/>
        </p:spPr>
        <p:txBody>
          <a:bodyPr wrap="square" rtlCol="0">
            <a:spAutoFit/>
          </a:bodyPr>
          <a:lstStyle/>
          <a:p>
            <a:pPr algn="ctr"/>
            <a:r>
              <a:rPr lang="en-GB" sz="4400" b="1" dirty="0">
                <a:solidFill>
                  <a:srgbClr val="FF66CC"/>
                </a:solidFill>
              </a:rPr>
              <a:t>Success Criteria</a:t>
            </a:r>
          </a:p>
        </p:txBody>
      </p:sp>
      <p:sp>
        <p:nvSpPr>
          <p:cNvPr id="10" name="TextBox 9">
            <a:extLst>
              <a:ext uri="{FF2B5EF4-FFF2-40B4-BE49-F238E27FC236}">
                <a16:creationId xmlns:a16="http://schemas.microsoft.com/office/drawing/2014/main" id="{4F8FD44C-C9F8-4194-8250-77F41D947BA7}"/>
              </a:ext>
            </a:extLst>
          </p:cNvPr>
          <p:cNvSpPr txBox="1"/>
          <p:nvPr/>
        </p:nvSpPr>
        <p:spPr>
          <a:xfrm>
            <a:off x="250527" y="857095"/>
            <a:ext cx="5318449" cy="1200329"/>
          </a:xfrm>
          <a:prstGeom prst="rect">
            <a:avLst/>
          </a:prstGeom>
          <a:noFill/>
        </p:spPr>
        <p:txBody>
          <a:bodyPr wrap="square" rtlCol="0">
            <a:spAutoFit/>
          </a:bodyPr>
          <a:lstStyle/>
          <a:p>
            <a:pPr algn="ctr"/>
            <a:r>
              <a:rPr lang="en-GB" sz="3600" dirty="0"/>
              <a:t>What are we learning?</a:t>
            </a:r>
          </a:p>
          <a:p>
            <a:pPr algn="ctr"/>
            <a:r>
              <a:rPr lang="en-GB" sz="3600" dirty="0"/>
              <a:t>Why are we learning it?</a:t>
            </a:r>
          </a:p>
        </p:txBody>
      </p:sp>
      <p:sp>
        <p:nvSpPr>
          <p:cNvPr id="11" name="TextBox 10">
            <a:extLst>
              <a:ext uri="{FF2B5EF4-FFF2-40B4-BE49-F238E27FC236}">
                <a16:creationId xmlns:a16="http://schemas.microsoft.com/office/drawing/2014/main" id="{38A3B5E9-D5E7-4C50-92A6-5543490DF4FA}"/>
              </a:ext>
            </a:extLst>
          </p:cNvPr>
          <p:cNvSpPr txBox="1"/>
          <p:nvPr/>
        </p:nvSpPr>
        <p:spPr>
          <a:xfrm>
            <a:off x="6623024" y="882235"/>
            <a:ext cx="5318449" cy="1200329"/>
          </a:xfrm>
          <a:prstGeom prst="rect">
            <a:avLst/>
          </a:prstGeom>
          <a:noFill/>
        </p:spPr>
        <p:txBody>
          <a:bodyPr wrap="square" rtlCol="0">
            <a:spAutoFit/>
          </a:bodyPr>
          <a:lstStyle/>
          <a:p>
            <a:pPr algn="ctr"/>
            <a:r>
              <a:rPr lang="en-GB" sz="3600" dirty="0"/>
              <a:t>How will we recognise we have been successful?</a:t>
            </a:r>
          </a:p>
        </p:txBody>
      </p:sp>
      <p:sp>
        <p:nvSpPr>
          <p:cNvPr id="12" name="Content Placeholder 2">
            <a:extLst>
              <a:ext uri="{FF2B5EF4-FFF2-40B4-BE49-F238E27FC236}">
                <a16:creationId xmlns:a16="http://schemas.microsoft.com/office/drawing/2014/main" id="{DC1A37CE-ABE9-4280-B22A-29271D4E8494}"/>
              </a:ext>
            </a:extLst>
          </p:cNvPr>
          <p:cNvSpPr txBox="1">
            <a:spLocks/>
          </p:cNvSpPr>
          <p:nvPr/>
        </p:nvSpPr>
        <p:spPr>
          <a:xfrm>
            <a:off x="250527" y="2336322"/>
            <a:ext cx="5567343" cy="4155918"/>
          </a:xfrm>
          <a:prstGeom prst="rect">
            <a:avLst/>
          </a:prstGeom>
        </p:spPr>
        <p:txBody>
          <a:bodyPr anchor="t">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GB" altLang="en-US" sz="2400" dirty="0">
                <a:latin typeface="Calibri" panose="020F0502020204030204" pitchFamily="34" charset="0"/>
                <a:ea typeface="ＭＳ Ｐゴシック" pitchFamily="-48" charset="-128"/>
                <a:cs typeface="Calibri" panose="020F0502020204030204" pitchFamily="34" charset="0"/>
              </a:rPr>
              <a:t>What learners should </a:t>
            </a:r>
            <a:r>
              <a:rPr lang="en-GB" altLang="en-US" sz="2400" b="1" dirty="0">
                <a:solidFill>
                  <a:srgbClr val="00B0F0"/>
                </a:solidFill>
                <a:latin typeface="Calibri" panose="020F0502020204030204" pitchFamily="34" charset="0"/>
                <a:ea typeface="ＭＳ Ｐゴシック" pitchFamily="-48" charset="-128"/>
                <a:cs typeface="Calibri" panose="020F0502020204030204" pitchFamily="34" charset="0"/>
              </a:rPr>
              <a:t>know, understand </a:t>
            </a:r>
            <a:r>
              <a:rPr lang="en-GB" altLang="en-US" sz="2400" dirty="0">
                <a:latin typeface="Calibri" panose="020F0502020204030204" pitchFamily="34" charset="0"/>
                <a:ea typeface="ＭＳ Ｐゴシック" pitchFamily="-48" charset="-128"/>
                <a:cs typeface="Calibri" panose="020F0502020204030204" pitchFamily="34" charset="0"/>
              </a:rPr>
              <a:t>or be </a:t>
            </a:r>
            <a:r>
              <a:rPr lang="en-GB" altLang="en-US" sz="2400" b="1" dirty="0">
                <a:solidFill>
                  <a:srgbClr val="00B0F0"/>
                </a:solidFill>
                <a:latin typeface="Calibri" panose="020F0502020204030204" pitchFamily="34" charset="0"/>
                <a:ea typeface="ＭＳ Ｐゴシック" pitchFamily="-48" charset="-128"/>
                <a:cs typeface="Calibri" panose="020F0502020204030204" pitchFamily="34" charset="0"/>
              </a:rPr>
              <a:t>able to do </a:t>
            </a:r>
            <a:r>
              <a:rPr lang="en-GB" altLang="en-US" sz="2400" dirty="0">
                <a:latin typeface="Calibri" panose="020F0502020204030204" pitchFamily="34" charset="0"/>
                <a:ea typeface="ＭＳ Ｐゴシック" pitchFamily="-48" charset="-128"/>
                <a:cs typeface="Calibri" panose="020F0502020204030204" pitchFamily="34" charset="0"/>
              </a:rPr>
              <a:t>by the end of a learning experience. </a:t>
            </a:r>
          </a:p>
          <a:p>
            <a:pPr marL="0" indent="0">
              <a:spcBef>
                <a:spcPts val="0"/>
              </a:spcBef>
              <a:buFont typeface="Arial" panose="020B0604020202020204" pitchFamily="34" charset="0"/>
              <a:buNone/>
              <a:defRPr/>
            </a:pPr>
            <a:r>
              <a:rPr lang="en-GB" altLang="en-US" sz="2400" dirty="0">
                <a:latin typeface="Calibri" panose="020F0502020204030204" pitchFamily="34" charset="0"/>
                <a:ea typeface="ＭＳ Ｐゴシック" pitchFamily="-48" charset="-128"/>
                <a:cs typeface="Calibri" panose="020F0502020204030204" pitchFamily="34" charset="0"/>
              </a:rPr>
              <a:t>	</a:t>
            </a:r>
          </a:p>
          <a:p>
            <a:pPr marL="0" indent="0">
              <a:spcBef>
                <a:spcPts val="0"/>
              </a:spcBef>
              <a:buFont typeface="Arial" panose="020B0604020202020204" pitchFamily="34" charset="0"/>
              <a:buNone/>
              <a:defRPr/>
            </a:pPr>
            <a:r>
              <a:rPr lang="en-GB" altLang="en-US" sz="2400" dirty="0">
                <a:latin typeface="Calibri" panose="020F0502020204030204" pitchFamily="34" charset="0"/>
                <a:ea typeface="ＭＳ Ｐゴシック" pitchFamily="-48" charset="-128"/>
                <a:cs typeface="Calibri" panose="020F0502020204030204" pitchFamily="34" charset="0"/>
              </a:rPr>
              <a:t>The focus should be on </a:t>
            </a:r>
            <a:r>
              <a:rPr lang="en-GB" altLang="en-US" sz="2400" b="1" dirty="0">
                <a:solidFill>
                  <a:srgbClr val="00B0F0"/>
                </a:solidFill>
                <a:latin typeface="Calibri" panose="020F0502020204030204" pitchFamily="34" charset="0"/>
                <a:ea typeface="ＭＳ Ｐゴシック" pitchFamily="-48" charset="-128"/>
                <a:cs typeface="Calibri" panose="020F0502020204030204" pitchFamily="34" charset="0"/>
              </a:rPr>
              <a:t>what is to be learned </a:t>
            </a:r>
            <a:r>
              <a:rPr lang="en-GB" altLang="en-US" sz="2400" dirty="0">
                <a:latin typeface="Calibri" panose="020F0502020204030204" pitchFamily="34" charset="0"/>
                <a:ea typeface="ＭＳ Ｐゴシック" pitchFamily="-48" charset="-128"/>
                <a:cs typeface="Calibri" panose="020F0502020204030204" pitchFamily="34" charset="0"/>
              </a:rPr>
              <a:t>as opposed to the task, activity or context.</a:t>
            </a:r>
            <a:br>
              <a:rPr lang="en-GB" sz="2400" dirty="0">
                <a:latin typeface="Calibri" panose="020F0502020204030204" pitchFamily="34" charset="0"/>
                <a:ea typeface="ＭＳ Ｐゴシック" pitchFamily="-48" charset="-128"/>
                <a:cs typeface="Calibri" panose="020F0502020204030204" pitchFamily="34" charset="0"/>
              </a:rPr>
            </a:br>
            <a:endParaRPr lang="en-GB" sz="2400" dirty="0">
              <a:latin typeface="Calibri" panose="020F0502020204030204" pitchFamily="34" charset="0"/>
              <a:ea typeface="ＭＳ Ｐゴシック" pitchFamily="-48" charset="-128"/>
              <a:cs typeface="Calibri" panose="020F0502020204030204" pitchFamily="34" charset="0"/>
            </a:endParaRPr>
          </a:p>
          <a:p>
            <a:pPr marL="0" indent="0">
              <a:spcBef>
                <a:spcPts val="0"/>
              </a:spcBef>
              <a:buFont typeface="Arial" panose="020B0604020202020204" pitchFamily="34" charset="0"/>
              <a:buNone/>
              <a:defRPr/>
            </a:pPr>
            <a:r>
              <a:rPr lang="en-GB" sz="2400" dirty="0">
                <a:latin typeface="Calibri" panose="020F0502020204030204" pitchFamily="34" charset="0"/>
                <a:ea typeface="ＭＳ Ｐゴシック" pitchFamily="-48" charset="-128"/>
                <a:cs typeface="Calibri" panose="020F0502020204030204" pitchFamily="34" charset="0"/>
              </a:rPr>
              <a:t>Learning Intentions </a:t>
            </a:r>
            <a:r>
              <a:rPr lang="en-GB" sz="2400" dirty="0" err="1">
                <a:latin typeface="Calibri" panose="020F0502020204030204" pitchFamily="34" charset="0"/>
                <a:ea typeface="ＭＳ Ｐゴシック" pitchFamily="-48" charset="-128"/>
                <a:cs typeface="Calibri" panose="020F0502020204030204" pitchFamily="34" charset="0"/>
              </a:rPr>
              <a:t>i</a:t>
            </a:r>
            <a:r>
              <a:rPr lang="en-US" sz="2400" dirty="0" err="1">
                <a:latin typeface="Calibri" panose="020F0502020204030204" pitchFamily="34" charset="0"/>
                <a:ea typeface="ＭＳ Ｐゴシック" pitchFamily="-48" charset="-128"/>
                <a:cs typeface="Calibri" panose="020F0502020204030204" pitchFamily="34" charset="0"/>
              </a:rPr>
              <a:t>dentify</a:t>
            </a:r>
            <a:r>
              <a:rPr lang="en-US" sz="2400" dirty="0">
                <a:latin typeface="Calibri" panose="020F0502020204030204" pitchFamily="34" charset="0"/>
                <a:ea typeface="ＭＳ Ｐゴシック" pitchFamily="-48" charset="-128"/>
                <a:cs typeface="Calibri" panose="020F0502020204030204" pitchFamily="34" charset="0"/>
              </a:rPr>
              <a:t> </a:t>
            </a:r>
            <a:r>
              <a:rPr lang="en-US" sz="2400" b="1" dirty="0">
                <a:solidFill>
                  <a:srgbClr val="00B0F0"/>
                </a:solidFill>
                <a:latin typeface="Calibri" panose="020F0502020204030204" pitchFamily="34" charset="0"/>
                <a:ea typeface="ＭＳ Ｐゴシック" pitchFamily="-48" charset="-128"/>
                <a:cs typeface="Calibri" panose="020F0502020204030204" pitchFamily="34" charset="0"/>
              </a:rPr>
              <a:t>new learning </a:t>
            </a:r>
            <a:r>
              <a:rPr lang="en-US" sz="2400" dirty="0">
                <a:latin typeface="Calibri" panose="020F0502020204030204" pitchFamily="34" charset="0"/>
                <a:ea typeface="ＭＳ Ｐゴシック" pitchFamily="-48" charset="-128"/>
                <a:cs typeface="Calibri" panose="020F0502020204030204" pitchFamily="34" charset="0"/>
              </a:rPr>
              <a:t>and focus on </a:t>
            </a:r>
            <a:r>
              <a:rPr lang="en-US" sz="2400" b="1" dirty="0">
                <a:solidFill>
                  <a:srgbClr val="00B0F0"/>
                </a:solidFill>
                <a:latin typeface="Calibri" panose="020F0502020204030204" pitchFamily="34" charset="0"/>
                <a:ea typeface="ＭＳ Ｐゴシック" pitchFamily="-48" charset="-128"/>
                <a:cs typeface="Calibri" panose="020F0502020204030204" pitchFamily="34" charset="0"/>
              </a:rPr>
              <a:t>transferable</a:t>
            </a:r>
            <a:r>
              <a:rPr lang="en-US" sz="2400" dirty="0">
                <a:latin typeface="Calibri" panose="020F0502020204030204" pitchFamily="34" charset="0"/>
                <a:ea typeface="ＭＳ Ｐゴシック" pitchFamily="-48" charset="-128"/>
                <a:cs typeface="Calibri" panose="020F0502020204030204" pitchFamily="34" charset="0"/>
              </a:rPr>
              <a:t> skills</a:t>
            </a:r>
          </a:p>
        </p:txBody>
      </p:sp>
      <p:sp>
        <p:nvSpPr>
          <p:cNvPr id="13" name="Content Placeholder 2">
            <a:extLst>
              <a:ext uri="{FF2B5EF4-FFF2-40B4-BE49-F238E27FC236}">
                <a16:creationId xmlns:a16="http://schemas.microsoft.com/office/drawing/2014/main" id="{180AFCC3-E3B7-4C36-8660-D2DC672E25D0}"/>
              </a:ext>
            </a:extLst>
          </p:cNvPr>
          <p:cNvSpPr txBox="1">
            <a:spLocks/>
          </p:cNvSpPr>
          <p:nvPr/>
        </p:nvSpPr>
        <p:spPr>
          <a:xfrm>
            <a:off x="6469380" y="2338621"/>
            <a:ext cx="5722619" cy="2889489"/>
          </a:xfrm>
          <a:prstGeom prst="rect">
            <a:avLst/>
          </a:prstGeom>
        </p:spPr>
        <p:txBody>
          <a:bodyPr anchor="t">
            <a:noAutofit/>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Calibri" panose="020F0502020204030204" pitchFamily="34" charset="0"/>
                <a:cs typeface="Calibri" panose="020F0502020204030204" pitchFamily="34" charset="0"/>
              </a:rPr>
              <a:t>Success Criteria outline the ways in which the </a:t>
            </a:r>
            <a:r>
              <a:rPr lang="en-GB" sz="2400" b="1" dirty="0">
                <a:solidFill>
                  <a:srgbClr val="FF66CC"/>
                </a:solidFill>
                <a:latin typeface="Calibri" panose="020F0502020204030204" pitchFamily="34" charset="0"/>
                <a:cs typeface="Calibri" panose="020F0502020204030204" pitchFamily="34" charset="0"/>
              </a:rPr>
              <a:t>learner can achieve </a:t>
            </a:r>
            <a:r>
              <a:rPr lang="en-GB" sz="2400" dirty="0">
                <a:latin typeface="Calibri" panose="020F0502020204030204" pitchFamily="34" charset="0"/>
                <a:cs typeface="Calibri" panose="020F0502020204030204" pitchFamily="34" charset="0"/>
              </a:rPr>
              <a:t>the Learning Intention.  </a:t>
            </a:r>
            <a:r>
              <a:rPr lang="en-US" sz="2400" dirty="0">
                <a:latin typeface="Calibri" panose="020F0502020204030204" pitchFamily="34" charset="0"/>
                <a:cs typeface="Calibri" panose="020F0502020204030204" pitchFamily="34" charset="0"/>
              </a:rPr>
              <a:t>​</a:t>
            </a:r>
          </a:p>
          <a:p>
            <a:pPr marL="0" indent="0">
              <a:buFont typeface="Arial" panose="020B0604020202020204" pitchFamily="34" charset="0"/>
              <a:buNone/>
            </a:pPr>
            <a:endParaRPr lang="en-GB" sz="24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2400" dirty="0">
                <a:latin typeface="Calibri" panose="020F0502020204030204" pitchFamily="34" charset="0"/>
                <a:cs typeface="Calibri" panose="020F0502020204030204" pitchFamily="34" charset="0"/>
              </a:rPr>
              <a:t>Success Criteria are </a:t>
            </a:r>
            <a:r>
              <a:rPr lang="en-GB" sz="2400" b="1" dirty="0">
                <a:solidFill>
                  <a:srgbClr val="FF66CC"/>
                </a:solidFill>
                <a:latin typeface="Calibri" panose="020F0502020204030204" pitchFamily="34" charset="0"/>
                <a:cs typeface="Calibri" panose="020F0502020204030204" pitchFamily="34" charset="0"/>
              </a:rPr>
              <a:t>clear</a:t>
            </a:r>
            <a:r>
              <a:rPr lang="en-GB" sz="2400" dirty="0">
                <a:solidFill>
                  <a:srgbClr val="FF66CC"/>
                </a:solidFill>
                <a:latin typeface="Calibri" panose="020F0502020204030204" pitchFamily="34" charset="0"/>
                <a:cs typeface="Calibri" panose="020F0502020204030204" pitchFamily="34" charset="0"/>
              </a:rPr>
              <a:t>, </a:t>
            </a:r>
            <a:r>
              <a:rPr lang="en-GB" sz="2400" b="1" dirty="0">
                <a:solidFill>
                  <a:srgbClr val="FF66CC"/>
                </a:solidFill>
                <a:latin typeface="Calibri" panose="020F0502020204030204" pitchFamily="34" charset="0"/>
                <a:cs typeface="Calibri" panose="020F0502020204030204" pitchFamily="34" charset="0"/>
              </a:rPr>
              <a:t>relevant</a:t>
            </a:r>
            <a:r>
              <a:rPr lang="en-GB" sz="2400" dirty="0">
                <a:solidFill>
                  <a:srgbClr val="FF66CC"/>
                </a:solidFill>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2400" dirty="0">
                <a:latin typeface="Calibri" panose="020F0502020204030204" pitchFamily="34" charset="0"/>
                <a:cs typeface="Calibri" panose="020F0502020204030204" pitchFamily="34" charset="0"/>
              </a:rPr>
              <a:t>and </a:t>
            </a:r>
            <a:r>
              <a:rPr lang="en-GB" sz="2400" b="1" dirty="0">
                <a:solidFill>
                  <a:srgbClr val="FF66CC"/>
                </a:solidFill>
                <a:latin typeface="Calibri" panose="020F0502020204030204" pitchFamily="34" charset="0"/>
                <a:cs typeface="Calibri" panose="020F0502020204030204" pitchFamily="34" charset="0"/>
              </a:rPr>
              <a:t>measurable</a:t>
            </a:r>
            <a:r>
              <a:rPr lang="en-GB" sz="2400" dirty="0">
                <a:latin typeface="Calibri" panose="020F0502020204030204" pitchFamily="34" charset="0"/>
                <a:cs typeface="Calibri" panose="020F0502020204030204" pitchFamily="34" charset="0"/>
              </a:rPr>
              <a:t> definitions of success.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372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John Hattie Learning Intentions &amp; Success Criteria">
            <a:hlinkClick r:id="" action="ppaction://media"/>
            <a:extLst>
              <a:ext uri="{FF2B5EF4-FFF2-40B4-BE49-F238E27FC236}">
                <a16:creationId xmlns:a16="http://schemas.microsoft.com/office/drawing/2014/main" id="{00FDBE3F-1134-4519-9CE8-56FDAE605278}"/>
              </a:ext>
            </a:extLst>
          </p:cNvPr>
          <p:cNvPicPr>
            <a:picLocks noRot="1" noChangeAspect="1"/>
          </p:cNvPicPr>
          <p:nvPr>
            <a:videoFile r:link="rId1"/>
          </p:nvPr>
        </p:nvPicPr>
        <p:blipFill>
          <a:blip r:embed="rId4"/>
          <a:stretch>
            <a:fillRect/>
          </a:stretch>
        </p:blipFill>
        <p:spPr>
          <a:xfrm>
            <a:off x="704934" y="101460"/>
            <a:ext cx="10782132" cy="6091905"/>
          </a:xfrm>
          <a:prstGeom prst="rect">
            <a:avLst/>
          </a:prstGeom>
          <a:ln>
            <a:solidFill>
              <a:schemeClr val="tx2"/>
            </a:solidFill>
          </a:ln>
        </p:spPr>
      </p:pic>
      <p:sp>
        <p:nvSpPr>
          <p:cNvPr id="3" name="TextBox 2">
            <a:extLst>
              <a:ext uri="{FF2B5EF4-FFF2-40B4-BE49-F238E27FC236}">
                <a16:creationId xmlns:a16="http://schemas.microsoft.com/office/drawing/2014/main" id="{DBAE013F-CA55-4D90-A218-6CE593AE3800}"/>
              </a:ext>
            </a:extLst>
          </p:cNvPr>
          <p:cNvSpPr txBox="1"/>
          <p:nvPr/>
        </p:nvSpPr>
        <p:spPr>
          <a:xfrm>
            <a:off x="799465" y="6261945"/>
            <a:ext cx="5669915" cy="369332"/>
          </a:xfrm>
          <a:prstGeom prst="rect">
            <a:avLst/>
          </a:prstGeom>
          <a:noFill/>
        </p:spPr>
        <p:txBody>
          <a:bodyPr wrap="square" rtlCol="0">
            <a:spAutoFit/>
          </a:bodyPr>
          <a:lstStyle/>
          <a:p>
            <a:r>
              <a:rPr lang="en-GB" dirty="0"/>
              <a:t>John Hattie - </a:t>
            </a:r>
            <a:r>
              <a:rPr lang="en-GB" dirty="0">
                <a:hlinkClick r:id="rId5"/>
              </a:rPr>
              <a:t>Learning Intentions and Success Criteria</a:t>
            </a:r>
            <a:endParaRPr lang="en-GB" dirty="0"/>
          </a:p>
        </p:txBody>
      </p:sp>
    </p:spTree>
    <p:extLst>
      <p:ext uri="{BB962C8B-B14F-4D97-AF65-F5344CB8AC3E}">
        <p14:creationId xmlns:p14="http://schemas.microsoft.com/office/powerpoint/2010/main" val="3983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D5A08-933C-4793-8611-9B7E1BEABB7A}"/>
              </a:ext>
            </a:extLst>
          </p:cNvPr>
          <p:cNvSpPr txBox="1"/>
          <p:nvPr/>
        </p:nvSpPr>
        <p:spPr>
          <a:xfrm>
            <a:off x="250527" y="112794"/>
            <a:ext cx="11648103" cy="769441"/>
          </a:xfrm>
          <a:prstGeom prst="rect">
            <a:avLst/>
          </a:prstGeom>
          <a:noFill/>
        </p:spPr>
        <p:txBody>
          <a:bodyPr wrap="square" rtlCol="0">
            <a:spAutoFit/>
          </a:bodyPr>
          <a:lstStyle/>
          <a:p>
            <a:pPr algn="ctr"/>
            <a:r>
              <a:rPr lang="en-GB" sz="4400" b="1" dirty="0"/>
              <a:t>Key features of effective learning intentions</a:t>
            </a:r>
          </a:p>
        </p:txBody>
      </p:sp>
      <p:sp>
        <p:nvSpPr>
          <p:cNvPr id="3" name="TextBox 2">
            <a:extLst>
              <a:ext uri="{FF2B5EF4-FFF2-40B4-BE49-F238E27FC236}">
                <a16:creationId xmlns:a16="http://schemas.microsoft.com/office/drawing/2014/main" id="{CB9132DE-DEC1-457B-B83C-C8C08C222BE3}"/>
              </a:ext>
            </a:extLst>
          </p:cNvPr>
          <p:cNvSpPr txBox="1"/>
          <p:nvPr/>
        </p:nvSpPr>
        <p:spPr>
          <a:xfrm>
            <a:off x="169422" y="1350865"/>
            <a:ext cx="12022578" cy="4955203"/>
          </a:xfrm>
          <a:prstGeom prst="rect">
            <a:avLst/>
          </a:prstGeom>
          <a:noFill/>
        </p:spPr>
        <p:txBody>
          <a:bodyPr wrap="square">
            <a:spAutoFit/>
          </a:bodyPr>
          <a:lstStyle/>
          <a:p>
            <a:pPr>
              <a:spcBef>
                <a:spcPts val="0"/>
              </a:spcBef>
              <a:spcAft>
                <a:spcPts val="1200"/>
              </a:spcAft>
              <a:defRPr/>
            </a:pPr>
            <a:r>
              <a:rPr lang="en-US" sz="3200" dirty="0">
                <a:latin typeface="Calibri" panose="020F0502020204030204" pitchFamily="34" charset="0"/>
              </a:rPr>
              <a:t>Directly drawn from the selected bundle of </a:t>
            </a:r>
            <a:r>
              <a:rPr lang="en-US" sz="3200" b="1" dirty="0">
                <a:solidFill>
                  <a:srgbClr val="0070C0"/>
                </a:solidFill>
                <a:latin typeface="Calibri" panose="020F0502020204030204" pitchFamily="34" charset="0"/>
              </a:rPr>
              <a:t>Experiences and Outcomes</a:t>
            </a:r>
          </a:p>
          <a:p>
            <a:pPr>
              <a:spcAft>
                <a:spcPts val="1200"/>
              </a:spcAft>
              <a:defRPr/>
            </a:pPr>
            <a:r>
              <a:rPr lang="en-US" sz="3200" b="1" dirty="0">
                <a:solidFill>
                  <a:srgbClr val="00B0F0"/>
                </a:solidFill>
                <a:latin typeface="Calibri" panose="020F0502020204030204" pitchFamily="34" charset="0"/>
              </a:rPr>
              <a:t>Reflect the standards</a:t>
            </a:r>
            <a:r>
              <a:rPr lang="en-US" sz="3200" dirty="0">
                <a:latin typeface="Calibri" panose="020F0502020204030204" pitchFamily="34" charset="0"/>
              </a:rPr>
              <a:t> in the bundle of Experiences and Outcomes</a:t>
            </a:r>
          </a:p>
          <a:p>
            <a:pPr>
              <a:spcBef>
                <a:spcPts val="0"/>
              </a:spcBef>
              <a:spcAft>
                <a:spcPts val="1200"/>
              </a:spcAft>
              <a:defRPr/>
            </a:pPr>
            <a:r>
              <a:rPr lang="en-US" sz="3200" dirty="0">
                <a:latin typeface="Calibri" panose="020F0502020204030204" pitchFamily="34" charset="0"/>
              </a:rPr>
              <a:t>Are </a:t>
            </a:r>
            <a:r>
              <a:rPr lang="en-US" sz="3200" b="1" dirty="0">
                <a:solidFill>
                  <a:srgbClr val="00B050"/>
                </a:solidFill>
                <a:latin typeface="Calibri" panose="020F0502020204030204" pitchFamily="34" charset="0"/>
              </a:rPr>
              <a:t>context-free</a:t>
            </a:r>
            <a:r>
              <a:rPr lang="en-US" sz="3200" dirty="0">
                <a:latin typeface="Calibri" panose="020F0502020204030204" pitchFamily="34" charset="0"/>
              </a:rPr>
              <a:t> and focus on the learning</a:t>
            </a:r>
          </a:p>
          <a:p>
            <a:pPr>
              <a:spcBef>
                <a:spcPts val="0"/>
              </a:spcBef>
              <a:spcAft>
                <a:spcPts val="1200"/>
              </a:spcAft>
              <a:defRPr/>
            </a:pPr>
            <a:r>
              <a:rPr lang="en-US" sz="3200" dirty="0">
                <a:latin typeface="Calibri" panose="020F0502020204030204" pitchFamily="34" charset="0"/>
              </a:rPr>
              <a:t>Written in </a:t>
            </a:r>
            <a:r>
              <a:rPr lang="en-US" sz="3200" b="1" dirty="0">
                <a:solidFill>
                  <a:srgbClr val="FF66CC"/>
                </a:solidFill>
                <a:latin typeface="Calibri" panose="020F0502020204030204" pitchFamily="34" charset="0"/>
              </a:rPr>
              <a:t>clear language </a:t>
            </a:r>
            <a:r>
              <a:rPr lang="en-US" sz="3200" dirty="0">
                <a:latin typeface="Calibri" panose="020F0502020204030204" pitchFamily="34" charset="0"/>
              </a:rPr>
              <a:t>the learners will understand</a:t>
            </a:r>
          </a:p>
          <a:p>
            <a:pPr>
              <a:spcBef>
                <a:spcPts val="0"/>
              </a:spcBef>
              <a:spcAft>
                <a:spcPts val="1200"/>
              </a:spcAft>
              <a:defRPr/>
            </a:pPr>
            <a:r>
              <a:rPr lang="en-US" sz="3200" dirty="0">
                <a:latin typeface="Calibri" panose="020F0502020204030204" pitchFamily="34" charset="0"/>
              </a:rPr>
              <a:t>Are </a:t>
            </a:r>
            <a:r>
              <a:rPr lang="en-US" sz="3200" b="1" dirty="0">
                <a:solidFill>
                  <a:srgbClr val="FF0000"/>
                </a:solidFill>
                <a:latin typeface="Calibri" panose="020F0502020204030204" pitchFamily="34" charset="0"/>
              </a:rPr>
              <a:t>shared</a:t>
            </a:r>
            <a:r>
              <a:rPr lang="en-US" sz="3200" dirty="0">
                <a:latin typeface="Calibri" panose="020F0502020204030204" pitchFamily="34" charset="0"/>
              </a:rPr>
              <a:t> with learners and </a:t>
            </a:r>
            <a:r>
              <a:rPr lang="en-US" sz="3200" b="1" dirty="0">
                <a:solidFill>
                  <a:srgbClr val="FF0000"/>
                </a:solidFill>
                <a:latin typeface="Calibri" panose="020F0502020204030204" pitchFamily="34" charset="0"/>
              </a:rPr>
              <a:t>referred to throughout</a:t>
            </a:r>
            <a:r>
              <a:rPr lang="en-US" sz="3200" dirty="0">
                <a:solidFill>
                  <a:srgbClr val="FF0000"/>
                </a:solidFill>
                <a:latin typeface="Calibri" panose="020F0502020204030204" pitchFamily="34" charset="0"/>
              </a:rPr>
              <a:t> </a:t>
            </a:r>
            <a:r>
              <a:rPr lang="en-US" sz="3200" dirty="0">
                <a:latin typeface="Calibri" panose="020F0502020204030204" pitchFamily="34" charset="0"/>
              </a:rPr>
              <a:t>the learning process</a:t>
            </a:r>
          </a:p>
          <a:p>
            <a:pPr>
              <a:spcBef>
                <a:spcPts val="0"/>
              </a:spcBef>
              <a:spcAft>
                <a:spcPts val="1200"/>
              </a:spcAft>
              <a:defRPr/>
            </a:pPr>
            <a:r>
              <a:rPr lang="en-US" sz="3200" dirty="0">
                <a:latin typeface="Calibri" panose="020F0502020204030204" pitchFamily="34" charset="0"/>
              </a:rPr>
              <a:t>Are appropriately </a:t>
            </a:r>
            <a:r>
              <a:rPr lang="en-US" sz="3200" b="1" dirty="0">
                <a:solidFill>
                  <a:schemeClr val="accent6">
                    <a:lumMod val="75000"/>
                  </a:schemeClr>
                </a:solidFill>
                <a:latin typeface="Calibri" panose="020F0502020204030204" pitchFamily="34" charset="0"/>
              </a:rPr>
              <a:t>challenging</a:t>
            </a:r>
            <a:r>
              <a:rPr lang="en-US" sz="3200" dirty="0">
                <a:latin typeface="Calibri" panose="020F0502020204030204" pitchFamily="34" charset="0"/>
              </a:rPr>
              <a:t> for the learners</a:t>
            </a:r>
          </a:p>
          <a:p>
            <a:pPr>
              <a:spcBef>
                <a:spcPts val="0"/>
              </a:spcBef>
              <a:spcAft>
                <a:spcPts val="1200"/>
              </a:spcAft>
              <a:defRPr/>
            </a:pPr>
            <a:r>
              <a:rPr lang="en-US" sz="3200" dirty="0">
                <a:latin typeface="Calibri" panose="020F0502020204030204" pitchFamily="34" charset="0"/>
              </a:rPr>
              <a:t>Linked to planned </a:t>
            </a:r>
            <a:r>
              <a:rPr lang="en-US" sz="3200" b="1" dirty="0">
                <a:solidFill>
                  <a:srgbClr val="9933FF"/>
                </a:solidFill>
                <a:latin typeface="Calibri" panose="020F0502020204030204" pitchFamily="34" charset="0"/>
              </a:rPr>
              <a:t>assessment</a:t>
            </a:r>
            <a:r>
              <a:rPr lang="en-US" sz="3200" dirty="0">
                <a:latin typeface="Calibri" panose="020F0502020204030204" pitchFamily="34" charset="0"/>
              </a:rPr>
              <a:t> activities</a:t>
            </a:r>
          </a:p>
        </p:txBody>
      </p:sp>
    </p:spTree>
    <p:extLst>
      <p:ext uri="{BB962C8B-B14F-4D97-AF65-F5344CB8AC3E}">
        <p14:creationId xmlns:p14="http://schemas.microsoft.com/office/powerpoint/2010/main" val="83029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58000"/>
            <a:chOff x="262890" y="26979"/>
            <a:chExt cx="11563781"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2948941" y="5878474"/>
              <a:ext cx="6569498" cy="459849"/>
            </a:xfrm>
            <a:prstGeom prst="rect">
              <a:avLst/>
            </a:prstGeom>
            <a:noFill/>
          </p:spPr>
          <p:txBody>
            <a:bodyPr wrap="square">
              <a:spAutoFit/>
            </a:bodyPr>
            <a:lstStyle/>
            <a:p>
              <a:pPr algn="ctr"/>
              <a:r>
                <a:rPr lang="en-GB" sz="2400" b="0" i="1" u="none" strike="noStrike" dirty="0">
                  <a:effectLst/>
                  <a:latin typeface="Calibri" panose="020F0502020204030204" pitchFamily="34" charset="0"/>
                </a:rPr>
                <a:t>Dylan </a:t>
              </a:r>
              <a:r>
                <a:rPr lang="en-GB" sz="2400" b="0" i="1" u="none" strike="noStrike" dirty="0" err="1">
                  <a:effectLst/>
                  <a:latin typeface="Calibri" panose="020F0502020204030204" pitchFamily="34" charset="0"/>
                </a:rPr>
                <a:t>Wiliam</a:t>
              </a:r>
              <a:endParaRPr lang="en-GB" sz="2400" dirty="0"/>
            </a:p>
          </p:txBody>
        </p:sp>
      </p:grpSp>
      <p:sp>
        <p:nvSpPr>
          <p:cNvPr id="8" name="TextBox 7">
            <a:extLst>
              <a:ext uri="{FF2B5EF4-FFF2-40B4-BE49-F238E27FC236}">
                <a16:creationId xmlns:a16="http://schemas.microsoft.com/office/drawing/2014/main" id="{32FE13A0-5E16-4D96-8655-079EB4E34096}"/>
              </a:ext>
            </a:extLst>
          </p:cNvPr>
          <p:cNvSpPr txBox="1"/>
          <p:nvPr/>
        </p:nvSpPr>
        <p:spPr>
          <a:xfrm>
            <a:off x="1363980" y="1976888"/>
            <a:ext cx="9464040" cy="2585323"/>
          </a:xfrm>
          <a:prstGeom prst="rect">
            <a:avLst/>
          </a:prstGeom>
          <a:noFill/>
        </p:spPr>
        <p:txBody>
          <a:bodyPr wrap="square" rtlCol="0">
            <a:spAutoFit/>
          </a:bodyPr>
          <a:lstStyle/>
          <a:p>
            <a:pPr algn="ctr"/>
            <a:r>
              <a:rPr lang="en-GB" sz="5400" dirty="0"/>
              <a:t>Learning Intentions describe what children are going to </a:t>
            </a:r>
            <a:r>
              <a:rPr lang="en-GB" sz="5400" b="1" dirty="0">
                <a:solidFill>
                  <a:schemeClr val="accent6">
                    <a:lumMod val="75000"/>
                  </a:schemeClr>
                </a:solidFill>
              </a:rPr>
              <a:t>learn</a:t>
            </a:r>
            <a:r>
              <a:rPr lang="en-GB" sz="5400" dirty="0"/>
              <a:t>, not what they are going to do. </a:t>
            </a:r>
          </a:p>
        </p:txBody>
      </p:sp>
    </p:spTree>
    <p:extLst>
      <p:ext uri="{BB962C8B-B14F-4D97-AF65-F5344CB8AC3E}">
        <p14:creationId xmlns:p14="http://schemas.microsoft.com/office/powerpoint/2010/main" val="168480312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A376D7-0F99-4308-9C85-0B613F4B1F26}"/>
</file>

<file path=customXml/itemProps2.xml><?xml version="1.0" encoding="utf-8"?>
<ds:datastoreItem xmlns:ds="http://schemas.openxmlformats.org/officeDocument/2006/customXml" ds:itemID="{6FC86565-4AD5-4B88-948D-9D9E80D0819C}"/>
</file>

<file path=customXml/itemProps3.xml><?xml version="1.0" encoding="utf-8"?>
<ds:datastoreItem xmlns:ds="http://schemas.openxmlformats.org/officeDocument/2006/customXml" ds:itemID="{E8EAFFE7-6C40-4366-BBC9-16F314C01A3A}"/>
</file>

<file path=docProps/app.xml><?xml version="1.0" encoding="utf-8"?>
<Properties xmlns="http://schemas.openxmlformats.org/officeDocument/2006/extended-properties" xmlns:vt="http://schemas.openxmlformats.org/officeDocument/2006/docPropsVTypes">
  <Template/>
  <TotalTime>1329</TotalTime>
  <Words>3418</Words>
  <Application>Microsoft Office PowerPoint</Application>
  <PresentationFormat>Widescreen</PresentationFormat>
  <Paragraphs>314</Paragraphs>
  <Slides>26</Slides>
  <Notes>23</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26</cp:revision>
  <dcterms:created xsi:type="dcterms:W3CDTF">2021-09-28T07:33:31Z</dcterms:created>
  <dcterms:modified xsi:type="dcterms:W3CDTF">2023-02-13T19:25:11Z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ies>
</file>