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26"/>
  </p:notesMasterIdLst>
  <p:sldIdLst>
    <p:sldId id="256" r:id="rId2"/>
    <p:sldId id="303" r:id="rId3"/>
    <p:sldId id="302" r:id="rId4"/>
    <p:sldId id="301" r:id="rId5"/>
    <p:sldId id="273" r:id="rId6"/>
    <p:sldId id="304" r:id="rId7"/>
    <p:sldId id="305" r:id="rId8"/>
    <p:sldId id="306" r:id="rId9"/>
    <p:sldId id="307" r:id="rId10"/>
    <p:sldId id="309" r:id="rId11"/>
    <p:sldId id="295" r:id="rId12"/>
    <p:sldId id="313" r:id="rId13"/>
    <p:sldId id="311" r:id="rId14"/>
    <p:sldId id="314" r:id="rId15"/>
    <p:sldId id="312" r:id="rId16"/>
    <p:sldId id="315" r:id="rId17"/>
    <p:sldId id="316" r:id="rId18"/>
    <p:sldId id="317" r:id="rId19"/>
    <p:sldId id="318" r:id="rId20"/>
    <p:sldId id="319" r:id="rId21"/>
    <p:sldId id="321" r:id="rId22"/>
    <p:sldId id="322" r:id="rId23"/>
    <p:sldId id="310"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9933FF"/>
    <a:srgbClr val="FFCC00"/>
    <a:srgbClr val="5B9BD5"/>
    <a:srgbClr val="4EACB5"/>
    <a:srgbClr val="C5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4B4FA-C95F-4BD3-8DBA-1FD295146C77}" v="328" dt="2021-12-20T10:51:12.7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203" autoAdjust="0"/>
  </p:normalViewPr>
  <p:slideViewPr>
    <p:cSldViewPr snapToGrid="0" snapToObjects="1">
      <p:cViewPr varScale="1">
        <p:scale>
          <a:sx n="89" d="100"/>
          <a:sy n="89" d="100"/>
        </p:scale>
        <p:origin x="1146" y="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4224F-C8B0-2346-86BA-F764ED1989FA}"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57B14-6D57-954D-8E29-087FBBFA7F56}" type="slidenum">
              <a:rPr lang="en-US" smtClean="0"/>
              <a:t>‹#›</a:t>
            </a:fld>
            <a:endParaRPr lang="en-US"/>
          </a:p>
        </p:txBody>
      </p:sp>
    </p:spTree>
    <p:extLst>
      <p:ext uri="{BB962C8B-B14F-4D97-AF65-F5344CB8AC3E}">
        <p14:creationId xmlns:p14="http://schemas.microsoft.com/office/powerpoint/2010/main" val="188081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The Learning, Teaching and Assessment (Moderation) Cycle</a:t>
            </a:r>
          </a:p>
          <a:p>
            <a:r>
              <a:rPr lang="en-GB" sz="1200" b="0" dirty="0"/>
              <a:t>Es and </a:t>
            </a:r>
            <a:r>
              <a:rPr lang="en-GB" sz="1200" b="0" dirty="0" err="1"/>
              <a:t>Os</a:t>
            </a:r>
            <a:r>
              <a:rPr lang="en-GB" sz="1200" b="0" dirty="0"/>
              <a:t> are the second </a:t>
            </a:r>
            <a:r>
              <a:rPr lang="en-GB" sz="1200" b="0"/>
              <a:t>bubble round.</a:t>
            </a:r>
            <a:endParaRPr lang="en-GB" sz="1200" b="0" dirty="0"/>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a:t>
            </a:fld>
            <a:endParaRPr lang="en-US"/>
          </a:p>
        </p:txBody>
      </p:sp>
    </p:spTree>
    <p:extLst>
      <p:ext uri="{BB962C8B-B14F-4D97-AF65-F5344CB8AC3E}">
        <p14:creationId xmlns:p14="http://schemas.microsoft.com/office/powerpoint/2010/main" val="178627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was further supported by the </a:t>
            </a:r>
            <a:r>
              <a:rPr lang="en-GB" u="sng" dirty="0"/>
              <a:t>Statement For Practitioners </a:t>
            </a:r>
            <a:r>
              <a:rPr lang="en-GB" dirty="0"/>
              <a:t>(2016) which stated that we should </a:t>
            </a:r>
            <a:r>
              <a:rPr lang="en-GB" b="1" dirty="0"/>
              <a:t>group Es and </a:t>
            </a:r>
            <a:r>
              <a:rPr lang="en-GB" b="1" dirty="0" err="1"/>
              <a:t>Os</a:t>
            </a:r>
            <a:r>
              <a:rPr lang="en-GB" b="1" dirty="0"/>
              <a:t> together in ways which best suit learners. </a:t>
            </a:r>
            <a:r>
              <a:rPr lang="en-GB" b="0" dirty="0"/>
              <a:t>It also said that we should </a:t>
            </a:r>
            <a:r>
              <a:rPr lang="en-GB" b="1" dirty="0"/>
              <a:t>not plan for individual Es and </a:t>
            </a:r>
            <a:r>
              <a:rPr lang="en-GB" b="1" dirty="0" err="1"/>
              <a:t>Os</a:t>
            </a:r>
            <a:r>
              <a:rPr lang="en-GB" b="0" dirty="0"/>
              <a:t>, and </a:t>
            </a:r>
            <a:r>
              <a:rPr lang="en-GB" b="1" dirty="0"/>
              <a:t>do not “tick off” all the Es and </a:t>
            </a:r>
            <a:r>
              <a:rPr lang="en-GB" b="1" dirty="0" err="1"/>
              <a:t>Os</a:t>
            </a:r>
            <a:r>
              <a:rPr lang="en-GB" b="1" dirty="0"/>
              <a:t> separately. </a:t>
            </a:r>
          </a:p>
          <a:p>
            <a:endParaRPr lang="en-GB" b="1" dirty="0"/>
          </a:p>
          <a:p>
            <a:r>
              <a:rPr lang="en-GB" dirty="0"/>
              <a:t>https://education.gov.scot/improvement/Documents/cfestatement.pdf</a:t>
            </a:r>
            <a:r>
              <a:rPr lang="en-GB" b="1" dirty="0"/>
              <a:t> </a:t>
            </a:r>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12</a:t>
            </a:fld>
            <a:endParaRPr lang="en-US"/>
          </a:p>
        </p:txBody>
      </p:sp>
    </p:spTree>
    <p:extLst>
      <p:ext uri="{BB962C8B-B14F-4D97-AF65-F5344CB8AC3E}">
        <p14:creationId xmlns:p14="http://schemas.microsoft.com/office/powerpoint/2010/main" val="2754232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0" i="0" u="none" strike="noStrike" dirty="0">
                <a:solidFill>
                  <a:srgbClr val="000000"/>
                </a:solidFill>
                <a:effectLst/>
                <a:latin typeface="Calibri" panose="020F0502020204030204" pitchFamily="34" charset="0"/>
              </a:rPr>
              <a:t>We bundle:</a:t>
            </a:r>
          </a:p>
          <a:p>
            <a:pPr algn="l" rtl="0" fontAlgn="base"/>
            <a:r>
              <a:rPr lang="en-GB" sz="1200" b="0" i="0" u="none" strike="noStrike" dirty="0">
                <a:solidFill>
                  <a:srgbClr val="000000"/>
                </a:solidFill>
                <a:effectLst/>
                <a:latin typeface="Calibri" panose="020F0502020204030204" pitchFamily="34" charset="0"/>
              </a:rPr>
              <a:t>To encourage learners to make links</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sz="1200" b="0" i="0" u="none" strike="noStrike" dirty="0">
                <a:solidFill>
                  <a:srgbClr val="000000"/>
                </a:solidFill>
                <a:effectLst/>
                <a:latin typeface="Calibri" panose="020F0502020204030204" pitchFamily="34" charset="0"/>
              </a:rPr>
              <a:t>To make it possible to cover the curriculum</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sz="1200" b="0" i="0" u="none" strike="noStrike" dirty="0">
                <a:solidFill>
                  <a:srgbClr val="000000"/>
                </a:solidFill>
                <a:effectLst/>
                <a:latin typeface="Calibri" panose="020F0502020204030204" pitchFamily="34" charset="0"/>
              </a:rPr>
              <a:t>To reduce bureaucracy, by assessing bundles not individual E’s and O’s</a:t>
            </a:r>
            <a:endParaRPr lang="en-US"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13</a:t>
            </a:fld>
            <a:endParaRPr lang="en-US"/>
          </a:p>
        </p:txBody>
      </p:sp>
    </p:spTree>
    <p:extLst>
      <p:ext uri="{BB962C8B-B14F-4D97-AF65-F5344CB8AC3E}">
        <p14:creationId xmlns:p14="http://schemas.microsoft.com/office/powerpoint/2010/main" val="3568301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900" b="0" i="0" u="none" strike="noStrike" dirty="0">
                <a:solidFill>
                  <a:srgbClr val="000000"/>
                </a:solidFill>
                <a:effectLst/>
                <a:latin typeface="Calibri" panose="020F0502020204030204" pitchFamily="34" charset="0"/>
              </a:rPr>
              <a:t>‘Bundling’ is often interpreted as a cross-curricular exercise. One of the aims of the broad general education in </a:t>
            </a:r>
            <a:r>
              <a:rPr lang="en-GB" sz="900" b="0" i="0" u="none" strike="noStrike" dirty="0" err="1">
                <a:solidFill>
                  <a:srgbClr val="000000"/>
                </a:solidFill>
                <a:effectLst/>
                <a:latin typeface="Calibri" panose="020F0502020204030204" pitchFamily="34" charset="0"/>
              </a:rPr>
              <a:t>CfE</a:t>
            </a:r>
            <a:r>
              <a:rPr lang="en-GB" sz="900" b="0" i="0" u="none" strike="noStrike" dirty="0">
                <a:solidFill>
                  <a:srgbClr val="000000"/>
                </a:solidFill>
                <a:effectLst/>
                <a:latin typeface="Calibri" panose="020F0502020204030204" pitchFamily="34" charset="0"/>
              </a:rPr>
              <a:t> was to assist learners to develop the attributes and capabilities outlined in the bullets which sit under the four capacities and recognise that these should be capable of transcending different curriculum areas, so the second approach suggests making connections between the experiences, the outcomes and/or the evidence outlined in individual </a:t>
            </a:r>
            <a:r>
              <a:rPr lang="en-GB" sz="900" b="0" i="0" u="none" strike="noStrike" dirty="0" err="1">
                <a:solidFill>
                  <a:srgbClr val="000000"/>
                </a:solidFill>
                <a:effectLst/>
                <a:latin typeface="Calibri" panose="020F0502020204030204" pitchFamily="34" charset="0"/>
              </a:rPr>
              <a:t>Es&amp;Os</a:t>
            </a:r>
            <a:r>
              <a:rPr lang="en-GB" sz="900" b="0" i="0" u="none" strike="noStrike" dirty="0">
                <a:solidFill>
                  <a:srgbClr val="000000"/>
                </a:solidFill>
                <a:effectLst/>
                <a:latin typeface="Calibri" panose="020F0502020204030204" pitchFamily="34" charset="0"/>
              </a:rPr>
              <a:t> with others in the same (or different) curriculum area(s).</a:t>
            </a:r>
            <a:r>
              <a:rPr lang="en-US" sz="900" b="0" i="0" dirty="0">
                <a:solidFill>
                  <a:srgbClr val="444444"/>
                </a:solidFill>
                <a:effectLst/>
                <a:latin typeface="Calibri" panose="020F0502020204030204" pitchFamily="34" charset="0"/>
              </a:rPr>
              <a:t>​</a:t>
            </a:r>
          </a:p>
          <a:p>
            <a:pPr algn="l" rtl="0" fontAlgn="base"/>
            <a:r>
              <a:rPr lang="en-GB" sz="900" b="0" i="0" dirty="0">
                <a:solidFill>
                  <a:srgbClr val="444444"/>
                </a:solidFill>
                <a:effectLst/>
                <a:latin typeface="Calibri" panose="020F0502020204030204" pitchFamily="34" charset="0"/>
              </a:rPr>
              <a:t>​</a:t>
            </a:r>
          </a:p>
          <a:p>
            <a:pPr algn="l" rtl="0" fontAlgn="base"/>
            <a:r>
              <a:rPr lang="en-GB" sz="900" b="0" i="0" u="none" strike="noStrike" dirty="0">
                <a:solidFill>
                  <a:srgbClr val="000000"/>
                </a:solidFill>
                <a:effectLst/>
                <a:latin typeface="Calibri" panose="020F0502020204030204" pitchFamily="34" charset="0"/>
              </a:rPr>
              <a:t>This first approach </a:t>
            </a:r>
            <a:r>
              <a:rPr lang="en-GB" sz="900" b="1" i="0" u="none" strike="noStrike" dirty="0">
                <a:solidFill>
                  <a:srgbClr val="000000"/>
                </a:solidFill>
                <a:effectLst/>
                <a:latin typeface="Calibri" panose="020F0502020204030204" pitchFamily="34" charset="0"/>
              </a:rPr>
              <a:t>(cross curriculum)</a:t>
            </a:r>
            <a:r>
              <a:rPr lang="en-GB" sz="900" b="0" i="0" u="none" strike="noStrike" dirty="0">
                <a:solidFill>
                  <a:srgbClr val="000000"/>
                </a:solidFill>
                <a:effectLst/>
                <a:latin typeface="Calibri" panose="020F0502020204030204" pitchFamily="34" charset="0"/>
              </a:rPr>
              <a:t> is perhaps the more traditional, well-understood look of interdisciplinary learning. When most effective, the emphasis tends to be on the process of learning and exploration of the interaction between the subjects, not just on the context or theme.</a:t>
            </a:r>
            <a:r>
              <a:rPr lang="en-US" sz="900" b="0" i="0" dirty="0">
                <a:solidFill>
                  <a:srgbClr val="444444"/>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fld id="{F0B57B14-6D57-954D-8E29-087FBBFA7F56}" type="slidenum">
              <a:rPr lang="en-US" smtClean="0"/>
              <a:t>14</a:t>
            </a:fld>
            <a:endParaRPr lang="en-US"/>
          </a:p>
        </p:txBody>
      </p:sp>
    </p:spTree>
    <p:extLst>
      <p:ext uri="{BB962C8B-B14F-4D97-AF65-F5344CB8AC3E}">
        <p14:creationId xmlns:p14="http://schemas.microsoft.com/office/powerpoint/2010/main" val="2300881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to acknowledge the difference between the 2 approaches, and be aware of which approach we are using. </a:t>
            </a:r>
          </a:p>
          <a:p>
            <a:r>
              <a:rPr lang="en-GB" dirty="0"/>
              <a:t>Be purposeful and deliberate with the links that we make. </a:t>
            </a:r>
          </a:p>
        </p:txBody>
      </p:sp>
      <p:sp>
        <p:nvSpPr>
          <p:cNvPr id="4" name="Slide Number Placeholder 3"/>
          <p:cNvSpPr>
            <a:spLocks noGrp="1"/>
          </p:cNvSpPr>
          <p:nvPr>
            <p:ph type="sldNum" sz="quarter" idx="5"/>
          </p:nvPr>
        </p:nvSpPr>
        <p:spPr/>
        <p:txBody>
          <a:bodyPr/>
          <a:lstStyle/>
          <a:p>
            <a:fld id="{F0B57B14-6D57-954D-8E29-087FBBFA7F56}" type="slidenum">
              <a:rPr lang="en-US" smtClean="0"/>
              <a:t>15</a:t>
            </a:fld>
            <a:endParaRPr lang="en-US"/>
          </a:p>
        </p:txBody>
      </p:sp>
    </p:spTree>
    <p:extLst>
      <p:ext uri="{BB962C8B-B14F-4D97-AF65-F5344CB8AC3E}">
        <p14:creationId xmlns:p14="http://schemas.microsoft.com/office/powerpoint/2010/main" val="2551305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 to be purposeful with our bundling. </a:t>
            </a:r>
          </a:p>
        </p:txBody>
      </p:sp>
      <p:sp>
        <p:nvSpPr>
          <p:cNvPr id="4" name="Slide Number Placeholder 3"/>
          <p:cNvSpPr>
            <a:spLocks noGrp="1"/>
          </p:cNvSpPr>
          <p:nvPr>
            <p:ph type="sldNum" sz="quarter" idx="5"/>
          </p:nvPr>
        </p:nvSpPr>
        <p:spPr/>
        <p:txBody>
          <a:bodyPr/>
          <a:lstStyle/>
          <a:p>
            <a:fld id="{F0B57B14-6D57-954D-8E29-087FBBFA7F56}" type="slidenum">
              <a:rPr lang="en-US" smtClean="0"/>
              <a:t>16</a:t>
            </a:fld>
            <a:endParaRPr lang="en-US"/>
          </a:p>
        </p:txBody>
      </p:sp>
    </p:spTree>
    <p:extLst>
      <p:ext uri="{BB962C8B-B14F-4D97-AF65-F5344CB8AC3E}">
        <p14:creationId xmlns:p14="http://schemas.microsoft.com/office/powerpoint/2010/main" val="3678019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To make meaningful connections we have to plan carefully</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Begin with Es and </a:t>
            </a:r>
            <a:r>
              <a:rPr lang="en-GB" sz="1200" b="0" i="0" u="none" strike="noStrike" dirty="0" err="1">
                <a:solidFill>
                  <a:srgbClr val="000000"/>
                </a:solidFill>
                <a:effectLst/>
                <a:latin typeface="Calibri" panose="020F0502020204030204" pitchFamily="34" charset="0"/>
              </a:rPr>
              <a:t>Os</a:t>
            </a:r>
            <a:r>
              <a:rPr lang="en-GB" sz="1200" b="0" i="0" u="none" strike="noStrike" dirty="0">
                <a:solidFill>
                  <a:srgbClr val="000000"/>
                </a:solidFill>
                <a:effectLst/>
                <a:latin typeface="Calibri" panose="020F0502020204030204" pitchFamily="34" charset="0"/>
              </a:rPr>
              <a:t> not activities otherwise we end up shoe-horning Es and </a:t>
            </a:r>
            <a:r>
              <a:rPr lang="en-GB" sz="1200" b="0" i="0" u="none" strike="noStrike" dirty="0" err="1">
                <a:solidFill>
                  <a:srgbClr val="000000"/>
                </a:solidFill>
                <a:effectLst/>
                <a:latin typeface="Calibri" panose="020F0502020204030204" pitchFamily="34" charset="0"/>
              </a:rPr>
              <a:t>Os</a:t>
            </a:r>
            <a:r>
              <a:rPr lang="en-GB" sz="1200" b="0" i="0" u="none" strike="noStrike" dirty="0">
                <a:solidFill>
                  <a:srgbClr val="000000"/>
                </a:solidFill>
                <a:effectLst/>
                <a:latin typeface="Calibri" panose="020F0502020204030204" pitchFamily="34" charset="0"/>
              </a:rPr>
              <a:t> in</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GB" sz="1200"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GB" sz="1200" b="0" i="0" u="none" strike="noStrike" dirty="0">
                <a:solidFill>
                  <a:srgbClr val="000000"/>
                </a:solidFill>
                <a:effectLst/>
                <a:latin typeface="Calibri" panose="020F0502020204030204" pitchFamily="34" charset="0"/>
              </a:rPr>
              <a:t>Include learners throughout the learning process. How do we find out about prior knowledge?</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err="1">
                <a:solidFill>
                  <a:srgbClr val="000000"/>
                </a:solidFill>
                <a:effectLst/>
                <a:latin typeface="Calibri" panose="020F0502020204030204" pitchFamily="34" charset="0"/>
              </a:rPr>
              <a:t>KWL</a:t>
            </a:r>
            <a:r>
              <a:rPr lang="en-GB" sz="1200" b="0" i="0" u="none" strike="noStrike" dirty="0">
                <a:solidFill>
                  <a:srgbClr val="000000"/>
                </a:solidFill>
                <a:effectLst/>
                <a:latin typeface="Calibri" panose="020F0502020204030204" pitchFamily="34" charset="0"/>
              </a:rPr>
              <a:t> grids</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Floor books</a:t>
            </a:r>
            <a:r>
              <a:rPr lang="en-GB" sz="1200" b="0" i="0" dirty="0">
                <a:solidFill>
                  <a:srgbClr val="444444"/>
                </a:solidFill>
                <a:effectLst/>
                <a:latin typeface="Calibri" panose="020F0502020204030204" pitchFamily="34" charset="0"/>
              </a:rPr>
              <a:t>​</a:t>
            </a:r>
            <a:endParaRPr lang="en-GB"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Tracking notes from other teachers</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Peer and self assessment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GB" sz="1200" b="1" i="0" u="none" strike="noStrike"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200" b="1" i="0" u="none" strike="noStrike" dirty="0">
                <a:solidFill>
                  <a:srgbClr val="000000"/>
                </a:solidFill>
                <a:effectLst/>
                <a:latin typeface="Calibri" panose="020F0502020204030204" pitchFamily="34" charset="0"/>
              </a:rPr>
              <a:t>Principles</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r>
              <a:rPr lang="en-GB" sz="1200" b="0" i="0" u="none" strike="noStrike" dirty="0">
                <a:solidFill>
                  <a:srgbClr val="000000"/>
                </a:solidFill>
                <a:effectLst/>
                <a:latin typeface="Calibri" panose="020F0502020204030204" pitchFamily="34" charset="0"/>
              </a:rPr>
              <a:t>Challenge and enjoyment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GB" sz="1200" b="0" i="0" u="none" strike="noStrike" dirty="0">
                <a:solidFill>
                  <a:srgbClr val="000000"/>
                </a:solidFill>
                <a:effectLst/>
                <a:latin typeface="Calibri" panose="020F0502020204030204" pitchFamily="34" charset="0"/>
              </a:rPr>
              <a:t>Personalisation and choice</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GB" sz="1200" b="0" i="0" u="none" strike="noStrike" dirty="0">
                <a:solidFill>
                  <a:srgbClr val="000000"/>
                </a:solidFill>
                <a:effectLst/>
                <a:latin typeface="Calibri" panose="020F0502020204030204" pitchFamily="34" charset="0"/>
              </a:rPr>
              <a:t>Breadth</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GB" sz="1200" b="0" i="0" u="none" strike="noStrike" dirty="0">
                <a:solidFill>
                  <a:srgbClr val="000000"/>
                </a:solidFill>
                <a:effectLst/>
                <a:latin typeface="Calibri" panose="020F0502020204030204" pitchFamily="34" charset="0"/>
              </a:rPr>
              <a:t>Depth</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GB" sz="1200" b="0" i="0" u="none" strike="noStrike" dirty="0">
                <a:solidFill>
                  <a:srgbClr val="000000"/>
                </a:solidFill>
                <a:effectLst/>
                <a:latin typeface="Calibri" panose="020F0502020204030204" pitchFamily="34" charset="0"/>
              </a:rPr>
              <a:t>Relevance </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GB" sz="1200" b="0" i="0" u="none" strike="noStrike" dirty="0">
                <a:solidFill>
                  <a:srgbClr val="000000"/>
                </a:solidFill>
                <a:effectLst/>
                <a:latin typeface="Calibri" panose="020F0502020204030204" pitchFamily="34" charset="0"/>
              </a:rPr>
              <a:t>Coherence</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GB" sz="1200" b="0" i="0" u="none" strike="noStrike" dirty="0">
                <a:solidFill>
                  <a:srgbClr val="000000"/>
                </a:solidFill>
                <a:effectLst/>
                <a:latin typeface="Calibri" panose="020F0502020204030204" pitchFamily="34" charset="0"/>
              </a:rPr>
              <a:t>Progression</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GB" sz="1200" b="0" i="0" dirty="0">
                <a:solidFill>
                  <a:srgbClr val="444444"/>
                </a:solidFill>
                <a:effectLst/>
                <a:latin typeface="Calibri" panose="020F0502020204030204" pitchFamily="34" charset="0"/>
              </a:rPr>
              <a:t>​</a:t>
            </a:r>
            <a:endParaRPr lang="en-GB"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  reflection sessions at the end of lessons can help staff and learners to discuss which areas of the curriculum were combined and what knowledge and skills from these curriculum areas were applied and deepened through the learning; </a:t>
            </a:r>
            <a:r>
              <a:rPr lang="en-US" sz="1200" b="0" i="0" dirty="0">
                <a:solidFill>
                  <a:srgbClr val="444444"/>
                </a:solidFill>
                <a:effectLst/>
                <a:latin typeface="Calibri" panose="020F0502020204030204" pitchFamily="34" charset="0"/>
              </a:rPr>
              <a:t>​</a:t>
            </a:r>
            <a:endParaRPr lang="en-US" sz="1200" b="0" i="0" u="none" strike="noStrike"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200" b="0" i="0" u="none" strike="noStrike" dirty="0">
                <a:solidFill>
                  <a:srgbClr val="444444"/>
                </a:solidFill>
                <a:effectLst/>
                <a:latin typeface="Arial" panose="020B0604020202020204" pitchFamily="34" charset="0"/>
              </a:rPr>
              <a:t>  </a:t>
            </a:r>
            <a:r>
              <a:rPr lang="en-GB" sz="1200" b="0" i="0" u="none" strike="noStrike" dirty="0">
                <a:solidFill>
                  <a:srgbClr val="000000"/>
                </a:solidFill>
                <a:effectLst/>
                <a:latin typeface="Calibri" panose="020F0502020204030204" pitchFamily="34" charset="0"/>
              </a:rPr>
              <a:t>Important to plan these at the same time as learning experiences need to think carefully about these. Even when engaging learners in SC we should still have a clear idea ourselves to guide the learners</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17</a:t>
            </a:fld>
            <a:endParaRPr lang="en-US"/>
          </a:p>
        </p:txBody>
      </p:sp>
    </p:spTree>
    <p:extLst>
      <p:ext uri="{BB962C8B-B14F-4D97-AF65-F5344CB8AC3E}">
        <p14:creationId xmlns:p14="http://schemas.microsoft.com/office/powerpoint/2010/main" val="810802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for natural links within the Es and </a:t>
            </a:r>
            <a:r>
              <a:rPr lang="en-GB" dirty="0" err="1"/>
              <a:t>Os</a:t>
            </a:r>
            <a:r>
              <a:rPr lang="en-GB" dirty="0"/>
              <a:t>.</a:t>
            </a:r>
          </a:p>
          <a:p>
            <a:endParaRPr lang="en-GB" dirty="0"/>
          </a:p>
          <a:p>
            <a:r>
              <a:rPr lang="en-GB" dirty="0"/>
              <a:t>TCH/SOC - accessing the information about a significant individual </a:t>
            </a:r>
          </a:p>
          <a:p>
            <a:r>
              <a:rPr lang="en-GB" dirty="0"/>
              <a:t>SOC/LIT - to be discussing, need to be listening and talking, clarifying points etc</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18</a:t>
            </a:fld>
            <a:endParaRPr lang="en-US"/>
          </a:p>
        </p:txBody>
      </p:sp>
    </p:spTree>
    <p:extLst>
      <p:ext uri="{BB962C8B-B14F-4D97-AF65-F5344CB8AC3E}">
        <p14:creationId xmlns:p14="http://schemas.microsoft.com/office/powerpoint/2010/main" val="414521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also bundle within the same curricular area - across organisers.</a:t>
            </a:r>
          </a:p>
        </p:txBody>
      </p:sp>
      <p:sp>
        <p:nvSpPr>
          <p:cNvPr id="4" name="Slide Number Placeholder 3"/>
          <p:cNvSpPr>
            <a:spLocks noGrp="1"/>
          </p:cNvSpPr>
          <p:nvPr>
            <p:ph type="sldNum" sz="quarter" idx="5"/>
          </p:nvPr>
        </p:nvSpPr>
        <p:spPr/>
        <p:txBody>
          <a:bodyPr/>
          <a:lstStyle/>
          <a:p>
            <a:fld id="{F0B57B14-6D57-954D-8E29-087FBBFA7F56}" type="slidenum">
              <a:rPr lang="en-US" smtClean="0"/>
              <a:t>19</a:t>
            </a:fld>
            <a:endParaRPr lang="en-US"/>
          </a:p>
        </p:txBody>
      </p:sp>
    </p:spTree>
    <p:extLst>
      <p:ext uri="{BB962C8B-B14F-4D97-AF65-F5344CB8AC3E}">
        <p14:creationId xmlns:p14="http://schemas.microsoft.com/office/powerpoint/2010/main" val="2088970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also bundle within a context.</a:t>
            </a:r>
          </a:p>
          <a:p>
            <a:endParaRPr lang="en-GB" dirty="0"/>
          </a:p>
          <a:p>
            <a:pPr algn="l" rtl="0" fontAlgn="base"/>
            <a:r>
              <a:rPr lang="en-GB" sz="1200" b="0" i="0" u="none" strike="noStrike" dirty="0">
                <a:solidFill>
                  <a:srgbClr val="000000"/>
                </a:solidFill>
                <a:effectLst/>
                <a:latin typeface="Calibri" panose="020F0502020204030204" pitchFamily="34" charset="0"/>
              </a:rPr>
              <a:t>Using Mapping skills learned as part of the maths outcomes to support learning in another subject allows</a:t>
            </a:r>
            <a:r>
              <a:rPr lang="en-US" sz="1200" b="0" i="0" dirty="0">
                <a:solidFill>
                  <a:srgbClr val="444444"/>
                </a:solidFill>
                <a:effectLst/>
                <a:latin typeface="Calibri" panose="020F0502020204030204" pitchFamily="34" charset="0"/>
              </a:rPr>
              <a:t>​</a:t>
            </a:r>
            <a:endParaRPr lang="en-US" sz="3200"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Learner to see how mapping skills are transferable</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Learners to see how skills are useful in real life contexts</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20</a:t>
            </a:fld>
            <a:endParaRPr lang="en-US"/>
          </a:p>
        </p:txBody>
      </p:sp>
    </p:spTree>
    <p:extLst>
      <p:ext uri="{BB962C8B-B14F-4D97-AF65-F5344CB8AC3E}">
        <p14:creationId xmlns:p14="http://schemas.microsoft.com/office/powerpoint/2010/main" val="1285451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could be done as post-session task, or could be done as part of the session.</a:t>
            </a:r>
          </a:p>
        </p:txBody>
      </p:sp>
      <p:sp>
        <p:nvSpPr>
          <p:cNvPr id="4" name="Slide Number Placeholder 3"/>
          <p:cNvSpPr>
            <a:spLocks noGrp="1"/>
          </p:cNvSpPr>
          <p:nvPr>
            <p:ph type="sldNum" sz="quarter" idx="5"/>
          </p:nvPr>
        </p:nvSpPr>
        <p:spPr/>
        <p:txBody>
          <a:bodyPr/>
          <a:lstStyle/>
          <a:p>
            <a:fld id="{F0B57B14-6D57-954D-8E29-087FBBFA7F56}" type="slidenum">
              <a:rPr lang="en-US" smtClean="0"/>
              <a:t>21</a:t>
            </a:fld>
            <a:endParaRPr lang="en-US"/>
          </a:p>
        </p:txBody>
      </p:sp>
    </p:spTree>
    <p:extLst>
      <p:ext uri="{BB962C8B-B14F-4D97-AF65-F5344CB8AC3E}">
        <p14:creationId xmlns:p14="http://schemas.microsoft.com/office/powerpoint/2010/main" val="32974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dirty="0"/>
              <a:t>There is a familiarity to the “experiences and outcomes”, but it is important to keep focussed on what they actually are.</a:t>
            </a:r>
          </a:p>
          <a:p>
            <a:r>
              <a:rPr lang="en-GB" sz="1000" b="1" dirty="0"/>
              <a:t>They are a set of statements about the learning that learners will </a:t>
            </a:r>
            <a:r>
              <a:rPr lang="en-GB" sz="1000" b="1" u="sng" dirty="0"/>
              <a:t>experience</a:t>
            </a:r>
            <a:r>
              <a:rPr lang="en-GB" sz="1000" b="1" u="none" dirty="0"/>
              <a:t> and the expected </a:t>
            </a:r>
            <a:r>
              <a:rPr lang="en-GB" sz="1000" b="1" u="sng" dirty="0"/>
              <a:t>outcomes</a:t>
            </a:r>
            <a:r>
              <a:rPr lang="en-GB" sz="1000" b="1" u="none" dirty="0"/>
              <a:t> of this learning.</a:t>
            </a:r>
            <a:endParaRPr lang="en-GB" sz="1000" b="0" u="none" dirty="0"/>
          </a:p>
          <a:p>
            <a:r>
              <a:rPr lang="en-GB" sz="1000" b="0" u="none" dirty="0"/>
              <a:t>They outline the standards and progression from Early through to Fourth level. </a:t>
            </a:r>
          </a:p>
          <a:p>
            <a:endParaRPr lang="en-GB" sz="1000" b="0" u="none" dirty="0"/>
          </a:p>
          <a:p>
            <a:pPr marL="171450" indent="-171450">
              <a:buFont typeface="Arial" panose="020B0604020202020204" pitchFamily="34" charset="0"/>
              <a:buChar char="•"/>
            </a:pPr>
            <a:r>
              <a:rPr lang="en-US" altLang="en-US" sz="1000" dirty="0">
                <a:latin typeface="Calibri" panose="020F0502020204030204" pitchFamily="34" charset="0"/>
                <a:ea typeface="ＭＳ Ｐゴシック" panose="020B0600070205080204" pitchFamily="34" charset="-128"/>
                <a:cs typeface="Calibri" panose="020F0502020204030204" pitchFamily="34" charset="0"/>
              </a:rPr>
              <a:t>offer general guidance rather than detailed prescription</a:t>
            </a:r>
          </a:p>
          <a:p>
            <a:pPr marL="171450" indent="-171450">
              <a:buFont typeface="Arial" panose="020B0604020202020204" pitchFamily="34" charset="0"/>
              <a:buChar char="•"/>
            </a:pPr>
            <a:r>
              <a:rPr lang="en-US" altLang="en-US" sz="1000" dirty="0">
                <a:latin typeface="Calibri" panose="020F0502020204030204" pitchFamily="34" charset="0"/>
                <a:ea typeface="ＭＳ Ｐゴシック" panose="020B0600070205080204" pitchFamily="34" charset="-128"/>
                <a:cs typeface="Calibri" panose="020F0502020204030204" pitchFamily="34" charset="0"/>
              </a:rPr>
              <a:t>give increased emphasis to what pupils are able to do</a:t>
            </a:r>
          </a:p>
          <a:p>
            <a:pPr marL="171450" indent="-171450">
              <a:buFont typeface="Arial" panose="020B0604020202020204" pitchFamily="34" charset="0"/>
              <a:buChar char="•"/>
            </a:pPr>
            <a:r>
              <a:rPr lang="en-US" altLang="en-US" sz="1000" dirty="0">
                <a:latin typeface="Calibri" panose="020F0502020204030204" pitchFamily="34" charset="0"/>
                <a:ea typeface="ＭＳ Ｐゴシック" panose="020B0600070205080204" pitchFamily="34" charset="-128"/>
                <a:cs typeface="Calibri" panose="020F0502020204030204" pitchFamily="34" charset="0"/>
              </a:rPr>
              <a:t>Knowledge and understanding, skills, capabilities and attributes are all built in.</a:t>
            </a:r>
          </a:p>
          <a:p>
            <a:endParaRPr lang="en-GB" sz="1000" b="1" dirty="0"/>
          </a:p>
        </p:txBody>
      </p:sp>
      <p:sp>
        <p:nvSpPr>
          <p:cNvPr id="4" name="Slide Number Placeholder 3"/>
          <p:cNvSpPr>
            <a:spLocks noGrp="1"/>
          </p:cNvSpPr>
          <p:nvPr>
            <p:ph type="sldNum" sz="quarter" idx="5"/>
          </p:nvPr>
        </p:nvSpPr>
        <p:spPr/>
        <p:txBody>
          <a:bodyPr/>
          <a:lstStyle/>
          <a:p>
            <a:fld id="{F0B57B14-6D57-954D-8E29-087FBBFA7F56}" type="slidenum">
              <a:rPr lang="en-US" smtClean="0"/>
              <a:t>4</a:t>
            </a:fld>
            <a:endParaRPr lang="en-US"/>
          </a:p>
        </p:txBody>
      </p:sp>
    </p:spTree>
    <p:extLst>
      <p:ext uri="{BB962C8B-B14F-4D97-AF65-F5344CB8AC3E}">
        <p14:creationId xmlns:p14="http://schemas.microsoft.com/office/powerpoint/2010/main" val="3320135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 wide range of learning experiences will ensure a rich and varied curriculum (breadth) for your learners. </a:t>
            </a:r>
          </a:p>
          <a:p>
            <a:pPr marL="171450" indent="-171450">
              <a:buFont typeface="Arial" panose="020B0604020202020204" pitchFamily="34" charset="0"/>
              <a:buChar char="•"/>
            </a:pPr>
            <a:r>
              <a:rPr lang="en-GB" dirty="0"/>
              <a:t>Grouping Es and </a:t>
            </a:r>
            <a:r>
              <a:rPr lang="en-GB" dirty="0" err="1"/>
              <a:t>Os</a:t>
            </a:r>
            <a:r>
              <a:rPr lang="en-GB" dirty="0"/>
              <a:t> can ensure coherent approaches to learning, help learners to see the links between different areas of learning and help to reduce bureaucracy</a:t>
            </a:r>
          </a:p>
          <a:p>
            <a:pPr marL="171450" indent="-171450">
              <a:buFont typeface="Arial" panose="020B0604020202020204" pitchFamily="34" charset="0"/>
              <a:buChar char="•"/>
            </a:pPr>
            <a:r>
              <a:rPr lang="en-GB" dirty="0"/>
              <a:t>The flexibility within the Experiences and Outcomes allows for differentiated learning experiences to be developed.</a:t>
            </a:r>
          </a:p>
          <a:p>
            <a:pPr marL="171450" indent="-171450">
              <a:buFont typeface="Arial" panose="020B0604020202020204" pitchFamily="34" charset="0"/>
              <a:buChar char="•"/>
            </a:pPr>
            <a:r>
              <a:rPr lang="en-GB" dirty="0"/>
              <a:t>When</a:t>
            </a:r>
            <a:r>
              <a:rPr lang="en-GB" baseline="0" dirty="0"/>
              <a:t> planning, l</a:t>
            </a:r>
            <a:r>
              <a:rPr lang="en-GB" dirty="0"/>
              <a:t>ook at the standards within the wording of the Experiences and OUTCOMES selected.</a:t>
            </a:r>
            <a:r>
              <a:rPr lang="en-GB" baseline="0" dirty="0"/>
              <a:t> Check that</a:t>
            </a:r>
            <a:r>
              <a:rPr lang="en-GB" dirty="0"/>
              <a:t> your planned assessment is going to provide opportunities for learners to demonstrate success.</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22</a:t>
            </a:fld>
            <a:endParaRPr lang="en-US"/>
          </a:p>
        </p:txBody>
      </p:sp>
    </p:spTree>
    <p:extLst>
      <p:ext uri="{BB962C8B-B14F-4D97-AF65-F5344CB8AC3E}">
        <p14:creationId xmlns:p14="http://schemas.microsoft.com/office/powerpoint/2010/main" val="1616945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Activity - pause for individual reflection, or if in a group, discuss with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cs typeface="Calibri"/>
              </a:rPr>
              <a:t>Education Scotland: </a:t>
            </a:r>
            <a:r>
              <a:rPr lang="en-GB" dirty="0">
                <a:cs typeface="Calibri"/>
              </a:rPr>
              <a:t>with colleagues/staff, use these questions as a basis for reflection and discussion. You may wish to leave some time between delivering this presentation and considering these questions to allow colleagues time to think about what has been outlined.</a:t>
            </a:r>
            <a:r>
              <a:rPr lang="en-GB" dirty="0"/>
              <a:t> </a:t>
            </a:r>
          </a:p>
        </p:txBody>
      </p:sp>
      <p:sp>
        <p:nvSpPr>
          <p:cNvPr id="4" name="Slide Number Placeholder 3"/>
          <p:cNvSpPr>
            <a:spLocks noGrp="1"/>
          </p:cNvSpPr>
          <p:nvPr>
            <p:ph type="sldNum" sz="quarter" idx="5"/>
          </p:nvPr>
        </p:nvSpPr>
        <p:spPr/>
        <p:txBody>
          <a:bodyPr/>
          <a:lstStyle/>
          <a:p>
            <a:fld id="{F0B57B14-6D57-954D-8E29-087FBBFA7F56}" type="slidenum">
              <a:rPr lang="en-US" smtClean="0"/>
              <a:t>23</a:t>
            </a:fld>
            <a:endParaRPr lang="en-US"/>
          </a:p>
        </p:txBody>
      </p:sp>
    </p:spTree>
    <p:extLst>
      <p:ext uri="{BB962C8B-B14F-4D97-AF65-F5344CB8AC3E}">
        <p14:creationId xmlns:p14="http://schemas.microsoft.com/office/powerpoint/2010/main" val="3297548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24</a:t>
            </a:fld>
            <a:endParaRPr lang="en-US"/>
          </a:p>
        </p:txBody>
      </p:sp>
    </p:spTree>
    <p:extLst>
      <p:ext uri="{BB962C8B-B14F-4D97-AF65-F5344CB8AC3E}">
        <p14:creationId xmlns:p14="http://schemas.microsoft.com/office/powerpoint/2010/main" val="161235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statement from BTC3 outlines the flexibility that the Es and </a:t>
            </a:r>
            <a:r>
              <a:rPr lang="en-GB" dirty="0" err="1"/>
              <a:t>Os</a:t>
            </a:r>
            <a:r>
              <a:rPr lang="en-GB" dirty="0"/>
              <a:t> allow so that learning which</a:t>
            </a:r>
            <a:r>
              <a:rPr lang="en-GB" baseline="0" dirty="0"/>
              <a:t> motivates and engages whilst developing a range of skills, </a:t>
            </a:r>
            <a:r>
              <a:rPr lang="en-GB" dirty="0"/>
              <a:t>can be planned around the needs of individuals</a:t>
            </a:r>
          </a:p>
        </p:txBody>
      </p:sp>
      <p:sp>
        <p:nvSpPr>
          <p:cNvPr id="4" name="Slide Number Placeholder 3"/>
          <p:cNvSpPr>
            <a:spLocks noGrp="1"/>
          </p:cNvSpPr>
          <p:nvPr>
            <p:ph type="sldNum" sz="quarter" idx="5"/>
          </p:nvPr>
        </p:nvSpPr>
        <p:spPr/>
        <p:txBody>
          <a:bodyPr/>
          <a:lstStyle/>
          <a:p>
            <a:fld id="{F0B57B14-6D57-954D-8E29-087FBBFA7F56}" type="slidenum">
              <a:rPr lang="en-US" smtClean="0"/>
              <a:t>5</a:t>
            </a:fld>
            <a:endParaRPr lang="en-US"/>
          </a:p>
        </p:txBody>
      </p:sp>
    </p:spTree>
    <p:extLst>
      <p:ext uri="{BB962C8B-B14F-4D97-AF65-F5344CB8AC3E}">
        <p14:creationId xmlns:p14="http://schemas.microsoft.com/office/powerpoint/2010/main" val="1859460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looking at the Es and </a:t>
            </a:r>
            <a:r>
              <a:rPr lang="en-GB" dirty="0" err="1"/>
              <a:t>Os</a:t>
            </a:r>
            <a:r>
              <a:rPr lang="en-GB" dirty="0"/>
              <a:t>, they are worded in a way that makes it clear what the expected standards are in terms of the learning. Many contain guidance for the expected learning experiences whilst still maintaining the flexibility to tailor plans to your context, learner interest etc. </a:t>
            </a:r>
          </a:p>
          <a:p>
            <a:pPr algn="l" rtl="0" fontAlgn="base"/>
            <a:r>
              <a:rPr lang="en-US" b="1" i="0" dirty="0">
                <a:solidFill>
                  <a:srgbClr val="444444"/>
                </a:solidFill>
                <a:effectLst/>
                <a:latin typeface="Calibri" panose="020F0502020204030204" pitchFamily="34" charset="0"/>
              </a:rPr>
              <a:t>Pause to actually look at the wording of the Es and </a:t>
            </a:r>
            <a:r>
              <a:rPr lang="en-US" b="1" i="0" dirty="0" err="1">
                <a:solidFill>
                  <a:srgbClr val="444444"/>
                </a:solidFill>
                <a:effectLst/>
                <a:latin typeface="Calibri" panose="020F0502020204030204" pitchFamily="34" charset="0"/>
              </a:rPr>
              <a:t>Os</a:t>
            </a:r>
            <a:r>
              <a:rPr lang="en-US" b="1" i="0" dirty="0">
                <a:solidFill>
                  <a:srgbClr val="444444"/>
                </a:solidFill>
                <a:effectLst/>
                <a:latin typeface="Calibri" panose="020F0502020204030204" pitchFamily="34" charset="0"/>
              </a:rPr>
              <a:t>.</a:t>
            </a:r>
          </a:p>
          <a:p>
            <a:pPr algn="l" rtl="0" fontAlgn="base"/>
            <a:r>
              <a:rPr lang="en-US" b="1" i="0" dirty="0">
                <a:solidFill>
                  <a:srgbClr val="444444"/>
                </a:solidFill>
                <a:effectLst/>
                <a:latin typeface="Calibri" panose="020F0502020204030204" pitchFamily="34" charset="0"/>
              </a:rPr>
              <a:t>So quick sometimes to scan through them and just do what we have always done.</a:t>
            </a:r>
          </a:p>
        </p:txBody>
      </p:sp>
      <p:sp>
        <p:nvSpPr>
          <p:cNvPr id="4" name="Slide Number Placeholder 3"/>
          <p:cNvSpPr>
            <a:spLocks noGrp="1"/>
          </p:cNvSpPr>
          <p:nvPr>
            <p:ph type="sldNum" sz="quarter" idx="5"/>
          </p:nvPr>
        </p:nvSpPr>
        <p:spPr/>
        <p:txBody>
          <a:bodyPr/>
          <a:lstStyle/>
          <a:p>
            <a:fld id="{F0B57B14-6D57-954D-8E29-087FBBFA7F56}" type="slidenum">
              <a:rPr lang="en-US" smtClean="0"/>
              <a:t>6</a:t>
            </a:fld>
            <a:endParaRPr lang="en-US"/>
          </a:p>
        </p:txBody>
      </p:sp>
    </p:spTree>
    <p:extLst>
      <p:ext uri="{BB962C8B-B14F-4D97-AF65-F5344CB8AC3E}">
        <p14:creationId xmlns:p14="http://schemas.microsoft.com/office/powerpoint/2010/main" val="213104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This slide uses animations ***</a:t>
            </a:r>
          </a:p>
          <a:p>
            <a:r>
              <a:rPr lang="en-GB" dirty="0"/>
              <a:t>Have a look at this example together. Slide starts with black text only on the E and O. Discuss what might be the experience/outcome/demonstration. Then click on to reveal the colour coded E and O. </a:t>
            </a:r>
          </a:p>
        </p:txBody>
      </p:sp>
      <p:sp>
        <p:nvSpPr>
          <p:cNvPr id="4" name="Slide Number Placeholder 3"/>
          <p:cNvSpPr>
            <a:spLocks noGrp="1"/>
          </p:cNvSpPr>
          <p:nvPr>
            <p:ph type="sldNum" sz="quarter" idx="5"/>
          </p:nvPr>
        </p:nvSpPr>
        <p:spPr/>
        <p:txBody>
          <a:bodyPr/>
          <a:lstStyle/>
          <a:p>
            <a:fld id="{F0B57B14-6D57-954D-8E29-087FBBFA7F56}" type="slidenum">
              <a:rPr lang="en-US" smtClean="0"/>
              <a:t>7</a:t>
            </a:fld>
            <a:endParaRPr lang="en-US"/>
          </a:p>
        </p:txBody>
      </p:sp>
    </p:spTree>
    <p:extLst>
      <p:ext uri="{BB962C8B-B14F-4D97-AF65-F5344CB8AC3E}">
        <p14:creationId xmlns:p14="http://schemas.microsoft.com/office/powerpoint/2010/main" val="222943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This slide uses animations ***</a:t>
            </a:r>
          </a:p>
          <a:p>
            <a:r>
              <a:rPr lang="en-GB" dirty="0"/>
              <a:t>Have a look at this example together. Slide starts with black text only on the E and O. Discuss what might be the experience/outcome/demonstration. Then click on to reveal the colour coded E and O. </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8</a:t>
            </a:fld>
            <a:endParaRPr lang="en-US"/>
          </a:p>
        </p:txBody>
      </p:sp>
    </p:spTree>
    <p:extLst>
      <p:ext uri="{BB962C8B-B14F-4D97-AF65-F5344CB8AC3E}">
        <p14:creationId xmlns:p14="http://schemas.microsoft.com/office/powerpoint/2010/main" val="990897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0" i="0" u="none" strike="noStrike" dirty="0">
                <a:solidFill>
                  <a:srgbClr val="000000"/>
                </a:solidFill>
                <a:effectLst/>
                <a:latin typeface="Calibri" panose="020F0502020204030204" pitchFamily="34" charset="0"/>
              </a:rPr>
              <a:t>If you begin with an activity , you often end up shoe-horning an activity into an E and O that doesn’t quite fit.</a:t>
            </a:r>
            <a:r>
              <a:rPr lang="en-US" sz="1200" b="0" i="0" dirty="0">
                <a:solidFill>
                  <a:srgbClr val="444444"/>
                </a:solidFill>
                <a:effectLst/>
                <a:latin typeface="Calibri" panose="020F0502020204030204" pitchFamily="34" charset="0"/>
              </a:rPr>
              <a:t>​</a:t>
            </a:r>
            <a:endParaRPr lang="en-US" sz="3200" b="0" i="0" dirty="0">
              <a:solidFill>
                <a:srgbClr val="444444"/>
              </a:solidFill>
              <a:effectLst/>
              <a:latin typeface="Calibri" panose="020F0502020204030204" pitchFamily="34" charset="0"/>
            </a:endParaRPr>
          </a:p>
          <a:p>
            <a:pPr algn="l" rtl="0" fontAlgn="base"/>
            <a:r>
              <a:rPr lang="en-GB" sz="1200" b="0" i="0" dirty="0">
                <a:solidFill>
                  <a:srgbClr val="444444"/>
                </a:solidFill>
                <a:effectLst/>
                <a:latin typeface="Calibri" panose="020F0502020204030204" pitchFamily="34" charset="0"/>
              </a:rPr>
              <a:t>​</a:t>
            </a:r>
            <a:r>
              <a:rPr lang="en-GB" sz="1200" b="0" i="0" u="none" strike="noStrike" dirty="0">
                <a:solidFill>
                  <a:srgbClr val="000000"/>
                </a:solidFill>
                <a:effectLst/>
                <a:latin typeface="Calibri" panose="020F0502020204030204" pitchFamily="34" charset="0"/>
              </a:rPr>
              <a:t>Look at the </a:t>
            </a:r>
            <a:r>
              <a:rPr lang="en-GB" sz="1200" b="1" i="0" u="none" strike="noStrike" dirty="0">
                <a:solidFill>
                  <a:srgbClr val="000000"/>
                </a:solidFill>
                <a:effectLst/>
                <a:latin typeface="Calibri" panose="020F0502020204030204" pitchFamily="34" charset="0"/>
              </a:rPr>
              <a:t>organiser or sub-organiser </a:t>
            </a:r>
            <a:r>
              <a:rPr lang="en-GB" sz="1200" b="0" i="0" u="none" strike="noStrike" dirty="0">
                <a:solidFill>
                  <a:srgbClr val="000000"/>
                </a:solidFill>
                <a:effectLst/>
                <a:latin typeface="Calibri" panose="020F0502020204030204" pitchFamily="34" charset="0"/>
              </a:rPr>
              <a:t>– it guides you as to the key learning linked to this outcomes</a:t>
            </a:r>
            <a:r>
              <a:rPr lang="en-US" sz="1200" b="0" i="0" dirty="0">
                <a:solidFill>
                  <a:srgbClr val="444444"/>
                </a:solidFill>
                <a:effectLst/>
                <a:latin typeface="Calibri" panose="020F0502020204030204" pitchFamily="34" charset="0"/>
              </a:rPr>
              <a:t>​</a:t>
            </a:r>
          </a:p>
          <a:p>
            <a:pPr algn="l" rtl="0" fontAlgn="base"/>
            <a:r>
              <a:rPr lang="en-GB" sz="1200" b="1" i="0" dirty="0">
                <a:solidFill>
                  <a:srgbClr val="444444"/>
                </a:solidFill>
                <a:effectLst/>
                <a:latin typeface="Calibri" panose="020F0502020204030204" pitchFamily="34" charset="0"/>
              </a:rPr>
              <a:t>​** 2 examples on the next page **</a:t>
            </a:r>
            <a:endParaRPr lang="en-US" sz="3200" b="1"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9</a:t>
            </a:fld>
            <a:endParaRPr lang="en-US"/>
          </a:p>
        </p:txBody>
      </p:sp>
    </p:spTree>
    <p:extLst>
      <p:ext uri="{BB962C8B-B14F-4D97-AF65-F5344CB8AC3E}">
        <p14:creationId xmlns:p14="http://schemas.microsoft.com/office/powerpoint/2010/main" val="343457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000" b="1" i="0" u="none" strike="noStrike" dirty="0">
                <a:solidFill>
                  <a:srgbClr val="000000"/>
                </a:solidFill>
                <a:effectLst/>
                <a:latin typeface="Calibri" panose="020F0502020204030204" pitchFamily="34" charset="0"/>
              </a:rPr>
              <a:t>Lit 1-04a </a:t>
            </a:r>
            <a:r>
              <a:rPr lang="en-GB" sz="1000" b="0" i="0" u="none" strike="noStrike" dirty="0">
                <a:solidFill>
                  <a:srgbClr val="000000"/>
                </a:solidFill>
                <a:effectLst/>
                <a:latin typeface="Calibri" panose="020F0502020204030204" pitchFamily="34" charset="0"/>
              </a:rPr>
              <a:t>often interpreted as an E and O  to describe the learning when pupils take part in a conversation i.e. interpreted as… the conversation is the text but actually this E and O there is a conversation </a:t>
            </a:r>
            <a:r>
              <a:rPr lang="en-GB" sz="1000" b="1" i="0" u="none" strike="noStrike" dirty="0">
                <a:solidFill>
                  <a:srgbClr val="000000"/>
                </a:solidFill>
                <a:effectLst/>
                <a:latin typeface="Calibri" panose="020F0502020204030204" pitchFamily="34" charset="0"/>
              </a:rPr>
              <a:t>about</a:t>
            </a:r>
            <a:r>
              <a:rPr lang="en-GB" sz="1000" b="0" i="0" u="none" strike="noStrike" dirty="0">
                <a:solidFill>
                  <a:srgbClr val="000000"/>
                </a:solidFill>
                <a:effectLst/>
                <a:latin typeface="Calibri" panose="020F0502020204030204" pitchFamily="34" charset="0"/>
              </a:rPr>
              <a:t> a text - this E and O refers to a text that I have listened to or watched. (This is about a spoken text </a:t>
            </a:r>
            <a:r>
              <a:rPr lang="en-GB" sz="1000" b="0" i="0" u="none" strike="noStrike" dirty="0" err="1">
                <a:solidFill>
                  <a:srgbClr val="000000"/>
                </a:solidFill>
                <a:effectLst/>
                <a:latin typeface="Calibri" panose="020F0502020204030204" pitchFamily="34" charset="0"/>
              </a:rPr>
              <a:t>ie</a:t>
            </a:r>
            <a:r>
              <a:rPr lang="en-GB" sz="1000" b="0" i="0" u="none" strike="noStrike" dirty="0">
                <a:solidFill>
                  <a:srgbClr val="000000"/>
                </a:solidFill>
                <a:effectLst/>
                <a:latin typeface="Calibri" panose="020F0502020204030204" pitchFamily="34" charset="0"/>
              </a:rPr>
              <a:t> radio broadcast or video not a conversation) Looking at the organiser and descriptor this is reinforced</a:t>
            </a:r>
            <a:r>
              <a:rPr lang="en-US" sz="1000" b="0" i="0" dirty="0">
                <a:solidFill>
                  <a:srgbClr val="444444"/>
                </a:solidFill>
                <a:effectLst/>
                <a:latin typeface="Calibri" panose="020F0502020204030204" pitchFamily="34" charset="0"/>
              </a:rPr>
              <a:t>​ - </a:t>
            </a:r>
            <a:endParaRPr lang="en-US" sz="1000" b="0" i="0" u="none" strike="noStrike" dirty="0">
              <a:solidFill>
                <a:srgbClr val="444444"/>
              </a:solidFill>
              <a:effectLst/>
              <a:latin typeface="Calibri" panose="020F0502020204030204" pitchFamily="34" charset="0"/>
            </a:endParaRPr>
          </a:p>
          <a:p>
            <a:pPr algn="l" rtl="0" fontAlgn="base"/>
            <a:r>
              <a:rPr lang="en-GB" sz="1000" b="1" i="0" u="none" strike="noStrike" dirty="0">
                <a:solidFill>
                  <a:srgbClr val="000000"/>
                </a:solidFill>
                <a:effectLst/>
                <a:latin typeface="Calibri" panose="020F0502020204030204" pitchFamily="34" charset="0"/>
              </a:rPr>
              <a:t>Finding and using information</a:t>
            </a:r>
            <a:r>
              <a:rPr lang="en-GB" sz="1000" b="0" i="0" dirty="0">
                <a:solidFill>
                  <a:srgbClr val="444444"/>
                </a:solidFill>
                <a:effectLst/>
                <a:latin typeface="Calibri" panose="020F0502020204030204" pitchFamily="34" charset="0"/>
              </a:rPr>
              <a:t>​</a:t>
            </a:r>
          </a:p>
          <a:p>
            <a:pPr algn="l" rtl="0" fontAlgn="base"/>
            <a:r>
              <a:rPr lang="en-GB" sz="1000" b="0" i="0" u="none" strike="noStrike" dirty="0">
                <a:solidFill>
                  <a:srgbClr val="000000"/>
                </a:solidFill>
                <a:effectLst/>
                <a:latin typeface="Calibri" panose="020F0502020204030204" pitchFamily="34" charset="0"/>
              </a:rPr>
              <a:t>– when listening to, watching and talking about texts </a:t>
            </a:r>
            <a:r>
              <a:rPr lang="en-US" sz="1000" b="0" i="0" dirty="0">
                <a:solidFill>
                  <a:srgbClr val="444444"/>
                </a:solidFill>
                <a:effectLst/>
                <a:latin typeface="Calibri" panose="020F0502020204030204" pitchFamily="34" charset="0"/>
              </a:rPr>
              <a:t>​</a:t>
            </a:r>
          </a:p>
          <a:p>
            <a:pPr algn="l" rtl="0" fontAlgn="base"/>
            <a:endParaRPr lang="en-GB" sz="1000" b="0" i="0" u="none" strike="noStrike" dirty="0">
              <a:solidFill>
                <a:srgbClr val="000000"/>
              </a:solidFill>
              <a:effectLst/>
              <a:latin typeface="Calibri" panose="020F0502020204030204" pitchFamily="34" charset="0"/>
            </a:endParaRPr>
          </a:p>
          <a:p>
            <a:pPr algn="l" rtl="0" fontAlgn="base"/>
            <a:r>
              <a:rPr lang="en-GB" sz="1000" b="1" i="0" u="none" strike="noStrike" dirty="0">
                <a:solidFill>
                  <a:srgbClr val="000000"/>
                </a:solidFill>
                <a:effectLst/>
                <a:latin typeface="Calibri" panose="020F0502020204030204" pitchFamily="34" charset="0"/>
              </a:rPr>
              <a:t>Lit 1.09a </a:t>
            </a:r>
            <a:r>
              <a:rPr lang="en-GB" sz="1000" b="0" i="0" u="none" strike="noStrike" dirty="0">
                <a:solidFill>
                  <a:srgbClr val="000000"/>
                </a:solidFill>
                <a:effectLst/>
                <a:latin typeface="Calibri" panose="020F0502020204030204" pitchFamily="34" charset="0"/>
              </a:rPr>
              <a:t>is a more appropriate E and O  to link to discussions for the purpose of learning. In this E and O the text is that is being created </a:t>
            </a:r>
            <a:r>
              <a:rPr lang="en-GB" sz="1000" b="1" i="0" u="none" strike="noStrike" dirty="0">
                <a:solidFill>
                  <a:srgbClr val="000000"/>
                </a:solidFill>
                <a:effectLst/>
                <a:latin typeface="Calibri" panose="020F0502020204030204" pitchFamily="34" charset="0"/>
              </a:rPr>
              <a:t>is</a:t>
            </a:r>
            <a:r>
              <a:rPr lang="en-GB" sz="1000" b="0" i="0" u="none" strike="noStrike" dirty="0">
                <a:solidFill>
                  <a:srgbClr val="000000"/>
                </a:solidFill>
                <a:effectLst/>
                <a:latin typeface="Calibri" panose="020F0502020204030204" pitchFamily="34" charset="0"/>
              </a:rPr>
              <a:t> the conversation itself. In LIT 1.04a the discussion is about an oral text that has to be evaluated for main idea </a:t>
            </a:r>
            <a:r>
              <a:rPr lang="en-GB" sz="1000" b="0" i="0" u="none" strike="noStrike" dirty="0" err="1">
                <a:solidFill>
                  <a:srgbClr val="000000"/>
                </a:solidFill>
                <a:effectLst/>
                <a:latin typeface="Calibri" panose="020F0502020204030204" pitchFamily="34" charset="0"/>
              </a:rPr>
              <a:t>ie</a:t>
            </a:r>
            <a:r>
              <a:rPr lang="en-GB" sz="1000" b="0" i="0" u="none" strike="noStrike" dirty="0">
                <a:solidFill>
                  <a:srgbClr val="000000"/>
                </a:solidFill>
                <a:effectLst/>
                <a:latin typeface="Calibri" panose="020F0502020204030204" pitchFamily="34" charset="0"/>
              </a:rPr>
              <a:t> film, podcast, radio broadcast</a:t>
            </a:r>
            <a:r>
              <a:rPr lang="en-US" sz="1000" b="0" i="0" dirty="0">
                <a:solidFill>
                  <a:srgbClr val="444444"/>
                </a:solidFill>
                <a:effectLst/>
                <a:latin typeface="Calibri" panose="020F0502020204030204" pitchFamily="34" charset="0"/>
              </a:rPr>
              <a:t>​ - </a:t>
            </a:r>
          </a:p>
          <a:p>
            <a:pPr algn="l" rtl="0" fontAlgn="base"/>
            <a:r>
              <a:rPr lang="en-GB" sz="1000" b="0" i="0" dirty="0">
                <a:solidFill>
                  <a:srgbClr val="444444"/>
                </a:solidFill>
                <a:effectLst/>
                <a:latin typeface="Calibri" panose="020F0502020204030204" pitchFamily="34" charset="0"/>
              </a:rPr>
              <a:t>​</a:t>
            </a:r>
            <a:r>
              <a:rPr lang="en-GB" sz="1000" b="1" i="0" u="none" strike="noStrike" dirty="0">
                <a:solidFill>
                  <a:srgbClr val="000000"/>
                </a:solidFill>
                <a:effectLst/>
                <a:latin typeface="Calibri" panose="020F0502020204030204" pitchFamily="34" charset="0"/>
              </a:rPr>
              <a:t>Organiser:</a:t>
            </a:r>
            <a:r>
              <a:rPr lang="en-GB" sz="1000" b="0" i="0" dirty="0">
                <a:solidFill>
                  <a:srgbClr val="444444"/>
                </a:solidFill>
                <a:effectLst/>
                <a:latin typeface="Calibri" panose="020F0502020204030204" pitchFamily="34" charset="0"/>
              </a:rPr>
              <a:t>​  </a:t>
            </a:r>
            <a:r>
              <a:rPr lang="en-GB" sz="1000" b="1" i="0" u="none" strike="noStrike" dirty="0">
                <a:solidFill>
                  <a:srgbClr val="000000"/>
                </a:solidFill>
                <a:effectLst/>
                <a:latin typeface="Calibri" panose="020F0502020204030204" pitchFamily="34" charset="0"/>
              </a:rPr>
              <a:t>Creating texts</a:t>
            </a:r>
            <a:r>
              <a:rPr lang="en-GB" sz="1000" b="0" i="0" dirty="0">
                <a:solidFill>
                  <a:srgbClr val="444444"/>
                </a:solidFill>
                <a:effectLst/>
                <a:latin typeface="Calibri" panose="020F0502020204030204" pitchFamily="34" charset="0"/>
              </a:rPr>
              <a:t>​</a:t>
            </a:r>
          </a:p>
          <a:p>
            <a:pPr algn="l" rtl="0" fontAlgn="base"/>
            <a:r>
              <a:rPr lang="en-GB" sz="1000" b="1" i="0" u="none" strike="noStrike" dirty="0">
                <a:solidFill>
                  <a:srgbClr val="000000"/>
                </a:solidFill>
                <a:effectLst/>
                <a:latin typeface="Calibri" panose="020F0502020204030204" pitchFamily="34" charset="0"/>
              </a:rPr>
              <a:t> </a:t>
            </a:r>
            <a:r>
              <a:rPr lang="en-GB" sz="1000" b="0" i="0" dirty="0">
                <a:solidFill>
                  <a:srgbClr val="444444"/>
                </a:solidFill>
                <a:effectLst/>
                <a:latin typeface="Calibri" panose="020F0502020204030204" pitchFamily="34" charset="0"/>
              </a:rPr>
              <a:t>​</a:t>
            </a:r>
            <a:r>
              <a:rPr lang="en-GB" sz="1000" b="0" i="0" u="none" strike="noStrike" dirty="0">
                <a:solidFill>
                  <a:srgbClr val="000000"/>
                </a:solidFill>
                <a:effectLst/>
                <a:latin typeface="Calibri" panose="020F0502020204030204" pitchFamily="34" charset="0"/>
              </a:rPr>
              <a:t>– applying the elements others use to create different types of short and extended texts </a:t>
            </a:r>
            <a:r>
              <a:rPr lang="en-US" sz="1000" b="0" i="0" dirty="0">
                <a:solidFill>
                  <a:srgbClr val="444444"/>
                </a:solidFill>
                <a:effectLst/>
                <a:latin typeface="Calibri" panose="020F0502020204030204" pitchFamily="34" charset="0"/>
              </a:rPr>
              <a:t>​</a:t>
            </a:r>
          </a:p>
          <a:p>
            <a:pPr algn="l" rtl="0" fontAlgn="base"/>
            <a:r>
              <a:rPr lang="en-GB" sz="1000" b="0" i="0" dirty="0">
                <a:solidFill>
                  <a:srgbClr val="444444"/>
                </a:solidFill>
                <a:effectLst/>
                <a:latin typeface="Calibri" panose="020F0502020204030204" pitchFamily="34" charset="0"/>
              </a:rPr>
              <a:t>​</a:t>
            </a:r>
          </a:p>
          <a:p>
            <a:pPr algn="l" rtl="0" fontAlgn="base"/>
            <a:r>
              <a:rPr lang="en-GB" sz="1000" b="0" i="0" u="none" strike="noStrike" dirty="0">
                <a:solidFill>
                  <a:srgbClr val="000000"/>
                </a:solidFill>
                <a:effectLst/>
                <a:latin typeface="Calibri" panose="020F0502020204030204" pitchFamily="34" charset="0"/>
              </a:rPr>
              <a:t>Also remember you may be using discussion as a tool to develop a different piece of learning but you are not actually wanting to assess it. If you are including it as part of your assessment you need to consider how well they explained, did they justify? Were they able to clarify? Did they ask questions etc  </a:t>
            </a:r>
            <a:r>
              <a:rPr lang="en-US" sz="1000" b="0" i="0" dirty="0">
                <a:solidFill>
                  <a:srgbClr val="444444"/>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fld id="{F0B57B14-6D57-954D-8E29-087FBBFA7F56}" type="slidenum">
              <a:rPr lang="en-US" smtClean="0"/>
              <a:t>10</a:t>
            </a:fld>
            <a:endParaRPr lang="en-US"/>
          </a:p>
        </p:txBody>
      </p:sp>
    </p:spTree>
    <p:extLst>
      <p:ext uri="{BB962C8B-B14F-4D97-AF65-F5344CB8AC3E}">
        <p14:creationId xmlns:p14="http://schemas.microsoft.com/office/powerpoint/2010/main" val="2583061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Activity - pause for individual reflection, or if in a group, discuss with others. </a:t>
            </a:r>
          </a:p>
        </p:txBody>
      </p:sp>
      <p:sp>
        <p:nvSpPr>
          <p:cNvPr id="4" name="Slide Number Placeholder 3"/>
          <p:cNvSpPr>
            <a:spLocks noGrp="1"/>
          </p:cNvSpPr>
          <p:nvPr>
            <p:ph type="sldNum" sz="quarter" idx="5"/>
          </p:nvPr>
        </p:nvSpPr>
        <p:spPr/>
        <p:txBody>
          <a:bodyPr/>
          <a:lstStyle/>
          <a:p>
            <a:fld id="{F0B57B14-6D57-954D-8E29-087FBBFA7F56}" type="slidenum">
              <a:rPr lang="en-US" smtClean="0"/>
              <a:t>11</a:t>
            </a:fld>
            <a:endParaRPr lang="en-US"/>
          </a:p>
        </p:txBody>
      </p:sp>
    </p:spTree>
    <p:extLst>
      <p:ext uri="{BB962C8B-B14F-4D97-AF65-F5344CB8AC3E}">
        <p14:creationId xmlns:p14="http://schemas.microsoft.com/office/powerpoint/2010/main" val="1594658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627" y="2130426"/>
            <a:ext cx="8737645" cy="1470025"/>
          </a:xfrm>
        </p:spPr>
        <p:txBody>
          <a:bodyPr/>
          <a:lstStyle>
            <a:lvl1pPr algn="ct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47432" y="3886200"/>
            <a:ext cx="7294035"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4081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60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110935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7306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398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31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49522F-E724-D44F-971C-659593D6E6BA}"/>
              </a:ext>
            </a:extLst>
          </p:cNvPr>
          <p:cNvSpPr txBox="1">
            <a:spLocks noChangeArrowheads="1"/>
          </p:cNvSpPr>
          <p:nvPr userDrawn="1"/>
        </p:nvSpPr>
        <p:spPr bwMode="auto">
          <a:xfrm>
            <a:off x="1" y="6610351"/>
            <a:ext cx="733001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altLang="en-US" sz="1200" b="1" i="1">
                <a:solidFill>
                  <a:schemeClr val="bg1"/>
                </a:solidFill>
              </a:rPr>
              <a:t>Equity, Excellence and Empowerment</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43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Welcom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57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we connec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67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ligh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6224" y="1255000"/>
            <a:ext cx="7467699" cy="4349602"/>
          </a:xfrm>
          <a:prstGeom prst="rect">
            <a:avLst/>
          </a:prstGeom>
        </p:spPr>
        <p:txBody>
          <a:bodyPr rtlCol="0">
            <a:normAutofit/>
          </a:bodyPr>
          <a:lstStyle/>
          <a:p>
            <a:r>
              <a:rPr lang="en-US"/>
              <a:t>Click to edit Master title style</a:t>
            </a:r>
            <a:endParaRPr lang="en-US" dirty="0"/>
          </a:p>
        </p:txBody>
      </p:sp>
    </p:spTree>
    <p:extLst>
      <p:ext uri="{BB962C8B-B14F-4D97-AF65-F5344CB8AC3E}">
        <p14:creationId xmlns:p14="http://schemas.microsoft.com/office/powerpoint/2010/main" val="603361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1002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05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58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746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2770" name="Title Placeholder 1">
            <a:extLst>
              <a:ext uri="{FF2B5EF4-FFF2-40B4-BE49-F238E27FC236}">
                <a16:creationId xmlns:a16="http://schemas.microsoft.com/office/drawing/2014/main" id="{2BD37ABC-3630-8F4C-BC3C-CA10C5B1A1F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1" name="Text Placeholder 2">
            <a:extLst>
              <a:ext uri="{FF2B5EF4-FFF2-40B4-BE49-F238E27FC236}">
                <a16:creationId xmlns:a16="http://schemas.microsoft.com/office/drawing/2014/main" id="{F6414FF2-EDE7-FF43-97C6-9721636139F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99166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education.gov.scot/Documents/btc3.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gov.scot/media/mkomulen/interdisciplinary-learning-thought-paper.pdf"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hyperlink" Target="https://education.gov.scot/improvement/documents/cfestatement.pdf&#8203;" TargetMode="External"/><Relationship Id="rId4" Type="http://schemas.openxmlformats.org/officeDocument/2006/relationships/hyperlink" Target="https://education.gov.scot/Documents/cfe-briefing-4.pdf&#160;&#160;&#8203;"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gov.scot/media/mkomulen/interdisciplinary-learning-thought-paper.pdf" TargetMode="External"/><Relationship Id="rId7" Type="http://schemas.openxmlformats.org/officeDocument/2006/relationships/hyperlink" Target="https://education.gov.scot/improvement/learning-resources/resources-to-support-the-refreshed-curriculum-for-excellence-narrativ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glowscotland.sharepoint.com/sites/PLC/moderationhub/SitePages/Experiences%20and%20Outcomes.aspx" TargetMode="External"/><Relationship Id="rId5" Type="http://schemas.openxmlformats.org/officeDocument/2006/relationships/hyperlink" Target="https://education.gov.scot/improvement/documents/cfestatement.pdf&#8203;" TargetMode="External"/><Relationship Id="rId4" Type="http://schemas.openxmlformats.org/officeDocument/2006/relationships/hyperlink" Target="https://scotlandscurriculum.sco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education.gov.scot/education-scotland/scottish-education-system/policy-for-scottish-education/policy-drivers/cfe-building-from-the-statement-appendix-incl-btc1-5/experiences-and-outcome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education.gov.scot/Documents/btc3.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 y="296092"/>
            <a:ext cx="9692639" cy="1184365"/>
          </a:xfrm>
        </p:spPr>
        <p:txBody>
          <a:bodyPr/>
          <a:lstStyle/>
          <a:p>
            <a:r>
              <a:rPr lang="en-GB" sz="4800" i="1" dirty="0"/>
              <a:t>Learning, Teaching &amp; Assessment</a:t>
            </a:r>
          </a:p>
        </p:txBody>
      </p:sp>
      <p:sp>
        <p:nvSpPr>
          <p:cNvPr id="5" name="Title 1">
            <a:extLst>
              <a:ext uri="{FF2B5EF4-FFF2-40B4-BE49-F238E27FC236}">
                <a16:creationId xmlns:a16="http://schemas.microsoft.com/office/drawing/2014/main" id="{CE4A0422-1993-4F43-9F4F-D2A9057A9ECA}"/>
              </a:ext>
            </a:extLst>
          </p:cNvPr>
          <p:cNvSpPr txBox="1">
            <a:spLocks/>
          </p:cNvSpPr>
          <p:nvPr/>
        </p:nvSpPr>
        <p:spPr bwMode="auto">
          <a:xfrm>
            <a:off x="1728440" y="2263698"/>
            <a:ext cx="5895914" cy="279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bg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r>
              <a:rPr lang="en-GB" sz="7200" dirty="0"/>
              <a:t>Experiences and Outcomes</a:t>
            </a:r>
          </a:p>
          <a:p>
            <a:r>
              <a:rPr lang="en-GB" sz="3000" i="1" dirty="0"/>
              <a:t>Session 2</a:t>
            </a:r>
          </a:p>
        </p:txBody>
      </p:sp>
    </p:spTree>
    <p:extLst>
      <p:ext uri="{BB962C8B-B14F-4D97-AF65-F5344CB8AC3E}">
        <p14:creationId xmlns:p14="http://schemas.microsoft.com/office/powerpoint/2010/main" val="46095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D3034B-209D-4CBE-AD27-889819129BDB}"/>
              </a:ext>
            </a:extLst>
          </p:cNvPr>
          <p:cNvSpPr txBox="1"/>
          <p:nvPr/>
        </p:nvSpPr>
        <p:spPr>
          <a:xfrm>
            <a:off x="1278700" y="33024"/>
            <a:ext cx="9634600" cy="1323439"/>
          </a:xfrm>
          <a:prstGeom prst="rect">
            <a:avLst/>
          </a:prstGeom>
          <a:noFill/>
        </p:spPr>
        <p:txBody>
          <a:bodyPr wrap="square">
            <a:spAutoFit/>
          </a:bodyPr>
          <a:lstStyle/>
          <a:p>
            <a:pPr algn="ctr"/>
            <a:r>
              <a:rPr lang="en-GB" sz="4000" b="1" dirty="0">
                <a:solidFill>
                  <a:schemeClr val="tx1"/>
                </a:solidFill>
                <a:latin typeface="Calibri" panose="020F0502020204030204" pitchFamily="34" charset="0"/>
                <a:cs typeface="Calibri" panose="020F0502020204030204" pitchFamily="34" charset="0"/>
              </a:rPr>
              <a:t>Identifying the intended learning in the Experiences and Outcomes</a:t>
            </a:r>
          </a:p>
        </p:txBody>
      </p:sp>
      <p:sp>
        <p:nvSpPr>
          <p:cNvPr id="4" name="TextBox 3">
            <a:extLst>
              <a:ext uri="{FF2B5EF4-FFF2-40B4-BE49-F238E27FC236}">
                <a16:creationId xmlns:a16="http://schemas.microsoft.com/office/drawing/2014/main" id="{C8037871-3915-46F2-AFC3-052CA5B4BC17}"/>
              </a:ext>
            </a:extLst>
          </p:cNvPr>
          <p:cNvSpPr txBox="1"/>
          <p:nvPr/>
        </p:nvSpPr>
        <p:spPr>
          <a:xfrm>
            <a:off x="459782" y="1614154"/>
            <a:ext cx="11589975" cy="954107"/>
          </a:xfrm>
          <a:prstGeom prst="rect">
            <a:avLst/>
          </a:prstGeom>
          <a:noFill/>
        </p:spPr>
        <p:txBody>
          <a:bodyPr wrap="square">
            <a:spAutoFit/>
          </a:bodyPr>
          <a:lstStyle/>
          <a:p>
            <a:pPr algn="l" rtl="0" fontAlgn="base"/>
            <a:r>
              <a:rPr lang="en-GB" sz="2800" b="0" i="1" u="none" strike="noStrike" dirty="0">
                <a:solidFill>
                  <a:schemeClr val="accent1"/>
                </a:solidFill>
                <a:effectLst/>
                <a:latin typeface="Calibri" panose="020F0502020204030204" pitchFamily="34" charset="0"/>
              </a:rPr>
              <a:t>As I listen or watch, I can identify and discuss the purpose, key words and main ideas of the text, and use this information for a specific purpose.</a:t>
            </a:r>
            <a:r>
              <a:rPr lang="en-GB" sz="2800" b="0" i="0" dirty="0">
                <a:solidFill>
                  <a:schemeClr val="accent1"/>
                </a:solidFill>
                <a:effectLst/>
                <a:latin typeface="Calibri" panose="020F0502020204030204" pitchFamily="34" charset="0"/>
              </a:rPr>
              <a:t>​   </a:t>
            </a:r>
            <a:r>
              <a:rPr lang="en-GB" sz="2800" b="1" i="1" u="none" strike="noStrike" dirty="0">
                <a:solidFill>
                  <a:schemeClr val="accent1"/>
                </a:solidFill>
                <a:effectLst/>
                <a:latin typeface="Calibri" panose="020F0502020204030204" pitchFamily="34" charset="0"/>
              </a:rPr>
              <a:t>LIT 1-04a</a:t>
            </a:r>
            <a:endParaRPr lang="en-US" sz="2800" b="0" i="0" dirty="0">
              <a:solidFill>
                <a:schemeClr val="accent1"/>
              </a:solidFill>
              <a:effectLst/>
              <a:latin typeface="Segoe UI" panose="020B0502040204020203" pitchFamily="34" charset="0"/>
            </a:endParaRPr>
          </a:p>
        </p:txBody>
      </p:sp>
      <p:sp>
        <p:nvSpPr>
          <p:cNvPr id="5" name="TextBox 4">
            <a:extLst>
              <a:ext uri="{FF2B5EF4-FFF2-40B4-BE49-F238E27FC236}">
                <a16:creationId xmlns:a16="http://schemas.microsoft.com/office/drawing/2014/main" id="{5DA014ED-AB13-470D-B09D-C5515C2E8E36}"/>
              </a:ext>
            </a:extLst>
          </p:cNvPr>
          <p:cNvSpPr txBox="1"/>
          <p:nvPr/>
        </p:nvSpPr>
        <p:spPr>
          <a:xfrm>
            <a:off x="459782" y="2568261"/>
            <a:ext cx="5493977" cy="707886"/>
          </a:xfrm>
          <a:prstGeom prst="rect">
            <a:avLst/>
          </a:prstGeom>
          <a:noFill/>
        </p:spPr>
        <p:txBody>
          <a:bodyPr wrap="square">
            <a:spAutoFit/>
          </a:bodyPr>
          <a:lstStyle/>
          <a:p>
            <a:pPr algn="l" rtl="0" fontAlgn="base"/>
            <a:r>
              <a:rPr lang="en-GB" sz="2000" b="1" i="0" u="none" strike="noStrike" dirty="0">
                <a:solidFill>
                  <a:srgbClr val="000000"/>
                </a:solidFill>
                <a:effectLst/>
                <a:latin typeface="Calibri" panose="020F0502020204030204" pitchFamily="34" charset="0"/>
              </a:rPr>
              <a:t>Organiser: Finding and Using Information:</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r>
              <a:rPr lang="en-GB" sz="2000" b="0" i="0" u="none" strike="noStrike" dirty="0">
                <a:solidFill>
                  <a:srgbClr val="000000"/>
                </a:solidFill>
                <a:effectLst/>
                <a:latin typeface="Calibri" panose="020F0502020204030204" pitchFamily="34" charset="0"/>
              </a:rPr>
              <a:t>When listening to watching and talking </a:t>
            </a:r>
            <a:r>
              <a:rPr lang="en-GB" sz="2000" b="1" i="0" u="none" strike="noStrike" dirty="0">
                <a:solidFill>
                  <a:srgbClr val="000000"/>
                </a:solidFill>
                <a:effectLst/>
                <a:latin typeface="Calibri" panose="020F0502020204030204" pitchFamily="34" charset="0"/>
              </a:rPr>
              <a:t>about</a:t>
            </a:r>
            <a:r>
              <a:rPr lang="en-GB" sz="2000" b="0" i="0" u="none" strike="noStrike" dirty="0">
                <a:solidFill>
                  <a:srgbClr val="000000"/>
                </a:solidFill>
                <a:effectLst/>
                <a:latin typeface="Calibri" panose="020F0502020204030204" pitchFamily="34" charset="0"/>
              </a:rPr>
              <a:t> texts</a:t>
            </a:r>
            <a:endParaRPr lang="en-US" sz="2000" b="0" i="0" dirty="0">
              <a:solidFill>
                <a:srgbClr val="000000"/>
              </a:solidFill>
              <a:effectLst/>
              <a:latin typeface="Segoe UI" panose="020B0502040204020203" pitchFamily="34" charset="0"/>
            </a:endParaRPr>
          </a:p>
        </p:txBody>
      </p:sp>
      <p:sp>
        <p:nvSpPr>
          <p:cNvPr id="6" name="TextBox 5">
            <a:extLst>
              <a:ext uri="{FF2B5EF4-FFF2-40B4-BE49-F238E27FC236}">
                <a16:creationId xmlns:a16="http://schemas.microsoft.com/office/drawing/2014/main" id="{697C2B62-8089-451A-A44A-A630AB0B2C02}"/>
              </a:ext>
            </a:extLst>
          </p:cNvPr>
          <p:cNvSpPr txBox="1"/>
          <p:nvPr/>
        </p:nvSpPr>
        <p:spPr>
          <a:xfrm>
            <a:off x="459781" y="3896678"/>
            <a:ext cx="11589976" cy="1384995"/>
          </a:xfrm>
          <a:prstGeom prst="rect">
            <a:avLst/>
          </a:prstGeom>
          <a:noFill/>
        </p:spPr>
        <p:txBody>
          <a:bodyPr wrap="square">
            <a:spAutoFit/>
          </a:bodyPr>
          <a:lstStyle/>
          <a:p>
            <a:pPr algn="l" rtl="0" fontAlgn="base"/>
            <a:r>
              <a:rPr lang="en-GB" sz="2800" b="0" i="1" u="none" strike="noStrike" dirty="0">
                <a:solidFill>
                  <a:srgbClr val="FF66CC"/>
                </a:solidFill>
                <a:effectLst/>
                <a:latin typeface="Calibri" panose="020F0502020204030204" pitchFamily="34" charset="0"/>
              </a:rPr>
              <a:t>When listening and talking with others for different purposes, I can exchange information, experiences, explanations, ideas and opinions, and clarify points by asking questions or by asking others to say more.</a:t>
            </a:r>
            <a:r>
              <a:rPr lang="en-GB" sz="2800" b="0" i="0" dirty="0">
                <a:solidFill>
                  <a:srgbClr val="FF66CC"/>
                </a:solidFill>
                <a:effectLst/>
                <a:latin typeface="Calibri" panose="020F0502020204030204" pitchFamily="34" charset="0"/>
              </a:rPr>
              <a:t>​  </a:t>
            </a:r>
            <a:r>
              <a:rPr lang="en-GB" sz="2800" b="1" i="1" u="none" strike="noStrike" dirty="0">
                <a:solidFill>
                  <a:srgbClr val="FF66CC"/>
                </a:solidFill>
                <a:effectLst/>
                <a:latin typeface="Calibri" panose="020F0502020204030204" pitchFamily="34" charset="0"/>
              </a:rPr>
              <a:t>LIT 1-09a</a:t>
            </a:r>
            <a:endParaRPr lang="en-GB" sz="2800" b="0" i="0" dirty="0">
              <a:solidFill>
                <a:srgbClr val="FF66CC"/>
              </a:solidFill>
              <a:effectLst/>
              <a:latin typeface="Segoe UI" panose="020B0502040204020203" pitchFamily="34" charset="0"/>
            </a:endParaRPr>
          </a:p>
        </p:txBody>
      </p:sp>
      <p:sp>
        <p:nvSpPr>
          <p:cNvPr id="7" name="TextBox 6">
            <a:extLst>
              <a:ext uri="{FF2B5EF4-FFF2-40B4-BE49-F238E27FC236}">
                <a16:creationId xmlns:a16="http://schemas.microsoft.com/office/drawing/2014/main" id="{9F777A01-7E95-4037-823E-2CE5C0E946F3}"/>
              </a:ext>
            </a:extLst>
          </p:cNvPr>
          <p:cNvSpPr txBox="1"/>
          <p:nvPr/>
        </p:nvSpPr>
        <p:spPr>
          <a:xfrm>
            <a:off x="459782" y="5273173"/>
            <a:ext cx="11476321" cy="1015663"/>
          </a:xfrm>
          <a:prstGeom prst="rect">
            <a:avLst/>
          </a:prstGeom>
          <a:noFill/>
        </p:spPr>
        <p:txBody>
          <a:bodyPr wrap="square">
            <a:spAutoFit/>
          </a:bodyPr>
          <a:lstStyle/>
          <a:p>
            <a:r>
              <a:rPr lang="en-GB" sz="2000" b="1" i="0" u="none" strike="noStrike" dirty="0">
                <a:solidFill>
                  <a:srgbClr val="000000"/>
                </a:solidFill>
                <a:effectLst/>
                <a:latin typeface="Calibri" panose="020F0502020204030204" pitchFamily="34" charset="0"/>
              </a:rPr>
              <a:t>Organiser: Creating Texts</a:t>
            </a:r>
            <a:endParaRPr lang="en-GB" sz="2000" i="0" u="none" strike="noStrike" dirty="0">
              <a:solidFill>
                <a:srgbClr val="000000"/>
              </a:solidFill>
              <a:effectLst/>
              <a:latin typeface="Calibri" panose="020F0502020204030204" pitchFamily="34" charset="0"/>
            </a:endParaRPr>
          </a:p>
          <a:p>
            <a:r>
              <a:rPr lang="en-GB" sz="2000" b="0" dirty="0">
                <a:solidFill>
                  <a:srgbClr val="000000"/>
                </a:solidFill>
                <a:latin typeface="Calibri" panose="020F0502020204030204" pitchFamily="34" charset="0"/>
              </a:rPr>
              <a:t>Applying </a:t>
            </a:r>
            <a:r>
              <a:rPr lang="en-GB" sz="2000" dirty="0">
                <a:solidFill>
                  <a:srgbClr val="000000"/>
                </a:solidFill>
                <a:latin typeface="Calibri" panose="020F0502020204030204" pitchFamily="34" charset="0"/>
              </a:rPr>
              <a:t>the elements others use to create different types of short and extended texts with increasingly complex ideas, structures and vocabulary</a:t>
            </a:r>
            <a:r>
              <a:rPr lang="en-GB" sz="2000" b="0" i="0" dirty="0">
                <a:solidFill>
                  <a:srgbClr val="000000"/>
                </a:solidFill>
                <a:effectLst/>
                <a:latin typeface="Calibri" panose="020F0502020204030204" pitchFamily="34" charset="0"/>
              </a:rPr>
              <a:t>​</a:t>
            </a:r>
            <a:endParaRPr lang="en-GB" sz="2000" dirty="0"/>
          </a:p>
        </p:txBody>
      </p:sp>
      <p:pic>
        <p:nvPicPr>
          <p:cNvPr id="8" name="Picture 7">
            <a:extLst>
              <a:ext uri="{FF2B5EF4-FFF2-40B4-BE49-F238E27FC236}">
                <a16:creationId xmlns:a16="http://schemas.microsoft.com/office/drawing/2014/main" id="{F3E79093-EBB2-4531-94A8-AA6D757ED7D1}"/>
              </a:ext>
            </a:extLst>
          </p:cNvPr>
          <p:cNvPicPr>
            <a:picLocks noChangeAspect="1"/>
          </p:cNvPicPr>
          <p:nvPr/>
        </p:nvPicPr>
        <p:blipFill>
          <a:blip r:embed="rId3"/>
          <a:stretch>
            <a:fillRect/>
          </a:stretch>
        </p:blipFill>
        <p:spPr>
          <a:xfrm>
            <a:off x="0" y="3355507"/>
            <a:ext cx="11467170" cy="333722"/>
          </a:xfrm>
          <a:prstGeom prst="rect">
            <a:avLst/>
          </a:prstGeom>
        </p:spPr>
      </p:pic>
    </p:spTree>
    <p:extLst>
      <p:ext uri="{BB962C8B-B14F-4D97-AF65-F5344CB8AC3E}">
        <p14:creationId xmlns:p14="http://schemas.microsoft.com/office/powerpoint/2010/main" val="2611372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B91D1-1647-4636-BC0D-239272467C96}"/>
              </a:ext>
            </a:extLst>
          </p:cNvPr>
          <p:cNvSpPr txBox="1"/>
          <p:nvPr/>
        </p:nvSpPr>
        <p:spPr>
          <a:xfrm>
            <a:off x="3528576" y="92349"/>
            <a:ext cx="5134849" cy="830997"/>
          </a:xfrm>
          <a:prstGeom prst="rect">
            <a:avLst/>
          </a:prstGeom>
          <a:noFill/>
        </p:spPr>
        <p:txBody>
          <a:bodyPr wrap="square">
            <a:spAutoFit/>
          </a:bodyPr>
          <a:lstStyle/>
          <a:p>
            <a:pPr algn="ctr"/>
            <a:r>
              <a:rPr lang="en-GB" sz="4800" b="1" dirty="0">
                <a:solidFill>
                  <a:srgbClr val="9933FF"/>
                </a:solidFill>
                <a:latin typeface="Calibri" panose="020F0502020204030204" pitchFamily="34" charset="0"/>
                <a:cs typeface="Calibri" panose="020F0502020204030204" pitchFamily="34" charset="0"/>
              </a:rPr>
              <a:t>Pause for thought</a:t>
            </a:r>
          </a:p>
        </p:txBody>
      </p:sp>
      <p:pic>
        <p:nvPicPr>
          <p:cNvPr id="8" name="Graphic 7" descr="Thought outline">
            <a:extLst>
              <a:ext uri="{FF2B5EF4-FFF2-40B4-BE49-F238E27FC236}">
                <a16:creationId xmlns:a16="http://schemas.microsoft.com/office/drawing/2014/main" id="{1BAE1CBF-AC5F-419C-A060-B20AAD11FA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4855" y="17193"/>
            <a:ext cx="1320953" cy="1320953"/>
          </a:xfrm>
          <a:prstGeom prst="rect">
            <a:avLst/>
          </a:prstGeom>
        </p:spPr>
      </p:pic>
      <p:sp>
        <p:nvSpPr>
          <p:cNvPr id="10" name="TextBox 9">
            <a:extLst>
              <a:ext uri="{FF2B5EF4-FFF2-40B4-BE49-F238E27FC236}">
                <a16:creationId xmlns:a16="http://schemas.microsoft.com/office/drawing/2014/main" id="{7DD22371-ED34-499B-9BCF-5C27400AC8F7}"/>
              </a:ext>
            </a:extLst>
          </p:cNvPr>
          <p:cNvSpPr txBox="1"/>
          <p:nvPr/>
        </p:nvSpPr>
        <p:spPr>
          <a:xfrm>
            <a:off x="251460" y="2607663"/>
            <a:ext cx="11644348" cy="2800767"/>
          </a:xfrm>
          <a:prstGeom prst="rect">
            <a:avLst/>
          </a:prstGeom>
          <a:noFill/>
        </p:spPr>
        <p:txBody>
          <a:bodyPr wrap="square">
            <a:spAutoFit/>
          </a:bodyPr>
          <a:lstStyle/>
          <a:p>
            <a:pPr algn="ctr"/>
            <a:r>
              <a:rPr lang="en-GB" sz="4400" dirty="0">
                <a:latin typeface="Calibri" panose="020F0502020204030204" pitchFamily="34" charset="0"/>
                <a:cs typeface="Calibri" panose="020F0502020204030204" pitchFamily="34" charset="0"/>
              </a:rPr>
              <a:t>Why do we bundle Experiences and Outcomes?</a:t>
            </a:r>
          </a:p>
          <a:p>
            <a:pPr algn="ctr"/>
            <a:endParaRPr lang="en-GB" sz="4400" dirty="0">
              <a:latin typeface="Calibri" panose="020F0502020204030204" pitchFamily="34" charset="0"/>
              <a:cs typeface="Calibri" panose="020F0502020204030204" pitchFamily="34" charset="0"/>
            </a:endParaRPr>
          </a:p>
          <a:p>
            <a:pPr algn="ctr"/>
            <a:r>
              <a:rPr lang="en-GB" sz="4400" dirty="0">
                <a:latin typeface="Calibri" panose="020F0502020204030204" pitchFamily="34" charset="0"/>
                <a:cs typeface="Calibri" panose="020F0502020204030204" pitchFamily="34" charset="0"/>
              </a:rPr>
              <a:t>In what ways do you bundle when you are planning the learning, teaching and assessment?</a:t>
            </a:r>
          </a:p>
        </p:txBody>
      </p:sp>
      <p:sp>
        <p:nvSpPr>
          <p:cNvPr id="14" name="TextBox 13">
            <a:extLst>
              <a:ext uri="{FF2B5EF4-FFF2-40B4-BE49-F238E27FC236}">
                <a16:creationId xmlns:a16="http://schemas.microsoft.com/office/drawing/2014/main" id="{86E8E8A2-2DF6-4385-920F-E0BCCEB40187}"/>
              </a:ext>
            </a:extLst>
          </p:cNvPr>
          <p:cNvSpPr txBox="1"/>
          <p:nvPr/>
        </p:nvSpPr>
        <p:spPr>
          <a:xfrm>
            <a:off x="1647522" y="1286710"/>
            <a:ext cx="8996245" cy="769441"/>
          </a:xfrm>
          <a:prstGeom prst="rect">
            <a:avLst/>
          </a:prstGeom>
          <a:noFill/>
        </p:spPr>
        <p:txBody>
          <a:bodyPr wrap="square">
            <a:spAutoFit/>
          </a:bodyPr>
          <a:lstStyle/>
          <a:p>
            <a:pPr algn="ctr"/>
            <a:r>
              <a:rPr lang="en-GB" sz="4400" b="1" dirty="0">
                <a:solidFill>
                  <a:srgbClr val="00B0F0"/>
                </a:solidFill>
              </a:rPr>
              <a:t>Bundling Experiences and Outcomes</a:t>
            </a:r>
          </a:p>
        </p:txBody>
      </p:sp>
    </p:spTree>
    <p:extLst>
      <p:ext uri="{BB962C8B-B14F-4D97-AF65-F5344CB8AC3E}">
        <p14:creationId xmlns:p14="http://schemas.microsoft.com/office/powerpoint/2010/main" val="1037853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E9F3424-5FEC-4F2A-A270-C0EA908B9968}"/>
              </a:ext>
            </a:extLst>
          </p:cNvPr>
          <p:cNvGrpSpPr/>
          <p:nvPr/>
        </p:nvGrpSpPr>
        <p:grpSpPr>
          <a:xfrm>
            <a:off x="0" y="-15848"/>
            <a:ext cx="12192000" cy="6831021"/>
            <a:chOff x="0" y="-1"/>
            <a:chExt cx="12192000" cy="6831021"/>
          </a:xfrm>
        </p:grpSpPr>
        <p:pic>
          <p:nvPicPr>
            <p:cNvPr id="5" name="Picture 4">
              <a:extLst>
                <a:ext uri="{FF2B5EF4-FFF2-40B4-BE49-F238E27FC236}">
                  <a16:creationId xmlns:a16="http://schemas.microsoft.com/office/drawing/2014/main" id="{29E09550-E8B6-43D3-93D8-D19D155884E0}"/>
                </a:ext>
              </a:extLst>
            </p:cNvPr>
            <p:cNvPicPr>
              <a:picLocks noChangeAspect="1"/>
            </p:cNvPicPr>
            <p:nvPr/>
          </p:nvPicPr>
          <p:blipFill>
            <a:blip r:embed="rId3"/>
            <a:stretch>
              <a:fillRect/>
            </a:stretch>
          </p:blipFill>
          <p:spPr>
            <a:xfrm>
              <a:off x="0" y="-1"/>
              <a:ext cx="12192000" cy="6831021"/>
            </a:xfrm>
            <a:prstGeom prst="rect">
              <a:avLst/>
            </a:prstGeom>
          </p:spPr>
        </p:pic>
        <p:sp>
          <p:nvSpPr>
            <p:cNvPr id="3" name="TextBox 2">
              <a:extLst>
                <a:ext uri="{FF2B5EF4-FFF2-40B4-BE49-F238E27FC236}">
                  <a16:creationId xmlns:a16="http://schemas.microsoft.com/office/drawing/2014/main" id="{51B0BFBE-B320-4205-9CCE-9AB4F7CCDA6C}"/>
                </a:ext>
              </a:extLst>
            </p:cNvPr>
            <p:cNvSpPr txBox="1"/>
            <p:nvPr/>
          </p:nvSpPr>
          <p:spPr>
            <a:xfrm>
              <a:off x="2811249" y="5978399"/>
              <a:ext cx="6569498" cy="646331"/>
            </a:xfrm>
            <a:prstGeom prst="rect">
              <a:avLst/>
            </a:prstGeom>
            <a:noFill/>
          </p:spPr>
          <p:txBody>
            <a:bodyPr wrap="square">
              <a:spAutoFit/>
            </a:bodyPr>
            <a:lstStyle/>
            <a:p>
              <a:pPr algn="ctr"/>
              <a:r>
                <a:rPr lang="en-GB" b="0" i="1" u="none" strike="noStrike" dirty="0">
                  <a:effectLst/>
                  <a:latin typeface="Calibri" panose="020F0502020204030204" pitchFamily="34" charset="0"/>
                  <a:hlinkClick r:id="rId4"/>
                </a:rPr>
                <a:t>Building the Curriculum 3</a:t>
              </a:r>
              <a:r>
                <a:rPr lang="en-GB" b="0" i="1" u="none" strike="noStrike" dirty="0">
                  <a:effectLst/>
                  <a:latin typeface="Calibri" panose="020F0502020204030204" pitchFamily="34" charset="0"/>
                </a:rPr>
                <a:t>: A Framework for Learning and Teaching</a:t>
              </a:r>
            </a:p>
            <a:p>
              <a:pPr algn="ctr"/>
              <a:r>
                <a:rPr lang="en-GB" b="0" i="0" u="none" strike="noStrike" dirty="0">
                  <a:effectLst/>
                  <a:latin typeface="Calibri" panose="020F0502020204030204" pitchFamily="34" charset="0"/>
                </a:rPr>
                <a:t>The Scottish Government (2008)</a:t>
              </a:r>
              <a:r>
                <a:rPr lang="en-GB" b="0" i="0" dirty="0">
                  <a:effectLst/>
                  <a:latin typeface="Calibri" panose="020F0502020204030204" pitchFamily="34" charset="0"/>
                </a:rPr>
                <a:t>​</a:t>
              </a:r>
              <a:endParaRPr lang="en-GB" dirty="0"/>
            </a:p>
          </p:txBody>
        </p:sp>
      </p:grpSp>
      <p:sp>
        <p:nvSpPr>
          <p:cNvPr id="7" name="TextBox 6">
            <a:extLst>
              <a:ext uri="{FF2B5EF4-FFF2-40B4-BE49-F238E27FC236}">
                <a16:creationId xmlns:a16="http://schemas.microsoft.com/office/drawing/2014/main" id="{64931BFD-2F5E-42F0-AC94-15EFD40E6542}"/>
              </a:ext>
            </a:extLst>
          </p:cNvPr>
          <p:cNvSpPr txBox="1"/>
          <p:nvPr/>
        </p:nvSpPr>
        <p:spPr>
          <a:xfrm>
            <a:off x="2201015" y="2884348"/>
            <a:ext cx="7789967" cy="2862322"/>
          </a:xfrm>
          <a:prstGeom prst="rect">
            <a:avLst/>
          </a:prstGeom>
          <a:noFill/>
        </p:spPr>
        <p:txBody>
          <a:bodyPr wrap="square" rtlCol="0">
            <a:spAutoFit/>
          </a:bodyPr>
          <a:lstStyle/>
          <a:p>
            <a:pPr algn="ctr"/>
            <a:r>
              <a:rPr lang="en-GB" sz="3000" i="0" u="none" strike="noStrike" dirty="0">
                <a:solidFill>
                  <a:srgbClr val="000000"/>
                </a:solidFill>
                <a:effectLst/>
                <a:latin typeface="Calibri" panose="020F0502020204030204" pitchFamily="34" charset="0"/>
                <a:cs typeface="Calibri" panose="020F0502020204030204" pitchFamily="34" charset="0"/>
              </a:rPr>
              <a:t>Interdisciplinary studies, </a:t>
            </a:r>
            <a:r>
              <a:rPr lang="en-GB" sz="3000" b="1" i="0" u="none" strike="noStrike" dirty="0">
                <a:solidFill>
                  <a:srgbClr val="00B0F0"/>
                </a:solidFill>
                <a:effectLst/>
                <a:latin typeface="Calibri" panose="020F0502020204030204" pitchFamily="34" charset="0"/>
                <a:cs typeface="Calibri" panose="020F0502020204030204" pitchFamily="34" charset="0"/>
              </a:rPr>
              <a:t>based upon groupings of experiences and outcomes from within and across curriculum areas, </a:t>
            </a:r>
            <a:r>
              <a:rPr lang="en-GB" sz="3000" i="0" u="none" strike="noStrike" dirty="0">
                <a:solidFill>
                  <a:srgbClr val="000000"/>
                </a:solidFill>
                <a:effectLst/>
                <a:latin typeface="Calibri" panose="020F0502020204030204" pitchFamily="34" charset="0"/>
                <a:cs typeface="Calibri" panose="020F0502020204030204" pitchFamily="34" charset="0"/>
              </a:rPr>
              <a:t>can provide relevant, challenging and enjoyable learning experiences and stimulating contexts to meet the varied needs of children and young people.</a:t>
            </a:r>
            <a:endParaRPr lang="en-GB" sz="30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332B43C-81E0-40BE-B349-086DB11BB4DA}"/>
              </a:ext>
            </a:extLst>
          </p:cNvPr>
          <p:cNvSpPr txBox="1"/>
          <p:nvPr/>
        </p:nvSpPr>
        <p:spPr>
          <a:xfrm>
            <a:off x="2201015" y="730228"/>
            <a:ext cx="7789966" cy="1938992"/>
          </a:xfrm>
          <a:prstGeom prst="rect">
            <a:avLst/>
          </a:prstGeom>
          <a:noFill/>
        </p:spPr>
        <p:txBody>
          <a:bodyPr wrap="square">
            <a:spAutoFit/>
          </a:bodyPr>
          <a:lstStyle/>
          <a:p>
            <a:pPr algn="ctr"/>
            <a:r>
              <a:rPr lang="en-GB" sz="3000" i="0" u="none" strike="noStrike" dirty="0">
                <a:solidFill>
                  <a:srgbClr val="000000"/>
                </a:solidFill>
                <a:effectLst/>
                <a:latin typeface="Calibri" panose="020F0502020204030204" pitchFamily="34" charset="0"/>
                <a:cs typeface="Calibri" panose="020F0502020204030204" pitchFamily="34" charset="0"/>
              </a:rPr>
              <a:t>The curriculum should include space for learning </a:t>
            </a:r>
            <a:r>
              <a:rPr lang="en-GB" sz="3000" b="1" i="0" u="none" strike="noStrike" dirty="0">
                <a:solidFill>
                  <a:srgbClr val="FF66CC"/>
                </a:solidFill>
                <a:effectLst/>
                <a:latin typeface="Calibri" panose="020F0502020204030204" pitchFamily="34" charset="0"/>
                <a:cs typeface="Calibri" panose="020F0502020204030204" pitchFamily="34" charset="0"/>
              </a:rPr>
              <a:t>beyond subject boundaries</a:t>
            </a:r>
            <a:r>
              <a:rPr lang="en-GB" sz="3000" i="0" u="none" strike="noStrike" dirty="0">
                <a:solidFill>
                  <a:srgbClr val="000000"/>
                </a:solidFill>
                <a:effectLst/>
                <a:latin typeface="Calibri" panose="020F0502020204030204" pitchFamily="34" charset="0"/>
                <a:cs typeface="Calibri" panose="020F0502020204030204" pitchFamily="34" charset="0"/>
              </a:rPr>
              <a:t>, so that children and young people can make connections between different areas of learning. </a:t>
            </a:r>
            <a:endParaRPr lang="en-GB" sz="3000" dirty="0"/>
          </a:p>
        </p:txBody>
      </p:sp>
    </p:spTree>
    <p:extLst>
      <p:ext uri="{BB962C8B-B14F-4D97-AF65-F5344CB8AC3E}">
        <p14:creationId xmlns:p14="http://schemas.microsoft.com/office/powerpoint/2010/main" val="425887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5E4E2D-6424-4D6C-88DB-DC878B310B9D}"/>
              </a:ext>
            </a:extLst>
          </p:cNvPr>
          <p:cNvSpPr txBox="1"/>
          <p:nvPr/>
        </p:nvSpPr>
        <p:spPr>
          <a:xfrm>
            <a:off x="1278700" y="135894"/>
            <a:ext cx="9634600" cy="769441"/>
          </a:xfrm>
          <a:prstGeom prst="rect">
            <a:avLst/>
          </a:prstGeom>
          <a:noFill/>
        </p:spPr>
        <p:txBody>
          <a:bodyPr wrap="square">
            <a:spAutoFit/>
          </a:bodyPr>
          <a:lstStyle/>
          <a:p>
            <a:pPr algn="ctr"/>
            <a:r>
              <a:rPr lang="en-GB" sz="4400" b="1" dirty="0">
                <a:solidFill>
                  <a:schemeClr val="tx1"/>
                </a:solidFill>
                <a:latin typeface="Calibri" panose="020F0502020204030204" pitchFamily="34" charset="0"/>
                <a:cs typeface="Calibri" panose="020F0502020204030204" pitchFamily="34" charset="0"/>
              </a:rPr>
              <a:t>Bundling Experiences and Outcomes</a:t>
            </a:r>
          </a:p>
        </p:txBody>
      </p:sp>
      <p:sp>
        <p:nvSpPr>
          <p:cNvPr id="3" name="TextBox 2">
            <a:extLst>
              <a:ext uri="{FF2B5EF4-FFF2-40B4-BE49-F238E27FC236}">
                <a16:creationId xmlns:a16="http://schemas.microsoft.com/office/drawing/2014/main" id="{9DEFA82E-D97A-4BDD-A593-F273E398A00B}"/>
              </a:ext>
            </a:extLst>
          </p:cNvPr>
          <p:cNvSpPr txBox="1"/>
          <p:nvPr/>
        </p:nvSpPr>
        <p:spPr>
          <a:xfrm>
            <a:off x="457200" y="898145"/>
            <a:ext cx="11578590" cy="5570756"/>
          </a:xfrm>
          <a:prstGeom prst="rect">
            <a:avLst/>
          </a:prstGeom>
          <a:noFill/>
        </p:spPr>
        <p:txBody>
          <a:bodyPr wrap="square" rtlCol="0">
            <a:spAutoFit/>
          </a:bodyPr>
          <a:lstStyle/>
          <a:p>
            <a:r>
              <a:rPr lang="en-GB" sz="3600" dirty="0">
                <a:latin typeface="Calibri" panose="020F0502020204030204" pitchFamily="34" charset="0"/>
                <a:cs typeface="Calibri" panose="020F0502020204030204" pitchFamily="34" charset="0"/>
              </a:rPr>
              <a:t>Bundling supports:</a:t>
            </a:r>
          </a:p>
          <a:p>
            <a:r>
              <a:rPr lang="en-GB" sz="1600" dirty="0">
                <a:latin typeface="Calibri" panose="020F0502020204030204" pitchFamily="34" charset="0"/>
                <a:cs typeface="Calibri" panose="020F0502020204030204" pitchFamily="34" charset="0"/>
              </a:rPr>
              <a:t> </a:t>
            </a:r>
          </a:p>
          <a:p>
            <a:r>
              <a:rPr lang="en-GB" sz="3600" b="1" dirty="0">
                <a:solidFill>
                  <a:srgbClr val="FF66CC"/>
                </a:solidFill>
                <a:latin typeface="Calibri" panose="020F0502020204030204" pitchFamily="34" charset="0"/>
                <a:cs typeface="Calibri" panose="020F0502020204030204" pitchFamily="34" charset="0"/>
              </a:rPr>
              <a:t>Learning</a:t>
            </a:r>
            <a:r>
              <a:rPr lang="en-GB" sz="3600" b="1" dirty="0">
                <a:latin typeface="Calibri" panose="020F0502020204030204" pitchFamily="34" charset="0"/>
                <a:cs typeface="Calibri" panose="020F0502020204030204" pitchFamily="34" charset="0"/>
              </a:rPr>
              <a:t> </a:t>
            </a:r>
          </a:p>
          <a:p>
            <a:pPr marL="536575" indent="-536575">
              <a:buFont typeface="Arial" panose="020B0604020202020204" pitchFamily="34" charset="0"/>
              <a:buChar char="•"/>
            </a:pPr>
            <a:r>
              <a:rPr lang="en-GB" sz="3600" dirty="0">
                <a:latin typeface="Calibri" panose="020F0502020204030204" pitchFamily="34" charset="0"/>
                <a:cs typeface="Calibri" panose="020F0502020204030204" pitchFamily="34" charset="0"/>
              </a:rPr>
              <a:t>Making meaningful and coherent links</a:t>
            </a:r>
          </a:p>
          <a:p>
            <a:pPr marL="536575" indent="-536575">
              <a:buFont typeface="Arial" panose="020B0604020202020204" pitchFamily="34" charset="0"/>
              <a:buChar char="•"/>
            </a:pPr>
            <a:r>
              <a:rPr lang="en-GB" sz="3600" dirty="0">
                <a:latin typeface="Calibri" panose="020F0502020204030204" pitchFamily="34" charset="0"/>
                <a:cs typeface="Calibri" panose="020F0502020204030204" pitchFamily="34" charset="0"/>
              </a:rPr>
              <a:t>Possible to achieve coverage</a:t>
            </a:r>
          </a:p>
          <a:p>
            <a:pPr marL="536575" indent="-536575">
              <a:buFont typeface="Arial" panose="020B0604020202020204" pitchFamily="34" charset="0"/>
              <a:buChar char="•"/>
            </a:pPr>
            <a:r>
              <a:rPr lang="en-GB" sz="3600" dirty="0">
                <a:latin typeface="Calibri" panose="020F0502020204030204" pitchFamily="34" charset="0"/>
                <a:cs typeface="Calibri" panose="020F0502020204030204" pitchFamily="34" charset="0"/>
              </a:rPr>
              <a:t>Depth of learning </a:t>
            </a:r>
          </a:p>
          <a:p>
            <a:pPr marL="536575" indent="-536575">
              <a:buFont typeface="Arial" panose="020B0604020202020204" pitchFamily="34" charset="0"/>
              <a:buChar char="•"/>
            </a:pPr>
            <a:r>
              <a:rPr lang="en-GB" sz="3600" dirty="0">
                <a:latin typeface="Calibri" panose="020F0502020204030204" pitchFamily="34" charset="0"/>
                <a:cs typeface="Calibri" panose="020F0502020204030204" pitchFamily="34" charset="0"/>
              </a:rPr>
              <a:t>Application of learning in new or unfamiliar contexts</a:t>
            </a:r>
          </a:p>
          <a:p>
            <a:r>
              <a:rPr lang="en-GB" sz="1600" dirty="0">
                <a:latin typeface="Calibri" panose="020F0502020204030204" pitchFamily="34" charset="0"/>
                <a:cs typeface="Calibri" panose="020F0502020204030204" pitchFamily="34" charset="0"/>
              </a:rPr>
              <a:t> </a:t>
            </a:r>
          </a:p>
          <a:p>
            <a:r>
              <a:rPr lang="en-GB" sz="3600" b="1" dirty="0">
                <a:solidFill>
                  <a:srgbClr val="00B050"/>
                </a:solidFill>
                <a:latin typeface="Calibri" panose="020F0502020204030204" pitchFamily="34" charset="0"/>
                <a:cs typeface="Calibri" panose="020F0502020204030204" pitchFamily="34" charset="0"/>
              </a:rPr>
              <a:t>Assessment</a:t>
            </a:r>
          </a:p>
          <a:p>
            <a:pPr marL="536575" indent="-536575">
              <a:buFont typeface="Arial" panose="020B0604020202020204" pitchFamily="34" charset="0"/>
              <a:buChar char="•"/>
            </a:pPr>
            <a:r>
              <a:rPr lang="en-GB" sz="3600" dirty="0">
                <a:latin typeface="Calibri" panose="020F0502020204030204" pitchFamily="34" charset="0"/>
                <a:cs typeface="Calibri" panose="020F0502020204030204" pitchFamily="34" charset="0"/>
              </a:rPr>
              <a:t>Reduce bureaucracy</a:t>
            </a:r>
          </a:p>
          <a:p>
            <a:pPr marL="536575" indent="-536575">
              <a:buFont typeface="Arial" panose="020B0604020202020204" pitchFamily="34" charset="0"/>
              <a:buChar char="•"/>
            </a:pPr>
            <a:r>
              <a:rPr lang="en-GB" sz="3600" dirty="0">
                <a:latin typeface="Calibri" panose="020F0502020204030204" pitchFamily="34" charset="0"/>
                <a:cs typeface="Calibri" panose="020F0502020204030204" pitchFamily="34" charset="0"/>
              </a:rPr>
              <a:t>High quality assessment - breadth/challenge/application</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265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D3C6B-76EF-452B-86B8-22408ADAD093}"/>
              </a:ext>
            </a:extLst>
          </p:cNvPr>
          <p:cNvSpPr txBox="1"/>
          <p:nvPr/>
        </p:nvSpPr>
        <p:spPr>
          <a:xfrm>
            <a:off x="1278700" y="135894"/>
            <a:ext cx="9634600" cy="769441"/>
          </a:xfrm>
          <a:prstGeom prst="rect">
            <a:avLst/>
          </a:prstGeom>
          <a:noFill/>
        </p:spPr>
        <p:txBody>
          <a:bodyPr wrap="square">
            <a:spAutoFit/>
          </a:bodyPr>
          <a:lstStyle/>
          <a:p>
            <a:pPr algn="ctr"/>
            <a:r>
              <a:rPr lang="en-GB" sz="4400" b="1" dirty="0">
                <a:solidFill>
                  <a:schemeClr val="tx1"/>
                </a:solidFill>
                <a:latin typeface="Calibri" panose="020F0502020204030204" pitchFamily="34" charset="0"/>
                <a:cs typeface="Calibri" panose="020F0502020204030204" pitchFamily="34" charset="0"/>
              </a:rPr>
              <a:t>Approaches to bundling</a:t>
            </a:r>
          </a:p>
        </p:txBody>
      </p:sp>
      <p:sp>
        <p:nvSpPr>
          <p:cNvPr id="5" name="TextBox 4">
            <a:extLst>
              <a:ext uri="{FF2B5EF4-FFF2-40B4-BE49-F238E27FC236}">
                <a16:creationId xmlns:a16="http://schemas.microsoft.com/office/drawing/2014/main" id="{1F6AAB23-B6D5-49B3-AF1B-A2454DA71E30}"/>
              </a:ext>
            </a:extLst>
          </p:cNvPr>
          <p:cNvSpPr txBox="1"/>
          <p:nvPr/>
        </p:nvSpPr>
        <p:spPr>
          <a:xfrm>
            <a:off x="6723562" y="1282309"/>
            <a:ext cx="4351020" cy="1191816"/>
          </a:xfrm>
          <a:prstGeom prst="roundRect">
            <a:avLst/>
          </a:prstGeom>
          <a:noFill/>
          <a:ln>
            <a:solidFill>
              <a:schemeClr val="accent6">
                <a:lumMod val="75000"/>
              </a:schemeClr>
            </a:solidFill>
          </a:ln>
        </p:spPr>
        <p:txBody>
          <a:bodyPr wrap="square" rtlCol="0">
            <a:spAutoFit/>
          </a:bodyPr>
          <a:lstStyle/>
          <a:p>
            <a:pPr algn="ctr"/>
            <a:r>
              <a:rPr lang="en-US" sz="3200" b="1" dirty="0">
                <a:solidFill>
                  <a:schemeClr val="accent6">
                    <a:lumMod val="75000"/>
                  </a:schemeClr>
                </a:solidFill>
                <a:latin typeface="Calibri" panose="020F0502020204030204" pitchFamily="34" charset="0"/>
                <a:ea typeface="Lato Light" panose="020F0502020204030203" pitchFamily="34" charset="0"/>
                <a:cs typeface="Lato Light" panose="020F0502020204030203" pitchFamily="34" charset="0"/>
              </a:rPr>
              <a:t>Linking </a:t>
            </a:r>
            <a:r>
              <a:rPr lang="en-US" sz="3200" b="1" u="sng" dirty="0">
                <a:solidFill>
                  <a:schemeClr val="accent6">
                    <a:lumMod val="75000"/>
                  </a:schemeClr>
                </a:solidFill>
                <a:latin typeface="Calibri" panose="020F0502020204030204" pitchFamily="34" charset="0"/>
                <a:ea typeface="Lato Light" panose="020F0502020204030203" pitchFamily="34" charset="0"/>
                <a:cs typeface="Lato Light" panose="020F0502020204030203" pitchFamily="34" charset="0"/>
              </a:rPr>
              <a:t>learning</a:t>
            </a:r>
            <a:r>
              <a:rPr lang="en-US" sz="3200" b="1" dirty="0">
                <a:solidFill>
                  <a:schemeClr val="accent6">
                    <a:lumMod val="75000"/>
                  </a:schemeClr>
                </a:solidFill>
                <a:latin typeface="Calibri" panose="020F0502020204030204" pitchFamily="34" charset="0"/>
                <a:ea typeface="Lato Light" panose="020F0502020204030203" pitchFamily="34" charset="0"/>
                <a:cs typeface="Lato Light" panose="020F0502020204030203" pitchFamily="34" charset="0"/>
              </a:rPr>
              <a:t> across the curriculum</a:t>
            </a:r>
          </a:p>
        </p:txBody>
      </p:sp>
      <p:sp>
        <p:nvSpPr>
          <p:cNvPr id="8" name="TextBox 7">
            <a:extLst>
              <a:ext uri="{FF2B5EF4-FFF2-40B4-BE49-F238E27FC236}">
                <a16:creationId xmlns:a16="http://schemas.microsoft.com/office/drawing/2014/main" id="{265E2A8D-CCCF-4E9E-B31C-D80EDB6DB98F}"/>
              </a:ext>
            </a:extLst>
          </p:cNvPr>
          <p:cNvSpPr txBox="1"/>
          <p:nvPr/>
        </p:nvSpPr>
        <p:spPr>
          <a:xfrm>
            <a:off x="580176" y="1270372"/>
            <a:ext cx="4149090" cy="1191816"/>
          </a:xfrm>
          <a:prstGeom prst="roundRect">
            <a:avLst/>
          </a:prstGeom>
          <a:noFill/>
          <a:ln>
            <a:solidFill>
              <a:srgbClr val="FF66CC"/>
            </a:solidFill>
          </a:ln>
        </p:spPr>
        <p:txBody>
          <a:bodyPr wrap="square" rtlCol="0">
            <a:spAutoFit/>
          </a:bodyPr>
          <a:lstStyle/>
          <a:p>
            <a:pPr algn="ctr"/>
            <a:r>
              <a:rPr lang="en-US" sz="3200" b="1" dirty="0">
                <a:solidFill>
                  <a:srgbClr val="FF66CC"/>
                </a:solidFill>
                <a:latin typeface="Calibri" panose="020F0502020204030204" pitchFamily="34" charset="0"/>
                <a:ea typeface="Lato Light" panose="020F0502020204030203" pitchFamily="34" charset="0"/>
                <a:cs typeface="Lato Light" panose="020F0502020204030203" pitchFamily="34" charset="0"/>
              </a:rPr>
              <a:t>Cross curriculum </a:t>
            </a:r>
            <a:r>
              <a:rPr lang="en-US" sz="3200" b="1" u="sng" dirty="0">
                <a:solidFill>
                  <a:srgbClr val="FF66CC"/>
                </a:solidFill>
                <a:latin typeface="Calibri" panose="020F0502020204030204" pitchFamily="34" charset="0"/>
                <a:ea typeface="Lato Light" panose="020F0502020204030203" pitchFamily="34" charset="0"/>
                <a:cs typeface="Lato Light" panose="020F0502020204030203" pitchFamily="34" charset="0"/>
              </a:rPr>
              <a:t>activities</a:t>
            </a:r>
            <a:endParaRPr lang="en-US" sz="3200" b="1" dirty="0">
              <a:solidFill>
                <a:srgbClr val="FF66CC"/>
              </a:solidFill>
              <a:latin typeface="Calibri" panose="020F0502020204030204" pitchFamily="34" charset="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6FF46281-20E1-4A87-A011-2CCA743030F2}"/>
              </a:ext>
            </a:extLst>
          </p:cNvPr>
          <p:cNvSpPr txBox="1"/>
          <p:nvPr/>
        </p:nvSpPr>
        <p:spPr>
          <a:xfrm>
            <a:off x="987772" y="2789213"/>
            <a:ext cx="3333897" cy="954107"/>
          </a:xfrm>
          <a:prstGeom prst="rect">
            <a:avLst/>
          </a:prstGeom>
          <a:noFill/>
        </p:spPr>
        <p:txBody>
          <a:bodyPr wrap="square" rtlCol="0">
            <a:spAutoFit/>
          </a:bodyPr>
          <a:lstStyle/>
          <a:p>
            <a:pPr algn="ctr"/>
            <a:r>
              <a:rPr lang="en-US" sz="2800" dirty="0">
                <a:latin typeface="Calibri" panose="020F0502020204030204" pitchFamily="34" charset="0"/>
                <a:ea typeface="Lato Light" panose="020F0502020204030203" pitchFamily="34" charset="0"/>
                <a:cs typeface="Lato Light" panose="020F0502020204030203" pitchFamily="34" charset="0"/>
              </a:rPr>
              <a:t>Tasks and activities build around a topic</a:t>
            </a:r>
          </a:p>
        </p:txBody>
      </p:sp>
      <p:sp>
        <p:nvSpPr>
          <p:cNvPr id="10" name="TextBox 9">
            <a:extLst>
              <a:ext uri="{FF2B5EF4-FFF2-40B4-BE49-F238E27FC236}">
                <a16:creationId xmlns:a16="http://schemas.microsoft.com/office/drawing/2014/main" id="{45BCB886-A1B1-4CF3-9FB5-3D9AB28CCB12}"/>
              </a:ext>
            </a:extLst>
          </p:cNvPr>
          <p:cNvSpPr txBox="1"/>
          <p:nvPr/>
        </p:nvSpPr>
        <p:spPr>
          <a:xfrm>
            <a:off x="648283" y="4231468"/>
            <a:ext cx="4584560" cy="1384995"/>
          </a:xfrm>
          <a:prstGeom prst="rect">
            <a:avLst/>
          </a:prstGeom>
          <a:noFill/>
        </p:spPr>
        <p:txBody>
          <a:bodyPr wrap="square" rtlCol="0">
            <a:spAutoFit/>
          </a:bodyPr>
          <a:lstStyle/>
          <a:p>
            <a:pPr algn="ctr"/>
            <a:r>
              <a:rPr lang="en-US" sz="2800" dirty="0">
                <a:latin typeface="Calibri" panose="020F0502020204030204" pitchFamily="34" charset="0"/>
                <a:ea typeface="Lato Light" panose="020F0502020204030203" pitchFamily="34" charset="0"/>
                <a:cs typeface="Lato Light" panose="020F0502020204030203" pitchFamily="34" charset="0"/>
              </a:rPr>
              <a:t>Disadvantage – potential for over-emphasis on the </a:t>
            </a:r>
            <a:r>
              <a:rPr lang="en-US" sz="2800" u="sng" dirty="0">
                <a:latin typeface="Calibri" panose="020F0502020204030204" pitchFamily="34" charset="0"/>
                <a:ea typeface="Lato Light" panose="020F0502020204030203" pitchFamily="34" charset="0"/>
                <a:cs typeface="Lato Light" panose="020F0502020204030203" pitchFamily="34" charset="0"/>
              </a:rPr>
              <a:t>context</a:t>
            </a:r>
            <a:r>
              <a:rPr lang="en-US" sz="2800" dirty="0">
                <a:latin typeface="Calibri" panose="020F0502020204030204" pitchFamily="34" charset="0"/>
                <a:ea typeface="Lato Light" panose="020F0502020204030203" pitchFamily="34" charset="0"/>
                <a:cs typeface="Lato Light" panose="020F0502020204030203" pitchFamily="34" charset="0"/>
              </a:rPr>
              <a:t> rather than the learning</a:t>
            </a:r>
          </a:p>
        </p:txBody>
      </p:sp>
      <p:sp>
        <p:nvSpPr>
          <p:cNvPr id="11" name="TextBox 10">
            <a:extLst>
              <a:ext uri="{FF2B5EF4-FFF2-40B4-BE49-F238E27FC236}">
                <a16:creationId xmlns:a16="http://schemas.microsoft.com/office/drawing/2014/main" id="{37CA6EE6-EAC7-4369-B514-119588DFB5E6}"/>
              </a:ext>
            </a:extLst>
          </p:cNvPr>
          <p:cNvSpPr txBox="1"/>
          <p:nvPr/>
        </p:nvSpPr>
        <p:spPr>
          <a:xfrm>
            <a:off x="6164853" y="2736502"/>
            <a:ext cx="5661119" cy="954107"/>
          </a:xfrm>
          <a:prstGeom prst="rect">
            <a:avLst/>
          </a:prstGeom>
          <a:noFill/>
        </p:spPr>
        <p:txBody>
          <a:bodyPr wrap="square" rtlCol="0">
            <a:spAutoFit/>
          </a:bodyPr>
          <a:lstStyle/>
          <a:p>
            <a:pPr algn="ctr"/>
            <a:r>
              <a:rPr lang="en-US" sz="2800" dirty="0">
                <a:latin typeface="Calibri" panose="020F0502020204030204" pitchFamily="34" charset="0"/>
                <a:ea typeface="Lato Light" panose="020F0502020204030203" pitchFamily="34" charset="0"/>
                <a:cs typeface="Lato Light" panose="020F0502020204030203" pitchFamily="34" charset="0"/>
              </a:rPr>
              <a:t>Tasks and activities based on genuine connections between the Es and </a:t>
            </a:r>
            <a:r>
              <a:rPr lang="en-US" sz="2800" dirty="0" err="1">
                <a:latin typeface="Calibri" panose="020F0502020204030204" pitchFamily="34" charset="0"/>
                <a:ea typeface="Lato Light" panose="020F0502020204030203" pitchFamily="34" charset="0"/>
                <a:cs typeface="Lato Light" panose="020F0502020204030203" pitchFamily="34" charset="0"/>
              </a:rPr>
              <a:t>Os</a:t>
            </a:r>
            <a:endParaRPr lang="en-US" sz="2800" dirty="0">
              <a:latin typeface="Calibri" panose="020F0502020204030204"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374B0941-72C9-4ABC-808B-63C5D7EF9083}"/>
              </a:ext>
            </a:extLst>
          </p:cNvPr>
          <p:cNvSpPr txBox="1"/>
          <p:nvPr/>
        </p:nvSpPr>
        <p:spPr>
          <a:xfrm>
            <a:off x="6444207" y="4285491"/>
            <a:ext cx="5102410" cy="954107"/>
          </a:xfrm>
          <a:prstGeom prst="rect">
            <a:avLst/>
          </a:prstGeom>
          <a:noFill/>
        </p:spPr>
        <p:txBody>
          <a:bodyPr wrap="square" rtlCol="0">
            <a:spAutoFit/>
          </a:bodyPr>
          <a:lstStyle/>
          <a:p>
            <a:pPr algn="ctr"/>
            <a:r>
              <a:rPr lang="en-US" sz="2800" dirty="0">
                <a:latin typeface="Calibri" panose="020F0502020204030204" pitchFamily="34" charset="0"/>
                <a:ea typeface="Lato Light" panose="020F0502020204030203" pitchFamily="34" charset="0"/>
                <a:cs typeface="Lato Light" panose="020F0502020204030203" pitchFamily="34" charset="0"/>
              </a:rPr>
              <a:t>Advantage – learners encouraged to develop “transferable skills”</a:t>
            </a:r>
          </a:p>
        </p:txBody>
      </p:sp>
      <p:pic>
        <p:nvPicPr>
          <p:cNvPr id="14" name="Picture 13">
            <a:extLst>
              <a:ext uri="{FF2B5EF4-FFF2-40B4-BE49-F238E27FC236}">
                <a16:creationId xmlns:a16="http://schemas.microsoft.com/office/drawing/2014/main" id="{076A232C-C873-4A7A-A825-E98C96FB29CB}"/>
              </a:ext>
            </a:extLst>
          </p:cNvPr>
          <p:cNvPicPr>
            <a:picLocks noChangeAspect="1"/>
          </p:cNvPicPr>
          <p:nvPr/>
        </p:nvPicPr>
        <p:blipFill>
          <a:blip r:embed="rId3"/>
          <a:stretch>
            <a:fillRect/>
          </a:stretch>
        </p:blipFill>
        <p:spPr>
          <a:xfrm rot="16200000">
            <a:off x="3123016" y="3792854"/>
            <a:ext cx="5332096" cy="295275"/>
          </a:xfrm>
          <a:prstGeom prst="rect">
            <a:avLst/>
          </a:prstGeom>
        </p:spPr>
      </p:pic>
    </p:spTree>
    <p:extLst>
      <p:ext uri="{BB962C8B-B14F-4D97-AF65-F5344CB8AC3E}">
        <p14:creationId xmlns:p14="http://schemas.microsoft.com/office/powerpoint/2010/main" val="2512643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ED9385-7C67-45BF-8FB1-3CD3C8407CC0}"/>
              </a:ext>
            </a:extLst>
          </p:cNvPr>
          <p:cNvSpPr txBox="1"/>
          <p:nvPr/>
        </p:nvSpPr>
        <p:spPr>
          <a:xfrm>
            <a:off x="1278700" y="135894"/>
            <a:ext cx="9634600" cy="769441"/>
          </a:xfrm>
          <a:prstGeom prst="rect">
            <a:avLst/>
          </a:prstGeom>
          <a:noFill/>
        </p:spPr>
        <p:txBody>
          <a:bodyPr wrap="square">
            <a:spAutoFit/>
          </a:bodyPr>
          <a:lstStyle/>
          <a:p>
            <a:pPr algn="ctr"/>
            <a:r>
              <a:rPr lang="en-GB" sz="4400" b="1" dirty="0">
                <a:latin typeface="Calibri" panose="020F0502020204030204" pitchFamily="34" charset="0"/>
                <a:cs typeface="Calibri" panose="020F0502020204030204" pitchFamily="34" charset="0"/>
              </a:rPr>
              <a:t>Approaches to </a:t>
            </a:r>
            <a:r>
              <a:rPr lang="en-GB" sz="4400" b="1" dirty="0">
                <a:solidFill>
                  <a:schemeClr val="tx1"/>
                </a:solidFill>
                <a:latin typeface="Calibri" panose="020F0502020204030204" pitchFamily="34" charset="0"/>
                <a:cs typeface="Calibri" panose="020F0502020204030204" pitchFamily="34" charset="0"/>
              </a:rPr>
              <a:t>Bundling</a:t>
            </a:r>
          </a:p>
        </p:txBody>
      </p:sp>
      <p:sp>
        <p:nvSpPr>
          <p:cNvPr id="5" name="TextBox 4">
            <a:extLst>
              <a:ext uri="{FF2B5EF4-FFF2-40B4-BE49-F238E27FC236}">
                <a16:creationId xmlns:a16="http://schemas.microsoft.com/office/drawing/2014/main" id="{96E5CD1D-50EC-42D6-9B62-ED8982620419}"/>
              </a:ext>
            </a:extLst>
          </p:cNvPr>
          <p:cNvSpPr txBox="1"/>
          <p:nvPr/>
        </p:nvSpPr>
        <p:spPr>
          <a:xfrm>
            <a:off x="331470" y="1627660"/>
            <a:ext cx="5370907" cy="3539430"/>
          </a:xfrm>
          <a:prstGeom prst="rect">
            <a:avLst/>
          </a:prstGeom>
          <a:noFill/>
        </p:spPr>
        <p:txBody>
          <a:bodyPr wrap="square" rtlCol="0">
            <a:spAutoFit/>
          </a:bodyPr>
          <a:lstStyle/>
          <a:p>
            <a:pPr algn="ctr"/>
            <a:r>
              <a:rPr lang="en-GB" sz="3200" b="1" dirty="0">
                <a:solidFill>
                  <a:srgbClr val="00B050"/>
                </a:solidFill>
              </a:rPr>
              <a:t>Interdisciplinary Learning </a:t>
            </a:r>
            <a:r>
              <a:rPr lang="en-GB" sz="3200" dirty="0"/>
              <a:t>is a planned experience that brings together one </a:t>
            </a:r>
            <a:r>
              <a:rPr lang="en-GB" sz="3200" b="1" dirty="0">
                <a:solidFill>
                  <a:srgbClr val="00B050"/>
                </a:solidFill>
              </a:rPr>
              <a:t>coherent</a:t>
            </a:r>
            <a:r>
              <a:rPr lang="en-GB" sz="3200" dirty="0"/>
              <a:t> programme or project. These disciplines might fall within one curricular area or between several curricular areas.</a:t>
            </a:r>
          </a:p>
        </p:txBody>
      </p:sp>
      <p:sp>
        <p:nvSpPr>
          <p:cNvPr id="6" name="TextBox 5">
            <a:extLst>
              <a:ext uri="{FF2B5EF4-FFF2-40B4-BE49-F238E27FC236}">
                <a16:creationId xmlns:a16="http://schemas.microsoft.com/office/drawing/2014/main" id="{F704DEF5-F96F-44CD-A0AA-CDEB23130DA3}"/>
              </a:ext>
            </a:extLst>
          </p:cNvPr>
          <p:cNvSpPr txBox="1"/>
          <p:nvPr/>
        </p:nvSpPr>
        <p:spPr>
          <a:xfrm>
            <a:off x="6433900" y="1624086"/>
            <a:ext cx="5370908" cy="3539430"/>
          </a:xfrm>
          <a:prstGeom prst="rect">
            <a:avLst/>
          </a:prstGeom>
          <a:noFill/>
        </p:spPr>
        <p:txBody>
          <a:bodyPr wrap="square" lIns="91440" tIns="45720" rIns="91440" bIns="45720" rtlCol="0" anchor="t">
            <a:spAutoFit/>
          </a:bodyPr>
          <a:lstStyle/>
          <a:p>
            <a:pPr algn="ctr"/>
            <a:r>
              <a:rPr lang="en-GB" sz="3200" b="1" dirty="0">
                <a:solidFill>
                  <a:srgbClr val="7030A0"/>
                </a:solidFill>
              </a:rPr>
              <a:t>Multi-disciplinary Learning</a:t>
            </a:r>
            <a:r>
              <a:rPr lang="en-GB" sz="3200" b="1" dirty="0"/>
              <a:t> </a:t>
            </a:r>
            <a:r>
              <a:rPr lang="en-GB" sz="3200" dirty="0"/>
              <a:t>is a learning that takes place when several subjects are linked up through a common theme or topic. The student’s experience and educator planning is </a:t>
            </a:r>
            <a:r>
              <a:rPr lang="en-GB" sz="3200" b="1" dirty="0">
                <a:solidFill>
                  <a:srgbClr val="7030A0"/>
                </a:solidFill>
              </a:rPr>
              <a:t>separate</a:t>
            </a:r>
            <a:r>
              <a:rPr lang="en-GB" sz="3200" dirty="0"/>
              <a:t> in each subject.</a:t>
            </a:r>
          </a:p>
        </p:txBody>
      </p:sp>
      <p:sp>
        <p:nvSpPr>
          <p:cNvPr id="7" name="TextBox 6">
            <a:extLst>
              <a:ext uri="{FF2B5EF4-FFF2-40B4-BE49-F238E27FC236}">
                <a16:creationId xmlns:a16="http://schemas.microsoft.com/office/drawing/2014/main" id="{23C6ED53-571D-45D8-BD61-C984B698BB72}"/>
              </a:ext>
            </a:extLst>
          </p:cNvPr>
          <p:cNvSpPr txBox="1"/>
          <p:nvPr/>
        </p:nvSpPr>
        <p:spPr>
          <a:xfrm>
            <a:off x="2642054" y="5892990"/>
            <a:ext cx="6907892" cy="584775"/>
          </a:xfrm>
          <a:prstGeom prst="rect">
            <a:avLst/>
          </a:prstGeom>
          <a:noFill/>
        </p:spPr>
        <p:txBody>
          <a:bodyPr wrap="square" rtlCol="0">
            <a:spAutoFit/>
          </a:bodyPr>
          <a:lstStyle/>
          <a:p>
            <a:pPr algn="ctr"/>
            <a:r>
              <a:rPr lang="en-GB" sz="1600" dirty="0">
                <a:solidFill>
                  <a:schemeClr val="tx2"/>
                </a:solidFill>
                <a:hlinkClick r:id="rId3"/>
              </a:rPr>
              <a:t>Interdisciplinary Learning: ambitious learning for an increasingly complex world</a:t>
            </a:r>
            <a:endParaRPr lang="en-GB" sz="1600" dirty="0">
              <a:solidFill>
                <a:schemeClr val="tx2"/>
              </a:solidFill>
            </a:endParaRPr>
          </a:p>
          <a:p>
            <a:pPr algn="ctr"/>
            <a:r>
              <a:rPr lang="en-GB" sz="1600" dirty="0"/>
              <a:t>Education Scotland (2020)</a:t>
            </a:r>
          </a:p>
        </p:txBody>
      </p:sp>
    </p:spTree>
    <p:extLst>
      <p:ext uri="{BB962C8B-B14F-4D97-AF65-F5344CB8AC3E}">
        <p14:creationId xmlns:p14="http://schemas.microsoft.com/office/powerpoint/2010/main" val="1227409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E9F3424-5FEC-4F2A-A270-C0EA908B9968}"/>
              </a:ext>
            </a:extLst>
          </p:cNvPr>
          <p:cNvGrpSpPr/>
          <p:nvPr/>
        </p:nvGrpSpPr>
        <p:grpSpPr>
          <a:xfrm>
            <a:off x="0" y="-44287"/>
            <a:ext cx="12192000" cy="6831021"/>
            <a:chOff x="0" y="-1"/>
            <a:chExt cx="12192000" cy="6831021"/>
          </a:xfrm>
        </p:grpSpPr>
        <p:pic>
          <p:nvPicPr>
            <p:cNvPr id="5" name="Picture 4">
              <a:extLst>
                <a:ext uri="{FF2B5EF4-FFF2-40B4-BE49-F238E27FC236}">
                  <a16:creationId xmlns:a16="http://schemas.microsoft.com/office/drawing/2014/main" id="{29E09550-E8B6-43D3-93D8-D19D155884E0}"/>
                </a:ext>
              </a:extLst>
            </p:cNvPr>
            <p:cNvPicPr>
              <a:picLocks noChangeAspect="1"/>
            </p:cNvPicPr>
            <p:nvPr/>
          </p:nvPicPr>
          <p:blipFill>
            <a:blip r:embed="rId3"/>
            <a:stretch>
              <a:fillRect/>
            </a:stretch>
          </p:blipFill>
          <p:spPr>
            <a:xfrm>
              <a:off x="0" y="-1"/>
              <a:ext cx="12192000" cy="6831021"/>
            </a:xfrm>
            <a:prstGeom prst="rect">
              <a:avLst/>
            </a:prstGeom>
          </p:spPr>
        </p:pic>
        <p:sp>
          <p:nvSpPr>
            <p:cNvPr id="3" name="TextBox 2">
              <a:extLst>
                <a:ext uri="{FF2B5EF4-FFF2-40B4-BE49-F238E27FC236}">
                  <a16:creationId xmlns:a16="http://schemas.microsoft.com/office/drawing/2014/main" id="{51B0BFBE-B320-4205-9CCE-9AB4F7CCDA6C}"/>
                </a:ext>
              </a:extLst>
            </p:cNvPr>
            <p:cNvSpPr txBox="1"/>
            <p:nvPr/>
          </p:nvSpPr>
          <p:spPr>
            <a:xfrm>
              <a:off x="2140954" y="3131007"/>
              <a:ext cx="7910089" cy="646331"/>
            </a:xfrm>
            <a:prstGeom prst="rect">
              <a:avLst/>
            </a:prstGeom>
            <a:noFill/>
          </p:spPr>
          <p:txBody>
            <a:bodyPr wrap="square">
              <a:spAutoFit/>
            </a:bodyPr>
            <a:lstStyle/>
            <a:p>
              <a:pPr algn="ctr"/>
              <a:r>
                <a:rPr lang="en-GB" sz="1800" dirty="0" err="1">
                  <a:latin typeface="Calibri" panose="020F0502020204030204" pitchFamily="34" charset="0"/>
                  <a:cs typeface="Calibri" panose="020F0502020204030204" pitchFamily="34" charset="0"/>
                  <a:hlinkClick r:id="rId4"/>
                </a:rPr>
                <a:t>CfE</a:t>
              </a:r>
              <a:r>
                <a:rPr lang="en-GB" sz="1800" dirty="0">
                  <a:latin typeface="Calibri" panose="020F0502020204030204" pitchFamily="34" charset="0"/>
                  <a:cs typeface="Calibri" panose="020F0502020204030204" pitchFamily="34" charset="0"/>
                  <a:hlinkClick r:id="rId4"/>
                </a:rPr>
                <a:t> Briefing 4: Interdisciplinary Learning</a:t>
              </a:r>
              <a:r>
                <a:rPr lang="en-GB" sz="1200" dirty="0">
                  <a:latin typeface="Calibri" panose="020F0502020204030204" pitchFamily="34" charset="0"/>
                  <a:cs typeface="Calibri" panose="020F0502020204030204" pitchFamily="34" charset="0"/>
                </a:rPr>
                <a:t> </a:t>
              </a:r>
            </a:p>
            <a:p>
              <a:pPr algn="ctr"/>
              <a:r>
                <a:rPr lang="en-GB" b="0" i="0" u="none" strike="noStrike" dirty="0">
                  <a:effectLst/>
                  <a:latin typeface="Calibri" panose="020F0502020204030204" pitchFamily="34" charset="0"/>
                </a:rPr>
                <a:t>The Scottish Government (2012)</a:t>
              </a:r>
              <a:r>
                <a:rPr lang="en-GB" b="0" i="0" dirty="0">
                  <a:effectLst/>
                  <a:latin typeface="Calibri" panose="020F0502020204030204" pitchFamily="34" charset="0"/>
                </a:rPr>
                <a:t>​</a:t>
              </a:r>
              <a:endParaRPr lang="en-GB" dirty="0"/>
            </a:p>
          </p:txBody>
        </p:sp>
      </p:grpSp>
      <p:sp>
        <p:nvSpPr>
          <p:cNvPr id="7" name="TextBox 6">
            <a:extLst>
              <a:ext uri="{FF2B5EF4-FFF2-40B4-BE49-F238E27FC236}">
                <a16:creationId xmlns:a16="http://schemas.microsoft.com/office/drawing/2014/main" id="{64931BFD-2F5E-42F0-AC94-15EFD40E6542}"/>
              </a:ext>
            </a:extLst>
          </p:cNvPr>
          <p:cNvSpPr txBox="1"/>
          <p:nvPr/>
        </p:nvSpPr>
        <p:spPr>
          <a:xfrm>
            <a:off x="2090843" y="601568"/>
            <a:ext cx="8010313" cy="2554545"/>
          </a:xfrm>
          <a:prstGeom prst="rect">
            <a:avLst/>
          </a:prstGeom>
          <a:noFill/>
        </p:spPr>
        <p:txBody>
          <a:bodyPr wrap="square" rtlCol="0">
            <a:spAutoFit/>
          </a:bodyPr>
          <a:lstStyle/>
          <a:p>
            <a:pPr algn="ctr"/>
            <a:r>
              <a:rPr lang="en-GB" sz="4000" i="0" u="none" strike="noStrike" dirty="0">
                <a:solidFill>
                  <a:srgbClr val="000000"/>
                </a:solidFill>
                <a:effectLst/>
                <a:latin typeface="Calibri" panose="020F0502020204030204" pitchFamily="34" charset="0"/>
                <a:cs typeface="Calibri" panose="020F0502020204030204" pitchFamily="34" charset="0"/>
              </a:rPr>
              <a:t>Sometimes, too much focus is given to </a:t>
            </a:r>
            <a:r>
              <a:rPr lang="en-GB" sz="4000" b="1" i="0" u="none" strike="noStrike" dirty="0">
                <a:solidFill>
                  <a:srgbClr val="000000"/>
                </a:solidFill>
                <a:effectLst/>
                <a:latin typeface="Calibri" panose="020F0502020204030204" pitchFamily="34" charset="0"/>
                <a:cs typeface="Calibri" panose="020F0502020204030204" pitchFamily="34" charset="0"/>
              </a:rPr>
              <a:t>fitting curriculum areas to the theme </a:t>
            </a:r>
            <a:r>
              <a:rPr lang="en-GB" sz="4000" i="0" u="none" strike="noStrike" dirty="0">
                <a:solidFill>
                  <a:srgbClr val="000000"/>
                </a:solidFill>
                <a:effectLst/>
                <a:latin typeface="Calibri" panose="020F0502020204030204" pitchFamily="34" charset="0"/>
                <a:cs typeface="Calibri" panose="020F0502020204030204" pitchFamily="34" charset="0"/>
              </a:rPr>
              <a:t>and important next steps in learning are neglected as a result.</a:t>
            </a:r>
            <a:endParaRPr lang="en-GB" sz="40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7D34B32-1C0C-4852-AF6A-4F4B71A28511}"/>
              </a:ext>
            </a:extLst>
          </p:cNvPr>
          <p:cNvSpPr txBox="1"/>
          <p:nvPr/>
        </p:nvSpPr>
        <p:spPr>
          <a:xfrm>
            <a:off x="1931671" y="4152793"/>
            <a:ext cx="8415866" cy="1938992"/>
          </a:xfrm>
          <a:prstGeom prst="rect">
            <a:avLst/>
          </a:prstGeom>
          <a:noFill/>
        </p:spPr>
        <p:txBody>
          <a:bodyPr wrap="square" rtlCol="0">
            <a:spAutoFit/>
          </a:bodyPr>
          <a:lstStyle/>
          <a:p>
            <a:pPr algn="ctr"/>
            <a:r>
              <a:rPr lang="en-GB" sz="4000" i="0" u="none" strike="noStrike" dirty="0">
                <a:solidFill>
                  <a:srgbClr val="000000"/>
                </a:solidFill>
                <a:effectLst/>
                <a:latin typeface="Calibri" panose="020F0502020204030204" pitchFamily="34" charset="0"/>
                <a:cs typeface="Calibri" panose="020F0502020204030204" pitchFamily="34" charset="0"/>
              </a:rPr>
              <a:t>Do not spend time on </a:t>
            </a:r>
            <a:r>
              <a:rPr lang="en-GB" sz="4000" i="0" u="none" strike="noStrike" dirty="0" err="1">
                <a:solidFill>
                  <a:srgbClr val="000000"/>
                </a:solidFill>
                <a:effectLst/>
                <a:latin typeface="Calibri" panose="020F0502020204030204" pitchFamily="34" charset="0"/>
                <a:cs typeface="Calibri" panose="020F0502020204030204" pitchFamily="34" charset="0"/>
              </a:rPr>
              <a:t>IDL</a:t>
            </a:r>
            <a:r>
              <a:rPr lang="en-GB" sz="4000" i="0" u="none" strike="noStrike" dirty="0">
                <a:solidFill>
                  <a:srgbClr val="000000"/>
                </a:solidFill>
                <a:effectLst/>
                <a:latin typeface="Calibri" panose="020F0502020204030204" pitchFamily="34" charset="0"/>
                <a:cs typeface="Calibri" panose="020F0502020204030204" pitchFamily="34" charset="0"/>
              </a:rPr>
              <a:t> which does not provide opportunities to apply and deepen learning or is contrived. </a:t>
            </a:r>
            <a:endParaRPr lang="en-GB" sz="4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DDBC1A9-86F6-4D3B-B100-CE5BEA5921FB}"/>
              </a:ext>
            </a:extLst>
          </p:cNvPr>
          <p:cNvSpPr txBox="1"/>
          <p:nvPr/>
        </p:nvSpPr>
        <p:spPr>
          <a:xfrm>
            <a:off x="4410073" y="6023610"/>
            <a:ext cx="3371850" cy="646331"/>
          </a:xfrm>
          <a:prstGeom prst="rect">
            <a:avLst/>
          </a:prstGeom>
          <a:noFill/>
        </p:spPr>
        <p:txBody>
          <a:bodyPr wrap="square" rtlCol="0">
            <a:spAutoFit/>
          </a:bodyPr>
          <a:lstStyle/>
          <a:p>
            <a:pPr algn="ctr"/>
            <a:r>
              <a:rPr lang="en-GB" dirty="0">
                <a:hlinkClick r:id="rId5"/>
              </a:rPr>
              <a:t>Statement for Practitioners </a:t>
            </a:r>
            <a:endParaRPr lang="en-GB" dirty="0"/>
          </a:p>
          <a:p>
            <a:pPr algn="ctr"/>
            <a:r>
              <a:rPr lang="en-GB" dirty="0"/>
              <a:t>Education Scotland (2016)</a:t>
            </a:r>
          </a:p>
        </p:txBody>
      </p:sp>
    </p:spTree>
    <p:extLst>
      <p:ext uri="{BB962C8B-B14F-4D97-AF65-F5344CB8AC3E}">
        <p14:creationId xmlns:p14="http://schemas.microsoft.com/office/powerpoint/2010/main" val="1486274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FFE5EE-DCFB-4B7B-924C-DFC4D3500310}"/>
              </a:ext>
            </a:extLst>
          </p:cNvPr>
          <p:cNvSpPr txBox="1"/>
          <p:nvPr/>
        </p:nvSpPr>
        <p:spPr>
          <a:xfrm>
            <a:off x="1278700" y="135894"/>
            <a:ext cx="9634600" cy="769441"/>
          </a:xfrm>
          <a:prstGeom prst="rect">
            <a:avLst/>
          </a:prstGeom>
          <a:noFill/>
        </p:spPr>
        <p:txBody>
          <a:bodyPr wrap="square">
            <a:spAutoFit/>
          </a:bodyPr>
          <a:lstStyle/>
          <a:p>
            <a:pPr algn="ctr"/>
            <a:r>
              <a:rPr lang="en-GB" sz="4400" b="1" dirty="0">
                <a:latin typeface="Calibri" panose="020F0502020204030204" pitchFamily="34" charset="0"/>
                <a:cs typeface="Calibri" panose="020F0502020204030204" pitchFamily="34" charset="0"/>
              </a:rPr>
              <a:t>Planning Inter-Disciplinary Learning</a:t>
            </a:r>
            <a:endParaRPr lang="en-GB" sz="440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F195EB3-68CB-4745-8C8C-015D53740FF5}"/>
              </a:ext>
            </a:extLst>
          </p:cNvPr>
          <p:cNvSpPr txBox="1"/>
          <p:nvPr/>
        </p:nvSpPr>
        <p:spPr>
          <a:xfrm>
            <a:off x="322580" y="1281754"/>
            <a:ext cx="11598910" cy="4847481"/>
          </a:xfrm>
          <a:prstGeom prst="rect">
            <a:avLst/>
          </a:prstGeom>
          <a:noFill/>
        </p:spPr>
        <p:txBody>
          <a:bodyPr wrap="square" rtlCol="0">
            <a:spAutoFit/>
          </a:bodyPr>
          <a:lstStyle/>
          <a:p>
            <a:pPr algn="l" rtl="0" fontAlgn="base">
              <a:spcAft>
                <a:spcPts val="1200"/>
              </a:spcAft>
            </a:pPr>
            <a:r>
              <a:rPr lang="en-GB" sz="3100" dirty="0">
                <a:solidFill>
                  <a:srgbClr val="000000"/>
                </a:solidFill>
                <a:latin typeface="Calibri" panose="020F0502020204030204" pitchFamily="34" charset="0"/>
                <a:cs typeface="Calibri" panose="020F0502020204030204" pitchFamily="34" charset="0"/>
              </a:rPr>
              <a:t>Start with a few </a:t>
            </a:r>
            <a:r>
              <a:rPr lang="en-GB" sz="3100" b="1" dirty="0">
                <a:solidFill>
                  <a:schemeClr val="accent6">
                    <a:lumMod val="75000"/>
                  </a:schemeClr>
                </a:solidFill>
                <a:latin typeface="Calibri" panose="020F0502020204030204" pitchFamily="34" charset="0"/>
                <a:cs typeface="Calibri" panose="020F0502020204030204" pitchFamily="34" charset="0"/>
              </a:rPr>
              <a:t>carefully selected </a:t>
            </a:r>
            <a:r>
              <a:rPr lang="en-GB" sz="3100" dirty="0">
                <a:solidFill>
                  <a:srgbClr val="000000"/>
                </a:solidFill>
                <a:latin typeface="Calibri" panose="020F0502020204030204" pitchFamily="34" charset="0"/>
                <a:cs typeface="Calibri" panose="020F0502020204030204" pitchFamily="34" charset="0"/>
              </a:rPr>
              <a:t>Es and </a:t>
            </a:r>
            <a:r>
              <a:rPr lang="en-GB" sz="3100" dirty="0" err="1">
                <a:solidFill>
                  <a:srgbClr val="000000"/>
                </a:solidFill>
                <a:latin typeface="Calibri" panose="020F0502020204030204" pitchFamily="34" charset="0"/>
                <a:cs typeface="Calibri" panose="020F0502020204030204" pitchFamily="34" charset="0"/>
              </a:rPr>
              <a:t>Os</a:t>
            </a:r>
            <a:r>
              <a:rPr lang="en-GB" sz="3100" dirty="0">
                <a:solidFill>
                  <a:srgbClr val="000000"/>
                </a:solidFill>
                <a:latin typeface="Calibri" panose="020F0502020204030204" pitchFamily="34" charset="0"/>
                <a:cs typeface="Calibri" panose="020F0502020204030204" pitchFamily="34" charset="0"/>
              </a:rPr>
              <a:t>.</a:t>
            </a:r>
          </a:p>
          <a:p>
            <a:pPr algn="l" rtl="0" fontAlgn="base">
              <a:spcAft>
                <a:spcPts val="1200"/>
              </a:spcAft>
            </a:pPr>
            <a:r>
              <a:rPr lang="en-GB" sz="3100" dirty="0">
                <a:solidFill>
                  <a:srgbClr val="000000"/>
                </a:solidFill>
                <a:latin typeface="Calibri" panose="020F0502020204030204" pitchFamily="34" charset="0"/>
                <a:cs typeface="Calibri" panose="020F0502020204030204" pitchFamily="34" charset="0"/>
              </a:rPr>
              <a:t>I</a:t>
            </a:r>
            <a:r>
              <a:rPr lang="en-GB" sz="3100" b="0" i="0" u="none" strike="noStrike" dirty="0">
                <a:solidFill>
                  <a:srgbClr val="000000"/>
                </a:solidFill>
                <a:effectLst/>
                <a:latin typeface="Calibri" panose="020F0502020204030204" pitchFamily="34" charset="0"/>
                <a:cs typeface="Calibri" panose="020F0502020204030204" pitchFamily="34" charset="0"/>
              </a:rPr>
              <a:t>nvolve learners in planning by </a:t>
            </a:r>
            <a:r>
              <a:rPr lang="en-GB" sz="3100" b="1" i="0" u="none" strike="noStrike" dirty="0">
                <a:solidFill>
                  <a:srgbClr val="00B0F0"/>
                </a:solidFill>
                <a:effectLst/>
                <a:latin typeface="Calibri" panose="020F0502020204030204" pitchFamily="34" charset="0"/>
                <a:cs typeface="Calibri" panose="020F0502020204030204" pitchFamily="34" charset="0"/>
              </a:rPr>
              <a:t>building on their existing </a:t>
            </a:r>
            <a:r>
              <a:rPr lang="en-GB" sz="3100" b="0" i="0" u="none" strike="noStrike" dirty="0">
                <a:solidFill>
                  <a:srgbClr val="000000"/>
                </a:solidFill>
                <a:effectLst/>
                <a:latin typeface="Calibri" panose="020F0502020204030204" pitchFamily="34" charset="0"/>
                <a:cs typeface="Calibri" panose="020F0502020204030204" pitchFamily="34" charset="0"/>
              </a:rPr>
              <a:t>knowledge and skills, whilst also ensuring </a:t>
            </a:r>
            <a:r>
              <a:rPr lang="en-GB" sz="3100" b="1" i="0" u="none" strike="noStrike" dirty="0">
                <a:solidFill>
                  <a:srgbClr val="00B0F0"/>
                </a:solidFill>
                <a:effectLst/>
                <a:latin typeface="Calibri" panose="020F0502020204030204" pitchFamily="34" charset="0"/>
                <a:cs typeface="Calibri" panose="020F0502020204030204" pitchFamily="34" charset="0"/>
              </a:rPr>
              <a:t>progression</a:t>
            </a:r>
            <a:r>
              <a:rPr lang="en-GB" sz="3100" b="0" i="0" u="none" strike="noStrike" dirty="0">
                <a:solidFill>
                  <a:srgbClr val="000000"/>
                </a:solidFill>
                <a:effectLst/>
                <a:latin typeface="Calibri" panose="020F0502020204030204" pitchFamily="34" charset="0"/>
                <a:cs typeface="Calibri" panose="020F0502020204030204" pitchFamily="34" charset="0"/>
              </a:rPr>
              <a:t> and </a:t>
            </a:r>
            <a:r>
              <a:rPr lang="en-GB" sz="3100" b="1" i="0" u="none" strike="noStrike" dirty="0">
                <a:solidFill>
                  <a:srgbClr val="00B0F0"/>
                </a:solidFill>
                <a:effectLst/>
                <a:latin typeface="Calibri" panose="020F0502020204030204" pitchFamily="34" charset="0"/>
                <a:cs typeface="Calibri" panose="020F0502020204030204" pitchFamily="34" charset="0"/>
              </a:rPr>
              <a:t>coherence</a:t>
            </a:r>
            <a:r>
              <a:rPr lang="en-GB" sz="3100" b="0" i="0" u="none" strike="noStrike" dirty="0">
                <a:solidFill>
                  <a:srgbClr val="000000"/>
                </a:solidFill>
                <a:effectLst/>
                <a:latin typeface="Calibri" panose="020F0502020204030204" pitchFamily="34" charset="0"/>
                <a:cs typeface="Calibri" panose="020F0502020204030204" pitchFamily="34" charset="0"/>
              </a:rPr>
              <a:t> within an overall framework which has been designed by staff based on the </a:t>
            </a:r>
            <a:r>
              <a:rPr lang="en-GB" sz="3100" b="1" i="0" u="none" strike="noStrike" dirty="0">
                <a:solidFill>
                  <a:srgbClr val="00B0F0"/>
                </a:solidFill>
                <a:effectLst/>
                <a:latin typeface="Calibri" panose="020F0502020204030204" pitchFamily="34" charset="0"/>
                <a:cs typeface="Calibri" panose="020F0502020204030204" pitchFamily="34" charset="0"/>
              </a:rPr>
              <a:t>principles</a:t>
            </a:r>
            <a:r>
              <a:rPr lang="en-GB" sz="3100" b="1" i="0" u="none" strike="noStrike" dirty="0">
                <a:solidFill>
                  <a:srgbClr val="000000"/>
                </a:solidFill>
                <a:effectLst/>
                <a:latin typeface="Calibri" panose="020F0502020204030204" pitchFamily="34" charset="0"/>
                <a:cs typeface="Calibri" panose="020F0502020204030204" pitchFamily="34" charset="0"/>
              </a:rPr>
              <a:t> </a:t>
            </a:r>
            <a:r>
              <a:rPr lang="en-GB" sz="3100" b="0" i="0" u="none" strike="noStrike" dirty="0">
                <a:solidFill>
                  <a:srgbClr val="000000"/>
                </a:solidFill>
                <a:effectLst/>
                <a:latin typeface="Calibri" panose="020F0502020204030204" pitchFamily="34" charset="0"/>
                <a:cs typeface="Calibri" panose="020F0502020204030204" pitchFamily="34" charset="0"/>
              </a:rPr>
              <a:t>of </a:t>
            </a:r>
            <a:r>
              <a:rPr lang="en-GB" sz="3100" b="1" i="0" u="none" strike="noStrike" dirty="0">
                <a:solidFill>
                  <a:srgbClr val="00B0F0"/>
                </a:solidFill>
                <a:effectLst/>
                <a:latin typeface="Calibri" panose="020F0502020204030204" pitchFamily="34" charset="0"/>
                <a:cs typeface="Calibri" panose="020F0502020204030204" pitchFamily="34" charset="0"/>
              </a:rPr>
              <a:t>curriculum design</a:t>
            </a:r>
            <a:r>
              <a:rPr lang="en-US" sz="3100" b="0" i="0" dirty="0">
                <a:solidFill>
                  <a:srgbClr val="000000"/>
                </a:solidFill>
                <a:effectLst/>
                <a:latin typeface="Calibri" panose="020F0502020204030204" pitchFamily="34" charset="0"/>
                <a:cs typeface="Calibri" panose="020F0502020204030204" pitchFamily="34" charset="0"/>
              </a:rPr>
              <a:t>​.</a:t>
            </a:r>
          </a:p>
          <a:p>
            <a:pPr algn="l" rtl="0" fontAlgn="base">
              <a:spcAft>
                <a:spcPts val="1200"/>
              </a:spcAft>
            </a:pPr>
            <a:r>
              <a:rPr lang="en-GB" sz="3100" b="0" i="0" u="none" strike="noStrike" dirty="0">
                <a:solidFill>
                  <a:srgbClr val="000000"/>
                </a:solidFill>
                <a:effectLst/>
                <a:latin typeface="Calibri" panose="020F0502020204030204" pitchFamily="34" charset="0"/>
                <a:cs typeface="Calibri" panose="020F0502020204030204" pitchFamily="34" charset="0"/>
              </a:rPr>
              <a:t>Ensure that learners and staff are clear about the </a:t>
            </a:r>
            <a:r>
              <a:rPr lang="en-GB" sz="3100" b="1" i="0" u="none" strike="noStrike" dirty="0">
                <a:solidFill>
                  <a:srgbClr val="FF66CC"/>
                </a:solidFill>
                <a:effectLst/>
                <a:latin typeface="Calibri" panose="020F0502020204030204" pitchFamily="34" charset="0"/>
                <a:cs typeface="Calibri" panose="020F0502020204030204" pitchFamily="34" charset="0"/>
              </a:rPr>
              <a:t>knowledge and skills </a:t>
            </a:r>
            <a:r>
              <a:rPr lang="en-GB" sz="3100" b="0" i="0" u="none" strike="noStrike" dirty="0">
                <a:solidFill>
                  <a:srgbClr val="000000"/>
                </a:solidFill>
                <a:effectLst/>
                <a:latin typeface="Calibri" panose="020F0502020204030204" pitchFamily="34" charset="0"/>
                <a:cs typeface="Calibri" panose="020F0502020204030204" pitchFamily="34" charset="0"/>
              </a:rPr>
              <a:t>being developed through interdisciplinary learning, and that this does not become lost within the context</a:t>
            </a:r>
            <a:r>
              <a:rPr lang="en-US" sz="3100" b="0" i="0" dirty="0">
                <a:solidFill>
                  <a:srgbClr val="000000"/>
                </a:solidFill>
                <a:effectLst/>
                <a:latin typeface="Calibri" panose="020F0502020204030204" pitchFamily="34" charset="0"/>
                <a:cs typeface="Calibri" panose="020F0502020204030204" pitchFamily="34" charset="0"/>
              </a:rPr>
              <a:t>​.</a:t>
            </a:r>
          </a:p>
          <a:p>
            <a:pPr algn="l" rtl="0" fontAlgn="base">
              <a:spcAft>
                <a:spcPts val="1200"/>
              </a:spcAft>
            </a:pPr>
            <a:r>
              <a:rPr lang="en-GB" sz="3100" dirty="0">
                <a:solidFill>
                  <a:srgbClr val="000000"/>
                </a:solidFill>
                <a:latin typeface="Calibri" panose="020F0502020204030204" pitchFamily="34" charset="0"/>
                <a:cs typeface="Calibri" panose="020F0502020204030204" pitchFamily="34" charset="0"/>
              </a:rPr>
              <a:t>I</a:t>
            </a:r>
            <a:r>
              <a:rPr lang="en-GB" sz="3100" b="0" i="0" u="none" strike="noStrike" dirty="0">
                <a:solidFill>
                  <a:srgbClr val="000000"/>
                </a:solidFill>
                <a:effectLst/>
                <a:latin typeface="Calibri" panose="020F0502020204030204" pitchFamily="34" charset="0"/>
                <a:cs typeface="Calibri" panose="020F0502020204030204" pitchFamily="34" charset="0"/>
              </a:rPr>
              <a:t>dentify clear </a:t>
            </a:r>
            <a:r>
              <a:rPr lang="en-GB" sz="3100" b="1" i="0" u="none" strike="noStrike" dirty="0">
                <a:solidFill>
                  <a:srgbClr val="00B050"/>
                </a:solidFill>
                <a:effectLst/>
                <a:latin typeface="Calibri" panose="020F0502020204030204" pitchFamily="34" charset="0"/>
                <a:cs typeface="Calibri" panose="020F0502020204030204" pitchFamily="34" charset="0"/>
              </a:rPr>
              <a:t>learning intentions </a:t>
            </a:r>
            <a:r>
              <a:rPr lang="en-GB" sz="3100" b="0" i="0" u="none" strike="noStrike" dirty="0">
                <a:solidFill>
                  <a:srgbClr val="000000"/>
                </a:solidFill>
                <a:effectLst/>
                <a:latin typeface="Calibri" panose="020F0502020204030204" pitchFamily="34" charset="0"/>
                <a:cs typeface="Calibri" panose="020F0502020204030204" pitchFamily="34" charset="0"/>
              </a:rPr>
              <a:t>and </a:t>
            </a:r>
            <a:r>
              <a:rPr lang="en-GB" sz="3100" b="1" i="0" u="none" strike="noStrike" dirty="0">
                <a:solidFill>
                  <a:srgbClr val="00B050"/>
                </a:solidFill>
                <a:effectLst/>
                <a:latin typeface="Calibri" panose="020F0502020204030204" pitchFamily="34" charset="0"/>
                <a:cs typeface="Calibri" panose="020F0502020204030204" pitchFamily="34" charset="0"/>
              </a:rPr>
              <a:t>success criteria </a:t>
            </a:r>
            <a:r>
              <a:rPr lang="en-GB" sz="3100" b="0" i="0" u="none" strike="noStrike" dirty="0">
                <a:solidFill>
                  <a:srgbClr val="000000"/>
                </a:solidFill>
                <a:effectLst/>
                <a:latin typeface="Calibri" panose="020F0502020204030204" pitchFamily="34" charset="0"/>
                <a:cs typeface="Calibri" panose="020F0502020204030204" pitchFamily="34" charset="0"/>
              </a:rPr>
              <a:t>within planning. </a:t>
            </a:r>
            <a:endParaRPr lang="en-US" sz="31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102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4F829A-FDF3-4941-B124-07EB36EF821F}"/>
              </a:ext>
            </a:extLst>
          </p:cNvPr>
          <p:cNvSpPr txBox="1"/>
          <p:nvPr/>
        </p:nvSpPr>
        <p:spPr>
          <a:xfrm>
            <a:off x="1278700" y="135894"/>
            <a:ext cx="9634600" cy="769441"/>
          </a:xfrm>
          <a:prstGeom prst="rect">
            <a:avLst/>
          </a:prstGeom>
          <a:noFill/>
        </p:spPr>
        <p:txBody>
          <a:bodyPr wrap="square">
            <a:spAutoFit/>
          </a:bodyPr>
          <a:lstStyle/>
          <a:p>
            <a:pPr algn="ctr"/>
            <a:r>
              <a:rPr lang="en-GB" sz="4400" b="1" dirty="0">
                <a:latin typeface="Calibri" panose="020F0502020204030204" pitchFamily="34" charset="0"/>
                <a:cs typeface="Calibri" panose="020F0502020204030204" pitchFamily="34" charset="0"/>
              </a:rPr>
              <a:t>Example of High Quality Bundling</a:t>
            </a:r>
            <a:endParaRPr lang="en-GB" sz="440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8277A94-90B6-40C5-AF5F-8723C51D0535}"/>
              </a:ext>
            </a:extLst>
          </p:cNvPr>
          <p:cNvSpPr txBox="1"/>
          <p:nvPr/>
        </p:nvSpPr>
        <p:spPr>
          <a:xfrm>
            <a:off x="374609" y="1123851"/>
            <a:ext cx="11698611" cy="4893647"/>
          </a:xfrm>
          <a:prstGeom prst="rect">
            <a:avLst/>
          </a:prstGeom>
          <a:noFill/>
        </p:spPr>
        <p:txBody>
          <a:bodyPr wrap="square">
            <a:spAutoFit/>
          </a:bodyPr>
          <a:lstStyle/>
          <a:p>
            <a:pPr algn="ctr" rtl="0" fontAlgn="base"/>
            <a:r>
              <a:rPr lang="en-GB" sz="3200" b="1" u="none" strike="noStrike" dirty="0">
                <a:solidFill>
                  <a:srgbClr val="00B0F0"/>
                </a:solidFill>
                <a:effectLst/>
                <a:latin typeface="Calibri" panose="020F0502020204030204" pitchFamily="34" charset="0"/>
                <a:cs typeface="Calibri" panose="020F0502020204030204" pitchFamily="34" charset="0"/>
              </a:rPr>
              <a:t>Bundling for Inter-Disciplinary Learning</a:t>
            </a:r>
            <a:endParaRPr lang="en-US" sz="3200" b="1" dirty="0">
              <a:solidFill>
                <a:srgbClr val="00B0F0"/>
              </a:solidFill>
              <a:effectLst/>
              <a:latin typeface="Calibri" panose="020F0502020204030204" pitchFamily="34" charset="0"/>
              <a:cs typeface="Calibri" panose="020F0502020204030204" pitchFamily="34" charset="0"/>
            </a:endParaRPr>
          </a:p>
          <a:p>
            <a:pPr algn="l" rtl="0" fontAlgn="base"/>
            <a:endParaRPr lang="en-US" sz="2800" b="1" i="0" dirty="0">
              <a:solidFill>
                <a:srgbClr val="000000"/>
              </a:solidFill>
              <a:effectLst/>
              <a:latin typeface="Calibri" panose="020F0502020204030204" pitchFamily="34" charset="0"/>
              <a:cs typeface="Calibri" panose="020F0502020204030204" pitchFamily="34" charset="0"/>
            </a:endParaRPr>
          </a:p>
          <a:p>
            <a:pPr algn="l" rtl="0" fontAlgn="base"/>
            <a:r>
              <a:rPr lang="en-GB" sz="2800" i="0" u="none" strike="noStrike" dirty="0">
                <a:solidFill>
                  <a:srgbClr val="FF66CC"/>
                </a:solidFill>
                <a:effectLst/>
                <a:latin typeface="Calibri" panose="020F0502020204030204" pitchFamily="34" charset="0"/>
                <a:cs typeface="Calibri" panose="020F0502020204030204" pitchFamily="34" charset="0"/>
              </a:rPr>
              <a:t>Using digital technologies </a:t>
            </a:r>
            <a:r>
              <a:rPr lang="en-GB" sz="2800" i="0" u="none" strike="noStrike" dirty="0">
                <a:solidFill>
                  <a:srgbClr val="000000"/>
                </a:solidFill>
                <a:effectLst/>
                <a:latin typeface="Calibri" panose="020F0502020204030204" pitchFamily="34" charset="0"/>
                <a:cs typeface="Calibri" panose="020F0502020204030204" pitchFamily="34" charset="0"/>
              </a:rPr>
              <a:t>responsibly I can </a:t>
            </a:r>
            <a:r>
              <a:rPr lang="en-GB" sz="2800" i="0" u="none" strike="noStrike" dirty="0">
                <a:solidFill>
                  <a:srgbClr val="FF0000"/>
                </a:solidFill>
                <a:effectLst/>
                <a:latin typeface="Calibri" panose="020F0502020204030204" pitchFamily="34" charset="0"/>
                <a:cs typeface="Calibri" panose="020F0502020204030204" pitchFamily="34" charset="0"/>
              </a:rPr>
              <a:t>access, retrieve and use information</a:t>
            </a:r>
          </a:p>
          <a:p>
            <a:pPr algn="l" rtl="0" fontAlgn="base"/>
            <a:r>
              <a:rPr lang="en-GB" sz="2800" i="0" u="none" strike="noStrike" dirty="0">
                <a:solidFill>
                  <a:schemeClr val="tx2"/>
                </a:solidFill>
                <a:effectLst/>
                <a:latin typeface="Calibri" panose="020F0502020204030204" pitchFamily="34" charset="0"/>
                <a:cs typeface="Calibri" panose="020F0502020204030204" pitchFamily="34" charset="0"/>
              </a:rPr>
              <a:t>to</a:t>
            </a:r>
            <a:r>
              <a:rPr lang="en-GB" sz="2800" i="0" u="none" strike="noStrike" dirty="0">
                <a:solidFill>
                  <a:srgbClr val="7030A0"/>
                </a:solidFill>
                <a:effectLst/>
                <a:latin typeface="Calibri" panose="020F0502020204030204" pitchFamily="34" charset="0"/>
                <a:cs typeface="Calibri" panose="020F0502020204030204" pitchFamily="34" charset="0"/>
              </a:rPr>
              <a:t> support enrich or extend learning </a:t>
            </a:r>
            <a:r>
              <a:rPr lang="en-GB" sz="2800" i="0" u="none" strike="noStrike" dirty="0">
                <a:solidFill>
                  <a:srgbClr val="000000"/>
                </a:solidFill>
                <a:effectLst/>
                <a:latin typeface="Calibri" panose="020F0502020204030204" pitchFamily="34" charset="0"/>
                <a:cs typeface="Calibri" panose="020F0502020204030204" pitchFamily="34" charset="0"/>
              </a:rPr>
              <a:t>in different contexts. </a:t>
            </a:r>
            <a:r>
              <a:rPr lang="en-GB" sz="2800" b="1" i="0" u="none" strike="noStrike" dirty="0">
                <a:solidFill>
                  <a:srgbClr val="000000"/>
                </a:solidFill>
                <a:effectLst/>
                <a:latin typeface="Calibri" panose="020F0502020204030204" pitchFamily="34" charset="0"/>
                <a:cs typeface="Calibri" panose="020F0502020204030204" pitchFamily="34" charset="0"/>
              </a:rPr>
              <a:t>TCH 1-02a</a:t>
            </a:r>
            <a:r>
              <a:rPr lang="en-US" sz="2800" b="1" i="0" dirty="0">
                <a:solidFill>
                  <a:srgbClr val="000000"/>
                </a:solidFill>
                <a:effectLst/>
                <a:latin typeface="Calibri" panose="020F0502020204030204" pitchFamily="34" charset="0"/>
                <a:cs typeface="Calibri" panose="020F0502020204030204" pitchFamily="34" charset="0"/>
              </a:rPr>
              <a:t>​</a:t>
            </a:r>
          </a:p>
          <a:p>
            <a:pPr algn="l" rtl="0" fontAlgn="base"/>
            <a:r>
              <a:rPr lang="en-GB" sz="2800" i="0" dirty="0">
                <a:solidFill>
                  <a:srgbClr val="000000"/>
                </a:solidFill>
                <a:effectLst/>
                <a:latin typeface="Calibri" panose="020F0502020204030204" pitchFamily="34" charset="0"/>
                <a:cs typeface="Calibri" panose="020F0502020204030204" pitchFamily="34" charset="0"/>
              </a:rPr>
              <a:t>​</a:t>
            </a:r>
          </a:p>
          <a:p>
            <a:pPr algn="l" rtl="0" fontAlgn="base"/>
            <a:r>
              <a:rPr lang="en-GB" sz="2800" i="0" u="none" strike="noStrike" dirty="0">
                <a:solidFill>
                  <a:srgbClr val="000000"/>
                </a:solidFill>
                <a:effectLst/>
                <a:latin typeface="Calibri" panose="020F0502020204030204" pitchFamily="34" charset="0"/>
                <a:cs typeface="Calibri" panose="020F0502020204030204" pitchFamily="34" charset="0"/>
              </a:rPr>
              <a:t>Having selected a </a:t>
            </a:r>
            <a:r>
              <a:rPr lang="en-GB" sz="2800" i="0" u="none" strike="noStrike" dirty="0">
                <a:solidFill>
                  <a:srgbClr val="FF0000"/>
                </a:solidFill>
                <a:effectLst/>
                <a:latin typeface="Calibri" panose="020F0502020204030204" pitchFamily="34" charset="0"/>
                <a:cs typeface="Calibri" panose="020F0502020204030204" pitchFamily="34" charset="0"/>
              </a:rPr>
              <a:t>significant individual from the past</a:t>
            </a:r>
            <a:r>
              <a:rPr lang="en-GB" sz="2800" i="0" u="none" strike="noStrike" dirty="0">
                <a:solidFill>
                  <a:srgbClr val="000000"/>
                </a:solidFill>
                <a:effectLst/>
                <a:latin typeface="Calibri" panose="020F0502020204030204" pitchFamily="34" charset="0"/>
                <a:cs typeface="Calibri" panose="020F0502020204030204" pitchFamily="34" charset="0"/>
              </a:rPr>
              <a:t>, I can </a:t>
            </a:r>
            <a:r>
              <a:rPr lang="en-GB" sz="2800" i="0" u="none" strike="noStrike" dirty="0">
                <a:solidFill>
                  <a:srgbClr val="00B050"/>
                </a:solidFill>
                <a:effectLst/>
                <a:latin typeface="Calibri" panose="020F0502020204030204" pitchFamily="34" charset="0"/>
                <a:cs typeface="Calibri" panose="020F0502020204030204" pitchFamily="34" charset="0"/>
              </a:rPr>
              <a:t>contribute to a discussion</a:t>
            </a:r>
            <a:r>
              <a:rPr lang="en-GB" sz="2800" i="0" u="none" strike="noStrike" dirty="0">
                <a:solidFill>
                  <a:srgbClr val="000000"/>
                </a:solidFill>
                <a:effectLst/>
                <a:latin typeface="Calibri" panose="020F0502020204030204" pitchFamily="34" charset="0"/>
                <a:cs typeface="Calibri" panose="020F0502020204030204" pitchFamily="34" charset="0"/>
              </a:rPr>
              <a:t> on the influence of their actions, then and since. </a:t>
            </a:r>
            <a:r>
              <a:rPr lang="en-GB" sz="2800" b="1" i="0" u="none" strike="noStrike" dirty="0">
                <a:solidFill>
                  <a:srgbClr val="000000"/>
                </a:solidFill>
                <a:effectLst/>
                <a:latin typeface="Calibri" panose="020F0502020204030204" pitchFamily="34" charset="0"/>
                <a:cs typeface="Calibri" panose="020F0502020204030204" pitchFamily="34" charset="0"/>
              </a:rPr>
              <a:t>SOC 1-01a</a:t>
            </a:r>
            <a:r>
              <a:rPr lang="en-US" sz="2800" b="1" i="0" dirty="0">
                <a:solidFill>
                  <a:srgbClr val="000000"/>
                </a:solidFill>
                <a:effectLst/>
                <a:latin typeface="Calibri" panose="020F0502020204030204" pitchFamily="34" charset="0"/>
                <a:cs typeface="Calibri" panose="020F0502020204030204" pitchFamily="34" charset="0"/>
              </a:rPr>
              <a:t>​</a:t>
            </a:r>
          </a:p>
          <a:p>
            <a:pPr algn="l" rtl="0" fontAlgn="base"/>
            <a:endParaRPr lang="en-US" sz="2800" i="0" dirty="0">
              <a:solidFill>
                <a:srgbClr val="000000"/>
              </a:solidFill>
              <a:effectLst/>
              <a:latin typeface="Calibri" panose="020F0502020204030204" pitchFamily="34" charset="0"/>
              <a:cs typeface="Calibri" panose="020F0502020204030204" pitchFamily="34" charset="0"/>
            </a:endParaRPr>
          </a:p>
          <a:p>
            <a:pPr algn="l" rtl="0" fontAlgn="base"/>
            <a:r>
              <a:rPr lang="en-GB" sz="2800" i="0" u="none" strike="noStrike" dirty="0">
                <a:solidFill>
                  <a:srgbClr val="000000"/>
                </a:solidFill>
                <a:effectLst/>
                <a:latin typeface="Calibri" panose="020F0502020204030204" pitchFamily="34" charset="0"/>
                <a:cs typeface="Calibri" panose="020F0502020204030204" pitchFamily="34" charset="0"/>
              </a:rPr>
              <a:t>When </a:t>
            </a:r>
            <a:r>
              <a:rPr lang="en-GB" sz="2800" i="0" u="none" strike="noStrike" dirty="0">
                <a:solidFill>
                  <a:srgbClr val="00B050"/>
                </a:solidFill>
                <a:effectLst/>
                <a:latin typeface="Calibri" panose="020F0502020204030204" pitchFamily="34" charset="0"/>
                <a:cs typeface="Calibri" panose="020F0502020204030204" pitchFamily="34" charset="0"/>
              </a:rPr>
              <a:t>listening and talking with others for different purposes, I can exchange information</a:t>
            </a:r>
            <a:r>
              <a:rPr lang="en-GB" sz="2800" i="0" u="none" strike="noStrike" dirty="0">
                <a:solidFill>
                  <a:srgbClr val="000000"/>
                </a:solidFill>
                <a:effectLst/>
                <a:latin typeface="Calibri" panose="020F0502020204030204" pitchFamily="34" charset="0"/>
                <a:cs typeface="Calibri" panose="020F0502020204030204" pitchFamily="34" charset="0"/>
              </a:rPr>
              <a:t>, experiences, explanations, ideas and </a:t>
            </a:r>
            <a:r>
              <a:rPr lang="en-GB" sz="2800" i="0" u="none" strike="noStrike" dirty="0">
                <a:solidFill>
                  <a:srgbClr val="00B050"/>
                </a:solidFill>
                <a:effectLst/>
                <a:latin typeface="Calibri" panose="020F0502020204030204" pitchFamily="34" charset="0"/>
                <a:cs typeface="Calibri" panose="020F0502020204030204" pitchFamily="34" charset="0"/>
              </a:rPr>
              <a:t>opinions, and clarify points by asking questions or by asking others to say more.</a:t>
            </a:r>
            <a:r>
              <a:rPr lang="en-US" sz="2800" i="0" dirty="0">
                <a:solidFill>
                  <a:srgbClr val="000000"/>
                </a:solidFill>
                <a:effectLst/>
                <a:latin typeface="Calibri" panose="020F0502020204030204" pitchFamily="34" charset="0"/>
                <a:cs typeface="Calibri" panose="020F0502020204030204" pitchFamily="34" charset="0"/>
              </a:rPr>
              <a:t>​ </a:t>
            </a:r>
            <a:r>
              <a:rPr lang="en-GB" sz="2800" b="1" i="0" u="none" strike="noStrike" dirty="0">
                <a:solidFill>
                  <a:srgbClr val="000000"/>
                </a:solidFill>
                <a:effectLst/>
                <a:latin typeface="Calibri" panose="020F0502020204030204" pitchFamily="34" charset="0"/>
                <a:cs typeface="Calibri" panose="020F0502020204030204" pitchFamily="34" charset="0"/>
              </a:rPr>
              <a:t>LIT 1-09a</a:t>
            </a:r>
            <a:r>
              <a:rPr lang="en-GB" sz="2800" b="1" i="0" dirty="0">
                <a:solidFill>
                  <a:srgbClr val="00000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65335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880CDD-007E-4F8B-8F48-16A7DDAB2D3C}"/>
              </a:ext>
            </a:extLst>
          </p:cNvPr>
          <p:cNvSpPr txBox="1"/>
          <p:nvPr/>
        </p:nvSpPr>
        <p:spPr>
          <a:xfrm>
            <a:off x="1278700" y="135894"/>
            <a:ext cx="9634600" cy="769441"/>
          </a:xfrm>
          <a:prstGeom prst="rect">
            <a:avLst/>
          </a:prstGeom>
          <a:noFill/>
        </p:spPr>
        <p:txBody>
          <a:bodyPr wrap="square">
            <a:spAutoFit/>
          </a:bodyPr>
          <a:lstStyle/>
          <a:p>
            <a:pPr algn="ctr"/>
            <a:r>
              <a:rPr lang="en-GB" sz="4400" b="1" dirty="0">
                <a:latin typeface="Calibri" panose="020F0502020204030204" pitchFamily="34" charset="0"/>
                <a:cs typeface="Calibri" panose="020F0502020204030204" pitchFamily="34" charset="0"/>
              </a:rPr>
              <a:t>Example of High Quality Bundling</a:t>
            </a:r>
            <a:endParaRPr lang="en-GB" sz="440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2321E22-0A02-4F93-B6AC-689A88AC516E}"/>
              </a:ext>
            </a:extLst>
          </p:cNvPr>
          <p:cNvSpPr txBox="1"/>
          <p:nvPr/>
        </p:nvSpPr>
        <p:spPr>
          <a:xfrm>
            <a:off x="286096" y="1115824"/>
            <a:ext cx="11875638" cy="4893647"/>
          </a:xfrm>
          <a:prstGeom prst="rect">
            <a:avLst/>
          </a:prstGeom>
          <a:noFill/>
        </p:spPr>
        <p:txBody>
          <a:bodyPr wrap="square">
            <a:spAutoFit/>
          </a:bodyPr>
          <a:lstStyle/>
          <a:p>
            <a:pPr algn="ctr" rtl="0" fontAlgn="base"/>
            <a:r>
              <a:rPr lang="en-GB" sz="3200" b="1" i="0" u="none" strike="noStrike" dirty="0">
                <a:solidFill>
                  <a:srgbClr val="00B0F0"/>
                </a:solidFill>
                <a:effectLst/>
                <a:latin typeface="Calibri" panose="020F0502020204030204" pitchFamily="34" charset="0"/>
                <a:cs typeface="Calibri" panose="020F0502020204030204" pitchFamily="34" charset="0"/>
              </a:rPr>
              <a:t>Bundling using connections between Es and </a:t>
            </a:r>
            <a:r>
              <a:rPr lang="en-GB" sz="3200" b="1" i="0" u="none" strike="noStrike" dirty="0" err="1">
                <a:solidFill>
                  <a:srgbClr val="00B0F0"/>
                </a:solidFill>
                <a:effectLst/>
                <a:latin typeface="Calibri" panose="020F0502020204030204" pitchFamily="34" charset="0"/>
                <a:cs typeface="Calibri" panose="020F0502020204030204" pitchFamily="34" charset="0"/>
              </a:rPr>
              <a:t>Os</a:t>
            </a:r>
            <a:r>
              <a:rPr lang="en-GB" sz="3200" b="1" i="0" u="none" strike="noStrike" dirty="0">
                <a:solidFill>
                  <a:srgbClr val="00B0F0"/>
                </a:solidFill>
                <a:effectLst/>
                <a:latin typeface="Calibri" panose="020F0502020204030204" pitchFamily="34" charset="0"/>
                <a:cs typeface="Calibri" panose="020F0502020204030204" pitchFamily="34" charset="0"/>
              </a:rPr>
              <a:t> within a subject</a:t>
            </a:r>
            <a:r>
              <a:rPr lang="en-GB" sz="3200" b="1" i="0" dirty="0">
                <a:solidFill>
                  <a:srgbClr val="00B0F0"/>
                </a:solidFill>
                <a:effectLst/>
                <a:latin typeface="Calibri" panose="020F0502020204030204" pitchFamily="34" charset="0"/>
                <a:cs typeface="Calibri" panose="020F0502020204030204" pitchFamily="34" charset="0"/>
              </a:rPr>
              <a:t>​</a:t>
            </a:r>
          </a:p>
          <a:p>
            <a:pPr algn="l" rtl="0" fontAlgn="base"/>
            <a:endParaRPr lang="en-GB" sz="2800" i="0" dirty="0">
              <a:solidFill>
                <a:schemeClr val="tx2">
                  <a:lumMod val="50000"/>
                  <a:lumOff val="50000"/>
                </a:schemeClr>
              </a:solidFill>
              <a:effectLst/>
              <a:latin typeface="Calibri" panose="020F0502020204030204" pitchFamily="34" charset="0"/>
              <a:cs typeface="Calibri" panose="020F0502020204030204" pitchFamily="34" charset="0"/>
            </a:endParaRPr>
          </a:p>
          <a:p>
            <a:pPr algn="l" rtl="0" fontAlgn="base"/>
            <a:r>
              <a:rPr lang="en-GB" sz="2800" i="0" u="none" strike="noStrike" dirty="0">
                <a:solidFill>
                  <a:srgbClr val="000000"/>
                </a:solidFill>
                <a:effectLst/>
                <a:latin typeface="Calibri" panose="020F0502020204030204" pitchFamily="34" charset="0"/>
                <a:cs typeface="Calibri" panose="020F0502020204030204" pitchFamily="34" charset="0"/>
              </a:rPr>
              <a:t>I can continue to </a:t>
            </a:r>
            <a:r>
              <a:rPr lang="en-GB" sz="2800" i="0" u="none" strike="noStrike" dirty="0">
                <a:solidFill>
                  <a:srgbClr val="00B050"/>
                </a:solidFill>
                <a:effectLst/>
                <a:latin typeface="Calibri" panose="020F0502020204030204" pitchFamily="34" charset="0"/>
                <a:cs typeface="Calibri" panose="020F0502020204030204" pitchFamily="34" charset="0"/>
              </a:rPr>
              <a:t>recall number facts quickly and use them accurately when making calculations. </a:t>
            </a:r>
            <a:r>
              <a:rPr lang="en-GB" sz="2800" b="1" i="0" u="none" strike="noStrike" dirty="0">
                <a:solidFill>
                  <a:srgbClr val="000000"/>
                </a:solidFill>
                <a:effectLst/>
                <a:latin typeface="Calibri" panose="020F0502020204030204" pitchFamily="34" charset="0"/>
                <a:cs typeface="Calibri" panose="020F0502020204030204" pitchFamily="34" charset="0"/>
              </a:rPr>
              <a:t>MNU 3-03b (Number and number processes)</a:t>
            </a:r>
            <a:r>
              <a:rPr lang="en-US" sz="2800" b="1" i="0" dirty="0">
                <a:solidFill>
                  <a:srgbClr val="000000"/>
                </a:solidFill>
                <a:effectLst/>
                <a:latin typeface="Calibri" panose="020F0502020204030204" pitchFamily="34" charset="0"/>
                <a:cs typeface="Calibri" panose="020F0502020204030204" pitchFamily="34" charset="0"/>
              </a:rPr>
              <a:t>​</a:t>
            </a:r>
          </a:p>
          <a:p>
            <a:pPr algn="l" rtl="0" fontAlgn="base"/>
            <a:r>
              <a:rPr lang="en-GB" sz="2800" i="0" dirty="0">
                <a:solidFill>
                  <a:srgbClr val="000000"/>
                </a:solidFill>
                <a:effectLst/>
                <a:latin typeface="Calibri" panose="020F0502020204030204" pitchFamily="34" charset="0"/>
                <a:cs typeface="Calibri" panose="020F0502020204030204" pitchFamily="34" charset="0"/>
              </a:rPr>
              <a:t>​</a:t>
            </a:r>
          </a:p>
          <a:p>
            <a:pPr algn="l" rtl="0" fontAlgn="base"/>
            <a:r>
              <a:rPr lang="en-GB" sz="2800" i="0" u="none" strike="noStrike" dirty="0">
                <a:solidFill>
                  <a:srgbClr val="FF3399"/>
                </a:solidFill>
                <a:effectLst/>
                <a:latin typeface="Calibri" panose="020F0502020204030204" pitchFamily="34" charset="0"/>
                <a:cs typeface="Calibri" panose="020F0502020204030204" pitchFamily="34" charset="0"/>
              </a:rPr>
              <a:t>When considering how to spend my money, </a:t>
            </a:r>
            <a:r>
              <a:rPr lang="en-GB" sz="2800" i="0" u="none" strike="noStrike" dirty="0">
                <a:solidFill>
                  <a:srgbClr val="000000"/>
                </a:solidFill>
                <a:effectLst/>
                <a:latin typeface="Calibri" panose="020F0502020204030204" pitchFamily="34" charset="0"/>
                <a:cs typeface="Calibri" panose="020F0502020204030204" pitchFamily="34" charset="0"/>
              </a:rPr>
              <a:t>I can source, </a:t>
            </a:r>
            <a:r>
              <a:rPr lang="en-GB" sz="2800" i="0" u="none" strike="noStrike" dirty="0">
                <a:solidFill>
                  <a:srgbClr val="00B050"/>
                </a:solidFill>
                <a:effectLst/>
                <a:latin typeface="Calibri" panose="020F0502020204030204" pitchFamily="34" charset="0"/>
                <a:cs typeface="Calibri" panose="020F0502020204030204" pitchFamily="34" charset="0"/>
              </a:rPr>
              <a:t>compare and </a:t>
            </a:r>
          </a:p>
          <a:p>
            <a:pPr algn="l" rtl="0" fontAlgn="base"/>
            <a:r>
              <a:rPr lang="en-GB" sz="2800" i="0" u="none" strike="noStrike" dirty="0">
                <a:solidFill>
                  <a:srgbClr val="00B050"/>
                </a:solidFill>
                <a:effectLst/>
                <a:latin typeface="Calibri" panose="020F0502020204030204" pitchFamily="34" charset="0"/>
                <a:cs typeface="Calibri" panose="020F0502020204030204" pitchFamily="34" charset="0"/>
              </a:rPr>
              <a:t>contrast different contracts and services, </a:t>
            </a:r>
            <a:r>
              <a:rPr lang="en-GB" sz="2800" i="0" u="none" strike="noStrike" dirty="0">
                <a:solidFill>
                  <a:srgbClr val="000000"/>
                </a:solidFill>
                <a:effectLst/>
                <a:latin typeface="Calibri" panose="020F0502020204030204" pitchFamily="34" charset="0"/>
                <a:cs typeface="Calibri" panose="020F0502020204030204" pitchFamily="34" charset="0"/>
              </a:rPr>
              <a:t>discuss their advantages and </a:t>
            </a:r>
          </a:p>
          <a:p>
            <a:pPr algn="l" rtl="0" fontAlgn="base"/>
            <a:r>
              <a:rPr lang="en-GB" sz="2800" i="0" u="none" strike="noStrike" dirty="0">
                <a:solidFill>
                  <a:srgbClr val="000000"/>
                </a:solidFill>
                <a:effectLst/>
                <a:latin typeface="Calibri" panose="020F0502020204030204" pitchFamily="34" charset="0"/>
                <a:cs typeface="Calibri" panose="020F0502020204030204" pitchFamily="34" charset="0"/>
              </a:rPr>
              <a:t>disadvantages, and explain which offer best value to me.  </a:t>
            </a:r>
            <a:r>
              <a:rPr lang="en-GB" sz="2800" b="1" i="0" u="none" strike="noStrike" dirty="0">
                <a:solidFill>
                  <a:srgbClr val="000000"/>
                </a:solidFill>
                <a:effectLst/>
                <a:latin typeface="Calibri" panose="020F0502020204030204" pitchFamily="34" charset="0"/>
                <a:cs typeface="Calibri" panose="020F0502020204030204" pitchFamily="34" charset="0"/>
              </a:rPr>
              <a:t>MNU 3-09a  (Money)</a:t>
            </a:r>
            <a:r>
              <a:rPr lang="en-US" sz="2800" b="1" i="0" dirty="0">
                <a:solidFill>
                  <a:srgbClr val="000000"/>
                </a:solidFill>
                <a:effectLst/>
                <a:latin typeface="Calibri" panose="020F0502020204030204" pitchFamily="34" charset="0"/>
                <a:cs typeface="Calibri" panose="020F0502020204030204" pitchFamily="34" charset="0"/>
              </a:rPr>
              <a:t>​</a:t>
            </a:r>
          </a:p>
          <a:p>
            <a:pPr algn="l" rtl="0" fontAlgn="base"/>
            <a:r>
              <a:rPr lang="en-GB" sz="2800" i="0" dirty="0">
                <a:solidFill>
                  <a:srgbClr val="000000"/>
                </a:solidFill>
                <a:effectLst/>
                <a:latin typeface="Calibri" panose="020F0502020204030204" pitchFamily="34" charset="0"/>
                <a:cs typeface="Calibri" panose="020F0502020204030204" pitchFamily="34" charset="0"/>
              </a:rPr>
              <a:t>​</a:t>
            </a:r>
          </a:p>
          <a:p>
            <a:pPr algn="l" rtl="0" fontAlgn="base"/>
            <a:r>
              <a:rPr lang="en-GB" sz="2800" i="0" dirty="0">
                <a:solidFill>
                  <a:srgbClr val="000000"/>
                </a:solidFill>
                <a:effectLst/>
                <a:latin typeface="Calibri" panose="020F0502020204030204" pitchFamily="34" charset="0"/>
                <a:cs typeface="Calibri" panose="020F0502020204030204" pitchFamily="34" charset="0"/>
              </a:rPr>
              <a:t>I can </a:t>
            </a:r>
            <a:r>
              <a:rPr lang="en-GB" sz="2800" i="0" dirty="0">
                <a:solidFill>
                  <a:srgbClr val="FF3399"/>
                </a:solidFill>
                <a:effectLst/>
                <a:latin typeface="Calibri" panose="020F0502020204030204" pitchFamily="34" charset="0"/>
                <a:cs typeface="Calibri" panose="020F0502020204030204" pitchFamily="34" charset="0"/>
              </a:rPr>
              <a:t>budget effectively, </a:t>
            </a:r>
            <a:r>
              <a:rPr lang="en-GB" sz="2800" i="0" dirty="0">
                <a:solidFill>
                  <a:srgbClr val="000000"/>
                </a:solidFill>
                <a:effectLst/>
                <a:latin typeface="Calibri" panose="020F0502020204030204" pitchFamily="34" charset="0"/>
                <a:cs typeface="Calibri" panose="020F0502020204030204" pitchFamily="34" charset="0"/>
              </a:rPr>
              <a:t>making use</a:t>
            </a:r>
            <a:r>
              <a:rPr lang="en-GB" sz="2800" i="0" strike="noStrike" dirty="0">
                <a:solidFill>
                  <a:srgbClr val="000000"/>
                </a:solidFill>
                <a:effectLst/>
                <a:latin typeface="Calibri" panose="020F0502020204030204" pitchFamily="34" charset="0"/>
                <a:cs typeface="Calibri" panose="020F0502020204030204" pitchFamily="34" charset="0"/>
              </a:rPr>
              <a:t> of technology and other methods, </a:t>
            </a:r>
            <a:r>
              <a:rPr lang="en-GB" sz="2800" i="0" dirty="0">
                <a:solidFill>
                  <a:srgbClr val="FF3399"/>
                </a:solidFill>
                <a:effectLst/>
                <a:latin typeface="Calibri" panose="020F0502020204030204" pitchFamily="34" charset="0"/>
                <a:cs typeface="Calibri" panose="020F0502020204030204" pitchFamily="34" charset="0"/>
              </a:rPr>
              <a:t>to manage money and plan for future expenses</a:t>
            </a:r>
            <a:r>
              <a:rPr lang="en-GB" sz="2800" i="0" dirty="0">
                <a:solidFill>
                  <a:srgbClr val="000000"/>
                </a:solidFill>
                <a:effectLst/>
                <a:latin typeface="Calibri" panose="020F0502020204030204" pitchFamily="34" charset="0"/>
                <a:cs typeface="Calibri" panose="020F0502020204030204" pitchFamily="34" charset="0"/>
              </a:rPr>
              <a:t>. </a:t>
            </a:r>
            <a:r>
              <a:rPr lang="en-GB" sz="2800" b="1" i="0" u="none" strike="noStrike" dirty="0">
                <a:solidFill>
                  <a:srgbClr val="000000"/>
                </a:solidFill>
                <a:effectLst/>
                <a:latin typeface="Calibri" panose="020F0502020204030204" pitchFamily="34" charset="0"/>
                <a:cs typeface="Calibri" panose="020F0502020204030204" pitchFamily="34" charset="0"/>
              </a:rPr>
              <a:t>MNU 3-09b (Money)</a:t>
            </a:r>
            <a:r>
              <a:rPr lang="en-GB" sz="2800" b="1" i="0" dirty="0">
                <a:solidFill>
                  <a:srgbClr val="00000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8656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BE27C1-31CD-4BD6-9AEF-5B8F5EE03EE1}"/>
              </a:ext>
            </a:extLst>
          </p:cNvPr>
          <p:cNvGrpSpPr/>
          <p:nvPr/>
        </p:nvGrpSpPr>
        <p:grpSpPr>
          <a:xfrm>
            <a:off x="140051" y="238540"/>
            <a:ext cx="8597981" cy="6072808"/>
            <a:chOff x="140051" y="238540"/>
            <a:chExt cx="8597981" cy="6072808"/>
          </a:xfrm>
        </p:grpSpPr>
        <p:grpSp>
          <p:nvGrpSpPr>
            <p:cNvPr id="4" name="Group 3">
              <a:extLst>
                <a:ext uri="{FF2B5EF4-FFF2-40B4-BE49-F238E27FC236}">
                  <a16:creationId xmlns:a16="http://schemas.microsoft.com/office/drawing/2014/main" id="{685732B5-6C8C-4F38-B424-9752A4775AFB}"/>
                </a:ext>
              </a:extLst>
            </p:cNvPr>
            <p:cNvGrpSpPr/>
            <p:nvPr/>
          </p:nvGrpSpPr>
          <p:grpSpPr>
            <a:xfrm>
              <a:off x="140051" y="238540"/>
              <a:ext cx="8597981" cy="6072808"/>
              <a:chOff x="140051" y="238540"/>
              <a:chExt cx="8597981" cy="6072808"/>
            </a:xfrm>
          </p:grpSpPr>
          <p:pic>
            <p:nvPicPr>
              <p:cNvPr id="6" name="Picture 5" descr="Diagram, bubble chart&#10;&#10;Description automatically generated">
                <a:extLst>
                  <a:ext uri="{FF2B5EF4-FFF2-40B4-BE49-F238E27FC236}">
                    <a16:creationId xmlns:a16="http://schemas.microsoft.com/office/drawing/2014/main" id="{B3BCC238-5EBF-4087-A6F1-B13F4A650F1F}"/>
                  </a:ext>
                </a:extLst>
              </p:cNvPr>
              <p:cNvPicPr>
                <a:picLocks noChangeAspect="1"/>
              </p:cNvPicPr>
              <p:nvPr/>
            </p:nvPicPr>
            <p:blipFill>
              <a:blip r:embed="rId3"/>
              <a:stretch>
                <a:fillRect/>
              </a:stretch>
            </p:blipFill>
            <p:spPr>
              <a:xfrm>
                <a:off x="140051" y="238540"/>
                <a:ext cx="8597981" cy="6072808"/>
              </a:xfrm>
              <a:prstGeom prst="rect">
                <a:avLst/>
              </a:prstGeom>
            </p:spPr>
          </p:pic>
          <p:sp>
            <p:nvSpPr>
              <p:cNvPr id="7" name="Rectangle 6">
                <a:extLst>
                  <a:ext uri="{FF2B5EF4-FFF2-40B4-BE49-F238E27FC236}">
                    <a16:creationId xmlns:a16="http://schemas.microsoft.com/office/drawing/2014/main" id="{11E9AE4C-5272-43A5-B321-74B9A9E82302}"/>
                  </a:ext>
                </a:extLst>
              </p:cNvPr>
              <p:cNvSpPr/>
              <p:nvPr/>
            </p:nvSpPr>
            <p:spPr>
              <a:xfrm>
                <a:off x="3226085" y="2517169"/>
                <a:ext cx="2506895" cy="3698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FA7AE11E-BA21-4C90-BDF0-3193F37846F3}"/>
                </a:ext>
              </a:extLst>
            </p:cNvPr>
            <p:cNvSpPr txBox="1"/>
            <p:nvPr/>
          </p:nvSpPr>
          <p:spPr>
            <a:xfrm>
              <a:off x="2471540" y="2251070"/>
              <a:ext cx="3935002" cy="707886"/>
            </a:xfrm>
            <a:prstGeom prst="rect">
              <a:avLst/>
            </a:prstGeom>
            <a:noFill/>
          </p:spPr>
          <p:txBody>
            <a:bodyPr wrap="square" rtlCol="0">
              <a:spAutoFit/>
            </a:bodyPr>
            <a:lstStyle/>
            <a:p>
              <a:pPr algn="ctr"/>
              <a:r>
                <a:rPr lang="en-GB" sz="2000" b="1" dirty="0"/>
                <a:t>Learning, Teaching and Assessment (Moderation) Cycle</a:t>
              </a:r>
            </a:p>
          </p:txBody>
        </p:sp>
      </p:grpSp>
      <p:pic>
        <p:nvPicPr>
          <p:cNvPr id="8" name="Picture 2">
            <a:extLst>
              <a:ext uri="{FF2B5EF4-FFF2-40B4-BE49-F238E27FC236}">
                <a16:creationId xmlns:a16="http://schemas.microsoft.com/office/drawing/2014/main" id="{BA3651B4-97B0-401C-AA7F-E30E6CDA339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949" y="238540"/>
            <a:ext cx="3060000"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5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880CDD-007E-4F8B-8F48-16A7DDAB2D3C}"/>
              </a:ext>
            </a:extLst>
          </p:cNvPr>
          <p:cNvSpPr txBox="1"/>
          <p:nvPr/>
        </p:nvSpPr>
        <p:spPr>
          <a:xfrm>
            <a:off x="1278700" y="135894"/>
            <a:ext cx="9634600" cy="769441"/>
          </a:xfrm>
          <a:prstGeom prst="rect">
            <a:avLst/>
          </a:prstGeom>
          <a:noFill/>
        </p:spPr>
        <p:txBody>
          <a:bodyPr wrap="square">
            <a:spAutoFit/>
          </a:bodyPr>
          <a:lstStyle/>
          <a:p>
            <a:pPr algn="ctr"/>
            <a:r>
              <a:rPr lang="en-GB" sz="4400" b="1" dirty="0">
                <a:latin typeface="Calibri" panose="020F0502020204030204" pitchFamily="34" charset="0"/>
                <a:cs typeface="Calibri" panose="020F0502020204030204" pitchFamily="34" charset="0"/>
              </a:rPr>
              <a:t>Example of High Quality Bundling</a:t>
            </a:r>
            <a:endParaRPr lang="en-GB" sz="440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2321E22-0A02-4F93-B6AC-689A88AC516E}"/>
              </a:ext>
            </a:extLst>
          </p:cNvPr>
          <p:cNvSpPr txBox="1"/>
          <p:nvPr/>
        </p:nvSpPr>
        <p:spPr>
          <a:xfrm>
            <a:off x="286096" y="1166842"/>
            <a:ext cx="11761124" cy="4524315"/>
          </a:xfrm>
          <a:prstGeom prst="rect">
            <a:avLst/>
          </a:prstGeom>
          <a:noFill/>
        </p:spPr>
        <p:txBody>
          <a:bodyPr wrap="square">
            <a:spAutoFit/>
          </a:bodyPr>
          <a:lstStyle/>
          <a:p>
            <a:pPr algn="ctr" rtl="0" fontAlgn="base"/>
            <a:r>
              <a:rPr lang="en-GB" sz="3600" b="1" i="0" u="none" strike="noStrike" dirty="0">
                <a:solidFill>
                  <a:srgbClr val="00B0F0"/>
                </a:solidFill>
                <a:effectLst/>
                <a:latin typeface="Calibri" panose="020F0502020204030204" pitchFamily="34" charset="0"/>
                <a:cs typeface="Calibri" panose="020F0502020204030204" pitchFamily="34" charset="0"/>
              </a:rPr>
              <a:t>Bundling within a context (World War 2)</a:t>
            </a:r>
            <a:endParaRPr lang="en-GB" sz="3600" b="1" i="0" dirty="0">
              <a:solidFill>
                <a:srgbClr val="00B0F0"/>
              </a:solidFill>
              <a:effectLst/>
              <a:latin typeface="Calibri" panose="020F0502020204030204" pitchFamily="34" charset="0"/>
              <a:cs typeface="Calibri" panose="020F0502020204030204" pitchFamily="34" charset="0"/>
            </a:endParaRPr>
          </a:p>
          <a:p>
            <a:pPr algn="l" rtl="0" fontAlgn="base"/>
            <a:endParaRPr lang="en-GB" sz="2800" i="0" dirty="0">
              <a:solidFill>
                <a:schemeClr val="tx2">
                  <a:lumMod val="50000"/>
                  <a:lumOff val="50000"/>
                </a:schemeClr>
              </a:solidFill>
              <a:effectLst/>
              <a:latin typeface="Calibri" panose="020F0502020204030204" pitchFamily="34" charset="0"/>
              <a:cs typeface="Calibri" panose="020F0502020204030204" pitchFamily="34" charset="0"/>
            </a:endParaRPr>
          </a:p>
          <a:p>
            <a:pPr algn="l" rtl="0" fontAlgn="base"/>
            <a:r>
              <a:rPr lang="en-GB" sz="3200" b="0" i="0" u="none" strike="noStrike" dirty="0">
                <a:solidFill>
                  <a:srgbClr val="000000"/>
                </a:solidFill>
                <a:effectLst/>
                <a:latin typeface="Calibri" panose="020F0502020204030204" pitchFamily="34" charset="0"/>
                <a:cs typeface="Calibri" panose="020F0502020204030204" pitchFamily="34" charset="0"/>
              </a:rPr>
              <a:t>I can use my knowledge of the coordinate system to </a:t>
            </a:r>
            <a:r>
              <a:rPr lang="en-GB" sz="3200" b="1" i="0" u="none" strike="noStrike" dirty="0">
                <a:solidFill>
                  <a:srgbClr val="FF0000"/>
                </a:solidFill>
                <a:effectLst/>
                <a:latin typeface="Calibri" panose="020F0502020204030204" pitchFamily="34" charset="0"/>
                <a:cs typeface="Calibri" panose="020F0502020204030204" pitchFamily="34" charset="0"/>
              </a:rPr>
              <a:t>plot and describe the location of a point on a grid</a:t>
            </a:r>
            <a:r>
              <a:rPr lang="en-GB" sz="3200" b="0" i="0" u="none" strike="noStrike" dirty="0">
                <a:solidFill>
                  <a:srgbClr val="000000"/>
                </a:solidFill>
                <a:effectLst/>
                <a:latin typeface="Calibri" panose="020F0502020204030204" pitchFamily="34" charset="0"/>
                <a:cs typeface="Calibri" panose="020F0502020204030204" pitchFamily="34" charset="0"/>
              </a:rPr>
              <a:t>. </a:t>
            </a:r>
            <a:r>
              <a:rPr lang="en-GB" sz="3200" b="1" i="0" u="none" strike="noStrike" dirty="0">
                <a:effectLst/>
                <a:latin typeface="Calibri" panose="020F0502020204030204" pitchFamily="34" charset="0"/>
                <a:cs typeface="Calibri" panose="020F0502020204030204" pitchFamily="34" charset="0"/>
              </a:rPr>
              <a:t>MTH 2-18a / MTH 3-18a</a:t>
            </a:r>
            <a:r>
              <a:rPr lang="en-US" sz="3200" b="1" i="0" dirty="0">
                <a:effectLst/>
                <a:latin typeface="Calibri" panose="020F0502020204030204" pitchFamily="34" charset="0"/>
                <a:cs typeface="Calibri" panose="020F0502020204030204" pitchFamily="34" charset="0"/>
              </a:rPr>
              <a:t>​</a:t>
            </a:r>
          </a:p>
          <a:p>
            <a:pPr algn="l" rtl="0" fontAlgn="base"/>
            <a:r>
              <a:rPr lang="en-GB" sz="3200" b="0" i="0" dirty="0">
                <a:solidFill>
                  <a:srgbClr val="000000"/>
                </a:solidFill>
                <a:effectLst/>
                <a:latin typeface="Calibri" panose="020F0502020204030204" pitchFamily="34" charset="0"/>
                <a:cs typeface="Calibri" panose="020F0502020204030204" pitchFamily="34" charset="0"/>
              </a:rPr>
              <a:t>​</a:t>
            </a:r>
          </a:p>
          <a:p>
            <a:pPr algn="l" rtl="0" fontAlgn="base"/>
            <a:r>
              <a:rPr lang="en-GB" sz="3200" b="0" i="0" u="none" strike="noStrike" dirty="0">
                <a:solidFill>
                  <a:srgbClr val="000000"/>
                </a:solidFill>
                <a:effectLst/>
                <a:latin typeface="Calibri" panose="020F0502020204030204" pitchFamily="34" charset="0"/>
                <a:cs typeface="Calibri" panose="020F0502020204030204" pitchFamily="34" charset="0"/>
              </a:rPr>
              <a:t>To extend my mental map and sense of place, I can </a:t>
            </a:r>
            <a:r>
              <a:rPr lang="en-GB" sz="3200" b="1" i="0" u="none" strike="noStrike" dirty="0">
                <a:solidFill>
                  <a:srgbClr val="FF0000"/>
                </a:solidFill>
                <a:effectLst/>
                <a:latin typeface="Calibri" panose="020F0502020204030204" pitchFamily="34" charset="0"/>
                <a:cs typeface="Calibri" panose="020F0502020204030204" pitchFamily="34" charset="0"/>
              </a:rPr>
              <a:t>interpret </a:t>
            </a:r>
          </a:p>
          <a:p>
            <a:pPr algn="l" rtl="0" fontAlgn="base"/>
            <a:r>
              <a:rPr lang="en-GB" sz="3200" b="1" i="0" u="none" strike="noStrike" dirty="0">
                <a:solidFill>
                  <a:srgbClr val="FF0000"/>
                </a:solidFill>
                <a:effectLst/>
                <a:latin typeface="Calibri" panose="020F0502020204030204" pitchFamily="34" charset="0"/>
                <a:cs typeface="Calibri" panose="020F0502020204030204" pitchFamily="34" charset="0"/>
              </a:rPr>
              <a:t>information from different types of maps</a:t>
            </a:r>
            <a:r>
              <a:rPr lang="en-GB" sz="3200" b="1" i="0" u="none" strike="noStrike" dirty="0">
                <a:solidFill>
                  <a:srgbClr val="00B8DB"/>
                </a:solidFill>
                <a:effectLst/>
                <a:latin typeface="Calibri" panose="020F0502020204030204" pitchFamily="34" charset="0"/>
                <a:cs typeface="Calibri" panose="020F0502020204030204" pitchFamily="34" charset="0"/>
              </a:rPr>
              <a:t> </a:t>
            </a:r>
            <a:r>
              <a:rPr lang="en-GB" sz="3200" b="0" i="0" u="none" strike="noStrike" dirty="0">
                <a:solidFill>
                  <a:srgbClr val="000000"/>
                </a:solidFill>
                <a:effectLst/>
                <a:latin typeface="Calibri" panose="020F0502020204030204" pitchFamily="34" charset="0"/>
                <a:cs typeface="Calibri" panose="020F0502020204030204" pitchFamily="34" charset="0"/>
              </a:rPr>
              <a:t>and am beginning to </a:t>
            </a:r>
          </a:p>
          <a:p>
            <a:pPr algn="l" rtl="0" fontAlgn="base"/>
            <a:r>
              <a:rPr lang="en-GB" sz="3200" b="0" i="0" u="none" strike="noStrike" dirty="0">
                <a:solidFill>
                  <a:srgbClr val="000000"/>
                </a:solidFill>
                <a:effectLst/>
                <a:latin typeface="Calibri" panose="020F0502020204030204" pitchFamily="34" charset="0"/>
                <a:cs typeface="Calibri" panose="020F0502020204030204" pitchFamily="34" charset="0"/>
              </a:rPr>
              <a:t>locate key features within Scotland, UK, Europe or the wider world.</a:t>
            </a:r>
          </a:p>
          <a:p>
            <a:pPr algn="l" rtl="0" fontAlgn="base"/>
            <a:r>
              <a:rPr lang="en-GB" sz="3200" b="1" i="0" u="none" strike="noStrike" dirty="0">
                <a:effectLst/>
                <a:latin typeface="Calibri" panose="020F0502020204030204" pitchFamily="34" charset="0"/>
                <a:cs typeface="Calibri" panose="020F0502020204030204" pitchFamily="34" charset="0"/>
              </a:rPr>
              <a:t>SOC 2-14a </a:t>
            </a:r>
            <a:r>
              <a:rPr lang="en-US" sz="3200" b="1" i="0" dirty="0">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34719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40F2E7-C924-43DD-80ED-A499BBD6DDA0}"/>
              </a:ext>
            </a:extLst>
          </p:cNvPr>
          <p:cNvSpPr txBox="1"/>
          <p:nvPr/>
        </p:nvSpPr>
        <p:spPr>
          <a:xfrm>
            <a:off x="1278700" y="135894"/>
            <a:ext cx="9634600" cy="769441"/>
          </a:xfrm>
          <a:prstGeom prst="rect">
            <a:avLst/>
          </a:prstGeom>
          <a:noFill/>
        </p:spPr>
        <p:txBody>
          <a:bodyPr wrap="square">
            <a:spAutoFit/>
          </a:bodyPr>
          <a:lstStyle/>
          <a:p>
            <a:pPr algn="ctr"/>
            <a:r>
              <a:rPr lang="en-GB" sz="4400" b="1" dirty="0">
                <a:latin typeface="Calibri" panose="020F0502020204030204" pitchFamily="34" charset="0"/>
                <a:cs typeface="Calibri" panose="020F0502020204030204" pitchFamily="34" charset="0"/>
              </a:rPr>
              <a:t>Create a meaningful bundle</a:t>
            </a:r>
            <a:endParaRPr lang="en-GB" sz="4400" b="1" dirty="0">
              <a:solidFill>
                <a:schemeClr val="tx1"/>
              </a:solidFill>
              <a:latin typeface="Calibri" panose="020F0502020204030204" pitchFamily="34" charset="0"/>
              <a:cs typeface="Calibri" panose="020F0502020204030204" pitchFamily="34" charset="0"/>
            </a:endParaRPr>
          </a:p>
        </p:txBody>
      </p:sp>
      <p:pic>
        <p:nvPicPr>
          <p:cNvPr id="7" name="Graphic 6" descr="Thought outline">
            <a:extLst>
              <a:ext uri="{FF2B5EF4-FFF2-40B4-BE49-F238E27FC236}">
                <a16:creationId xmlns:a16="http://schemas.microsoft.com/office/drawing/2014/main" id="{E565E2FE-8437-4169-824C-37594F1AD2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4855" y="17193"/>
            <a:ext cx="1320953" cy="1320953"/>
          </a:xfrm>
          <a:prstGeom prst="rect">
            <a:avLst/>
          </a:prstGeom>
        </p:spPr>
      </p:pic>
      <p:sp>
        <p:nvSpPr>
          <p:cNvPr id="8" name="TextBox 7">
            <a:extLst>
              <a:ext uri="{FF2B5EF4-FFF2-40B4-BE49-F238E27FC236}">
                <a16:creationId xmlns:a16="http://schemas.microsoft.com/office/drawing/2014/main" id="{9716FDCE-7E04-407A-868C-92F1FB119004}"/>
              </a:ext>
            </a:extLst>
          </p:cNvPr>
          <p:cNvSpPr txBox="1"/>
          <p:nvPr/>
        </p:nvSpPr>
        <p:spPr>
          <a:xfrm>
            <a:off x="86937" y="1190820"/>
            <a:ext cx="11457363" cy="5170646"/>
          </a:xfrm>
          <a:prstGeom prst="rect">
            <a:avLst/>
          </a:prstGeom>
          <a:noFill/>
        </p:spPr>
        <p:txBody>
          <a:bodyPr wrap="square" rtlCol="0">
            <a:spAutoFit/>
          </a:bodyPr>
          <a:lstStyle/>
          <a:p>
            <a:pPr marL="354013" indent="-352425">
              <a:spcAft>
                <a:spcPts val="1200"/>
              </a:spcAft>
              <a:buFont typeface="Arial" panose="020B0604020202020204" pitchFamily="34" charset="0"/>
              <a:buChar char="•"/>
            </a:pPr>
            <a:r>
              <a:rPr lang="en-GB" sz="2800" dirty="0"/>
              <a:t>Identify an Experience and Outcome to use with your current learners. </a:t>
            </a:r>
          </a:p>
          <a:p>
            <a:pPr marL="354013" indent="-352425">
              <a:spcAft>
                <a:spcPts val="1200"/>
              </a:spcAft>
              <a:buFont typeface="Arial" panose="020B0604020202020204" pitchFamily="34" charset="0"/>
              <a:buChar char="•"/>
            </a:pPr>
            <a:r>
              <a:rPr lang="en-GB" sz="2800" dirty="0"/>
              <a:t>Look at the wording of the Experience and Outcome. Can you identify the </a:t>
            </a:r>
            <a:r>
              <a:rPr lang="en-GB" sz="2800" u="sng" dirty="0"/>
              <a:t>experience</a:t>
            </a:r>
            <a:r>
              <a:rPr lang="en-GB" sz="2800" dirty="0"/>
              <a:t>, the </a:t>
            </a:r>
            <a:r>
              <a:rPr lang="en-GB" sz="2800" u="sng" dirty="0"/>
              <a:t>outcome</a:t>
            </a:r>
            <a:r>
              <a:rPr lang="en-GB" sz="2800" dirty="0"/>
              <a:t> and the </a:t>
            </a:r>
            <a:r>
              <a:rPr lang="en-GB" sz="2800" u="sng" dirty="0"/>
              <a:t>evidence</a:t>
            </a:r>
            <a:r>
              <a:rPr lang="en-GB" sz="2800" dirty="0"/>
              <a:t>?</a:t>
            </a:r>
          </a:p>
          <a:p>
            <a:pPr marL="354013" indent="-352425">
              <a:spcAft>
                <a:spcPts val="1200"/>
              </a:spcAft>
              <a:buFont typeface="Arial" panose="020B0604020202020204" pitchFamily="34" charset="0"/>
              <a:buChar char="•"/>
            </a:pPr>
            <a:r>
              <a:rPr lang="en-GB" sz="2800" dirty="0"/>
              <a:t>Can you identify any suitable Experiences and Outcomes you could bundle with your chosen one? </a:t>
            </a:r>
          </a:p>
          <a:p>
            <a:pPr marL="354013" indent="-352425">
              <a:spcAft>
                <a:spcPts val="1200"/>
              </a:spcAft>
              <a:buFont typeface="Arial" panose="020B0604020202020204" pitchFamily="34" charset="0"/>
              <a:buChar char="•"/>
            </a:pPr>
            <a:r>
              <a:rPr lang="en-GB" sz="2800" dirty="0"/>
              <a:t>What are your reasons for choosing that bundle? Are there </a:t>
            </a:r>
            <a:r>
              <a:rPr lang="en-GB" sz="2800" u="sng" dirty="0"/>
              <a:t>meaningful links</a:t>
            </a:r>
            <a:r>
              <a:rPr lang="en-GB" sz="2800" dirty="0"/>
              <a:t> and </a:t>
            </a:r>
            <a:r>
              <a:rPr lang="en-GB" sz="2800" u="sng" dirty="0"/>
              <a:t>coherence</a:t>
            </a:r>
            <a:r>
              <a:rPr lang="en-GB" sz="2800" dirty="0"/>
              <a:t>?</a:t>
            </a:r>
          </a:p>
          <a:p>
            <a:pPr marL="354013" indent="-352425">
              <a:spcAft>
                <a:spcPts val="1200"/>
              </a:spcAft>
              <a:buFont typeface="Arial" panose="020B0604020202020204" pitchFamily="34" charset="0"/>
              <a:buChar char="•"/>
            </a:pPr>
            <a:r>
              <a:rPr lang="en-GB" sz="2800" dirty="0"/>
              <a:t>Does your bundle provide opportunities for </a:t>
            </a:r>
            <a:r>
              <a:rPr lang="en-GB" sz="2800" u="sng" dirty="0"/>
              <a:t>breadth</a:t>
            </a:r>
            <a:r>
              <a:rPr lang="en-GB" sz="2800" dirty="0"/>
              <a:t>, </a:t>
            </a:r>
            <a:r>
              <a:rPr lang="en-GB" sz="2800" u="sng" dirty="0"/>
              <a:t>challenge</a:t>
            </a:r>
            <a:r>
              <a:rPr lang="en-GB" sz="2800" dirty="0"/>
              <a:t> and </a:t>
            </a:r>
            <a:r>
              <a:rPr lang="en-GB" sz="2800" u="sng" dirty="0"/>
              <a:t>application</a:t>
            </a:r>
            <a:r>
              <a:rPr lang="en-GB" sz="2800" dirty="0"/>
              <a:t>?</a:t>
            </a:r>
          </a:p>
          <a:p>
            <a:pPr marL="354013" indent="-352425">
              <a:spcAft>
                <a:spcPts val="1200"/>
              </a:spcAft>
              <a:buFont typeface="Arial" panose="020B0604020202020204" pitchFamily="34" charset="0"/>
              <a:buChar char="•"/>
            </a:pPr>
            <a:r>
              <a:rPr lang="en-GB" sz="2800" dirty="0"/>
              <a:t>Share your bundle with a colleague and discuss the quality of the bundle. </a:t>
            </a:r>
          </a:p>
        </p:txBody>
      </p:sp>
    </p:spTree>
    <p:extLst>
      <p:ext uri="{BB962C8B-B14F-4D97-AF65-F5344CB8AC3E}">
        <p14:creationId xmlns:p14="http://schemas.microsoft.com/office/powerpoint/2010/main" val="2636338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37625C-CF65-4BC1-BD24-337569FD83AE}"/>
              </a:ext>
            </a:extLst>
          </p:cNvPr>
          <p:cNvSpPr txBox="1"/>
          <p:nvPr/>
        </p:nvSpPr>
        <p:spPr>
          <a:xfrm>
            <a:off x="0" y="161256"/>
            <a:ext cx="12192000" cy="584775"/>
          </a:xfrm>
          <a:prstGeom prst="rect">
            <a:avLst/>
          </a:prstGeom>
          <a:noFill/>
        </p:spPr>
        <p:txBody>
          <a:bodyPr wrap="square">
            <a:spAutoFit/>
          </a:bodyPr>
          <a:lstStyle/>
          <a:p>
            <a:pPr algn="ctr"/>
            <a:r>
              <a:rPr lang="en-GB" sz="3200" b="1" dirty="0">
                <a:latin typeface="Calibri" panose="020F0502020204030204" pitchFamily="34" charset="0"/>
                <a:cs typeface="Calibri" panose="020F0502020204030204" pitchFamily="34" charset="0"/>
              </a:rPr>
              <a:t>Key features of effective planning using the Experiences and Outcomes</a:t>
            </a:r>
            <a:endParaRPr lang="en-GB" sz="3200" b="1"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F96C085-62EB-48F5-8338-C55CF92A47FE}"/>
              </a:ext>
            </a:extLst>
          </p:cNvPr>
          <p:cNvSpPr txBox="1">
            <a:spLocks/>
          </p:cNvSpPr>
          <p:nvPr/>
        </p:nvSpPr>
        <p:spPr>
          <a:xfrm>
            <a:off x="175260" y="1294671"/>
            <a:ext cx="11929110" cy="4992531"/>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Clr>
                <a:srgbClr val="00ABB5"/>
              </a:buClr>
              <a:buNone/>
              <a:defRPr/>
            </a:pPr>
            <a:r>
              <a:rPr lang="en-GB" sz="2900" dirty="0"/>
              <a:t>Learning experiences will be planned from the Experiences and Outcomes, enabling </a:t>
            </a:r>
            <a:r>
              <a:rPr lang="en-GB" sz="2900" dirty="0">
                <a:solidFill>
                  <a:schemeClr val="accent6">
                    <a:lumMod val="75000"/>
                  </a:schemeClr>
                </a:solidFill>
              </a:rPr>
              <a:t>progression</a:t>
            </a:r>
            <a:r>
              <a:rPr lang="en-GB" sz="2900" dirty="0"/>
              <a:t> within and between levels and providing opportunities for </a:t>
            </a:r>
            <a:r>
              <a:rPr lang="en-GB" sz="2900" dirty="0">
                <a:solidFill>
                  <a:srgbClr val="00B0F0"/>
                </a:solidFill>
              </a:rPr>
              <a:t>breadth, challenge and application</a:t>
            </a:r>
            <a:r>
              <a:rPr lang="en-GB" sz="2900" dirty="0"/>
              <a:t>.</a:t>
            </a:r>
          </a:p>
          <a:p>
            <a:pPr marL="0" indent="0">
              <a:spcBef>
                <a:spcPts val="1200"/>
              </a:spcBef>
              <a:buClr>
                <a:srgbClr val="00ABB5"/>
              </a:buClr>
              <a:buNone/>
              <a:defRPr/>
            </a:pPr>
            <a:r>
              <a:rPr lang="en-GB" sz="2900" dirty="0"/>
              <a:t>Experiences and Outcomes are </a:t>
            </a:r>
            <a:r>
              <a:rPr lang="en-GB" sz="2900" dirty="0">
                <a:solidFill>
                  <a:srgbClr val="FF66CC"/>
                </a:solidFill>
              </a:rPr>
              <a:t>grouped together coherently </a:t>
            </a:r>
            <a:r>
              <a:rPr lang="en-GB" sz="2900" dirty="0"/>
              <a:t>in ways which best suit learners, based on their prior learning and their next steps.</a:t>
            </a:r>
          </a:p>
          <a:p>
            <a:pPr marL="0" indent="0">
              <a:spcBef>
                <a:spcPts val="1200"/>
              </a:spcBef>
              <a:buClr>
                <a:srgbClr val="00ABB5"/>
              </a:buClr>
              <a:buNone/>
              <a:defRPr/>
            </a:pPr>
            <a:r>
              <a:rPr lang="en-GB" sz="2900" dirty="0"/>
              <a:t>Planned learning is </a:t>
            </a:r>
            <a:r>
              <a:rPr lang="en-GB" sz="2900" dirty="0">
                <a:solidFill>
                  <a:srgbClr val="00B050"/>
                </a:solidFill>
              </a:rPr>
              <a:t>differentiated</a:t>
            </a:r>
            <a:r>
              <a:rPr lang="en-GB" sz="2900" dirty="0"/>
              <a:t> to meet the needs of individual learners using the flexibility of the Experiences and Outcomes.</a:t>
            </a:r>
          </a:p>
          <a:p>
            <a:pPr marL="0" indent="0">
              <a:spcBef>
                <a:spcPts val="1200"/>
              </a:spcBef>
              <a:buClr>
                <a:srgbClr val="00ABB5"/>
              </a:buClr>
              <a:buNone/>
              <a:defRPr/>
            </a:pPr>
            <a:r>
              <a:rPr lang="en-GB" sz="2900" dirty="0">
                <a:solidFill>
                  <a:srgbClr val="9933FF"/>
                </a:solidFill>
              </a:rPr>
              <a:t>Assessments are planned </a:t>
            </a:r>
            <a:r>
              <a:rPr lang="en-GB" sz="2900" dirty="0"/>
              <a:t>alongside learning and teaching, providing opportunities for the learner to demonstrate expected standards within the Experiences and Outcomes.</a:t>
            </a:r>
          </a:p>
        </p:txBody>
      </p:sp>
    </p:spTree>
    <p:extLst>
      <p:ext uri="{BB962C8B-B14F-4D97-AF65-F5344CB8AC3E}">
        <p14:creationId xmlns:p14="http://schemas.microsoft.com/office/powerpoint/2010/main" val="1308377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B91D1-1647-4636-BC0D-239272467C96}"/>
              </a:ext>
            </a:extLst>
          </p:cNvPr>
          <p:cNvSpPr txBox="1"/>
          <p:nvPr/>
        </p:nvSpPr>
        <p:spPr>
          <a:xfrm>
            <a:off x="3528576" y="92349"/>
            <a:ext cx="5134849" cy="830997"/>
          </a:xfrm>
          <a:prstGeom prst="rect">
            <a:avLst/>
          </a:prstGeom>
          <a:noFill/>
        </p:spPr>
        <p:txBody>
          <a:bodyPr wrap="square">
            <a:spAutoFit/>
          </a:bodyPr>
          <a:lstStyle/>
          <a:p>
            <a:pPr algn="ctr"/>
            <a:r>
              <a:rPr lang="en-GB" sz="4800" b="1" dirty="0">
                <a:solidFill>
                  <a:srgbClr val="9933FF"/>
                </a:solidFill>
                <a:latin typeface="Calibri" panose="020F0502020204030204" pitchFamily="34" charset="0"/>
                <a:cs typeface="Calibri" panose="020F0502020204030204" pitchFamily="34" charset="0"/>
              </a:rPr>
              <a:t>Pause for thought</a:t>
            </a:r>
          </a:p>
        </p:txBody>
      </p:sp>
      <p:pic>
        <p:nvPicPr>
          <p:cNvPr id="8" name="Graphic 7" descr="Thought outline">
            <a:extLst>
              <a:ext uri="{FF2B5EF4-FFF2-40B4-BE49-F238E27FC236}">
                <a16:creationId xmlns:a16="http://schemas.microsoft.com/office/drawing/2014/main" id="{1BAE1CBF-AC5F-419C-A060-B20AAD11FA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4855" y="17193"/>
            <a:ext cx="1320953" cy="1320953"/>
          </a:xfrm>
          <a:prstGeom prst="rect">
            <a:avLst/>
          </a:prstGeom>
        </p:spPr>
      </p:pic>
      <p:sp>
        <p:nvSpPr>
          <p:cNvPr id="11" name="TextBox 10">
            <a:extLst>
              <a:ext uri="{FF2B5EF4-FFF2-40B4-BE49-F238E27FC236}">
                <a16:creationId xmlns:a16="http://schemas.microsoft.com/office/drawing/2014/main" id="{9A846300-C53B-4471-AE14-AE06DE1A9D49}"/>
              </a:ext>
            </a:extLst>
          </p:cNvPr>
          <p:cNvSpPr txBox="1"/>
          <p:nvPr/>
        </p:nvSpPr>
        <p:spPr>
          <a:xfrm>
            <a:off x="145882" y="1121161"/>
            <a:ext cx="11900236" cy="5262979"/>
          </a:xfrm>
          <a:prstGeom prst="rect">
            <a:avLst/>
          </a:prstGeom>
          <a:noFill/>
        </p:spPr>
        <p:txBody>
          <a:bodyPr wrap="square" rtlCol="0">
            <a:spAutoFit/>
          </a:bodyPr>
          <a:lstStyle/>
          <a:p>
            <a:pPr marL="285750" indent="-285750">
              <a:buFont typeface="Arial" panose="020B0604020202020204" pitchFamily="34" charset="0"/>
              <a:buChar char="•"/>
            </a:pPr>
            <a:r>
              <a:rPr lang="en-GB" sz="2400" dirty="0"/>
              <a:t>Why are the Experiences and Outcomes important?</a:t>
            </a:r>
          </a:p>
          <a:p>
            <a:pPr marL="285750" indent="-285750">
              <a:buFont typeface="Arial" panose="020B0604020202020204" pitchFamily="34" charset="0"/>
              <a:buChar char="•"/>
            </a:pPr>
            <a:r>
              <a:rPr lang="en-GB" sz="2400" dirty="0"/>
              <a:t>How do I plan for learning in ways which link the Es and </a:t>
            </a:r>
            <a:r>
              <a:rPr lang="en-GB" sz="2400" dirty="0" err="1"/>
              <a:t>Os</a:t>
            </a:r>
            <a:r>
              <a:rPr lang="en-GB" sz="2400" dirty="0"/>
              <a:t> coherently, making natural connections that best fit my learners?</a:t>
            </a:r>
          </a:p>
          <a:p>
            <a:pPr marL="285750" indent="-285750">
              <a:buFont typeface="Arial" panose="020B0604020202020204" pitchFamily="34" charset="0"/>
              <a:buChar char="•"/>
            </a:pPr>
            <a:r>
              <a:rPr lang="en-GB" sz="2400" dirty="0"/>
              <a:t>Which strategies do I use to ensure I am planning opportunities for breadth, challenge and application?</a:t>
            </a:r>
          </a:p>
          <a:p>
            <a:pPr marL="285750" indent="-285750">
              <a:buFont typeface="Arial" panose="020B0604020202020204" pitchFamily="34" charset="0"/>
              <a:buChar char="•"/>
            </a:pPr>
            <a:r>
              <a:rPr lang="en-GB" sz="2400" dirty="0"/>
              <a:t>How do I take account of learners’ prior learning?</a:t>
            </a:r>
          </a:p>
          <a:p>
            <a:pPr marL="285750" indent="-285750">
              <a:buFont typeface="Arial" panose="020B0604020202020204" pitchFamily="34" charset="0"/>
              <a:buChar char="•"/>
            </a:pPr>
            <a:r>
              <a:rPr lang="en-GB" sz="2400" dirty="0"/>
              <a:t>How do I involve my learners in planning for their own learning?</a:t>
            </a:r>
          </a:p>
          <a:p>
            <a:pPr marL="285750" indent="-285750">
              <a:buFont typeface="Arial" panose="020B0604020202020204" pitchFamily="34" charset="0"/>
              <a:buChar char="•"/>
            </a:pPr>
            <a:r>
              <a:rPr lang="en-GB" sz="2400" dirty="0"/>
              <a:t>When planning for application of learning, does the learning activity require learners to draw on learning which took place some time ago (longer than 3 months)?</a:t>
            </a:r>
          </a:p>
          <a:p>
            <a:pPr marL="285750" indent="-285750">
              <a:buFont typeface="Arial" panose="020B0604020202020204" pitchFamily="34" charset="0"/>
              <a:buChar char="•"/>
            </a:pPr>
            <a:r>
              <a:rPr lang="en-GB" sz="2400" dirty="0"/>
              <a:t>How do the processes in place support me to plan appropriately and effectively without creating unnecessary bureaucracy?</a:t>
            </a:r>
          </a:p>
          <a:p>
            <a:pPr marL="285750" indent="-285750">
              <a:buFont typeface="Arial" panose="020B0604020202020204" pitchFamily="34" charset="0"/>
              <a:buChar char="•"/>
            </a:pPr>
            <a:r>
              <a:rPr lang="en-GB" sz="2400" dirty="0"/>
              <a:t>Why is it important to engage with colleagues when planning learning, teaching and assessment?</a:t>
            </a:r>
          </a:p>
          <a:p>
            <a:pPr marL="285750" indent="-285750">
              <a:buFont typeface="Arial" panose="020B0604020202020204" pitchFamily="34" charset="0"/>
              <a:buChar char="•"/>
            </a:pPr>
            <a:r>
              <a:rPr lang="en-GB" sz="2400" dirty="0"/>
              <a:t>What opportunities do I have to discuss, or collaborate on, my planning with others?</a:t>
            </a:r>
          </a:p>
        </p:txBody>
      </p:sp>
      <p:pic>
        <p:nvPicPr>
          <p:cNvPr id="13" name="Picture 12">
            <a:extLst>
              <a:ext uri="{FF2B5EF4-FFF2-40B4-BE49-F238E27FC236}">
                <a16:creationId xmlns:a16="http://schemas.microsoft.com/office/drawing/2014/main" id="{0B66579A-1C3E-4D8D-9A91-CD2D251FEF80}"/>
              </a:ext>
            </a:extLst>
          </p:cNvPr>
          <p:cNvPicPr>
            <a:picLocks noChangeAspect="1"/>
          </p:cNvPicPr>
          <p:nvPr/>
        </p:nvPicPr>
        <p:blipFill>
          <a:blip r:embed="rId5"/>
          <a:stretch>
            <a:fillRect/>
          </a:stretch>
        </p:blipFill>
        <p:spPr>
          <a:xfrm>
            <a:off x="145882" y="67934"/>
            <a:ext cx="1509889" cy="855412"/>
          </a:xfrm>
          <a:prstGeom prst="rect">
            <a:avLst/>
          </a:prstGeom>
        </p:spPr>
      </p:pic>
    </p:spTree>
    <p:extLst>
      <p:ext uri="{BB962C8B-B14F-4D97-AF65-F5344CB8AC3E}">
        <p14:creationId xmlns:p14="http://schemas.microsoft.com/office/powerpoint/2010/main" val="1048651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6643F3-3F30-422B-B49F-0BFDE20D5F0F}"/>
              </a:ext>
            </a:extLst>
          </p:cNvPr>
          <p:cNvSpPr txBox="1"/>
          <p:nvPr/>
        </p:nvSpPr>
        <p:spPr>
          <a:xfrm>
            <a:off x="11362" y="190979"/>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Further Information</a:t>
            </a:r>
          </a:p>
        </p:txBody>
      </p:sp>
      <p:sp>
        <p:nvSpPr>
          <p:cNvPr id="10" name="TextBox 9">
            <a:extLst>
              <a:ext uri="{FF2B5EF4-FFF2-40B4-BE49-F238E27FC236}">
                <a16:creationId xmlns:a16="http://schemas.microsoft.com/office/drawing/2014/main" id="{448966DC-1C0F-4B0B-AD8D-993AE2753028}"/>
              </a:ext>
            </a:extLst>
          </p:cNvPr>
          <p:cNvSpPr txBox="1"/>
          <p:nvPr/>
        </p:nvSpPr>
        <p:spPr>
          <a:xfrm>
            <a:off x="141552" y="1953368"/>
            <a:ext cx="11574197" cy="830997"/>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Education Scotland (2020) - </a:t>
            </a:r>
            <a:r>
              <a:rPr lang="en-GB" sz="2400" dirty="0">
                <a:hlinkClick r:id="rId3"/>
              </a:rPr>
              <a:t>Interdisciplinary Learning: ambitious learning for an increasingly complex world</a:t>
            </a:r>
            <a:endParaRPr lang="en-GB" sz="2400" dirty="0"/>
          </a:p>
        </p:txBody>
      </p:sp>
      <p:sp>
        <p:nvSpPr>
          <p:cNvPr id="8" name="TextBox 7">
            <a:extLst>
              <a:ext uri="{FF2B5EF4-FFF2-40B4-BE49-F238E27FC236}">
                <a16:creationId xmlns:a16="http://schemas.microsoft.com/office/drawing/2014/main" id="{11D4CD57-46F4-4489-9319-4DFEA41D2AA7}"/>
              </a:ext>
            </a:extLst>
          </p:cNvPr>
          <p:cNvSpPr txBox="1"/>
          <p:nvPr/>
        </p:nvSpPr>
        <p:spPr>
          <a:xfrm>
            <a:off x="141552" y="4040777"/>
            <a:ext cx="11277018" cy="461665"/>
          </a:xfrm>
          <a:prstGeom prst="rect">
            <a:avLst/>
          </a:prstGeom>
          <a:noFill/>
        </p:spPr>
        <p:txBody>
          <a:bodyPr wrap="square">
            <a:spAutoFit/>
          </a:bodyPr>
          <a:lstStyle/>
          <a:p>
            <a:r>
              <a:rPr lang="en-GB" sz="2400" dirty="0"/>
              <a:t>Education Scotland (2019) - </a:t>
            </a:r>
            <a:r>
              <a:rPr lang="en-GB" sz="2400" dirty="0">
                <a:hlinkClick r:id="rId4"/>
              </a:rPr>
              <a:t>Refreshed Curriculum for Excellence Narrative </a:t>
            </a:r>
            <a:r>
              <a:rPr lang="en-GB" sz="2400" dirty="0"/>
              <a:t> </a:t>
            </a:r>
          </a:p>
        </p:txBody>
      </p:sp>
      <p:sp>
        <p:nvSpPr>
          <p:cNvPr id="14" name="TextBox 13">
            <a:extLst>
              <a:ext uri="{FF2B5EF4-FFF2-40B4-BE49-F238E27FC236}">
                <a16:creationId xmlns:a16="http://schemas.microsoft.com/office/drawing/2014/main" id="{520D397A-DEF4-4B31-8DA0-8F9BBD366CAE}"/>
              </a:ext>
            </a:extLst>
          </p:cNvPr>
          <p:cNvSpPr txBox="1"/>
          <p:nvPr/>
        </p:nvSpPr>
        <p:spPr>
          <a:xfrm>
            <a:off x="141552" y="4770467"/>
            <a:ext cx="12192000" cy="461665"/>
          </a:xfrm>
          <a:prstGeom prst="rect">
            <a:avLst/>
          </a:prstGeom>
          <a:noFill/>
        </p:spPr>
        <p:txBody>
          <a:bodyPr wrap="square">
            <a:spAutoFit/>
          </a:bodyPr>
          <a:lstStyle/>
          <a:p>
            <a:r>
              <a:rPr lang="en-US" sz="2400" dirty="0">
                <a:solidFill>
                  <a:srgbClr val="000000"/>
                </a:solidFill>
                <a:latin typeface="Calibri" panose="020F0502020204030204" pitchFamily="34" charset="0"/>
                <a:cs typeface="Calibri" panose="020F0502020204030204" pitchFamily="34" charset="0"/>
              </a:rPr>
              <a:t>Education Scotland </a:t>
            </a:r>
            <a:r>
              <a:rPr lang="en-US" sz="2400" dirty="0">
                <a:solidFill>
                  <a:srgbClr val="000000"/>
                </a:solidFill>
                <a:effectLst/>
                <a:latin typeface="Calibri" panose="020F0502020204030204" pitchFamily="34" charset="0"/>
                <a:cs typeface="Calibri" panose="020F0502020204030204" pitchFamily="34" charset="0"/>
              </a:rPr>
              <a:t>(2016) - </a:t>
            </a:r>
            <a:r>
              <a:rPr lang="en-GB" sz="2400" dirty="0">
                <a:latin typeface="Calibri" panose="020F0502020204030204" pitchFamily="34" charset="0"/>
                <a:cs typeface="Calibri" panose="020F0502020204030204" pitchFamily="34" charset="0"/>
                <a:hlinkClick r:id="rId5"/>
              </a:rPr>
              <a:t>A Statement for Practitioners from HM Chief Inspector of Education</a:t>
            </a:r>
            <a:r>
              <a:rPr lang="en-US" sz="2400" dirty="0">
                <a:solidFill>
                  <a:srgbClr val="000000"/>
                </a:solidFill>
                <a:latin typeface="Calibri" panose="020F0502020204030204" pitchFamily="34" charset="0"/>
                <a:cs typeface="Calibri" panose="020F0502020204030204" pitchFamily="34" charset="0"/>
                <a:hlinkClick r:id="rId5"/>
              </a:rPr>
              <a:t> </a:t>
            </a:r>
            <a:endParaRPr lang="en-GB" sz="2400" dirty="0"/>
          </a:p>
        </p:txBody>
      </p:sp>
      <p:sp>
        <p:nvSpPr>
          <p:cNvPr id="15" name="TextBox 14">
            <a:extLst>
              <a:ext uri="{FF2B5EF4-FFF2-40B4-BE49-F238E27FC236}">
                <a16:creationId xmlns:a16="http://schemas.microsoft.com/office/drawing/2014/main" id="{5165D9FB-0B49-4429-BCC8-2A572DEC2644}"/>
              </a:ext>
            </a:extLst>
          </p:cNvPr>
          <p:cNvSpPr txBox="1"/>
          <p:nvPr/>
        </p:nvSpPr>
        <p:spPr>
          <a:xfrm>
            <a:off x="141552" y="1343887"/>
            <a:ext cx="8971968" cy="461665"/>
          </a:xfrm>
          <a:prstGeom prst="rect">
            <a:avLst/>
          </a:prstGeom>
          <a:noFill/>
        </p:spPr>
        <p:txBody>
          <a:bodyPr wrap="square">
            <a:spAutoFit/>
          </a:bodyPr>
          <a:lstStyle/>
          <a:p>
            <a:r>
              <a:rPr lang="en-GB" sz="2400" dirty="0"/>
              <a:t>Education Scotland - </a:t>
            </a:r>
            <a:r>
              <a:rPr lang="en-GB" sz="2400" dirty="0">
                <a:hlinkClick r:id="rId6"/>
              </a:rPr>
              <a:t>Moderation Cycle – Experiences and Outcomes</a:t>
            </a:r>
            <a:endParaRPr lang="en-GB" sz="2000" dirty="0"/>
          </a:p>
        </p:txBody>
      </p:sp>
      <p:sp>
        <p:nvSpPr>
          <p:cNvPr id="16" name="TextBox 15">
            <a:extLst>
              <a:ext uri="{FF2B5EF4-FFF2-40B4-BE49-F238E27FC236}">
                <a16:creationId xmlns:a16="http://schemas.microsoft.com/office/drawing/2014/main" id="{6134A962-B01C-4699-8E49-E17CDEACE254}"/>
              </a:ext>
            </a:extLst>
          </p:cNvPr>
          <p:cNvSpPr txBox="1"/>
          <p:nvPr/>
        </p:nvSpPr>
        <p:spPr>
          <a:xfrm>
            <a:off x="141552" y="2946419"/>
            <a:ext cx="11406558" cy="830997"/>
          </a:xfrm>
          <a:prstGeom prst="rect">
            <a:avLst/>
          </a:prstGeom>
          <a:noFill/>
        </p:spPr>
        <p:txBody>
          <a:bodyPr wrap="square">
            <a:spAutoFit/>
          </a:bodyPr>
          <a:lstStyle/>
          <a:p>
            <a:r>
              <a:rPr lang="en-GB" sz="2400" dirty="0"/>
              <a:t>Education Scotland (2020) - </a:t>
            </a:r>
            <a:r>
              <a:rPr lang="en-GB" sz="2400" dirty="0">
                <a:hlinkClick r:id="rId7"/>
              </a:rPr>
              <a:t>Interdisciplinary Learning Activities</a:t>
            </a:r>
            <a:r>
              <a:rPr lang="en-GB" sz="2400" dirty="0"/>
              <a:t> (Resources to Support the Refreshed Narrative) </a:t>
            </a:r>
            <a:endParaRPr lang="en-GB" sz="2000" dirty="0"/>
          </a:p>
        </p:txBody>
      </p:sp>
    </p:spTree>
    <p:extLst>
      <p:ext uri="{BB962C8B-B14F-4D97-AF65-F5344CB8AC3E}">
        <p14:creationId xmlns:p14="http://schemas.microsoft.com/office/powerpoint/2010/main" val="169195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08AD0A-3A12-4949-8506-CA1F986A8F9E}"/>
              </a:ext>
            </a:extLst>
          </p:cNvPr>
          <p:cNvSpPr txBox="1"/>
          <p:nvPr/>
        </p:nvSpPr>
        <p:spPr>
          <a:xfrm>
            <a:off x="653143" y="535471"/>
            <a:ext cx="4267200" cy="830997"/>
          </a:xfrm>
          <a:prstGeom prst="rect">
            <a:avLst/>
          </a:prstGeom>
          <a:noFill/>
        </p:spPr>
        <p:txBody>
          <a:bodyPr wrap="square" rtlCol="0">
            <a:spAutoFit/>
          </a:bodyPr>
          <a:lstStyle/>
          <a:p>
            <a:r>
              <a:rPr lang="en-GB" sz="4800" b="1" dirty="0"/>
              <a:t>Aims</a:t>
            </a:r>
          </a:p>
        </p:txBody>
      </p:sp>
      <p:sp>
        <p:nvSpPr>
          <p:cNvPr id="3" name="TextBox 2">
            <a:extLst>
              <a:ext uri="{FF2B5EF4-FFF2-40B4-BE49-F238E27FC236}">
                <a16:creationId xmlns:a16="http://schemas.microsoft.com/office/drawing/2014/main" id="{E91658BD-DE6D-441F-9617-DF9097676D92}"/>
              </a:ext>
            </a:extLst>
          </p:cNvPr>
          <p:cNvSpPr txBox="1"/>
          <p:nvPr/>
        </p:nvSpPr>
        <p:spPr>
          <a:xfrm>
            <a:off x="653143" y="1776532"/>
            <a:ext cx="11129554" cy="1077218"/>
          </a:xfrm>
          <a:prstGeom prst="rect">
            <a:avLst/>
          </a:prstGeom>
          <a:noFill/>
        </p:spPr>
        <p:txBody>
          <a:bodyPr wrap="square" rtlCol="0">
            <a:spAutoFit/>
          </a:bodyPr>
          <a:lstStyle/>
          <a:p>
            <a:r>
              <a:rPr lang="en-GB" sz="3200" dirty="0"/>
              <a:t>To consider how to effectively plan rich, meaningful, relevant learning experiences by:</a:t>
            </a:r>
            <a:endParaRPr lang="en-GB" sz="4000" dirty="0"/>
          </a:p>
        </p:txBody>
      </p:sp>
      <p:sp>
        <p:nvSpPr>
          <p:cNvPr id="4" name="TextBox 3">
            <a:extLst>
              <a:ext uri="{FF2B5EF4-FFF2-40B4-BE49-F238E27FC236}">
                <a16:creationId xmlns:a16="http://schemas.microsoft.com/office/drawing/2014/main" id="{35BA3C49-0B3C-4A19-B3B7-C32EE423390F}"/>
              </a:ext>
            </a:extLst>
          </p:cNvPr>
          <p:cNvSpPr txBox="1"/>
          <p:nvPr/>
        </p:nvSpPr>
        <p:spPr>
          <a:xfrm>
            <a:off x="653143" y="2973199"/>
            <a:ext cx="11129554" cy="2062103"/>
          </a:xfrm>
          <a:prstGeom prst="rect">
            <a:avLst/>
          </a:prstGeom>
          <a:noFill/>
        </p:spPr>
        <p:txBody>
          <a:bodyPr wrap="square" rtlCol="0">
            <a:spAutoFit/>
          </a:bodyPr>
          <a:lstStyle/>
          <a:p>
            <a:pPr marL="457200" indent="-457200">
              <a:buFont typeface="Arial" panose="020B0604020202020204" pitchFamily="34" charset="0"/>
              <a:buChar char="•"/>
            </a:pPr>
            <a:r>
              <a:rPr lang="en-GB" sz="3200" dirty="0"/>
              <a:t>understanding the Experiences and Outcomes</a:t>
            </a:r>
          </a:p>
          <a:p>
            <a:pPr marL="457200" indent="-457200">
              <a:buFont typeface="Arial" panose="020B0604020202020204" pitchFamily="34" charset="0"/>
              <a:buChar char="•"/>
            </a:pPr>
            <a:r>
              <a:rPr lang="en-GB" sz="3200" dirty="0"/>
              <a:t>considering and reviewing “bundles” to minimise workload and make meaningful connections.</a:t>
            </a:r>
          </a:p>
          <a:p>
            <a:pPr marL="457200" indent="-457200">
              <a:buFont typeface="Arial" panose="020B0604020202020204" pitchFamily="34" charset="0"/>
              <a:buChar char="•"/>
            </a:pPr>
            <a:r>
              <a:rPr lang="en-GB" sz="3200" dirty="0"/>
              <a:t>creating effective bundles of Experiences and Outcomes.</a:t>
            </a:r>
            <a:endParaRPr lang="en-GB" sz="4000" dirty="0"/>
          </a:p>
        </p:txBody>
      </p:sp>
      <p:pic>
        <p:nvPicPr>
          <p:cNvPr id="5" name="Graphic 4" descr="Bullseye with solid fill">
            <a:extLst>
              <a:ext uri="{FF2B5EF4-FFF2-40B4-BE49-F238E27FC236}">
                <a16:creationId xmlns:a16="http://schemas.microsoft.com/office/drawing/2014/main" id="{5E3430C7-4D26-42D6-9D4B-5A7114B0D7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2146" y="100356"/>
            <a:ext cx="1340695" cy="1340695"/>
          </a:xfrm>
          <a:prstGeom prst="rect">
            <a:avLst/>
          </a:prstGeom>
        </p:spPr>
      </p:pic>
    </p:spTree>
    <p:extLst>
      <p:ext uri="{BB962C8B-B14F-4D97-AF65-F5344CB8AC3E}">
        <p14:creationId xmlns:p14="http://schemas.microsoft.com/office/powerpoint/2010/main" val="229768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B3C7C5-58DE-4FD1-9DF2-F1CCB3E8A88D}"/>
              </a:ext>
            </a:extLst>
          </p:cNvPr>
          <p:cNvSpPr txBox="1"/>
          <p:nvPr/>
        </p:nvSpPr>
        <p:spPr>
          <a:xfrm>
            <a:off x="100415" y="279306"/>
            <a:ext cx="11909448" cy="830997"/>
          </a:xfrm>
          <a:prstGeom prst="rect">
            <a:avLst/>
          </a:prstGeom>
          <a:noFill/>
        </p:spPr>
        <p:txBody>
          <a:bodyPr wrap="square">
            <a:spAutoFit/>
          </a:bodyPr>
          <a:lstStyle/>
          <a:p>
            <a:pPr algn="ctr"/>
            <a:r>
              <a:rPr lang="en-GB" sz="4800" b="1" dirty="0">
                <a:solidFill>
                  <a:schemeClr val="tx1"/>
                </a:solidFill>
                <a:latin typeface="Calibri" panose="020F0502020204030204" pitchFamily="34" charset="0"/>
                <a:cs typeface="Calibri" panose="020F0502020204030204" pitchFamily="34" charset="0"/>
              </a:rPr>
              <a:t>What are Experiences and Outcomes?</a:t>
            </a:r>
          </a:p>
        </p:txBody>
      </p:sp>
      <p:sp>
        <p:nvSpPr>
          <p:cNvPr id="11" name="TextBox 10">
            <a:extLst>
              <a:ext uri="{FF2B5EF4-FFF2-40B4-BE49-F238E27FC236}">
                <a16:creationId xmlns:a16="http://schemas.microsoft.com/office/drawing/2014/main" id="{4F2D8629-A330-47D1-8F1B-3E7342193360}"/>
              </a:ext>
            </a:extLst>
          </p:cNvPr>
          <p:cNvSpPr txBox="1"/>
          <p:nvPr/>
        </p:nvSpPr>
        <p:spPr>
          <a:xfrm>
            <a:off x="364273" y="1533436"/>
            <a:ext cx="11463454" cy="1077218"/>
          </a:xfrm>
          <a:prstGeom prst="rect">
            <a:avLst/>
          </a:prstGeom>
          <a:noFill/>
        </p:spPr>
        <p:txBody>
          <a:bodyPr wrap="square">
            <a:spAutoFit/>
          </a:bodyPr>
          <a:lstStyle/>
          <a:p>
            <a:pPr algn="ctr"/>
            <a:r>
              <a:rPr lang="en-GB" sz="3200" dirty="0">
                <a:solidFill>
                  <a:schemeClr val="tx1"/>
                </a:solidFill>
                <a:latin typeface="Calibri" panose="020F0502020204030204" pitchFamily="34" charset="0"/>
                <a:cs typeface="Calibri" panose="020F0502020204030204" pitchFamily="34" charset="0"/>
              </a:rPr>
              <a:t>Experiences and Outcomes are a set of clear and concise statements about children’s learning and progression in each curriculum area.</a:t>
            </a:r>
          </a:p>
        </p:txBody>
      </p:sp>
      <p:sp>
        <p:nvSpPr>
          <p:cNvPr id="14" name="TextBox 13">
            <a:extLst>
              <a:ext uri="{FF2B5EF4-FFF2-40B4-BE49-F238E27FC236}">
                <a16:creationId xmlns:a16="http://schemas.microsoft.com/office/drawing/2014/main" id="{02AC7A8C-E81C-47F3-BFEC-7AD6F8AD4556}"/>
              </a:ext>
            </a:extLst>
          </p:cNvPr>
          <p:cNvSpPr txBox="1"/>
          <p:nvPr/>
        </p:nvSpPr>
        <p:spPr>
          <a:xfrm>
            <a:off x="3547946" y="6107295"/>
            <a:ext cx="5096108" cy="369332"/>
          </a:xfrm>
          <a:prstGeom prst="rect">
            <a:avLst/>
          </a:prstGeom>
          <a:noFill/>
        </p:spPr>
        <p:txBody>
          <a:bodyPr wrap="square">
            <a:spAutoFit/>
          </a:bodyPr>
          <a:lstStyle/>
          <a:p>
            <a:pPr algn="ctr"/>
            <a:r>
              <a:rPr lang="en-GB" dirty="0">
                <a:hlinkClick r:id="rId3"/>
              </a:rPr>
              <a:t>Experiences and Outcomes </a:t>
            </a:r>
            <a:r>
              <a:rPr lang="en-GB" dirty="0"/>
              <a:t>- Education Scotland</a:t>
            </a:r>
          </a:p>
        </p:txBody>
      </p:sp>
      <p:sp>
        <p:nvSpPr>
          <p:cNvPr id="17" name="TextBox 16">
            <a:extLst>
              <a:ext uri="{FF2B5EF4-FFF2-40B4-BE49-F238E27FC236}">
                <a16:creationId xmlns:a16="http://schemas.microsoft.com/office/drawing/2014/main" id="{F4857D0E-39C3-49AB-B84F-A5FD5C5C60F9}"/>
              </a:ext>
            </a:extLst>
          </p:cNvPr>
          <p:cNvSpPr txBox="1"/>
          <p:nvPr/>
        </p:nvSpPr>
        <p:spPr>
          <a:xfrm>
            <a:off x="364273" y="3272256"/>
            <a:ext cx="11463454" cy="584775"/>
          </a:xfrm>
          <a:prstGeom prst="rect">
            <a:avLst/>
          </a:prstGeom>
          <a:noFill/>
        </p:spPr>
        <p:txBody>
          <a:bodyPr wrap="square">
            <a:spAutoFit/>
          </a:bodyPr>
          <a:lstStyle/>
          <a:p>
            <a:pPr algn="ctr"/>
            <a:r>
              <a:rPr lang="en-GB" sz="3200" dirty="0">
                <a:solidFill>
                  <a:schemeClr val="tx1"/>
                </a:solidFill>
                <a:latin typeface="Calibri" panose="020F0502020204030204" pitchFamily="34" charset="0"/>
                <a:cs typeface="Calibri" panose="020F0502020204030204" pitchFamily="34" charset="0"/>
              </a:rPr>
              <a:t>They are used to plan learning and to assess progress. </a:t>
            </a:r>
          </a:p>
        </p:txBody>
      </p:sp>
      <p:sp>
        <p:nvSpPr>
          <p:cNvPr id="18" name="TextBox 17">
            <a:extLst>
              <a:ext uri="{FF2B5EF4-FFF2-40B4-BE49-F238E27FC236}">
                <a16:creationId xmlns:a16="http://schemas.microsoft.com/office/drawing/2014/main" id="{C74AB683-8ACA-4238-B6D3-A4DDC5A5B075}"/>
              </a:ext>
            </a:extLst>
          </p:cNvPr>
          <p:cNvSpPr txBox="1"/>
          <p:nvPr/>
        </p:nvSpPr>
        <p:spPr>
          <a:xfrm>
            <a:off x="529683" y="4341720"/>
            <a:ext cx="11132634" cy="1077218"/>
          </a:xfrm>
          <a:prstGeom prst="rect">
            <a:avLst/>
          </a:prstGeom>
          <a:noFill/>
        </p:spPr>
        <p:txBody>
          <a:bodyPr wrap="square">
            <a:spAutoFit/>
          </a:bodyPr>
          <a:lstStyle/>
          <a:p>
            <a:pPr algn="ctr"/>
            <a:r>
              <a:rPr lang="en-GB" sz="3200" dirty="0">
                <a:solidFill>
                  <a:schemeClr val="tx1"/>
                </a:solidFill>
                <a:latin typeface="Calibri" panose="020F0502020204030204" pitchFamily="34" charset="0"/>
                <a:cs typeface="Calibri" panose="020F0502020204030204" pitchFamily="34" charset="0"/>
              </a:rPr>
              <a:t>The full set of Experiences and Outcomes from Early to Fourth level form the basis of the Broad General Education in Scotland. </a:t>
            </a:r>
          </a:p>
        </p:txBody>
      </p:sp>
    </p:spTree>
    <p:extLst>
      <p:ext uri="{BB962C8B-B14F-4D97-AF65-F5344CB8AC3E}">
        <p14:creationId xmlns:p14="http://schemas.microsoft.com/office/powerpoint/2010/main" val="2266998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E9F3424-5FEC-4F2A-A270-C0EA908B9968}"/>
              </a:ext>
            </a:extLst>
          </p:cNvPr>
          <p:cNvGrpSpPr/>
          <p:nvPr/>
        </p:nvGrpSpPr>
        <p:grpSpPr>
          <a:xfrm>
            <a:off x="0" y="-1"/>
            <a:ext cx="12192000" cy="6831021"/>
            <a:chOff x="0" y="-1"/>
            <a:chExt cx="12192000" cy="6831021"/>
          </a:xfrm>
        </p:grpSpPr>
        <p:pic>
          <p:nvPicPr>
            <p:cNvPr id="5" name="Picture 4">
              <a:extLst>
                <a:ext uri="{FF2B5EF4-FFF2-40B4-BE49-F238E27FC236}">
                  <a16:creationId xmlns:a16="http://schemas.microsoft.com/office/drawing/2014/main" id="{29E09550-E8B6-43D3-93D8-D19D155884E0}"/>
                </a:ext>
              </a:extLst>
            </p:cNvPr>
            <p:cNvPicPr>
              <a:picLocks noChangeAspect="1"/>
            </p:cNvPicPr>
            <p:nvPr/>
          </p:nvPicPr>
          <p:blipFill>
            <a:blip r:embed="rId3"/>
            <a:stretch>
              <a:fillRect/>
            </a:stretch>
          </p:blipFill>
          <p:spPr>
            <a:xfrm>
              <a:off x="0" y="-1"/>
              <a:ext cx="12192000" cy="6831021"/>
            </a:xfrm>
            <a:prstGeom prst="rect">
              <a:avLst/>
            </a:prstGeom>
          </p:spPr>
        </p:pic>
        <p:sp>
          <p:nvSpPr>
            <p:cNvPr id="3" name="TextBox 2">
              <a:extLst>
                <a:ext uri="{FF2B5EF4-FFF2-40B4-BE49-F238E27FC236}">
                  <a16:creationId xmlns:a16="http://schemas.microsoft.com/office/drawing/2014/main" id="{51B0BFBE-B320-4205-9CCE-9AB4F7CCDA6C}"/>
                </a:ext>
              </a:extLst>
            </p:cNvPr>
            <p:cNvSpPr txBox="1"/>
            <p:nvPr/>
          </p:nvSpPr>
          <p:spPr>
            <a:xfrm>
              <a:off x="2948941" y="5825212"/>
              <a:ext cx="6569498" cy="646331"/>
            </a:xfrm>
            <a:prstGeom prst="rect">
              <a:avLst/>
            </a:prstGeom>
            <a:noFill/>
          </p:spPr>
          <p:txBody>
            <a:bodyPr wrap="square">
              <a:spAutoFit/>
            </a:bodyPr>
            <a:lstStyle/>
            <a:p>
              <a:pPr algn="ctr"/>
              <a:r>
                <a:rPr lang="en-GB" b="0" i="1" u="none" strike="noStrike" dirty="0">
                  <a:effectLst/>
                  <a:latin typeface="Calibri" panose="020F0502020204030204" pitchFamily="34" charset="0"/>
                  <a:hlinkClick r:id="rId4"/>
                </a:rPr>
                <a:t>Building the Curriculum 3</a:t>
              </a:r>
              <a:r>
                <a:rPr lang="en-GB" b="0" i="1" u="none" strike="noStrike" dirty="0">
                  <a:effectLst/>
                  <a:latin typeface="Calibri" panose="020F0502020204030204" pitchFamily="34" charset="0"/>
                </a:rPr>
                <a:t>: A Framework for Learning and Teaching</a:t>
              </a:r>
            </a:p>
            <a:p>
              <a:pPr algn="ctr"/>
              <a:r>
                <a:rPr lang="en-GB" b="0" i="0" u="none" strike="noStrike" dirty="0">
                  <a:effectLst/>
                  <a:latin typeface="Calibri" panose="020F0502020204030204" pitchFamily="34" charset="0"/>
                </a:rPr>
                <a:t>The Scottish Government (2008)</a:t>
              </a:r>
              <a:r>
                <a:rPr lang="en-GB" b="0" i="0" dirty="0">
                  <a:effectLst/>
                  <a:latin typeface="Calibri" panose="020F0502020204030204" pitchFamily="34" charset="0"/>
                </a:rPr>
                <a:t>​</a:t>
              </a:r>
              <a:endParaRPr lang="en-GB" dirty="0"/>
            </a:p>
          </p:txBody>
        </p:sp>
      </p:grpSp>
      <p:sp>
        <p:nvSpPr>
          <p:cNvPr id="7" name="TextBox 6">
            <a:extLst>
              <a:ext uri="{FF2B5EF4-FFF2-40B4-BE49-F238E27FC236}">
                <a16:creationId xmlns:a16="http://schemas.microsoft.com/office/drawing/2014/main" id="{64931BFD-2F5E-42F0-AC94-15EFD40E6542}"/>
              </a:ext>
            </a:extLst>
          </p:cNvPr>
          <p:cNvSpPr txBox="1"/>
          <p:nvPr/>
        </p:nvSpPr>
        <p:spPr>
          <a:xfrm>
            <a:off x="2298171" y="941420"/>
            <a:ext cx="7595657" cy="4524315"/>
          </a:xfrm>
          <a:prstGeom prst="rect">
            <a:avLst/>
          </a:prstGeom>
          <a:noFill/>
        </p:spPr>
        <p:txBody>
          <a:bodyPr wrap="square" rtlCol="0">
            <a:spAutoFit/>
          </a:bodyPr>
          <a:lstStyle/>
          <a:p>
            <a:pPr algn="ctr">
              <a:tabLst>
                <a:tab pos="446088" algn="l"/>
              </a:tabLst>
            </a:pPr>
            <a:r>
              <a:rPr lang="en-GB" sz="3600" dirty="0"/>
              <a:t>The experiences and outcomes recognise that children and young people will progress at different rates but that all are entitled to take part in activities which will engage and motivate them, nurturing their talents and enabling them to develop the skills they will need for life and for work.</a:t>
            </a:r>
          </a:p>
        </p:txBody>
      </p:sp>
    </p:spTree>
    <p:extLst>
      <p:ext uri="{BB962C8B-B14F-4D97-AF65-F5344CB8AC3E}">
        <p14:creationId xmlns:p14="http://schemas.microsoft.com/office/powerpoint/2010/main" val="173187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4E6611-8FE9-45D8-B733-8CC2FE2FC7EA}"/>
              </a:ext>
            </a:extLst>
          </p:cNvPr>
          <p:cNvSpPr txBox="1"/>
          <p:nvPr/>
        </p:nvSpPr>
        <p:spPr>
          <a:xfrm>
            <a:off x="100415" y="103487"/>
            <a:ext cx="11909448" cy="830997"/>
          </a:xfrm>
          <a:prstGeom prst="rect">
            <a:avLst/>
          </a:prstGeom>
          <a:noFill/>
        </p:spPr>
        <p:txBody>
          <a:bodyPr wrap="square">
            <a:spAutoFit/>
          </a:bodyPr>
          <a:lstStyle/>
          <a:p>
            <a:pPr algn="ctr"/>
            <a:r>
              <a:rPr lang="en-GB" sz="4800" b="1" dirty="0">
                <a:solidFill>
                  <a:schemeClr val="tx1"/>
                </a:solidFill>
                <a:latin typeface="Calibri" panose="020F0502020204030204" pitchFamily="34" charset="0"/>
                <a:cs typeface="Calibri" panose="020F0502020204030204" pitchFamily="34" charset="0"/>
              </a:rPr>
              <a:t>Understanding the Experiences and Outcomes</a:t>
            </a:r>
          </a:p>
        </p:txBody>
      </p:sp>
      <p:sp>
        <p:nvSpPr>
          <p:cNvPr id="3" name="TextBox 2">
            <a:extLst>
              <a:ext uri="{FF2B5EF4-FFF2-40B4-BE49-F238E27FC236}">
                <a16:creationId xmlns:a16="http://schemas.microsoft.com/office/drawing/2014/main" id="{FA63185B-2857-4E16-A77F-0ADBC0D01ABF}"/>
              </a:ext>
            </a:extLst>
          </p:cNvPr>
          <p:cNvSpPr txBox="1"/>
          <p:nvPr/>
        </p:nvSpPr>
        <p:spPr>
          <a:xfrm>
            <a:off x="1853890" y="1202355"/>
            <a:ext cx="8802029" cy="1200329"/>
          </a:xfrm>
          <a:prstGeom prst="rect">
            <a:avLst/>
          </a:prstGeom>
          <a:noFill/>
        </p:spPr>
        <p:txBody>
          <a:bodyPr wrap="square">
            <a:spAutoFit/>
          </a:bodyPr>
          <a:lstStyle/>
          <a:p>
            <a:pPr algn="ctr"/>
            <a:r>
              <a:rPr lang="en-GB" sz="3600" dirty="0">
                <a:solidFill>
                  <a:schemeClr val="tx1"/>
                </a:solidFill>
                <a:latin typeface="Calibri" panose="020F0502020204030204" pitchFamily="34" charset="0"/>
                <a:cs typeface="Calibri" panose="020F0502020204030204" pitchFamily="34" charset="0"/>
              </a:rPr>
              <a:t>The Experiences and Outcomes have been very carefully worded to tell us:</a:t>
            </a:r>
          </a:p>
        </p:txBody>
      </p:sp>
      <p:sp>
        <p:nvSpPr>
          <p:cNvPr id="6" name="TextBox 5">
            <a:extLst>
              <a:ext uri="{FF2B5EF4-FFF2-40B4-BE49-F238E27FC236}">
                <a16:creationId xmlns:a16="http://schemas.microsoft.com/office/drawing/2014/main" id="{865A82A6-F37D-4F3B-8C83-BD8AD1F3C5B6}"/>
              </a:ext>
            </a:extLst>
          </p:cNvPr>
          <p:cNvSpPr txBox="1"/>
          <p:nvPr/>
        </p:nvSpPr>
        <p:spPr>
          <a:xfrm>
            <a:off x="330826" y="2748046"/>
            <a:ext cx="11199536" cy="1077218"/>
          </a:xfrm>
          <a:prstGeom prst="rect">
            <a:avLst/>
          </a:prstGeom>
          <a:noFill/>
        </p:spPr>
        <p:txBody>
          <a:bodyPr wrap="square">
            <a:spAutoFit/>
          </a:bodyPr>
          <a:lstStyle/>
          <a:p>
            <a:pPr marL="452438" indent="-452438" algn="l" rtl="0" fontAlgn="base">
              <a:spcAft>
                <a:spcPts val="1200"/>
              </a:spcAft>
            </a:pPr>
            <a:r>
              <a:rPr lang="en-US" sz="3200" dirty="0">
                <a:solidFill>
                  <a:srgbClr val="000000"/>
                </a:solidFill>
                <a:latin typeface="Calibri" panose="020F0502020204030204" pitchFamily="34" charset="0"/>
                <a:cs typeface="Calibri" panose="020F0502020204030204" pitchFamily="34" charset="0"/>
              </a:rPr>
              <a:t>1.	How the children are expected to learn – the kind of </a:t>
            </a:r>
            <a:r>
              <a:rPr lang="en-US" sz="3200" b="1" u="sng" dirty="0">
                <a:solidFill>
                  <a:srgbClr val="FF66CC"/>
                </a:solidFill>
                <a:latin typeface="Calibri" panose="020F0502020204030204" pitchFamily="34" charset="0"/>
                <a:cs typeface="Calibri" panose="020F0502020204030204" pitchFamily="34" charset="0"/>
              </a:rPr>
              <a:t>experience</a:t>
            </a:r>
            <a:r>
              <a:rPr lang="en-US" sz="3200" dirty="0">
                <a:latin typeface="Calibri" panose="020F0502020204030204" pitchFamily="34" charset="0"/>
                <a:cs typeface="Calibri" panose="020F0502020204030204" pitchFamily="34" charset="0"/>
              </a:rPr>
              <a:t> the learners should have</a:t>
            </a:r>
          </a:p>
        </p:txBody>
      </p:sp>
      <p:sp>
        <p:nvSpPr>
          <p:cNvPr id="7" name="TextBox 6">
            <a:extLst>
              <a:ext uri="{FF2B5EF4-FFF2-40B4-BE49-F238E27FC236}">
                <a16:creationId xmlns:a16="http://schemas.microsoft.com/office/drawing/2014/main" id="{65CF26F0-79C1-4F5A-B496-E799ACB36833}"/>
              </a:ext>
            </a:extLst>
          </p:cNvPr>
          <p:cNvSpPr txBox="1"/>
          <p:nvPr/>
        </p:nvSpPr>
        <p:spPr>
          <a:xfrm>
            <a:off x="330827" y="3967637"/>
            <a:ext cx="11689935" cy="584775"/>
          </a:xfrm>
          <a:prstGeom prst="rect">
            <a:avLst/>
          </a:prstGeom>
          <a:noFill/>
        </p:spPr>
        <p:txBody>
          <a:bodyPr wrap="square">
            <a:spAutoFit/>
          </a:bodyPr>
          <a:lstStyle/>
          <a:p>
            <a:pPr marL="452438" indent="-452438" algn="l" rtl="0" fontAlgn="base">
              <a:spcAft>
                <a:spcPts val="1200"/>
              </a:spcAft>
            </a:pPr>
            <a:r>
              <a:rPr lang="en-US" sz="3200" b="0" i="0" dirty="0">
                <a:solidFill>
                  <a:srgbClr val="000000"/>
                </a:solidFill>
                <a:effectLst/>
                <a:latin typeface="Calibri" panose="020F0502020204030204" pitchFamily="34" charset="0"/>
                <a:cs typeface="Calibri" panose="020F0502020204030204" pitchFamily="34" charset="0"/>
              </a:rPr>
              <a:t>2.	What they are expected to learn – the </a:t>
            </a:r>
            <a:r>
              <a:rPr lang="en-US" sz="3200" b="1" i="0" u="sng" dirty="0">
                <a:solidFill>
                  <a:srgbClr val="FF0000"/>
                </a:solidFill>
                <a:effectLst/>
                <a:latin typeface="Calibri" panose="020F0502020204030204" pitchFamily="34" charset="0"/>
                <a:cs typeface="Calibri" panose="020F0502020204030204" pitchFamily="34" charset="0"/>
              </a:rPr>
              <a:t>outcome</a:t>
            </a:r>
            <a:r>
              <a:rPr lang="en-US" sz="3200" b="0" i="0" dirty="0">
                <a:solidFill>
                  <a:srgbClr val="000000"/>
                </a:solidFill>
                <a:effectLst/>
                <a:latin typeface="Calibri" panose="020F0502020204030204" pitchFamily="34" charset="0"/>
                <a:cs typeface="Calibri" panose="020F0502020204030204" pitchFamily="34" charset="0"/>
              </a:rPr>
              <a:t> anticipated</a:t>
            </a:r>
          </a:p>
        </p:txBody>
      </p:sp>
      <p:sp>
        <p:nvSpPr>
          <p:cNvPr id="8" name="TextBox 7">
            <a:extLst>
              <a:ext uri="{FF2B5EF4-FFF2-40B4-BE49-F238E27FC236}">
                <a16:creationId xmlns:a16="http://schemas.microsoft.com/office/drawing/2014/main" id="{DADE7E1D-6F78-4DA5-BAD8-F7D30025668B}"/>
              </a:ext>
            </a:extLst>
          </p:cNvPr>
          <p:cNvSpPr txBox="1"/>
          <p:nvPr/>
        </p:nvSpPr>
        <p:spPr>
          <a:xfrm>
            <a:off x="330827" y="4846298"/>
            <a:ext cx="11373490" cy="1077218"/>
          </a:xfrm>
          <a:prstGeom prst="rect">
            <a:avLst/>
          </a:prstGeom>
          <a:noFill/>
        </p:spPr>
        <p:txBody>
          <a:bodyPr wrap="square">
            <a:spAutoFit/>
          </a:bodyPr>
          <a:lstStyle/>
          <a:p>
            <a:pPr marL="452438" indent="-452438" algn="l" rtl="0" fontAlgn="base">
              <a:spcAft>
                <a:spcPts val="1200"/>
              </a:spcAft>
            </a:pPr>
            <a:r>
              <a:rPr lang="en-US" sz="3200" dirty="0">
                <a:solidFill>
                  <a:srgbClr val="000000"/>
                </a:solidFill>
                <a:latin typeface="Calibri" panose="020F0502020204030204" pitchFamily="34" charset="0"/>
                <a:cs typeface="Calibri" panose="020F0502020204030204" pitchFamily="34" charset="0"/>
              </a:rPr>
              <a:t>3.	How they should demonstrate their learning – the kind of </a:t>
            </a:r>
            <a:r>
              <a:rPr lang="en-US" sz="3200" b="1" u="sng" dirty="0">
                <a:solidFill>
                  <a:srgbClr val="00B050"/>
                </a:solidFill>
                <a:latin typeface="Calibri" panose="020F0502020204030204" pitchFamily="34" charset="0"/>
                <a:cs typeface="Calibri" panose="020F0502020204030204" pitchFamily="34" charset="0"/>
              </a:rPr>
              <a:t>evidence</a:t>
            </a:r>
            <a:r>
              <a:rPr lang="en-US" sz="3200" dirty="0">
                <a:solidFill>
                  <a:srgbClr val="000000"/>
                </a:solidFill>
                <a:latin typeface="Calibri" panose="020F0502020204030204" pitchFamily="34" charset="0"/>
                <a:cs typeface="Calibri" panose="020F0502020204030204" pitchFamily="34" charset="0"/>
              </a:rPr>
              <a:t> indicated in the “I can” statements</a:t>
            </a:r>
            <a:endParaRPr lang="en-US" sz="32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710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3610D9E-CB9E-4099-BFAA-609FAFDD1C9C}"/>
              </a:ext>
            </a:extLst>
          </p:cNvPr>
          <p:cNvGrpSpPr/>
          <p:nvPr/>
        </p:nvGrpSpPr>
        <p:grpSpPr>
          <a:xfrm>
            <a:off x="435227" y="3429000"/>
            <a:ext cx="11498648" cy="3010218"/>
            <a:chOff x="435227" y="3633713"/>
            <a:chExt cx="11498648" cy="3010218"/>
          </a:xfrm>
        </p:grpSpPr>
        <p:sp>
          <p:nvSpPr>
            <p:cNvPr id="2" name="TextBox 1">
              <a:extLst>
                <a:ext uri="{FF2B5EF4-FFF2-40B4-BE49-F238E27FC236}">
                  <a16:creationId xmlns:a16="http://schemas.microsoft.com/office/drawing/2014/main" id="{0F32938B-AC67-4FAA-B1E9-C9BDF683E6DE}"/>
                </a:ext>
              </a:extLst>
            </p:cNvPr>
            <p:cNvSpPr txBox="1"/>
            <p:nvPr/>
          </p:nvSpPr>
          <p:spPr>
            <a:xfrm>
              <a:off x="502402" y="3633713"/>
              <a:ext cx="8810270" cy="584775"/>
            </a:xfrm>
            <a:prstGeom prst="rect">
              <a:avLst/>
            </a:prstGeom>
            <a:noFill/>
          </p:spPr>
          <p:txBody>
            <a:bodyPr wrap="square">
              <a:spAutoFit/>
            </a:bodyPr>
            <a:lstStyle/>
            <a:p>
              <a:pPr algn="l" rtl="0" fontAlgn="base"/>
              <a:r>
                <a:rPr lang="en-GB" sz="3200" b="1" i="0" u="none" strike="noStrike" dirty="0">
                  <a:solidFill>
                    <a:srgbClr val="000000"/>
                  </a:solidFill>
                  <a:effectLst/>
                  <a:latin typeface="Calibri" panose="020F0502020204030204" pitchFamily="34" charset="0"/>
                  <a:cs typeface="Calibri" panose="020F0502020204030204" pitchFamily="34" charset="0"/>
                </a:rPr>
                <a:t>Es &amp; </a:t>
              </a:r>
              <a:r>
                <a:rPr lang="en-GB" sz="3200" b="1" i="0" u="none" strike="noStrike" dirty="0" err="1">
                  <a:solidFill>
                    <a:srgbClr val="000000"/>
                  </a:solidFill>
                  <a:effectLst/>
                  <a:latin typeface="Calibri" panose="020F0502020204030204" pitchFamily="34" charset="0"/>
                  <a:cs typeface="Calibri" panose="020F0502020204030204" pitchFamily="34" charset="0"/>
                </a:rPr>
                <a:t>Os</a:t>
              </a:r>
              <a:r>
                <a:rPr lang="en-GB" sz="3200" b="1" i="0" u="none" strike="noStrike" dirty="0">
                  <a:solidFill>
                    <a:srgbClr val="000000"/>
                  </a:solidFill>
                  <a:effectLst/>
                  <a:latin typeface="Calibri" panose="020F0502020204030204" pitchFamily="34" charset="0"/>
                  <a:cs typeface="Calibri" panose="020F0502020204030204" pitchFamily="34" charset="0"/>
                </a:rPr>
                <a:t> have been worded very carefully to tell us:</a:t>
              </a:r>
              <a:r>
                <a:rPr lang="en-US" sz="3200" b="1" i="0" dirty="0">
                  <a:solidFill>
                    <a:srgbClr val="000000"/>
                  </a:solidFill>
                  <a:effectLst/>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DC6F21EE-B63E-40C3-A5A1-4121F7A68BB9}"/>
                </a:ext>
              </a:extLst>
            </p:cNvPr>
            <p:cNvSpPr txBox="1"/>
            <p:nvPr/>
          </p:nvSpPr>
          <p:spPr>
            <a:xfrm>
              <a:off x="435227" y="4437899"/>
              <a:ext cx="5401072" cy="1077218"/>
            </a:xfrm>
            <a:prstGeom prst="rect">
              <a:avLst/>
            </a:prstGeom>
            <a:noFill/>
          </p:spPr>
          <p:txBody>
            <a:bodyPr wrap="square">
              <a:spAutoFit/>
            </a:bodyPr>
            <a:lstStyle/>
            <a:p>
              <a:pPr algn="ctr" rtl="0" fontAlgn="base"/>
              <a:r>
                <a:rPr lang="en-GB" sz="3200" b="0" i="0" u="none" strike="noStrike" dirty="0">
                  <a:solidFill>
                    <a:srgbClr val="FF3399"/>
                  </a:solidFill>
                  <a:effectLst/>
                  <a:latin typeface="Calibri" panose="020F0502020204030204" pitchFamily="34" charset="0"/>
                  <a:cs typeface="Calibri" panose="020F0502020204030204" pitchFamily="34" charset="0"/>
                </a:rPr>
                <a:t>How children are expected to learn – the kind of </a:t>
              </a:r>
              <a:r>
                <a:rPr lang="en-GB" sz="3200" b="0" i="0" u="sng" strike="noStrike" dirty="0">
                  <a:solidFill>
                    <a:srgbClr val="FF3399"/>
                  </a:solidFill>
                  <a:effectLst/>
                  <a:latin typeface="Calibri" panose="020F0502020204030204" pitchFamily="34" charset="0"/>
                  <a:cs typeface="Calibri" panose="020F0502020204030204" pitchFamily="34" charset="0"/>
                </a:rPr>
                <a:t>experience</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9665FF9E-AFE7-4698-9CEA-1197F8E7E348}"/>
                </a:ext>
              </a:extLst>
            </p:cNvPr>
            <p:cNvSpPr txBox="1"/>
            <p:nvPr/>
          </p:nvSpPr>
          <p:spPr>
            <a:xfrm>
              <a:off x="6355703" y="4418961"/>
              <a:ext cx="5578172" cy="1077218"/>
            </a:xfrm>
            <a:prstGeom prst="rect">
              <a:avLst/>
            </a:prstGeom>
            <a:noFill/>
          </p:spPr>
          <p:txBody>
            <a:bodyPr wrap="square">
              <a:spAutoFit/>
            </a:bodyPr>
            <a:lstStyle/>
            <a:p>
              <a:pPr algn="ctr"/>
              <a:r>
                <a:rPr lang="en-GB" sz="3200" b="0" i="0" u="none" strike="noStrike" dirty="0">
                  <a:solidFill>
                    <a:srgbClr val="FF0000"/>
                  </a:solidFill>
                  <a:effectLst/>
                  <a:latin typeface="Calibri" panose="020F0502020204030204" pitchFamily="34" charset="0"/>
                  <a:cs typeface="Calibri" panose="020F0502020204030204" pitchFamily="34" charset="0"/>
                </a:rPr>
                <a:t>What they are expected to learn – the </a:t>
              </a:r>
              <a:r>
                <a:rPr lang="en-GB" sz="3200" b="0" i="0" u="sng" strike="noStrike" dirty="0">
                  <a:solidFill>
                    <a:srgbClr val="FF0000"/>
                  </a:solidFill>
                  <a:effectLst/>
                  <a:latin typeface="Calibri" panose="020F0502020204030204" pitchFamily="34" charset="0"/>
                  <a:cs typeface="Calibri" panose="020F0502020204030204" pitchFamily="34" charset="0"/>
                </a:rPr>
                <a:t>outcome</a:t>
              </a:r>
              <a:r>
                <a:rPr lang="en-GB" sz="3200" b="0" i="0" u="none" strike="noStrike" dirty="0">
                  <a:solidFill>
                    <a:srgbClr val="FF0000"/>
                  </a:solidFill>
                  <a:effectLst/>
                  <a:latin typeface="Calibri" panose="020F0502020204030204" pitchFamily="34" charset="0"/>
                  <a:cs typeface="Calibri" panose="020F0502020204030204" pitchFamily="34" charset="0"/>
                </a:rPr>
                <a:t> anticipated </a:t>
              </a:r>
              <a:endParaRPr lang="en-GB" sz="2800" dirty="0"/>
            </a:p>
          </p:txBody>
        </p:sp>
        <p:sp>
          <p:nvSpPr>
            <p:cNvPr id="5" name="TextBox 4">
              <a:extLst>
                <a:ext uri="{FF2B5EF4-FFF2-40B4-BE49-F238E27FC236}">
                  <a16:creationId xmlns:a16="http://schemas.microsoft.com/office/drawing/2014/main" id="{8EFF8C05-56C6-493B-9E19-04D7C2299367}"/>
                </a:ext>
              </a:extLst>
            </p:cNvPr>
            <p:cNvSpPr txBox="1"/>
            <p:nvPr/>
          </p:nvSpPr>
          <p:spPr>
            <a:xfrm>
              <a:off x="2325505" y="5566713"/>
              <a:ext cx="7695219" cy="1077218"/>
            </a:xfrm>
            <a:prstGeom prst="rect">
              <a:avLst/>
            </a:prstGeom>
            <a:noFill/>
          </p:spPr>
          <p:txBody>
            <a:bodyPr wrap="square">
              <a:spAutoFit/>
            </a:bodyPr>
            <a:lstStyle/>
            <a:p>
              <a:pPr algn="ctr" rtl="0" fontAlgn="base"/>
              <a:r>
                <a:rPr lang="en-GB" sz="3200" b="0" i="0" u="none" strike="noStrike" dirty="0">
                  <a:solidFill>
                    <a:srgbClr val="00B050"/>
                  </a:solidFill>
                  <a:effectLst/>
                  <a:latin typeface="Calibri" panose="020F0502020204030204" pitchFamily="34" charset="0"/>
                  <a:cs typeface="Calibri" panose="020F0502020204030204" pitchFamily="34" charset="0"/>
                </a:rPr>
                <a:t>How they are expected to </a:t>
              </a:r>
              <a:r>
                <a:rPr lang="en-GB" sz="3200" b="0" i="0" u="sng" dirty="0">
                  <a:solidFill>
                    <a:srgbClr val="00B050"/>
                  </a:solidFill>
                  <a:effectLst/>
                  <a:latin typeface="Calibri" panose="020F0502020204030204" pitchFamily="34" charset="0"/>
                  <a:cs typeface="Calibri" panose="020F0502020204030204" pitchFamily="34" charset="0"/>
                </a:rPr>
                <a:t>demonstrate</a:t>
              </a:r>
              <a:r>
                <a:rPr lang="en-GB" sz="3200" b="0" i="0" u="none" strike="noStrike" dirty="0">
                  <a:solidFill>
                    <a:srgbClr val="00B050"/>
                  </a:solidFill>
                  <a:effectLst/>
                  <a:latin typeface="Calibri" panose="020F0502020204030204" pitchFamily="34" charset="0"/>
                  <a:cs typeface="Calibri" panose="020F0502020204030204" pitchFamily="34" charset="0"/>
                </a:rPr>
                <a:t> their learning - the ‘I can’ statements</a:t>
              </a:r>
              <a:r>
                <a:rPr lang="en-US" sz="3200" b="0" i="0" dirty="0">
                  <a:solidFill>
                    <a:srgbClr val="000000"/>
                  </a:solidFill>
                  <a:effectLst/>
                  <a:latin typeface="Calibri" panose="020F0502020204030204" pitchFamily="34" charset="0"/>
                  <a:cs typeface="Calibri" panose="020F0502020204030204" pitchFamily="34" charset="0"/>
                </a:rPr>
                <a:t>​</a:t>
              </a:r>
            </a:p>
          </p:txBody>
        </p:sp>
      </p:grpSp>
      <p:sp>
        <p:nvSpPr>
          <p:cNvPr id="8" name="TextBox 7">
            <a:extLst>
              <a:ext uri="{FF2B5EF4-FFF2-40B4-BE49-F238E27FC236}">
                <a16:creationId xmlns:a16="http://schemas.microsoft.com/office/drawing/2014/main" id="{434604CA-F138-4CC5-A8C7-44586CE5BA13}"/>
              </a:ext>
            </a:extLst>
          </p:cNvPr>
          <p:cNvSpPr txBox="1"/>
          <p:nvPr/>
        </p:nvSpPr>
        <p:spPr>
          <a:xfrm>
            <a:off x="513553" y="1498495"/>
            <a:ext cx="11321546" cy="1754326"/>
          </a:xfrm>
          <a:prstGeom prst="rect">
            <a:avLst/>
          </a:prstGeom>
          <a:noFill/>
        </p:spPr>
        <p:txBody>
          <a:bodyPr wrap="square">
            <a:spAutoFit/>
          </a:bodyPr>
          <a:lstStyle/>
          <a:p>
            <a:pPr algn="l" rtl="0" fontAlgn="base"/>
            <a:r>
              <a:rPr lang="en-GB" sz="3600" b="0" i="0" u="none" strike="noStrike" dirty="0">
                <a:effectLst/>
                <a:latin typeface="Calibri" panose="020F0502020204030204" pitchFamily="34" charset="0"/>
              </a:rPr>
              <a:t>I use practical materials and can ‘count on and back’ to help me understand addition and subtraction, recording my ideas and solutions in different ways. MNU 0-03a</a:t>
            </a:r>
            <a:r>
              <a:rPr lang="en-US" sz="3600" b="0" i="0" dirty="0">
                <a:effectLst/>
                <a:latin typeface="Calibri" panose="020F0502020204030204" pitchFamily="34" charset="0"/>
              </a:rPr>
              <a:t>​</a:t>
            </a:r>
            <a:endParaRPr lang="en-US" sz="3600" b="0" i="0" dirty="0">
              <a:effectLst/>
              <a:latin typeface="Segoe UI" panose="020B0502040204020203" pitchFamily="34" charset="0"/>
            </a:endParaRPr>
          </a:p>
        </p:txBody>
      </p:sp>
      <p:sp>
        <p:nvSpPr>
          <p:cNvPr id="6" name="TextBox 5">
            <a:extLst>
              <a:ext uri="{FF2B5EF4-FFF2-40B4-BE49-F238E27FC236}">
                <a16:creationId xmlns:a16="http://schemas.microsoft.com/office/drawing/2014/main" id="{A0FF0CBA-307E-4655-B6CD-9BF8519E848A}"/>
              </a:ext>
            </a:extLst>
          </p:cNvPr>
          <p:cNvSpPr txBox="1"/>
          <p:nvPr/>
        </p:nvSpPr>
        <p:spPr>
          <a:xfrm>
            <a:off x="512341" y="1498495"/>
            <a:ext cx="11321546" cy="1754326"/>
          </a:xfrm>
          <a:prstGeom prst="rect">
            <a:avLst/>
          </a:prstGeom>
          <a:noFill/>
        </p:spPr>
        <p:txBody>
          <a:bodyPr wrap="square">
            <a:spAutoFit/>
          </a:bodyPr>
          <a:lstStyle/>
          <a:p>
            <a:pPr algn="l" rtl="0" fontAlgn="base"/>
            <a:r>
              <a:rPr lang="en-GB" sz="3600" b="0" i="0" u="none" strike="noStrike" dirty="0">
                <a:effectLst/>
                <a:latin typeface="Calibri" panose="020F0502020204030204" pitchFamily="34" charset="0"/>
              </a:rPr>
              <a:t>I use </a:t>
            </a:r>
            <a:r>
              <a:rPr lang="en-GB" sz="3600" b="0" i="0" u="none" strike="noStrike" dirty="0">
                <a:solidFill>
                  <a:srgbClr val="FF3399"/>
                </a:solidFill>
                <a:effectLst/>
                <a:latin typeface="Calibri" panose="020F0502020204030204" pitchFamily="34" charset="0"/>
              </a:rPr>
              <a:t>practical materials </a:t>
            </a:r>
            <a:r>
              <a:rPr lang="en-GB" sz="3600" b="0" i="0" u="none" strike="noStrike" dirty="0">
                <a:effectLst/>
                <a:latin typeface="Calibri" panose="020F0502020204030204" pitchFamily="34" charset="0"/>
              </a:rPr>
              <a:t>and</a:t>
            </a:r>
            <a:r>
              <a:rPr lang="en-GB" sz="3600" b="0" i="0" u="none" strike="noStrike" dirty="0">
                <a:solidFill>
                  <a:srgbClr val="7030A0"/>
                </a:solidFill>
                <a:effectLst/>
                <a:latin typeface="Calibri" panose="020F0502020204030204" pitchFamily="34" charset="0"/>
              </a:rPr>
              <a:t> </a:t>
            </a:r>
            <a:r>
              <a:rPr lang="en-GB" sz="3600" b="0" i="0" u="none" strike="noStrike" dirty="0">
                <a:solidFill>
                  <a:srgbClr val="00B050"/>
                </a:solidFill>
                <a:effectLst/>
                <a:latin typeface="Calibri" panose="020F0502020204030204" pitchFamily="34" charset="0"/>
              </a:rPr>
              <a:t>can ‘count on and back’ </a:t>
            </a:r>
            <a:r>
              <a:rPr lang="en-GB" sz="3600" b="0" i="0" u="none" strike="noStrike" dirty="0">
                <a:effectLst/>
                <a:latin typeface="Calibri" panose="020F0502020204030204" pitchFamily="34" charset="0"/>
              </a:rPr>
              <a:t>to help me</a:t>
            </a:r>
            <a:r>
              <a:rPr lang="en-GB" sz="3600" b="0" i="0" u="none" strike="noStrike" dirty="0">
                <a:solidFill>
                  <a:srgbClr val="7030A0"/>
                </a:solidFill>
                <a:effectLst/>
                <a:latin typeface="Calibri" panose="020F0502020204030204" pitchFamily="34" charset="0"/>
              </a:rPr>
              <a:t> </a:t>
            </a:r>
            <a:r>
              <a:rPr lang="en-GB" sz="3600" b="0" i="0" u="none" strike="noStrike" dirty="0">
                <a:solidFill>
                  <a:srgbClr val="FF0000"/>
                </a:solidFill>
                <a:effectLst/>
                <a:latin typeface="Calibri" panose="020F0502020204030204" pitchFamily="34" charset="0"/>
              </a:rPr>
              <a:t>understand addition and subtraction</a:t>
            </a:r>
            <a:r>
              <a:rPr lang="en-GB" sz="3600" b="0" i="0" u="none" strike="noStrike" dirty="0">
                <a:solidFill>
                  <a:srgbClr val="7030A0"/>
                </a:solidFill>
                <a:effectLst/>
                <a:latin typeface="Calibri" panose="020F0502020204030204" pitchFamily="34" charset="0"/>
              </a:rPr>
              <a:t>, </a:t>
            </a:r>
            <a:r>
              <a:rPr lang="en-GB" sz="3600" b="0" i="0" u="none" strike="noStrike" dirty="0">
                <a:solidFill>
                  <a:srgbClr val="00B050"/>
                </a:solidFill>
                <a:effectLst/>
                <a:latin typeface="Calibri" panose="020F0502020204030204" pitchFamily="34" charset="0"/>
              </a:rPr>
              <a:t>recording my ideas and solutions in different ways.</a:t>
            </a:r>
            <a:r>
              <a:rPr lang="en-GB" sz="3600" b="0" i="0" u="none" strike="noStrike" dirty="0">
                <a:solidFill>
                  <a:srgbClr val="7030A0"/>
                </a:solidFill>
                <a:effectLst/>
                <a:latin typeface="Calibri" panose="020F0502020204030204" pitchFamily="34" charset="0"/>
              </a:rPr>
              <a:t> </a:t>
            </a:r>
            <a:r>
              <a:rPr lang="en-GB" sz="3600" b="0" i="0" u="none" strike="noStrike" dirty="0">
                <a:solidFill>
                  <a:srgbClr val="000000"/>
                </a:solidFill>
                <a:effectLst/>
                <a:latin typeface="Calibri" panose="020F0502020204030204" pitchFamily="34" charset="0"/>
              </a:rPr>
              <a:t>MNU 0-03a</a:t>
            </a:r>
            <a:r>
              <a:rPr lang="en-US" sz="3600" b="0" i="0" dirty="0">
                <a:solidFill>
                  <a:srgbClr val="000000"/>
                </a:solidFill>
                <a:effectLst/>
                <a:latin typeface="Calibri" panose="020F0502020204030204" pitchFamily="34" charset="0"/>
              </a:rPr>
              <a:t>​</a:t>
            </a:r>
            <a:endParaRPr lang="en-US" sz="3600" b="0" i="0" dirty="0">
              <a:solidFill>
                <a:srgbClr val="000000"/>
              </a:solidFill>
              <a:effectLst/>
              <a:latin typeface="Segoe UI" panose="020B0502040204020203" pitchFamily="34" charset="0"/>
            </a:endParaRPr>
          </a:p>
        </p:txBody>
      </p:sp>
      <p:sp>
        <p:nvSpPr>
          <p:cNvPr id="7" name="TextBox 6">
            <a:extLst>
              <a:ext uri="{FF2B5EF4-FFF2-40B4-BE49-F238E27FC236}">
                <a16:creationId xmlns:a16="http://schemas.microsoft.com/office/drawing/2014/main" id="{BB811497-AD14-440F-B039-08EDFE6F5EE5}"/>
              </a:ext>
            </a:extLst>
          </p:cNvPr>
          <p:cNvSpPr txBox="1"/>
          <p:nvPr/>
        </p:nvSpPr>
        <p:spPr>
          <a:xfrm>
            <a:off x="100415" y="103487"/>
            <a:ext cx="11909448" cy="830997"/>
          </a:xfrm>
          <a:prstGeom prst="rect">
            <a:avLst/>
          </a:prstGeom>
          <a:noFill/>
        </p:spPr>
        <p:txBody>
          <a:bodyPr wrap="square">
            <a:spAutoFit/>
          </a:bodyPr>
          <a:lstStyle/>
          <a:p>
            <a:pPr algn="ctr"/>
            <a:r>
              <a:rPr lang="en-GB" sz="4800" b="1" dirty="0">
                <a:solidFill>
                  <a:schemeClr val="tx1"/>
                </a:solidFill>
                <a:latin typeface="Calibri" panose="020F0502020204030204" pitchFamily="34" charset="0"/>
                <a:cs typeface="Calibri" panose="020F0502020204030204" pitchFamily="34" charset="0"/>
              </a:rPr>
              <a:t>Understanding the Experiences and Outcomes</a:t>
            </a:r>
          </a:p>
        </p:txBody>
      </p:sp>
    </p:spTree>
    <p:extLst>
      <p:ext uri="{BB962C8B-B14F-4D97-AF65-F5344CB8AC3E}">
        <p14:creationId xmlns:p14="http://schemas.microsoft.com/office/powerpoint/2010/main" val="80227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E1A865-3E62-4652-A837-28B1CDF5A62A}"/>
              </a:ext>
            </a:extLst>
          </p:cNvPr>
          <p:cNvSpPr txBox="1"/>
          <p:nvPr/>
        </p:nvSpPr>
        <p:spPr>
          <a:xfrm>
            <a:off x="100415" y="103487"/>
            <a:ext cx="11909448" cy="830997"/>
          </a:xfrm>
          <a:prstGeom prst="rect">
            <a:avLst/>
          </a:prstGeom>
          <a:noFill/>
        </p:spPr>
        <p:txBody>
          <a:bodyPr wrap="square">
            <a:spAutoFit/>
          </a:bodyPr>
          <a:lstStyle/>
          <a:p>
            <a:pPr algn="ctr"/>
            <a:r>
              <a:rPr lang="en-GB" sz="4800" b="1" dirty="0">
                <a:solidFill>
                  <a:schemeClr val="tx1"/>
                </a:solidFill>
                <a:latin typeface="Calibri" panose="020F0502020204030204" pitchFamily="34" charset="0"/>
                <a:cs typeface="Calibri" panose="020F0502020204030204" pitchFamily="34" charset="0"/>
              </a:rPr>
              <a:t>Understanding the Experiences and Outcomes</a:t>
            </a:r>
          </a:p>
        </p:txBody>
      </p:sp>
      <p:sp>
        <p:nvSpPr>
          <p:cNvPr id="3" name="TextBox 2">
            <a:extLst>
              <a:ext uri="{FF2B5EF4-FFF2-40B4-BE49-F238E27FC236}">
                <a16:creationId xmlns:a16="http://schemas.microsoft.com/office/drawing/2014/main" id="{1A125C95-E099-4B61-BEC9-529EC72AB278}"/>
              </a:ext>
            </a:extLst>
          </p:cNvPr>
          <p:cNvSpPr txBox="1"/>
          <p:nvPr/>
        </p:nvSpPr>
        <p:spPr>
          <a:xfrm>
            <a:off x="1690865" y="3808842"/>
            <a:ext cx="8810270" cy="58477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Es &amp; </a:t>
            </a:r>
            <a:r>
              <a:rPr kumimoji="0" lang="en-GB"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Os</a:t>
            </a: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have been worded very carefully to tell us:</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4" name="TextBox 3">
            <a:extLst>
              <a:ext uri="{FF2B5EF4-FFF2-40B4-BE49-F238E27FC236}">
                <a16:creationId xmlns:a16="http://schemas.microsoft.com/office/drawing/2014/main" id="{45034425-4134-40D1-8977-D436D5DEF5D0}"/>
              </a:ext>
            </a:extLst>
          </p:cNvPr>
          <p:cNvSpPr txBox="1"/>
          <p:nvPr/>
        </p:nvSpPr>
        <p:spPr>
          <a:xfrm>
            <a:off x="435227" y="4359881"/>
            <a:ext cx="5401072" cy="1077218"/>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33CC"/>
                </a:solidFill>
                <a:effectLst/>
                <a:uLnTx/>
                <a:uFillTx/>
                <a:latin typeface="Calibri" panose="020F0502020204030204" pitchFamily="34" charset="0"/>
                <a:ea typeface="+mn-ea"/>
                <a:cs typeface="Calibri" panose="020F0502020204030204" pitchFamily="34" charset="0"/>
              </a:rPr>
              <a:t>How children are expected to learn – the kind of </a:t>
            </a:r>
            <a:r>
              <a:rPr kumimoji="0" lang="en-GB" sz="3200" b="0" i="0" u="sng" strike="noStrike" kern="1200" cap="none" spc="0" normalizeH="0" baseline="0" noProof="0" dirty="0">
                <a:ln>
                  <a:noFill/>
                </a:ln>
                <a:solidFill>
                  <a:srgbClr val="FF33CC"/>
                </a:solidFill>
                <a:effectLst/>
                <a:uLnTx/>
                <a:uFillTx/>
                <a:latin typeface="Calibri" panose="020F0502020204030204" pitchFamily="34" charset="0"/>
                <a:ea typeface="+mn-ea"/>
                <a:cs typeface="Calibri" panose="020F0502020204030204" pitchFamily="34" charset="0"/>
              </a:rPr>
              <a:t>experience</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5" name="TextBox 4">
            <a:extLst>
              <a:ext uri="{FF2B5EF4-FFF2-40B4-BE49-F238E27FC236}">
                <a16:creationId xmlns:a16="http://schemas.microsoft.com/office/drawing/2014/main" id="{E33868EB-08F2-4170-8E6A-E38C27662174}"/>
              </a:ext>
            </a:extLst>
          </p:cNvPr>
          <p:cNvSpPr txBox="1"/>
          <p:nvPr/>
        </p:nvSpPr>
        <p:spPr>
          <a:xfrm>
            <a:off x="6278588" y="4379892"/>
            <a:ext cx="5578172"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What they are expected to learn – the </a:t>
            </a:r>
            <a:r>
              <a:rPr kumimoji="0" lang="en-GB" sz="3200" b="0" i="0" u="sng"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outcome</a:t>
            </a:r>
            <a:r>
              <a:rPr kumimoji="0" lang="en-GB"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anticipated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3B3AD16-3F6B-4036-805E-1922FD3D9A77}"/>
              </a:ext>
            </a:extLst>
          </p:cNvPr>
          <p:cNvSpPr txBox="1"/>
          <p:nvPr/>
        </p:nvSpPr>
        <p:spPr>
          <a:xfrm>
            <a:off x="2248390" y="5418161"/>
            <a:ext cx="7695219" cy="1077218"/>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How they are expected to </a:t>
            </a:r>
            <a:r>
              <a:rPr kumimoji="0" lang="en-GB" sz="3200" b="0" i="0" u="sng"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demonstrate</a:t>
            </a:r>
            <a:r>
              <a:rPr kumimoji="0" lang="en-GB" sz="32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their learning - the ‘I can’ statements</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DE53C74B-F99F-4534-BB93-BCBCFC43AF23}"/>
              </a:ext>
            </a:extLst>
          </p:cNvPr>
          <p:cNvSpPr txBox="1"/>
          <p:nvPr/>
        </p:nvSpPr>
        <p:spPr>
          <a:xfrm>
            <a:off x="435227" y="1128513"/>
            <a:ext cx="11151165" cy="2308324"/>
          </a:xfrm>
          <a:prstGeom prst="rect">
            <a:avLst/>
          </a:prstGeom>
          <a:noFill/>
        </p:spPr>
        <p:txBody>
          <a:bodyPr wrap="square">
            <a:spAutoFit/>
          </a:bodyPr>
          <a:lstStyle/>
          <a:p>
            <a:pPr lvl="0" fontAlgn="base">
              <a:defRPr/>
            </a:pPr>
            <a:r>
              <a:rPr lang="en-GB" sz="3600" dirty="0"/>
              <a:t>I have investigated how a set of equivalent fractions can be created, understanding the meaning of simplest form, and can apply my knowledge to compare and order the most commonly used fractions.</a:t>
            </a:r>
            <a:r>
              <a:rPr lang="en-GB" sz="3600" dirty="0">
                <a:latin typeface="Calibri" panose="020F0502020204030204" pitchFamily="34" charset="0"/>
              </a:rPr>
              <a:t> </a:t>
            </a:r>
            <a:r>
              <a:rPr lang="en-GB" sz="3600" b="1" dirty="0" err="1">
                <a:latin typeface="Calibri" panose="020F0502020204030204" pitchFamily="34" charset="0"/>
              </a:rPr>
              <a:t>MNU</a:t>
            </a:r>
            <a:r>
              <a:rPr lang="en-GB" sz="3600" b="1" dirty="0">
                <a:latin typeface="Calibri" panose="020F0502020204030204" pitchFamily="34" charset="0"/>
              </a:rPr>
              <a:t> 2-07c</a:t>
            </a:r>
            <a:endParaRPr lang="en-US" sz="3600" dirty="0">
              <a:latin typeface="Segoe UI" panose="020B0502040204020203" pitchFamily="34" charset="0"/>
            </a:endParaRPr>
          </a:p>
        </p:txBody>
      </p:sp>
      <p:sp>
        <p:nvSpPr>
          <p:cNvPr id="7" name="TextBox 6">
            <a:extLst>
              <a:ext uri="{FF2B5EF4-FFF2-40B4-BE49-F238E27FC236}">
                <a16:creationId xmlns:a16="http://schemas.microsoft.com/office/drawing/2014/main" id="{6E17A864-D087-4695-950A-ADB19A5274C9}"/>
              </a:ext>
            </a:extLst>
          </p:cNvPr>
          <p:cNvSpPr txBox="1"/>
          <p:nvPr/>
        </p:nvSpPr>
        <p:spPr>
          <a:xfrm>
            <a:off x="435227" y="1120676"/>
            <a:ext cx="11151165" cy="2308324"/>
          </a:xfrm>
          <a:prstGeom prst="rect">
            <a:avLst/>
          </a:prstGeom>
          <a:noFill/>
        </p:spPr>
        <p:txBody>
          <a:bodyPr wrap="square">
            <a:spAutoFit/>
          </a:bodyPr>
          <a:lstStyle/>
          <a:p>
            <a:pPr lvl="0" fontAlgn="base">
              <a:defRPr/>
            </a:pPr>
            <a:r>
              <a:rPr lang="en-GB" sz="3600" dirty="0">
                <a:solidFill>
                  <a:srgbClr val="FF66FF"/>
                </a:solidFill>
              </a:rPr>
              <a:t>I have investigated how a set of equivalent fractions can be created</a:t>
            </a:r>
            <a:r>
              <a:rPr lang="en-GB" sz="3600" dirty="0"/>
              <a:t>, </a:t>
            </a:r>
            <a:r>
              <a:rPr lang="en-GB" sz="3600" dirty="0">
                <a:solidFill>
                  <a:srgbClr val="FF0000"/>
                </a:solidFill>
              </a:rPr>
              <a:t>understanding the meaning of simplest form</a:t>
            </a:r>
            <a:r>
              <a:rPr lang="en-GB" sz="3600" dirty="0"/>
              <a:t>, and </a:t>
            </a:r>
            <a:r>
              <a:rPr lang="en-GB" sz="3600" dirty="0">
                <a:solidFill>
                  <a:srgbClr val="00B050"/>
                </a:solidFill>
              </a:rPr>
              <a:t>can apply my knowledge to compare and order the most commonly used fractions</a:t>
            </a:r>
            <a:r>
              <a:rPr lang="en-GB" sz="3600" dirty="0"/>
              <a:t>.</a:t>
            </a:r>
            <a:r>
              <a:rPr lang="en-GB" sz="3600" dirty="0">
                <a:latin typeface="Calibri" panose="020F0502020204030204" pitchFamily="34" charset="0"/>
              </a:rPr>
              <a:t> </a:t>
            </a:r>
            <a:r>
              <a:rPr lang="en-GB" sz="3600" b="1" dirty="0" err="1">
                <a:latin typeface="Calibri" panose="020F0502020204030204" pitchFamily="34" charset="0"/>
              </a:rPr>
              <a:t>MNU</a:t>
            </a:r>
            <a:r>
              <a:rPr lang="en-GB" sz="3600" b="1" dirty="0">
                <a:latin typeface="Calibri" panose="020F0502020204030204" pitchFamily="34" charset="0"/>
              </a:rPr>
              <a:t> 2-07c</a:t>
            </a:r>
            <a:endParaRPr lang="en-US" sz="3600" dirty="0">
              <a:latin typeface="Segoe UI" panose="020B0502040204020203" pitchFamily="34" charset="0"/>
            </a:endParaRPr>
          </a:p>
        </p:txBody>
      </p:sp>
    </p:spTree>
    <p:extLst>
      <p:ext uri="{BB962C8B-B14F-4D97-AF65-F5344CB8AC3E}">
        <p14:creationId xmlns:p14="http://schemas.microsoft.com/office/powerpoint/2010/main" val="339837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D3034B-209D-4CBE-AD27-889819129BDB}"/>
              </a:ext>
            </a:extLst>
          </p:cNvPr>
          <p:cNvSpPr txBox="1"/>
          <p:nvPr/>
        </p:nvSpPr>
        <p:spPr>
          <a:xfrm>
            <a:off x="1278700" y="33024"/>
            <a:ext cx="9634600" cy="1323439"/>
          </a:xfrm>
          <a:prstGeom prst="rect">
            <a:avLst/>
          </a:prstGeom>
          <a:noFill/>
        </p:spPr>
        <p:txBody>
          <a:bodyPr wrap="square">
            <a:spAutoFit/>
          </a:bodyPr>
          <a:lstStyle/>
          <a:p>
            <a:pPr algn="ctr"/>
            <a:r>
              <a:rPr lang="en-GB" sz="4000" b="1" dirty="0">
                <a:solidFill>
                  <a:schemeClr val="tx1"/>
                </a:solidFill>
                <a:latin typeface="Calibri" panose="020F0502020204030204" pitchFamily="34" charset="0"/>
                <a:cs typeface="Calibri" panose="020F0502020204030204" pitchFamily="34" charset="0"/>
              </a:rPr>
              <a:t>Identifying the intended learning in the Experiences and Outcomes</a:t>
            </a:r>
          </a:p>
        </p:txBody>
      </p:sp>
      <p:sp>
        <p:nvSpPr>
          <p:cNvPr id="3" name="TextBox 2">
            <a:extLst>
              <a:ext uri="{FF2B5EF4-FFF2-40B4-BE49-F238E27FC236}">
                <a16:creationId xmlns:a16="http://schemas.microsoft.com/office/drawing/2014/main" id="{40A239F3-6BF8-4EF6-8A3D-4850257138BE}"/>
              </a:ext>
            </a:extLst>
          </p:cNvPr>
          <p:cNvSpPr txBox="1"/>
          <p:nvPr/>
        </p:nvSpPr>
        <p:spPr>
          <a:xfrm>
            <a:off x="366519" y="1749951"/>
            <a:ext cx="11458962" cy="3693319"/>
          </a:xfrm>
          <a:prstGeom prst="rect">
            <a:avLst/>
          </a:prstGeom>
          <a:noFill/>
        </p:spPr>
        <p:txBody>
          <a:bodyPr wrap="square" rtlCol="0">
            <a:spAutoFit/>
          </a:bodyPr>
          <a:lstStyle/>
          <a:p>
            <a:pPr>
              <a:spcAft>
                <a:spcPts val="1200"/>
              </a:spcAft>
            </a:pPr>
            <a:r>
              <a:rPr lang="en-US" sz="3600" dirty="0">
                <a:latin typeface="Calibri" panose="020F0502020204030204" pitchFamily="34" charset="0"/>
                <a:ea typeface="Nunito Bold" charset="0"/>
                <a:cs typeface="Calibri" panose="020F0502020204030204" pitchFamily="34" charset="0"/>
              </a:rPr>
              <a:t>If you are unsure of the intended learning described in the Experience and Outcome, remember to:</a:t>
            </a:r>
          </a:p>
          <a:p>
            <a:pPr>
              <a:spcAft>
                <a:spcPts val="1200"/>
              </a:spcAft>
            </a:pPr>
            <a:r>
              <a:rPr lang="en-US" sz="2000" dirty="0">
                <a:latin typeface="Calibri" panose="020F0502020204030204" pitchFamily="34" charset="0"/>
                <a:ea typeface="Nunito Bold" charset="0"/>
                <a:cs typeface="Calibri" panose="020F0502020204030204" pitchFamily="34" charset="0"/>
              </a:rPr>
              <a:t> </a:t>
            </a:r>
          </a:p>
          <a:p>
            <a:pPr marL="457200" indent="-457200">
              <a:spcAft>
                <a:spcPts val="1200"/>
              </a:spcAft>
              <a:buFont typeface="Arial" panose="020B0604020202020204" pitchFamily="34" charset="0"/>
              <a:buChar char="•"/>
            </a:pPr>
            <a:r>
              <a:rPr lang="en-US" sz="3600" dirty="0">
                <a:latin typeface="Calibri" panose="020F0502020204030204" pitchFamily="34" charset="0"/>
                <a:ea typeface="Nunito Bold" charset="0"/>
                <a:cs typeface="Calibri" panose="020F0502020204030204" pitchFamily="34" charset="0"/>
              </a:rPr>
              <a:t>Begin with the Experience and Outcome, not the activity</a:t>
            </a:r>
          </a:p>
          <a:p>
            <a:pPr marL="457200" indent="-457200">
              <a:spcAft>
                <a:spcPts val="1200"/>
              </a:spcAft>
              <a:buFont typeface="Arial" panose="020B0604020202020204" pitchFamily="34" charset="0"/>
              <a:buChar char="•"/>
            </a:pPr>
            <a:r>
              <a:rPr lang="en-US" sz="3600" dirty="0">
                <a:latin typeface="Calibri" panose="020F0502020204030204" pitchFamily="34" charset="0"/>
                <a:ea typeface="Nunito Bold" charset="0"/>
                <a:cs typeface="Calibri" panose="020F0502020204030204" pitchFamily="34" charset="0"/>
              </a:rPr>
              <a:t>Look at the </a:t>
            </a:r>
            <a:r>
              <a:rPr lang="en-US" sz="3600" dirty="0" err="1">
                <a:latin typeface="Calibri" panose="020F0502020204030204" pitchFamily="34" charset="0"/>
                <a:ea typeface="Nunito Bold" charset="0"/>
                <a:cs typeface="Calibri" panose="020F0502020204030204" pitchFamily="34" charset="0"/>
              </a:rPr>
              <a:t>organiser</a:t>
            </a:r>
            <a:r>
              <a:rPr lang="en-US" sz="3600" dirty="0">
                <a:latin typeface="Calibri" panose="020F0502020204030204" pitchFamily="34" charset="0"/>
                <a:ea typeface="Nunito Bold" charset="0"/>
                <a:cs typeface="Calibri" panose="020F0502020204030204" pitchFamily="34" charset="0"/>
              </a:rPr>
              <a:t> or sub-</a:t>
            </a:r>
            <a:r>
              <a:rPr lang="en-US" sz="3600" dirty="0" err="1">
                <a:latin typeface="Calibri" panose="020F0502020204030204" pitchFamily="34" charset="0"/>
                <a:ea typeface="Nunito Bold" charset="0"/>
                <a:cs typeface="Calibri" panose="020F0502020204030204" pitchFamily="34" charset="0"/>
              </a:rPr>
              <a:t>organiser</a:t>
            </a:r>
            <a:r>
              <a:rPr lang="en-US" sz="3600" dirty="0">
                <a:latin typeface="Calibri" panose="020F0502020204030204" pitchFamily="34" charset="0"/>
                <a:ea typeface="Nunito Bold" charset="0"/>
                <a:cs typeface="Calibri" panose="020F0502020204030204" pitchFamily="34" charset="0"/>
              </a:rPr>
              <a:t> – it guides you as to the key learning linked to this outcome.</a:t>
            </a:r>
          </a:p>
        </p:txBody>
      </p:sp>
    </p:spTree>
    <p:extLst>
      <p:ext uri="{BB962C8B-B14F-4D97-AF65-F5344CB8AC3E}">
        <p14:creationId xmlns:p14="http://schemas.microsoft.com/office/powerpoint/2010/main" val="2559370959"/>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stPartnership.thmx [Read-Only]" id="{CCB50C04-F679-4D7B-B922-27F5C20AC725}" vid="{6E842BFC-90DD-4DF0-81A1-5EDB619BA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C931E8661F5B4BB60971DBA5F4E284" ma:contentTypeVersion="18" ma:contentTypeDescription="Create a new document." ma:contentTypeScope="" ma:versionID="4ae9d3b5f2f3d9a1b1c0b8e5ea33cd63">
  <xsd:schema xmlns:xsd="http://www.w3.org/2001/XMLSchema" xmlns:xs="http://www.w3.org/2001/XMLSchema" xmlns:p="http://schemas.microsoft.com/office/2006/metadata/properties" xmlns:ns2="15b4a86a-df4e-42c4-9fb9-a16438e501c0" xmlns:ns3="82749ade-fd9e-449c-928a-3324f31820c5" targetNamespace="http://schemas.microsoft.com/office/2006/metadata/properties" ma:root="true" ma:fieldsID="309d3daddbe5a4ea1a63923ce26b8b68" ns2:_="" ns3:_="">
    <xsd:import namespace="15b4a86a-df4e-42c4-9fb9-a16438e501c0"/>
    <xsd:import namespace="82749ade-fd9e-449c-928a-3324f31820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4a86a-df4e-42c4-9fb9-a16438e50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749ade-fd9e-449c-928a-3324f31820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a712e1-2b3d-4883-8dbe-af8101b0cf53}" ma:internalName="TaxCatchAll" ma:showField="CatchAllData" ma:web="82749ade-fd9e-449c-928a-3324f31820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2749ade-fd9e-449c-928a-3324f31820c5" xsi:nil="true"/>
    <lcf76f155ced4ddcb4097134ff3c332f xmlns="15b4a86a-df4e-42c4-9fb9-a16438e501c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02F417A-FF79-4C85-A12D-498C98380021}"/>
</file>

<file path=customXml/itemProps2.xml><?xml version="1.0" encoding="utf-8"?>
<ds:datastoreItem xmlns:ds="http://schemas.openxmlformats.org/officeDocument/2006/customXml" ds:itemID="{311FEAF1-58C9-41FD-94DE-B680B5ECCA3C}"/>
</file>

<file path=customXml/itemProps3.xml><?xml version="1.0" encoding="utf-8"?>
<ds:datastoreItem xmlns:ds="http://schemas.openxmlformats.org/officeDocument/2006/customXml" ds:itemID="{A0063F68-9CC2-477E-93F2-584EE006A8C6}"/>
</file>

<file path=docProps/app.xml><?xml version="1.0" encoding="utf-8"?>
<Properties xmlns="http://schemas.openxmlformats.org/officeDocument/2006/extended-properties" xmlns:vt="http://schemas.openxmlformats.org/officeDocument/2006/docPropsVTypes">
  <Template/>
  <TotalTime>913</TotalTime>
  <Words>3281</Words>
  <Application>Microsoft Office PowerPoint</Application>
  <PresentationFormat>Widescreen</PresentationFormat>
  <Paragraphs>252</Paragraphs>
  <Slides>24</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Segoe UI</vt:lpstr>
      <vt:lpstr>3_Office Theme</vt:lpstr>
      <vt:lpstr>Learning, Teaching &amp;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Workstream meeting update Leadership, Improvement and Empowerment</dc:title>
  <dc:creator>Drever, Alison</dc:creator>
  <cp:lastModifiedBy>Mike Downie</cp:lastModifiedBy>
  <cp:revision>25</cp:revision>
  <dcterms:created xsi:type="dcterms:W3CDTF">2021-09-28T07:33:31Z</dcterms:created>
  <dcterms:modified xsi:type="dcterms:W3CDTF">2023-02-13T19:24:09Z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0x0101003BC931E8661F5B4BB60971DBA5F4E284</vt:lpwstr>
  </property>
</Properties>
</file>