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327" r:id="rId5"/>
    <p:sldId id="328" r:id="rId6"/>
    <p:sldId id="329" r:id="rId7"/>
    <p:sldId id="330" r:id="rId8"/>
    <p:sldId id="331" r:id="rId9"/>
    <p:sldId id="332" r:id="rId10"/>
    <p:sldId id="333" r:id="rId11"/>
    <p:sldId id="334" r:id="rId12"/>
    <p:sldId id="336" r:id="rId13"/>
    <p:sldId id="337" r:id="rId14"/>
    <p:sldId id="338" r:id="rId15"/>
    <p:sldId id="339" r:id="rId16"/>
    <p:sldId id="340" r:id="rId17"/>
    <p:sldId id="341" r:id="rId18"/>
    <p:sldId id="342" r:id="rId19"/>
    <p:sldId id="343" r:id="rId20"/>
    <p:sldId id="344" r:id="rId21"/>
    <p:sldId id="345" r:id="rId22"/>
    <p:sldId id="346" r:id="rId23"/>
    <p:sldId id="369"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4CED7-5DB1-46BB-B1F0-BFCBDDD7F7F5}" v="1" dt="2021-09-29T15:28:15.570"/>
    <p1510:client id="{7CA69E5D-6F8A-4DEF-8D7E-6C1B6123BB41}" v="2" dt="2022-01-24T17:53:27.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58" autoAdjust="0"/>
  </p:normalViewPr>
  <p:slideViewPr>
    <p:cSldViewPr snapToGrid="0">
      <p:cViewPr varScale="1">
        <p:scale>
          <a:sx n="78" d="100"/>
          <a:sy n="78" d="100"/>
        </p:scale>
        <p:origin x="984"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Thomson" userId="S::gw09thomsonsusan4@glowmail.org.uk::3971757a-35b9-437a-b55b-01b7e3cdc20c" providerId="AD" clId="Web-{7CA69E5D-6F8A-4DEF-8D7E-6C1B6123BB41}"/>
    <pc:docChg chg="modSld">
      <pc:chgData name="S Thomson" userId="S::gw09thomsonsusan4@glowmail.org.uk::3971757a-35b9-437a-b55b-01b7e3cdc20c" providerId="AD" clId="Web-{7CA69E5D-6F8A-4DEF-8D7E-6C1B6123BB41}" dt="2022-01-24T17:53:27.440" v="1" actId="1076"/>
      <pc:docMkLst>
        <pc:docMk/>
      </pc:docMkLst>
      <pc:sldChg chg="modSp">
        <pc:chgData name="S Thomson" userId="S::gw09thomsonsusan4@glowmail.org.uk::3971757a-35b9-437a-b55b-01b7e3cdc20c" providerId="AD" clId="Web-{7CA69E5D-6F8A-4DEF-8D7E-6C1B6123BB41}" dt="2022-01-24T17:53:27.440" v="1" actId="1076"/>
        <pc:sldMkLst>
          <pc:docMk/>
          <pc:sldMk cId="2814922928" sldId="332"/>
        </pc:sldMkLst>
        <pc:picChg chg="mod">
          <ac:chgData name="S Thomson" userId="S::gw09thomsonsusan4@glowmail.org.uk::3971757a-35b9-437a-b55b-01b7e3cdc20c" providerId="AD" clId="Web-{7CA69E5D-6F8A-4DEF-8D7E-6C1B6123BB41}" dt="2022-01-24T17:53:27.440" v="1" actId="1076"/>
          <ac:picMkLst>
            <pc:docMk/>
            <pc:sldMk cId="2814922928" sldId="332"/>
            <ac:picMk id="70662" creationId="{00000000-0000-0000-0000-000000000000}"/>
          </ac:picMkLst>
        </pc:picChg>
      </pc:sldChg>
    </pc:docChg>
  </pc:docChgLst>
  <pc:docChgLst>
    <pc:chgData name="Mrs McKenzie" userId="S::gw18mckenzielisa@glow.sch.uk::9a4dc4cc-f595-4394-bcbd-3cef8f2c228b" providerId="AD" clId="Web-{3664CED7-5DB1-46BB-B1F0-BFCBDDD7F7F5}"/>
    <pc:docChg chg="modSld">
      <pc:chgData name="Mrs McKenzie" userId="S::gw18mckenzielisa@glow.sch.uk::9a4dc4cc-f595-4394-bcbd-3cef8f2c228b" providerId="AD" clId="Web-{3664CED7-5DB1-46BB-B1F0-BFCBDDD7F7F5}" dt="2021-09-29T15:28:15.570" v="0"/>
      <pc:docMkLst>
        <pc:docMk/>
      </pc:docMkLst>
      <pc:sldChg chg="addSp">
        <pc:chgData name="Mrs McKenzie" userId="S::gw18mckenzielisa@glow.sch.uk::9a4dc4cc-f595-4394-bcbd-3cef8f2c228b" providerId="AD" clId="Web-{3664CED7-5DB1-46BB-B1F0-BFCBDDD7F7F5}" dt="2021-09-29T15:28:15.570" v="0"/>
        <pc:sldMkLst>
          <pc:docMk/>
          <pc:sldMk cId="70222196" sldId="327"/>
        </pc:sldMkLst>
        <pc:spChg chg="add">
          <ac:chgData name="Mrs McKenzie" userId="S::gw18mckenzielisa@glow.sch.uk::9a4dc4cc-f595-4394-bcbd-3cef8f2c228b" providerId="AD" clId="Web-{3664CED7-5DB1-46BB-B1F0-BFCBDDD7F7F5}" dt="2021-09-29T15:28:15.570" v="0"/>
          <ac:spMkLst>
            <pc:docMk/>
            <pc:sldMk cId="70222196" sldId="327"/>
            <ac:spMk id="2" creationId="{70A8EEC7-D9D7-48C2-A8B9-207CBE64BF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D5FB8-3CBD-4B59-85CF-0D9180BD8FC0}" type="doc">
      <dgm:prSet loTypeId="urn:microsoft.com/office/officeart/2005/8/layout/hProcess9" loCatId="process" qsTypeId="urn:microsoft.com/office/officeart/2005/8/quickstyle/simple1" qsCatId="simple" csTypeId="urn:microsoft.com/office/officeart/2005/8/colors/accent1_2" csCatId="accent1" phldr="1"/>
      <dgm:spPr/>
    </dgm:pt>
    <dgm:pt modelId="{89B7CBBE-D663-4AA7-9966-AF4921C61E94}">
      <dgm:prSet phldrT="[Text]" custT="1"/>
      <dgm:spPr>
        <a:solidFill>
          <a:srgbClr val="00C4C4"/>
        </a:solidFill>
        <a:ln>
          <a:solidFill>
            <a:srgbClr val="00C4C4"/>
          </a:solidFill>
        </a:ln>
      </dgm:spPr>
      <dgm:t>
        <a:bodyPr/>
        <a:lstStyle/>
        <a:p>
          <a:r>
            <a:rPr lang="en-GB" sz="2000" b="1" dirty="0">
              <a:latin typeface="+mj-lt"/>
            </a:rPr>
            <a:t>Look at the selected bundle of experiences and outcomes.</a:t>
          </a:r>
        </a:p>
      </dgm:t>
    </dgm:pt>
    <dgm:pt modelId="{4E394672-F943-498B-B39B-1973BCE1E972}" type="parTrans" cxnId="{E65444B8-3CFA-4DCF-A8BF-834B59B37A3F}">
      <dgm:prSet/>
      <dgm:spPr/>
      <dgm:t>
        <a:bodyPr/>
        <a:lstStyle/>
        <a:p>
          <a:endParaRPr lang="en-GB"/>
        </a:p>
      </dgm:t>
    </dgm:pt>
    <dgm:pt modelId="{9E32EE8A-05AA-40E6-99F9-5D27E683782D}" type="sibTrans" cxnId="{E65444B8-3CFA-4DCF-A8BF-834B59B37A3F}">
      <dgm:prSet/>
      <dgm:spPr/>
      <dgm:t>
        <a:bodyPr/>
        <a:lstStyle/>
        <a:p>
          <a:endParaRPr lang="en-GB"/>
        </a:p>
      </dgm:t>
    </dgm:pt>
    <dgm:pt modelId="{C7D03BA6-6F75-424E-A2F0-889F2E907039}">
      <dgm:prSet phldrT="[Text]" custT="1"/>
      <dgm:spPr>
        <a:solidFill>
          <a:srgbClr val="00C4C4"/>
        </a:solidFill>
        <a:ln>
          <a:solidFill>
            <a:srgbClr val="00C4C4"/>
          </a:solidFill>
        </a:ln>
      </dgm:spPr>
      <dgm:t>
        <a:bodyPr/>
        <a:lstStyle/>
        <a:p>
          <a:r>
            <a:rPr lang="en-GB" sz="2000" b="1" dirty="0">
              <a:latin typeface="+mj-lt"/>
            </a:rPr>
            <a:t>Create the learning intentions, reflecting the standards in the experiences and outcomes.</a:t>
          </a:r>
        </a:p>
      </dgm:t>
    </dgm:pt>
    <dgm:pt modelId="{E62F40F8-40C1-44BB-BC3C-A5AC0E4A9E38}" type="sibTrans" cxnId="{189FBE06-17BE-40B8-9293-9179B906E08C}">
      <dgm:prSet/>
      <dgm:spPr/>
      <dgm:t>
        <a:bodyPr/>
        <a:lstStyle/>
        <a:p>
          <a:endParaRPr lang="en-GB"/>
        </a:p>
      </dgm:t>
    </dgm:pt>
    <dgm:pt modelId="{9788C585-9553-46F6-AD7F-A2991C72482B}" type="parTrans" cxnId="{189FBE06-17BE-40B8-9293-9179B906E08C}">
      <dgm:prSet/>
      <dgm:spPr/>
      <dgm:t>
        <a:bodyPr/>
        <a:lstStyle/>
        <a:p>
          <a:endParaRPr lang="en-GB"/>
        </a:p>
      </dgm:t>
    </dgm:pt>
    <dgm:pt modelId="{47EC3E95-486E-441D-B542-A0359FF96768}">
      <dgm:prSet phldrT="[Text]" custT="1"/>
      <dgm:spPr>
        <a:solidFill>
          <a:srgbClr val="00C4C4"/>
        </a:solidFill>
        <a:ln>
          <a:solidFill>
            <a:srgbClr val="00C4C4"/>
          </a:solidFill>
        </a:ln>
      </dgm:spPr>
      <dgm:t>
        <a:bodyPr/>
        <a:lstStyle/>
        <a:p>
          <a:pPr>
            <a:spcAft>
              <a:spcPts val="200"/>
            </a:spcAft>
          </a:pPr>
          <a:r>
            <a:rPr lang="en-GB" sz="2000" b="1" dirty="0">
              <a:latin typeface="+mj-lt"/>
            </a:rPr>
            <a:t>Consider:</a:t>
          </a:r>
        </a:p>
        <a:p>
          <a:pPr>
            <a:spcAft>
              <a:spcPts val="200"/>
            </a:spcAft>
          </a:pPr>
          <a:r>
            <a:rPr lang="en-GB" sz="2000" b="1" dirty="0">
              <a:latin typeface="+mj-lt"/>
            </a:rPr>
            <a:t>What do I want the learners to know, understand and/or be able to do?</a:t>
          </a:r>
        </a:p>
      </dgm:t>
    </dgm:pt>
    <dgm:pt modelId="{05CF87B9-B995-4025-930E-5C87F788C2F6}" type="sibTrans" cxnId="{AA7C2E24-13B4-480F-A9C5-4C86AC607926}">
      <dgm:prSet/>
      <dgm:spPr/>
      <dgm:t>
        <a:bodyPr/>
        <a:lstStyle/>
        <a:p>
          <a:endParaRPr lang="en-GB"/>
        </a:p>
      </dgm:t>
    </dgm:pt>
    <dgm:pt modelId="{A4288174-09BB-47BD-A185-3C8D70F8E0CD}" type="parTrans" cxnId="{AA7C2E24-13B4-480F-A9C5-4C86AC607926}">
      <dgm:prSet/>
      <dgm:spPr/>
      <dgm:t>
        <a:bodyPr/>
        <a:lstStyle/>
        <a:p>
          <a:endParaRPr lang="en-GB"/>
        </a:p>
      </dgm:t>
    </dgm:pt>
    <dgm:pt modelId="{66399473-55F9-43ED-94E1-A0C22A4BA700}" type="pres">
      <dgm:prSet presAssocID="{69BD5FB8-3CBD-4B59-85CF-0D9180BD8FC0}" presName="CompostProcess" presStyleCnt="0">
        <dgm:presLayoutVars>
          <dgm:dir/>
          <dgm:resizeHandles val="exact"/>
        </dgm:presLayoutVars>
      </dgm:prSet>
      <dgm:spPr/>
    </dgm:pt>
    <dgm:pt modelId="{90B6F04F-851E-49A7-A960-07D80C7E5F62}" type="pres">
      <dgm:prSet presAssocID="{69BD5FB8-3CBD-4B59-85CF-0D9180BD8FC0}" presName="arrow" presStyleLbl="bgShp" presStyleIdx="0" presStyleCnt="1" custScaleX="117647" custLinFactNeighborX="-934" custLinFactNeighborY="-7573"/>
      <dgm:spPr>
        <a:ln w="57150">
          <a:solidFill>
            <a:srgbClr val="00ABB5"/>
          </a:solidFill>
        </a:ln>
      </dgm:spPr>
    </dgm:pt>
    <dgm:pt modelId="{3E491785-C16C-4C81-B0A6-5A98BA327A27}" type="pres">
      <dgm:prSet presAssocID="{69BD5FB8-3CBD-4B59-85CF-0D9180BD8FC0}" presName="linearProcess" presStyleCnt="0"/>
      <dgm:spPr/>
    </dgm:pt>
    <dgm:pt modelId="{F50ECC1B-E57C-4C1C-80E3-529E3FB96A44}" type="pres">
      <dgm:prSet presAssocID="{89B7CBBE-D663-4AA7-9966-AF4921C61E94}" presName="textNode" presStyleLbl="node1" presStyleIdx="0" presStyleCnt="3" custScaleX="48617" custScaleY="121758" custLinFactNeighborX="13989" custLinFactNeighborY="915">
        <dgm:presLayoutVars>
          <dgm:bulletEnabled val="1"/>
        </dgm:presLayoutVars>
      </dgm:prSet>
      <dgm:spPr/>
    </dgm:pt>
    <dgm:pt modelId="{45BD2929-4DB8-48C9-AC2C-B3F674CEB142}" type="pres">
      <dgm:prSet presAssocID="{9E32EE8A-05AA-40E6-99F9-5D27E683782D}" presName="sibTrans" presStyleCnt="0"/>
      <dgm:spPr/>
    </dgm:pt>
    <dgm:pt modelId="{E93E0EE3-C488-4DED-B258-E1CD6B7C4D42}" type="pres">
      <dgm:prSet presAssocID="{47EC3E95-486E-441D-B542-A0359FF96768}" presName="textNode" presStyleLbl="node1" presStyleIdx="1" presStyleCnt="3" custScaleX="51019" custScaleY="120047" custLinFactNeighborX="-71973" custLinFactNeighborY="-619">
        <dgm:presLayoutVars>
          <dgm:bulletEnabled val="1"/>
        </dgm:presLayoutVars>
      </dgm:prSet>
      <dgm:spPr/>
    </dgm:pt>
    <dgm:pt modelId="{7F6DACDE-C0E9-428D-9DDA-CA1F5EE58E8E}" type="pres">
      <dgm:prSet presAssocID="{05CF87B9-B995-4025-930E-5C87F788C2F6}" presName="sibTrans" presStyleCnt="0"/>
      <dgm:spPr/>
    </dgm:pt>
    <dgm:pt modelId="{E85C343F-105F-48A7-9F99-2D0A50034925}" type="pres">
      <dgm:prSet presAssocID="{C7D03BA6-6F75-424E-A2F0-889F2E907039}" presName="textNode" presStyleLbl="node1" presStyleIdx="2" presStyleCnt="3" custScaleX="61481" custScaleY="108069" custLinFactX="-4974" custLinFactNeighborX="-100000" custLinFactNeighborY="148">
        <dgm:presLayoutVars>
          <dgm:bulletEnabled val="1"/>
        </dgm:presLayoutVars>
      </dgm:prSet>
      <dgm:spPr/>
    </dgm:pt>
  </dgm:ptLst>
  <dgm:cxnLst>
    <dgm:cxn modelId="{C1619803-4C39-4E2B-8A9E-08B0CC49BBAC}" type="presOf" srcId="{47EC3E95-486E-441D-B542-A0359FF96768}" destId="{E93E0EE3-C488-4DED-B258-E1CD6B7C4D42}" srcOrd="0" destOrd="0" presId="urn:microsoft.com/office/officeart/2005/8/layout/hProcess9"/>
    <dgm:cxn modelId="{189FBE06-17BE-40B8-9293-9179B906E08C}" srcId="{69BD5FB8-3CBD-4B59-85CF-0D9180BD8FC0}" destId="{C7D03BA6-6F75-424E-A2F0-889F2E907039}" srcOrd="2" destOrd="0" parTransId="{9788C585-9553-46F6-AD7F-A2991C72482B}" sibTransId="{E62F40F8-40C1-44BB-BC3C-A5AC0E4A9E38}"/>
    <dgm:cxn modelId="{FA6BC521-935E-4FC0-8409-3B37306937A3}" type="presOf" srcId="{89B7CBBE-D663-4AA7-9966-AF4921C61E94}" destId="{F50ECC1B-E57C-4C1C-80E3-529E3FB96A44}" srcOrd="0" destOrd="0" presId="urn:microsoft.com/office/officeart/2005/8/layout/hProcess9"/>
    <dgm:cxn modelId="{AA7C2E24-13B4-480F-A9C5-4C86AC607926}" srcId="{69BD5FB8-3CBD-4B59-85CF-0D9180BD8FC0}" destId="{47EC3E95-486E-441D-B542-A0359FF96768}" srcOrd="1" destOrd="0" parTransId="{A4288174-09BB-47BD-A185-3C8D70F8E0CD}" sibTransId="{05CF87B9-B995-4025-930E-5C87F788C2F6}"/>
    <dgm:cxn modelId="{2B9BE34B-76C4-4A1C-AB49-D8ACE0089D6B}" type="presOf" srcId="{69BD5FB8-3CBD-4B59-85CF-0D9180BD8FC0}" destId="{66399473-55F9-43ED-94E1-A0C22A4BA700}" srcOrd="0" destOrd="0" presId="urn:microsoft.com/office/officeart/2005/8/layout/hProcess9"/>
    <dgm:cxn modelId="{E65444B8-3CFA-4DCF-A8BF-834B59B37A3F}" srcId="{69BD5FB8-3CBD-4B59-85CF-0D9180BD8FC0}" destId="{89B7CBBE-D663-4AA7-9966-AF4921C61E94}" srcOrd="0" destOrd="0" parTransId="{4E394672-F943-498B-B39B-1973BCE1E972}" sibTransId="{9E32EE8A-05AA-40E6-99F9-5D27E683782D}"/>
    <dgm:cxn modelId="{D24DE9FB-1AAF-4155-8CBD-E1D4F8A9BE68}" type="presOf" srcId="{C7D03BA6-6F75-424E-A2F0-889F2E907039}" destId="{E85C343F-105F-48A7-9F99-2D0A50034925}" srcOrd="0" destOrd="0" presId="urn:microsoft.com/office/officeart/2005/8/layout/hProcess9"/>
    <dgm:cxn modelId="{27E3D72C-B8BA-4C0D-8FC1-EAD690B968B3}" type="presParOf" srcId="{66399473-55F9-43ED-94E1-A0C22A4BA700}" destId="{90B6F04F-851E-49A7-A960-07D80C7E5F62}" srcOrd="0" destOrd="0" presId="urn:microsoft.com/office/officeart/2005/8/layout/hProcess9"/>
    <dgm:cxn modelId="{D5D46C4B-C41D-4286-98C2-F48C764ABBFB}" type="presParOf" srcId="{66399473-55F9-43ED-94E1-A0C22A4BA700}" destId="{3E491785-C16C-4C81-B0A6-5A98BA327A27}" srcOrd="1" destOrd="0" presId="urn:microsoft.com/office/officeart/2005/8/layout/hProcess9"/>
    <dgm:cxn modelId="{6DD13401-4DF4-4863-940E-75599673F6E2}" type="presParOf" srcId="{3E491785-C16C-4C81-B0A6-5A98BA327A27}" destId="{F50ECC1B-E57C-4C1C-80E3-529E3FB96A44}" srcOrd="0" destOrd="0" presId="urn:microsoft.com/office/officeart/2005/8/layout/hProcess9"/>
    <dgm:cxn modelId="{BD4E9326-4A68-4D74-9568-EEA3BA30B12C}" type="presParOf" srcId="{3E491785-C16C-4C81-B0A6-5A98BA327A27}" destId="{45BD2929-4DB8-48C9-AC2C-B3F674CEB142}" srcOrd="1" destOrd="0" presId="urn:microsoft.com/office/officeart/2005/8/layout/hProcess9"/>
    <dgm:cxn modelId="{3090B426-A5D9-4B1E-A694-8DC70EA3069C}" type="presParOf" srcId="{3E491785-C16C-4C81-B0A6-5A98BA327A27}" destId="{E93E0EE3-C488-4DED-B258-E1CD6B7C4D42}" srcOrd="2" destOrd="0" presId="urn:microsoft.com/office/officeart/2005/8/layout/hProcess9"/>
    <dgm:cxn modelId="{9AE5A299-CE49-4BF5-B2EB-821CCB5284AB}" type="presParOf" srcId="{3E491785-C16C-4C81-B0A6-5A98BA327A27}" destId="{7F6DACDE-C0E9-428D-9DDA-CA1F5EE58E8E}" srcOrd="3" destOrd="0" presId="urn:microsoft.com/office/officeart/2005/8/layout/hProcess9"/>
    <dgm:cxn modelId="{3B11807C-BBEF-4472-BF71-512AED70898D}" type="presParOf" srcId="{3E491785-C16C-4C81-B0A6-5A98BA327A27}" destId="{E85C343F-105F-48A7-9F99-2D0A5003492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F04F-851E-49A7-A960-07D80C7E5F62}">
      <dsp:nvSpPr>
        <dsp:cNvPr id="0" name=""/>
        <dsp:cNvSpPr/>
      </dsp:nvSpPr>
      <dsp:spPr>
        <a:xfrm>
          <a:off x="0" y="0"/>
          <a:ext cx="8471742" cy="4762176"/>
        </a:xfrm>
        <a:prstGeom prst="rightArrow">
          <a:avLst/>
        </a:prstGeom>
        <a:solidFill>
          <a:schemeClr val="accent1">
            <a:tint val="40000"/>
            <a:hueOff val="0"/>
            <a:satOff val="0"/>
            <a:lumOff val="0"/>
            <a:alphaOff val="0"/>
          </a:schemeClr>
        </a:solidFill>
        <a:ln w="57150">
          <a:solidFill>
            <a:srgbClr val="00ABB5"/>
          </a:solidFill>
        </a:ln>
        <a:effectLst/>
      </dsp:spPr>
      <dsp:style>
        <a:lnRef idx="0">
          <a:scrgbClr r="0" g="0" b="0"/>
        </a:lnRef>
        <a:fillRef idx="1">
          <a:scrgbClr r="0" g="0" b="0"/>
        </a:fillRef>
        <a:effectRef idx="0">
          <a:scrgbClr r="0" g="0" b="0"/>
        </a:effectRef>
        <a:fontRef idx="minor"/>
      </dsp:style>
    </dsp:sp>
    <dsp:sp modelId="{F50ECC1B-E57C-4C1C-80E3-529E3FB96A44}">
      <dsp:nvSpPr>
        <dsp:cNvPr id="0" name=""/>
        <dsp:cNvSpPr/>
      </dsp:nvSpPr>
      <dsp:spPr>
        <a:xfrm>
          <a:off x="516969" y="1238851"/>
          <a:ext cx="1952179" cy="2319332"/>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Look at the selected bundle of experiences and outcomes.</a:t>
          </a:r>
        </a:p>
      </dsp:txBody>
      <dsp:txXfrm>
        <a:off x="612267" y="1334149"/>
        <a:ext cx="1761583" cy="2128736"/>
      </dsp:txXfrm>
    </dsp:sp>
    <dsp:sp modelId="{E93E0EE3-C488-4DED-B258-E1CD6B7C4D42}">
      <dsp:nvSpPr>
        <dsp:cNvPr id="0" name=""/>
        <dsp:cNvSpPr/>
      </dsp:nvSpPr>
      <dsp:spPr>
        <a:xfrm>
          <a:off x="2528612" y="1225926"/>
          <a:ext cx="2119679" cy="2286739"/>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200"/>
            </a:spcAft>
            <a:buNone/>
          </a:pPr>
          <a:r>
            <a:rPr lang="en-GB" sz="2000" b="1" kern="1200" dirty="0">
              <a:latin typeface="+mj-lt"/>
            </a:rPr>
            <a:t>Consider:</a:t>
          </a:r>
        </a:p>
        <a:p>
          <a:pPr marL="0" lvl="0" indent="0" algn="ctr" defTabSz="889000">
            <a:lnSpc>
              <a:spcPct val="90000"/>
            </a:lnSpc>
            <a:spcBef>
              <a:spcPct val="0"/>
            </a:spcBef>
            <a:spcAft>
              <a:spcPts val="200"/>
            </a:spcAft>
            <a:buNone/>
          </a:pPr>
          <a:r>
            <a:rPr lang="en-GB" sz="2000" b="1" kern="1200" dirty="0">
              <a:latin typeface="+mj-lt"/>
            </a:rPr>
            <a:t>What do I want the learners to know, understand and/or be able to do?</a:t>
          </a:r>
        </a:p>
      </dsp:txBody>
      <dsp:txXfrm>
        <a:off x="2632086" y="1329400"/>
        <a:ext cx="1912731" cy="2079791"/>
      </dsp:txXfrm>
    </dsp:sp>
    <dsp:sp modelId="{E85C343F-105F-48A7-9F99-2D0A50034925}">
      <dsp:nvSpPr>
        <dsp:cNvPr id="0" name=""/>
        <dsp:cNvSpPr/>
      </dsp:nvSpPr>
      <dsp:spPr>
        <a:xfrm>
          <a:off x="4739795" y="1354620"/>
          <a:ext cx="2637285" cy="2058574"/>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j-lt"/>
            </a:rPr>
            <a:t>Create the learning intentions, reflecting the standards in the experiences and outcomes.</a:t>
          </a:r>
        </a:p>
      </dsp:txBody>
      <dsp:txXfrm>
        <a:off x="4840286" y="1455111"/>
        <a:ext cx="2436303" cy="18575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24/01/2022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24/01/2022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gov.scot/improvement/Documents/lead9-blog-for-portmoak-p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QuKf7jBxlkI"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DCA3F-8EA8-4FEF-9F04-1920D3D04CC4}"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183570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GB" dirty="0"/>
              <a:t>‘Learners’ should be considered at every stage of the moderation process. Their prior learning and next steps should be taken into account to provide rich learning experiences and valid assessments. </a:t>
            </a:r>
          </a:p>
          <a:p>
            <a:pPr marL="171450" indent="-171450" eaLnBrk="1" fontAlgn="auto" hangingPunct="1">
              <a:spcBef>
                <a:spcPts val="0"/>
              </a:spcBef>
              <a:spcAft>
                <a:spcPts val="0"/>
              </a:spcAft>
              <a:buFont typeface="Arial" panose="020B0604020202020204" pitchFamily="34" charset="0"/>
              <a:buChar char="•"/>
              <a:defRPr/>
            </a:pPr>
            <a:r>
              <a:rPr lang="en-GB" dirty="0"/>
              <a:t>We know that personalisation and choice is one of the principles of curriculum design, but how do we allow for personalisation and choice in planning learning, teaching and assessment to ensure relevance to learners? Learners’ interests and achievements should be considered to ensure the learning is engaging. </a:t>
            </a:r>
          </a:p>
          <a:p>
            <a:pPr marL="171450" indent="-171450" eaLnBrk="1" fontAlgn="auto" hangingPunct="1">
              <a:spcBef>
                <a:spcPts val="0"/>
              </a:spcBef>
              <a:spcAft>
                <a:spcPts val="0"/>
              </a:spcAft>
              <a:buFont typeface="Arial" panose="020B0604020202020204" pitchFamily="34" charset="0"/>
              <a:buChar char="•"/>
              <a:defRPr/>
            </a:pPr>
            <a:r>
              <a:rPr lang="en-GB" dirty="0"/>
              <a:t>Learners need to know what they are learning by being involved in discussions around learning intentions. This helps to ensure that learners have a clear understanding of the focus for learning. Similarly, learners need to know what they need to do to be successful. This can be achieved by including learners in co-constructing success criteria where appropriate. Teachers need to guide learners through this process. </a:t>
            </a:r>
          </a:p>
          <a:p>
            <a:pPr marL="171450" indent="-171450" eaLnBrk="1" fontAlgn="auto" hangingPunct="1">
              <a:spcBef>
                <a:spcPts val="0"/>
              </a:spcBef>
              <a:spcAft>
                <a:spcPts val="0"/>
              </a:spcAft>
              <a:buFont typeface="Arial" panose="020B0604020202020204" pitchFamily="34" charset="0"/>
              <a:buChar char="•"/>
              <a:defRPr/>
            </a:pPr>
            <a:r>
              <a:rPr lang="en-GB" dirty="0"/>
              <a:t>Feedback is key to developing next steps and raising attainment.  Learners need to be involved in feedback – this is the heart of the process. Learners should understand the purpose of feedback and be given time to act upon it. In order for feedback to be effective it has to be meaningful, specific and move learning forward – for example ensuring learners are clear about their strengths and what they need to do next to improve. </a:t>
            </a:r>
          </a:p>
          <a:p>
            <a:pPr marL="171450" indent="-171450">
              <a:buFont typeface="Arial" panose="020B0604020202020204" pitchFamily="34" charset="0"/>
              <a:buChar char="•"/>
              <a:defRPr/>
            </a:pPr>
            <a:r>
              <a:rPr lang="en-GB" dirty="0"/>
              <a:t>Once learners are familiar with this process they can become agents of their own learning , or of others, by engaging in self and peer assessment approaches. </a:t>
            </a:r>
          </a:p>
          <a:p>
            <a:pPr>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2A4C1B59-50A1-4DAD-85D2-3A4537500C25}" type="slidenum">
              <a:rPr lang="en-GB" smtClean="0">
                <a:solidFill>
                  <a:prstClr val="black"/>
                </a:solidFill>
                <a:latin typeface="Calibri"/>
                <a:cs typeface="+mn-cs"/>
              </a:rPr>
              <a:pPr fontAlgn="auto">
                <a:spcBef>
                  <a:spcPts val="0"/>
                </a:spcBef>
                <a:spcAft>
                  <a:spcPts val="0"/>
                </a:spcAft>
                <a:defRPr/>
              </a:pPr>
              <a:t>10</a:t>
            </a:fld>
            <a:endParaRPr lang="en-GB">
              <a:solidFill>
                <a:prstClr val="black"/>
              </a:solidFill>
              <a:latin typeface="Calibri"/>
              <a:cs typeface="+mn-cs"/>
            </a:endParaRPr>
          </a:p>
        </p:txBody>
      </p:sp>
    </p:spTree>
    <p:extLst>
      <p:ext uri="{BB962C8B-B14F-4D97-AF65-F5344CB8AC3E}">
        <p14:creationId xmlns:p14="http://schemas.microsoft.com/office/powerpoint/2010/main" val="120140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hlinkClick r:id="rId3"/>
              </a:rPr>
              <a:t>Blog from </a:t>
            </a:r>
            <a:r>
              <a:rPr lang="en-GB" altLang="en-US" dirty="0" err="1">
                <a:hlinkClick r:id="rId3"/>
              </a:rPr>
              <a:t>Portmoak</a:t>
            </a:r>
            <a:r>
              <a:rPr lang="en-GB" altLang="en-US" dirty="0">
                <a:hlinkClick r:id="rId3"/>
              </a:rPr>
              <a:t> Primary (</a:t>
            </a:r>
            <a:r>
              <a:rPr lang="en-GB" altLang="en-US" dirty="0" err="1">
                <a:hlinkClick r:id="rId3"/>
              </a:rPr>
              <a:t>education.gov.scot</a:t>
            </a:r>
            <a:r>
              <a:rPr lang="en-GB" altLang="en-US" dirty="0">
                <a:hlinkClick r:id="rId3"/>
              </a:rPr>
              <a:t>)</a:t>
            </a:r>
            <a:endParaRPr lang="en-GB" altLang="en-US" dirty="0"/>
          </a:p>
          <a:p>
            <a:endParaRPr lang="en-GB" altLang="en-US" dirty="0"/>
          </a:p>
          <a:p>
            <a:r>
              <a:rPr lang="en-GB" altLang="en-US" dirty="0" err="1"/>
              <a:t>Woodmuir</a:t>
            </a:r>
            <a:r>
              <a:rPr lang="en-GB" altLang="en-US" dirty="0"/>
              <a:t> Primary School - </a:t>
            </a:r>
            <a:r>
              <a:rPr lang="en-GB" altLang="en-US" dirty="0">
                <a:hlinkClick r:id="rId4"/>
              </a:rPr>
              <a:t>Involving children in planning and assessing their own learning - YouTube</a:t>
            </a:r>
            <a:endParaRPr lang="en-GB"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036CB4-B6B7-492A-9282-9E1F33901B9B}"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36619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GB" b="1" dirty="0"/>
              <a:t>‘Experiences</a:t>
            </a:r>
            <a:r>
              <a:rPr lang="en-GB" dirty="0"/>
              <a:t>' set expectations for the kinds of activities which will promote learning and development. </a:t>
            </a:r>
            <a:r>
              <a:rPr lang="en-GB" b="1" dirty="0"/>
              <a:t>‘Outcomes'</a:t>
            </a:r>
            <a:r>
              <a:rPr lang="en-GB" dirty="0"/>
              <a:t> set out standards and expectations for what the learner will be able to explain, apply or demonstrate. </a:t>
            </a:r>
          </a:p>
          <a:p>
            <a:pPr marL="171450" indent="-171450" eaLnBrk="1" fontAlgn="auto" hangingPunct="1">
              <a:spcBef>
                <a:spcPts val="0"/>
              </a:spcBef>
              <a:spcAft>
                <a:spcPts val="0"/>
              </a:spcAft>
              <a:buFont typeface="Arial" panose="020B0604020202020204" pitchFamily="34" charset="0"/>
              <a:buChar char="•"/>
              <a:defRPr/>
            </a:pPr>
            <a:r>
              <a:rPr lang="en-GB" dirty="0"/>
              <a:t>The experiences and outcomes are the starting point for planning all learning, teaching and assessment.</a:t>
            </a:r>
          </a:p>
          <a:p>
            <a:pPr marL="171450" indent="-171450" eaLnBrk="1" fontAlgn="auto" hangingPunct="1">
              <a:spcBef>
                <a:spcPts val="0"/>
              </a:spcBef>
              <a:spcAft>
                <a:spcPts val="0"/>
              </a:spcAft>
              <a:buFont typeface="Arial" panose="020B0604020202020204" pitchFamily="34" charset="0"/>
              <a:buChar char="•"/>
              <a:defRPr/>
            </a:pPr>
            <a:r>
              <a:rPr lang="en-GB" dirty="0"/>
              <a:t>Good advice would be to allow for opportunities for regular shorter planning. This allows for planning to be more responsive and to include learners in the process and creates a focus on ‘planning for learning, teaching and assessment’ rather than focus being on a ‘planner’. Courses and supportive plans will be in use but planning should be organic and responsive.</a:t>
            </a:r>
          </a:p>
          <a:p>
            <a:pPr marL="171450" indent="-171450" eaLnBrk="1" fontAlgn="auto" hangingPunct="1">
              <a:spcBef>
                <a:spcPts val="0"/>
              </a:spcBef>
              <a:spcAft>
                <a:spcPts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Selecting Es and Os when planning should start with your learners, taking into account their prior learning, where they currently are in terms of progress and what their next steps should be. </a:t>
            </a:r>
          </a:p>
          <a:p>
            <a:pPr marL="171450" indent="-171450" eaLnBrk="1" fontAlgn="auto" hangingPunct="1">
              <a:spcBef>
                <a:spcPts val="0"/>
              </a:spcBef>
              <a:spcAft>
                <a:spcPts val="0"/>
              </a:spcAft>
              <a:buFont typeface="Arial" panose="020B0604020202020204" pitchFamily="34" charset="0"/>
              <a:buChar char="•"/>
              <a:defRPr/>
            </a:pPr>
            <a:r>
              <a:rPr lang="en-GB" dirty="0"/>
              <a:t>When planning, look at the standards within the wording of the Experiences and OUTCOMES selected. Check that your planned assessment is going to provide opportunities for learners to demonstrate success.</a:t>
            </a:r>
          </a:p>
          <a:p>
            <a:pPr marL="171450" indent="-171450" eaLnBrk="1" fontAlgn="auto" hangingPunct="1">
              <a:spcBef>
                <a:spcPts val="0"/>
              </a:spcBef>
              <a:spcAft>
                <a:spcPts val="0"/>
              </a:spcAft>
              <a:buFont typeface="Arial" panose="020B0604020202020204" pitchFamily="34" charset="0"/>
              <a:buChar char="•"/>
              <a:defRPr/>
            </a:pPr>
            <a:r>
              <a:rPr lang="en-GB" dirty="0">
                <a:latin typeface="Arial" panose="020B0604020202020204" pitchFamily="34" charset="0"/>
                <a:cs typeface="Arial" panose="020B0604020202020204" pitchFamily="34" charset="0"/>
              </a:rPr>
              <a:t>Bundling should link Es and Os that fit naturally together or support each other. Your bundles may allow for depth of learning in an area that is fundamental to supporting new learning. Bundling should allow learners to make clear links between their learning as well as providing breadth, challenge and application – </a:t>
            </a:r>
            <a:r>
              <a:rPr lang="en-GB" dirty="0" err="1">
                <a:latin typeface="Arial" panose="020B0604020202020204" pitchFamily="34" charset="0"/>
                <a:cs typeface="Arial" panose="020B0604020202020204" pitchFamily="34" charset="0"/>
              </a:rPr>
              <a:t>IDL</a:t>
            </a:r>
            <a:r>
              <a:rPr lang="en-GB" dirty="0">
                <a:latin typeface="Arial" panose="020B0604020202020204" pitchFamily="34" charset="0"/>
                <a:cs typeface="Arial" panose="020B0604020202020204" pitchFamily="34" charset="0"/>
              </a:rPr>
              <a:t> is an example of this – making it possible to make connections across curricular subjects and to provide opportunities to apply literacy and numeracy in different contexts.  (</a:t>
            </a:r>
            <a:r>
              <a:rPr lang="en-GB" dirty="0"/>
              <a:t>Es and Os can be bundled from different organisers within the same curriculum area, such as literacy only or numeracy. They can also be selected from different curriculum areas to create bundles that link coherently to provide Inter Disciplinary Learning (</a:t>
            </a:r>
            <a:r>
              <a:rPr lang="en-GB" dirty="0" err="1"/>
              <a:t>IDL</a:t>
            </a:r>
            <a:r>
              <a:rPr lang="en-GB" dirty="0"/>
              <a:t>) experiences.)</a:t>
            </a:r>
          </a:p>
          <a:p>
            <a:pPr eaLnBrk="1" fontAlgn="auto" hangingPunct="1">
              <a:spcBef>
                <a:spcPts val="0"/>
              </a:spcBef>
              <a:spcAft>
                <a:spcPts val="0"/>
              </a:spcAft>
              <a:buFont typeface="Arial" panose="020B0604020202020204" pitchFamily="34" charset="0"/>
              <a:buNone/>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D9087310-B3CD-41FA-ACE5-3F1A5834645F}" type="slidenum">
              <a:rPr lang="en-GB" smtClean="0">
                <a:solidFill>
                  <a:prstClr val="black"/>
                </a:solidFill>
                <a:latin typeface="Calibri"/>
                <a:cs typeface="+mn-cs"/>
              </a:rPr>
              <a:pPr fontAlgn="auto">
                <a:spcBef>
                  <a:spcPts val="0"/>
                </a:spcBef>
                <a:spcAft>
                  <a:spcPts val="0"/>
                </a:spcAft>
                <a:defRPr/>
              </a:pPr>
              <a:t>12</a:t>
            </a:fld>
            <a:endParaRPr lang="en-GB">
              <a:solidFill>
                <a:prstClr val="black"/>
              </a:solidFill>
              <a:latin typeface="Calibri"/>
              <a:cs typeface="+mn-cs"/>
            </a:endParaRPr>
          </a:p>
        </p:txBody>
      </p:sp>
    </p:spTree>
    <p:extLst>
      <p:ext uri="{BB962C8B-B14F-4D97-AF65-F5344CB8AC3E}">
        <p14:creationId xmlns:p14="http://schemas.microsoft.com/office/powerpoint/2010/main" val="144280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Learning Intentions - important as they provide clarity for the learner of the particular aspect of the learning to be taken forward. </a:t>
            </a:r>
          </a:p>
          <a:p>
            <a:endParaRPr lang="en-GB" altLang="en-US" dirty="0"/>
          </a:p>
          <a:p>
            <a:r>
              <a:rPr lang="en-GB" altLang="en-US" dirty="0"/>
              <a:t>Success Criteria – enable you to know what learners have learned/or what they need to learn: </a:t>
            </a:r>
          </a:p>
          <a:p>
            <a:endParaRPr lang="en-GB"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9318CB3B-C324-414F-9083-DF6EEC31FB5A}" type="slidenum">
              <a:rPr lang="en-GB" smtClean="0">
                <a:solidFill>
                  <a:prstClr val="black"/>
                </a:solidFill>
                <a:latin typeface="Calibri"/>
                <a:cs typeface="+mn-cs"/>
              </a:rPr>
              <a:pPr fontAlgn="auto">
                <a:spcBef>
                  <a:spcPts val="0"/>
                </a:spcBef>
                <a:spcAft>
                  <a:spcPts val="0"/>
                </a:spcAft>
                <a:defRPr/>
              </a:pPr>
              <a:t>13</a:t>
            </a:fld>
            <a:endParaRPr lang="en-GB">
              <a:solidFill>
                <a:prstClr val="black"/>
              </a:solidFill>
              <a:latin typeface="Calibri"/>
              <a:cs typeface="+mn-cs"/>
            </a:endParaRPr>
          </a:p>
        </p:txBody>
      </p:sp>
    </p:spTree>
    <p:extLst>
      <p:ext uri="{BB962C8B-B14F-4D97-AF65-F5344CB8AC3E}">
        <p14:creationId xmlns:p14="http://schemas.microsoft.com/office/powerpoint/2010/main" val="60710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What are the key features of effective Learning Intentions?  5 minutes to consider this. Answers in the chat pane – Waterfall activity. </a:t>
            </a:r>
            <a:endParaRPr lang="en-US" altLang="en-US" dirty="0"/>
          </a:p>
          <a:p>
            <a:endParaRPr lang="en-GB" altLang="en-US" dirty="0"/>
          </a:p>
          <a:p>
            <a:endParaRPr lang="en-GB"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0E518C-26B1-4FB1-9607-252AEF9AA03E}"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167253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dirty="0">
                <a:solidFill>
                  <a:srgbClr val="000000"/>
                </a:solidFill>
              </a:rPr>
              <a:t>Emphasise the importance of identifying Learning Intentions from the bundle of Experiences and Outcomes</a:t>
            </a:r>
          </a:p>
          <a:p>
            <a:pPr marL="171450" indent="-171450" eaLnBrk="1" hangingPunct="1">
              <a:buFont typeface="Arial" panose="020B0604020202020204" pitchFamily="34" charset="0"/>
              <a:buChar char="•"/>
              <a:defRPr/>
            </a:pPr>
            <a:r>
              <a:rPr lang="en-GB" dirty="0">
                <a:solidFill>
                  <a:srgbClr val="000000"/>
                </a:solidFill>
              </a:rPr>
              <a:t>Emphasise clarity and involvement of the learner. Sh</a:t>
            </a:r>
            <a:r>
              <a:rPr lang="en-GB" altLang="en-US" dirty="0"/>
              <a:t>ould be child-friendly, </a:t>
            </a:r>
            <a:r>
              <a:rPr lang="en-GB" altLang="en-US" dirty="0">
                <a:solidFill>
                  <a:srgbClr val="FF0000"/>
                </a:solidFill>
              </a:rPr>
              <a:t>to be easily understood, by learners.</a:t>
            </a:r>
            <a:r>
              <a:rPr lang="en-GB" altLang="en-US" b="1" i="1" u="sng" dirty="0">
                <a:solidFill>
                  <a:srgbClr val="FF0000"/>
                </a:solidFill>
              </a:rPr>
              <a:t> </a:t>
            </a:r>
            <a:endParaRPr lang="en-GB" dirty="0">
              <a:solidFill>
                <a:srgbClr val="000000"/>
              </a:solidFill>
            </a:endParaRPr>
          </a:p>
          <a:p>
            <a:pPr marL="171450" indent="-171450" eaLnBrk="1" hangingPunct="1">
              <a:buFont typeface="Arial" panose="020B0604020202020204" pitchFamily="34" charset="0"/>
              <a:buChar char="•"/>
              <a:defRPr/>
            </a:pPr>
            <a:r>
              <a:rPr lang="en-GB" dirty="0">
                <a:solidFill>
                  <a:srgbClr val="000000"/>
                </a:solidFill>
              </a:rPr>
              <a:t>Sharing throughout lessons is very important – helping learner make the links between what they are doing and what they are learning</a:t>
            </a:r>
          </a:p>
          <a:p>
            <a:pPr marL="171450" indent="-171450" eaLnBrk="1" hangingPunct="1">
              <a:buFont typeface="Arial" panose="020B0604020202020204" pitchFamily="34" charset="0"/>
              <a:buChar char="•"/>
              <a:defRPr/>
            </a:pPr>
            <a:r>
              <a:rPr lang="en-GB" dirty="0">
                <a:solidFill>
                  <a:srgbClr val="000000"/>
                </a:solidFill>
              </a:rPr>
              <a:t>Emphasise link with assessment – assessment being integral part of learning and teaching</a:t>
            </a:r>
            <a:endParaRPr lang="en-GB" dirty="0"/>
          </a:p>
          <a:p>
            <a:pPr>
              <a:defRPr/>
            </a:pPr>
            <a:endParaRPr lang="en-GB"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79B250-8C83-4990-AF41-FFA004774EA0}"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1679518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GB" altLang="en-US"/>
              <a:t>Are we planning in this way across our establishment?</a:t>
            </a:r>
          </a:p>
          <a:p>
            <a:pPr marL="171450" indent="-171450" eaLnBrk="1" hangingPunct="1">
              <a:buFontTx/>
              <a:buChar char="•"/>
            </a:pPr>
            <a:r>
              <a:rPr lang="en-GB" altLang="en-US"/>
              <a:t>Do we draw our Learning Intentions from the bundle of Es and Os?</a:t>
            </a:r>
            <a:endParaRPr lang="en-US"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A2BC146A-723F-4447-A98B-B8C831B9FE8B}" type="slidenum">
              <a:rPr lang="en-GB" smtClean="0">
                <a:solidFill>
                  <a:prstClr val="black"/>
                </a:solidFill>
                <a:latin typeface="Calibri"/>
                <a:cs typeface="+mn-cs"/>
              </a:rPr>
              <a:pPr fontAlgn="auto">
                <a:spcBef>
                  <a:spcPts val="0"/>
                </a:spcBef>
                <a:spcAft>
                  <a:spcPts val="0"/>
                </a:spcAft>
                <a:defRPr/>
              </a:pPr>
              <a:t>16</a:t>
            </a:fld>
            <a:endParaRPr lang="en-GB">
              <a:solidFill>
                <a:prstClr val="black"/>
              </a:solidFill>
              <a:latin typeface="Calibri"/>
              <a:cs typeface="+mn-cs"/>
            </a:endParaRPr>
          </a:p>
        </p:txBody>
      </p:sp>
    </p:spTree>
    <p:extLst>
      <p:ext uri="{BB962C8B-B14F-4D97-AF65-F5344CB8AC3E}">
        <p14:creationId xmlns:p14="http://schemas.microsoft.com/office/powerpoint/2010/main" val="78731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solidFill>
                  <a:prstClr val="black">
                    <a:lumMod val="65000"/>
                    <a:lumOff val="35000"/>
                  </a:prstClr>
                </a:solidFill>
                <a:cs typeface="Calibri" panose="020F0502020204030204" pitchFamily="34" charset="0"/>
              </a:rPr>
              <a:t>Success criteria outline the ways in which the learner can achieve the learning intention.  </a:t>
            </a:r>
          </a:p>
          <a:p>
            <a:pPr marL="171450" indent="-171450">
              <a:buFont typeface="Arial" panose="020B0604020202020204" pitchFamily="34" charset="0"/>
              <a:buChar char="•"/>
              <a:defRPr/>
            </a:pPr>
            <a:r>
              <a:rPr lang="en-GB" dirty="0">
                <a:solidFill>
                  <a:prstClr val="black">
                    <a:lumMod val="65000"/>
                    <a:lumOff val="35000"/>
                  </a:prstClr>
                </a:solidFill>
                <a:cs typeface="Calibri" panose="020F0502020204030204" pitchFamily="34" charset="0"/>
              </a:rPr>
              <a:t>Success criteria are clear, relevant and measurable definitions of success – steps to success for the learner.</a:t>
            </a:r>
          </a:p>
          <a:p>
            <a:pPr marL="171450" indent="-171450">
              <a:buFont typeface="Arial" panose="020B0604020202020204" pitchFamily="34" charset="0"/>
              <a:buChar char="•"/>
              <a:defRPr/>
            </a:pPr>
            <a:r>
              <a:rPr lang="en-GB" altLang="en-US" dirty="0"/>
              <a:t>It is important to be clear about how you will know learners will demonstrate success before co-constructing the Success Criteria with learners.</a:t>
            </a:r>
          </a:p>
          <a:p>
            <a:pPr marL="171450" indent="-171450" eaLnBrk="1" hangingPunct="1">
              <a:buFont typeface="Arial" panose="020B0604020202020204" pitchFamily="34" charset="0"/>
              <a:buChar char="•"/>
              <a:defRPr/>
            </a:pPr>
            <a:r>
              <a:rPr lang="en-GB" altLang="en-US" dirty="0"/>
              <a:t>Success Criteria must focus on learning from the Learning Intention</a:t>
            </a:r>
          </a:p>
          <a:p>
            <a:pPr marL="171450" indent="-171450" eaLnBrk="1" hangingPunct="1">
              <a:buFont typeface="Arial" panose="020B0604020202020204" pitchFamily="34" charset="0"/>
              <a:buChar char="•"/>
              <a:defRPr/>
            </a:pPr>
            <a:endParaRPr lang="en-GB" altLang="en-US" dirty="0"/>
          </a:p>
          <a:p>
            <a:pPr eaLnBrk="1" hangingPunct="1">
              <a:buFont typeface="Arial" panose="020B0604020202020204" pitchFamily="34" charset="0"/>
              <a:buNone/>
              <a:defRPr/>
            </a:pPr>
            <a:r>
              <a:rPr lang="en-GB" altLang="en-US" dirty="0"/>
              <a:t>Success criteria ensure learners are actively engaged in assessing progress in learning and that they have a clear understanding of what success looks like and how to achieve it. Success criteria provide a framework to allow learners to engage in evaluative dialogue, to engage in feedback and provide a focus for identifying next steps in learning.</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9BB5F6-F5A4-4EA6-A9D6-590E4A4ABC51}"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315780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GB" dirty="0"/>
              <a:t>As mentioned, the experiences and outcomes are used to plan learning and the assessment of progress in the broad general education. By planning for assessment alongside learning and teaching, opportunities are provided for the learner to demonstrate expected standards within the Es and </a:t>
            </a:r>
            <a:r>
              <a:rPr lang="en-GB" dirty="0" err="1"/>
              <a:t>Os</a:t>
            </a:r>
            <a:r>
              <a:rPr lang="en-GB" dirty="0"/>
              <a:t>.</a:t>
            </a:r>
          </a:p>
          <a:p>
            <a:pPr marL="171450" indent="-171450" eaLnBrk="1" fontAlgn="auto" hangingPunct="1">
              <a:spcBef>
                <a:spcPts val="0"/>
              </a:spcBef>
              <a:spcAft>
                <a:spcPts val="0"/>
              </a:spcAft>
              <a:buFont typeface="Arial" panose="020B0604020202020204" pitchFamily="34" charset="0"/>
              <a:buChar char="•"/>
              <a:defRPr/>
            </a:pPr>
            <a:endParaRPr lang="en-GB" dirty="0"/>
          </a:p>
          <a:p>
            <a:pPr marL="171450" indent="-171450" eaLnBrk="1" fontAlgn="auto" hangingPunct="1">
              <a:spcBef>
                <a:spcPts val="0"/>
              </a:spcBef>
              <a:spcAft>
                <a:spcPts val="0"/>
              </a:spcAft>
              <a:buFont typeface="Arial" panose="020B0604020202020204" pitchFamily="34" charset="0"/>
              <a:buChar char="•"/>
              <a:defRPr/>
            </a:pPr>
            <a:r>
              <a:rPr lang="en-GB" dirty="0"/>
              <a:t>Furthermore, when planning the assessment, consideration should be given to what you want the learner to be able to demonstrate, apply or explain as a result of the learning experience – essentially, assessment should not be a bolt on at the end – but planned as part of learning and teaching. </a:t>
            </a:r>
          </a:p>
          <a:p>
            <a:pPr marL="171450" indent="-171450" eaLnBrk="1" fontAlgn="auto" hangingPunct="1">
              <a:spcBef>
                <a:spcPts val="0"/>
              </a:spcBef>
              <a:spcAft>
                <a:spcPts val="0"/>
              </a:spcAft>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Avoid using a teach – test teach – test only model. There are times when this approach is appropriate but there is also a need to use experiences and outcomes from previous learning so that learners can apply learning to new and unfamiliar contexts, for example when using periodic high quality assessments.  Therefore, try to ensure that a range of assessment approaches are planned for. It is important to note that when planning assessment, as part of learning and teaching, single Es and Os are not assessed</a:t>
            </a:r>
          </a:p>
          <a:p>
            <a:pPr>
              <a:buFont typeface="Arial" panose="020B0604020202020204" pitchFamily="34" charset="0"/>
              <a:buNone/>
              <a:defRPr/>
            </a:pPr>
            <a:r>
              <a:rPr lang="en-GB" dirty="0"/>
              <a:t> </a:t>
            </a:r>
          </a:p>
          <a:p>
            <a:pPr marL="171450" indent="-171450">
              <a:buFont typeface="Arial" panose="020B0604020202020204" pitchFamily="34" charset="0"/>
              <a:buChar char="•"/>
              <a:defRPr/>
            </a:pPr>
            <a:r>
              <a:rPr lang="en-GB" dirty="0"/>
              <a:t>It is important to note that the formerly named ‘Holistic assessments’ are referred to as high quality assessments and should be suitable to learners. This is to clarify the misconception that was holistic assessments required the generation of high volumes of evidence when rather assessment should be focused, and of high quality, focussing on breadth, challenge and application.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Such opportunities for learners to demonstrate breadth, challenge and application (in new and unfamiliar situations) should be planned.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Additionally, approaches to Learning, Teaching and Assessment should be considered across the four contexts for learning – to allow for opportunities to apply learning from organiser to organiser.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7826F057-95DA-4F35-871B-579296C48799}" type="slidenum">
              <a:rPr lang="en-GB" smtClean="0">
                <a:solidFill>
                  <a:prstClr val="black"/>
                </a:solidFill>
                <a:latin typeface="Calibri"/>
                <a:cs typeface="+mn-cs"/>
              </a:rPr>
              <a:pPr fontAlgn="auto">
                <a:spcBef>
                  <a:spcPts val="0"/>
                </a:spcBef>
                <a:spcAft>
                  <a:spcPts val="0"/>
                </a:spcAft>
                <a:defRPr/>
              </a:pPr>
              <a:t>18</a:t>
            </a:fld>
            <a:endParaRPr lang="en-GB">
              <a:solidFill>
                <a:prstClr val="black"/>
              </a:solidFill>
              <a:latin typeface="Calibri"/>
              <a:cs typeface="+mn-cs"/>
            </a:endParaRPr>
          </a:p>
        </p:txBody>
      </p:sp>
    </p:spTree>
    <p:extLst>
      <p:ext uri="{BB962C8B-B14F-4D97-AF65-F5344CB8AC3E}">
        <p14:creationId xmlns:p14="http://schemas.microsoft.com/office/powerpoint/2010/main" val="333147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GB" sz="1600" dirty="0"/>
              <a:t>Evidence should be proportionate and manageable. There is no requirement for files and files of paper based evidence. Practitioners should be clear about the evidence they are gathering and what it demonstrates. </a:t>
            </a:r>
          </a:p>
          <a:p>
            <a:pPr marL="171450" indent="-171450" eaLnBrk="1" fontAlgn="auto" hangingPunct="1">
              <a:spcBef>
                <a:spcPts val="0"/>
              </a:spcBef>
              <a:spcAft>
                <a:spcPts val="0"/>
              </a:spcAft>
              <a:buFont typeface="Arial" panose="020B0604020202020204" pitchFamily="34" charset="0"/>
              <a:buChar char="•"/>
              <a:defRPr/>
            </a:pPr>
            <a:r>
              <a:rPr lang="en-GB" sz="1600" dirty="0"/>
              <a:t>If planned periodic assessments are of a higher quality then less evidence is required as Es and Os can be bundled when planning the high quality assessment rather than assessed individually. </a:t>
            </a:r>
          </a:p>
          <a:p>
            <a:pPr marL="171450" indent="-171450" eaLnBrk="1" fontAlgn="auto" hangingPunct="1">
              <a:spcBef>
                <a:spcPts val="0"/>
              </a:spcBef>
              <a:spcAft>
                <a:spcPts val="0"/>
              </a:spcAft>
              <a:buFont typeface="Arial" panose="020B0604020202020204" pitchFamily="34" charset="0"/>
              <a:buChar char="•"/>
              <a:defRPr/>
            </a:pPr>
            <a:r>
              <a:rPr lang="en-GB" sz="1600" dirty="0" err="1"/>
              <a:t>HQA</a:t>
            </a:r>
            <a:r>
              <a:rPr lang="en-GB" sz="1600" dirty="0"/>
              <a:t> - Streamlines the process of assessment and the amount of evidence required by reducing the number of assessments needed to demonstrate a range of learning.</a:t>
            </a:r>
          </a:p>
          <a:p>
            <a:pPr marL="171450" indent="-171450" eaLnBrk="1" fontAlgn="auto" hangingPunct="1">
              <a:spcBef>
                <a:spcPts val="0"/>
              </a:spcBef>
              <a:spcAft>
                <a:spcPts val="0"/>
              </a:spcAft>
              <a:buFont typeface="Arial" panose="020B0604020202020204" pitchFamily="34" charset="0"/>
              <a:buChar char="•"/>
              <a:defRPr/>
            </a:pPr>
            <a:r>
              <a:rPr lang="en-GB" sz="1600" dirty="0"/>
              <a:t>We no longer talk about learners demonstrating learning across ‘Say, make, write or do’ as that was generating lots of evidence of a say…or write examples. Instead we talk of application of learning and consider a range of evidence which demonstrates learners progress.  </a:t>
            </a:r>
          </a:p>
          <a:p>
            <a:pPr marL="171450" indent="-171450" eaLnBrk="1" fontAlgn="auto" hangingPunct="1">
              <a:spcBef>
                <a:spcPts val="0"/>
              </a:spcBef>
              <a:spcAft>
                <a:spcPts val="0"/>
              </a:spcAft>
              <a:buFont typeface="Arial" panose="020B0604020202020204" pitchFamily="34" charset="0"/>
              <a:buChar char="•"/>
              <a:defRPr/>
            </a:pPr>
            <a:r>
              <a:rPr lang="en-GB" sz="1600" dirty="0"/>
              <a:t>The learner evidence can indicate how well a learner has met the expected standards outlined within the experiences &amp; outcomes and associated benchmarks.</a:t>
            </a:r>
          </a:p>
          <a:p>
            <a:pPr marL="171450" indent="-171450" eaLnBrk="1" fontAlgn="auto" hangingPunct="1">
              <a:spcBef>
                <a:spcPts val="0"/>
              </a:spcBef>
              <a:spcAft>
                <a:spcPts val="0"/>
              </a:spcAft>
              <a:buFont typeface="Arial" panose="020B0604020202020204" pitchFamily="34" charset="0"/>
              <a:buChar char="•"/>
              <a:defRPr/>
            </a:pPr>
            <a:r>
              <a:rPr lang="en-GB" sz="1600" dirty="0"/>
              <a:t>Furthermore, Evidence will demonstrate the learner has experienced breadth, challenge and application of learning from one organiser to another. </a:t>
            </a:r>
          </a:p>
          <a:p>
            <a:pPr marL="171450" indent="-171450" eaLnBrk="1" fontAlgn="auto" hangingPunct="1">
              <a:spcBef>
                <a:spcPts val="0"/>
              </a:spcBef>
              <a:spcAft>
                <a:spcPts val="0"/>
              </a:spcAft>
              <a:buFont typeface="Arial" panose="020B0604020202020204" pitchFamily="34" charset="0"/>
              <a:buChar char="•"/>
              <a:defRPr/>
            </a:pPr>
            <a:r>
              <a:rPr lang="en-GB" sz="1600" dirty="0"/>
              <a:t>Evidence should be moderated with colleagues against shared, agreed standards, for example success criteria or the relevant benchmarks. This will increase its validity and reliability as the professional judgement reached in terms of progress is more objective; not only dependent on the opinion of an individual.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068D39F-B932-47EF-8A41-EEC9A31852EA}" type="slidenum">
              <a:rPr lang="en-GB" smtClean="0">
                <a:solidFill>
                  <a:prstClr val="black"/>
                </a:solidFill>
                <a:latin typeface="Calibri"/>
                <a:cs typeface="+mn-cs"/>
              </a:rPr>
              <a:pPr fontAlgn="auto">
                <a:spcBef>
                  <a:spcPts val="0"/>
                </a:spcBef>
                <a:spcAft>
                  <a:spcPts val="0"/>
                </a:spcAft>
                <a:defRPr/>
              </a:pPr>
              <a:t>19</a:t>
            </a:fld>
            <a:endParaRPr lang="en-GB">
              <a:solidFill>
                <a:prstClr val="black"/>
              </a:solidFill>
              <a:latin typeface="Calibri"/>
              <a:cs typeface="+mn-cs"/>
            </a:endParaRPr>
          </a:p>
        </p:txBody>
      </p:sp>
    </p:spTree>
    <p:extLst>
      <p:ext uri="{BB962C8B-B14F-4D97-AF65-F5344CB8AC3E}">
        <p14:creationId xmlns:p14="http://schemas.microsoft.com/office/powerpoint/2010/main" val="115961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8CAF51-7910-4EA5-AC42-D55B10465B7C}" type="slidenum">
              <a:rPr lang="en-GB" altLang="en-US" smtClean="0">
                <a:solidFill>
                  <a:srgbClr val="000000"/>
                </a:solidFill>
                <a:latin typeface="Calibri" panose="020F0502020204030204" pitchFamily="34" charset="0"/>
              </a:rPr>
              <a:pPr/>
              <a:t>2</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20832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GB" u="sng" dirty="0"/>
              <a:t>https://www.menti.com/2anice5jeb</a:t>
            </a:r>
          </a:p>
          <a:p>
            <a:pPr eaLnBrk="1" fontAlgn="auto" hangingPunct="1">
              <a:spcBef>
                <a:spcPts val="0"/>
              </a:spcBef>
              <a:spcAft>
                <a:spcPts val="0"/>
              </a:spcAft>
              <a:buFont typeface="Arial" panose="020B0604020202020204" pitchFamily="34" charset="0"/>
              <a:buNone/>
              <a:defRPr/>
            </a:pPr>
            <a:endParaRPr lang="en-GB" u="sng" dirty="0"/>
          </a:p>
          <a:p>
            <a:pPr eaLnBrk="1" fontAlgn="auto" hangingPunct="1">
              <a:spcBef>
                <a:spcPts val="0"/>
              </a:spcBef>
              <a:spcAft>
                <a:spcPts val="0"/>
              </a:spcAft>
              <a:buFont typeface="Arial" panose="020B0604020202020204" pitchFamily="34" charset="0"/>
              <a:buNone/>
              <a:defRPr/>
            </a:pPr>
            <a:r>
              <a:rPr lang="en-GB" u="none" dirty="0"/>
              <a:t>Sometimes helpful to consider</a:t>
            </a:r>
            <a:r>
              <a:rPr lang="en-GB" u="none" baseline="0" dirty="0"/>
              <a:t> available sources of evidence to emphasise the balance between ongoing and periodic assessment. </a:t>
            </a:r>
          </a:p>
          <a:p>
            <a:pPr eaLnBrk="1" fontAlgn="auto" hangingPunct="1">
              <a:spcBef>
                <a:spcPts val="0"/>
              </a:spcBef>
              <a:spcAft>
                <a:spcPts val="0"/>
              </a:spcAft>
              <a:buFont typeface="Arial" panose="020B0604020202020204" pitchFamily="34" charset="0"/>
              <a:buNone/>
              <a:defRPr/>
            </a:pPr>
            <a:endParaRPr lang="en-GB" u="none" baseline="0" dirty="0"/>
          </a:p>
          <a:p>
            <a:pPr eaLnBrk="1" fontAlgn="auto" hangingPunct="1">
              <a:spcBef>
                <a:spcPts val="0"/>
              </a:spcBef>
              <a:spcAft>
                <a:spcPts val="0"/>
              </a:spcAft>
              <a:buFont typeface="Arial" panose="020B0604020202020204" pitchFamily="34" charset="0"/>
              <a:buNone/>
              <a:defRPr/>
            </a:pPr>
            <a:r>
              <a:rPr lang="en-GB" u="none" baseline="0" dirty="0"/>
              <a:t>Reflect on what ‘Progression through and achievement of a level’ means to you. What evidence do you use when making this decision? </a:t>
            </a:r>
            <a:endParaRPr lang="en-GB" u="none"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068D39F-B932-47EF-8A41-EEC9A31852EA}" type="slidenum">
              <a:rPr lang="en-GB" smtClean="0">
                <a:solidFill>
                  <a:prstClr val="black"/>
                </a:solidFill>
                <a:latin typeface="Calibri"/>
                <a:cs typeface="+mn-cs"/>
              </a:rPr>
              <a:pPr fontAlgn="auto">
                <a:spcBef>
                  <a:spcPts val="0"/>
                </a:spcBef>
                <a:spcAft>
                  <a:spcPts val="0"/>
                </a:spcAft>
                <a:defRPr/>
              </a:pPr>
              <a:t>20</a:t>
            </a:fld>
            <a:endParaRPr lang="en-GB">
              <a:solidFill>
                <a:prstClr val="black"/>
              </a:solidFill>
              <a:latin typeface="Calibri"/>
              <a:cs typeface="+mn-cs"/>
            </a:endParaRPr>
          </a:p>
        </p:txBody>
      </p:sp>
    </p:spTree>
    <p:extLst>
      <p:ext uri="{BB962C8B-B14F-4D97-AF65-F5344CB8AC3E}">
        <p14:creationId xmlns:p14="http://schemas.microsoft.com/office/powerpoint/2010/main" val="244136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Evidence will come from a range of contexts. Some of the evidence gathered will be naturally occurring where other evidence will be as a result of planned assessments. </a:t>
            </a:r>
          </a:p>
          <a:p>
            <a:endParaRPr lang="en-GB"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504135-5707-4871-A563-BDB823ABAEFA}"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3108530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Evidence should allow for dialogue with learners about their learning and progress. They should have opportunities to reflect on their learning, talking about their strengths and next steps. This will also support them to have an understanding of the standards they are working towards as they make progress. </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76F674-D357-41F6-96FA-9EABC803F450}"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227333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From Building the Curriculum 5.</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4C307D-496E-4862-915E-872729F3C98D}" type="slidenum">
              <a:rPr lang="en-GB" altLang="en-US" smtClean="0">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293370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a:t>Evaluation is…</a:t>
            </a:r>
          </a:p>
          <a:p>
            <a:pPr marL="171450" indent="-171450">
              <a:buFont typeface="Arial" panose="020B0604020202020204" pitchFamily="34" charset="0"/>
              <a:buChar char="•"/>
              <a:defRPr/>
            </a:pPr>
            <a:r>
              <a:rPr lang="en-GB" dirty="0"/>
              <a:t>Reviewing evidence in order to make judgements about learner progress and the impact of learning and teaching.</a:t>
            </a:r>
          </a:p>
          <a:p>
            <a:pPr marL="171450" indent="-171450">
              <a:buFont typeface="Arial" panose="020B0604020202020204" pitchFamily="34" charset="0"/>
              <a:buChar char="•"/>
              <a:defRPr/>
            </a:pPr>
            <a:r>
              <a:rPr lang="en-GB" dirty="0"/>
              <a:t>Practitioners and learners considering ‘how much’ and ‘how well’ learners have progressed and achieved in order to provide feedback and identify next steps in learning. </a:t>
            </a:r>
          </a:p>
          <a:p>
            <a:pPr>
              <a:defRPr/>
            </a:pPr>
            <a:endParaRPr lang="en-GB" dirty="0"/>
          </a:p>
          <a:p>
            <a:pPr>
              <a:defRPr/>
            </a:pPr>
            <a:r>
              <a:rPr lang="en-GB" dirty="0"/>
              <a:t>Effective evaluation:</a:t>
            </a:r>
          </a:p>
          <a:p>
            <a:pPr marL="171450" indent="-171450">
              <a:buFont typeface="Arial" panose="020B0604020202020204" pitchFamily="34" charset="0"/>
              <a:buChar char="•"/>
              <a:defRPr/>
            </a:pPr>
            <a:r>
              <a:rPr lang="en-GB" dirty="0"/>
              <a:t>Using success criteria to evaluate against.</a:t>
            </a:r>
          </a:p>
          <a:p>
            <a:pPr marL="171450" indent="-171450">
              <a:buFont typeface="Arial" panose="020B0604020202020204" pitchFamily="34" charset="0"/>
              <a:buChar char="•"/>
              <a:defRPr/>
            </a:pPr>
            <a:r>
              <a:rPr lang="en-GB" dirty="0"/>
              <a:t>Identifies the progress learners have made – has the learner responded consistently well to challenge and moved on to some aspects of the next level - Can the learner apply learning from one organiser to another. </a:t>
            </a:r>
          </a:p>
          <a:p>
            <a:pPr marL="171450" indent="-171450">
              <a:buFont typeface="Arial" panose="020B0604020202020204" pitchFamily="34" charset="0"/>
              <a:buChar char="•"/>
              <a:defRPr/>
            </a:pPr>
            <a:r>
              <a:rPr lang="en-GB" dirty="0"/>
              <a:t>Identifies breadth and application of learning</a:t>
            </a:r>
          </a:p>
          <a:p>
            <a:pPr marL="171450" indent="-171450">
              <a:buFont typeface="Arial" panose="020B0604020202020204" pitchFamily="34" charset="0"/>
              <a:buChar char="•"/>
              <a:defRPr/>
            </a:pPr>
            <a:r>
              <a:rPr lang="en-GB" dirty="0"/>
              <a:t>Considers a range of evidence when making judgements around progress through and achievement of a level.</a:t>
            </a:r>
          </a:p>
          <a:p>
            <a:pPr marL="171450" indent="-171450">
              <a:buFont typeface="Arial" panose="020B0604020202020204" pitchFamily="34" charset="0"/>
              <a:buChar char="•"/>
              <a:defRPr/>
            </a:pPr>
            <a:r>
              <a:rPr lang="en-GB" dirty="0"/>
              <a:t>Is done collaboratively when moderating.</a:t>
            </a:r>
          </a:p>
          <a:p>
            <a:pPr>
              <a:buFont typeface="Arial" panose="020B0604020202020204" pitchFamily="34" charset="0"/>
              <a:buNone/>
              <a:defRPr/>
            </a:pPr>
            <a:r>
              <a:rPr lang="en-GB" dirty="0"/>
              <a:t>Also,</a:t>
            </a:r>
          </a:p>
          <a:p>
            <a:pPr marL="171450" indent="-171450">
              <a:buFont typeface="Arial" panose="020B0604020202020204" pitchFamily="34" charset="0"/>
              <a:buChar char="•"/>
              <a:defRPr/>
            </a:pPr>
            <a:r>
              <a:rPr lang="en-GB" dirty="0"/>
              <a:t>Ensures feedback and next steps are clear and appropriately challenging.</a:t>
            </a:r>
          </a:p>
          <a:p>
            <a:pPr marL="171450" indent="-171450">
              <a:buFont typeface="Arial" panose="020B0604020202020204" pitchFamily="34" charset="0"/>
              <a:buChar char="•"/>
              <a:defRPr/>
            </a:pPr>
            <a:r>
              <a:rPr lang="en-GB" dirty="0"/>
              <a:t>Informs planning.</a:t>
            </a:r>
          </a:p>
          <a:p>
            <a:pPr>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059CA600-FB5B-4C26-94A8-402348442188}" type="slidenum">
              <a:rPr lang="en-GB" smtClean="0">
                <a:solidFill>
                  <a:prstClr val="black"/>
                </a:solidFill>
                <a:latin typeface="Calibri"/>
                <a:cs typeface="+mn-cs"/>
              </a:rPr>
              <a:pPr fontAlgn="auto">
                <a:spcBef>
                  <a:spcPts val="0"/>
                </a:spcBef>
                <a:spcAft>
                  <a:spcPts val="0"/>
                </a:spcAft>
                <a:defRPr/>
              </a:pPr>
              <a:t>24</a:t>
            </a:fld>
            <a:endParaRPr lang="en-GB">
              <a:solidFill>
                <a:prstClr val="black"/>
              </a:solidFill>
              <a:latin typeface="Calibri"/>
              <a:cs typeface="+mn-cs"/>
            </a:endParaRPr>
          </a:p>
        </p:txBody>
      </p:sp>
    </p:spTree>
    <p:extLst>
      <p:ext uri="{BB962C8B-B14F-4D97-AF65-F5344CB8AC3E}">
        <p14:creationId xmlns:p14="http://schemas.microsoft.com/office/powerpoint/2010/main" val="410705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a:t>Feedback and next steps: </a:t>
            </a:r>
          </a:p>
          <a:p>
            <a:pPr marL="171450" indent="-171450">
              <a:buFont typeface="Arial" panose="020B0604020202020204" pitchFamily="34" charset="0"/>
              <a:buChar char="•"/>
              <a:defRPr/>
            </a:pPr>
            <a:r>
              <a:rPr lang="en-GB" dirty="0"/>
              <a:t>Ensures learners are clear about what they have done well and what they need to do to move forward with their learning.</a:t>
            </a:r>
          </a:p>
          <a:p>
            <a:pPr marL="171450" indent="-171450">
              <a:buFont typeface="Arial" panose="020B0604020202020204" pitchFamily="34" charset="0"/>
              <a:buChar char="•"/>
              <a:defRPr/>
            </a:pPr>
            <a:r>
              <a:rPr lang="en-GB" dirty="0"/>
              <a:t>Ensures appropriate, pace, progression and challenge.</a:t>
            </a:r>
          </a:p>
          <a:p>
            <a:pPr marL="171450" indent="-171450" eaLnBrk="1" fontAlgn="auto" hangingPunct="1">
              <a:spcBef>
                <a:spcPts val="0"/>
              </a:spcBef>
              <a:spcAft>
                <a:spcPts val="0"/>
              </a:spcAft>
              <a:buFont typeface="Arial" panose="020B0604020202020204" pitchFamily="34" charset="0"/>
              <a:buChar char="•"/>
              <a:defRPr/>
            </a:pPr>
            <a:r>
              <a:rPr lang="en-GB" dirty="0"/>
              <a:t>Feedback is key to developing next steps and raising attainment. Educational Endowment Fund (charitable research organisation which focuses on what works well in education) – Feedback is one of the most effective and cheapest interventions. – however it needs to be specific to more learners forward in their learning</a:t>
            </a:r>
          </a:p>
          <a:p>
            <a:pPr>
              <a:defRPr/>
            </a:pPr>
            <a:endParaRPr lang="en-GB" dirty="0"/>
          </a:p>
          <a:p>
            <a:pPr>
              <a:defRPr/>
            </a:pPr>
            <a:r>
              <a:rPr lang="en-GB" dirty="0"/>
              <a:t>The key features of effective feedback: allow participants to read slide. </a:t>
            </a:r>
          </a:p>
          <a:p>
            <a:pPr>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4B21E2B-2A87-4523-9000-7A96D8A25E3F}" type="slidenum">
              <a:rPr lang="en-GB" smtClean="0">
                <a:solidFill>
                  <a:prstClr val="black"/>
                </a:solidFill>
                <a:latin typeface="Calibri"/>
                <a:cs typeface="+mn-cs"/>
              </a:rPr>
              <a:pPr fontAlgn="auto">
                <a:spcBef>
                  <a:spcPts val="0"/>
                </a:spcBef>
                <a:spcAft>
                  <a:spcPts val="0"/>
                </a:spcAft>
                <a:defRPr/>
              </a:pPr>
              <a:t>25</a:t>
            </a:fld>
            <a:endParaRPr lang="en-GB">
              <a:solidFill>
                <a:prstClr val="black"/>
              </a:solidFill>
              <a:latin typeface="Calibri"/>
              <a:cs typeface="+mn-cs"/>
            </a:endParaRPr>
          </a:p>
        </p:txBody>
      </p:sp>
    </p:spTree>
    <p:extLst>
      <p:ext uri="{BB962C8B-B14F-4D97-AF65-F5344CB8AC3E}">
        <p14:creationId xmlns:p14="http://schemas.microsoft.com/office/powerpoint/2010/main" val="198965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cs typeface="Calibri" panose="020F0502020204030204" pitchFamily="34" charset="0"/>
              </a:rPr>
              <a:t>Please consider key features of effective feedback and next steps. </a:t>
            </a:r>
            <a:endParaRPr lang="en-GB" altLang="en-US"/>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72966B-A2E5-4D37-9DFB-92AE9C2907BD}" type="slidenum">
              <a:rPr lang="en-GB" altLang="en-US" smtClean="0">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310261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4515DB-4330-49DD-B14E-D2A8D8D1F3DC}" type="slidenum">
              <a:rPr lang="en-GB" altLang="en-US" smtClean="0">
                <a:latin typeface="Calibri" panose="020F0502020204030204" pitchFamily="34" charset="0"/>
              </a:rPr>
              <a:pPr/>
              <a:t>27</a:t>
            </a:fld>
            <a:endParaRPr lang="en-GB" altLang="en-US">
              <a:latin typeface="Calibri" panose="020F0502020204030204" pitchFamily="34" charset="0"/>
            </a:endParaRPr>
          </a:p>
        </p:txBody>
      </p:sp>
    </p:spTree>
    <p:extLst>
      <p:ext uri="{BB962C8B-B14F-4D97-AF65-F5344CB8AC3E}">
        <p14:creationId xmlns:p14="http://schemas.microsoft.com/office/powerpoint/2010/main" val="3107225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Please consider previous messages from presentation and key features of effective feedback and next steps. </a:t>
            </a:r>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2970EA-BF54-4523-85FA-E53093AD9047}" type="slidenum">
              <a:rPr lang="en-GB" altLang="en-US" smtClean="0">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2376098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EF426F-218B-47BE-8A3D-BDB115B48F44}" type="slidenum">
              <a:rPr lang="en-GB" altLang="en-US" smtClean="0">
                <a:latin typeface="Calibri" panose="020F0502020204030204" pitchFamily="34" charset="0"/>
              </a:rPr>
              <a:pPr/>
              <a:t>29</a:t>
            </a:fld>
            <a:endParaRPr lang="en-GB" altLang="en-US">
              <a:latin typeface="Calibri" panose="020F0502020204030204" pitchFamily="34" charset="0"/>
            </a:endParaRPr>
          </a:p>
        </p:txBody>
      </p:sp>
    </p:spTree>
    <p:extLst>
      <p:ext uri="{BB962C8B-B14F-4D97-AF65-F5344CB8AC3E}">
        <p14:creationId xmlns:p14="http://schemas.microsoft.com/office/powerpoint/2010/main" val="355285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https://www.menti.com/fpzfqn5c9h</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5FCB9DA-2CB4-4977-9006-8A8F359B9A79}" type="slidenum">
              <a:rPr lang="en-GB" smtClean="0">
                <a:solidFill>
                  <a:prstClr val="black"/>
                </a:solidFill>
                <a:latin typeface="Calibri" panose="020F0502020204030204"/>
                <a:cs typeface="+mn-cs"/>
              </a:rPr>
              <a:pPr fontAlgn="auto">
                <a:spcBef>
                  <a:spcPts val="0"/>
                </a:spcBef>
                <a:spcAft>
                  <a:spcPts val="0"/>
                </a:spcAft>
                <a:defRPr/>
              </a:pPr>
              <a:t>3</a:t>
            </a:fld>
            <a:endParaRPr lang="en-GB" dirty="0">
              <a:solidFill>
                <a:prstClr val="black"/>
              </a:solidFill>
              <a:latin typeface="Calibri" panose="020F0502020204030204"/>
              <a:cs typeface="+mn-cs"/>
            </a:endParaRPr>
          </a:p>
        </p:txBody>
      </p:sp>
    </p:spTree>
    <p:extLst>
      <p:ext uri="{BB962C8B-B14F-4D97-AF65-F5344CB8AC3E}">
        <p14:creationId xmlns:p14="http://schemas.microsoft.com/office/powerpoint/2010/main" val="198172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C2BCB156-1368-4343-B9AA-97AB5B321B51}" type="slidenum">
              <a:rPr lang="en-GB" smtClean="0">
                <a:solidFill>
                  <a:prstClr val="black"/>
                </a:solidFill>
                <a:latin typeface="Calibri"/>
                <a:cs typeface="+mn-cs"/>
              </a:rPr>
              <a:pPr fontAlgn="auto">
                <a:spcBef>
                  <a:spcPts val="0"/>
                </a:spcBef>
                <a:spcAft>
                  <a:spcPts val="0"/>
                </a:spcAft>
                <a:defRPr/>
              </a:pPr>
              <a:t>30</a:t>
            </a:fld>
            <a:endParaRPr lang="en-GB">
              <a:solidFill>
                <a:prstClr val="black"/>
              </a:solidFill>
              <a:latin typeface="Calibri"/>
              <a:cs typeface="+mn-cs"/>
            </a:endParaRPr>
          </a:p>
        </p:txBody>
      </p:sp>
    </p:spTree>
    <p:extLst>
      <p:ext uri="{BB962C8B-B14F-4D97-AF65-F5344CB8AC3E}">
        <p14:creationId xmlns:p14="http://schemas.microsoft.com/office/powerpoint/2010/main" val="1778832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5 min comfort break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C3875-B245-486E-B002-8417BC93C921}" type="slidenum">
              <a:rPr lang="en-GB" altLang="en-US" smtClean="0">
                <a:solidFill>
                  <a:srgbClr val="000000"/>
                </a:solidFill>
                <a:latin typeface="Calibri" panose="020F0502020204030204" pitchFamily="34" charset="0"/>
              </a:rPr>
              <a:pPr/>
              <a:t>31</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7881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40 minutes activity in breakout rooms – 9 trios all using PLC Notebook in General Channel. </a:t>
            </a:r>
          </a:p>
          <a:p>
            <a:pPr eaLnBrk="1" hangingPunct="1"/>
            <a:endParaRPr lang="en-GB" altLang="en-US"/>
          </a:p>
          <a:p>
            <a:pPr eaLnBrk="1" hangingPunct="1"/>
            <a:r>
              <a:rPr lang="en-GB" altLang="en-US"/>
              <a:t>Group discussion and comment.  </a:t>
            </a:r>
          </a:p>
          <a:p>
            <a:pPr eaLnBrk="1" hangingPunct="1"/>
            <a:endParaRPr lang="en-GB" altLang="en-US"/>
          </a:p>
          <a:p>
            <a:pPr eaLnBrk="1" hangingPunct="1"/>
            <a:endParaRPr lang="en-GB"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5D399C-096D-484A-AFBB-8ECF7DF7D6A1}" type="slidenum">
              <a:rPr lang="en-GB" altLang="en-US" smtClean="0">
                <a:latin typeface="Calibri" panose="020F0502020204030204" pitchFamily="34" charset="0"/>
              </a:rPr>
              <a:pPr/>
              <a:t>32</a:t>
            </a:fld>
            <a:endParaRPr lang="en-GB" altLang="en-US">
              <a:latin typeface="Calibri" panose="020F0502020204030204" pitchFamily="34" charset="0"/>
            </a:endParaRPr>
          </a:p>
        </p:txBody>
      </p:sp>
    </p:spTree>
    <p:extLst>
      <p:ext uri="{BB962C8B-B14F-4D97-AF65-F5344CB8AC3E}">
        <p14:creationId xmlns:p14="http://schemas.microsoft.com/office/powerpoint/2010/main" val="396146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The Digital Moderation tab contains an infographic to explain the process, and contains the templates that we will be using in this next activity. </a:t>
            </a:r>
          </a:p>
          <a:p>
            <a:endParaRPr lang="en-GB" altLang="en-US" b="1" dirty="0"/>
          </a:p>
          <a:p>
            <a:r>
              <a:rPr lang="en-GB" altLang="en-US" b="1" dirty="0"/>
              <a:t>​There are also helpful Notes about learner evidence to consider: </a:t>
            </a:r>
            <a:endParaRPr lang="en-GB" altLang="en-US" dirty="0"/>
          </a:p>
          <a:p>
            <a:r>
              <a:rPr lang="en-GB" altLang="en-US" dirty="0"/>
              <a:t>OneNote allows a wide variety of media to be stored on each page. It is important to mindful about data protection and copyright.</a:t>
            </a:r>
            <a:br>
              <a:rPr lang="en-GB" altLang="en-US" dirty="0"/>
            </a:br>
            <a:endParaRPr lang="en-GB" altLang="en-US" dirty="0"/>
          </a:p>
          <a:p>
            <a:r>
              <a:rPr lang="en-GB" altLang="en-US" dirty="0"/>
              <a:t>• Ensure that learners cannot be identified – remove any personally identifiable content e.g. names from images, documents etc.</a:t>
            </a:r>
          </a:p>
          <a:p>
            <a:r>
              <a:rPr lang="en-GB" altLang="en-US" dirty="0"/>
              <a:t>• Avoid uploading assessment materials which have been commercially created. The focus should be retained on practitioner designed and implemented approaches to assessment</a:t>
            </a:r>
          </a:p>
          <a:p>
            <a:endParaRPr lang="en-GB"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53CB997A-A43F-4511-BD46-11FABA21EE58}" type="slidenum">
              <a:rPr lang="en-GB" smtClean="0">
                <a:solidFill>
                  <a:prstClr val="black"/>
                </a:solidFill>
                <a:latin typeface="Calibri"/>
                <a:cs typeface="+mn-cs"/>
              </a:rPr>
              <a:pPr fontAlgn="auto">
                <a:spcBef>
                  <a:spcPts val="0"/>
                </a:spcBef>
                <a:spcAft>
                  <a:spcPts val="0"/>
                </a:spcAft>
                <a:defRPr/>
              </a:pPr>
              <a:t>33</a:t>
            </a:fld>
            <a:endParaRPr lang="en-GB">
              <a:solidFill>
                <a:prstClr val="black"/>
              </a:solidFill>
              <a:latin typeface="Calibri"/>
              <a:cs typeface="+mn-cs"/>
            </a:endParaRPr>
          </a:p>
        </p:txBody>
      </p:sp>
    </p:spTree>
    <p:extLst>
      <p:ext uri="{BB962C8B-B14F-4D97-AF65-F5344CB8AC3E}">
        <p14:creationId xmlns:p14="http://schemas.microsoft.com/office/powerpoint/2010/main" val="1085400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We will be working from two templates this afternoon on the PLC  Notebook – the first is a template to support Planning learning, teaching and Assessment – this template has been pre-populated as best possible with the example we are using this afternoon. The evidence this evening is a first level piece of writing and it has along with it some supportive planning information which has been created by a practitioner for a moderation exercise. It is not perfect but it will hopefully allow for discussion of learning, teaching and assessment approaches. </a:t>
            </a:r>
          </a:p>
          <a:p>
            <a:endParaRPr lang="en-GB" altLang="en-US"/>
          </a:p>
          <a:p>
            <a:r>
              <a:rPr lang="en-GB" altLang="en-US"/>
              <a:t>This template can be used to support moderation discussion throughout the planning stages for learning, teaching and assessment – for example, the sections could be populated, examples of planning could be uploaded and moderation discussion could take place at the planning stages. </a:t>
            </a:r>
          </a:p>
          <a:p>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53AEF06D-833F-48AA-9728-897BB09FCC5C}" type="slidenum">
              <a:rPr lang="en-GB" smtClean="0">
                <a:solidFill>
                  <a:prstClr val="black"/>
                </a:solidFill>
                <a:latin typeface="Calibri"/>
                <a:cs typeface="+mn-cs"/>
              </a:rPr>
              <a:pPr fontAlgn="auto">
                <a:spcBef>
                  <a:spcPts val="0"/>
                </a:spcBef>
                <a:spcAft>
                  <a:spcPts val="0"/>
                </a:spcAft>
                <a:defRPr/>
              </a:pPr>
              <a:t>34</a:t>
            </a:fld>
            <a:endParaRPr lang="en-GB">
              <a:solidFill>
                <a:prstClr val="black"/>
              </a:solidFill>
              <a:latin typeface="Calibri"/>
              <a:cs typeface="+mn-cs"/>
            </a:endParaRPr>
          </a:p>
        </p:txBody>
      </p:sp>
    </p:spTree>
    <p:extLst>
      <p:ext uri="{BB962C8B-B14F-4D97-AF65-F5344CB8AC3E}">
        <p14:creationId xmlns:p14="http://schemas.microsoft.com/office/powerpoint/2010/main" val="130622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 second document we will be using on the PLC notebook is the moderation comment sheet and it provides prompts for each section of moderation cycle which we would like you to go through and complete this afternoon. </a:t>
            </a:r>
          </a:p>
          <a:p>
            <a:endParaRPr lang="en-GB" altLang="en-US"/>
          </a:p>
          <a:p>
            <a:r>
              <a:rPr lang="en-GB" altLang="en-US"/>
              <a:t>If this was a face to face event, I would provide a short input on each section and allow for 5 minutes or so to review each part and then a short input of things to consider for the next section and allow for 5 minutes etc. this allows for a focused discussion. As we are working online there will be no input in between each section but instead, there short video clips from the Guided Moderation recorded presentation on the moderation hub which can be re-played if necessary.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6469F7AE-7925-4B7E-89ED-21C93684A544}" type="slidenum">
              <a:rPr lang="en-GB" smtClean="0">
                <a:solidFill>
                  <a:prstClr val="black"/>
                </a:solidFill>
                <a:latin typeface="Calibri"/>
                <a:cs typeface="+mn-cs"/>
              </a:rPr>
              <a:pPr fontAlgn="auto">
                <a:spcBef>
                  <a:spcPts val="0"/>
                </a:spcBef>
                <a:spcAft>
                  <a:spcPts val="0"/>
                </a:spcAft>
                <a:defRPr/>
              </a:pPr>
              <a:t>35</a:t>
            </a:fld>
            <a:endParaRPr lang="en-GB">
              <a:solidFill>
                <a:prstClr val="black"/>
              </a:solidFill>
              <a:latin typeface="Calibri"/>
              <a:cs typeface="+mn-cs"/>
            </a:endParaRPr>
          </a:p>
        </p:txBody>
      </p:sp>
    </p:spTree>
    <p:extLst>
      <p:ext uri="{BB962C8B-B14F-4D97-AF65-F5344CB8AC3E}">
        <p14:creationId xmlns:p14="http://schemas.microsoft.com/office/powerpoint/2010/main" val="1158825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So for each section, we can use the short clips or the use the moderation support questions on the PLC notebook for things to consider in our discussion and then record any notes on the moderation comment sheet. </a:t>
            </a:r>
          </a:p>
          <a:p>
            <a:pPr eaLnBrk="1" hangingPunct="1">
              <a:spcBef>
                <a:spcPct val="0"/>
              </a:spcBef>
            </a:pPr>
            <a:endParaRPr lang="en-GB" altLang="en-US"/>
          </a:p>
          <a:p>
            <a:pPr eaLnBrk="1" hangingPunct="1">
              <a:spcBef>
                <a:spcPct val="0"/>
              </a:spcBef>
            </a:pPr>
            <a:r>
              <a:rPr lang="en-GB" altLang="en-US"/>
              <a:t>Can we ask for someone to take on the role of the scribe in the group tonight - to note any key points of the discussion on the moderation comments sheet on the PLC Notebook, and another person in the group to act as a facilitator to ask the reflective moderation support questions to prompt discussion. We will allow for 40 minutes for this afternoon.</a:t>
            </a:r>
          </a:p>
          <a:p>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239B2A8-9CAB-41D1-9B63-413ADC00CA8A}" type="slidenum">
              <a:rPr lang="en-GB" smtClean="0">
                <a:solidFill>
                  <a:prstClr val="black"/>
                </a:solidFill>
                <a:latin typeface="Calibri"/>
                <a:cs typeface="+mn-cs"/>
              </a:rPr>
              <a:pPr fontAlgn="auto">
                <a:spcBef>
                  <a:spcPts val="0"/>
                </a:spcBef>
                <a:spcAft>
                  <a:spcPts val="0"/>
                </a:spcAft>
                <a:defRPr/>
              </a:pPr>
              <a:t>36</a:t>
            </a:fld>
            <a:endParaRPr lang="en-GB">
              <a:solidFill>
                <a:prstClr val="black"/>
              </a:solidFill>
              <a:latin typeface="Calibri"/>
              <a:cs typeface="+mn-cs"/>
            </a:endParaRPr>
          </a:p>
        </p:txBody>
      </p:sp>
    </p:spTree>
    <p:extLst>
      <p:ext uri="{BB962C8B-B14F-4D97-AF65-F5344CB8AC3E}">
        <p14:creationId xmlns:p14="http://schemas.microsoft.com/office/powerpoint/2010/main" val="1672676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45C822FC-0C16-45D1-9FD2-EB4261A8C16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dirty="0"/>
              <a:t>The Moderation Cycle tile on the Moderation Hub </a:t>
            </a:r>
            <a:r>
              <a:rPr lang="en-GB" dirty="0">
                <a:solidFill>
                  <a:schemeClr val="tx1">
                    <a:lumMod val="65000"/>
                    <a:lumOff val="35000"/>
                  </a:schemeClr>
                </a:solidFill>
              </a:rPr>
              <a:t>provides presentations with notes to be used for professional learning and these can also be used as a starting point for any moderation activities. Self evaluation resources, moderation templates and workshop presentations are included for each stage of the Moderation Cycle. </a:t>
            </a:r>
          </a:p>
          <a:p>
            <a:pPr>
              <a:defRPr/>
            </a:pPr>
            <a:endParaRPr lang="en-GB" dirty="0"/>
          </a:p>
          <a:p>
            <a:pPr eaLnBrk="1" fontAlgn="auto" hangingPunct="1">
              <a:spcBef>
                <a:spcPts val="0"/>
              </a:spcBef>
              <a:spcAft>
                <a:spcPts val="0"/>
              </a:spcAft>
              <a:defRPr/>
            </a:pPr>
            <a:r>
              <a:rPr lang="en-GB" dirty="0">
                <a:solidFill>
                  <a:schemeClr val="tx1">
                    <a:lumMod val="65000"/>
                    <a:lumOff val="35000"/>
                  </a:schemeClr>
                </a:solidFill>
              </a:rPr>
              <a:t>In this tile, please also check out the Guided Moderation audio recording - this presentation explains each stage of the moderation cycle in more detail and can be used to support collegiate planning for learning, teaching and assessment or review of learner evidence. </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9755C-00F1-4381-AFCF-B8B5B0FB503E}" type="slidenum">
              <a:rPr lang="en-GB" altLang="en-US" smtClean="0">
                <a:latin typeface="Calibri" panose="020F0502020204030204" pitchFamily="34" charset="0"/>
              </a:rPr>
              <a:pPr/>
              <a:t>37</a:t>
            </a:fld>
            <a:endParaRPr lang="en-GB" altLang="en-US">
              <a:latin typeface="Calibri" panose="020F0502020204030204" pitchFamily="34" charset="0"/>
            </a:endParaRPr>
          </a:p>
        </p:txBody>
      </p:sp>
    </p:spTree>
    <p:extLst>
      <p:ext uri="{BB962C8B-B14F-4D97-AF65-F5344CB8AC3E}">
        <p14:creationId xmlns:p14="http://schemas.microsoft.com/office/powerpoint/2010/main" val="2324825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https://www.menti.com/78uhhhp1sf</a:t>
            </a:r>
          </a:p>
          <a:p>
            <a:pPr eaLnBrk="1" hangingPunct="1"/>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8FDE3AC2-6528-4D6C-BF95-80BC71378055}" type="slidenum">
              <a:rPr lang="en-GB">
                <a:solidFill>
                  <a:prstClr val="black"/>
                </a:solidFill>
                <a:latin typeface="Calibri"/>
                <a:cs typeface="+mn-cs"/>
              </a:rPr>
              <a:pPr fontAlgn="auto">
                <a:spcBef>
                  <a:spcPts val="0"/>
                </a:spcBef>
                <a:spcAft>
                  <a:spcPts val="0"/>
                </a:spcAft>
                <a:defRPr/>
              </a:pPr>
              <a:t>38</a:t>
            </a:fld>
            <a:endParaRPr lang="en-GB">
              <a:solidFill>
                <a:prstClr val="black"/>
              </a:solidFill>
              <a:latin typeface="Calibri"/>
              <a:cs typeface="+mn-cs"/>
            </a:endParaRPr>
          </a:p>
        </p:txBody>
      </p:sp>
    </p:spTree>
    <p:extLst>
      <p:ext uri="{BB962C8B-B14F-4D97-AF65-F5344CB8AC3E}">
        <p14:creationId xmlns:p14="http://schemas.microsoft.com/office/powerpoint/2010/main" val="3108781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endParaRPr lang="en-GB" altLang="en-US"/>
          </a:p>
          <a:p>
            <a:pPr eaLnBrk="1" hangingPunct="1"/>
            <a:endParaRPr lang="en-GB"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CFF178-0978-4833-8AC9-5F2BD6EC2736}" type="slidenum">
              <a:rPr lang="en-GB" altLang="en-US" smtClean="0">
                <a:solidFill>
                  <a:srgbClr val="000000"/>
                </a:solidFill>
                <a:latin typeface="Calibri" panose="020F0502020204030204" pitchFamily="34" charset="0"/>
              </a:rPr>
              <a:pPr/>
              <a:t>39</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6218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US" altLang="en-US" b="1"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87D80-FF1F-4263-97D6-1E67A8ADDD13}" type="slidenum">
              <a:rPr lang="en-US" altLang="en-US" smtClean="0">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1715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endParaRPr lang="en-GB" altLang="en-US"/>
          </a:p>
          <a:p>
            <a:pPr eaLnBrk="1" hangingPunct="1"/>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90648D9F-35E0-4970-A633-C62CEC5C837C}" type="slidenum">
              <a:rPr lang="en-GB">
                <a:solidFill>
                  <a:prstClr val="black"/>
                </a:solidFill>
                <a:latin typeface="Calibri"/>
                <a:cs typeface="+mn-cs"/>
              </a:rPr>
              <a:pPr fontAlgn="auto">
                <a:spcBef>
                  <a:spcPts val="0"/>
                </a:spcBef>
                <a:spcAft>
                  <a:spcPts val="0"/>
                </a:spcAft>
                <a:defRPr/>
              </a:pPr>
              <a:t>40</a:t>
            </a:fld>
            <a:endParaRPr lang="en-GB">
              <a:solidFill>
                <a:prstClr val="black"/>
              </a:solidFill>
              <a:latin typeface="Calibri"/>
              <a:cs typeface="+mn-cs"/>
            </a:endParaRPr>
          </a:p>
        </p:txBody>
      </p:sp>
    </p:spTree>
    <p:extLst>
      <p:ext uri="{BB962C8B-B14F-4D97-AF65-F5344CB8AC3E}">
        <p14:creationId xmlns:p14="http://schemas.microsoft.com/office/powerpoint/2010/main" val="2801648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1DB5FB-A5BE-40A5-BCDF-0138738EEAE0}" type="slidenum">
              <a:rPr lang="en-GB" altLang="en-US" smtClean="0">
                <a:latin typeface="Calibri" panose="020F0502020204030204" pitchFamily="34" charset="0"/>
              </a:rPr>
              <a:pPr/>
              <a:t>41</a:t>
            </a:fld>
            <a:endParaRPr lang="en-GB" altLang="en-US">
              <a:latin typeface="Calibri" panose="020F0502020204030204" pitchFamily="34" charset="0"/>
            </a:endParaRPr>
          </a:p>
        </p:txBody>
      </p:sp>
    </p:spTree>
    <p:extLst>
      <p:ext uri="{BB962C8B-B14F-4D97-AF65-F5344CB8AC3E}">
        <p14:creationId xmlns:p14="http://schemas.microsoft.com/office/powerpoint/2010/main" val="172154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40B93-64BA-45DF-8B4D-DCD0BC4470FB}"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97625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a:t>The Moderation Lead programme aims to support local authorities and schools to develop a better understanding of standards, share good practice and support effective assessment and moderation. </a:t>
            </a:r>
          </a:p>
          <a:p>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7A21BE72-1698-4B11-B3BE-8A1916DC70DE}" type="slidenum">
              <a:rPr lang="en-GB" smtClean="0">
                <a:solidFill>
                  <a:prstClr val="black"/>
                </a:solidFill>
                <a:latin typeface="Calibri"/>
                <a:cs typeface="+mn-cs"/>
              </a:rPr>
              <a:pPr fontAlgn="auto">
                <a:spcBef>
                  <a:spcPts val="0"/>
                </a:spcBef>
                <a:spcAft>
                  <a:spcPts val="0"/>
                </a:spcAft>
                <a:defRPr/>
              </a:pPr>
              <a:t>6</a:t>
            </a:fld>
            <a:endParaRPr lang="en-GB">
              <a:solidFill>
                <a:prstClr val="black"/>
              </a:solidFill>
              <a:latin typeface="Calibri"/>
              <a:cs typeface="+mn-cs"/>
            </a:endParaRPr>
          </a:p>
        </p:txBody>
      </p:sp>
    </p:spTree>
    <p:extLst>
      <p:ext uri="{BB962C8B-B14F-4D97-AF65-F5344CB8AC3E}">
        <p14:creationId xmlns:p14="http://schemas.microsoft.com/office/powerpoint/2010/main" val="308178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CB099F7F-6D36-4A30-BBDD-D6C3F7507E1B}" type="slidenum">
              <a:rPr lang="en-GB" smtClean="0">
                <a:solidFill>
                  <a:prstClr val="black"/>
                </a:solidFill>
                <a:latin typeface="Calibri"/>
                <a:cs typeface="+mn-cs"/>
              </a:rPr>
              <a:pPr fontAlgn="auto">
                <a:spcBef>
                  <a:spcPts val="0"/>
                </a:spcBef>
                <a:spcAft>
                  <a:spcPts val="0"/>
                </a:spcAft>
                <a:defRPr/>
              </a:pPr>
              <a:t>7</a:t>
            </a:fld>
            <a:endParaRPr lang="en-GB">
              <a:solidFill>
                <a:prstClr val="black"/>
              </a:solidFill>
              <a:latin typeface="Calibri"/>
              <a:cs typeface="+mn-cs"/>
            </a:endParaRPr>
          </a:p>
        </p:txBody>
      </p:sp>
    </p:spTree>
    <p:extLst>
      <p:ext uri="{BB962C8B-B14F-4D97-AF65-F5344CB8AC3E}">
        <p14:creationId xmlns:p14="http://schemas.microsoft.com/office/powerpoint/2010/main" val="25491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8E864DA-F9E4-4FC6-89FF-A5DAA613851A}" type="slidenum">
              <a:rPr lang="en-GB" smtClean="0">
                <a:solidFill>
                  <a:prstClr val="black"/>
                </a:solidFill>
                <a:latin typeface="Calibri"/>
                <a:cs typeface="+mn-cs"/>
              </a:rPr>
              <a:pPr fontAlgn="auto">
                <a:spcBef>
                  <a:spcPts val="0"/>
                </a:spcBef>
                <a:spcAft>
                  <a:spcPts val="0"/>
                </a:spcAft>
                <a:defRPr/>
              </a:pPr>
              <a:t>8</a:t>
            </a:fld>
            <a:endParaRPr lang="en-GB">
              <a:solidFill>
                <a:prstClr val="black"/>
              </a:solidFill>
              <a:latin typeface="Calibri"/>
              <a:cs typeface="+mn-cs"/>
            </a:endParaRPr>
          </a:p>
        </p:txBody>
      </p:sp>
    </p:spTree>
    <p:extLst>
      <p:ext uri="{BB962C8B-B14F-4D97-AF65-F5344CB8AC3E}">
        <p14:creationId xmlns:p14="http://schemas.microsoft.com/office/powerpoint/2010/main" val="40011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87820929-67A9-4A51-821C-8BC538B80D67}" type="slidenum">
              <a:rPr lang="en-GB">
                <a:solidFill>
                  <a:prstClr val="black"/>
                </a:solidFill>
                <a:latin typeface="Calibri"/>
                <a:cs typeface="+mn-cs"/>
              </a:rPr>
              <a:pPr fontAlgn="auto">
                <a:spcBef>
                  <a:spcPts val="0"/>
                </a:spcBef>
                <a:spcAft>
                  <a:spcPts val="0"/>
                </a:spcAft>
                <a:defRPr/>
              </a:pPr>
              <a:t>9</a:t>
            </a:fld>
            <a:endParaRPr lang="en-GB">
              <a:solidFill>
                <a:prstClr val="black"/>
              </a:solidFill>
              <a:latin typeface="Calibri"/>
              <a:cs typeface="+mn-cs"/>
            </a:endParaRPr>
          </a:p>
        </p:txBody>
      </p:sp>
    </p:spTree>
    <p:extLst>
      <p:ext uri="{BB962C8B-B14F-4D97-AF65-F5344CB8AC3E}">
        <p14:creationId xmlns:p14="http://schemas.microsoft.com/office/powerpoint/2010/main" val="133359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emf"/><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ES_alllogos_colour-01.png"/>
          <p:cNvPicPr>
            <a:picLocks noChangeAspect="1"/>
          </p:cNvPicPr>
          <p:nvPr/>
        </p:nvPicPr>
        <p:blipFill>
          <a:blip r:embed="rId3" cstate="print">
            <a:extLst>
              <a:ext uri="{28A0092B-C50C-407E-A947-70E740481C1C}">
                <a14:useLocalDpi xmlns:a14="http://schemas.microsoft.com/office/drawing/2010/main" val="0"/>
              </a:ext>
            </a:extLst>
          </a:blip>
          <a:srcRect l="10040" t="16808" r="10529" b="28484"/>
          <a:stretch>
            <a:fillRect/>
          </a:stretch>
        </p:blipFill>
        <p:spPr bwMode="auto">
          <a:xfrm>
            <a:off x="9677400" y="344488"/>
            <a:ext cx="1958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p:cNvSpPr>
            <a:spLocks noChangeArrowheads="1"/>
          </p:cNvSpPr>
          <p:nvPr/>
        </p:nvSpPr>
        <p:spPr bwMode="auto">
          <a:xfrm>
            <a:off x="541338" y="1395413"/>
            <a:ext cx="10633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solidFill>
                  <a:srgbClr val="00ABB5"/>
                </a:solidFill>
              </a:rPr>
              <a:t>Falkirk Learning to Achieve Moderation Support Programme</a:t>
            </a:r>
          </a:p>
          <a:p>
            <a:r>
              <a:rPr lang="en-GB" altLang="en-US" sz="3600" b="1" dirty="0">
                <a:solidFill>
                  <a:srgbClr val="00ABB5"/>
                </a:solidFill>
              </a:rPr>
              <a:t>Session 2 Cohort 1</a:t>
            </a:r>
          </a:p>
        </p:txBody>
      </p:sp>
      <p:pic>
        <p:nvPicPr>
          <p:cNvPr id="60420" name="Picture 11" descr="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81550"/>
            <a:ext cx="122094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8A11A4BD-3B3C-4713-9C90-017D47A9A22E}"/>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BB8CCC8B-4BBF-449B-912F-6D7DE64CE73A}"/>
              </a:ext>
            </a:extLst>
          </p:cNvPr>
          <p:cNvSpPr txBox="1"/>
          <p:nvPr/>
        </p:nvSpPr>
        <p:spPr>
          <a:xfrm>
            <a:off x="6711950" y="627538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
        <p:nvSpPr>
          <p:cNvPr id="98312" name="Rectangle 1">
            <a:extLst>
              <a:ext uri="{FF2B5EF4-FFF2-40B4-BE49-F238E27FC236}">
                <a16:creationId xmlns:a16="http://schemas.microsoft.com/office/drawing/2014/main" id="{ADE8F7C3-7ACD-4424-A741-18B6098EBA2F}"/>
              </a:ext>
            </a:extLst>
          </p:cNvPr>
          <p:cNvSpPr>
            <a:spLocks noChangeArrowheads="1"/>
          </p:cNvSpPr>
          <p:nvPr/>
        </p:nvSpPr>
        <p:spPr bwMode="auto">
          <a:xfrm>
            <a:off x="539750" y="3778250"/>
            <a:ext cx="10634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3000" dirty="0">
                <a:solidFill>
                  <a:schemeClr val="tx1">
                    <a:lumMod val="65000"/>
                    <a:lumOff val="35000"/>
                  </a:schemeClr>
                </a:solidFill>
              </a:rPr>
              <a:t>We will begin at </a:t>
            </a:r>
            <a:r>
              <a:rPr lang="en-GB" altLang="en-US" sz="3000" dirty="0" err="1">
                <a:solidFill>
                  <a:schemeClr val="tx1">
                    <a:lumMod val="65000"/>
                    <a:lumOff val="35000"/>
                  </a:schemeClr>
                </a:solidFill>
              </a:rPr>
              <a:t>3:45pm</a:t>
            </a:r>
            <a:r>
              <a:rPr lang="en-GB" altLang="en-US" sz="3000" dirty="0">
                <a:solidFill>
                  <a:schemeClr val="tx1">
                    <a:lumMod val="65000"/>
                    <a:lumOff val="35000"/>
                  </a:schemeClr>
                </a:solidFill>
              </a:rPr>
              <a:t>.</a:t>
            </a:r>
          </a:p>
          <a:p>
            <a:pPr>
              <a:defRPr/>
            </a:pPr>
            <a:r>
              <a:rPr lang="en-GB" altLang="en-US" sz="3000" dirty="0">
                <a:solidFill>
                  <a:schemeClr val="tx1">
                    <a:lumMod val="65000"/>
                    <a:lumOff val="35000"/>
                  </a:schemeClr>
                </a:solidFill>
              </a:rPr>
              <a:t>Feel free to grab a refreshment before we get started.</a:t>
            </a:r>
          </a:p>
        </p:txBody>
      </p:sp>
      <p:sp>
        <p:nvSpPr>
          <p:cNvPr id="2" name="TextBox 1">
            <a:extLst>
              <a:ext uri="{FF2B5EF4-FFF2-40B4-BE49-F238E27FC236}">
                <a16:creationId xmlns:a16="http://schemas.microsoft.com/office/drawing/2014/main" id="{70A8EEC7-D9D7-48C2-A8B9-207CBE64BF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7022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0899" name="Title 1"/>
          <p:cNvSpPr>
            <a:spLocks noGrp="1"/>
          </p:cNvSpPr>
          <p:nvPr>
            <p:ph type="title"/>
          </p:nvPr>
        </p:nvSpPr>
        <p:spPr>
          <a:xfrm>
            <a:off x="611188" y="525463"/>
            <a:ext cx="11050587" cy="782637"/>
          </a:xfrm>
        </p:spPr>
        <p:txBody>
          <a:bodyPr/>
          <a:lstStyle/>
          <a:p>
            <a:pPr eaLnBrk="1" hangingPunct="1"/>
            <a:r>
              <a:rPr lang="en-GB" altLang="en-US"/>
              <a:t>Learners</a:t>
            </a:r>
          </a:p>
        </p:txBody>
      </p:sp>
      <p:sp>
        <p:nvSpPr>
          <p:cNvPr id="3" name="Content Placeholder 2"/>
          <p:cNvSpPr>
            <a:spLocks noGrp="1"/>
          </p:cNvSpPr>
          <p:nvPr>
            <p:ph idx="1"/>
          </p:nvPr>
        </p:nvSpPr>
        <p:spPr>
          <a:xfrm>
            <a:off x="912813" y="1565275"/>
            <a:ext cx="10521950" cy="3498850"/>
          </a:xfrm>
        </p:spPr>
        <p:txBody>
          <a:bodyPr/>
          <a:lstStyle/>
          <a:p>
            <a:pPr marL="285750" indent="-285750" eaLnBrk="1" hangingPunct="1">
              <a:buFont typeface="Arial" panose="020B0604020202020204" pitchFamily="34" charset="0"/>
              <a:buChar char="•"/>
              <a:defRPr/>
            </a:pPr>
            <a:r>
              <a:rPr lang="en-GB" dirty="0">
                <a:solidFill>
                  <a:schemeClr val="tx1">
                    <a:lumMod val="65000"/>
                    <a:lumOff val="35000"/>
                  </a:schemeClr>
                </a:solidFill>
              </a:rPr>
              <a:t>Involve the learner at every stage</a:t>
            </a:r>
          </a:p>
          <a:p>
            <a:pPr marL="285750" indent="-285750" eaLnBrk="1" hangingPunct="1">
              <a:buFont typeface="Arial" panose="020B0604020202020204" pitchFamily="34" charset="0"/>
              <a:buChar char="•"/>
              <a:defRPr/>
            </a:pPr>
            <a:r>
              <a:rPr lang="en-GB" dirty="0">
                <a:solidFill>
                  <a:schemeClr val="tx1">
                    <a:lumMod val="65000"/>
                    <a:lumOff val="35000"/>
                  </a:schemeClr>
                </a:solidFill>
              </a:rPr>
              <a:t>Personalisation and choice</a:t>
            </a:r>
          </a:p>
          <a:p>
            <a:pPr marL="285750" indent="-285750" eaLnBrk="1" hangingPunct="1">
              <a:buFont typeface="Arial" panose="020B0604020202020204" pitchFamily="34" charset="0"/>
              <a:buChar char="•"/>
              <a:defRPr/>
            </a:pPr>
            <a:r>
              <a:rPr lang="en-GB" dirty="0">
                <a:solidFill>
                  <a:schemeClr val="tx1">
                    <a:lumMod val="65000"/>
                    <a:lumOff val="35000"/>
                  </a:schemeClr>
                </a:solidFill>
              </a:rPr>
              <a:t>Know what they need to learn </a:t>
            </a:r>
          </a:p>
          <a:p>
            <a:pPr marL="285750" indent="-285750" eaLnBrk="1" hangingPunct="1">
              <a:buFont typeface="Arial" panose="020B0604020202020204" pitchFamily="34" charset="0"/>
              <a:buChar char="•"/>
              <a:defRPr/>
            </a:pPr>
            <a:r>
              <a:rPr lang="en-GB" dirty="0">
                <a:solidFill>
                  <a:schemeClr val="tx1">
                    <a:lumMod val="65000"/>
                    <a:lumOff val="35000"/>
                  </a:schemeClr>
                </a:solidFill>
              </a:rPr>
              <a:t>Success criteria </a:t>
            </a:r>
          </a:p>
          <a:p>
            <a:pPr marL="285750" indent="-285750" eaLnBrk="1" hangingPunct="1">
              <a:buFont typeface="Arial" panose="020B0604020202020204" pitchFamily="34" charset="0"/>
              <a:buChar char="•"/>
              <a:defRPr/>
            </a:pPr>
            <a:r>
              <a:rPr lang="en-GB" dirty="0">
                <a:solidFill>
                  <a:schemeClr val="tx1">
                    <a:lumMod val="65000"/>
                    <a:lumOff val="35000"/>
                  </a:schemeClr>
                </a:solidFill>
              </a:rPr>
              <a:t>Feedback</a:t>
            </a:r>
          </a:p>
          <a:p>
            <a:pPr marL="285750" indent="-285750" eaLnBrk="1" hangingPunct="1">
              <a:buFont typeface="Arial" panose="020B0604020202020204" pitchFamily="34" charset="0"/>
              <a:buChar char="•"/>
              <a:defRPr/>
            </a:pPr>
            <a:r>
              <a:rPr lang="en-GB" dirty="0">
                <a:solidFill>
                  <a:schemeClr val="tx1">
                    <a:lumMod val="65000"/>
                    <a:lumOff val="35000"/>
                  </a:schemeClr>
                </a:solidFill>
              </a:rPr>
              <a:t>Self and Peer Assessment</a:t>
            </a:r>
          </a:p>
          <a:p>
            <a:pPr eaLnBrk="1" hangingPunct="1">
              <a:buClr>
                <a:srgbClr val="00ABB5"/>
              </a:buClr>
              <a:buFont typeface="Arial"/>
              <a:buNone/>
              <a:defRPr/>
            </a:pPr>
            <a:endParaRPr lang="en-GB" b="1" dirty="0">
              <a:solidFill>
                <a:schemeClr val="tx1">
                  <a:lumMod val="65000"/>
                  <a:lumOff val="35000"/>
                </a:schemeClr>
              </a:solidFill>
            </a:endParaRPr>
          </a:p>
        </p:txBody>
      </p:sp>
      <p:pic>
        <p:nvPicPr>
          <p:cNvPr id="809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809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9650" y="1931988"/>
            <a:ext cx="3252788" cy="358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05" name="Picture 9"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54140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16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4995" name="Title 1"/>
          <p:cNvSpPr>
            <a:spLocks noGrp="1"/>
          </p:cNvSpPr>
          <p:nvPr>
            <p:ph type="title"/>
          </p:nvPr>
        </p:nvSpPr>
        <p:spPr>
          <a:xfrm>
            <a:off x="611188" y="525463"/>
            <a:ext cx="11050587" cy="782637"/>
          </a:xfrm>
        </p:spPr>
        <p:txBody>
          <a:bodyPr/>
          <a:lstStyle/>
          <a:p>
            <a:pPr eaLnBrk="1" hangingPunct="1"/>
            <a:r>
              <a:rPr lang="en-GB" altLang="en-US"/>
              <a:t>Planning Using Es&amp;Os</a:t>
            </a:r>
          </a:p>
        </p:txBody>
      </p:sp>
      <p:sp>
        <p:nvSpPr>
          <p:cNvPr id="3" name="Content Placeholder 2"/>
          <p:cNvSpPr>
            <a:spLocks noGrp="1"/>
          </p:cNvSpPr>
          <p:nvPr>
            <p:ph idx="1"/>
          </p:nvPr>
        </p:nvSpPr>
        <p:spPr>
          <a:xfrm>
            <a:off x="912813" y="1565275"/>
            <a:ext cx="10748962" cy="4449763"/>
          </a:xfrm>
        </p:spPr>
        <p:txBody>
          <a:bodyPr/>
          <a:lstStyle/>
          <a:p>
            <a:pPr marL="285750" indent="-285750" eaLnBrk="1" hangingPunct="1">
              <a:buFont typeface="Arial" panose="020B0604020202020204" pitchFamily="34" charset="0"/>
              <a:buChar char="•"/>
              <a:defRPr/>
            </a:pPr>
            <a:r>
              <a:rPr lang="en-GB" dirty="0">
                <a:solidFill>
                  <a:schemeClr val="tx1">
                    <a:lumMod val="65000"/>
                    <a:lumOff val="35000"/>
                  </a:schemeClr>
                </a:solidFill>
              </a:rPr>
              <a:t>Regular shorter planning </a:t>
            </a:r>
          </a:p>
          <a:p>
            <a:pPr marL="285750" indent="-285750" eaLnBrk="1" hangingPunct="1">
              <a:buFont typeface="Arial" panose="020B0604020202020204" pitchFamily="34" charset="0"/>
              <a:buChar char="•"/>
              <a:defRPr/>
            </a:pPr>
            <a:r>
              <a:rPr lang="en-GB" dirty="0">
                <a:solidFill>
                  <a:schemeClr val="tx1">
                    <a:lumMod val="65000"/>
                    <a:lumOff val="35000"/>
                  </a:schemeClr>
                </a:solidFill>
              </a:rPr>
              <a:t>Planning as opposed to planner</a:t>
            </a:r>
          </a:p>
          <a:p>
            <a:pPr marL="285750" indent="-285750" eaLnBrk="1" hangingPunct="1">
              <a:buFont typeface="Arial" panose="020B0604020202020204" pitchFamily="34" charset="0"/>
              <a:buChar char="•"/>
              <a:defRPr/>
            </a:pPr>
            <a:r>
              <a:rPr lang="en-GB" dirty="0">
                <a:solidFill>
                  <a:schemeClr val="tx1">
                    <a:lumMod val="65000"/>
                    <a:lumOff val="35000"/>
                  </a:schemeClr>
                </a:solidFill>
              </a:rPr>
              <a:t>Consider learners</a:t>
            </a:r>
          </a:p>
          <a:p>
            <a:pPr marL="285750" indent="-285750" eaLnBrk="1" hangingPunct="1">
              <a:buFont typeface="Arial" panose="020B0604020202020204" pitchFamily="34" charset="0"/>
              <a:buChar char="•"/>
              <a:defRPr/>
            </a:pPr>
            <a:r>
              <a:rPr lang="en-GB" dirty="0">
                <a:solidFill>
                  <a:schemeClr val="tx1">
                    <a:lumMod val="65000"/>
                    <a:lumOff val="35000"/>
                  </a:schemeClr>
                </a:solidFill>
              </a:rPr>
              <a:t>Opportunities for success </a:t>
            </a:r>
          </a:p>
          <a:p>
            <a:pPr marL="285750" indent="-285750" eaLnBrk="1" hangingPunct="1">
              <a:buFont typeface="Arial" panose="020B0604020202020204" pitchFamily="34" charset="0"/>
              <a:buChar char="•"/>
              <a:defRPr/>
            </a:pPr>
            <a:r>
              <a:rPr lang="en-GB" dirty="0">
                <a:solidFill>
                  <a:schemeClr val="tx1">
                    <a:lumMod val="65000"/>
                    <a:lumOff val="35000"/>
                  </a:schemeClr>
                </a:solidFill>
              </a:rPr>
              <a:t>Bundling </a:t>
            </a:r>
            <a:r>
              <a:rPr lang="en-GB" dirty="0" err="1">
                <a:solidFill>
                  <a:schemeClr val="tx1">
                    <a:lumMod val="65000"/>
                    <a:lumOff val="35000"/>
                  </a:schemeClr>
                </a:solidFill>
              </a:rPr>
              <a:t>Es&amp;Os</a:t>
            </a:r>
            <a:endParaRPr lang="en-GB" dirty="0">
              <a:solidFill>
                <a:schemeClr val="tx1">
                  <a:lumMod val="65000"/>
                  <a:lumOff val="35000"/>
                </a:schemeClr>
              </a:solidFill>
            </a:endParaRPr>
          </a:p>
        </p:txBody>
      </p:sp>
      <p:pic>
        <p:nvPicPr>
          <p:cNvPr id="849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850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75" y="2201863"/>
            <a:ext cx="30099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001"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332103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7043" name="Title 1"/>
          <p:cNvSpPr>
            <a:spLocks noGrp="1"/>
          </p:cNvSpPr>
          <p:nvPr>
            <p:ph type="title"/>
          </p:nvPr>
        </p:nvSpPr>
        <p:spPr>
          <a:xfrm>
            <a:off x="611188" y="525463"/>
            <a:ext cx="11161712" cy="782637"/>
          </a:xfrm>
        </p:spPr>
        <p:txBody>
          <a:bodyPr/>
          <a:lstStyle/>
          <a:p>
            <a:pPr eaLnBrk="1" hangingPunct="1"/>
            <a:r>
              <a:rPr lang="en-GB" altLang="en-US"/>
              <a:t>Learning Intentions &amp; Success Criteria</a:t>
            </a:r>
          </a:p>
        </p:txBody>
      </p:sp>
      <p:sp>
        <p:nvSpPr>
          <p:cNvPr id="3" name="Content Placeholder 2"/>
          <p:cNvSpPr>
            <a:spLocks noGrp="1"/>
          </p:cNvSpPr>
          <p:nvPr>
            <p:ph idx="1"/>
          </p:nvPr>
        </p:nvSpPr>
        <p:spPr>
          <a:xfrm>
            <a:off x="912813" y="1565275"/>
            <a:ext cx="10521950" cy="3498850"/>
          </a:xfrm>
        </p:spPr>
        <p:txBody>
          <a:bodyPr/>
          <a:lstStyle/>
          <a:p>
            <a:pPr marL="285750" indent="-285750" eaLnBrk="1" hangingPunct="1">
              <a:buFont typeface="Arial" panose="020B0604020202020204" pitchFamily="34" charset="0"/>
              <a:buChar char="•"/>
              <a:defRPr/>
            </a:pPr>
            <a:r>
              <a:rPr lang="en-GB" dirty="0">
                <a:solidFill>
                  <a:schemeClr val="tx1">
                    <a:lumMod val="65000"/>
                    <a:lumOff val="35000"/>
                  </a:schemeClr>
                </a:solidFill>
              </a:rPr>
              <a:t>LI - What children will know by the end of the planning block related to the Es&amp;Os?</a:t>
            </a:r>
          </a:p>
          <a:p>
            <a:pPr marL="285750" indent="-285750" eaLnBrk="1" hangingPunct="1">
              <a:buFont typeface="Arial" panose="020B0604020202020204" pitchFamily="34" charset="0"/>
              <a:buChar char="•"/>
              <a:defRPr/>
            </a:pPr>
            <a:endParaRPr lang="en-GB" dirty="0">
              <a:solidFill>
                <a:schemeClr val="tx1">
                  <a:lumMod val="65000"/>
                  <a:lumOff val="35000"/>
                </a:schemeClr>
              </a:solidFill>
            </a:endParaRPr>
          </a:p>
          <a:p>
            <a:pPr marL="285750" indent="-285750" eaLnBrk="1" hangingPunct="1">
              <a:buFont typeface="Arial" panose="020B0604020202020204" pitchFamily="34" charset="0"/>
              <a:buChar char="•"/>
              <a:defRPr/>
            </a:pPr>
            <a:r>
              <a:rPr lang="en-GB" dirty="0">
                <a:solidFill>
                  <a:schemeClr val="tx1">
                    <a:lumMod val="65000"/>
                    <a:lumOff val="35000"/>
                  </a:schemeClr>
                </a:solidFill>
              </a:rPr>
              <a:t>SC - How we will know they have done it?</a:t>
            </a:r>
          </a:p>
          <a:p>
            <a:pPr marL="285750" indent="-285750" eaLnBrk="1" hangingPunct="1">
              <a:buFont typeface="Arial" panose="020B0604020202020204" pitchFamily="34" charset="0"/>
              <a:buChar char="•"/>
              <a:defRPr/>
            </a:pPr>
            <a:endParaRPr lang="en-GB" dirty="0">
              <a:solidFill>
                <a:schemeClr val="tx1">
                  <a:lumMod val="65000"/>
                  <a:lumOff val="35000"/>
                </a:schemeClr>
              </a:solidFill>
            </a:endParaRPr>
          </a:p>
          <a:p>
            <a:pPr marL="285750" indent="-285750" eaLnBrk="1" hangingPunct="1">
              <a:buFont typeface="Arial" panose="020B0604020202020204" pitchFamily="34" charset="0"/>
              <a:buChar char="•"/>
              <a:defRPr/>
            </a:pPr>
            <a:r>
              <a:rPr lang="en-GB" dirty="0">
                <a:solidFill>
                  <a:schemeClr val="tx1">
                    <a:lumMod val="65000"/>
                    <a:lumOff val="35000"/>
                  </a:schemeClr>
                </a:solidFill>
              </a:rPr>
              <a:t>SC - Teacher consideration of what children have to learn.</a:t>
            </a:r>
          </a:p>
          <a:p>
            <a:pPr marL="285750" indent="-285750" eaLnBrk="1" hangingPunct="1">
              <a:buFont typeface="Arial" panose="020B0604020202020204" pitchFamily="34" charset="0"/>
              <a:buChar char="•"/>
              <a:defRPr/>
            </a:pPr>
            <a:endParaRPr lang="en-GB" dirty="0">
              <a:solidFill>
                <a:schemeClr val="tx1">
                  <a:lumMod val="65000"/>
                  <a:lumOff val="35000"/>
                </a:schemeClr>
              </a:solidFill>
            </a:endParaRPr>
          </a:p>
          <a:p>
            <a:pPr marL="285750" indent="-285750" eaLnBrk="1" hangingPunct="1">
              <a:buFont typeface="Arial" panose="020B0604020202020204" pitchFamily="34" charset="0"/>
              <a:buChar char="•"/>
              <a:defRPr/>
            </a:pPr>
            <a:r>
              <a:rPr lang="en-GB" dirty="0">
                <a:solidFill>
                  <a:schemeClr val="tx1">
                    <a:lumMod val="65000"/>
                    <a:lumOff val="35000"/>
                  </a:schemeClr>
                </a:solidFill>
              </a:rPr>
              <a:t>SC - Evidence of co-construction agreed with children.</a:t>
            </a:r>
          </a:p>
          <a:p>
            <a:pPr eaLnBrk="1" hangingPunct="1">
              <a:buFont typeface="Arial"/>
              <a:buNone/>
              <a:defRPr/>
            </a:pPr>
            <a:endParaRPr lang="en-GB" b="1" dirty="0">
              <a:solidFill>
                <a:schemeClr val="tx1">
                  <a:lumMod val="65000"/>
                  <a:lumOff val="35000"/>
                </a:schemeClr>
              </a:solidFill>
            </a:endParaRPr>
          </a:p>
        </p:txBody>
      </p:sp>
      <p:pic>
        <p:nvPicPr>
          <p:cNvPr id="870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870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188" y="2236788"/>
            <a:ext cx="3033712" cy="329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9"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297517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091" name="Title 1"/>
          <p:cNvSpPr>
            <a:spLocks noGrp="1"/>
          </p:cNvSpPr>
          <p:nvPr>
            <p:ph type="title"/>
          </p:nvPr>
        </p:nvSpPr>
        <p:spPr>
          <a:xfrm>
            <a:off x="595313" y="1260475"/>
            <a:ext cx="11049000" cy="2347913"/>
          </a:xfrm>
        </p:spPr>
        <p:txBody>
          <a:bodyPr/>
          <a:lstStyle/>
          <a:p>
            <a:pPr algn="ctr"/>
            <a:r>
              <a:rPr lang="en-GB" altLang="en-US" sz="3200" dirty="0"/>
              <a:t>What are the Key Features of Effective Learning Intentions?</a:t>
            </a:r>
            <a:br>
              <a:rPr lang="en-GB" altLang="en-US" dirty="0"/>
            </a:br>
            <a:br>
              <a:rPr lang="en-GB" altLang="en-US" dirty="0"/>
            </a:br>
            <a:r>
              <a:rPr lang="en-GB" altLang="en-US" sz="2800" dirty="0"/>
              <a:t>(Waterfall activity)</a:t>
            </a:r>
          </a:p>
        </p:txBody>
      </p:sp>
      <p:pic>
        <p:nvPicPr>
          <p:cNvPr id="89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20008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139" name="Title 1"/>
          <p:cNvSpPr>
            <a:spLocks noGrp="1"/>
          </p:cNvSpPr>
          <p:nvPr>
            <p:ph type="title"/>
          </p:nvPr>
        </p:nvSpPr>
        <p:spPr>
          <a:xfrm>
            <a:off x="-269875" y="0"/>
            <a:ext cx="11049000" cy="2347913"/>
          </a:xfrm>
        </p:spPr>
        <p:txBody>
          <a:bodyPr/>
          <a:lstStyle/>
          <a:p>
            <a:pPr algn="ctr"/>
            <a:r>
              <a:rPr lang="en-GB" altLang="en-US" sz="3200"/>
              <a:t>Key Features of Effective Learning Intentions?</a:t>
            </a:r>
            <a:br>
              <a:rPr lang="en-GB" altLang="en-US"/>
            </a:br>
            <a:br>
              <a:rPr lang="en-GB" altLang="en-US"/>
            </a:br>
            <a:endParaRPr lang="en-GB" altLang="en-US"/>
          </a:p>
        </p:txBody>
      </p:sp>
      <p:pic>
        <p:nvPicPr>
          <p:cNvPr id="911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
        <p:nvSpPr>
          <p:cNvPr id="12" name="Content Placeholder 2"/>
          <p:cNvSpPr txBox="1">
            <a:spLocks/>
          </p:cNvSpPr>
          <p:nvPr/>
        </p:nvSpPr>
        <p:spPr>
          <a:xfrm>
            <a:off x="639763" y="928688"/>
            <a:ext cx="10374312" cy="548005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Arial" panose="020B0604020202020204" pitchFamily="34" charset="0"/>
              <a:buNone/>
              <a:defRPr/>
            </a:pPr>
            <a:endParaRPr lang="en-US" sz="4233" dirty="0">
              <a:solidFill>
                <a:srgbClr val="000000"/>
              </a:solidFill>
              <a:latin typeface="Calibri"/>
            </a:endParaRPr>
          </a:p>
          <a:p>
            <a:pPr marL="549840" indent="-549840" fontAlgn="auto">
              <a:lnSpc>
                <a:spcPct val="120000"/>
              </a:lnSpc>
              <a:spcAft>
                <a:spcPts val="0"/>
              </a:spcAft>
              <a:buClr>
                <a:srgbClr val="4BACC6"/>
              </a:buClr>
              <a:defRPr/>
            </a:pPr>
            <a:r>
              <a:rPr lang="en-US" sz="9600" dirty="0">
                <a:solidFill>
                  <a:srgbClr val="000000"/>
                </a:solidFill>
                <a:latin typeface="+mj-lt"/>
              </a:rPr>
              <a:t>Directly drawn from the selected bundle of experiences and outcomes.</a:t>
            </a:r>
          </a:p>
          <a:p>
            <a:pPr marL="549840" indent="-549840" fontAlgn="auto">
              <a:lnSpc>
                <a:spcPct val="120000"/>
              </a:lnSpc>
              <a:spcAft>
                <a:spcPts val="0"/>
              </a:spcAft>
              <a:buClr>
                <a:srgbClr val="4BACC6"/>
              </a:buClr>
              <a:defRPr/>
            </a:pPr>
            <a:r>
              <a:rPr lang="en-US" sz="9600" dirty="0">
                <a:solidFill>
                  <a:srgbClr val="000000"/>
                </a:solidFill>
                <a:latin typeface="+mj-lt"/>
              </a:rPr>
              <a:t>Reflect the standards in the selected bundle of experiences and outcomes.</a:t>
            </a:r>
          </a:p>
          <a:p>
            <a:pPr marL="549840" indent="-549840" fontAlgn="auto">
              <a:lnSpc>
                <a:spcPct val="120000"/>
              </a:lnSpc>
              <a:spcAft>
                <a:spcPts val="0"/>
              </a:spcAft>
              <a:buClr>
                <a:srgbClr val="4BACC6"/>
              </a:buClr>
              <a:defRPr/>
            </a:pPr>
            <a:r>
              <a:rPr lang="en-US" sz="9600" dirty="0">
                <a:solidFill>
                  <a:srgbClr val="000000"/>
                </a:solidFill>
                <a:latin typeface="+mj-lt"/>
              </a:rPr>
              <a:t>Clearly state what learners should know, understand or be able to do.</a:t>
            </a:r>
          </a:p>
          <a:p>
            <a:pPr marL="549840" indent="-549840" fontAlgn="auto">
              <a:lnSpc>
                <a:spcPct val="120000"/>
              </a:lnSpc>
              <a:spcAft>
                <a:spcPts val="0"/>
              </a:spcAft>
              <a:buClr>
                <a:srgbClr val="4BACC6"/>
              </a:buClr>
              <a:defRPr/>
            </a:pPr>
            <a:r>
              <a:rPr lang="en-US" sz="9600" dirty="0">
                <a:solidFill>
                  <a:srgbClr val="000000"/>
                </a:solidFill>
                <a:latin typeface="+mj-lt"/>
              </a:rPr>
              <a:t>Written in clear language the learners will understand.</a:t>
            </a:r>
          </a:p>
          <a:p>
            <a:pPr marL="549840" indent="-549840" fontAlgn="auto">
              <a:lnSpc>
                <a:spcPct val="120000"/>
              </a:lnSpc>
              <a:spcAft>
                <a:spcPts val="0"/>
              </a:spcAft>
              <a:buClr>
                <a:srgbClr val="4BACC6"/>
              </a:buClr>
              <a:defRPr/>
            </a:pPr>
            <a:r>
              <a:rPr lang="en-US" sz="9600" dirty="0">
                <a:solidFill>
                  <a:srgbClr val="000000"/>
                </a:solidFill>
                <a:latin typeface="+mj-lt"/>
              </a:rPr>
              <a:t>Are shared with learners and referred to throughout the learning process.</a:t>
            </a:r>
          </a:p>
          <a:p>
            <a:pPr marL="549840" indent="-549840" fontAlgn="auto">
              <a:lnSpc>
                <a:spcPct val="120000"/>
              </a:lnSpc>
              <a:spcAft>
                <a:spcPts val="0"/>
              </a:spcAft>
              <a:buClr>
                <a:srgbClr val="4BACC6"/>
              </a:buClr>
              <a:defRPr/>
            </a:pPr>
            <a:r>
              <a:rPr lang="en-US" sz="9600" dirty="0">
                <a:solidFill>
                  <a:srgbClr val="000000"/>
                </a:solidFill>
                <a:latin typeface="+mj-lt"/>
              </a:rPr>
              <a:t>Are appropriately challenging for the learners.</a:t>
            </a:r>
          </a:p>
          <a:p>
            <a:pPr marL="549840" indent="-549840" fontAlgn="auto">
              <a:lnSpc>
                <a:spcPct val="120000"/>
              </a:lnSpc>
              <a:spcAft>
                <a:spcPts val="0"/>
              </a:spcAft>
              <a:buClr>
                <a:srgbClr val="4BACC6"/>
              </a:buClr>
              <a:defRPr/>
            </a:pPr>
            <a:r>
              <a:rPr lang="en-US" sz="9600" dirty="0">
                <a:solidFill>
                  <a:srgbClr val="000000"/>
                </a:solidFill>
                <a:latin typeface="+mj-lt"/>
              </a:rPr>
              <a:t>Linked to planned assessment activities. </a:t>
            </a:r>
          </a:p>
          <a:p>
            <a:pPr marL="329904" indent="-329904" fontAlgn="auto">
              <a:spcAft>
                <a:spcPts val="0"/>
              </a:spcAft>
              <a:buClr>
                <a:srgbClr val="4BACC6"/>
              </a:buClr>
              <a:defRPr/>
            </a:pPr>
            <a:endParaRPr lang="en-US" dirty="0">
              <a:solidFill>
                <a:srgbClr val="000000"/>
              </a:solidFill>
              <a:latin typeface="Calibri"/>
            </a:endParaRPr>
          </a:p>
          <a:p>
            <a:pPr marL="329904" indent="-329904" fontAlgn="auto">
              <a:spcAft>
                <a:spcPts val="0"/>
              </a:spcAft>
              <a:buClr>
                <a:srgbClr val="4BACC6"/>
              </a:buClr>
              <a:defRPr/>
            </a:pPr>
            <a:endParaRPr lang="en-GB" altLang="en-US" sz="1924" dirty="0">
              <a:solidFill>
                <a:sysClr val="windowText" lastClr="000000"/>
              </a:solidFill>
              <a:latin typeface="Calibri"/>
            </a:endParaRPr>
          </a:p>
          <a:p>
            <a:pPr fontAlgn="auto">
              <a:spcAft>
                <a:spcPts val="0"/>
              </a:spcAft>
              <a:buFont typeface="Arial" panose="020B0604020202020204" pitchFamily="34" charset="0"/>
              <a:buNone/>
              <a:defRPr/>
            </a:pPr>
            <a:r>
              <a:rPr lang="en-GB" altLang="en-US" sz="2309" dirty="0">
                <a:solidFill>
                  <a:sysClr val="windowText" lastClr="000000"/>
                </a:solidFill>
                <a:latin typeface="Calibri"/>
              </a:rPr>
              <a:t>	</a:t>
            </a:r>
            <a:endParaRPr lang="en-GB" dirty="0">
              <a:solidFill>
                <a:sysClr val="windowText" lastClr="000000"/>
              </a:solidFill>
              <a:latin typeface="Calibri"/>
            </a:endParaRPr>
          </a:p>
        </p:txBody>
      </p:sp>
    </p:spTree>
    <p:extLst>
      <p:ext uri="{BB962C8B-B14F-4D97-AF65-F5344CB8AC3E}">
        <p14:creationId xmlns:p14="http://schemas.microsoft.com/office/powerpoint/2010/main" val="73083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705475"/>
            <a:ext cx="91440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79744">
              <a:defRPr/>
            </a:pPr>
            <a:endParaRPr lang="en-US" sz="1732">
              <a:solidFill>
                <a:prstClr val="white"/>
              </a:solidFill>
            </a:endParaRPr>
          </a:p>
        </p:txBody>
      </p:sp>
      <p:pic>
        <p:nvPicPr>
          <p:cNvPr id="931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6262688"/>
            <a:ext cx="210343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8638" y="6408738"/>
            <a:ext cx="210343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itle 1"/>
          <p:cNvSpPr>
            <a:spLocks noGrp="1"/>
          </p:cNvSpPr>
          <p:nvPr>
            <p:ph type="title"/>
          </p:nvPr>
        </p:nvSpPr>
        <p:spPr>
          <a:xfrm>
            <a:off x="1262063" y="269875"/>
            <a:ext cx="9136062" cy="684213"/>
          </a:xfrm>
        </p:spPr>
        <p:txBody>
          <a:bodyPr/>
          <a:lstStyle/>
          <a:p>
            <a:pPr algn="ctr"/>
            <a:r>
              <a:rPr lang="en-GB" altLang="en-US" sz="3200"/>
              <a:t>The Process of Creating Learning Intentions</a:t>
            </a:r>
          </a:p>
        </p:txBody>
      </p:sp>
      <p:sp>
        <p:nvSpPr>
          <p:cNvPr id="3" name="Content Placeholder 2"/>
          <p:cNvSpPr>
            <a:spLocks noGrp="1"/>
          </p:cNvSpPr>
          <p:nvPr>
            <p:ph idx="1"/>
          </p:nvPr>
        </p:nvSpPr>
        <p:spPr/>
        <p:txBody>
          <a:bodyPr>
            <a:normAutofit/>
          </a:bodyPr>
          <a:lstStyle/>
          <a:p>
            <a:pPr marL="329904" indent="-329904">
              <a:buFont typeface="Wingdings" pitchFamily="2" charset="2"/>
              <a:buChar char="§"/>
              <a:defRPr/>
            </a:pPr>
            <a:endParaRPr lang="en-US">
              <a:solidFill>
                <a:srgbClr val="000000"/>
              </a:solidFill>
            </a:endParaRPr>
          </a:p>
          <a:p>
            <a:pPr marL="329904" indent="-329904">
              <a:buFont typeface="Wingdings" pitchFamily="2" charset="2"/>
              <a:buChar char="§"/>
              <a:defRPr/>
            </a:pPr>
            <a:endParaRPr lang="en-GB">
              <a:solidFill>
                <a:srgbClr val="000000"/>
              </a:solidFill>
            </a:endParaRPr>
          </a:p>
          <a:p>
            <a:pPr marL="329904" indent="-329904">
              <a:buFont typeface="Arial" panose="020B0604020202020204" pitchFamily="34" charset="0"/>
              <a:buChar char="•"/>
              <a:defRPr/>
            </a:pPr>
            <a:endParaRPr lang="en-GB" altLang="en-US"/>
          </a:p>
          <a:p>
            <a:pPr>
              <a:defRPr/>
            </a:pPr>
            <a:r>
              <a:rPr lang="en-GB" altLang="en-US" sz="2309"/>
              <a:t>	</a:t>
            </a:r>
            <a:endParaRPr lang="en-GB"/>
          </a:p>
        </p:txBody>
      </p:sp>
      <p:graphicFrame>
        <p:nvGraphicFramePr>
          <p:cNvPr id="4" name="Diagram 3"/>
          <p:cNvGraphicFramePr/>
          <p:nvPr/>
        </p:nvGraphicFramePr>
        <p:xfrm>
          <a:off x="1780499" y="1304471"/>
          <a:ext cx="8471747" cy="4762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319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6275" y="6351588"/>
            <a:ext cx="21018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0" descr="1.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905500"/>
            <a:ext cx="122094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4"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98740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523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
        <p:nvSpPr>
          <p:cNvPr id="95239" name="Title 1"/>
          <p:cNvSpPr>
            <a:spLocks noGrp="1"/>
          </p:cNvSpPr>
          <p:nvPr>
            <p:ph type="title"/>
          </p:nvPr>
        </p:nvSpPr>
        <p:spPr>
          <a:xfrm>
            <a:off x="457200" y="80963"/>
            <a:ext cx="9634538" cy="1143000"/>
          </a:xfrm>
        </p:spPr>
        <p:txBody>
          <a:bodyPr/>
          <a:lstStyle/>
          <a:p>
            <a:r>
              <a:rPr lang="en-GB" altLang="en-US" sz="3200">
                <a:cs typeface="Calibri" panose="020F0502020204030204" pitchFamily="34" charset="0"/>
              </a:rPr>
              <a:t>Ensuring Success Criteria Focus on the Learning Intention</a:t>
            </a:r>
          </a:p>
        </p:txBody>
      </p:sp>
      <p:sp>
        <p:nvSpPr>
          <p:cNvPr id="13" name="TextBox 12"/>
          <p:cNvSpPr txBox="1"/>
          <p:nvPr/>
        </p:nvSpPr>
        <p:spPr>
          <a:xfrm>
            <a:off x="560388" y="1444625"/>
            <a:ext cx="9304337" cy="2462213"/>
          </a:xfrm>
          <a:prstGeom prst="rect">
            <a:avLst/>
          </a:prstGeom>
          <a:noFill/>
        </p:spPr>
        <p:txBody>
          <a:bodyPr>
            <a:spAutoFit/>
          </a:bodyPr>
          <a:lstStyle/>
          <a:p>
            <a:pPr>
              <a:defRPr/>
            </a:pPr>
            <a:endParaRPr lang="en-GB" sz="800" b="1" dirty="0"/>
          </a:p>
          <a:p>
            <a:pPr>
              <a:defRPr/>
            </a:pPr>
            <a:r>
              <a:rPr lang="en-GB" sz="2000" b="1" dirty="0">
                <a:cs typeface="Calibri" panose="020F0502020204030204" pitchFamily="34" charset="0"/>
              </a:rPr>
              <a:t>Learning Intention:  </a:t>
            </a:r>
          </a:p>
          <a:p>
            <a:pPr>
              <a:defRPr/>
            </a:pPr>
            <a:r>
              <a:rPr lang="en-GB" sz="2000" dirty="0">
                <a:cs typeface="Calibri" panose="020F0502020204030204" pitchFamily="34" charset="0"/>
              </a:rPr>
              <a:t>To use descriptive vocabulary </a:t>
            </a:r>
          </a:p>
          <a:p>
            <a:pPr>
              <a:defRPr/>
            </a:pPr>
            <a:endParaRPr lang="en-GB" sz="800" b="1" dirty="0">
              <a:cs typeface="Calibri" panose="020F0502020204030204" pitchFamily="34" charset="0"/>
            </a:endParaRPr>
          </a:p>
          <a:p>
            <a:pPr>
              <a:defRPr/>
            </a:pPr>
            <a:r>
              <a:rPr lang="en-GB" sz="2000" b="1" dirty="0">
                <a:cs typeface="Calibri" panose="020F0502020204030204" pitchFamily="34" charset="0"/>
              </a:rPr>
              <a:t>Success Criteria:	</a:t>
            </a:r>
          </a:p>
          <a:p>
            <a:pPr marL="285750" indent="-285750">
              <a:buClr>
                <a:schemeClr val="accent5"/>
              </a:buClr>
              <a:buFont typeface="Arial" panose="020B0604020202020204" pitchFamily="34" charset="0"/>
              <a:buChar char="•"/>
              <a:defRPr/>
            </a:pPr>
            <a:r>
              <a:rPr lang="en-GB" sz="2000" dirty="0">
                <a:cs typeface="Calibri" panose="020F0502020204030204" pitchFamily="34" charset="0"/>
              </a:rPr>
              <a:t>I have used adjectives to describe physical appearance. </a:t>
            </a:r>
          </a:p>
          <a:p>
            <a:pPr marL="285750" indent="-285750">
              <a:buClr>
                <a:schemeClr val="accent5"/>
              </a:buClr>
              <a:buFont typeface="Arial" panose="020B0604020202020204" pitchFamily="34" charset="0"/>
              <a:buChar char="•"/>
              <a:defRPr/>
            </a:pPr>
            <a:r>
              <a:rPr lang="en-GB" sz="2000" dirty="0">
                <a:cs typeface="Calibri" panose="020F0502020204030204" pitchFamily="34" charset="0"/>
              </a:rPr>
              <a:t>I have used adjectives to describe personality.</a:t>
            </a:r>
          </a:p>
          <a:p>
            <a:pPr marL="285750" indent="-285750">
              <a:buClr>
                <a:schemeClr val="accent5"/>
              </a:buClr>
              <a:buFont typeface="Arial" panose="020B0604020202020204" pitchFamily="34" charset="0"/>
              <a:buChar char="•"/>
              <a:defRPr/>
            </a:pPr>
            <a:r>
              <a:rPr lang="en-GB" sz="2000" dirty="0">
                <a:cs typeface="Calibri" panose="020F0502020204030204" pitchFamily="34" charset="0"/>
              </a:rPr>
              <a:t>I have used adverbs to describe actions and movement</a:t>
            </a:r>
            <a:r>
              <a:rPr lang="en-GB"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endParaRPr lang="en-GB" dirty="0"/>
          </a:p>
        </p:txBody>
      </p:sp>
      <p:sp>
        <p:nvSpPr>
          <p:cNvPr id="14" name="Rectangle 13"/>
          <p:cNvSpPr/>
          <p:nvPr/>
        </p:nvSpPr>
        <p:spPr>
          <a:xfrm>
            <a:off x="339725" y="1196975"/>
            <a:ext cx="8485188" cy="255428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447675" y="3962400"/>
            <a:ext cx="8404225" cy="2492375"/>
          </a:xfrm>
          <a:prstGeom prst="rect">
            <a:avLst/>
          </a:prstGeom>
          <a:noFill/>
        </p:spPr>
        <p:txBody>
          <a:bodyPr>
            <a:spAutoFit/>
          </a:bodyPr>
          <a:lstStyle/>
          <a:p>
            <a:pPr>
              <a:defRPr/>
            </a:pPr>
            <a:r>
              <a:rPr lang="en-GB" sz="2000" b="1" dirty="0"/>
              <a:t>Whilst these aspects  below might be important, they should not be included as they do not directly relate to the learning intention outlined above for this lesson/block of learning </a:t>
            </a:r>
          </a:p>
          <a:p>
            <a:pPr marL="285750" indent="-285750">
              <a:buClr>
                <a:schemeClr val="accent5"/>
              </a:buClr>
              <a:buFont typeface="Arial" panose="020B0604020202020204" pitchFamily="34" charset="0"/>
              <a:buChar char="•"/>
              <a:defRPr/>
            </a:pPr>
            <a:r>
              <a:rPr lang="en-GB" sz="2000" i="1" dirty="0"/>
              <a:t>My handwriting is clear and legible.</a:t>
            </a:r>
          </a:p>
          <a:p>
            <a:pPr marL="285750" indent="-285750">
              <a:buClr>
                <a:schemeClr val="accent5"/>
              </a:buClr>
              <a:buFont typeface="Arial" panose="020B0604020202020204" pitchFamily="34" charset="0"/>
              <a:buChar char="•"/>
              <a:defRPr/>
            </a:pPr>
            <a:r>
              <a:rPr lang="en-GB" sz="2000" i="1" dirty="0"/>
              <a:t>I have checked my spelling.</a:t>
            </a:r>
          </a:p>
          <a:p>
            <a:pPr marL="285750" indent="-285750">
              <a:buClr>
                <a:schemeClr val="accent5"/>
              </a:buClr>
              <a:buFont typeface="Arial" panose="020B0604020202020204" pitchFamily="34" charset="0"/>
              <a:buChar char="•"/>
              <a:defRPr/>
            </a:pPr>
            <a:r>
              <a:rPr lang="en-GB" sz="2000" i="1" dirty="0"/>
              <a:t>I have written in paragraphs.</a:t>
            </a:r>
          </a:p>
          <a:p>
            <a:pPr>
              <a:defRPr/>
            </a:pPr>
            <a:endParaRPr lang="en-GB" b="1" dirty="0"/>
          </a:p>
          <a:p>
            <a:pPr>
              <a:defRPr/>
            </a:pPr>
            <a:endParaRPr lang="en-GB" dirty="0"/>
          </a:p>
        </p:txBody>
      </p:sp>
      <p:sp>
        <p:nvSpPr>
          <p:cNvPr id="16" name="Rectangle 15"/>
          <p:cNvSpPr/>
          <p:nvPr/>
        </p:nvSpPr>
        <p:spPr>
          <a:xfrm>
            <a:off x="339725" y="3903663"/>
            <a:ext cx="8491538" cy="197326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244" name="TextBox 16"/>
          <p:cNvSpPr txBox="1">
            <a:spLocks noChangeArrowheads="1"/>
          </p:cNvSpPr>
          <p:nvPr/>
        </p:nvSpPr>
        <p:spPr bwMode="auto">
          <a:xfrm>
            <a:off x="466725" y="1173163"/>
            <a:ext cx="8208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cs typeface="Calibri" panose="020F0502020204030204" pitchFamily="34" charset="0"/>
              </a:rPr>
              <a:t>In this example the 3 Success Criteria relate to the Learning Intention. </a:t>
            </a:r>
          </a:p>
        </p:txBody>
      </p:sp>
    </p:spTree>
    <p:extLst>
      <p:ext uri="{BB962C8B-B14F-4D97-AF65-F5344CB8AC3E}">
        <p14:creationId xmlns:p14="http://schemas.microsoft.com/office/powerpoint/2010/main" val="269839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7283" name="Title 1"/>
          <p:cNvSpPr>
            <a:spLocks noGrp="1"/>
          </p:cNvSpPr>
          <p:nvPr>
            <p:ph type="title"/>
          </p:nvPr>
        </p:nvSpPr>
        <p:spPr>
          <a:xfrm>
            <a:off x="611188" y="525463"/>
            <a:ext cx="11161712" cy="782637"/>
          </a:xfrm>
        </p:spPr>
        <p:txBody>
          <a:bodyPr/>
          <a:lstStyle/>
          <a:p>
            <a:pPr eaLnBrk="1" hangingPunct="1"/>
            <a:r>
              <a:rPr lang="en-GB" altLang="en-US"/>
              <a:t>Learning, Teaching &amp; Assessment</a:t>
            </a:r>
          </a:p>
        </p:txBody>
      </p:sp>
      <p:sp>
        <p:nvSpPr>
          <p:cNvPr id="3" name="Content Placeholder 2"/>
          <p:cNvSpPr>
            <a:spLocks noGrp="1"/>
          </p:cNvSpPr>
          <p:nvPr>
            <p:ph idx="1"/>
          </p:nvPr>
        </p:nvSpPr>
        <p:spPr>
          <a:xfrm>
            <a:off x="835025" y="1397000"/>
            <a:ext cx="10521950" cy="3498850"/>
          </a:xfrm>
        </p:spPr>
        <p:txBody>
          <a:bodyPr/>
          <a:lstStyle/>
          <a:p>
            <a:pPr marL="457200" indent="-457200" eaLnBrk="1" hangingPunct="1">
              <a:buFont typeface="Arial" panose="020B0604020202020204" pitchFamily="34" charset="0"/>
              <a:buChar char="•"/>
              <a:defRPr/>
            </a:pPr>
            <a:r>
              <a:rPr lang="en-GB" dirty="0">
                <a:solidFill>
                  <a:schemeClr val="tx1">
                    <a:lumMod val="65000"/>
                    <a:lumOff val="35000"/>
                  </a:schemeClr>
                </a:solidFill>
              </a:rPr>
              <a:t>Use the Es&amp;Os when planning learning, teaching and assessment.</a:t>
            </a:r>
          </a:p>
          <a:p>
            <a:pPr marL="457200" indent="-457200" eaLnBrk="1" hangingPunct="1">
              <a:buFont typeface="Arial" panose="020B0604020202020204" pitchFamily="34" charset="0"/>
              <a:buChar char="•"/>
              <a:defRPr/>
            </a:pPr>
            <a:r>
              <a:rPr lang="en-GB" dirty="0">
                <a:solidFill>
                  <a:schemeClr val="tx1">
                    <a:lumMod val="65000"/>
                    <a:lumOff val="35000"/>
                  </a:schemeClr>
                </a:solidFill>
              </a:rPr>
              <a:t>Plan the assessment when selecting the Es&amp;Os.</a:t>
            </a:r>
          </a:p>
          <a:p>
            <a:pPr marL="457200" indent="-457200" eaLnBrk="1" hangingPunct="1">
              <a:buFont typeface="Arial" panose="020B0604020202020204" pitchFamily="34" charset="0"/>
              <a:buChar char="•"/>
              <a:defRPr/>
            </a:pPr>
            <a:r>
              <a:rPr lang="en-GB" dirty="0">
                <a:solidFill>
                  <a:schemeClr val="tx1">
                    <a:lumMod val="65000"/>
                    <a:lumOff val="35000"/>
                  </a:schemeClr>
                </a:solidFill>
              </a:rPr>
              <a:t>Avoid teach-test-teach-test.</a:t>
            </a:r>
          </a:p>
          <a:p>
            <a:pPr marL="457200" indent="-457200" eaLnBrk="1" hangingPunct="1">
              <a:buFont typeface="Arial" panose="020B0604020202020204" pitchFamily="34" charset="0"/>
              <a:buChar char="•"/>
              <a:defRPr/>
            </a:pPr>
            <a:r>
              <a:rPr lang="en-GB" dirty="0">
                <a:solidFill>
                  <a:schemeClr val="tx1">
                    <a:lumMod val="65000"/>
                    <a:lumOff val="35000"/>
                  </a:schemeClr>
                </a:solidFill>
              </a:rPr>
              <a:t>Assess using bundles of </a:t>
            </a:r>
            <a:r>
              <a:rPr lang="en-GB" dirty="0" err="1">
                <a:solidFill>
                  <a:schemeClr val="tx1">
                    <a:lumMod val="65000"/>
                    <a:lumOff val="35000"/>
                  </a:schemeClr>
                </a:solidFill>
              </a:rPr>
              <a:t>Es&amp;Os</a:t>
            </a:r>
            <a:r>
              <a:rPr lang="en-GB" dirty="0">
                <a:solidFill>
                  <a:schemeClr val="tx1">
                    <a:lumMod val="65000"/>
                    <a:lumOff val="35000"/>
                  </a:schemeClr>
                </a:solidFill>
              </a:rPr>
              <a:t>.</a:t>
            </a:r>
          </a:p>
          <a:p>
            <a:pPr marL="457200" indent="-457200" eaLnBrk="1" hangingPunct="1">
              <a:buFont typeface="Arial" panose="020B0604020202020204" pitchFamily="34" charset="0"/>
              <a:buChar char="•"/>
              <a:defRPr/>
            </a:pPr>
            <a:r>
              <a:rPr lang="en-GB" dirty="0">
                <a:solidFill>
                  <a:schemeClr val="tx1">
                    <a:lumMod val="65000"/>
                    <a:lumOff val="35000"/>
                  </a:schemeClr>
                </a:solidFill>
              </a:rPr>
              <a:t>High quality assessments that provide the learner with the</a:t>
            </a:r>
          </a:p>
          <a:p>
            <a:pPr eaLnBrk="1" hangingPunct="1">
              <a:buFont typeface="Arial"/>
              <a:buNone/>
              <a:defRPr/>
            </a:pPr>
            <a:r>
              <a:rPr lang="en-GB" dirty="0">
                <a:solidFill>
                  <a:schemeClr val="tx1">
                    <a:lumMod val="65000"/>
                    <a:lumOff val="35000"/>
                  </a:schemeClr>
                </a:solidFill>
              </a:rPr>
              <a:t>         opportunity to demonstrate;</a:t>
            </a:r>
          </a:p>
          <a:p>
            <a:pPr marL="1028700" lvl="1" eaLnBrk="1" hangingPunct="1">
              <a:buFont typeface="Arial" panose="020B0604020202020204" pitchFamily="34" charset="0"/>
              <a:buChar char="•"/>
              <a:defRPr/>
            </a:pPr>
            <a:r>
              <a:rPr lang="en-GB" dirty="0">
                <a:solidFill>
                  <a:schemeClr val="tx1">
                    <a:lumMod val="65000"/>
                    <a:lumOff val="35000"/>
                  </a:schemeClr>
                </a:solidFill>
              </a:rPr>
              <a:t>breadth </a:t>
            </a:r>
          </a:p>
          <a:p>
            <a:pPr marL="1028700" lvl="1" eaLnBrk="1" hangingPunct="1">
              <a:buFont typeface="Arial" panose="020B0604020202020204" pitchFamily="34" charset="0"/>
              <a:buChar char="•"/>
              <a:defRPr/>
            </a:pPr>
            <a:r>
              <a:rPr lang="en-GB" dirty="0">
                <a:solidFill>
                  <a:schemeClr val="tx1">
                    <a:lumMod val="65000"/>
                    <a:lumOff val="35000"/>
                  </a:schemeClr>
                </a:solidFill>
              </a:rPr>
              <a:t>challenge </a:t>
            </a:r>
          </a:p>
          <a:p>
            <a:pPr marL="1028700" lvl="1" eaLnBrk="1" hangingPunct="1">
              <a:buFont typeface="Arial" panose="020B0604020202020204" pitchFamily="34" charset="0"/>
              <a:buChar char="•"/>
              <a:defRPr/>
            </a:pPr>
            <a:r>
              <a:rPr lang="en-GB" b="1" dirty="0">
                <a:solidFill>
                  <a:schemeClr val="tx1">
                    <a:lumMod val="65000"/>
                    <a:lumOff val="35000"/>
                  </a:schemeClr>
                </a:solidFill>
              </a:rPr>
              <a:t>APPLICATION in new and unfamiliar situations.	</a:t>
            </a:r>
          </a:p>
          <a:p>
            <a:pPr marL="457200" indent="-457200" eaLnBrk="1" hangingPunct="1">
              <a:buFont typeface="Arial" panose="020B0604020202020204" pitchFamily="34" charset="0"/>
              <a:buChar char="•"/>
              <a:defRPr/>
            </a:pPr>
            <a:r>
              <a:rPr lang="en-GB" dirty="0">
                <a:solidFill>
                  <a:schemeClr val="tx1">
                    <a:lumMod val="65000"/>
                    <a:lumOff val="35000"/>
                  </a:schemeClr>
                </a:solidFill>
              </a:rPr>
              <a:t>Four contexts for learning.</a:t>
            </a:r>
          </a:p>
          <a:p>
            <a:pPr marL="457200" indent="-457200" eaLnBrk="1" hangingPunct="1">
              <a:buFont typeface="Arial" panose="020B0604020202020204" pitchFamily="34" charset="0"/>
              <a:buChar char="•"/>
              <a:defRPr/>
            </a:pPr>
            <a:r>
              <a:rPr lang="en-GB" dirty="0">
                <a:solidFill>
                  <a:schemeClr val="tx1">
                    <a:lumMod val="65000"/>
                    <a:lumOff val="35000"/>
                  </a:schemeClr>
                </a:solidFill>
              </a:rPr>
              <a:t>Opportunity to apply knowledge from one organiser to another.</a:t>
            </a:r>
          </a:p>
          <a:p>
            <a:pPr eaLnBrk="1" hangingPunct="1">
              <a:buFont typeface="Arial"/>
              <a:buNone/>
              <a:defRPr/>
            </a:pPr>
            <a:endParaRPr lang="en-GB" b="1" dirty="0">
              <a:solidFill>
                <a:schemeClr val="tx1">
                  <a:lumMod val="65000"/>
                  <a:lumOff val="35000"/>
                </a:schemeClr>
              </a:solidFill>
            </a:endParaRPr>
          </a:p>
        </p:txBody>
      </p:sp>
      <p:pic>
        <p:nvPicPr>
          <p:cNvPr id="972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9728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6563" y="2759075"/>
            <a:ext cx="26574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9"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78500"/>
            <a:ext cx="122094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75931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9331" name="Title 1"/>
          <p:cNvSpPr>
            <a:spLocks noGrp="1"/>
          </p:cNvSpPr>
          <p:nvPr>
            <p:ph type="title"/>
          </p:nvPr>
        </p:nvSpPr>
        <p:spPr>
          <a:xfrm>
            <a:off x="611188" y="525463"/>
            <a:ext cx="11161712" cy="782637"/>
          </a:xfrm>
        </p:spPr>
        <p:txBody>
          <a:bodyPr/>
          <a:lstStyle/>
          <a:p>
            <a:pPr eaLnBrk="1" hangingPunct="1"/>
            <a:r>
              <a:rPr lang="en-GB" altLang="en-US"/>
              <a:t>Evidence</a:t>
            </a:r>
          </a:p>
        </p:txBody>
      </p:sp>
      <p:sp>
        <p:nvSpPr>
          <p:cNvPr id="3" name="Content Placeholder 2"/>
          <p:cNvSpPr>
            <a:spLocks noGrp="1"/>
          </p:cNvSpPr>
          <p:nvPr>
            <p:ph idx="1"/>
          </p:nvPr>
        </p:nvSpPr>
        <p:spPr>
          <a:xfrm>
            <a:off x="912813" y="1565275"/>
            <a:ext cx="8521700" cy="3498850"/>
          </a:xfrm>
        </p:spPr>
        <p:txBody>
          <a:bodyPr/>
          <a:lstStyle/>
          <a:p>
            <a:pPr marL="457200" indent="-457200" eaLnBrk="1" hangingPunct="1">
              <a:buFont typeface="Arial" panose="020B0604020202020204" pitchFamily="34" charset="0"/>
              <a:buChar char="•"/>
              <a:defRPr/>
            </a:pPr>
            <a:r>
              <a:rPr lang="en-GB" dirty="0">
                <a:solidFill>
                  <a:schemeClr val="tx1">
                    <a:lumMod val="65000"/>
                    <a:lumOff val="35000"/>
                  </a:schemeClr>
                </a:solidFill>
              </a:rPr>
              <a:t>Different types of evidence.</a:t>
            </a:r>
          </a:p>
          <a:p>
            <a:pPr marL="457200" indent="-457200" eaLnBrk="1" hangingPunct="1">
              <a:buFont typeface="Arial" panose="020B0604020202020204" pitchFamily="34" charset="0"/>
              <a:buChar char="•"/>
              <a:defRPr/>
            </a:pPr>
            <a:r>
              <a:rPr lang="en-GB" dirty="0">
                <a:solidFill>
                  <a:schemeClr val="tx1">
                    <a:lumMod val="65000"/>
                    <a:lumOff val="35000"/>
                  </a:schemeClr>
                </a:solidFill>
              </a:rPr>
              <a:t>Planned periodic, high quality assessments.</a:t>
            </a:r>
          </a:p>
          <a:p>
            <a:pPr marL="457200" indent="-457200" eaLnBrk="1" hangingPunct="1">
              <a:buFont typeface="Arial" panose="020B0604020202020204" pitchFamily="34" charset="0"/>
              <a:buChar char="•"/>
              <a:defRPr/>
            </a:pPr>
            <a:r>
              <a:rPr lang="en-GB" dirty="0">
                <a:solidFill>
                  <a:schemeClr val="tx1">
                    <a:lumMod val="65000"/>
                    <a:lumOff val="35000"/>
                  </a:schemeClr>
                </a:solidFill>
              </a:rPr>
              <a:t>Demonstrate application of knowledge from one organiser to another.</a:t>
            </a:r>
          </a:p>
          <a:p>
            <a:pPr marL="457200" indent="-457200" eaLnBrk="1" hangingPunct="1">
              <a:buFont typeface="Arial" panose="020B0604020202020204" pitchFamily="34" charset="0"/>
              <a:buChar char="•"/>
              <a:defRPr/>
            </a:pPr>
            <a:r>
              <a:rPr lang="en-GB" dirty="0">
                <a:solidFill>
                  <a:schemeClr val="tx1">
                    <a:lumMod val="65000"/>
                    <a:lumOff val="35000"/>
                  </a:schemeClr>
                </a:solidFill>
              </a:rPr>
              <a:t>Clear evidence of breadth, challenge and application.</a:t>
            </a:r>
          </a:p>
          <a:p>
            <a:pPr marL="457200" indent="-457200" eaLnBrk="1" hangingPunct="1">
              <a:buFont typeface="Arial" panose="020B0604020202020204" pitchFamily="34" charset="0"/>
              <a:buChar char="•"/>
              <a:defRPr/>
            </a:pPr>
            <a:endParaRPr lang="en-GB" sz="1800" dirty="0">
              <a:solidFill>
                <a:schemeClr val="tx1">
                  <a:lumMod val="65000"/>
                  <a:lumOff val="35000"/>
                </a:schemeClr>
              </a:solidFill>
            </a:endParaRPr>
          </a:p>
          <a:p>
            <a:pPr eaLnBrk="1" hangingPunct="1">
              <a:buFont typeface="Arial"/>
              <a:buNone/>
              <a:defRPr/>
            </a:pPr>
            <a:endParaRPr lang="en-GB" sz="1800" b="1" dirty="0">
              <a:solidFill>
                <a:schemeClr val="tx1">
                  <a:lumMod val="65000"/>
                  <a:lumOff val="35000"/>
                </a:schemeClr>
              </a:solidFill>
            </a:endParaRPr>
          </a:p>
        </p:txBody>
      </p:sp>
      <p:pic>
        <p:nvPicPr>
          <p:cNvPr id="993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993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738" y="2679700"/>
            <a:ext cx="2570162" cy="284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7"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22969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E978C5-065A-49F0-9A96-5E5FA1F183D8}"/>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2467" name="Title 1"/>
          <p:cNvSpPr>
            <a:spLocks noGrp="1"/>
          </p:cNvSpPr>
          <p:nvPr>
            <p:ph type="title"/>
          </p:nvPr>
        </p:nvSpPr>
        <p:spPr>
          <a:xfrm>
            <a:off x="611188" y="525463"/>
            <a:ext cx="11050587" cy="782637"/>
          </a:xfrm>
        </p:spPr>
        <p:txBody>
          <a:bodyPr/>
          <a:lstStyle/>
          <a:p>
            <a:pPr eaLnBrk="1" hangingPunct="1"/>
            <a:r>
              <a:rPr lang="en-GB" altLang="en-US" sz="3600"/>
              <a:t>Protocols </a:t>
            </a:r>
          </a:p>
        </p:txBody>
      </p:sp>
      <p:sp>
        <p:nvSpPr>
          <p:cNvPr id="3" name="Content Placeholder 2">
            <a:extLst>
              <a:ext uri="{FF2B5EF4-FFF2-40B4-BE49-F238E27FC236}">
                <a16:creationId xmlns:a16="http://schemas.microsoft.com/office/drawing/2014/main" id="{1A27F1BE-236C-4606-9983-0EC95981D4AD}"/>
              </a:ext>
            </a:extLst>
          </p:cNvPr>
          <p:cNvSpPr>
            <a:spLocks noGrp="1"/>
          </p:cNvSpPr>
          <p:nvPr>
            <p:ph idx="1"/>
          </p:nvPr>
        </p:nvSpPr>
        <p:spPr>
          <a:xfrm>
            <a:off x="117475" y="1350963"/>
            <a:ext cx="11215688" cy="4146550"/>
          </a:xfrm>
        </p:spPr>
        <p:txBody>
          <a:bodyPr/>
          <a:lstStyle/>
          <a:p>
            <a:pPr marL="1085850" lvl="1" indent="-342900" eaLnBrk="1" hangingPunct="1">
              <a:defRPr/>
            </a:pPr>
            <a:endParaRPr lang="en-GB"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Please turn OFF your microphone when you are not speaking – this will prevent any background noise interference</a:t>
            </a:r>
          </a:p>
          <a:p>
            <a:pPr marL="1085850" lvl="1" indent="-342900" eaLnBrk="1" hangingPunct="1">
              <a:defRPr/>
            </a:pPr>
            <a:endParaRPr lang="en-GB" sz="2400"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If you wish to feed into the discussion please indicate this by using the ‘raise your hand’ tool on the control bar or by commenting into the chat pane. </a:t>
            </a:r>
          </a:p>
          <a:p>
            <a:pPr marL="1085850" lvl="1" indent="-342900" eaLnBrk="1" hangingPunct="1">
              <a:defRPr/>
            </a:pPr>
            <a:endParaRPr lang="en-GB" sz="2400"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Please feel free to turn your camera ON and microphone ON for group discussions in breakout sessions</a:t>
            </a:r>
          </a:p>
          <a:p>
            <a:pPr lvl="1" indent="0" eaLnBrk="1" hangingPunct="1">
              <a:buFont typeface="Arial"/>
              <a:buNone/>
              <a:defRPr/>
            </a:pPr>
            <a:endParaRPr lang="en-GB" dirty="0"/>
          </a:p>
          <a:p>
            <a:pPr marL="1085850" lvl="1" indent="-342900" eaLnBrk="1" hangingPunct="1">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pic>
        <p:nvPicPr>
          <p:cNvPr id="624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0DEC56F-0A3B-4637-BCE3-2A4A7A61B857}"/>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96342AB-4AF4-4D89-B262-C6EF232B47ED}"/>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229262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9331" name="Title 1"/>
          <p:cNvSpPr>
            <a:spLocks noGrp="1"/>
          </p:cNvSpPr>
          <p:nvPr>
            <p:ph type="title"/>
          </p:nvPr>
        </p:nvSpPr>
        <p:spPr>
          <a:xfrm>
            <a:off x="611188" y="525463"/>
            <a:ext cx="11161712" cy="782637"/>
          </a:xfrm>
        </p:spPr>
        <p:txBody>
          <a:bodyPr/>
          <a:lstStyle/>
          <a:p>
            <a:pPr eaLnBrk="1" hangingPunct="1"/>
            <a:r>
              <a:rPr lang="en-GB" altLang="en-US" dirty="0"/>
              <a:t>Sources of evidence</a:t>
            </a:r>
          </a:p>
        </p:txBody>
      </p:sp>
      <p:sp>
        <p:nvSpPr>
          <p:cNvPr id="3" name="Content Placeholder 2"/>
          <p:cNvSpPr>
            <a:spLocks noGrp="1"/>
          </p:cNvSpPr>
          <p:nvPr>
            <p:ph idx="1"/>
          </p:nvPr>
        </p:nvSpPr>
        <p:spPr>
          <a:xfrm>
            <a:off x="912813" y="1565275"/>
            <a:ext cx="8521700" cy="3498850"/>
          </a:xfrm>
        </p:spPr>
        <p:txBody>
          <a:bodyPr/>
          <a:lstStyle/>
          <a:p>
            <a:pPr marL="457200" indent="-457200" eaLnBrk="1" hangingPunct="1">
              <a:buFont typeface="Arial" panose="020B0604020202020204" pitchFamily="34" charset="0"/>
              <a:buChar char="•"/>
              <a:defRPr/>
            </a:pPr>
            <a:endParaRPr lang="en-GB" sz="1800" dirty="0">
              <a:solidFill>
                <a:schemeClr val="tx1">
                  <a:lumMod val="65000"/>
                  <a:lumOff val="35000"/>
                </a:schemeClr>
              </a:solidFill>
            </a:endParaRPr>
          </a:p>
          <a:p>
            <a:pPr eaLnBrk="1" hangingPunct="1">
              <a:buFont typeface="Arial"/>
              <a:buNone/>
              <a:defRPr/>
            </a:pPr>
            <a:endParaRPr lang="en-GB" sz="1800" b="1" dirty="0">
              <a:solidFill>
                <a:schemeClr val="tx1">
                  <a:lumMod val="65000"/>
                  <a:lumOff val="35000"/>
                </a:schemeClr>
              </a:solidFill>
            </a:endParaRPr>
          </a:p>
        </p:txBody>
      </p:sp>
      <p:pic>
        <p:nvPicPr>
          <p:cNvPr id="993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993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738" y="2679700"/>
            <a:ext cx="2570162" cy="284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7"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6228" y="1367518"/>
            <a:ext cx="4566557" cy="4566557"/>
          </a:xfrm>
          <a:prstGeom prst="rect">
            <a:avLst/>
          </a:prstGeom>
        </p:spPr>
      </p:pic>
    </p:spTree>
    <p:extLst>
      <p:ext uri="{BB962C8B-B14F-4D97-AF65-F5344CB8AC3E}">
        <p14:creationId xmlns:p14="http://schemas.microsoft.com/office/powerpoint/2010/main" val="73947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1379" name="Title 1"/>
          <p:cNvSpPr>
            <a:spLocks noGrp="1"/>
          </p:cNvSpPr>
          <p:nvPr>
            <p:ph type="title"/>
          </p:nvPr>
        </p:nvSpPr>
        <p:spPr>
          <a:xfrm>
            <a:off x="611188" y="525463"/>
            <a:ext cx="11050587" cy="782637"/>
          </a:xfrm>
        </p:spPr>
        <p:txBody>
          <a:bodyPr/>
          <a:lstStyle/>
          <a:p>
            <a:r>
              <a:rPr lang="en-GB" altLang="en-US" sz="3200"/>
              <a:t>Sources of Evidence</a:t>
            </a:r>
          </a:p>
        </p:txBody>
      </p:sp>
      <p:sp>
        <p:nvSpPr>
          <p:cNvPr id="3" name="Content Placeholder 2"/>
          <p:cNvSpPr>
            <a:spLocks noGrp="1"/>
          </p:cNvSpPr>
          <p:nvPr>
            <p:ph idx="1"/>
          </p:nvPr>
        </p:nvSpPr>
        <p:spPr>
          <a:xfrm>
            <a:off x="1019175" y="1508125"/>
            <a:ext cx="10521950" cy="3497263"/>
          </a:xfrm>
        </p:spPr>
        <p:txBody>
          <a:bodyPr/>
          <a:lstStyle/>
          <a:p>
            <a:pPr marL="342900" indent="-342900">
              <a:buFont typeface="Arial" panose="020B0604020202020204" pitchFamily="34" charset="0"/>
              <a:buChar char="•"/>
              <a:defRPr/>
            </a:pPr>
            <a:r>
              <a:rPr lang="en-GB" sz="2400" dirty="0">
                <a:solidFill>
                  <a:schemeClr val="tx1"/>
                </a:solidFill>
              </a:rPr>
              <a:t>Observations of learners carrying out tasks and activities, including practical investigations, performances, oral presentations and discussions.</a:t>
            </a:r>
          </a:p>
          <a:p>
            <a:pPr marL="342900" indent="-342900">
              <a:buFont typeface="Arial" panose="020B0604020202020204" pitchFamily="34" charset="0"/>
              <a:buChar char="•"/>
              <a:defRPr/>
            </a:pPr>
            <a:r>
              <a:rPr lang="en-GB" sz="2400" dirty="0">
                <a:solidFill>
                  <a:schemeClr val="tx1"/>
                </a:solidFill>
              </a:rPr>
              <a:t>Day to day learning and classwork.</a:t>
            </a:r>
          </a:p>
          <a:p>
            <a:pPr marL="342900" indent="-342900">
              <a:buFont typeface="Arial" panose="020B0604020202020204" pitchFamily="34" charset="0"/>
              <a:buChar char="•"/>
              <a:defRPr/>
            </a:pPr>
            <a:r>
              <a:rPr lang="en-GB" sz="2400" dirty="0">
                <a:solidFill>
                  <a:schemeClr val="tx1"/>
                </a:solidFill>
              </a:rPr>
              <a:t>Records of learning (oral, written, audio-visual, digital) created by learners which may include self and/or peer assessment or may be assessed by the practitioner.</a:t>
            </a:r>
          </a:p>
          <a:p>
            <a:pPr marL="342900" indent="-342900">
              <a:buFont typeface="Arial" panose="020B0604020202020204" pitchFamily="34" charset="0"/>
              <a:buChar char="•"/>
              <a:defRPr/>
            </a:pPr>
            <a:r>
              <a:rPr lang="en-GB" sz="2400" dirty="0">
                <a:solidFill>
                  <a:schemeClr val="tx1"/>
                </a:solidFill>
              </a:rPr>
              <a:t>Information obtained through high quality interactions and dialogue.</a:t>
            </a:r>
          </a:p>
          <a:p>
            <a:pPr>
              <a:buClr>
                <a:srgbClr val="00ABB5"/>
              </a:buClr>
              <a:defRPr/>
            </a:pPr>
            <a:endParaRPr lang="en-GB" b="1" dirty="0"/>
          </a:p>
        </p:txBody>
      </p:sp>
      <p:pic>
        <p:nvPicPr>
          <p:cNvPr id="1013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57435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427" name="Title 1"/>
          <p:cNvSpPr>
            <a:spLocks noGrp="1"/>
          </p:cNvSpPr>
          <p:nvPr>
            <p:ph type="title"/>
          </p:nvPr>
        </p:nvSpPr>
        <p:spPr>
          <a:xfrm>
            <a:off x="611188" y="525463"/>
            <a:ext cx="11050587" cy="782637"/>
          </a:xfrm>
        </p:spPr>
        <p:txBody>
          <a:bodyPr/>
          <a:lstStyle/>
          <a:p>
            <a:r>
              <a:rPr lang="en-GB" altLang="en-US" sz="3200"/>
              <a:t>Sources of Evidence</a:t>
            </a:r>
          </a:p>
        </p:txBody>
      </p:sp>
      <p:sp>
        <p:nvSpPr>
          <p:cNvPr id="3" name="Content Placeholder 2"/>
          <p:cNvSpPr>
            <a:spLocks noGrp="1"/>
          </p:cNvSpPr>
          <p:nvPr>
            <p:ph idx="1"/>
          </p:nvPr>
        </p:nvSpPr>
        <p:spPr>
          <a:xfrm>
            <a:off x="1039813" y="1387475"/>
            <a:ext cx="10520362" cy="3927475"/>
          </a:xfrm>
        </p:spPr>
        <p:txBody>
          <a:bodyPr/>
          <a:lstStyle/>
          <a:p>
            <a:pPr marL="342900" indent="-342900">
              <a:buFont typeface="Arial" panose="020B0604020202020204" pitchFamily="34" charset="0"/>
              <a:buChar char="•"/>
              <a:defRPr/>
            </a:pPr>
            <a:r>
              <a:rPr lang="en-GB" sz="2400" dirty="0">
                <a:solidFill>
                  <a:schemeClr val="tx1"/>
                </a:solidFill>
              </a:rPr>
              <a:t>Written responses, jotter work, workbooks, notes</a:t>
            </a:r>
          </a:p>
          <a:p>
            <a:pPr marL="342900" indent="-342900">
              <a:buFont typeface="Arial" panose="020B0604020202020204" pitchFamily="34" charset="0"/>
              <a:buChar char="•"/>
              <a:defRPr/>
            </a:pPr>
            <a:r>
              <a:rPr lang="en-GB" sz="2400" dirty="0">
                <a:solidFill>
                  <a:schemeClr val="tx1"/>
                </a:solidFill>
              </a:rPr>
              <a:t>Photographs or video clips – often annotated</a:t>
            </a:r>
          </a:p>
          <a:p>
            <a:pPr marL="342900" indent="-342900">
              <a:buFont typeface="Arial" panose="020B0604020202020204" pitchFamily="34" charset="0"/>
              <a:buChar char="•"/>
              <a:defRPr/>
            </a:pPr>
            <a:r>
              <a:rPr lang="en-GB" sz="2400" dirty="0">
                <a:solidFill>
                  <a:schemeClr val="tx1"/>
                </a:solidFill>
              </a:rPr>
              <a:t>Checklists, transcripts</a:t>
            </a:r>
          </a:p>
          <a:p>
            <a:pPr marL="342900" indent="-342900">
              <a:buFont typeface="Arial" panose="020B0604020202020204" pitchFamily="34" charset="0"/>
              <a:buChar char="•"/>
              <a:defRPr/>
            </a:pPr>
            <a:r>
              <a:rPr lang="en-GB" sz="2400" dirty="0">
                <a:solidFill>
                  <a:schemeClr val="tx1"/>
                </a:solidFill>
              </a:rPr>
              <a:t>A product, for example, a piece of artwork,  digital presentation, poster,  project or report.</a:t>
            </a:r>
          </a:p>
          <a:p>
            <a:pPr marL="342900" indent="-342900">
              <a:buFont typeface="Arial" panose="020B0604020202020204" pitchFamily="34" charset="0"/>
              <a:buChar char="•"/>
              <a:defRPr/>
            </a:pPr>
            <a:r>
              <a:rPr lang="en-GB" sz="2400" dirty="0">
                <a:solidFill>
                  <a:schemeClr val="tx1"/>
                </a:solidFill>
              </a:rPr>
              <a:t>Accounts provided by others (parents, other learners, colleagues, partners) about what learners can do.</a:t>
            </a:r>
          </a:p>
          <a:p>
            <a:pPr marL="342900" indent="-342900">
              <a:buFont typeface="Arial" panose="020B0604020202020204" pitchFamily="34" charset="0"/>
              <a:buChar char="•"/>
              <a:defRPr/>
            </a:pPr>
            <a:r>
              <a:rPr lang="en-GB" sz="2400" dirty="0">
                <a:solidFill>
                  <a:schemeClr val="tx1"/>
                </a:solidFill>
              </a:rPr>
              <a:t>Results from </a:t>
            </a:r>
            <a:r>
              <a:rPr lang="en-GB" sz="2400" dirty="0" err="1">
                <a:solidFill>
                  <a:schemeClr val="tx1"/>
                </a:solidFill>
              </a:rPr>
              <a:t>SNSA</a:t>
            </a:r>
            <a:r>
              <a:rPr lang="en-GB" sz="2400" dirty="0">
                <a:solidFill>
                  <a:schemeClr val="tx1"/>
                </a:solidFill>
              </a:rPr>
              <a:t>/</a:t>
            </a:r>
            <a:r>
              <a:rPr lang="en-GB" sz="2400" dirty="0" err="1">
                <a:solidFill>
                  <a:schemeClr val="tx1"/>
                </a:solidFill>
              </a:rPr>
              <a:t>MCNG</a:t>
            </a:r>
            <a:r>
              <a:rPr lang="en-GB" sz="2400" dirty="0">
                <a:solidFill>
                  <a:schemeClr val="tx1"/>
                </a:solidFill>
              </a:rPr>
              <a:t> and class assessments.</a:t>
            </a:r>
          </a:p>
          <a:p>
            <a:pPr marL="342900" indent="-342900">
              <a:buFont typeface="Arial" panose="020B0604020202020204" pitchFamily="34" charset="0"/>
              <a:buChar char="•"/>
              <a:defRPr/>
            </a:pPr>
            <a:r>
              <a:rPr lang="en-GB" sz="2400" dirty="0">
                <a:solidFill>
                  <a:schemeClr val="tx1"/>
                </a:solidFill>
              </a:rPr>
              <a:t>High quality assessments</a:t>
            </a:r>
          </a:p>
          <a:p>
            <a:pPr>
              <a:buClr>
                <a:srgbClr val="00ABB5"/>
              </a:buClr>
              <a:defRPr/>
            </a:pPr>
            <a:endParaRPr lang="en-GB" b="1" dirty="0"/>
          </a:p>
        </p:txBody>
      </p:sp>
      <p:pic>
        <p:nvPicPr>
          <p:cNvPr id="1034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9758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547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sp>
        <p:nvSpPr>
          <p:cNvPr id="105479" name="Content Placeholder 2"/>
          <p:cNvSpPr>
            <a:spLocks noGrp="1"/>
          </p:cNvSpPr>
          <p:nvPr>
            <p:ph idx="1"/>
          </p:nvPr>
        </p:nvSpPr>
        <p:spPr>
          <a:xfrm>
            <a:off x="5146675" y="1606550"/>
            <a:ext cx="6515100" cy="3702050"/>
          </a:xfrm>
        </p:spPr>
        <p:txBody>
          <a:bodyPr/>
          <a:lstStyle/>
          <a:p>
            <a:pPr algn="just"/>
            <a:r>
              <a:rPr lang="en-GB" altLang="en-US" sz="2800" i="1">
                <a:solidFill>
                  <a:schemeClr val="tx1"/>
                </a:solidFill>
              </a:rPr>
              <a:t>‘Evidence and feedback from any assessment can be used formatively to inform planning for improvements in learning, as well as contributing to periodic summaries of progress and achievement for reporting and monitoring.’</a:t>
            </a:r>
            <a:r>
              <a:rPr lang="en-GB" altLang="en-US" sz="2800" b="1" i="1">
                <a:solidFill>
                  <a:schemeClr val="tx1"/>
                </a:solidFill>
              </a:rPr>
              <a:t>	</a:t>
            </a:r>
          </a:p>
          <a:p>
            <a:pPr algn="just"/>
            <a:endParaRPr lang="en-GB" altLang="en-US" b="1" i="1">
              <a:solidFill>
                <a:schemeClr val="tx1"/>
              </a:solidFill>
            </a:endParaRPr>
          </a:p>
          <a:p>
            <a:pPr algn="just"/>
            <a:r>
              <a:rPr lang="en-GB" altLang="en-US" sz="1800" b="1" i="1">
                <a:solidFill>
                  <a:schemeClr val="tx1"/>
                </a:solidFill>
              </a:rPr>
              <a:t>(Building the Curriculum 5)</a:t>
            </a:r>
            <a:endParaRPr lang="en-GB" altLang="en-US" sz="1800">
              <a:solidFill>
                <a:schemeClr val="tx1"/>
              </a:solidFill>
            </a:endParaRPr>
          </a:p>
        </p:txBody>
      </p:sp>
      <p:pic>
        <p:nvPicPr>
          <p:cNvPr id="10548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1498600"/>
            <a:ext cx="28416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59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7523" name="Title 1"/>
          <p:cNvSpPr>
            <a:spLocks noGrp="1"/>
          </p:cNvSpPr>
          <p:nvPr>
            <p:ph type="title"/>
          </p:nvPr>
        </p:nvSpPr>
        <p:spPr>
          <a:xfrm>
            <a:off x="611188" y="525463"/>
            <a:ext cx="11161712" cy="782637"/>
          </a:xfrm>
        </p:spPr>
        <p:txBody>
          <a:bodyPr/>
          <a:lstStyle/>
          <a:p>
            <a:pPr eaLnBrk="1" hangingPunct="1"/>
            <a:r>
              <a:rPr lang="en-GB" altLang="en-US"/>
              <a:t>Evaluate</a:t>
            </a:r>
          </a:p>
        </p:txBody>
      </p:sp>
      <p:sp>
        <p:nvSpPr>
          <p:cNvPr id="3" name="Content Placeholder 2"/>
          <p:cNvSpPr>
            <a:spLocks noGrp="1"/>
          </p:cNvSpPr>
          <p:nvPr>
            <p:ph idx="1"/>
          </p:nvPr>
        </p:nvSpPr>
        <p:spPr>
          <a:xfrm>
            <a:off x="912813" y="1565275"/>
            <a:ext cx="10521950" cy="3498850"/>
          </a:xfrm>
        </p:spPr>
        <p:txBody>
          <a:bodyPr/>
          <a:lstStyle/>
          <a:p>
            <a:pPr marL="285750" indent="-285750" eaLnBrk="1" hangingPunct="1">
              <a:buFont typeface="Arial" panose="020B0604020202020204" pitchFamily="34" charset="0"/>
              <a:buChar char="•"/>
              <a:defRPr/>
            </a:pPr>
            <a:r>
              <a:rPr lang="en-GB" dirty="0">
                <a:solidFill>
                  <a:schemeClr val="tx1">
                    <a:lumMod val="65000"/>
                    <a:lumOff val="35000"/>
                  </a:schemeClr>
                </a:solidFill>
              </a:rPr>
              <a:t>Meets the success criteria</a:t>
            </a:r>
          </a:p>
          <a:p>
            <a:pPr marL="285750" indent="-285750" eaLnBrk="1" hangingPunct="1">
              <a:buFont typeface="Arial" panose="020B0604020202020204" pitchFamily="34" charset="0"/>
              <a:buChar char="•"/>
              <a:defRPr/>
            </a:pPr>
            <a:r>
              <a:rPr lang="en-GB" dirty="0">
                <a:solidFill>
                  <a:schemeClr val="tx1">
                    <a:lumMod val="65000"/>
                    <a:lumOff val="35000"/>
                  </a:schemeClr>
                </a:solidFill>
              </a:rPr>
              <a:t>Has the learner responded consistently well to challenge and moved on to some aspects of the next level.</a:t>
            </a:r>
          </a:p>
          <a:p>
            <a:pPr marL="285750" indent="-285750" eaLnBrk="1" hangingPunct="1">
              <a:buFont typeface="Arial" panose="020B0604020202020204" pitchFamily="34" charset="0"/>
              <a:buChar char="•"/>
              <a:defRPr/>
            </a:pPr>
            <a:r>
              <a:rPr lang="en-GB" dirty="0">
                <a:solidFill>
                  <a:schemeClr val="tx1">
                    <a:lumMod val="65000"/>
                    <a:lumOff val="35000"/>
                  </a:schemeClr>
                </a:solidFill>
              </a:rPr>
              <a:t>Demonstrates breadth of learning.</a:t>
            </a:r>
          </a:p>
          <a:p>
            <a:pPr marL="285750" indent="-285750" eaLnBrk="1" hangingPunct="1">
              <a:buFont typeface="Arial" panose="020B0604020202020204" pitchFamily="34" charset="0"/>
              <a:buChar char="•"/>
              <a:defRPr/>
            </a:pPr>
            <a:r>
              <a:rPr lang="en-GB" dirty="0">
                <a:solidFill>
                  <a:schemeClr val="tx1">
                    <a:lumMod val="65000"/>
                    <a:lumOff val="35000"/>
                  </a:schemeClr>
                </a:solidFill>
              </a:rPr>
              <a:t>Demonstrates application in new and unfamiliar situations.</a:t>
            </a:r>
          </a:p>
          <a:p>
            <a:pPr marL="285750" indent="-285750" eaLnBrk="1" hangingPunct="1">
              <a:buFont typeface="Arial" panose="020B0604020202020204" pitchFamily="34" charset="0"/>
              <a:buChar char="•"/>
              <a:defRPr/>
            </a:pPr>
            <a:r>
              <a:rPr lang="en-GB" dirty="0">
                <a:solidFill>
                  <a:schemeClr val="tx1">
                    <a:lumMod val="65000"/>
                    <a:lumOff val="35000"/>
                  </a:schemeClr>
                </a:solidFill>
              </a:rPr>
              <a:t>Standards within and achievement of a level.</a:t>
            </a:r>
          </a:p>
          <a:p>
            <a:pPr eaLnBrk="1" hangingPunct="1">
              <a:buFont typeface="Arial"/>
              <a:buNone/>
              <a:defRPr/>
            </a:pPr>
            <a:endParaRPr lang="en-GB" dirty="0">
              <a:solidFill>
                <a:schemeClr val="tx1">
                  <a:lumMod val="65000"/>
                  <a:lumOff val="35000"/>
                </a:schemeClr>
              </a:solidFill>
            </a:endParaRPr>
          </a:p>
          <a:p>
            <a:pPr eaLnBrk="1" hangingPunct="1">
              <a:buFont typeface="Arial"/>
              <a:buNone/>
              <a:defRPr/>
            </a:pPr>
            <a:endParaRPr lang="en-GB" b="1" dirty="0">
              <a:solidFill>
                <a:schemeClr val="tx1">
                  <a:lumMod val="65000"/>
                  <a:lumOff val="35000"/>
                </a:schemeClr>
              </a:solidFill>
            </a:endParaRPr>
          </a:p>
        </p:txBody>
      </p:sp>
      <p:pic>
        <p:nvPicPr>
          <p:cNvPr id="1075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0752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6888" y="2822575"/>
            <a:ext cx="2386012" cy="274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9"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38055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9571" name="Title 1"/>
          <p:cNvSpPr>
            <a:spLocks noGrp="1"/>
          </p:cNvSpPr>
          <p:nvPr>
            <p:ph type="title"/>
          </p:nvPr>
        </p:nvSpPr>
        <p:spPr>
          <a:xfrm>
            <a:off x="611188" y="525463"/>
            <a:ext cx="11161712" cy="782637"/>
          </a:xfrm>
        </p:spPr>
        <p:txBody>
          <a:bodyPr/>
          <a:lstStyle/>
          <a:p>
            <a:pPr eaLnBrk="1" hangingPunct="1"/>
            <a:r>
              <a:rPr lang="en-GB" altLang="en-US"/>
              <a:t>Feedback and Next Steps</a:t>
            </a:r>
          </a:p>
        </p:txBody>
      </p:sp>
      <p:sp>
        <p:nvSpPr>
          <p:cNvPr id="3" name="Content Placeholder 2"/>
          <p:cNvSpPr>
            <a:spLocks noGrp="1"/>
          </p:cNvSpPr>
          <p:nvPr>
            <p:ph idx="1"/>
          </p:nvPr>
        </p:nvSpPr>
        <p:spPr>
          <a:xfrm>
            <a:off x="912813" y="1565275"/>
            <a:ext cx="7993062" cy="4581525"/>
          </a:xfrm>
        </p:spPr>
        <p:txBody>
          <a:bodyPr/>
          <a:lstStyle/>
          <a:p>
            <a:pPr marL="457200" indent="-457200" eaLnBrk="1" hangingPunct="1">
              <a:buFont typeface="Arial" panose="020B0604020202020204" pitchFamily="34" charset="0"/>
              <a:buChar char="•"/>
              <a:defRPr/>
            </a:pPr>
            <a:r>
              <a:rPr lang="en-GB" dirty="0">
                <a:solidFill>
                  <a:schemeClr val="tx1">
                    <a:lumMod val="65000"/>
                    <a:lumOff val="35000"/>
                  </a:schemeClr>
                </a:solidFill>
              </a:rPr>
              <a:t>Based on clear, relevant and measurable success criteria.​</a:t>
            </a:r>
          </a:p>
          <a:p>
            <a:pPr marL="457200" indent="-457200" eaLnBrk="1" hangingPunct="1">
              <a:buFont typeface="Arial" panose="020B0604020202020204" pitchFamily="34" charset="0"/>
              <a:buChar char="•"/>
              <a:defRPr/>
            </a:pPr>
            <a:r>
              <a:rPr lang="en-GB" dirty="0">
                <a:solidFill>
                  <a:schemeClr val="tx1">
                    <a:lumMod val="65000"/>
                    <a:lumOff val="35000"/>
                  </a:schemeClr>
                </a:solidFill>
              </a:rPr>
              <a:t>Appropriately timed and based on observation of learning.​</a:t>
            </a:r>
          </a:p>
          <a:p>
            <a:pPr marL="457200" indent="-457200" eaLnBrk="1" hangingPunct="1">
              <a:buFont typeface="Arial" panose="020B0604020202020204" pitchFamily="34" charset="0"/>
              <a:buChar char="•"/>
              <a:defRPr/>
            </a:pPr>
            <a:r>
              <a:rPr lang="en-GB" dirty="0">
                <a:solidFill>
                  <a:schemeClr val="tx1">
                    <a:lumMod val="65000"/>
                    <a:lumOff val="35000"/>
                  </a:schemeClr>
                </a:solidFill>
              </a:rPr>
              <a:t>Focused and manageable.​</a:t>
            </a:r>
          </a:p>
          <a:p>
            <a:pPr marL="457200" indent="-457200" eaLnBrk="1" hangingPunct="1">
              <a:buFont typeface="Arial" panose="020B0604020202020204" pitchFamily="34" charset="0"/>
              <a:buChar char="•"/>
              <a:defRPr/>
            </a:pPr>
            <a:r>
              <a:rPr lang="en-GB" dirty="0">
                <a:solidFill>
                  <a:schemeClr val="tx1">
                    <a:lumMod val="65000"/>
                    <a:lumOff val="35000"/>
                  </a:schemeClr>
                </a:solidFill>
              </a:rPr>
              <a:t>Based on learner progress both in the short term and over a longer period of time.​</a:t>
            </a:r>
          </a:p>
          <a:p>
            <a:pPr marL="457200" indent="-457200" eaLnBrk="1" hangingPunct="1">
              <a:buFont typeface="Arial" panose="020B0604020202020204" pitchFamily="34" charset="0"/>
              <a:buChar char="•"/>
              <a:defRPr/>
            </a:pPr>
            <a:r>
              <a:rPr lang="en-GB" dirty="0">
                <a:solidFill>
                  <a:schemeClr val="tx1">
                    <a:lumMod val="65000"/>
                    <a:lumOff val="35000"/>
                  </a:schemeClr>
                </a:solidFill>
              </a:rPr>
              <a:t>Focussed on areas of strength and next steps.​</a:t>
            </a:r>
          </a:p>
          <a:p>
            <a:pPr marL="457200" indent="-457200" eaLnBrk="1" hangingPunct="1">
              <a:buFont typeface="Arial" panose="020B0604020202020204" pitchFamily="34" charset="0"/>
              <a:buChar char="•"/>
              <a:defRPr/>
            </a:pPr>
            <a:r>
              <a:rPr lang="en-GB" dirty="0">
                <a:solidFill>
                  <a:schemeClr val="tx1">
                    <a:lumMod val="65000"/>
                    <a:lumOff val="35000"/>
                  </a:schemeClr>
                </a:solidFill>
              </a:rPr>
              <a:t>Indicates both </a:t>
            </a:r>
            <a:r>
              <a:rPr lang="en-GB" i="1" dirty="0">
                <a:solidFill>
                  <a:schemeClr val="tx1">
                    <a:lumMod val="65000"/>
                    <a:lumOff val="35000"/>
                  </a:schemeClr>
                </a:solidFill>
              </a:rPr>
              <a:t>what</a:t>
            </a:r>
            <a:r>
              <a:rPr lang="en-GB" dirty="0">
                <a:solidFill>
                  <a:schemeClr val="tx1">
                    <a:lumMod val="65000"/>
                    <a:lumOff val="35000"/>
                  </a:schemeClr>
                </a:solidFill>
              </a:rPr>
              <a:t> and </a:t>
            </a:r>
            <a:r>
              <a:rPr lang="en-GB" i="1" dirty="0">
                <a:solidFill>
                  <a:schemeClr val="tx1">
                    <a:lumMod val="65000"/>
                    <a:lumOff val="35000"/>
                  </a:schemeClr>
                </a:solidFill>
              </a:rPr>
              <a:t>how</a:t>
            </a:r>
            <a:r>
              <a:rPr lang="en-GB" dirty="0">
                <a:solidFill>
                  <a:schemeClr val="tx1">
                    <a:lumMod val="65000"/>
                    <a:lumOff val="35000"/>
                  </a:schemeClr>
                </a:solidFill>
              </a:rPr>
              <a:t> the learner can move forward. ​</a:t>
            </a:r>
          </a:p>
          <a:p>
            <a:pPr marL="457200" indent="-457200" eaLnBrk="1" hangingPunct="1">
              <a:buFont typeface="Arial" panose="020B0604020202020204" pitchFamily="34" charset="0"/>
              <a:buChar char="•"/>
              <a:defRPr/>
            </a:pPr>
            <a:r>
              <a:rPr lang="en-GB" dirty="0">
                <a:solidFill>
                  <a:schemeClr val="tx1">
                    <a:lumMod val="65000"/>
                    <a:lumOff val="35000"/>
                  </a:schemeClr>
                </a:solidFill>
              </a:rPr>
              <a:t>Time/opportunities must be planned for to allow learners to reflect and act upon feedback.​</a:t>
            </a:r>
          </a:p>
          <a:p>
            <a:pPr marL="457200" indent="-457200" eaLnBrk="1" hangingPunct="1">
              <a:buFont typeface="Arial" panose="020B0604020202020204" pitchFamily="34" charset="0"/>
              <a:buChar char="•"/>
              <a:defRPr/>
            </a:pPr>
            <a:r>
              <a:rPr lang="en-GB" dirty="0">
                <a:solidFill>
                  <a:schemeClr val="tx1">
                    <a:lumMod val="65000"/>
                    <a:lumOff val="35000"/>
                  </a:schemeClr>
                </a:solidFill>
              </a:rPr>
              <a:t>Questioning used effectively to encourage learners to think, reflect on and reconsider their own learning.</a:t>
            </a:r>
          </a:p>
          <a:p>
            <a:pPr eaLnBrk="1" hangingPunct="1">
              <a:buFont typeface="Arial"/>
              <a:buNone/>
              <a:defRPr/>
            </a:pPr>
            <a:endParaRPr lang="en-GB" sz="1800" dirty="0">
              <a:solidFill>
                <a:schemeClr val="tx1">
                  <a:lumMod val="65000"/>
                  <a:lumOff val="35000"/>
                </a:schemeClr>
              </a:solidFill>
            </a:endParaRPr>
          </a:p>
          <a:p>
            <a:pPr eaLnBrk="1" hangingPunct="1">
              <a:buFont typeface="Arial"/>
              <a:buNone/>
              <a:defRPr/>
            </a:pPr>
            <a:endParaRPr lang="en-GB" sz="1800" b="1" dirty="0">
              <a:solidFill>
                <a:schemeClr val="tx1">
                  <a:lumMod val="65000"/>
                  <a:lumOff val="35000"/>
                </a:schemeClr>
              </a:solidFill>
            </a:endParaRPr>
          </a:p>
        </p:txBody>
      </p:sp>
      <p:pic>
        <p:nvPicPr>
          <p:cNvPr id="1095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095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75" y="2819400"/>
            <a:ext cx="2528888"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7"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1311473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25650" y="1962150"/>
          <a:ext cx="7850188" cy="3608387"/>
        </p:xfrm>
        <a:graphic>
          <a:graphicData uri="http://schemas.openxmlformats.org/drawingml/2006/table">
            <a:tbl>
              <a:tblPr firstRow="1" bandRow="1">
                <a:tableStyleId>{5C22544A-7EE6-4342-B048-85BDC9FD1C3A}</a:tableStyleId>
              </a:tblPr>
              <a:tblGrid>
                <a:gridCol w="7850188">
                  <a:extLst>
                    <a:ext uri="{9D8B030D-6E8A-4147-A177-3AD203B41FA5}">
                      <a16:colId xmlns:a16="http://schemas.microsoft.com/office/drawing/2014/main" val="20001"/>
                    </a:ext>
                  </a:extLst>
                </a:gridCol>
              </a:tblGrid>
              <a:tr h="767966">
                <a:tc>
                  <a:txBody>
                    <a:bodyPr/>
                    <a:lstStyle/>
                    <a:p>
                      <a:r>
                        <a:rPr lang="en-GB" sz="2000" dirty="0">
                          <a:solidFill>
                            <a:schemeClr val="tx1"/>
                          </a:solidFill>
                        </a:rPr>
                        <a:t>Feedback</a:t>
                      </a:r>
                    </a:p>
                  </a:txBody>
                  <a:tcPr marL="68578" marR="68578" marT="45707" marB="45707">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lnT w="12700" cap="flat" cmpd="sng" algn="ctr">
                      <a:solidFill>
                        <a:srgbClr val="00ABB5"/>
                      </a:solidFill>
                      <a:prstDash val="solid"/>
                      <a:round/>
                      <a:headEnd type="none" w="med" len="med"/>
                      <a:tailEnd type="none" w="med" len="med"/>
                    </a:lnT>
                    <a:noFill/>
                  </a:tcPr>
                </a:tc>
                <a:extLst>
                  <a:ext uri="{0D108BD9-81ED-4DB2-BD59-A6C34878D82A}">
                    <a16:rowId xmlns:a16="http://schemas.microsoft.com/office/drawing/2014/main" val="10000"/>
                  </a:ext>
                </a:extLst>
              </a:tr>
              <a:tr h="946807">
                <a:tc>
                  <a:txBody>
                    <a:bodyPr/>
                    <a:lstStyle/>
                    <a:p>
                      <a:r>
                        <a:rPr lang="en-GB" sz="2000" dirty="0"/>
                        <a:t>‘You’ve completed the task with a score of 9/10’</a:t>
                      </a:r>
                      <a:endParaRPr lang="en-GB" sz="2000" i="1" dirty="0"/>
                    </a:p>
                  </a:txBody>
                  <a:tcPr marL="68578" marR="68578" marT="45707" marB="45707">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1"/>
                  </a:ext>
                </a:extLst>
              </a:tr>
              <a:tr h="946807">
                <a:tc>
                  <a:txBody>
                    <a:bodyPr/>
                    <a:lstStyle/>
                    <a:p>
                      <a:r>
                        <a:rPr lang="en-GB" sz="2000" dirty="0"/>
                        <a:t>‘Good effort,</a:t>
                      </a:r>
                      <a:r>
                        <a:rPr lang="en-GB" sz="2000" baseline="0" dirty="0"/>
                        <a:t> great work’</a:t>
                      </a:r>
                      <a:endParaRPr lang="en-GB" sz="2000" i="1" dirty="0"/>
                    </a:p>
                  </a:txBody>
                  <a:tcPr marL="68578" marR="68578" marT="45707" marB="45707">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2"/>
                  </a:ext>
                </a:extLst>
              </a:tr>
              <a:tr h="946807">
                <a:tc>
                  <a:txBody>
                    <a:bodyPr/>
                    <a:lstStyle/>
                    <a:p>
                      <a:r>
                        <a:rPr lang="en-GB" sz="2000" baseline="0" dirty="0"/>
                        <a:t>‘Your writing has good detail and it is well presented’</a:t>
                      </a:r>
                      <a:endParaRPr lang="en-GB" sz="2000" i="1" baseline="0" dirty="0"/>
                    </a:p>
                  </a:txBody>
                  <a:tcPr marL="68578" marR="68578" marT="45707" marB="45707">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lnB w="12700" cap="flat" cmpd="sng" algn="ctr">
                      <a:solidFill>
                        <a:srgbClr val="00ABB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111630" name="Group 6"/>
          <p:cNvGrpSpPr>
            <a:grpSpLocks/>
          </p:cNvGrpSpPr>
          <p:nvPr/>
        </p:nvGrpSpPr>
        <p:grpSpPr bwMode="auto">
          <a:xfrm>
            <a:off x="0" y="5570538"/>
            <a:ext cx="12230100" cy="1390650"/>
            <a:chOff x="0" y="5571067"/>
            <a:chExt cx="12229888" cy="1390019"/>
          </a:xfrm>
        </p:grpSpPr>
        <p:pic>
          <p:nvPicPr>
            <p:cNvPr id="111636" name="Picture 8"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p:nvPr/>
          </p:nvSpPr>
          <p:spPr>
            <a:xfrm>
              <a:off x="7200775" y="6161349"/>
              <a:ext cx="5029113" cy="799737"/>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grpSp>
      <p:grpSp>
        <p:nvGrpSpPr>
          <p:cNvPr id="111631" name="Group 10"/>
          <p:cNvGrpSpPr>
            <a:grpSpLocks/>
          </p:cNvGrpSpPr>
          <p:nvPr/>
        </p:nvGrpSpPr>
        <p:grpSpPr bwMode="auto">
          <a:xfrm>
            <a:off x="0" y="5570538"/>
            <a:ext cx="12233275" cy="1287462"/>
            <a:chOff x="0" y="5571067"/>
            <a:chExt cx="12233770" cy="1286933"/>
          </a:xfrm>
        </p:grpSpPr>
        <p:pic>
          <p:nvPicPr>
            <p:cNvPr id="111633" name="Picture 11"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p:nvPr/>
          </p:nvSpPr>
          <p:spPr>
            <a:xfrm>
              <a:off x="7201191" y="6161374"/>
              <a:ext cx="5029403" cy="39988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5" name="Text Box 8"/>
            <p:cNvSpPr txBox="1"/>
            <p:nvPr/>
          </p:nvSpPr>
          <p:spPr>
            <a:xfrm>
              <a:off x="6736036" y="6416856"/>
              <a:ext cx="5497734" cy="441144"/>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grpSp>
      <p:sp>
        <p:nvSpPr>
          <p:cNvPr id="16" name="Title 1"/>
          <p:cNvSpPr txBox="1">
            <a:spLocks/>
          </p:cNvSpPr>
          <p:nvPr/>
        </p:nvSpPr>
        <p:spPr bwMode="auto">
          <a:xfrm>
            <a:off x="611188" y="525463"/>
            <a:ext cx="110505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defRPr/>
            </a:pPr>
            <a:r>
              <a:rPr lang="en-GB" sz="3200" kern="0" dirty="0"/>
              <a:t>Moderating Feedback</a:t>
            </a:r>
          </a:p>
          <a:p>
            <a:pPr>
              <a:defRPr/>
            </a:pPr>
            <a:r>
              <a:rPr lang="en-GB" sz="2200" kern="0" dirty="0">
                <a:solidFill>
                  <a:prstClr val="black"/>
                </a:solidFill>
              </a:rPr>
              <a:t>Consider these feedback comments. Any comments?</a:t>
            </a:r>
            <a:endParaRPr lang="en-GB" kern="0" dirty="0"/>
          </a:p>
        </p:txBody>
      </p:sp>
    </p:spTree>
    <p:extLst>
      <p:ext uri="{BB962C8B-B14F-4D97-AF65-F5344CB8AC3E}">
        <p14:creationId xmlns:p14="http://schemas.microsoft.com/office/powerpoint/2010/main" val="73446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6"/>
          <p:cNvGrpSpPr>
            <a:grpSpLocks/>
          </p:cNvGrpSpPr>
          <p:nvPr/>
        </p:nvGrpSpPr>
        <p:grpSpPr bwMode="auto">
          <a:xfrm>
            <a:off x="0" y="5570538"/>
            <a:ext cx="12233275" cy="1287462"/>
            <a:chOff x="0" y="5571067"/>
            <a:chExt cx="12233770" cy="1286933"/>
          </a:xfrm>
        </p:grpSpPr>
        <p:pic>
          <p:nvPicPr>
            <p:cNvPr id="113685" name="Picture 8"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p:nvPr/>
          </p:nvSpPr>
          <p:spPr>
            <a:xfrm>
              <a:off x="7201191" y="6161374"/>
              <a:ext cx="5029403" cy="39988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1" name="Text Box 8"/>
            <p:cNvSpPr txBox="1"/>
            <p:nvPr/>
          </p:nvSpPr>
          <p:spPr>
            <a:xfrm>
              <a:off x="6736036" y="6416856"/>
              <a:ext cx="5497734" cy="441144"/>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grpSp>
      <p:sp>
        <p:nvSpPr>
          <p:cNvPr id="2" name="Title 1"/>
          <p:cNvSpPr>
            <a:spLocks noGrp="1"/>
          </p:cNvSpPr>
          <p:nvPr>
            <p:ph type="title"/>
          </p:nvPr>
        </p:nvSpPr>
        <p:spPr>
          <a:xfrm>
            <a:off x="398463" y="404813"/>
            <a:ext cx="11285537" cy="782637"/>
          </a:xfrm>
        </p:spPr>
        <p:txBody>
          <a:bodyPr>
            <a:normAutofit fontScale="90000"/>
          </a:bodyPr>
          <a:lstStyle/>
          <a:p>
            <a:pPr>
              <a:defRPr/>
            </a:pPr>
            <a:r>
              <a:rPr lang="en-GB" sz="3600"/>
              <a:t>Improving Feedback</a:t>
            </a:r>
            <a:br>
              <a:rPr lang="en-GB"/>
            </a:br>
            <a:r>
              <a:rPr lang="en-GB" sz="2700">
                <a:solidFill>
                  <a:schemeClr val="tx1"/>
                </a:solidFill>
              </a:rPr>
              <a:t>Do you agree with these comments?</a:t>
            </a:r>
            <a:endParaRPr lang="en-GB">
              <a:solidFill>
                <a:schemeClr val="tx1"/>
              </a:solidFill>
            </a:endParaRPr>
          </a:p>
        </p:txBody>
      </p:sp>
      <p:graphicFrame>
        <p:nvGraphicFramePr>
          <p:cNvPr id="4" name="Content Placeholder 3"/>
          <p:cNvGraphicFramePr>
            <a:graphicFrameLocks noGrp="1"/>
          </p:cNvGraphicFramePr>
          <p:nvPr>
            <p:ph idx="1"/>
          </p:nvPr>
        </p:nvGraphicFramePr>
        <p:xfrm>
          <a:off x="1978025" y="1247775"/>
          <a:ext cx="8253413" cy="4262438"/>
        </p:xfrm>
        <a:graphic>
          <a:graphicData uri="http://schemas.openxmlformats.org/drawingml/2006/table">
            <a:tbl>
              <a:tblPr firstRow="1" bandRow="1">
                <a:tableStyleId>{7DF18680-E054-41AD-8BC1-D1AEF772440D}</a:tableStyleId>
              </a:tblPr>
              <a:tblGrid>
                <a:gridCol w="4264088">
                  <a:extLst>
                    <a:ext uri="{9D8B030D-6E8A-4147-A177-3AD203B41FA5}">
                      <a16:colId xmlns:a16="http://schemas.microsoft.com/office/drawing/2014/main" val="20001"/>
                    </a:ext>
                  </a:extLst>
                </a:gridCol>
                <a:gridCol w="3989325">
                  <a:extLst>
                    <a:ext uri="{9D8B030D-6E8A-4147-A177-3AD203B41FA5}">
                      <a16:colId xmlns:a16="http://schemas.microsoft.com/office/drawing/2014/main" val="20002"/>
                    </a:ext>
                  </a:extLst>
                </a:gridCol>
              </a:tblGrid>
              <a:tr h="389434">
                <a:tc>
                  <a:txBody>
                    <a:bodyPr/>
                    <a:lstStyle/>
                    <a:p>
                      <a:r>
                        <a:rPr lang="en-GB" sz="1800">
                          <a:solidFill>
                            <a:schemeClr val="tx1"/>
                          </a:solidFill>
                        </a:rPr>
                        <a:t>Feedback</a:t>
                      </a:r>
                      <a:endParaRPr lang="en-GB" sz="1800" b="1">
                        <a:solidFill>
                          <a:schemeClr val="tx1"/>
                        </a:solidFill>
                      </a:endParaRPr>
                    </a:p>
                  </a:txBody>
                  <a:tcPr marL="68575" marR="68575" marT="45726" marB="45726">
                    <a:lnL w="12700" cap="flat" cmpd="sng" algn="ctr">
                      <a:solidFill>
                        <a:srgbClr val="00ABB5"/>
                      </a:solidFill>
                      <a:prstDash val="solid"/>
                      <a:round/>
                      <a:headEnd type="none" w="med" len="med"/>
                      <a:tailEnd type="none" w="med" len="med"/>
                    </a:lnL>
                    <a:lnT w="12700" cap="flat" cmpd="sng" algn="ctr">
                      <a:solidFill>
                        <a:srgbClr val="00ABB5"/>
                      </a:solidFill>
                      <a:prstDash val="solid"/>
                      <a:round/>
                      <a:headEnd type="none" w="med" len="med"/>
                      <a:tailEnd type="none" w="med" len="med"/>
                    </a:lnT>
                    <a:noFill/>
                  </a:tcPr>
                </a:tc>
                <a:tc>
                  <a:txBody>
                    <a:bodyPr/>
                    <a:lstStyle/>
                    <a:p>
                      <a:r>
                        <a:rPr lang="en-GB" sz="1800" dirty="0">
                          <a:solidFill>
                            <a:schemeClr val="tx1"/>
                          </a:solidFill>
                        </a:rPr>
                        <a:t>Comments</a:t>
                      </a:r>
                      <a:endParaRPr lang="en-GB" sz="1800" b="1" dirty="0">
                        <a:solidFill>
                          <a:schemeClr val="tx1"/>
                        </a:solidFill>
                      </a:endParaRPr>
                    </a:p>
                  </a:txBody>
                  <a:tcPr marL="68575" marR="68575" marT="45726" marB="45726">
                    <a:lnR w="12700" cap="flat" cmpd="sng" algn="ctr">
                      <a:solidFill>
                        <a:srgbClr val="00ABB5"/>
                      </a:solidFill>
                      <a:prstDash val="solid"/>
                      <a:round/>
                      <a:headEnd type="none" w="med" len="med"/>
                      <a:tailEnd type="none" w="med" len="med"/>
                    </a:lnR>
                    <a:lnT w="12700" cap="flat" cmpd="sng" algn="ctr">
                      <a:solidFill>
                        <a:srgbClr val="00ABB5"/>
                      </a:solidFill>
                      <a:prstDash val="solid"/>
                      <a:round/>
                      <a:headEnd type="none" w="med" len="med"/>
                      <a:tailEnd type="none" w="med" len="med"/>
                    </a:lnT>
                    <a:noFill/>
                  </a:tcPr>
                </a:tc>
                <a:extLst>
                  <a:ext uri="{0D108BD9-81ED-4DB2-BD59-A6C34878D82A}">
                    <a16:rowId xmlns:a16="http://schemas.microsoft.com/office/drawing/2014/main" val="10000"/>
                  </a:ext>
                </a:extLst>
              </a:tr>
              <a:tr h="864224">
                <a:tc>
                  <a:txBody>
                    <a:bodyPr/>
                    <a:lstStyle/>
                    <a:p>
                      <a:r>
                        <a:rPr lang="en-GB" sz="1600"/>
                        <a:t>‘You’ve completed the task with a score of 9/10’</a:t>
                      </a:r>
                      <a:endParaRPr lang="en-GB" sz="1600" i="1">
                        <a:solidFill>
                          <a:schemeClr val="tx1"/>
                        </a:solidFill>
                      </a:endParaRPr>
                    </a:p>
                  </a:txBody>
                  <a:tcPr marL="68575" marR="68575" marT="45726" marB="45726">
                    <a:lnL w="12700" cap="flat" cmpd="sng" algn="ctr">
                      <a:solidFill>
                        <a:srgbClr val="00ABB5"/>
                      </a:solidFill>
                      <a:prstDash val="solid"/>
                      <a:round/>
                      <a:headEnd type="none" w="med" len="med"/>
                      <a:tailEnd type="none" w="med" len="med"/>
                    </a:lnL>
                    <a:noFill/>
                  </a:tcPr>
                </a:tc>
                <a:tc>
                  <a:txBody>
                    <a:bodyPr/>
                    <a:lstStyle/>
                    <a:p>
                      <a:r>
                        <a:rPr lang="en-GB" sz="1600"/>
                        <a:t>Focused</a:t>
                      </a:r>
                      <a:r>
                        <a:rPr lang="en-GB" sz="1600" baseline="0"/>
                        <a:t> on task completion and score with no reference to specific area of focus in learning.</a:t>
                      </a:r>
                      <a:endParaRPr lang="en-GB" sz="1600">
                        <a:solidFill>
                          <a:schemeClr val="tx1"/>
                        </a:solidFill>
                      </a:endParaRPr>
                    </a:p>
                  </a:txBody>
                  <a:tcPr marL="68575" marR="68575" marT="45726" marB="45726">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1"/>
                  </a:ext>
                </a:extLst>
              </a:tr>
              <a:tr h="1632423">
                <a:tc>
                  <a:txBody>
                    <a:bodyPr/>
                    <a:lstStyle/>
                    <a:p>
                      <a:r>
                        <a:rPr lang="en-GB" sz="1600" dirty="0"/>
                        <a:t>‘Good effort,</a:t>
                      </a:r>
                      <a:r>
                        <a:rPr lang="en-GB" sz="1600" baseline="0" dirty="0"/>
                        <a:t> great work’</a:t>
                      </a:r>
                      <a:endParaRPr lang="en-GB" sz="1600" i="1" dirty="0">
                        <a:solidFill>
                          <a:schemeClr val="tx1"/>
                        </a:solidFill>
                      </a:endParaRPr>
                    </a:p>
                  </a:txBody>
                  <a:tcPr marL="68575" marR="68575" marT="45726" marB="45726">
                    <a:lnL w="12700" cap="flat" cmpd="sng" algn="ctr">
                      <a:solidFill>
                        <a:srgbClr val="00ABB5"/>
                      </a:solidFill>
                      <a:prstDash val="solid"/>
                      <a:round/>
                      <a:headEnd type="none" w="med" len="med"/>
                      <a:tailEnd type="none" w="med" len="med"/>
                    </a:lnL>
                    <a:noFill/>
                  </a:tcPr>
                </a:tc>
                <a:tc>
                  <a:txBody>
                    <a:bodyPr/>
                    <a:lstStyle/>
                    <a:p>
                      <a:r>
                        <a:rPr lang="en-GB" sz="1600" dirty="0"/>
                        <a:t>Motivational and encouraging</a:t>
                      </a:r>
                      <a:r>
                        <a:rPr lang="en-GB" sz="1600" baseline="0" dirty="0"/>
                        <a:t> but not linked to the learning. Specific comments or questions relating to the intended learning and specific to areas of strength and next steps will have a bigger impact on learning.</a:t>
                      </a:r>
                      <a:endParaRPr lang="en-GB" sz="1600" dirty="0">
                        <a:solidFill>
                          <a:schemeClr val="tx1"/>
                        </a:solidFill>
                      </a:endParaRPr>
                    </a:p>
                  </a:txBody>
                  <a:tcPr marL="68575" marR="68575" marT="45726" marB="45726">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2"/>
                  </a:ext>
                </a:extLst>
              </a:tr>
              <a:tr h="1376357">
                <a:tc>
                  <a:txBody>
                    <a:bodyPr/>
                    <a:lstStyle/>
                    <a:p>
                      <a:r>
                        <a:rPr lang="en-GB" sz="1600" baseline="0"/>
                        <a:t>‘Your writing has good detail and it is well presented’</a:t>
                      </a:r>
                      <a:endParaRPr lang="en-GB" sz="1600" i="1" baseline="0">
                        <a:solidFill>
                          <a:schemeClr val="tx1"/>
                        </a:solidFill>
                      </a:endParaRPr>
                    </a:p>
                  </a:txBody>
                  <a:tcPr marL="68575" marR="68575" marT="45726" marB="45726">
                    <a:lnL w="12700" cap="flat" cmpd="sng" algn="ctr">
                      <a:solidFill>
                        <a:srgbClr val="00ABB5"/>
                      </a:solidFill>
                      <a:prstDash val="solid"/>
                      <a:round/>
                      <a:headEnd type="none" w="med" len="med"/>
                      <a:tailEnd type="none" w="med" len="med"/>
                    </a:lnL>
                    <a:lnB w="12700" cap="flat" cmpd="sng" algn="ctr">
                      <a:solidFill>
                        <a:srgbClr val="00ABB5"/>
                      </a:solidFill>
                      <a:prstDash val="solid"/>
                      <a:round/>
                      <a:headEnd type="none" w="med" len="med"/>
                      <a:tailEnd type="none" w="med" len="med"/>
                    </a:lnB>
                    <a:noFill/>
                  </a:tcPr>
                </a:tc>
                <a:tc>
                  <a:txBody>
                    <a:bodyPr/>
                    <a:lstStyle/>
                    <a:p>
                      <a:r>
                        <a:rPr lang="en-GB" sz="1600" dirty="0"/>
                        <a:t>Too generic. Gives</a:t>
                      </a:r>
                      <a:r>
                        <a:rPr lang="en-GB" sz="1600" baseline="0" dirty="0"/>
                        <a:t> some indication of what has been done well but needs to be more specific – why was the detail good? Was presentation part of the intended learning?</a:t>
                      </a:r>
                      <a:endParaRPr lang="en-GB" sz="1600" dirty="0">
                        <a:solidFill>
                          <a:schemeClr val="tx1"/>
                        </a:solidFill>
                      </a:endParaRPr>
                    </a:p>
                  </a:txBody>
                  <a:tcPr marL="68575" marR="68575" marT="45726" marB="45726">
                    <a:lnR w="12700" cap="flat" cmpd="sng" algn="ctr">
                      <a:solidFill>
                        <a:srgbClr val="00ABB5"/>
                      </a:solidFill>
                      <a:prstDash val="solid"/>
                      <a:round/>
                      <a:headEnd type="none" w="med" len="med"/>
                      <a:tailEnd type="none" w="med" len="med"/>
                    </a:lnR>
                    <a:lnB w="12700" cap="flat" cmpd="sng" algn="ctr">
                      <a:solidFill>
                        <a:srgbClr val="00ABB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456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6"/>
          <p:cNvGrpSpPr>
            <a:grpSpLocks/>
          </p:cNvGrpSpPr>
          <p:nvPr/>
        </p:nvGrpSpPr>
        <p:grpSpPr bwMode="auto">
          <a:xfrm>
            <a:off x="0" y="5570538"/>
            <a:ext cx="12230100" cy="1390650"/>
            <a:chOff x="0" y="5571067"/>
            <a:chExt cx="12229888" cy="1390019"/>
          </a:xfrm>
        </p:grpSpPr>
        <p:pic>
          <p:nvPicPr>
            <p:cNvPr id="115732" name="Picture 8"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p:nvPr/>
          </p:nvSpPr>
          <p:spPr>
            <a:xfrm>
              <a:off x="7200775" y="6161349"/>
              <a:ext cx="5029113" cy="799737"/>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grpSp>
      <p:grpSp>
        <p:nvGrpSpPr>
          <p:cNvPr id="115715" name="Group 10"/>
          <p:cNvGrpSpPr>
            <a:grpSpLocks/>
          </p:cNvGrpSpPr>
          <p:nvPr/>
        </p:nvGrpSpPr>
        <p:grpSpPr bwMode="auto">
          <a:xfrm>
            <a:off x="0" y="5570538"/>
            <a:ext cx="12233275" cy="1287462"/>
            <a:chOff x="0" y="5571067"/>
            <a:chExt cx="12233770" cy="1286933"/>
          </a:xfrm>
        </p:grpSpPr>
        <p:pic>
          <p:nvPicPr>
            <p:cNvPr id="115729" name="Picture 11"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p:nvPr/>
          </p:nvSpPr>
          <p:spPr>
            <a:xfrm>
              <a:off x="7201191" y="6161374"/>
              <a:ext cx="5029403" cy="39988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5" name="Text Box 8"/>
            <p:cNvSpPr txBox="1"/>
            <p:nvPr/>
          </p:nvSpPr>
          <p:spPr>
            <a:xfrm>
              <a:off x="6736036" y="6416856"/>
              <a:ext cx="5497734" cy="441144"/>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grpSp>
      <p:sp>
        <p:nvSpPr>
          <p:cNvPr id="16" name="Title 1"/>
          <p:cNvSpPr txBox="1">
            <a:spLocks/>
          </p:cNvSpPr>
          <p:nvPr/>
        </p:nvSpPr>
        <p:spPr bwMode="auto">
          <a:xfrm>
            <a:off x="611188" y="525463"/>
            <a:ext cx="110505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defRPr/>
            </a:pPr>
            <a:r>
              <a:rPr lang="en-GB" sz="3200" kern="0" dirty="0"/>
              <a:t>Moderating Next Steps</a:t>
            </a:r>
          </a:p>
          <a:p>
            <a:pPr>
              <a:defRPr/>
            </a:pPr>
            <a:r>
              <a:rPr lang="en-GB" sz="2200" kern="0" dirty="0">
                <a:solidFill>
                  <a:prstClr val="black"/>
                </a:solidFill>
              </a:rPr>
              <a:t>Consider these next steps comments. Any comments?</a:t>
            </a:r>
            <a:endParaRPr lang="en-GB" kern="0" dirty="0"/>
          </a:p>
        </p:txBody>
      </p:sp>
      <p:graphicFrame>
        <p:nvGraphicFramePr>
          <p:cNvPr id="17" name="Content Placeholder 3"/>
          <p:cNvGraphicFramePr>
            <a:graphicFrameLocks/>
          </p:cNvGraphicFramePr>
          <p:nvPr/>
        </p:nvGraphicFramePr>
        <p:xfrm>
          <a:off x="1804988" y="1617663"/>
          <a:ext cx="7561262" cy="3902076"/>
        </p:xfrm>
        <a:graphic>
          <a:graphicData uri="http://schemas.openxmlformats.org/drawingml/2006/table">
            <a:tbl>
              <a:tblPr firstRow="1" bandRow="1">
                <a:tableStyleId>{5C22544A-7EE6-4342-B048-85BDC9FD1C3A}</a:tableStyleId>
              </a:tblPr>
              <a:tblGrid>
                <a:gridCol w="7561262">
                  <a:extLst>
                    <a:ext uri="{9D8B030D-6E8A-4147-A177-3AD203B41FA5}">
                      <a16:colId xmlns:a16="http://schemas.microsoft.com/office/drawing/2014/main" val="20001"/>
                    </a:ext>
                  </a:extLst>
                </a:gridCol>
              </a:tblGrid>
              <a:tr h="522600">
                <a:tc>
                  <a:txBody>
                    <a:bodyPr/>
                    <a:lstStyle/>
                    <a:p>
                      <a:pPr>
                        <a:buNone/>
                      </a:pPr>
                      <a:r>
                        <a:rPr lang="en-GB" sz="2400" b="1" dirty="0">
                          <a:solidFill>
                            <a:schemeClr val="tx1"/>
                          </a:solidFill>
                        </a:rPr>
                        <a:t>Next steps</a:t>
                      </a:r>
                    </a:p>
                  </a:txBody>
                  <a:tcPr marL="68577" marR="68577" marT="45725" marB="45725">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lnT w="12700" cap="flat" cmpd="sng" algn="ctr">
                      <a:solidFill>
                        <a:srgbClr val="00ABB5"/>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940678">
                <a:tc>
                  <a:txBody>
                    <a:bodyPr/>
                    <a:lstStyle/>
                    <a:p>
                      <a:pPr>
                        <a:buNone/>
                      </a:pPr>
                      <a:r>
                        <a:rPr lang="en-GB" sz="2400" i="1">
                          <a:solidFill>
                            <a:schemeClr val="tx1"/>
                          </a:solidFill>
                        </a:rPr>
                        <a:t>‘Next time remember the date’</a:t>
                      </a:r>
                    </a:p>
                  </a:txBody>
                  <a:tcPr marL="68577" marR="68577" marT="45725" marB="45725">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1219399">
                <a:tc>
                  <a:txBody>
                    <a:bodyPr/>
                    <a:lstStyle/>
                    <a:p>
                      <a:pPr>
                        <a:buNone/>
                      </a:pPr>
                      <a:r>
                        <a:rPr lang="en-GB" sz="2400" i="1">
                          <a:solidFill>
                            <a:schemeClr val="tx1"/>
                          </a:solidFill>
                        </a:rPr>
                        <a:t>‘Next</a:t>
                      </a:r>
                      <a:r>
                        <a:rPr lang="en-GB" sz="2400" i="1" baseline="0">
                          <a:solidFill>
                            <a:schemeClr val="tx1"/>
                          </a:solidFill>
                        </a:rPr>
                        <a:t> time try to concentrate more’</a:t>
                      </a:r>
                      <a:endParaRPr lang="en-GB" sz="2400" i="1">
                        <a:solidFill>
                          <a:schemeClr val="tx1"/>
                        </a:solidFill>
                      </a:endParaRPr>
                    </a:p>
                  </a:txBody>
                  <a:tcPr marL="68577" marR="68577" marT="45725" marB="45725">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1219399">
                <a:tc>
                  <a:txBody>
                    <a:bodyPr/>
                    <a:lstStyle/>
                    <a:p>
                      <a:pPr>
                        <a:buNone/>
                      </a:pPr>
                      <a:r>
                        <a:rPr lang="en-GB" sz="2400" i="1" baseline="0" dirty="0">
                          <a:solidFill>
                            <a:schemeClr val="tx1"/>
                          </a:solidFill>
                        </a:rPr>
                        <a:t>‘Next time add more detail, improve your presentation and use more ambitious vocabulary’</a:t>
                      </a:r>
                    </a:p>
                  </a:txBody>
                  <a:tcPr marL="68577" marR="68577" marT="45725" marB="45725">
                    <a:lnL w="12700" cap="flat" cmpd="sng" algn="ctr">
                      <a:solidFill>
                        <a:srgbClr val="00ABB5"/>
                      </a:solidFill>
                      <a:prstDash val="solid"/>
                      <a:round/>
                      <a:headEnd type="none" w="med" len="med"/>
                      <a:tailEnd type="none" w="med" len="med"/>
                    </a:lnL>
                    <a:lnR w="12700" cap="flat" cmpd="sng" algn="ctr">
                      <a:solidFill>
                        <a:srgbClr val="00ABB5"/>
                      </a:solidFill>
                      <a:prstDash val="solid"/>
                      <a:round/>
                      <a:headEnd type="none" w="med" len="med"/>
                      <a:tailEnd type="none" w="med" len="med"/>
                    </a:lnR>
                    <a:lnB w="12700" cap="flat" cmpd="sng" algn="ctr">
                      <a:solidFill>
                        <a:srgbClr val="00ABB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983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76250"/>
            <a:ext cx="10929937" cy="782638"/>
          </a:xfrm>
        </p:spPr>
        <p:txBody>
          <a:bodyPr>
            <a:normAutofit fontScale="90000"/>
          </a:bodyPr>
          <a:lstStyle/>
          <a:p>
            <a:pPr>
              <a:defRPr/>
            </a:pPr>
            <a:r>
              <a:rPr lang="en-GB" sz="3600" dirty="0"/>
              <a:t>Improving Next Steps</a:t>
            </a:r>
            <a:br>
              <a:rPr lang="en-GB" dirty="0"/>
            </a:br>
            <a:r>
              <a:rPr lang="en-GB" sz="2700" dirty="0">
                <a:solidFill>
                  <a:schemeClr val="tx1"/>
                </a:solidFill>
              </a:rPr>
              <a:t>Do you agree with the comments?</a:t>
            </a:r>
          </a:p>
        </p:txBody>
      </p:sp>
      <p:graphicFrame>
        <p:nvGraphicFramePr>
          <p:cNvPr id="4" name="Content Placeholder 3"/>
          <p:cNvGraphicFramePr>
            <a:graphicFrameLocks noGrp="1"/>
          </p:cNvGraphicFramePr>
          <p:nvPr>
            <p:ph idx="1"/>
          </p:nvPr>
        </p:nvGraphicFramePr>
        <p:xfrm>
          <a:off x="1962150" y="1557338"/>
          <a:ext cx="8027988" cy="3642344"/>
        </p:xfrm>
        <a:graphic>
          <a:graphicData uri="http://schemas.openxmlformats.org/drawingml/2006/table">
            <a:tbl>
              <a:tblPr firstRow="1" bandRow="1">
                <a:tableStyleId>{5C22544A-7EE6-4342-B048-85BDC9FD1C3A}</a:tableStyleId>
              </a:tblPr>
              <a:tblGrid>
                <a:gridCol w="3398944">
                  <a:extLst>
                    <a:ext uri="{9D8B030D-6E8A-4147-A177-3AD203B41FA5}">
                      <a16:colId xmlns:a16="http://schemas.microsoft.com/office/drawing/2014/main" val="20001"/>
                    </a:ext>
                  </a:extLst>
                </a:gridCol>
                <a:gridCol w="4629044">
                  <a:extLst>
                    <a:ext uri="{9D8B030D-6E8A-4147-A177-3AD203B41FA5}">
                      <a16:colId xmlns:a16="http://schemas.microsoft.com/office/drawing/2014/main" val="20002"/>
                    </a:ext>
                  </a:extLst>
                </a:gridCol>
              </a:tblGrid>
              <a:tr h="457063">
                <a:tc>
                  <a:txBody>
                    <a:bodyPr/>
                    <a:lstStyle/>
                    <a:p>
                      <a:pPr>
                        <a:buNone/>
                      </a:pPr>
                      <a:r>
                        <a:rPr lang="en-GB" sz="2400" b="1">
                          <a:solidFill>
                            <a:schemeClr val="tx1"/>
                          </a:solidFill>
                        </a:rPr>
                        <a:t>Next steps</a:t>
                      </a:r>
                    </a:p>
                  </a:txBody>
                  <a:tcPr marL="68578" marR="68578" marT="45706" marB="45706">
                    <a:lnL w="12700" cap="flat" cmpd="sng" algn="ctr">
                      <a:solidFill>
                        <a:srgbClr val="00ABB5"/>
                      </a:solidFill>
                      <a:prstDash val="solid"/>
                      <a:round/>
                      <a:headEnd type="none" w="med" len="med"/>
                      <a:tailEnd type="none" w="med" len="med"/>
                    </a:lnL>
                    <a:lnT w="12700" cap="flat" cmpd="sng" algn="ctr">
                      <a:solidFill>
                        <a:srgbClr val="00ABB5"/>
                      </a:solidFill>
                      <a:prstDash val="solid"/>
                      <a:round/>
                      <a:headEnd type="none" w="med" len="med"/>
                      <a:tailEnd type="none" w="med" len="med"/>
                    </a:lnT>
                    <a:noFill/>
                  </a:tcPr>
                </a:tc>
                <a:tc>
                  <a:txBody>
                    <a:bodyPr/>
                    <a:lstStyle/>
                    <a:p>
                      <a:pPr>
                        <a:buNone/>
                      </a:pPr>
                      <a:r>
                        <a:rPr lang="en-GB" sz="2400" b="1" dirty="0">
                          <a:solidFill>
                            <a:schemeClr val="tx1"/>
                          </a:solidFill>
                        </a:rPr>
                        <a:t>Comments</a:t>
                      </a:r>
                    </a:p>
                  </a:txBody>
                  <a:tcPr marL="68578" marR="68578" marT="45706" marB="45706">
                    <a:lnR w="12700" cap="flat" cmpd="sng" algn="ctr">
                      <a:solidFill>
                        <a:srgbClr val="00ABB5"/>
                      </a:solidFill>
                      <a:prstDash val="solid"/>
                      <a:round/>
                      <a:headEnd type="none" w="med" len="med"/>
                      <a:tailEnd type="none" w="med" len="med"/>
                    </a:lnR>
                    <a:lnT w="12700" cap="flat" cmpd="sng" algn="ctr">
                      <a:solidFill>
                        <a:srgbClr val="00ABB5"/>
                      </a:solidFill>
                      <a:prstDash val="solid"/>
                      <a:round/>
                      <a:headEnd type="none" w="med" len="med"/>
                      <a:tailEnd type="none" w="med" len="med"/>
                    </a:lnT>
                    <a:noFill/>
                  </a:tcPr>
                </a:tc>
                <a:extLst>
                  <a:ext uri="{0D108BD9-81ED-4DB2-BD59-A6C34878D82A}">
                    <a16:rowId xmlns:a16="http://schemas.microsoft.com/office/drawing/2014/main" val="10000"/>
                  </a:ext>
                </a:extLst>
              </a:tr>
              <a:tr h="822714">
                <a:tc>
                  <a:txBody>
                    <a:bodyPr/>
                    <a:lstStyle/>
                    <a:p>
                      <a:pPr>
                        <a:buNone/>
                      </a:pPr>
                      <a:r>
                        <a:rPr lang="en-GB" sz="1600" i="1" dirty="0">
                          <a:solidFill>
                            <a:schemeClr val="tx1"/>
                          </a:solidFill>
                        </a:rPr>
                        <a:t>‘Next time remember the date’</a:t>
                      </a:r>
                    </a:p>
                  </a:txBody>
                  <a:tcPr marL="68578" marR="68578" marT="45706" marB="45706">
                    <a:lnL w="12700" cap="flat" cmpd="sng" algn="ctr">
                      <a:solidFill>
                        <a:srgbClr val="00ABB5"/>
                      </a:solidFill>
                      <a:prstDash val="solid"/>
                      <a:round/>
                      <a:headEnd type="none" w="med" len="med"/>
                      <a:tailEnd type="none" w="med" len="med"/>
                    </a:lnL>
                    <a:noFill/>
                  </a:tcPr>
                </a:tc>
                <a:tc>
                  <a:txBody>
                    <a:bodyPr/>
                    <a:lstStyle/>
                    <a:p>
                      <a:pPr>
                        <a:buNone/>
                      </a:pPr>
                      <a:r>
                        <a:rPr lang="en-GB" sz="1600">
                          <a:solidFill>
                            <a:schemeClr val="tx1"/>
                          </a:solidFill>
                        </a:rPr>
                        <a:t>Focused</a:t>
                      </a:r>
                      <a:r>
                        <a:rPr lang="en-GB" sz="1600" baseline="0">
                          <a:solidFill>
                            <a:schemeClr val="tx1"/>
                          </a:solidFill>
                        </a:rPr>
                        <a:t> on a daily routine rather than linking to the learning.  Doesn’t help the learner move forward.</a:t>
                      </a:r>
                      <a:endParaRPr lang="en-GB" sz="1600">
                        <a:solidFill>
                          <a:schemeClr val="tx1"/>
                        </a:solidFill>
                      </a:endParaRPr>
                    </a:p>
                  </a:txBody>
                  <a:tcPr marL="68578" marR="68578" marT="45706" marB="45706">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1"/>
                  </a:ext>
                </a:extLst>
              </a:tr>
              <a:tr h="1066481">
                <a:tc>
                  <a:txBody>
                    <a:bodyPr/>
                    <a:lstStyle/>
                    <a:p>
                      <a:pPr>
                        <a:buNone/>
                      </a:pPr>
                      <a:r>
                        <a:rPr lang="en-GB" sz="1600" i="1">
                          <a:solidFill>
                            <a:schemeClr val="tx1"/>
                          </a:solidFill>
                        </a:rPr>
                        <a:t>‘Next</a:t>
                      </a:r>
                      <a:r>
                        <a:rPr lang="en-GB" sz="1600" i="1" baseline="0">
                          <a:solidFill>
                            <a:schemeClr val="tx1"/>
                          </a:solidFill>
                        </a:rPr>
                        <a:t> time try to concentrate more’</a:t>
                      </a:r>
                      <a:endParaRPr lang="en-GB" sz="1600" i="1">
                        <a:solidFill>
                          <a:schemeClr val="tx1"/>
                        </a:solidFill>
                      </a:endParaRPr>
                    </a:p>
                  </a:txBody>
                  <a:tcPr marL="68578" marR="68578" marT="45706" marB="45706">
                    <a:lnL w="12700" cap="flat" cmpd="sng" algn="ctr">
                      <a:solidFill>
                        <a:srgbClr val="00ABB5"/>
                      </a:solidFill>
                      <a:prstDash val="solid"/>
                      <a:round/>
                      <a:headEnd type="none" w="med" len="med"/>
                      <a:tailEnd type="none" w="med" len="med"/>
                    </a:lnL>
                    <a:noFill/>
                  </a:tcPr>
                </a:tc>
                <a:tc>
                  <a:txBody>
                    <a:bodyPr/>
                    <a:lstStyle/>
                    <a:p>
                      <a:pPr>
                        <a:buNone/>
                      </a:pPr>
                      <a:r>
                        <a:rPr lang="en-GB" sz="1600">
                          <a:solidFill>
                            <a:schemeClr val="tx1"/>
                          </a:solidFill>
                        </a:rPr>
                        <a:t>Refers to a learning</a:t>
                      </a:r>
                      <a:r>
                        <a:rPr lang="en-GB" sz="1600" baseline="0">
                          <a:solidFill>
                            <a:schemeClr val="tx1"/>
                          </a:solidFill>
                        </a:rPr>
                        <a:t> behaviour which is more appropriate for a general discussion.  Doesn’t link to the learning or give indication of what or how to move the learning forward.</a:t>
                      </a:r>
                      <a:endParaRPr lang="en-GB" sz="1600">
                        <a:solidFill>
                          <a:schemeClr val="tx1"/>
                        </a:solidFill>
                      </a:endParaRPr>
                    </a:p>
                  </a:txBody>
                  <a:tcPr marL="68578" marR="68578" marT="45706" marB="45706">
                    <a:lnR w="12700" cap="flat" cmpd="sng" algn="ctr">
                      <a:solidFill>
                        <a:srgbClr val="00ABB5"/>
                      </a:solidFill>
                      <a:prstDash val="solid"/>
                      <a:round/>
                      <a:headEnd type="none" w="med" len="med"/>
                      <a:tailEnd type="none" w="med" len="med"/>
                    </a:lnR>
                    <a:noFill/>
                  </a:tcPr>
                </a:tc>
                <a:extLst>
                  <a:ext uri="{0D108BD9-81ED-4DB2-BD59-A6C34878D82A}">
                    <a16:rowId xmlns:a16="http://schemas.microsoft.com/office/drawing/2014/main" val="10002"/>
                  </a:ext>
                </a:extLst>
              </a:tr>
              <a:tr h="1295468">
                <a:tc>
                  <a:txBody>
                    <a:bodyPr/>
                    <a:lstStyle/>
                    <a:p>
                      <a:pPr>
                        <a:buNone/>
                      </a:pPr>
                      <a:r>
                        <a:rPr lang="en-GB" sz="1600" i="1" baseline="0">
                          <a:solidFill>
                            <a:schemeClr val="tx1"/>
                          </a:solidFill>
                        </a:rPr>
                        <a:t>‘Next time add more detail, improve your presentation and use more ambitious vocabulary’</a:t>
                      </a:r>
                    </a:p>
                  </a:txBody>
                  <a:tcPr marL="68578" marR="68578" marT="45706" marB="45706">
                    <a:lnL w="12700" cap="flat" cmpd="sng" algn="ctr">
                      <a:solidFill>
                        <a:srgbClr val="00ABB5"/>
                      </a:solidFill>
                      <a:prstDash val="solid"/>
                      <a:round/>
                      <a:headEnd type="none" w="med" len="med"/>
                      <a:tailEnd type="none" w="med" len="med"/>
                    </a:lnL>
                    <a:lnB w="12700" cap="flat" cmpd="sng" algn="ctr">
                      <a:solidFill>
                        <a:srgbClr val="00ABB5"/>
                      </a:solidFill>
                      <a:prstDash val="solid"/>
                      <a:round/>
                      <a:headEnd type="none" w="med" len="med"/>
                      <a:tailEnd type="none" w="med" len="med"/>
                    </a:lnB>
                    <a:noFill/>
                  </a:tcPr>
                </a:tc>
                <a:tc>
                  <a:txBody>
                    <a:bodyPr/>
                    <a:lstStyle/>
                    <a:p>
                      <a:pPr>
                        <a:buNone/>
                      </a:pPr>
                      <a:r>
                        <a:rPr lang="en-GB" sz="1600" dirty="0">
                          <a:solidFill>
                            <a:schemeClr val="tx1"/>
                          </a:solidFill>
                        </a:rPr>
                        <a:t>Too generic and gives the learner</a:t>
                      </a:r>
                      <a:r>
                        <a:rPr lang="en-GB" sz="1600" baseline="0" dirty="0">
                          <a:solidFill>
                            <a:schemeClr val="tx1"/>
                          </a:solidFill>
                        </a:rPr>
                        <a:t> too many aspects to focus on without enough detail in each. For example does ‘ambitious vocabulary’ refer to use of adjectives/adverbs etc.</a:t>
                      </a:r>
                      <a:endParaRPr lang="en-GB" sz="1600" dirty="0">
                        <a:solidFill>
                          <a:schemeClr val="tx1"/>
                        </a:solidFill>
                      </a:endParaRPr>
                    </a:p>
                  </a:txBody>
                  <a:tcPr marL="68578" marR="68578" marT="45706" marB="45706">
                    <a:lnR w="12700" cap="flat" cmpd="sng" algn="ctr">
                      <a:solidFill>
                        <a:srgbClr val="00ABB5"/>
                      </a:solidFill>
                      <a:prstDash val="solid"/>
                      <a:round/>
                      <a:headEnd type="none" w="med" len="med"/>
                      <a:tailEnd type="none" w="med" len="med"/>
                    </a:lnR>
                    <a:lnB w="12700" cap="flat" cmpd="sng" algn="ctr">
                      <a:solidFill>
                        <a:srgbClr val="00ABB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177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6373813"/>
            <a:ext cx="21034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81" name="Group 6"/>
          <p:cNvGrpSpPr>
            <a:grpSpLocks/>
          </p:cNvGrpSpPr>
          <p:nvPr/>
        </p:nvGrpSpPr>
        <p:grpSpPr bwMode="auto">
          <a:xfrm>
            <a:off x="-14288" y="5570538"/>
            <a:ext cx="12234863" cy="1287462"/>
            <a:chOff x="0" y="5571067"/>
            <a:chExt cx="12233770" cy="1286933"/>
          </a:xfrm>
        </p:grpSpPr>
        <p:pic>
          <p:nvPicPr>
            <p:cNvPr id="117782" name="Picture 8"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p:nvPr/>
          </p:nvSpPr>
          <p:spPr>
            <a:xfrm>
              <a:off x="7200258" y="6161374"/>
              <a:ext cx="5030338" cy="39988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a:solidFill>
                    <a:srgbClr val="FFFFFF"/>
                  </a:solidFill>
                  <a:latin typeface="Arial Bold" panose="020B0704020202020204" pitchFamily="34" charset="0"/>
                  <a:ea typeface="ＭＳ 明朝"/>
                  <a:cs typeface="Times New Roman" panose="02020603050405020304" pitchFamily="18" charset="0"/>
                </a:rPr>
                <a:t>For Scotland's learners, with Scotland's educators</a:t>
              </a:r>
              <a:endParaRPr lang="en-GB" altLang="en-US" sz="1200">
                <a:solidFill>
                  <a:srgbClr val="595959"/>
                </a:solidFill>
                <a:ea typeface="ＭＳ 明朝"/>
                <a:cs typeface="Times New Roman" panose="02020603050405020304" pitchFamily="18" charset="0"/>
              </a:endParaRPr>
            </a:p>
          </p:txBody>
        </p:sp>
        <p:sp>
          <p:nvSpPr>
            <p:cNvPr id="11" name="Text Box 8"/>
            <p:cNvSpPr txBox="1"/>
            <p:nvPr/>
          </p:nvSpPr>
          <p:spPr>
            <a:xfrm>
              <a:off x="6735161" y="6416856"/>
              <a:ext cx="5498609" cy="441144"/>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r>
                <a:rPr lang="en-GB" altLang="en-US" sz="1400" b="1">
                  <a:solidFill>
                    <a:schemeClr val="bg1"/>
                  </a:solidFill>
                </a:rPr>
                <a:t>Do luchd-ionnsachaidh na h-Alba, le luchd-foghlaim Alba </a:t>
              </a:r>
            </a:p>
          </p:txBody>
        </p:sp>
      </p:grpSp>
    </p:spTree>
    <p:extLst>
      <p:ext uri="{BB962C8B-B14F-4D97-AF65-F5344CB8AC3E}">
        <p14:creationId xmlns:p14="http://schemas.microsoft.com/office/powerpoint/2010/main" val="186880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4515" name="Title 1"/>
          <p:cNvSpPr>
            <a:spLocks noGrp="1"/>
          </p:cNvSpPr>
          <p:nvPr>
            <p:ph type="title"/>
          </p:nvPr>
        </p:nvSpPr>
        <p:spPr>
          <a:xfrm>
            <a:off x="611188" y="525463"/>
            <a:ext cx="11050587" cy="782637"/>
          </a:xfrm>
        </p:spPr>
        <p:txBody>
          <a:bodyPr/>
          <a:lstStyle/>
          <a:p>
            <a:pPr eaLnBrk="1" hangingPunct="1"/>
            <a:r>
              <a:rPr lang="en-GB" altLang="en-US"/>
              <a:t>Connector </a:t>
            </a:r>
          </a:p>
        </p:txBody>
      </p:sp>
      <p:sp>
        <p:nvSpPr>
          <p:cNvPr id="3" name="Content Placeholder 2"/>
          <p:cNvSpPr>
            <a:spLocks noGrp="1"/>
          </p:cNvSpPr>
          <p:nvPr>
            <p:ph idx="1"/>
          </p:nvPr>
        </p:nvSpPr>
        <p:spPr>
          <a:xfrm>
            <a:off x="117475" y="1350963"/>
            <a:ext cx="10929938" cy="3498850"/>
          </a:xfrm>
        </p:spPr>
        <p:txBody>
          <a:bodyPr/>
          <a:lstStyle/>
          <a:p>
            <a:pPr marL="1085850" lvl="1" indent="-342900" eaLnBrk="1" hangingPunct="1">
              <a:defRPr/>
            </a:pPr>
            <a:endParaRPr lang="en-GB" dirty="0">
              <a:solidFill>
                <a:schemeClr val="tx1">
                  <a:lumMod val="65000"/>
                  <a:lumOff val="35000"/>
                </a:schemeClr>
              </a:solidFill>
            </a:endParaRPr>
          </a:p>
          <a:p>
            <a:pPr marL="1085850" lvl="1" indent="-342900" eaLnBrk="1" hangingPunct="1">
              <a:defRPr/>
            </a:pPr>
            <a:r>
              <a:rPr lang="en-GB" altLang="en-US" sz="2200" dirty="0"/>
              <a:t>Imagine you no longer have to work. How would you spend a Tuesday? </a:t>
            </a:r>
          </a:p>
          <a:p>
            <a:pPr marL="1085850" lvl="1" indent="-342900" eaLnBrk="1" hangingPunct="1">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pic>
        <p:nvPicPr>
          <p:cNvPr id="645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6452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6675" y="2382838"/>
            <a:ext cx="3411538"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93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9811" name="Title 1"/>
          <p:cNvSpPr>
            <a:spLocks noGrp="1"/>
          </p:cNvSpPr>
          <p:nvPr>
            <p:ph type="title"/>
          </p:nvPr>
        </p:nvSpPr>
        <p:spPr>
          <a:xfrm>
            <a:off x="611188" y="525463"/>
            <a:ext cx="11161712" cy="782637"/>
          </a:xfrm>
        </p:spPr>
        <p:txBody>
          <a:bodyPr/>
          <a:lstStyle/>
          <a:p>
            <a:pPr eaLnBrk="1" hangingPunct="1"/>
            <a:r>
              <a:rPr lang="en-GB" altLang="en-US"/>
              <a:t>Reporting</a:t>
            </a:r>
          </a:p>
        </p:txBody>
      </p:sp>
      <p:sp>
        <p:nvSpPr>
          <p:cNvPr id="3" name="Content Placeholder 2"/>
          <p:cNvSpPr>
            <a:spLocks noGrp="1"/>
          </p:cNvSpPr>
          <p:nvPr>
            <p:ph idx="1"/>
          </p:nvPr>
        </p:nvSpPr>
        <p:spPr>
          <a:xfrm>
            <a:off x="912813" y="1565275"/>
            <a:ext cx="8148637" cy="3498850"/>
          </a:xfrm>
        </p:spPr>
        <p:txBody>
          <a:bodyPr/>
          <a:lstStyle/>
          <a:p>
            <a:pPr marL="457200" indent="-457200" eaLnBrk="1" hangingPunct="1">
              <a:buFont typeface="Arial" panose="020B0604020202020204" pitchFamily="34" charset="0"/>
              <a:buChar char="•"/>
              <a:defRPr/>
            </a:pPr>
            <a:r>
              <a:rPr lang="en-GB" sz="1800" dirty="0">
                <a:solidFill>
                  <a:schemeClr val="tx1">
                    <a:lumMod val="65000"/>
                    <a:lumOff val="35000"/>
                  </a:schemeClr>
                </a:solidFill>
              </a:rPr>
              <a:t>Should be written in language which is easily understood by all. </a:t>
            </a:r>
          </a:p>
          <a:p>
            <a:pPr marL="457200" indent="-457200" eaLnBrk="1" hangingPunct="1">
              <a:buFont typeface="Arial" panose="020B0604020202020204" pitchFamily="34" charset="0"/>
              <a:buChar char="•"/>
              <a:defRPr/>
            </a:pPr>
            <a:r>
              <a:rPr lang="en-GB" sz="1800" dirty="0">
                <a:solidFill>
                  <a:schemeClr val="tx1">
                    <a:lumMod val="65000"/>
                    <a:lumOff val="35000"/>
                  </a:schemeClr>
                </a:solidFill>
              </a:rPr>
              <a:t>Provides a clear account of progress against which to base further discussion about learning with the learner, parents and carers, and partners. </a:t>
            </a:r>
          </a:p>
          <a:p>
            <a:pPr marL="457200" indent="-457200" eaLnBrk="1" hangingPunct="1">
              <a:buFont typeface="Arial" panose="020B0604020202020204" pitchFamily="34" charset="0"/>
              <a:buChar char="•"/>
              <a:defRPr/>
            </a:pPr>
            <a:r>
              <a:rPr lang="en-GB" sz="1800" dirty="0">
                <a:solidFill>
                  <a:schemeClr val="tx1">
                    <a:lumMod val="65000"/>
                    <a:lumOff val="35000"/>
                  </a:schemeClr>
                </a:solidFill>
              </a:rPr>
              <a:t>Supports further learning by highlighting next steps and areas for development.</a:t>
            </a:r>
          </a:p>
          <a:p>
            <a:pPr marL="457200" indent="-457200" eaLnBrk="1" hangingPunct="1">
              <a:buFont typeface="Arial" panose="020B0604020202020204" pitchFamily="34" charset="0"/>
              <a:buChar char="•"/>
              <a:defRPr/>
            </a:pPr>
            <a:r>
              <a:rPr lang="en-GB" sz="1800" dirty="0">
                <a:solidFill>
                  <a:schemeClr val="tx1">
                    <a:lumMod val="65000"/>
                    <a:lumOff val="35000"/>
                  </a:schemeClr>
                </a:solidFill>
              </a:rPr>
              <a:t>Promotes learner ownership through reflection, dialogue, engagement and contribution.</a:t>
            </a:r>
          </a:p>
          <a:p>
            <a:pPr marL="457200" indent="-457200" eaLnBrk="1" hangingPunct="1">
              <a:buFont typeface="Arial" panose="020B0604020202020204" pitchFamily="34" charset="0"/>
              <a:buChar char="•"/>
              <a:defRPr/>
            </a:pPr>
            <a:endParaRPr lang="en-GB" sz="1800" dirty="0">
              <a:solidFill>
                <a:schemeClr val="tx1">
                  <a:lumMod val="65000"/>
                  <a:lumOff val="35000"/>
                </a:schemeClr>
              </a:solidFill>
            </a:endParaRPr>
          </a:p>
          <a:p>
            <a:pPr eaLnBrk="1" hangingPunct="1">
              <a:buFont typeface="Arial"/>
              <a:buNone/>
              <a:defRPr/>
            </a:pPr>
            <a:endParaRPr lang="en-GB" sz="1800" dirty="0">
              <a:solidFill>
                <a:schemeClr val="tx1">
                  <a:lumMod val="65000"/>
                  <a:lumOff val="35000"/>
                </a:schemeClr>
              </a:solidFill>
            </a:endParaRPr>
          </a:p>
          <a:p>
            <a:pPr eaLnBrk="1" hangingPunct="1">
              <a:buFont typeface="Arial"/>
              <a:buNone/>
              <a:defRPr/>
            </a:pPr>
            <a:endParaRPr lang="en-GB" sz="1800" b="1" dirty="0">
              <a:solidFill>
                <a:schemeClr val="tx1">
                  <a:lumMod val="65000"/>
                  <a:lumOff val="35000"/>
                </a:schemeClr>
              </a:solidFill>
            </a:endParaRPr>
          </a:p>
        </p:txBody>
      </p:sp>
      <p:pic>
        <p:nvPicPr>
          <p:cNvPr id="1198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198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075" y="2771775"/>
            <a:ext cx="2409825" cy="276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7"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287008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6"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48350"/>
            <a:ext cx="1219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92325" y="1301750"/>
            <a:ext cx="7810500" cy="673100"/>
          </a:xfrm>
        </p:spPr>
        <p:txBody>
          <a:bodyPr/>
          <a:lstStyle/>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p:txBody>
      </p:sp>
      <p:sp>
        <p:nvSpPr>
          <p:cNvPr id="9" name="Text Box 8"/>
          <p:cNvSpPr txBox="1"/>
          <p:nvPr/>
        </p:nvSpPr>
        <p:spPr>
          <a:xfrm>
            <a:off x="8420100" y="63468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6858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6858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6858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6858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6858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0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900">
              <a:solidFill>
                <a:srgbClr val="595959"/>
              </a:solidFill>
              <a:ea typeface="ＭＳ 明朝" pitchFamily="49" charset="-128"/>
              <a:cs typeface="Times New Roman" panose="02020603050405020304" pitchFamily="18" charset="0"/>
            </a:endParaRPr>
          </a:p>
        </p:txBody>
      </p:sp>
      <p:sp>
        <p:nvSpPr>
          <p:cNvPr id="13" name="Content Placeholder 2"/>
          <p:cNvSpPr txBox="1">
            <a:spLocks/>
          </p:cNvSpPr>
          <p:nvPr/>
        </p:nvSpPr>
        <p:spPr bwMode="auto">
          <a:xfrm>
            <a:off x="2289175" y="1987550"/>
            <a:ext cx="7810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685800">
              <a:defRPr/>
            </a:pPr>
            <a:endParaRPr lang="en-GB" sz="1050" dirty="0">
              <a:solidFill>
                <a:prstClr val="black">
                  <a:lumMod val="65000"/>
                  <a:lumOff val="35000"/>
                </a:prstClr>
              </a:solidFill>
            </a:endParaRPr>
          </a:p>
          <a:p>
            <a:pPr defTabSz="685800">
              <a:defRPr/>
            </a:pPr>
            <a:endParaRPr lang="en-GB" sz="1050" dirty="0">
              <a:solidFill>
                <a:prstClr val="black">
                  <a:lumMod val="65000"/>
                  <a:lumOff val="35000"/>
                </a:prstClr>
              </a:solidFill>
            </a:endParaRPr>
          </a:p>
          <a:p>
            <a:pPr defTabSz="685800">
              <a:defRPr/>
            </a:pPr>
            <a:endParaRPr lang="en-GB" sz="1500" kern="0" dirty="0">
              <a:solidFill>
                <a:prstClr val="black">
                  <a:lumMod val="65000"/>
                  <a:lumOff val="35000"/>
                </a:prstClr>
              </a:solidFill>
            </a:endParaRPr>
          </a:p>
          <a:p>
            <a:pPr defTabSz="685800">
              <a:buClr>
                <a:srgbClr val="00ABB5"/>
              </a:buClr>
              <a:defRPr/>
            </a:pPr>
            <a:endParaRPr lang="en-GB" sz="1500" dirty="0">
              <a:solidFill>
                <a:prstClr val="black">
                  <a:lumMod val="65000"/>
                  <a:lumOff val="35000"/>
                </a:prstClr>
              </a:solidFill>
            </a:endParaRPr>
          </a:p>
        </p:txBody>
      </p:sp>
      <p:sp>
        <p:nvSpPr>
          <p:cNvPr id="121862" name="Title 1"/>
          <p:cNvSpPr>
            <a:spLocks noGrp="1"/>
          </p:cNvSpPr>
          <p:nvPr>
            <p:ph type="title"/>
          </p:nvPr>
        </p:nvSpPr>
        <p:spPr>
          <a:xfrm>
            <a:off x="436563" y="508000"/>
            <a:ext cx="8126412" cy="533400"/>
          </a:xfrm>
        </p:spPr>
        <p:txBody>
          <a:bodyPr/>
          <a:lstStyle/>
          <a:p>
            <a:pPr eaLnBrk="1" hangingPunct="1"/>
            <a:r>
              <a:rPr lang="en-GB" altLang="en-US" sz="2700">
                <a:solidFill>
                  <a:srgbClr val="00ABB5"/>
                </a:solidFill>
              </a:rPr>
              <a:t>Break</a:t>
            </a:r>
          </a:p>
        </p:txBody>
      </p:sp>
      <p:pic>
        <p:nvPicPr>
          <p:cNvPr id="121863" name="Picture 2" descr="White mug with Break 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977900"/>
            <a:ext cx="693737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p:nvPr/>
        </p:nvSpPr>
        <p:spPr>
          <a:xfrm>
            <a:off x="6694488" y="645795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b="1" dirty="0">
                <a:solidFill>
                  <a:srgbClr val="FFFFFF"/>
                </a:solidFill>
              </a:rPr>
              <a:t>Do </a:t>
            </a:r>
            <a:r>
              <a:rPr lang="en-GB" altLang="en-US" sz="1100" b="1" dirty="0" err="1">
                <a:solidFill>
                  <a:srgbClr val="FFFFFF"/>
                </a:solidFill>
              </a:rPr>
              <a:t>luchd-ionnsachaidh</a:t>
            </a:r>
            <a:r>
              <a:rPr lang="en-GB" altLang="en-US" sz="1100" b="1" dirty="0">
                <a:solidFill>
                  <a:srgbClr val="FFFFFF"/>
                </a:solidFill>
              </a:rPr>
              <a:t> </a:t>
            </a:r>
            <a:r>
              <a:rPr lang="en-GB" altLang="en-US" sz="1100" b="1" dirty="0" err="1">
                <a:solidFill>
                  <a:srgbClr val="FFFFFF"/>
                </a:solidFill>
              </a:rPr>
              <a:t>na</a:t>
            </a:r>
            <a:r>
              <a:rPr lang="en-GB" altLang="en-US" sz="1100" b="1" dirty="0">
                <a:solidFill>
                  <a:srgbClr val="FFFFFF"/>
                </a:solidFill>
              </a:rPr>
              <a:t> h-Alba, le </a:t>
            </a:r>
            <a:r>
              <a:rPr lang="en-GB" altLang="en-US" sz="1100" b="1" dirty="0" err="1">
                <a:solidFill>
                  <a:srgbClr val="FFFFFF"/>
                </a:solidFill>
              </a:rPr>
              <a:t>luchd-foghlaim</a:t>
            </a:r>
            <a:r>
              <a:rPr lang="en-GB" altLang="en-US" sz="1100" b="1" dirty="0">
                <a:solidFill>
                  <a:srgbClr val="FFFFFF"/>
                </a:solidFill>
              </a:rPr>
              <a:t> Alba </a:t>
            </a:r>
          </a:p>
        </p:txBody>
      </p:sp>
    </p:spTree>
    <p:extLst>
      <p:ext uri="{BB962C8B-B14F-4D97-AF65-F5344CB8AC3E}">
        <p14:creationId xmlns:p14="http://schemas.microsoft.com/office/powerpoint/2010/main" val="1344100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907" name="Title 1"/>
          <p:cNvSpPr>
            <a:spLocks noGrp="1"/>
          </p:cNvSpPr>
          <p:nvPr>
            <p:ph type="title"/>
          </p:nvPr>
        </p:nvSpPr>
        <p:spPr>
          <a:xfrm>
            <a:off x="611188" y="525463"/>
            <a:ext cx="11161712" cy="782637"/>
          </a:xfrm>
        </p:spPr>
        <p:txBody>
          <a:bodyPr/>
          <a:lstStyle/>
          <a:p>
            <a:r>
              <a:rPr lang="en-GB" altLang="en-US"/>
              <a:t>Guided moderation activity</a:t>
            </a:r>
          </a:p>
        </p:txBody>
      </p:sp>
      <p:sp>
        <p:nvSpPr>
          <p:cNvPr id="123908" name="Content Placeholder 2"/>
          <p:cNvSpPr>
            <a:spLocks noGrp="1"/>
          </p:cNvSpPr>
          <p:nvPr>
            <p:ph idx="1"/>
          </p:nvPr>
        </p:nvSpPr>
        <p:spPr>
          <a:xfrm>
            <a:off x="912813" y="1565275"/>
            <a:ext cx="10521950" cy="3498850"/>
          </a:xfrm>
        </p:spPr>
        <p:txBody>
          <a:bodyPr/>
          <a:lstStyle/>
          <a:p>
            <a:endParaRPr lang="en-GB" altLang="en-US" sz="1800"/>
          </a:p>
          <a:p>
            <a:endParaRPr lang="en-GB" altLang="en-US" sz="1800"/>
          </a:p>
        </p:txBody>
      </p:sp>
      <p:pic>
        <p:nvPicPr>
          <p:cNvPr id="1239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23912" name="Picture 9"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2"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
        <p:nvSpPr>
          <p:cNvPr id="13" name="Content Placeholder 2"/>
          <p:cNvSpPr txBox="1">
            <a:spLocks/>
          </p:cNvSpPr>
          <p:nvPr/>
        </p:nvSpPr>
        <p:spPr bwMode="auto">
          <a:xfrm>
            <a:off x="617538" y="1438275"/>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defRPr/>
            </a:pPr>
            <a:r>
              <a:rPr lang="en-GB" sz="2400" kern="0"/>
              <a:t>Feedback should:</a:t>
            </a:r>
          </a:p>
          <a:p>
            <a:pPr marL="342900" indent="-342900">
              <a:buFont typeface="Arial" panose="020B0604020202020204" pitchFamily="34" charset="0"/>
              <a:buChar char="•"/>
              <a:defRPr/>
            </a:pPr>
            <a:r>
              <a:rPr lang="en-GB" sz="2400" kern="0"/>
              <a:t>Be formative and helpful.</a:t>
            </a:r>
          </a:p>
          <a:p>
            <a:pPr marL="342900" indent="-342900">
              <a:buFont typeface="Arial" panose="020B0604020202020204" pitchFamily="34" charset="0"/>
              <a:buChar char="•"/>
              <a:defRPr/>
            </a:pPr>
            <a:r>
              <a:rPr lang="en-GB" sz="2400" kern="0"/>
              <a:t>Be clear and concise. </a:t>
            </a:r>
          </a:p>
          <a:p>
            <a:pPr marL="342900" indent="-342900">
              <a:buFont typeface="Arial" panose="020B0604020202020204" pitchFamily="34" charset="0"/>
              <a:buChar char="•"/>
              <a:defRPr/>
            </a:pPr>
            <a:r>
              <a:rPr lang="en-GB" sz="2400" kern="0"/>
              <a:t>State areas of strength e.g. LI were clearly based on the learning within the E&amp;Os </a:t>
            </a:r>
          </a:p>
          <a:p>
            <a:pPr marL="342900" indent="-342900">
              <a:buFont typeface="Arial" panose="020B0604020202020204" pitchFamily="34" charset="0"/>
              <a:buChar char="•"/>
              <a:defRPr/>
            </a:pPr>
            <a:r>
              <a:rPr lang="en-GB" sz="2400" kern="0"/>
              <a:t>State areas for development e.g. SC focused on task and not the learning. </a:t>
            </a:r>
          </a:p>
          <a:p>
            <a:pPr marL="342900" indent="-342900">
              <a:buFont typeface="Arial" panose="020B0604020202020204" pitchFamily="34" charset="0"/>
              <a:buChar char="•"/>
              <a:defRPr/>
            </a:pPr>
            <a:r>
              <a:rPr lang="en-GB" sz="2400" kern="0"/>
              <a:t>Note any areas missing by N/A.</a:t>
            </a:r>
          </a:p>
          <a:p>
            <a:pPr marL="342900" indent="-342900">
              <a:buFont typeface="Arial" panose="020B0604020202020204" pitchFamily="34" charset="0"/>
              <a:buChar char="•"/>
              <a:defRPr/>
            </a:pPr>
            <a:r>
              <a:rPr lang="en-GB" sz="2400" kern="0"/>
              <a:t>Complete each section and overall comments.</a:t>
            </a:r>
          </a:p>
          <a:p>
            <a:pPr>
              <a:defRPr/>
            </a:pPr>
            <a:endParaRPr lang="en-GB" sz="2400" kern="0" dirty="0"/>
          </a:p>
        </p:txBody>
      </p:sp>
    </p:spTree>
    <p:extLst>
      <p:ext uri="{BB962C8B-B14F-4D97-AF65-F5344CB8AC3E}">
        <p14:creationId xmlns:p14="http://schemas.microsoft.com/office/powerpoint/2010/main" val="136771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5955" name="Title 1"/>
          <p:cNvSpPr>
            <a:spLocks noGrp="1"/>
          </p:cNvSpPr>
          <p:nvPr>
            <p:ph type="title"/>
          </p:nvPr>
        </p:nvSpPr>
        <p:spPr>
          <a:xfrm>
            <a:off x="384175" y="33338"/>
            <a:ext cx="11050588" cy="782637"/>
          </a:xfrm>
        </p:spPr>
        <p:txBody>
          <a:bodyPr/>
          <a:lstStyle/>
          <a:p>
            <a:r>
              <a:rPr lang="en-GB" altLang="en-US" sz="3200"/>
              <a:t>Resources </a:t>
            </a:r>
          </a:p>
        </p:txBody>
      </p:sp>
      <p:sp>
        <p:nvSpPr>
          <p:cNvPr id="125956" name="Content Placeholder 2"/>
          <p:cNvSpPr>
            <a:spLocks noGrp="1"/>
          </p:cNvSpPr>
          <p:nvPr>
            <p:ph idx="1"/>
          </p:nvPr>
        </p:nvSpPr>
        <p:spPr>
          <a:xfrm>
            <a:off x="611188" y="1147763"/>
            <a:ext cx="10521950" cy="4910137"/>
          </a:xfrm>
        </p:spPr>
        <p:txBody>
          <a:bodyPr/>
          <a:lstStyle/>
          <a:p>
            <a:pPr lvl="1" indent="0">
              <a:buFont typeface="Arial" panose="020B0604020202020204" pitchFamily="34" charset="0"/>
              <a:buNone/>
            </a:pPr>
            <a:endParaRPr lang="en-GB" altLang="en-US" sz="2400"/>
          </a:p>
          <a:p>
            <a:pPr lvl="1" indent="0">
              <a:buFont typeface="Arial" panose="020B0604020202020204" pitchFamily="34" charset="0"/>
              <a:buNone/>
            </a:pPr>
            <a:endParaRPr lang="en-GB" altLang="en-US" sz="2400"/>
          </a:p>
        </p:txBody>
      </p:sp>
      <p:pic>
        <p:nvPicPr>
          <p:cNvPr id="1259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2596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34538" y="303213"/>
            <a:ext cx="2163762"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550" y="890588"/>
            <a:ext cx="376555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11675" y="939800"/>
            <a:ext cx="446722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4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8003" name="Title 1"/>
          <p:cNvSpPr>
            <a:spLocks noGrp="1"/>
          </p:cNvSpPr>
          <p:nvPr>
            <p:ph type="title"/>
          </p:nvPr>
        </p:nvSpPr>
        <p:spPr>
          <a:xfrm>
            <a:off x="571500" y="136525"/>
            <a:ext cx="11049000" cy="782638"/>
          </a:xfrm>
        </p:spPr>
        <p:txBody>
          <a:bodyPr/>
          <a:lstStyle/>
          <a:p>
            <a:r>
              <a:rPr lang="en-GB" altLang="en-US" sz="3200"/>
              <a:t>Moderation Activity </a:t>
            </a:r>
          </a:p>
        </p:txBody>
      </p:sp>
      <p:sp>
        <p:nvSpPr>
          <p:cNvPr id="128004" name="Content Placeholder 2"/>
          <p:cNvSpPr>
            <a:spLocks noGrp="1"/>
          </p:cNvSpPr>
          <p:nvPr>
            <p:ph idx="1"/>
          </p:nvPr>
        </p:nvSpPr>
        <p:spPr>
          <a:xfrm>
            <a:off x="611188" y="1147763"/>
            <a:ext cx="10521950" cy="4910137"/>
          </a:xfrm>
        </p:spPr>
        <p:txBody>
          <a:bodyPr/>
          <a:lstStyle/>
          <a:p>
            <a:pPr lvl="1" indent="0">
              <a:buFont typeface="Arial" panose="020B0604020202020204" pitchFamily="34" charset="0"/>
              <a:buNone/>
            </a:pPr>
            <a:endParaRPr lang="en-GB" altLang="en-US" sz="2400"/>
          </a:p>
          <a:p>
            <a:pPr lvl="1" indent="0">
              <a:buFont typeface="Arial" panose="020B0604020202020204" pitchFamily="34" charset="0"/>
              <a:buNone/>
            </a:pPr>
            <a:endParaRPr lang="en-GB" altLang="en-US" sz="2400"/>
          </a:p>
        </p:txBody>
      </p:sp>
      <p:pic>
        <p:nvPicPr>
          <p:cNvPr id="1280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2800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808038"/>
            <a:ext cx="5072063"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304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0051" name="Title 1"/>
          <p:cNvSpPr>
            <a:spLocks noGrp="1"/>
          </p:cNvSpPr>
          <p:nvPr>
            <p:ph type="title"/>
          </p:nvPr>
        </p:nvSpPr>
        <p:spPr>
          <a:xfrm>
            <a:off x="571500" y="136525"/>
            <a:ext cx="11049000" cy="782638"/>
          </a:xfrm>
        </p:spPr>
        <p:txBody>
          <a:bodyPr/>
          <a:lstStyle/>
          <a:p>
            <a:r>
              <a:rPr lang="en-GB" altLang="en-US" sz="3200"/>
              <a:t>Moderation Activity </a:t>
            </a:r>
          </a:p>
        </p:txBody>
      </p:sp>
      <p:sp>
        <p:nvSpPr>
          <p:cNvPr id="130052" name="Content Placeholder 2"/>
          <p:cNvSpPr>
            <a:spLocks noGrp="1"/>
          </p:cNvSpPr>
          <p:nvPr>
            <p:ph idx="1"/>
          </p:nvPr>
        </p:nvSpPr>
        <p:spPr>
          <a:xfrm>
            <a:off x="611188" y="1147763"/>
            <a:ext cx="10521950" cy="4910137"/>
          </a:xfrm>
        </p:spPr>
        <p:txBody>
          <a:bodyPr/>
          <a:lstStyle/>
          <a:p>
            <a:pPr lvl="1" indent="0">
              <a:buFont typeface="Arial" panose="020B0604020202020204" pitchFamily="34" charset="0"/>
              <a:buNone/>
            </a:pPr>
            <a:endParaRPr lang="en-GB" altLang="en-US" sz="2400"/>
          </a:p>
          <a:p>
            <a:pPr lvl="1" indent="0">
              <a:buFont typeface="Arial" panose="020B0604020202020204" pitchFamily="34" charset="0"/>
              <a:buNone/>
            </a:pPr>
            <a:endParaRPr lang="en-GB" altLang="en-US" sz="2400"/>
          </a:p>
        </p:txBody>
      </p:sp>
      <p:pic>
        <p:nvPicPr>
          <p:cNvPr id="1300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3005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920750"/>
            <a:ext cx="60134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9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2099" name="Title 1"/>
          <p:cNvSpPr>
            <a:spLocks noGrp="1"/>
          </p:cNvSpPr>
          <p:nvPr>
            <p:ph type="title"/>
          </p:nvPr>
        </p:nvSpPr>
        <p:spPr>
          <a:xfrm>
            <a:off x="611188" y="525463"/>
            <a:ext cx="11050587" cy="782637"/>
          </a:xfrm>
        </p:spPr>
        <p:txBody>
          <a:bodyPr/>
          <a:lstStyle/>
          <a:p>
            <a:r>
              <a:rPr lang="en-GB" altLang="en-US"/>
              <a:t>Moderation Activity </a:t>
            </a:r>
          </a:p>
        </p:txBody>
      </p:sp>
      <p:sp>
        <p:nvSpPr>
          <p:cNvPr id="3" name="Content Placeholder 2"/>
          <p:cNvSpPr>
            <a:spLocks noGrp="1"/>
          </p:cNvSpPr>
          <p:nvPr>
            <p:ph idx="1"/>
          </p:nvPr>
        </p:nvSpPr>
        <p:spPr>
          <a:xfrm>
            <a:off x="1019175" y="1508125"/>
            <a:ext cx="10521950" cy="3497263"/>
          </a:xfrm>
        </p:spPr>
        <p:txBody>
          <a:bodyPr/>
          <a:lstStyle/>
          <a:p>
            <a:pPr marL="342900" indent="-342900">
              <a:buClr>
                <a:srgbClr val="00ABB5"/>
              </a:buClr>
              <a:buFont typeface="Arial" panose="020B0604020202020204" pitchFamily="34" charset="0"/>
              <a:buChar char="•"/>
              <a:defRPr/>
            </a:pPr>
            <a:endParaRPr lang="en-GB" b="1" dirty="0"/>
          </a:p>
          <a:p>
            <a:pPr>
              <a:buClr>
                <a:srgbClr val="00ABB5"/>
              </a:buClr>
              <a:defRPr/>
            </a:pPr>
            <a:endParaRPr lang="en-GB" b="1" dirty="0"/>
          </a:p>
          <a:p>
            <a:pPr marL="342900" indent="-342900">
              <a:buClr>
                <a:srgbClr val="00ABB5"/>
              </a:buClr>
              <a:buFont typeface="Arial" panose="020B0604020202020204" pitchFamily="34" charset="0"/>
              <a:buChar char="•"/>
              <a:defRPr/>
            </a:pPr>
            <a:r>
              <a:rPr lang="en-GB" b="1" dirty="0"/>
              <a:t>Roles –</a:t>
            </a:r>
          </a:p>
          <a:p>
            <a:pPr marL="895350" indent="-355600">
              <a:buClr>
                <a:srgbClr val="00ABB5"/>
              </a:buClr>
              <a:buFont typeface="Arial" panose="020B0604020202020204" pitchFamily="34" charset="0"/>
              <a:buChar char="•"/>
              <a:defRPr/>
            </a:pPr>
            <a:r>
              <a:rPr lang="en-GB" b="1" dirty="0"/>
              <a:t>Scribe</a:t>
            </a:r>
          </a:p>
          <a:p>
            <a:pPr marL="895350" indent="-355600">
              <a:buClr>
                <a:srgbClr val="00ABB5"/>
              </a:buClr>
              <a:buFont typeface="Arial" panose="020B0604020202020204" pitchFamily="34" charset="0"/>
              <a:buChar char="•"/>
              <a:defRPr/>
            </a:pPr>
            <a:r>
              <a:rPr lang="en-GB" b="1" dirty="0"/>
              <a:t>Facilitator (asks prompt questions)</a:t>
            </a:r>
            <a:endParaRPr lang="en-GB" dirty="0"/>
          </a:p>
        </p:txBody>
      </p:sp>
      <p:pic>
        <p:nvPicPr>
          <p:cNvPr id="1321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32104" name="Picture 9"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2"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2891777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27DC85-5774-4B6B-AA05-40A15C3EF46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4147" name="Title 1"/>
          <p:cNvSpPr>
            <a:spLocks noGrp="1"/>
          </p:cNvSpPr>
          <p:nvPr>
            <p:ph type="title"/>
          </p:nvPr>
        </p:nvSpPr>
        <p:spPr>
          <a:xfrm>
            <a:off x="758825" y="65088"/>
            <a:ext cx="11049000" cy="782637"/>
          </a:xfrm>
        </p:spPr>
        <p:txBody>
          <a:bodyPr/>
          <a:lstStyle/>
          <a:p>
            <a:r>
              <a:rPr lang="en-GB" altLang="en-US" sz="3200"/>
              <a:t>Support available </a:t>
            </a:r>
          </a:p>
        </p:txBody>
      </p:sp>
      <p:pic>
        <p:nvPicPr>
          <p:cNvPr id="1341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DB3631F8-4F8D-4160-891D-8E4BA6F13647}"/>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34151" name="Content Placeholder 10"/>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rot="1002942">
            <a:off x="8377238" y="3927475"/>
            <a:ext cx="1566862" cy="2268538"/>
          </a:xfrm>
        </p:spPr>
      </p:pic>
      <p:pic>
        <p:nvPicPr>
          <p:cNvPr id="13415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4056063"/>
            <a:ext cx="3473450" cy="2270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8">
            <a:extLst>
              <a:ext uri="{FF2B5EF4-FFF2-40B4-BE49-F238E27FC236}">
                <a16:creationId xmlns:a16="http://schemas.microsoft.com/office/drawing/2014/main" id="{C8263ECA-5D72-412F-9371-F82323EDDA65}"/>
              </a:ext>
            </a:extLst>
          </p:cNvPr>
          <p:cNvSpPr txBox="1"/>
          <p:nvPr/>
        </p:nvSpPr>
        <p:spPr>
          <a:xfrm>
            <a:off x="6694488" y="6513513"/>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341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23029">
            <a:off x="6070600" y="4010025"/>
            <a:ext cx="1630363" cy="2270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55"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4388" y="931863"/>
            <a:ext cx="1012031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8287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361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233363" y="-77788"/>
            <a:ext cx="11818937" cy="1154113"/>
          </a:xfrm>
        </p:spPr>
        <p:txBody>
          <a:bodyPr>
            <a:normAutofit/>
          </a:bodyPr>
          <a:lstStyle/>
          <a:p>
            <a:pPr eaLnBrk="1" hangingPunct="1">
              <a:defRPr/>
            </a:pPr>
            <a:br>
              <a:rPr lang="en-GB" dirty="0">
                <a:solidFill>
                  <a:schemeClr val="accent5"/>
                </a:solidFill>
              </a:rPr>
            </a:br>
            <a:r>
              <a:rPr lang="en-GB" dirty="0"/>
              <a:t>Plenary activity  </a:t>
            </a:r>
          </a:p>
        </p:txBody>
      </p:sp>
      <p:sp>
        <p:nvSpPr>
          <p:cNvPr id="136201" name="Content Placeholder 3"/>
          <p:cNvSpPr>
            <a:spLocks noGrp="1"/>
          </p:cNvSpPr>
          <p:nvPr>
            <p:ph idx="1"/>
          </p:nvPr>
        </p:nvSpPr>
        <p:spPr>
          <a:xfrm>
            <a:off x="233363" y="1439863"/>
            <a:ext cx="11206162" cy="3268662"/>
          </a:xfrm>
        </p:spPr>
        <p:txBody>
          <a:bodyPr/>
          <a:lstStyle/>
          <a:p>
            <a:pPr marL="0" lvl="1" indent="0" eaLnBrk="1" hangingPunct="1">
              <a:buClr>
                <a:srgbClr val="00C4C4"/>
              </a:buClr>
              <a:buFont typeface="Arial" panose="020B0604020202020204" pitchFamily="34" charset="0"/>
              <a:buNone/>
            </a:pPr>
            <a:endParaRPr lang="en-GB" altLang="en-US" sz="2400">
              <a:solidFill>
                <a:schemeClr val="tx1"/>
              </a:solidFill>
            </a:endParaRPr>
          </a:p>
          <a:p>
            <a:pPr marL="0" lvl="1" indent="0" eaLnBrk="1" hangingPunct="1">
              <a:buClr>
                <a:srgbClr val="00C4C4"/>
              </a:buClr>
              <a:buFont typeface="Arial" panose="020B0604020202020204" pitchFamily="34" charset="0"/>
              <a:buNone/>
            </a:pPr>
            <a:endParaRPr lang="en-GB" altLang="en-US">
              <a:solidFill>
                <a:schemeClr val="tx1"/>
              </a:solidFill>
            </a:endParaRPr>
          </a:p>
          <a:p>
            <a:pPr marL="0" lvl="1" indent="0" eaLnBrk="1" hangingPunct="1">
              <a:buFont typeface="Arial" panose="020B0604020202020204" pitchFamily="34" charset="0"/>
              <a:buNone/>
            </a:pPr>
            <a:endParaRPr lang="en-GB" altLang="en-US" i="1">
              <a:solidFill>
                <a:schemeClr val="tx1"/>
              </a:solidFill>
            </a:endParaRPr>
          </a:p>
        </p:txBody>
      </p:sp>
      <p:pic>
        <p:nvPicPr>
          <p:cNvPr id="13620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525" y="1239838"/>
            <a:ext cx="6424613"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5413" y="1819275"/>
            <a:ext cx="347821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13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F5C02C-0E4F-46F9-A322-A2F3C0EDB178}"/>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382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2756EA4-C6DA-44F4-BAE7-D0C248323876}"/>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11DE3FE-229A-4687-B7F6-F8D0095E2A6C}"/>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38248" name="Title 1"/>
          <p:cNvSpPr>
            <a:spLocks noGrp="1"/>
          </p:cNvSpPr>
          <p:nvPr>
            <p:ph type="title"/>
          </p:nvPr>
        </p:nvSpPr>
        <p:spPr>
          <a:xfrm>
            <a:off x="411163" y="461963"/>
            <a:ext cx="10858500" cy="874712"/>
          </a:xfrm>
        </p:spPr>
        <p:txBody>
          <a:bodyPr/>
          <a:lstStyle/>
          <a:p>
            <a:pPr eaLnBrk="1" hangingPunct="1"/>
            <a:r>
              <a:rPr lang="en-GB" altLang="en-US" sz="3200"/>
              <a:t>Course Overview </a:t>
            </a:r>
          </a:p>
        </p:txBody>
      </p:sp>
      <p:sp>
        <p:nvSpPr>
          <p:cNvPr id="14" name="Content Placeholder 3">
            <a:extLst>
              <a:ext uri="{FF2B5EF4-FFF2-40B4-BE49-F238E27FC236}">
                <a16:creationId xmlns:a16="http://schemas.microsoft.com/office/drawing/2014/main" id="{99C038B1-FE62-47E2-ACA3-1358D281DF05}"/>
              </a:ext>
            </a:extLst>
          </p:cNvPr>
          <p:cNvSpPr>
            <a:spLocks noGrp="1"/>
          </p:cNvSpPr>
          <p:nvPr>
            <p:ph idx="1"/>
          </p:nvPr>
        </p:nvSpPr>
        <p:spPr>
          <a:xfrm>
            <a:off x="233363" y="1439863"/>
            <a:ext cx="11206162" cy="3268662"/>
          </a:xfrm>
        </p:spPr>
        <p:txBody>
          <a:bodyPr>
            <a:normAutofit/>
          </a:bodyPr>
          <a:lstStyle/>
          <a:p>
            <a:pPr marL="0" lvl="1" indent="0" eaLnBrk="1" hangingPunct="1">
              <a:buClr>
                <a:srgbClr val="00C4C4"/>
              </a:buClr>
              <a:buFont typeface="Arial"/>
              <a:buNone/>
              <a:defRPr/>
            </a:pPr>
            <a:endParaRPr lang="en-GB" sz="2400" dirty="0">
              <a:solidFill>
                <a:schemeClr val="tx1"/>
              </a:solidFill>
            </a:endParaRP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3 – Moderation activity </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4 – High Quality Assessments and evidencing progress through and achievement of a level</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5 – Moderation activity</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6 – Facilitating online sessions and action planning</a:t>
            </a:r>
          </a:p>
          <a:p>
            <a:pPr marL="342900" lvl="1" indent="-342900" eaLnBrk="1" hangingPunct="1">
              <a:buClr>
                <a:srgbClr val="00C4C4"/>
              </a:buClr>
              <a:buFont typeface="Arial" panose="020B0604020202020204" pitchFamily="34" charset="0"/>
              <a:buChar char="•"/>
              <a:defRPr/>
            </a:pPr>
            <a:endParaRPr lang="en-GB" dirty="0">
              <a:solidFill>
                <a:schemeClr val="tx1"/>
              </a:solidFill>
            </a:endParaRPr>
          </a:p>
          <a:p>
            <a:pPr marL="342900" lvl="1" indent="-342900" eaLnBrk="1" hangingPunct="1">
              <a:buFont typeface="Arial" panose="020B0604020202020204" pitchFamily="34" charset="0"/>
              <a:buChar char="•"/>
              <a:defRPr/>
            </a:pPr>
            <a:endParaRPr lang="en-GB" i="1" dirty="0">
              <a:solidFill>
                <a:schemeClr val="tx1"/>
              </a:solidFill>
            </a:endParaRPr>
          </a:p>
        </p:txBody>
      </p:sp>
    </p:spTree>
    <p:extLst>
      <p:ext uri="{BB962C8B-B14F-4D97-AF65-F5344CB8AC3E}">
        <p14:creationId xmlns:p14="http://schemas.microsoft.com/office/powerpoint/2010/main" val="172778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896938" y="330200"/>
            <a:ext cx="740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ABB5"/>
                </a:solidFill>
              </a:rPr>
              <a:t>Group Agreement</a:t>
            </a:r>
          </a:p>
        </p:txBody>
      </p:sp>
      <p:sp>
        <p:nvSpPr>
          <p:cNvPr id="5" name="TextBox 4">
            <a:extLst>
              <a:ext uri="{FF2B5EF4-FFF2-40B4-BE49-F238E27FC236}">
                <a16:creationId xmlns:a16="http://schemas.microsoft.com/office/drawing/2014/main" id="{6198C594-4A31-49AA-A51C-FC5BC50506A8}"/>
              </a:ext>
            </a:extLst>
          </p:cNvPr>
          <p:cNvSpPr txBox="1"/>
          <p:nvPr/>
        </p:nvSpPr>
        <p:spPr>
          <a:xfrm>
            <a:off x="896938" y="1195388"/>
            <a:ext cx="8189912" cy="2505075"/>
          </a:xfrm>
          <a:prstGeom prst="rect">
            <a:avLst/>
          </a:prstGeom>
          <a:noFill/>
        </p:spPr>
        <p:txBody>
          <a:bodyPr>
            <a:spAutoFit/>
          </a:bodyPr>
          <a:lstStyle/>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Learning from and with each other.</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Safe space to share ideas and experiences.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Open and honest dialogue.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Respect and support each other.</a:t>
            </a:r>
          </a:p>
          <a:p>
            <a:pPr defTabSz="457200" eaLnBrk="1" fontAlgn="auto" hangingPunct="1">
              <a:lnSpc>
                <a:spcPct val="140000"/>
              </a:lnSpc>
              <a:spcBef>
                <a:spcPts val="0"/>
              </a:spcBef>
              <a:spcAft>
                <a:spcPts val="0"/>
              </a:spcAft>
              <a:defRPr/>
            </a:pPr>
            <a:endParaRPr lang="en-US" sz="1600" dirty="0">
              <a:solidFill>
                <a:srgbClr val="55095B"/>
              </a:solidFill>
            </a:endParaRPr>
          </a:p>
        </p:txBody>
      </p:sp>
      <p:pic>
        <p:nvPicPr>
          <p:cNvPr id="66564" name="Picture 6"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0738"/>
            <a:ext cx="12192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2BAF7F4F-6199-4483-B3CD-BA3CFEA3BDCD}"/>
              </a:ext>
            </a:extLst>
          </p:cNvPr>
          <p:cNvSpPr txBox="1"/>
          <p:nvPr/>
        </p:nvSpPr>
        <p:spPr>
          <a:xfrm>
            <a:off x="8297863" y="62579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a:tabLst>
                <a:tab pos="2497138" algn="l"/>
              </a:tabLst>
              <a:defRPr>
                <a:solidFill>
                  <a:schemeClr val="tx1"/>
                </a:solidFill>
                <a:latin typeface="Arial" panose="020B0604020202020204" pitchFamily="34" charset="0"/>
                <a:cs typeface="Arial" panose="020B0604020202020204" pitchFamily="34" charset="0"/>
              </a:defRPr>
            </a:lvl1pPr>
            <a:lvl2pPr marL="742950" indent="-285750">
              <a:tabLst>
                <a:tab pos="2497138" algn="l"/>
              </a:tabLst>
              <a:defRPr>
                <a:solidFill>
                  <a:schemeClr val="tx1"/>
                </a:solidFill>
                <a:latin typeface="Arial" panose="020B0604020202020204" pitchFamily="34" charset="0"/>
                <a:cs typeface="Arial" panose="020B0604020202020204" pitchFamily="34" charset="0"/>
              </a:defRPr>
            </a:lvl2pPr>
            <a:lvl3pPr marL="1143000" indent="-228600">
              <a:tabLst>
                <a:tab pos="2497138" algn="l"/>
              </a:tabLst>
              <a:defRPr>
                <a:solidFill>
                  <a:schemeClr val="tx1"/>
                </a:solidFill>
                <a:latin typeface="Arial" panose="020B0604020202020204" pitchFamily="34" charset="0"/>
                <a:cs typeface="Arial" panose="020B0604020202020204" pitchFamily="34" charset="0"/>
              </a:defRPr>
            </a:lvl3pPr>
            <a:lvl4pPr marL="1600200" indent="-228600">
              <a:tabLst>
                <a:tab pos="2497138" algn="l"/>
              </a:tabLst>
              <a:defRPr>
                <a:solidFill>
                  <a:schemeClr val="tx1"/>
                </a:solidFill>
                <a:latin typeface="Arial" panose="020B0604020202020204" pitchFamily="34" charset="0"/>
                <a:cs typeface="Arial" panose="020B0604020202020204" pitchFamily="34" charset="0"/>
              </a:defRPr>
            </a:lvl4pPr>
            <a:lvl5pPr marL="2057400" indent="-228600">
              <a:tabLst>
                <a:tab pos="24971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100">
                <a:solidFill>
                  <a:schemeClr val="bg1"/>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100">
              <a:solidFill>
                <a:schemeClr val="bg1"/>
              </a:solidFill>
              <a:ea typeface="ＭＳ 明朝" pitchFamily="49" charset="-128"/>
              <a:cs typeface="Times New Roman" panose="02020603050405020304" pitchFamily="18" charset="0"/>
            </a:endParaRPr>
          </a:p>
        </p:txBody>
      </p:sp>
      <p:pic>
        <p:nvPicPr>
          <p:cNvPr id="6656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760788"/>
            <a:ext cx="376396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9EFA870A-E896-4C24-9EA5-87EAD05A56D1}"/>
              </a:ext>
            </a:extLst>
          </p:cNvPr>
          <p:cNvSpPr txBox="1"/>
          <p:nvPr/>
        </p:nvSpPr>
        <p:spPr>
          <a:xfrm>
            <a:off x="6751638" y="647700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98162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40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236538" y="206375"/>
            <a:ext cx="11818937" cy="1154113"/>
          </a:xfrm>
        </p:spPr>
        <p:txBody>
          <a:bodyPr>
            <a:normAutofit/>
          </a:bodyPr>
          <a:lstStyle/>
          <a:p>
            <a:pPr eaLnBrk="1" hangingPunct="1">
              <a:defRPr/>
            </a:pPr>
            <a:br>
              <a:rPr lang="en-GB" dirty="0">
                <a:solidFill>
                  <a:schemeClr val="accent5"/>
                </a:solidFill>
              </a:rPr>
            </a:br>
            <a:r>
              <a:rPr lang="en-GB" dirty="0"/>
              <a:t>Session 3  </a:t>
            </a:r>
          </a:p>
        </p:txBody>
      </p:sp>
      <p:sp>
        <p:nvSpPr>
          <p:cNvPr id="14" name="Content Placeholder 3"/>
          <p:cNvSpPr>
            <a:spLocks noGrp="1"/>
          </p:cNvSpPr>
          <p:nvPr>
            <p:ph idx="1"/>
          </p:nvPr>
        </p:nvSpPr>
        <p:spPr>
          <a:xfrm>
            <a:off x="233363" y="1439863"/>
            <a:ext cx="11206162" cy="3268662"/>
          </a:xfrm>
        </p:spPr>
        <p:txBody>
          <a:bodyPr>
            <a:normAutofit/>
          </a:bodyPr>
          <a:lstStyle/>
          <a:p>
            <a:pPr marL="0" lvl="1" indent="0" eaLnBrk="1" hangingPunct="1">
              <a:buClr>
                <a:srgbClr val="00C4C4"/>
              </a:buClr>
              <a:buFont typeface="Arial"/>
              <a:buNone/>
              <a:defRPr/>
            </a:pPr>
            <a:endParaRPr lang="en-GB" sz="2400" dirty="0">
              <a:solidFill>
                <a:schemeClr val="tx1"/>
              </a:solidFill>
            </a:endParaRP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Please upload your anonymised evidence (planning for learning, teaching and assessment and learner evidence) to your allocated trio on the OneNote tool 1 week prior to Session 3. </a:t>
            </a:r>
          </a:p>
          <a:p>
            <a:pPr marL="0" lvl="1" indent="0" eaLnBrk="1" hangingPunct="1">
              <a:buClr>
                <a:srgbClr val="00C4C4"/>
              </a:buClr>
              <a:buFont typeface="Arial"/>
              <a:buNone/>
              <a:defRPr/>
            </a:pPr>
            <a:endParaRPr lang="en-GB" dirty="0">
              <a:solidFill>
                <a:schemeClr val="tx1"/>
              </a:solidFill>
            </a:endParaRPr>
          </a:p>
          <a:p>
            <a:pPr marL="0" lvl="1" indent="0" eaLnBrk="1" hangingPunct="1">
              <a:buFont typeface="Arial"/>
              <a:buNone/>
              <a:defRPr/>
            </a:pPr>
            <a:endParaRPr lang="en-GB" i="1" dirty="0">
              <a:solidFill>
                <a:schemeClr val="tx1"/>
              </a:solidFill>
            </a:endParaRPr>
          </a:p>
        </p:txBody>
      </p:sp>
    </p:spTree>
    <p:extLst>
      <p:ext uri="{BB962C8B-B14F-4D97-AF65-F5344CB8AC3E}">
        <p14:creationId xmlns:p14="http://schemas.microsoft.com/office/powerpoint/2010/main" val="358274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2339" name="Picture 2" descr="ES_NO TAG_WHITE_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278063"/>
            <a:ext cx="45021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7589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611" name="Title 1"/>
          <p:cNvSpPr>
            <a:spLocks noGrp="1"/>
          </p:cNvSpPr>
          <p:nvPr>
            <p:ph type="title"/>
          </p:nvPr>
        </p:nvSpPr>
        <p:spPr>
          <a:xfrm>
            <a:off x="611188" y="525463"/>
            <a:ext cx="11050587" cy="782637"/>
          </a:xfrm>
        </p:spPr>
        <p:txBody>
          <a:bodyPr/>
          <a:lstStyle/>
          <a:p>
            <a:r>
              <a:rPr lang="en-GB" altLang="en-US"/>
              <a:t>Aims </a:t>
            </a:r>
          </a:p>
        </p:txBody>
      </p:sp>
      <p:sp>
        <p:nvSpPr>
          <p:cNvPr id="3" name="Content Placeholder 2"/>
          <p:cNvSpPr>
            <a:spLocks noGrp="1"/>
          </p:cNvSpPr>
          <p:nvPr>
            <p:ph idx="1"/>
          </p:nvPr>
        </p:nvSpPr>
        <p:spPr>
          <a:xfrm>
            <a:off x="1019175" y="1508125"/>
            <a:ext cx="10642600" cy="4549775"/>
          </a:xfrm>
        </p:spPr>
        <p:txBody>
          <a:bodyPr/>
          <a:lstStyle/>
          <a:p>
            <a:pPr marL="342900" indent="-342900">
              <a:buClr>
                <a:srgbClr val="00ABB5"/>
              </a:buClr>
              <a:buFont typeface="Arial" panose="020B0604020202020204" pitchFamily="34" charset="0"/>
              <a:buChar char="•"/>
              <a:defRPr/>
            </a:pPr>
            <a:r>
              <a:rPr lang="en-GB" sz="2400" dirty="0"/>
              <a:t>To continue to develop knowledge of the learning, teaching and assessment cycle and moderation processes. </a:t>
            </a:r>
          </a:p>
          <a:p>
            <a:pPr marL="342900" indent="-342900">
              <a:buClr>
                <a:srgbClr val="00ABB5"/>
              </a:buClr>
              <a:buFont typeface="Arial" panose="020B0604020202020204" pitchFamily="34" charset="0"/>
              <a:buChar char="•"/>
              <a:defRPr/>
            </a:pPr>
            <a:r>
              <a:rPr lang="en-GB" sz="2400" dirty="0"/>
              <a:t>To collaborate with colleagues to use the moderation process.</a:t>
            </a:r>
          </a:p>
          <a:p>
            <a:pPr marL="342900" indent="-342900">
              <a:buClr>
                <a:srgbClr val="00ABB5"/>
              </a:buClr>
              <a:buFont typeface="Arial" panose="020B0604020202020204" pitchFamily="34" charset="0"/>
              <a:buChar char="•"/>
              <a:defRPr/>
            </a:pPr>
            <a:r>
              <a:rPr lang="en-GB" sz="2400" dirty="0"/>
              <a:t>To become familiar with using digital approaches to support moderation activities. </a:t>
            </a:r>
          </a:p>
          <a:p>
            <a:pPr>
              <a:buClr>
                <a:srgbClr val="00ABB5"/>
              </a:buClr>
              <a:defRPr/>
            </a:pPr>
            <a:endParaRPr lang="en-GB" b="1" dirty="0"/>
          </a:p>
          <a:p>
            <a:pPr>
              <a:buClr>
                <a:srgbClr val="00ABB5"/>
              </a:buClr>
              <a:defRPr/>
            </a:pPr>
            <a:endParaRPr lang="en-GB" b="1" dirty="0"/>
          </a:p>
        </p:txBody>
      </p:sp>
      <p:pic>
        <p:nvPicPr>
          <p:cNvPr id="686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394575"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283153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0659" name="Title 1"/>
          <p:cNvSpPr>
            <a:spLocks noGrp="1"/>
          </p:cNvSpPr>
          <p:nvPr>
            <p:ph type="title"/>
          </p:nvPr>
        </p:nvSpPr>
        <p:spPr>
          <a:xfrm>
            <a:off x="579438" y="152400"/>
            <a:ext cx="11050587" cy="782638"/>
          </a:xfrm>
        </p:spPr>
        <p:txBody>
          <a:bodyPr/>
          <a:lstStyle/>
          <a:p>
            <a:pPr eaLnBrk="1" hangingPunct="1"/>
            <a:r>
              <a:rPr lang="en-GB" altLang="en-US"/>
              <a:t>KEY MESSAGES – RE-CAP </a:t>
            </a:r>
          </a:p>
        </p:txBody>
      </p:sp>
      <p:sp>
        <p:nvSpPr>
          <p:cNvPr id="70660" name="Content Placeholder 2"/>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706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p:cNvSpPr txBox="1">
            <a:spLocks/>
          </p:cNvSpPr>
          <p:nvPr/>
        </p:nvSpPr>
        <p:spPr bwMode="auto">
          <a:xfrm>
            <a:off x="388938" y="844550"/>
            <a:ext cx="114300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85750" indent="-285750">
              <a:spcAft>
                <a:spcPts val="600"/>
              </a:spcAft>
              <a:buFont typeface="Arial" panose="020B0604020202020204" pitchFamily="34" charset="0"/>
              <a:buChar char="•"/>
              <a:defRPr/>
            </a:pPr>
            <a:r>
              <a:rPr lang="en-GB" sz="1950" dirty="0"/>
              <a:t>The learner is at the heart of the moderation process.</a:t>
            </a:r>
          </a:p>
          <a:p>
            <a:pPr marL="285750" indent="-285750">
              <a:spcAft>
                <a:spcPts val="600"/>
              </a:spcAft>
              <a:buFont typeface="Arial" panose="020B0604020202020204" pitchFamily="34" charset="0"/>
              <a:buChar char="•"/>
              <a:defRPr/>
            </a:pPr>
            <a:r>
              <a:rPr lang="en-GB" sz="1950" dirty="0"/>
              <a:t>In best practice, professional dialogue and collaboration will take place at </a:t>
            </a:r>
            <a:r>
              <a:rPr lang="en-GB" sz="1950" i="1" dirty="0"/>
              <a:t>every</a:t>
            </a:r>
            <a:r>
              <a:rPr lang="en-GB" sz="1950" dirty="0"/>
              <a:t> stage of the moderation process.</a:t>
            </a:r>
          </a:p>
          <a:p>
            <a:pPr marL="285750" indent="-285750">
              <a:spcAft>
                <a:spcPts val="600"/>
              </a:spcAft>
              <a:buFont typeface="Arial" panose="020B0604020202020204" pitchFamily="34" charset="0"/>
              <a:buChar char="•"/>
              <a:defRPr/>
            </a:pPr>
            <a:r>
              <a:rPr lang="en-GB" sz="1950" dirty="0"/>
              <a:t>Moderation is </a:t>
            </a:r>
            <a:r>
              <a:rPr lang="en-GB" sz="1950" b="1" dirty="0"/>
              <a:t>not</a:t>
            </a:r>
            <a:r>
              <a:rPr lang="en-GB" sz="1950" dirty="0"/>
              <a:t> verification. Moderation is a different and ongoing process which supports professional dialogue and collaboration to ensure a shared understanding of standards on which to base teacher professional judgement.</a:t>
            </a:r>
          </a:p>
          <a:p>
            <a:pPr marL="285750" indent="-285750">
              <a:spcAft>
                <a:spcPts val="600"/>
              </a:spcAft>
              <a:buFont typeface="Arial" panose="020B0604020202020204" pitchFamily="34" charset="0"/>
              <a:buChar char="•"/>
              <a:defRPr/>
            </a:pPr>
            <a:r>
              <a:rPr lang="en-GB" sz="1950" dirty="0"/>
              <a:t>When planning learning and teaching:</a:t>
            </a:r>
          </a:p>
          <a:p>
            <a:pPr lvl="1">
              <a:spcAft>
                <a:spcPts val="600"/>
              </a:spcAft>
              <a:buFont typeface="Arial" panose="020B0604020202020204" pitchFamily="34" charset="0"/>
              <a:buChar char="•"/>
              <a:defRPr/>
            </a:pPr>
            <a:r>
              <a:rPr lang="en-GB" sz="1950" dirty="0"/>
              <a:t>Experiences and Outcomes are bundled together in a way that links concepts appropriately and provides opportunities for breadth, challenge and application.</a:t>
            </a:r>
          </a:p>
          <a:p>
            <a:pPr lvl="1">
              <a:spcAft>
                <a:spcPts val="600"/>
              </a:spcAft>
              <a:buFont typeface="Arial" panose="020B0604020202020204" pitchFamily="34" charset="0"/>
              <a:buChar char="•"/>
              <a:defRPr/>
            </a:pPr>
            <a:r>
              <a:rPr lang="en-GB" sz="1950" dirty="0"/>
              <a:t>Particular attention should be given to creating learning experiences that allow for the application of learning.</a:t>
            </a:r>
          </a:p>
          <a:p>
            <a:pPr lvl="1">
              <a:spcAft>
                <a:spcPts val="600"/>
              </a:spcAft>
              <a:buFont typeface="Arial" panose="020B0604020202020204" pitchFamily="34" charset="0"/>
              <a:buChar char="•"/>
              <a:defRPr/>
            </a:pPr>
            <a:r>
              <a:rPr lang="en-GB" sz="1950" dirty="0"/>
              <a:t>Assessment should be considered as an integral part of the planning process.</a:t>
            </a:r>
          </a:p>
          <a:p>
            <a:pPr marL="285750" indent="-285750">
              <a:spcAft>
                <a:spcPts val="600"/>
              </a:spcAft>
              <a:buFont typeface="Arial" panose="020B0604020202020204" pitchFamily="34" charset="0"/>
              <a:buChar char="•"/>
              <a:defRPr/>
            </a:pPr>
            <a:r>
              <a:rPr lang="en-GB" sz="1950" dirty="0"/>
              <a:t>Learners’ progress is evaluated against the standards within the Experiences and Outcomes and their related benchmarks.</a:t>
            </a:r>
          </a:p>
        </p:txBody>
      </p:sp>
      <p:sp>
        <p:nvSpPr>
          <p:cNvPr id="11" name="Text Box 8"/>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28149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2707" name="Title 1"/>
          <p:cNvSpPr>
            <a:spLocks noGrp="1"/>
          </p:cNvSpPr>
          <p:nvPr>
            <p:ph type="title"/>
          </p:nvPr>
        </p:nvSpPr>
        <p:spPr>
          <a:xfrm>
            <a:off x="579438" y="152400"/>
            <a:ext cx="11050587" cy="782638"/>
          </a:xfrm>
        </p:spPr>
        <p:txBody>
          <a:bodyPr/>
          <a:lstStyle/>
          <a:p>
            <a:pPr eaLnBrk="1" hangingPunct="1"/>
            <a:r>
              <a:rPr lang="en-GB" altLang="en-US"/>
              <a:t>KEY MESSAGES – RE-CAP </a:t>
            </a:r>
          </a:p>
        </p:txBody>
      </p:sp>
      <p:sp>
        <p:nvSpPr>
          <p:cNvPr id="72708" name="Content Placeholder 2"/>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727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p:cNvSpPr txBox="1">
            <a:spLocks/>
          </p:cNvSpPr>
          <p:nvPr/>
        </p:nvSpPr>
        <p:spPr bwMode="auto">
          <a:xfrm>
            <a:off x="388938" y="742950"/>
            <a:ext cx="114300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85750" indent="-285750">
              <a:buFont typeface="Arial" panose="020B0604020202020204" pitchFamily="34" charset="0"/>
              <a:buChar char="•"/>
              <a:defRPr/>
            </a:pPr>
            <a:r>
              <a:rPr lang="en-GB" dirty="0"/>
              <a:t>Ongoing assessment takes place on a day-to-day basis or, alternatively, at the end of blocks of learning. This may provide challenge for learners depending on the presentation and level of the task.  However, for periodic / high quality assessments, the learner should draw on a broad range of learning that has taken place over a period of time; not necessarily in recent weeks or months.</a:t>
            </a:r>
          </a:p>
          <a:p>
            <a:pPr marL="171450" indent="-171450">
              <a:buFont typeface="Arial" panose="020B0604020202020204" pitchFamily="34" charset="0"/>
              <a:buChar char="•"/>
              <a:defRPr/>
            </a:pPr>
            <a:endParaRPr lang="en-GB" sz="800" dirty="0"/>
          </a:p>
          <a:p>
            <a:pPr marL="342900" indent="-342900">
              <a:buFont typeface="Arial" panose="020B0604020202020204" pitchFamily="34" charset="0"/>
              <a:buChar char="•"/>
              <a:defRPr/>
            </a:pPr>
            <a:r>
              <a:rPr lang="en-GB" dirty="0"/>
              <a:t>Evidence to support teacher professional judgement of progress towards and achievement of a level, comes from a range of sources including:</a:t>
            </a:r>
          </a:p>
          <a:p>
            <a:pPr marL="800100" lvl="1" indent="-342900">
              <a:buFont typeface="Arial" panose="020B0604020202020204" pitchFamily="34" charset="0"/>
              <a:buChar char="•"/>
              <a:defRPr/>
            </a:pPr>
            <a:r>
              <a:rPr lang="en-GB" dirty="0"/>
              <a:t>day-to-day learning </a:t>
            </a:r>
          </a:p>
          <a:p>
            <a:pPr marL="800100" lvl="1" indent="-342900">
              <a:buFont typeface="Arial" panose="020B0604020202020204" pitchFamily="34" charset="0"/>
              <a:buChar char="•"/>
              <a:defRPr/>
            </a:pPr>
            <a:r>
              <a:rPr lang="en-GB" dirty="0"/>
              <a:t>coursework (including tests)</a:t>
            </a:r>
          </a:p>
          <a:p>
            <a:pPr marL="800100" lvl="1" indent="-342900">
              <a:buFont typeface="Arial" panose="020B0604020202020204" pitchFamily="34" charset="0"/>
              <a:buChar char="•"/>
              <a:defRPr/>
            </a:pPr>
            <a:r>
              <a:rPr lang="en-GB" dirty="0"/>
              <a:t>observations</a:t>
            </a:r>
          </a:p>
          <a:p>
            <a:pPr marL="800100" lvl="1" indent="-342900">
              <a:buFont typeface="Arial" panose="020B0604020202020204" pitchFamily="34" charset="0"/>
              <a:buChar char="•"/>
              <a:defRPr/>
            </a:pPr>
            <a:r>
              <a:rPr lang="en-GB" dirty="0"/>
              <a:t>periodic high quality assessments</a:t>
            </a:r>
          </a:p>
          <a:p>
            <a:pPr marL="800100" lvl="1" indent="-342900">
              <a:buFont typeface="Arial" panose="020B0604020202020204" pitchFamily="34" charset="0"/>
              <a:buChar char="•"/>
              <a:defRPr/>
            </a:pPr>
            <a:r>
              <a:rPr lang="en-GB" dirty="0"/>
              <a:t>information from standardised assessments </a:t>
            </a:r>
          </a:p>
          <a:p>
            <a:pPr marL="628650" lvl="1" indent="-171450">
              <a:buFont typeface="Arial" panose="020B0604020202020204" pitchFamily="34" charset="0"/>
              <a:buChar char="•"/>
              <a:defRPr/>
            </a:pPr>
            <a:endParaRPr lang="en-GB" sz="800" dirty="0"/>
          </a:p>
          <a:p>
            <a:pPr marL="342900" indent="-342900">
              <a:buFont typeface="Arial" panose="020B0604020202020204" pitchFamily="34" charset="0"/>
              <a:buChar char="•"/>
              <a:defRPr/>
            </a:pPr>
            <a:r>
              <a:rPr lang="en-GB" dirty="0"/>
              <a:t>When considering achievement of a level, learner evidence will demonstrate breadth, challenge and </a:t>
            </a:r>
            <a:r>
              <a:rPr lang="en-GB" b="1" i="1" dirty="0"/>
              <a:t>application, </a:t>
            </a:r>
            <a:r>
              <a:rPr lang="en-GB" dirty="0"/>
              <a:t>but will not capture everything. It is not necessary to demonstrate evidence of every aspect of learning within the benchmarks but there should be no major gaps, for example, with respect to the relevant organisers in each curriculum area.</a:t>
            </a:r>
          </a:p>
        </p:txBody>
      </p:sp>
      <p:sp>
        <p:nvSpPr>
          <p:cNvPr id="11" name="Text Box 8"/>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162326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4755" name="Title 1"/>
          <p:cNvSpPr>
            <a:spLocks noGrp="1"/>
          </p:cNvSpPr>
          <p:nvPr>
            <p:ph type="title"/>
          </p:nvPr>
        </p:nvSpPr>
        <p:spPr>
          <a:xfrm>
            <a:off x="500063" y="449263"/>
            <a:ext cx="11050587" cy="782637"/>
          </a:xfrm>
        </p:spPr>
        <p:txBody>
          <a:bodyPr/>
          <a:lstStyle/>
          <a:p>
            <a:pPr eaLnBrk="1" hangingPunct="1"/>
            <a:r>
              <a:rPr lang="en-GB" altLang="en-US" sz="4000" dirty="0"/>
              <a:t>Online guided moderation activity </a:t>
            </a:r>
          </a:p>
        </p:txBody>
      </p:sp>
      <p:pic>
        <p:nvPicPr>
          <p:cNvPr id="747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74760" name="Content Placeholder 2"/>
          <p:cNvSpPr>
            <a:spLocks noGrp="1"/>
          </p:cNvSpPr>
          <p:nvPr>
            <p:ph idx="1"/>
          </p:nvPr>
        </p:nvSpPr>
        <p:spPr>
          <a:xfrm>
            <a:off x="617538" y="1438275"/>
            <a:ext cx="10817225" cy="3702050"/>
          </a:xfrm>
        </p:spPr>
        <p:txBody>
          <a:bodyPr/>
          <a:lstStyle/>
          <a:p>
            <a:pPr eaLnBrk="1" hangingPunct="1"/>
            <a:r>
              <a:rPr lang="en-GB" altLang="en-US" sz="2400" dirty="0"/>
              <a:t>We are going to go look at each stage of the moderation cycle individually.</a:t>
            </a:r>
          </a:p>
          <a:p>
            <a:pPr eaLnBrk="1" hangingPunct="1"/>
            <a:endParaRPr lang="en-GB" altLang="en-US" sz="2400" dirty="0"/>
          </a:p>
          <a:p>
            <a:pPr eaLnBrk="1" hangingPunct="1"/>
            <a:r>
              <a:rPr lang="en-GB" altLang="en-US" sz="2400" dirty="0"/>
              <a:t>You will then have the opportunity to focus in on each stage in the next activity using the PLC Notebook and breakout channels.  </a:t>
            </a:r>
          </a:p>
          <a:p>
            <a:pPr eaLnBrk="1" hangingPunct="1"/>
            <a:endParaRPr lang="en-GB" altLang="en-US" sz="2400" dirty="0"/>
          </a:p>
        </p:txBody>
      </p:sp>
    </p:spTree>
    <p:extLst>
      <p:ext uri="{BB962C8B-B14F-4D97-AF65-F5344CB8AC3E}">
        <p14:creationId xmlns:p14="http://schemas.microsoft.com/office/powerpoint/2010/main" val="358423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78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236538" y="476250"/>
            <a:ext cx="11807825" cy="884238"/>
          </a:xfrm>
        </p:spPr>
        <p:txBody>
          <a:bodyPr>
            <a:normAutofit fontScale="90000"/>
          </a:bodyPr>
          <a:lstStyle/>
          <a:p>
            <a:pPr eaLnBrk="1" hangingPunct="1">
              <a:defRPr/>
            </a:pPr>
            <a:r>
              <a:rPr lang="en-GB" sz="2400" dirty="0"/>
              <a:t>Learning, Teaching and Assessment Cycle </a:t>
            </a:r>
            <a:br>
              <a:rPr lang="en-GB" dirty="0">
                <a:solidFill>
                  <a:schemeClr val="accent5"/>
                </a:solidFill>
              </a:rPr>
            </a:br>
            <a:endParaRPr lang="en-GB" dirty="0"/>
          </a:p>
        </p:txBody>
      </p:sp>
      <p:pic>
        <p:nvPicPr>
          <p:cNvPr id="7885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1452563"/>
            <a:ext cx="8742363"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528046"/>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9ECDFA42-A776-44D4-B2E7-56D85209C21E}" vid="{C82359B5-E548-4BDE-8F36-3ECE3F3601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4B174337-86AD-4B54-BB55-DD51D02D091C}"/>
</file>

<file path=customXml/itemProps3.xml><?xml version="1.0" encoding="utf-8"?>
<ds:datastoreItem xmlns:ds="http://schemas.openxmlformats.org/officeDocument/2006/customXml" ds:itemID="{D7967039-C71A-4B84-9858-0728C216CC0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 Powerpoint Template</Template>
  <TotalTime>8095</TotalTime>
  <Words>5142</Words>
  <Application>Microsoft Office PowerPoint</Application>
  <PresentationFormat>Widescreen</PresentationFormat>
  <Paragraphs>461</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Powerpoint_template</vt:lpstr>
      <vt:lpstr>PowerPoint Presentation</vt:lpstr>
      <vt:lpstr>Protocols </vt:lpstr>
      <vt:lpstr>Connector </vt:lpstr>
      <vt:lpstr>PowerPoint Presentation</vt:lpstr>
      <vt:lpstr>Aims </vt:lpstr>
      <vt:lpstr>KEY MESSAGES – RE-CAP </vt:lpstr>
      <vt:lpstr>KEY MESSAGES – RE-CAP </vt:lpstr>
      <vt:lpstr>Online guided moderation activity </vt:lpstr>
      <vt:lpstr>Learning, Teaching and Assessment Cycle  </vt:lpstr>
      <vt:lpstr>Learners</vt:lpstr>
      <vt:lpstr>PowerPoint Presentation</vt:lpstr>
      <vt:lpstr>Planning Using Es&amp;Os</vt:lpstr>
      <vt:lpstr>Learning Intentions &amp; Success Criteria</vt:lpstr>
      <vt:lpstr>What are the Key Features of Effective Learning Intentions?  (Waterfall activity)</vt:lpstr>
      <vt:lpstr>Key Features of Effective Learning Intentions?  </vt:lpstr>
      <vt:lpstr>The Process of Creating Learning Intentions</vt:lpstr>
      <vt:lpstr>Ensuring Success Criteria Focus on the Learning Intention</vt:lpstr>
      <vt:lpstr>Learning, Teaching &amp; Assessment</vt:lpstr>
      <vt:lpstr>Evidence</vt:lpstr>
      <vt:lpstr>Sources of evidence</vt:lpstr>
      <vt:lpstr>Sources of Evidence</vt:lpstr>
      <vt:lpstr>Sources of Evidence</vt:lpstr>
      <vt:lpstr>PowerPoint Presentation</vt:lpstr>
      <vt:lpstr>Evaluate</vt:lpstr>
      <vt:lpstr>Feedback and Next Steps</vt:lpstr>
      <vt:lpstr>PowerPoint Presentation</vt:lpstr>
      <vt:lpstr>Improving Feedback Do you agree with these comments?</vt:lpstr>
      <vt:lpstr>PowerPoint Presentation</vt:lpstr>
      <vt:lpstr>Improving Next Steps Do you agree with the comments?</vt:lpstr>
      <vt:lpstr>Reporting</vt:lpstr>
      <vt:lpstr>Break</vt:lpstr>
      <vt:lpstr>Guided moderation activity</vt:lpstr>
      <vt:lpstr>Resources </vt:lpstr>
      <vt:lpstr>Moderation Activity </vt:lpstr>
      <vt:lpstr>Moderation Activity </vt:lpstr>
      <vt:lpstr>Moderation Activity </vt:lpstr>
      <vt:lpstr>Support available </vt:lpstr>
      <vt:lpstr> Plenary activity  </vt:lpstr>
      <vt:lpstr>Course Overview </vt:lpstr>
      <vt:lpstr> Session 3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Lennox T (Tommy)</dc:creator>
  <cp:lastModifiedBy>Lennox T (Tommy)</cp:lastModifiedBy>
  <cp:revision>140</cp:revision>
  <cp:lastPrinted>2014-02-19T15:05:01Z</cp:lastPrinted>
  <dcterms:created xsi:type="dcterms:W3CDTF">2020-10-21T07:58:58Z</dcterms:created>
  <dcterms:modified xsi:type="dcterms:W3CDTF">2022-01-24T17:53:34Z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Order">
    <vt:r8>3000</vt:r8>
  </property>
  <property fmtid="{D5CDD505-2E9C-101B-9397-08002B2CF9AE}" pid="35" name="xd_Signature">
    <vt:bool>false</vt:bool>
  </property>
  <property fmtid="{D5CDD505-2E9C-101B-9397-08002B2CF9AE}" pid="36" name="xd_ProgID">
    <vt:lpwstr/>
  </property>
  <property fmtid="{D5CDD505-2E9C-101B-9397-08002B2CF9AE}" pid="37" name="_SourceUrl">
    <vt:lpwstr/>
  </property>
  <property fmtid="{D5CDD505-2E9C-101B-9397-08002B2CF9AE}" pid="38" name="_SharedFileIndex">
    <vt:lpwstr/>
  </property>
  <property fmtid="{D5CDD505-2E9C-101B-9397-08002B2CF9AE}" pid="39" name="ComplianceAssetId">
    <vt:lpwstr/>
  </property>
  <property fmtid="{D5CDD505-2E9C-101B-9397-08002B2CF9AE}" pid="40" name="TemplateUrl">
    <vt:lpwstr/>
  </property>
  <property fmtid="{D5CDD505-2E9C-101B-9397-08002B2CF9AE}" pid="41" name="_ExtendedDescription">
    <vt:lpwstr/>
  </property>
  <property fmtid="{D5CDD505-2E9C-101B-9397-08002B2CF9AE}" pid="42" name="TriggerFlowInfo">
    <vt:lpwstr/>
  </property>
</Properties>
</file>