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pptx" ContentType="application/vnd.openxmlformats-officedocument.presentationml.presentation"/>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302" r:id="rId3"/>
    <p:sldId id="276" r:id="rId4"/>
    <p:sldId id="285" r:id="rId5"/>
    <p:sldId id="275" r:id="rId6"/>
    <p:sldId id="287" r:id="rId7"/>
    <p:sldId id="274" r:id="rId8"/>
    <p:sldId id="297" r:id="rId9"/>
    <p:sldId id="273" r:id="rId10"/>
    <p:sldId id="300" r:id="rId11"/>
    <p:sldId id="272" r:id="rId12"/>
    <p:sldId id="301" r:id="rId13"/>
    <p:sldId id="270" r:id="rId14"/>
    <p:sldId id="280" r:id="rId15"/>
    <p:sldId id="271" r:id="rId16"/>
    <p:sldId id="298" r:id="rId17"/>
    <p:sldId id="277" r:id="rId18"/>
    <p:sldId id="299" r:id="rId19"/>
    <p:sldId id="26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71" autoAdjust="0"/>
    <p:restoredTop sz="94660"/>
  </p:normalViewPr>
  <p:slideViewPr>
    <p:cSldViewPr snapToGrid="0">
      <p:cViewPr varScale="1">
        <p:scale>
          <a:sx n="114" d="100"/>
          <a:sy n="114" d="100"/>
        </p:scale>
        <p:origin x="408" y="102"/>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51B591-7F46-410F-AA76-484E1FAF9C4E}" type="datetimeFigureOut">
              <a:rPr lang="en-GB" smtClean="0"/>
              <a:t>04/10/2021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B09E12-313D-4B9E-A03D-B17DF8F89BC5}" type="slidenum">
              <a:rPr lang="en-GB" smtClean="0"/>
              <a:t>‹#›</a:t>
            </a:fld>
            <a:endParaRPr lang="en-GB"/>
          </a:p>
        </p:txBody>
      </p:sp>
    </p:spTree>
    <p:extLst>
      <p:ext uri="{BB962C8B-B14F-4D97-AF65-F5344CB8AC3E}">
        <p14:creationId xmlns:p14="http://schemas.microsoft.com/office/powerpoint/2010/main" val="2341793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8B09E12-313D-4B9E-A03D-B17DF8F89BC5}" type="slidenum">
              <a:rPr lang="en-GB" smtClean="0"/>
              <a:t>1</a:t>
            </a:fld>
            <a:endParaRPr lang="en-GB"/>
          </a:p>
        </p:txBody>
      </p:sp>
    </p:spTree>
    <p:extLst>
      <p:ext uri="{BB962C8B-B14F-4D97-AF65-F5344CB8AC3E}">
        <p14:creationId xmlns:p14="http://schemas.microsoft.com/office/powerpoint/2010/main" val="3791217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8B09E12-313D-4B9E-A03D-B17DF8F89BC5}" type="slidenum">
              <a:rPr lang="en-GB" smtClean="0"/>
              <a:t>19</a:t>
            </a:fld>
            <a:endParaRPr lang="en-GB"/>
          </a:p>
        </p:txBody>
      </p:sp>
    </p:spTree>
    <p:extLst>
      <p:ext uri="{BB962C8B-B14F-4D97-AF65-F5344CB8AC3E}">
        <p14:creationId xmlns:p14="http://schemas.microsoft.com/office/powerpoint/2010/main" val="4274273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894AF-2019-4B7C-9F60-B8014AD539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00C9DB4-B4E0-4BA5-8206-D3FC565BE7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689A1B9-71F4-4E31-BA0A-F6E7847780BF}"/>
              </a:ext>
            </a:extLst>
          </p:cNvPr>
          <p:cNvSpPr>
            <a:spLocks noGrp="1"/>
          </p:cNvSpPr>
          <p:nvPr>
            <p:ph type="dt" sz="half" idx="10"/>
          </p:nvPr>
        </p:nvSpPr>
        <p:spPr/>
        <p:txBody>
          <a:bodyPr/>
          <a:lstStyle/>
          <a:p>
            <a:fld id="{8F873339-9FE9-42E6-BE8E-9D87529DC196}" type="datetimeFigureOut">
              <a:rPr lang="en-GB" smtClean="0"/>
              <a:t>04/10/2021</a:t>
            </a:fld>
            <a:endParaRPr lang="en-GB"/>
          </a:p>
        </p:txBody>
      </p:sp>
      <p:sp>
        <p:nvSpPr>
          <p:cNvPr id="5" name="Footer Placeholder 4">
            <a:extLst>
              <a:ext uri="{FF2B5EF4-FFF2-40B4-BE49-F238E27FC236}">
                <a16:creationId xmlns:a16="http://schemas.microsoft.com/office/drawing/2014/main" id="{AF5B9149-A84C-441A-A792-81654DF73E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2C4942-1AC1-44FF-99B2-E1F53D7C8BC6}"/>
              </a:ext>
            </a:extLst>
          </p:cNvPr>
          <p:cNvSpPr>
            <a:spLocks noGrp="1"/>
          </p:cNvSpPr>
          <p:nvPr>
            <p:ph type="sldNum" sz="quarter" idx="12"/>
          </p:nvPr>
        </p:nvSpPr>
        <p:spPr/>
        <p:txBody>
          <a:bodyPr/>
          <a:lstStyle/>
          <a:p>
            <a:fld id="{89A4807C-5311-4A48-B446-2CC7633206DC}" type="slidenum">
              <a:rPr lang="en-GB" smtClean="0"/>
              <a:t>‹#›</a:t>
            </a:fld>
            <a:endParaRPr lang="en-GB"/>
          </a:p>
        </p:txBody>
      </p:sp>
    </p:spTree>
    <p:extLst>
      <p:ext uri="{BB962C8B-B14F-4D97-AF65-F5344CB8AC3E}">
        <p14:creationId xmlns:p14="http://schemas.microsoft.com/office/powerpoint/2010/main" val="2084746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09652-04EA-4E4A-A5EE-70EF8BBDB2E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178E2C7-F35A-4BD1-92ED-3E8CBCD02C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AAC49F-ABB8-40EB-80C1-ED60AA332BE3}"/>
              </a:ext>
            </a:extLst>
          </p:cNvPr>
          <p:cNvSpPr>
            <a:spLocks noGrp="1"/>
          </p:cNvSpPr>
          <p:nvPr>
            <p:ph type="dt" sz="half" idx="10"/>
          </p:nvPr>
        </p:nvSpPr>
        <p:spPr/>
        <p:txBody>
          <a:bodyPr/>
          <a:lstStyle/>
          <a:p>
            <a:fld id="{8F873339-9FE9-42E6-BE8E-9D87529DC196}" type="datetimeFigureOut">
              <a:rPr lang="en-GB" smtClean="0"/>
              <a:t>04/10/2021</a:t>
            </a:fld>
            <a:endParaRPr lang="en-GB"/>
          </a:p>
        </p:txBody>
      </p:sp>
      <p:sp>
        <p:nvSpPr>
          <p:cNvPr id="5" name="Footer Placeholder 4">
            <a:extLst>
              <a:ext uri="{FF2B5EF4-FFF2-40B4-BE49-F238E27FC236}">
                <a16:creationId xmlns:a16="http://schemas.microsoft.com/office/drawing/2014/main" id="{CE245ED1-8CC6-4E99-987A-4123E06D4B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D27A5F-C68F-46D0-A3BA-D1353D21A773}"/>
              </a:ext>
            </a:extLst>
          </p:cNvPr>
          <p:cNvSpPr>
            <a:spLocks noGrp="1"/>
          </p:cNvSpPr>
          <p:nvPr>
            <p:ph type="sldNum" sz="quarter" idx="12"/>
          </p:nvPr>
        </p:nvSpPr>
        <p:spPr/>
        <p:txBody>
          <a:bodyPr/>
          <a:lstStyle/>
          <a:p>
            <a:fld id="{89A4807C-5311-4A48-B446-2CC7633206DC}" type="slidenum">
              <a:rPr lang="en-GB" smtClean="0"/>
              <a:t>‹#›</a:t>
            </a:fld>
            <a:endParaRPr lang="en-GB"/>
          </a:p>
        </p:txBody>
      </p:sp>
    </p:spTree>
    <p:extLst>
      <p:ext uri="{BB962C8B-B14F-4D97-AF65-F5344CB8AC3E}">
        <p14:creationId xmlns:p14="http://schemas.microsoft.com/office/powerpoint/2010/main" val="3808398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1D5996-B455-49D2-A69A-AC527DB064C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E8B911F-92F8-4F2A-BC03-E971C00B7D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BE035B-89C5-4548-8DB9-794AB244E20A}"/>
              </a:ext>
            </a:extLst>
          </p:cNvPr>
          <p:cNvSpPr>
            <a:spLocks noGrp="1"/>
          </p:cNvSpPr>
          <p:nvPr>
            <p:ph type="dt" sz="half" idx="10"/>
          </p:nvPr>
        </p:nvSpPr>
        <p:spPr/>
        <p:txBody>
          <a:bodyPr/>
          <a:lstStyle/>
          <a:p>
            <a:fld id="{8F873339-9FE9-42E6-BE8E-9D87529DC196}" type="datetimeFigureOut">
              <a:rPr lang="en-GB" smtClean="0"/>
              <a:t>04/10/2021</a:t>
            </a:fld>
            <a:endParaRPr lang="en-GB"/>
          </a:p>
        </p:txBody>
      </p:sp>
      <p:sp>
        <p:nvSpPr>
          <p:cNvPr id="5" name="Footer Placeholder 4">
            <a:extLst>
              <a:ext uri="{FF2B5EF4-FFF2-40B4-BE49-F238E27FC236}">
                <a16:creationId xmlns:a16="http://schemas.microsoft.com/office/drawing/2014/main" id="{00A50C03-98F5-405E-8DE9-8329CFB7BB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B60002-4D16-4BF9-B842-CC172CFF71F6}"/>
              </a:ext>
            </a:extLst>
          </p:cNvPr>
          <p:cNvSpPr>
            <a:spLocks noGrp="1"/>
          </p:cNvSpPr>
          <p:nvPr>
            <p:ph type="sldNum" sz="quarter" idx="12"/>
          </p:nvPr>
        </p:nvSpPr>
        <p:spPr/>
        <p:txBody>
          <a:bodyPr/>
          <a:lstStyle/>
          <a:p>
            <a:fld id="{89A4807C-5311-4A48-B446-2CC7633206DC}" type="slidenum">
              <a:rPr lang="en-GB" smtClean="0"/>
              <a:t>‹#›</a:t>
            </a:fld>
            <a:endParaRPr lang="en-GB"/>
          </a:p>
        </p:txBody>
      </p:sp>
    </p:spTree>
    <p:extLst>
      <p:ext uri="{BB962C8B-B14F-4D97-AF65-F5344CB8AC3E}">
        <p14:creationId xmlns:p14="http://schemas.microsoft.com/office/powerpoint/2010/main" val="2230300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640B0-E696-468E-9F06-E81E39409CC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7BEDB56-2D42-4AB2-B942-19F1719E82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7DE57A-61CB-4F05-A9E4-3B2DB491271A}"/>
              </a:ext>
            </a:extLst>
          </p:cNvPr>
          <p:cNvSpPr>
            <a:spLocks noGrp="1"/>
          </p:cNvSpPr>
          <p:nvPr>
            <p:ph type="dt" sz="half" idx="10"/>
          </p:nvPr>
        </p:nvSpPr>
        <p:spPr/>
        <p:txBody>
          <a:bodyPr/>
          <a:lstStyle/>
          <a:p>
            <a:fld id="{8F873339-9FE9-42E6-BE8E-9D87529DC196}" type="datetimeFigureOut">
              <a:rPr lang="en-GB" smtClean="0"/>
              <a:t>04/10/2021</a:t>
            </a:fld>
            <a:endParaRPr lang="en-GB"/>
          </a:p>
        </p:txBody>
      </p:sp>
      <p:sp>
        <p:nvSpPr>
          <p:cNvPr id="5" name="Footer Placeholder 4">
            <a:extLst>
              <a:ext uri="{FF2B5EF4-FFF2-40B4-BE49-F238E27FC236}">
                <a16:creationId xmlns:a16="http://schemas.microsoft.com/office/drawing/2014/main" id="{74DC8633-B76E-4E77-AB8F-7643835E57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4427CF-725C-4699-ABDA-8B71864A2B24}"/>
              </a:ext>
            </a:extLst>
          </p:cNvPr>
          <p:cNvSpPr>
            <a:spLocks noGrp="1"/>
          </p:cNvSpPr>
          <p:nvPr>
            <p:ph type="sldNum" sz="quarter" idx="12"/>
          </p:nvPr>
        </p:nvSpPr>
        <p:spPr/>
        <p:txBody>
          <a:bodyPr/>
          <a:lstStyle/>
          <a:p>
            <a:fld id="{89A4807C-5311-4A48-B446-2CC7633206DC}" type="slidenum">
              <a:rPr lang="en-GB" smtClean="0"/>
              <a:t>‹#›</a:t>
            </a:fld>
            <a:endParaRPr lang="en-GB"/>
          </a:p>
        </p:txBody>
      </p:sp>
    </p:spTree>
    <p:extLst>
      <p:ext uri="{BB962C8B-B14F-4D97-AF65-F5344CB8AC3E}">
        <p14:creationId xmlns:p14="http://schemas.microsoft.com/office/powerpoint/2010/main" val="709367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B0884-8A43-4B1B-AC08-35443E170B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1C3F06E-BEA7-42BE-AE23-E703789EBA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B90704-ABF9-42BB-8F3B-4F35437F83D5}"/>
              </a:ext>
            </a:extLst>
          </p:cNvPr>
          <p:cNvSpPr>
            <a:spLocks noGrp="1"/>
          </p:cNvSpPr>
          <p:nvPr>
            <p:ph type="dt" sz="half" idx="10"/>
          </p:nvPr>
        </p:nvSpPr>
        <p:spPr/>
        <p:txBody>
          <a:bodyPr/>
          <a:lstStyle/>
          <a:p>
            <a:fld id="{8F873339-9FE9-42E6-BE8E-9D87529DC196}" type="datetimeFigureOut">
              <a:rPr lang="en-GB" smtClean="0"/>
              <a:t>04/10/2021</a:t>
            </a:fld>
            <a:endParaRPr lang="en-GB"/>
          </a:p>
        </p:txBody>
      </p:sp>
      <p:sp>
        <p:nvSpPr>
          <p:cNvPr id="5" name="Footer Placeholder 4">
            <a:extLst>
              <a:ext uri="{FF2B5EF4-FFF2-40B4-BE49-F238E27FC236}">
                <a16:creationId xmlns:a16="http://schemas.microsoft.com/office/drawing/2014/main" id="{A6F0799D-C53E-4CFC-80AC-960A0FA3DE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1A1650-4E3C-4CFC-9ED7-1C9D91820DB5}"/>
              </a:ext>
            </a:extLst>
          </p:cNvPr>
          <p:cNvSpPr>
            <a:spLocks noGrp="1"/>
          </p:cNvSpPr>
          <p:nvPr>
            <p:ph type="sldNum" sz="quarter" idx="12"/>
          </p:nvPr>
        </p:nvSpPr>
        <p:spPr/>
        <p:txBody>
          <a:bodyPr/>
          <a:lstStyle/>
          <a:p>
            <a:fld id="{89A4807C-5311-4A48-B446-2CC7633206DC}" type="slidenum">
              <a:rPr lang="en-GB" smtClean="0"/>
              <a:t>‹#›</a:t>
            </a:fld>
            <a:endParaRPr lang="en-GB"/>
          </a:p>
        </p:txBody>
      </p:sp>
    </p:spTree>
    <p:extLst>
      <p:ext uri="{BB962C8B-B14F-4D97-AF65-F5344CB8AC3E}">
        <p14:creationId xmlns:p14="http://schemas.microsoft.com/office/powerpoint/2010/main" val="2699588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5E76A-81A9-491A-8321-10E67315039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D3F643-2198-4EEF-A18D-8CF59C9B94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96C9C35-CD00-487B-B47B-BB791B5E6B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B92C6D9-276B-494F-9079-C5083B1C67AE}"/>
              </a:ext>
            </a:extLst>
          </p:cNvPr>
          <p:cNvSpPr>
            <a:spLocks noGrp="1"/>
          </p:cNvSpPr>
          <p:nvPr>
            <p:ph type="dt" sz="half" idx="10"/>
          </p:nvPr>
        </p:nvSpPr>
        <p:spPr/>
        <p:txBody>
          <a:bodyPr/>
          <a:lstStyle/>
          <a:p>
            <a:fld id="{8F873339-9FE9-42E6-BE8E-9D87529DC196}" type="datetimeFigureOut">
              <a:rPr lang="en-GB" smtClean="0"/>
              <a:t>04/10/2021</a:t>
            </a:fld>
            <a:endParaRPr lang="en-GB"/>
          </a:p>
        </p:txBody>
      </p:sp>
      <p:sp>
        <p:nvSpPr>
          <p:cNvPr id="6" name="Footer Placeholder 5">
            <a:extLst>
              <a:ext uri="{FF2B5EF4-FFF2-40B4-BE49-F238E27FC236}">
                <a16:creationId xmlns:a16="http://schemas.microsoft.com/office/drawing/2014/main" id="{ACC846C8-03D7-4BF0-86C0-E8CBDF92B2D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D852477-399B-4A92-B1C4-A54B4562E159}"/>
              </a:ext>
            </a:extLst>
          </p:cNvPr>
          <p:cNvSpPr>
            <a:spLocks noGrp="1"/>
          </p:cNvSpPr>
          <p:nvPr>
            <p:ph type="sldNum" sz="quarter" idx="12"/>
          </p:nvPr>
        </p:nvSpPr>
        <p:spPr/>
        <p:txBody>
          <a:bodyPr/>
          <a:lstStyle/>
          <a:p>
            <a:fld id="{89A4807C-5311-4A48-B446-2CC7633206DC}" type="slidenum">
              <a:rPr lang="en-GB" smtClean="0"/>
              <a:t>‹#›</a:t>
            </a:fld>
            <a:endParaRPr lang="en-GB"/>
          </a:p>
        </p:txBody>
      </p:sp>
    </p:spTree>
    <p:extLst>
      <p:ext uri="{BB962C8B-B14F-4D97-AF65-F5344CB8AC3E}">
        <p14:creationId xmlns:p14="http://schemas.microsoft.com/office/powerpoint/2010/main" val="3502298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F3653-9925-48FD-9B6B-62F5A323A15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6EF99BE-8223-4132-AEA5-F54E81E9AF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FF22D1-7173-402A-93C4-51F5B58E3E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1DF645E-1CB8-4553-820A-87F3FAFADE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2CEF52-D164-42C4-B7A8-F8F1971B33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991DD10-AE76-4116-9789-62D1AD047FC4}"/>
              </a:ext>
            </a:extLst>
          </p:cNvPr>
          <p:cNvSpPr>
            <a:spLocks noGrp="1"/>
          </p:cNvSpPr>
          <p:nvPr>
            <p:ph type="dt" sz="half" idx="10"/>
          </p:nvPr>
        </p:nvSpPr>
        <p:spPr/>
        <p:txBody>
          <a:bodyPr/>
          <a:lstStyle/>
          <a:p>
            <a:fld id="{8F873339-9FE9-42E6-BE8E-9D87529DC196}" type="datetimeFigureOut">
              <a:rPr lang="en-GB" smtClean="0"/>
              <a:t>04/10/2021</a:t>
            </a:fld>
            <a:endParaRPr lang="en-GB"/>
          </a:p>
        </p:txBody>
      </p:sp>
      <p:sp>
        <p:nvSpPr>
          <p:cNvPr id="8" name="Footer Placeholder 7">
            <a:extLst>
              <a:ext uri="{FF2B5EF4-FFF2-40B4-BE49-F238E27FC236}">
                <a16:creationId xmlns:a16="http://schemas.microsoft.com/office/drawing/2014/main" id="{2D918D53-C27C-45A1-93BD-AB427CBD2B3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E5FC4A2-1296-4960-878B-5E72D7ECAD41}"/>
              </a:ext>
            </a:extLst>
          </p:cNvPr>
          <p:cNvSpPr>
            <a:spLocks noGrp="1"/>
          </p:cNvSpPr>
          <p:nvPr>
            <p:ph type="sldNum" sz="quarter" idx="12"/>
          </p:nvPr>
        </p:nvSpPr>
        <p:spPr/>
        <p:txBody>
          <a:bodyPr/>
          <a:lstStyle/>
          <a:p>
            <a:fld id="{89A4807C-5311-4A48-B446-2CC7633206DC}" type="slidenum">
              <a:rPr lang="en-GB" smtClean="0"/>
              <a:t>‹#›</a:t>
            </a:fld>
            <a:endParaRPr lang="en-GB"/>
          </a:p>
        </p:txBody>
      </p:sp>
    </p:spTree>
    <p:extLst>
      <p:ext uri="{BB962C8B-B14F-4D97-AF65-F5344CB8AC3E}">
        <p14:creationId xmlns:p14="http://schemas.microsoft.com/office/powerpoint/2010/main" val="1107982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B9C9B-55CA-4332-A717-0690057D50D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06AAD11-D4DA-4C3F-9621-29C1461E1CA6}"/>
              </a:ext>
            </a:extLst>
          </p:cNvPr>
          <p:cNvSpPr>
            <a:spLocks noGrp="1"/>
          </p:cNvSpPr>
          <p:nvPr>
            <p:ph type="dt" sz="half" idx="10"/>
          </p:nvPr>
        </p:nvSpPr>
        <p:spPr/>
        <p:txBody>
          <a:bodyPr/>
          <a:lstStyle/>
          <a:p>
            <a:fld id="{8F873339-9FE9-42E6-BE8E-9D87529DC196}" type="datetimeFigureOut">
              <a:rPr lang="en-GB" smtClean="0"/>
              <a:t>04/10/2021</a:t>
            </a:fld>
            <a:endParaRPr lang="en-GB"/>
          </a:p>
        </p:txBody>
      </p:sp>
      <p:sp>
        <p:nvSpPr>
          <p:cNvPr id="4" name="Footer Placeholder 3">
            <a:extLst>
              <a:ext uri="{FF2B5EF4-FFF2-40B4-BE49-F238E27FC236}">
                <a16:creationId xmlns:a16="http://schemas.microsoft.com/office/drawing/2014/main" id="{9C25C582-90C6-4B73-A167-A3DD0FA3133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DC3086-A875-41AC-9F0D-361B3119CB23}"/>
              </a:ext>
            </a:extLst>
          </p:cNvPr>
          <p:cNvSpPr>
            <a:spLocks noGrp="1"/>
          </p:cNvSpPr>
          <p:nvPr>
            <p:ph type="sldNum" sz="quarter" idx="12"/>
          </p:nvPr>
        </p:nvSpPr>
        <p:spPr/>
        <p:txBody>
          <a:bodyPr/>
          <a:lstStyle/>
          <a:p>
            <a:fld id="{89A4807C-5311-4A48-B446-2CC7633206DC}" type="slidenum">
              <a:rPr lang="en-GB" smtClean="0"/>
              <a:t>‹#›</a:t>
            </a:fld>
            <a:endParaRPr lang="en-GB"/>
          </a:p>
        </p:txBody>
      </p:sp>
    </p:spTree>
    <p:extLst>
      <p:ext uri="{BB962C8B-B14F-4D97-AF65-F5344CB8AC3E}">
        <p14:creationId xmlns:p14="http://schemas.microsoft.com/office/powerpoint/2010/main" val="4242334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057FE4-FA0F-45A0-AC44-AD5FC91BD9F7}"/>
              </a:ext>
            </a:extLst>
          </p:cNvPr>
          <p:cNvSpPr>
            <a:spLocks noGrp="1"/>
          </p:cNvSpPr>
          <p:nvPr>
            <p:ph type="dt" sz="half" idx="10"/>
          </p:nvPr>
        </p:nvSpPr>
        <p:spPr/>
        <p:txBody>
          <a:bodyPr/>
          <a:lstStyle/>
          <a:p>
            <a:fld id="{8F873339-9FE9-42E6-BE8E-9D87529DC196}" type="datetimeFigureOut">
              <a:rPr lang="en-GB" smtClean="0"/>
              <a:t>04/10/2021</a:t>
            </a:fld>
            <a:endParaRPr lang="en-GB"/>
          </a:p>
        </p:txBody>
      </p:sp>
      <p:sp>
        <p:nvSpPr>
          <p:cNvPr id="3" name="Footer Placeholder 2">
            <a:extLst>
              <a:ext uri="{FF2B5EF4-FFF2-40B4-BE49-F238E27FC236}">
                <a16:creationId xmlns:a16="http://schemas.microsoft.com/office/drawing/2014/main" id="{C1B07586-5552-4023-B05F-9C96E683AAE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DCBB884-86FE-4FA5-AAFD-20C6DD08DC03}"/>
              </a:ext>
            </a:extLst>
          </p:cNvPr>
          <p:cNvSpPr>
            <a:spLocks noGrp="1"/>
          </p:cNvSpPr>
          <p:nvPr>
            <p:ph type="sldNum" sz="quarter" idx="12"/>
          </p:nvPr>
        </p:nvSpPr>
        <p:spPr/>
        <p:txBody>
          <a:bodyPr/>
          <a:lstStyle/>
          <a:p>
            <a:fld id="{89A4807C-5311-4A48-B446-2CC7633206DC}" type="slidenum">
              <a:rPr lang="en-GB" smtClean="0"/>
              <a:t>‹#›</a:t>
            </a:fld>
            <a:endParaRPr lang="en-GB"/>
          </a:p>
        </p:txBody>
      </p:sp>
    </p:spTree>
    <p:extLst>
      <p:ext uri="{BB962C8B-B14F-4D97-AF65-F5344CB8AC3E}">
        <p14:creationId xmlns:p14="http://schemas.microsoft.com/office/powerpoint/2010/main" val="1801581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E99CD-85CE-4776-B667-72415D0449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D7D5772-7C87-491A-96A0-77F0A08B7E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774AD32-2E73-4019-B52F-DC41F0EA1B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51C2EA-BCC0-47D3-B44F-91DAAA6C7083}"/>
              </a:ext>
            </a:extLst>
          </p:cNvPr>
          <p:cNvSpPr>
            <a:spLocks noGrp="1"/>
          </p:cNvSpPr>
          <p:nvPr>
            <p:ph type="dt" sz="half" idx="10"/>
          </p:nvPr>
        </p:nvSpPr>
        <p:spPr/>
        <p:txBody>
          <a:bodyPr/>
          <a:lstStyle/>
          <a:p>
            <a:fld id="{8F873339-9FE9-42E6-BE8E-9D87529DC196}" type="datetimeFigureOut">
              <a:rPr lang="en-GB" smtClean="0"/>
              <a:t>04/10/2021</a:t>
            </a:fld>
            <a:endParaRPr lang="en-GB"/>
          </a:p>
        </p:txBody>
      </p:sp>
      <p:sp>
        <p:nvSpPr>
          <p:cNvPr id="6" name="Footer Placeholder 5">
            <a:extLst>
              <a:ext uri="{FF2B5EF4-FFF2-40B4-BE49-F238E27FC236}">
                <a16:creationId xmlns:a16="http://schemas.microsoft.com/office/drawing/2014/main" id="{510FAFA3-9540-425E-B856-3F5B1069C7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60AFEB-E9B5-4953-8869-7B17E6CD6EE0}"/>
              </a:ext>
            </a:extLst>
          </p:cNvPr>
          <p:cNvSpPr>
            <a:spLocks noGrp="1"/>
          </p:cNvSpPr>
          <p:nvPr>
            <p:ph type="sldNum" sz="quarter" idx="12"/>
          </p:nvPr>
        </p:nvSpPr>
        <p:spPr/>
        <p:txBody>
          <a:bodyPr/>
          <a:lstStyle/>
          <a:p>
            <a:fld id="{89A4807C-5311-4A48-B446-2CC7633206DC}" type="slidenum">
              <a:rPr lang="en-GB" smtClean="0"/>
              <a:t>‹#›</a:t>
            </a:fld>
            <a:endParaRPr lang="en-GB"/>
          </a:p>
        </p:txBody>
      </p:sp>
    </p:spTree>
    <p:extLst>
      <p:ext uri="{BB962C8B-B14F-4D97-AF65-F5344CB8AC3E}">
        <p14:creationId xmlns:p14="http://schemas.microsoft.com/office/powerpoint/2010/main" val="2590773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F14FF-8E81-47D9-B089-BA0F575A4C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C6D9ED1-C2AE-4B1C-8E6B-755A6222E6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EE0B392-93E4-42FE-8BBB-A58FAAB4EE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32F572-6806-4F9E-91F2-AC5E8046E9C4}"/>
              </a:ext>
            </a:extLst>
          </p:cNvPr>
          <p:cNvSpPr>
            <a:spLocks noGrp="1"/>
          </p:cNvSpPr>
          <p:nvPr>
            <p:ph type="dt" sz="half" idx="10"/>
          </p:nvPr>
        </p:nvSpPr>
        <p:spPr/>
        <p:txBody>
          <a:bodyPr/>
          <a:lstStyle/>
          <a:p>
            <a:fld id="{8F873339-9FE9-42E6-BE8E-9D87529DC196}" type="datetimeFigureOut">
              <a:rPr lang="en-GB" smtClean="0"/>
              <a:t>04/10/2021</a:t>
            </a:fld>
            <a:endParaRPr lang="en-GB"/>
          </a:p>
        </p:txBody>
      </p:sp>
      <p:sp>
        <p:nvSpPr>
          <p:cNvPr id="6" name="Footer Placeholder 5">
            <a:extLst>
              <a:ext uri="{FF2B5EF4-FFF2-40B4-BE49-F238E27FC236}">
                <a16:creationId xmlns:a16="http://schemas.microsoft.com/office/drawing/2014/main" id="{442736DB-4443-4BFC-9D08-0F33C555F7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A39D46-363A-45F5-B7C7-EEFEEED3C83F}"/>
              </a:ext>
            </a:extLst>
          </p:cNvPr>
          <p:cNvSpPr>
            <a:spLocks noGrp="1"/>
          </p:cNvSpPr>
          <p:nvPr>
            <p:ph type="sldNum" sz="quarter" idx="12"/>
          </p:nvPr>
        </p:nvSpPr>
        <p:spPr/>
        <p:txBody>
          <a:bodyPr/>
          <a:lstStyle/>
          <a:p>
            <a:fld id="{89A4807C-5311-4A48-B446-2CC7633206DC}" type="slidenum">
              <a:rPr lang="en-GB" smtClean="0"/>
              <a:t>‹#›</a:t>
            </a:fld>
            <a:endParaRPr lang="en-GB"/>
          </a:p>
        </p:txBody>
      </p:sp>
    </p:spTree>
    <p:extLst>
      <p:ext uri="{BB962C8B-B14F-4D97-AF65-F5344CB8AC3E}">
        <p14:creationId xmlns:p14="http://schemas.microsoft.com/office/powerpoint/2010/main" val="1383269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6B36CA-06E5-4AF5-9B77-B2CF45D45F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F85941-8DDA-4C4B-A9C8-AF55B2F195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A4DB21-3E7B-43FD-A32B-F8E1182B74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873339-9FE9-42E6-BE8E-9D87529DC196}" type="datetimeFigureOut">
              <a:rPr lang="en-GB" smtClean="0"/>
              <a:t>04/10/2021</a:t>
            </a:fld>
            <a:endParaRPr lang="en-GB"/>
          </a:p>
        </p:txBody>
      </p:sp>
      <p:sp>
        <p:nvSpPr>
          <p:cNvPr id="5" name="Footer Placeholder 4">
            <a:extLst>
              <a:ext uri="{FF2B5EF4-FFF2-40B4-BE49-F238E27FC236}">
                <a16:creationId xmlns:a16="http://schemas.microsoft.com/office/drawing/2014/main" id="{BDB95872-2FDE-4384-9447-F151D2B713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522E31C-2C29-45C6-A65B-08EE823760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A4807C-5311-4A48-B446-2CC7633206DC}" type="slidenum">
              <a:rPr lang="en-GB" smtClean="0"/>
              <a:t>‹#›</a:t>
            </a:fld>
            <a:endParaRPr lang="en-GB"/>
          </a:p>
        </p:txBody>
      </p:sp>
    </p:spTree>
    <p:extLst>
      <p:ext uri="{BB962C8B-B14F-4D97-AF65-F5344CB8AC3E}">
        <p14:creationId xmlns:p14="http://schemas.microsoft.com/office/powerpoint/2010/main" val="832032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falkirk.gov.uk/services/schools-education/"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RS3nO_nv3VA?feature=oembed" TargetMode="External"/><Relationship Id="rId5" Type="http://schemas.openxmlformats.org/officeDocument/2006/relationships/hyperlink" Target="https://www.windsorpark.falkirk.sch.uk/" TargetMode="Externa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falkirk.gov.uk/services/schools-education/"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4.wmf"/><Relationship Id="rId5" Type="http://schemas.openxmlformats.org/officeDocument/2006/relationships/package" Target="../embeddings/Microsoft_PowerPoint_Presentation.pptx"/><Relationship Id="rId4" Type="http://schemas.openxmlformats.org/officeDocument/2006/relationships/image" Target="../media/image13.emf"/></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carrongrange.falkirk.sch.uk/"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youtu.be/e1ipGz5ItsE" TargetMode="Externa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blogs.glowscotland.org.uk/fa/inclusion/"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prepactsat.com/should-i-take-the-act-or-the-sat/"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gov.scot/publications/guidance-presumption-provide-education-mainstream-settin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falkirk.gov.uk/services/schools-education/"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falkirk.gov.uk/services/schools-education/"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9.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falkirk.gov.uk/services/schools-education/"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FFB6EAD-767A-4A95-9246-C39976AD11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926144-B208-4BEC-9D29-E5DD3D9A4786}"/>
              </a:ext>
            </a:extLst>
          </p:cNvPr>
          <p:cNvSpPr>
            <a:spLocks noGrp="1"/>
          </p:cNvSpPr>
          <p:nvPr>
            <p:ph type="ctrTitle"/>
          </p:nvPr>
        </p:nvSpPr>
        <p:spPr>
          <a:xfrm>
            <a:off x="6639611" y="753626"/>
            <a:ext cx="5081925" cy="3004145"/>
          </a:xfrm>
        </p:spPr>
        <p:txBody>
          <a:bodyPr>
            <a:normAutofit/>
          </a:bodyPr>
          <a:lstStyle/>
          <a:p>
            <a:r>
              <a:rPr lang="en-GB" sz="4200" b="1" dirty="0"/>
              <a:t>Specialist Provision in Falkirk Council</a:t>
            </a:r>
            <a:br>
              <a:rPr lang="en-GB" sz="4200" dirty="0"/>
            </a:br>
            <a:r>
              <a:rPr lang="en-GB" sz="4200" dirty="0"/>
              <a:t>Additional Support Needs Service</a:t>
            </a:r>
            <a:br>
              <a:rPr lang="en-GB" sz="4200" dirty="0"/>
            </a:br>
            <a:endParaRPr lang="en-GB" sz="4200" dirty="0"/>
          </a:p>
        </p:txBody>
      </p:sp>
      <p:sp>
        <p:nvSpPr>
          <p:cNvPr id="28" name="Freeform: Shape 27">
            <a:extLst>
              <a:ext uri="{FF2B5EF4-FFF2-40B4-BE49-F238E27FC236}">
                <a16:creationId xmlns:a16="http://schemas.microsoft.com/office/drawing/2014/main" id="{07062BB1-E215-424E-80C4-7E1CF179A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0301"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B368E167-B2D7-4904-BB6B-AE0486A2C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295758"/>
            <a:ext cx="1261243" cy="1648694"/>
          </a:xfrm>
          <a:custGeom>
            <a:avLst/>
            <a:gdLst>
              <a:gd name="connsiteX0" fmla="*/ 824347 w 1261243"/>
              <a:gd name="connsiteY0" fmla="*/ 0 h 1648694"/>
              <a:gd name="connsiteX1" fmla="*/ 1145220 w 1261243"/>
              <a:gd name="connsiteY1" fmla="*/ 64781 h 1648694"/>
              <a:gd name="connsiteX2" fmla="*/ 1261243 w 1261243"/>
              <a:gd name="connsiteY2" fmla="*/ 127757 h 1648694"/>
              <a:gd name="connsiteX3" fmla="*/ 1261243 w 1261243"/>
              <a:gd name="connsiteY3" fmla="*/ 1520938 h 1648694"/>
              <a:gd name="connsiteX4" fmla="*/ 1145220 w 1261243"/>
              <a:gd name="connsiteY4" fmla="*/ 1583913 h 1648694"/>
              <a:gd name="connsiteX5" fmla="*/ 824347 w 1261243"/>
              <a:gd name="connsiteY5" fmla="*/ 1648694 h 1648694"/>
              <a:gd name="connsiteX6" fmla="*/ 0 w 1261243"/>
              <a:gd name="connsiteY6" fmla="*/ 824347 h 1648694"/>
              <a:gd name="connsiteX7" fmla="*/ 824347 w 1261243"/>
              <a:gd name="connsiteY7" fmla="*/ 0 h 164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1243" h="1648694">
                <a:moveTo>
                  <a:pt x="824347" y="0"/>
                </a:moveTo>
                <a:cubicBezTo>
                  <a:pt x="938165" y="0"/>
                  <a:pt x="1046596" y="23067"/>
                  <a:pt x="1145220" y="64781"/>
                </a:cubicBezTo>
                <a:lnTo>
                  <a:pt x="1261243" y="127757"/>
                </a:lnTo>
                <a:lnTo>
                  <a:pt x="1261243" y="1520938"/>
                </a:lnTo>
                <a:lnTo>
                  <a:pt x="1145220" y="1583913"/>
                </a:lnTo>
                <a:cubicBezTo>
                  <a:pt x="1046596" y="1625627"/>
                  <a:pt x="938165" y="1648694"/>
                  <a:pt x="824347" y="1648694"/>
                </a:cubicBezTo>
                <a:cubicBezTo>
                  <a:pt x="369073" y="1648694"/>
                  <a:pt x="0" y="1279621"/>
                  <a:pt x="0" y="824347"/>
                </a:cubicBezTo>
                <a:cubicBezTo>
                  <a:pt x="0" y="369073"/>
                  <a:pt x="369073" y="0"/>
                  <a:pt x="824347" y="0"/>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Oval 31">
            <a:extLst>
              <a:ext uri="{FF2B5EF4-FFF2-40B4-BE49-F238E27FC236}">
                <a16:creationId xmlns:a16="http://schemas.microsoft.com/office/drawing/2014/main" id="{6FD0FBFA-B43E-40C1-A6E4-B88234171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112432" y="4748447"/>
            <a:ext cx="569514" cy="569514"/>
          </a:xfrm>
          <a:prstGeom prst="ellipse">
            <a:avLst/>
          </a:prstGeom>
          <a:noFill/>
          <a:ln w="127000">
            <a:solidFill>
              <a:schemeClr val="accent5">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70A21480-D93D-46BE-9A94-B5A80469D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33E49524-66B4-4DB0-AD09-DC8B9874E1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98354" y="6039059"/>
            <a:ext cx="1978348" cy="818941"/>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 name="Freeform: Shape 37">
            <a:extLst>
              <a:ext uri="{FF2B5EF4-FFF2-40B4-BE49-F238E27FC236}">
                <a16:creationId xmlns:a16="http://schemas.microsoft.com/office/drawing/2014/main" id="{E5EBF8F5-ABE5-4029-A8FC-4E32622D70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36562" flipH="1">
            <a:off x="3441866" y="5166681"/>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4" name="Picture 3" descr="Logo, company name&#10;&#10;Description automatically generated">
            <a:extLst>
              <a:ext uri="{FF2B5EF4-FFF2-40B4-BE49-F238E27FC236}">
                <a16:creationId xmlns:a16="http://schemas.microsoft.com/office/drawing/2014/main" id="{821DAF68-2059-4D73-8196-D2576767D6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2832" y="3429000"/>
            <a:ext cx="3397450" cy="2914752"/>
          </a:xfrm>
          <a:prstGeom prst="rect">
            <a:avLst/>
          </a:prstGeom>
        </p:spPr>
      </p:pic>
      <p:sp>
        <p:nvSpPr>
          <p:cNvPr id="3" name="Rectangle 2">
            <a:extLst>
              <a:ext uri="{FF2B5EF4-FFF2-40B4-BE49-F238E27FC236}">
                <a16:creationId xmlns:a16="http://schemas.microsoft.com/office/drawing/2014/main" id="{632C0FA6-B495-4F5E-8ED3-DC980192C7E7}"/>
              </a:ext>
            </a:extLst>
          </p:cNvPr>
          <p:cNvSpPr/>
          <p:nvPr/>
        </p:nvSpPr>
        <p:spPr>
          <a:xfrm rot="19544081">
            <a:off x="1360016" y="1053297"/>
            <a:ext cx="2355200" cy="2338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5897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330AB1-F2BC-4641-A424-440326B7E3A5}"/>
              </a:ext>
            </a:extLst>
          </p:cNvPr>
          <p:cNvSpPr>
            <a:spLocks noGrp="1"/>
          </p:cNvSpPr>
          <p:nvPr>
            <p:ph type="title"/>
          </p:nvPr>
        </p:nvSpPr>
        <p:spPr>
          <a:xfrm>
            <a:off x="838200" y="365125"/>
            <a:ext cx="10515600" cy="1325563"/>
          </a:xfrm>
        </p:spPr>
        <p:txBody>
          <a:bodyPr>
            <a:normAutofit/>
          </a:bodyPr>
          <a:lstStyle/>
          <a:p>
            <a:r>
              <a:rPr lang="en-GB" sz="5400" dirty="0"/>
              <a:t>Primary Severe and Complex Wings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5B2303E-70A1-481B-81C5-440236A11111}"/>
              </a:ext>
            </a:extLst>
          </p:cNvPr>
          <p:cNvSpPr>
            <a:spLocks noGrp="1"/>
          </p:cNvSpPr>
          <p:nvPr>
            <p:ph idx="1"/>
          </p:nvPr>
        </p:nvSpPr>
        <p:spPr>
          <a:xfrm>
            <a:off x="591552" y="2648722"/>
            <a:ext cx="3511216" cy="1438677"/>
          </a:xfrm>
        </p:spPr>
        <p:txBody>
          <a:bodyPr>
            <a:normAutofit/>
          </a:bodyPr>
          <a:lstStyle/>
          <a:p>
            <a:pPr marL="0" indent="0">
              <a:buNone/>
            </a:pPr>
            <a:r>
              <a:rPr lang="en-GB" sz="1900" dirty="0"/>
              <a:t>An example of the facilities you may find within our severe and complex wings are shown here in a virtual tour of Timezone, Maddiston Primary School:</a:t>
            </a:r>
          </a:p>
          <a:p>
            <a:pPr marL="0" indent="0">
              <a:buNone/>
            </a:pPr>
            <a:endParaRPr lang="en-GB" sz="1900" dirty="0"/>
          </a:p>
          <a:p>
            <a:pPr marL="0" indent="0">
              <a:buNone/>
            </a:pPr>
            <a:endParaRPr lang="en-GB" sz="1900" dirty="0"/>
          </a:p>
        </p:txBody>
      </p:sp>
      <p:pic>
        <p:nvPicPr>
          <p:cNvPr id="6" name="Picture 5">
            <a:extLst>
              <a:ext uri="{FF2B5EF4-FFF2-40B4-BE49-F238E27FC236}">
                <a16:creationId xmlns:a16="http://schemas.microsoft.com/office/drawing/2014/main" id="{187C0C79-7338-41DE-80AC-C98923FC380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817289" y="5630835"/>
            <a:ext cx="1298561" cy="1109568"/>
          </a:xfrm>
          <a:prstGeom prst="rect">
            <a:avLst/>
          </a:prstGeom>
        </p:spPr>
      </p:pic>
      <p:pic>
        <p:nvPicPr>
          <p:cNvPr id="4" name="8A12AD73">
            <a:hlinkClick r:id="" action="ppaction://media"/>
            <a:extLst>
              <a:ext uri="{FF2B5EF4-FFF2-40B4-BE49-F238E27FC236}">
                <a16:creationId xmlns:a16="http://schemas.microsoft.com/office/drawing/2014/main" id="{C9B26010-D6F3-4EAD-84BD-37C5E34D79B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90382" y="1793565"/>
            <a:ext cx="5565961" cy="5034264"/>
          </a:xfrm>
          <a:prstGeom prst="rect">
            <a:avLst/>
          </a:prstGeom>
        </p:spPr>
      </p:pic>
      <p:pic>
        <p:nvPicPr>
          <p:cNvPr id="5" name="Picture 4">
            <a:extLst>
              <a:ext uri="{FF2B5EF4-FFF2-40B4-BE49-F238E27FC236}">
                <a16:creationId xmlns:a16="http://schemas.microsoft.com/office/drawing/2014/main" id="{B769B447-70C2-4AFC-AF80-47961FC12104}"/>
              </a:ext>
            </a:extLst>
          </p:cNvPr>
          <p:cNvPicPr>
            <a:picLocks noChangeAspect="1"/>
          </p:cNvPicPr>
          <p:nvPr/>
        </p:nvPicPr>
        <p:blipFill rotWithShape="1">
          <a:blip r:embed="rId6"/>
          <a:srcRect l="31217" t="38948" r="33749" b="35056"/>
          <a:stretch/>
        </p:blipFill>
        <p:spPr>
          <a:xfrm>
            <a:off x="192503" y="4957645"/>
            <a:ext cx="4271211" cy="1782758"/>
          </a:xfrm>
          <a:prstGeom prst="rect">
            <a:avLst/>
          </a:prstGeom>
        </p:spPr>
      </p:pic>
      <p:sp>
        <p:nvSpPr>
          <p:cNvPr id="9" name="TextBox 8">
            <a:extLst>
              <a:ext uri="{FF2B5EF4-FFF2-40B4-BE49-F238E27FC236}">
                <a16:creationId xmlns:a16="http://schemas.microsoft.com/office/drawing/2014/main" id="{78CF2928-A809-4F25-A41A-83F7D2808F8C}"/>
              </a:ext>
            </a:extLst>
          </p:cNvPr>
          <p:cNvSpPr txBox="1"/>
          <p:nvPr/>
        </p:nvSpPr>
        <p:spPr>
          <a:xfrm>
            <a:off x="1254028" y="6639799"/>
            <a:ext cx="4840448" cy="276999"/>
          </a:xfrm>
          <a:prstGeom prst="rect">
            <a:avLst/>
          </a:prstGeom>
          <a:noFill/>
        </p:spPr>
        <p:txBody>
          <a:bodyPr wrap="square" rtlCol="0">
            <a:spAutoFit/>
          </a:bodyPr>
          <a:lstStyle/>
          <a:p>
            <a:r>
              <a:rPr lang="en-GB" sz="1200" dirty="0"/>
              <a:t>Video content correct at the time of creation.</a:t>
            </a:r>
          </a:p>
        </p:txBody>
      </p:sp>
    </p:spTree>
    <p:extLst>
      <p:ext uri="{BB962C8B-B14F-4D97-AF65-F5344CB8AC3E}">
        <p14:creationId xmlns:p14="http://schemas.microsoft.com/office/powerpoint/2010/main" val="402374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8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4DB9CB-5D13-47E0-9315-CDA8087CF7DE}"/>
              </a:ext>
            </a:extLst>
          </p:cNvPr>
          <p:cNvSpPr>
            <a:spLocks noGrp="1"/>
          </p:cNvSpPr>
          <p:nvPr>
            <p:ph type="title"/>
          </p:nvPr>
        </p:nvSpPr>
        <p:spPr>
          <a:xfrm>
            <a:off x="838200" y="365125"/>
            <a:ext cx="10515600" cy="1325563"/>
          </a:xfrm>
        </p:spPr>
        <p:txBody>
          <a:bodyPr>
            <a:normAutofit/>
          </a:bodyPr>
          <a:lstStyle/>
          <a:p>
            <a:r>
              <a:rPr lang="en-GB" sz="4600"/>
              <a:t>Windsor Park School (Primary/Secondary)</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97EBB89-1A63-4886-93E2-6CFDFF461894}"/>
              </a:ext>
            </a:extLst>
          </p:cNvPr>
          <p:cNvSpPr>
            <a:spLocks noGrp="1"/>
          </p:cNvSpPr>
          <p:nvPr>
            <p:ph idx="1"/>
          </p:nvPr>
        </p:nvSpPr>
        <p:spPr>
          <a:xfrm>
            <a:off x="838200" y="1929384"/>
            <a:ext cx="10515600" cy="4251960"/>
          </a:xfrm>
        </p:spPr>
        <p:txBody>
          <a:bodyPr>
            <a:normAutofit lnSpcReduction="10000"/>
          </a:bodyPr>
          <a:lstStyle/>
          <a:p>
            <a:pPr marL="0" indent="0">
              <a:buNone/>
            </a:pPr>
            <a:r>
              <a:rPr lang="en-GB" sz="2200" dirty="0"/>
              <a:t>Windsor Park (Primary) school is purpose built and situated alongside </a:t>
            </a:r>
            <a:r>
              <a:rPr lang="en-GB" sz="2200" dirty="0" err="1"/>
              <a:t>Bantaskin</a:t>
            </a:r>
            <a:r>
              <a:rPr lang="en-GB" sz="2200" dirty="0"/>
              <a:t> Primary, providing education for deaf learners who require a very significant level of specialist support from highly specialised staff in order to access the curriculum.</a:t>
            </a:r>
          </a:p>
          <a:p>
            <a:pPr marL="0" indent="0">
              <a:buNone/>
            </a:pPr>
            <a:endParaRPr lang="en-GB" sz="2200" dirty="0"/>
          </a:p>
          <a:p>
            <a:pPr marL="0" indent="0">
              <a:buNone/>
            </a:pPr>
            <a:r>
              <a:rPr lang="en-GB" sz="2200" dirty="0"/>
              <a:t>Windsor Park (Secondary) resource is based within Falkirk High School and provides education to deaf learners who require a very significant level of specialist support from highly specialised staff in order to access the curriculum.  It seeks to enable pupils to access the mainstream curriculum and classes (where appropriate) and be included optimally in the life of mainstream school. </a:t>
            </a:r>
          </a:p>
          <a:p>
            <a:pPr marL="0" indent="0">
              <a:buNone/>
            </a:pPr>
            <a:endParaRPr lang="en-GB" sz="2200" dirty="0"/>
          </a:p>
          <a:p>
            <a:pPr marL="0" indent="0">
              <a:buNone/>
            </a:pPr>
            <a:r>
              <a:rPr lang="en-GB" sz="2400" dirty="0"/>
              <a:t>Contact details can be found on Falkirk Councils website: </a:t>
            </a:r>
            <a:r>
              <a:rPr lang="en-GB" sz="2400" dirty="0">
                <a:hlinkClick r:id="rId2"/>
              </a:rPr>
              <a:t>https://www.falkirk.gov.uk/services/schools-education/</a:t>
            </a:r>
            <a:endParaRPr lang="en-GB" sz="2400" dirty="0"/>
          </a:p>
          <a:p>
            <a:pPr marL="0" indent="0">
              <a:buNone/>
            </a:pPr>
            <a:endParaRPr lang="en-GB" sz="2200" dirty="0"/>
          </a:p>
          <a:p>
            <a:pPr marL="0" indent="0">
              <a:buNone/>
            </a:pPr>
            <a:endParaRPr lang="en-GB" sz="2200" dirty="0"/>
          </a:p>
        </p:txBody>
      </p:sp>
      <p:pic>
        <p:nvPicPr>
          <p:cNvPr id="6" name="Picture 5">
            <a:extLst>
              <a:ext uri="{FF2B5EF4-FFF2-40B4-BE49-F238E27FC236}">
                <a16:creationId xmlns:a16="http://schemas.microsoft.com/office/drawing/2014/main" id="{66BD85F2-2FE3-448A-802B-9364B2D901D0}"/>
              </a:ext>
            </a:extLst>
          </p:cNvPr>
          <p:cNvPicPr>
            <a:picLocks noChangeAspect="1"/>
          </p:cNvPicPr>
          <p:nvPr/>
        </p:nvPicPr>
        <p:blipFill>
          <a:blip r:embed="rId3"/>
          <a:stretch>
            <a:fillRect/>
          </a:stretch>
        </p:blipFill>
        <p:spPr>
          <a:xfrm>
            <a:off x="10817289" y="5630835"/>
            <a:ext cx="1298561" cy="1109568"/>
          </a:xfrm>
          <a:prstGeom prst="rect">
            <a:avLst/>
          </a:prstGeom>
        </p:spPr>
      </p:pic>
    </p:spTree>
    <p:extLst>
      <p:ext uri="{BB962C8B-B14F-4D97-AF65-F5344CB8AC3E}">
        <p14:creationId xmlns:p14="http://schemas.microsoft.com/office/powerpoint/2010/main" val="2094345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4DB9CB-5D13-47E0-9315-CDA8087CF7DE}"/>
              </a:ext>
            </a:extLst>
          </p:cNvPr>
          <p:cNvSpPr>
            <a:spLocks noGrp="1"/>
          </p:cNvSpPr>
          <p:nvPr>
            <p:ph type="title"/>
          </p:nvPr>
        </p:nvSpPr>
        <p:spPr>
          <a:xfrm>
            <a:off x="838200" y="365125"/>
            <a:ext cx="10515600" cy="1325563"/>
          </a:xfrm>
        </p:spPr>
        <p:txBody>
          <a:bodyPr>
            <a:normAutofit/>
          </a:bodyPr>
          <a:lstStyle/>
          <a:p>
            <a:r>
              <a:rPr lang="en-GB" sz="4600"/>
              <a:t>Windsor Park School (Primary/Secondary)</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97EBB89-1A63-4886-93E2-6CFDFF461894}"/>
              </a:ext>
            </a:extLst>
          </p:cNvPr>
          <p:cNvSpPr>
            <a:spLocks noGrp="1"/>
          </p:cNvSpPr>
          <p:nvPr>
            <p:ph idx="1"/>
          </p:nvPr>
        </p:nvSpPr>
        <p:spPr>
          <a:xfrm>
            <a:off x="5762170" y="1929384"/>
            <a:ext cx="5591629" cy="4006378"/>
          </a:xfrm>
        </p:spPr>
        <p:txBody>
          <a:bodyPr>
            <a:normAutofit/>
          </a:bodyPr>
          <a:lstStyle/>
          <a:p>
            <a:pPr marL="0" indent="0">
              <a:buNone/>
            </a:pPr>
            <a:endParaRPr lang="en-GB" sz="2200" dirty="0"/>
          </a:p>
          <a:p>
            <a:pPr marL="0" indent="0">
              <a:buNone/>
            </a:pPr>
            <a:endParaRPr lang="en-GB" sz="2200" dirty="0"/>
          </a:p>
          <a:p>
            <a:pPr marL="0" indent="0">
              <a:buNone/>
            </a:pPr>
            <a:endParaRPr lang="en-GB" sz="2200" dirty="0"/>
          </a:p>
        </p:txBody>
      </p:sp>
      <p:pic>
        <p:nvPicPr>
          <p:cNvPr id="6" name="Picture 5">
            <a:extLst>
              <a:ext uri="{FF2B5EF4-FFF2-40B4-BE49-F238E27FC236}">
                <a16:creationId xmlns:a16="http://schemas.microsoft.com/office/drawing/2014/main" id="{66BD85F2-2FE3-448A-802B-9364B2D901D0}"/>
              </a:ext>
            </a:extLst>
          </p:cNvPr>
          <p:cNvPicPr>
            <a:picLocks noChangeAspect="1"/>
          </p:cNvPicPr>
          <p:nvPr/>
        </p:nvPicPr>
        <p:blipFill>
          <a:blip r:embed="rId3"/>
          <a:stretch>
            <a:fillRect/>
          </a:stretch>
        </p:blipFill>
        <p:spPr>
          <a:xfrm>
            <a:off x="10817289" y="5630835"/>
            <a:ext cx="1298561" cy="1109568"/>
          </a:xfrm>
          <a:prstGeom prst="rect">
            <a:avLst/>
          </a:prstGeom>
        </p:spPr>
      </p:pic>
      <p:pic>
        <p:nvPicPr>
          <p:cNvPr id="4" name="Online Media 3" title="Website first page">
            <a:hlinkClick r:id="" action="ppaction://media"/>
            <a:extLst>
              <a:ext uri="{FF2B5EF4-FFF2-40B4-BE49-F238E27FC236}">
                <a16:creationId xmlns:a16="http://schemas.microsoft.com/office/drawing/2014/main" id="{46CE71CC-C2E2-419C-8FCD-AC48A9D0C230}"/>
              </a:ext>
            </a:extLst>
          </p:cNvPr>
          <p:cNvPicPr>
            <a:picLocks noRot="1" noChangeAspect="1"/>
          </p:cNvPicPr>
          <p:nvPr>
            <a:videoFile r:link="rId1"/>
          </p:nvPr>
        </p:nvPicPr>
        <p:blipFill>
          <a:blip r:embed="rId4"/>
          <a:stretch>
            <a:fillRect/>
          </a:stretch>
        </p:blipFill>
        <p:spPr>
          <a:xfrm>
            <a:off x="364236" y="2506247"/>
            <a:ext cx="6249947" cy="3531220"/>
          </a:xfrm>
          <a:prstGeom prst="rect">
            <a:avLst/>
          </a:prstGeom>
        </p:spPr>
      </p:pic>
      <p:sp>
        <p:nvSpPr>
          <p:cNvPr id="5" name="TextBox 4">
            <a:extLst>
              <a:ext uri="{FF2B5EF4-FFF2-40B4-BE49-F238E27FC236}">
                <a16:creationId xmlns:a16="http://schemas.microsoft.com/office/drawing/2014/main" id="{9BE4A746-A279-46FD-88FE-A64691CA0BE7}"/>
              </a:ext>
            </a:extLst>
          </p:cNvPr>
          <p:cNvSpPr txBox="1"/>
          <p:nvPr/>
        </p:nvSpPr>
        <p:spPr>
          <a:xfrm>
            <a:off x="7294293" y="3231269"/>
            <a:ext cx="4172276" cy="1477328"/>
          </a:xfrm>
          <a:prstGeom prst="rect">
            <a:avLst/>
          </a:prstGeom>
          <a:noFill/>
        </p:spPr>
        <p:txBody>
          <a:bodyPr wrap="square" rtlCol="0">
            <a:spAutoFit/>
          </a:bodyPr>
          <a:lstStyle/>
          <a:p>
            <a:r>
              <a:rPr lang="en-GB" dirty="0"/>
              <a:t>Further information regarding Windsor Park School can be found here:</a:t>
            </a:r>
          </a:p>
          <a:p>
            <a:endParaRPr lang="en-GB" dirty="0"/>
          </a:p>
          <a:p>
            <a:r>
              <a:rPr lang="en-GB" dirty="0">
                <a:hlinkClick r:id="rId5"/>
              </a:rPr>
              <a:t>https://www.windsorpark.falkirk.sch.uk/</a:t>
            </a:r>
            <a:endParaRPr lang="en-GB" dirty="0"/>
          </a:p>
          <a:p>
            <a:endParaRPr lang="en-GB" dirty="0"/>
          </a:p>
        </p:txBody>
      </p:sp>
      <p:sp>
        <p:nvSpPr>
          <p:cNvPr id="9" name="TextBox 8">
            <a:extLst>
              <a:ext uri="{FF2B5EF4-FFF2-40B4-BE49-F238E27FC236}">
                <a16:creationId xmlns:a16="http://schemas.microsoft.com/office/drawing/2014/main" id="{7589B7DE-FD04-4DF7-B0A4-4DEDAAC4FEB2}"/>
              </a:ext>
            </a:extLst>
          </p:cNvPr>
          <p:cNvSpPr txBox="1"/>
          <p:nvPr/>
        </p:nvSpPr>
        <p:spPr>
          <a:xfrm>
            <a:off x="2147582" y="6069029"/>
            <a:ext cx="4840448" cy="276999"/>
          </a:xfrm>
          <a:prstGeom prst="rect">
            <a:avLst/>
          </a:prstGeom>
          <a:noFill/>
        </p:spPr>
        <p:txBody>
          <a:bodyPr wrap="square" rtlCol="0">
            <a:spAutoFit/>
          </a:bodyPr>
          <a:lstStyle/>
          <a:p>
            <a:r>
              <a:rPr lang="en-GB" sz="1200" dirty="0"/>
              <a:t>Video content correct at the time of creation.</a:t>
            </a:r>
          </a:p>
        </p:txBody>
      </p:sp>
    </p:spTree>
    <p:extLst>
      <p:ext uri="{BB962C8B-B14F-4D97-AF65-F5344CB8AC3E}">
        <p14:creationId xmlns:p14="http://schemas.microsoft.com/office/powerpoint/2010/main" val="412039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1E4C5D-8771-4EEB-AA35-020059F7AFE0}"/>
              </a:ext>
            </a:extLst>
          </p:cNvPr>
          <p:cNvSpPr>
            <a:spLocks noGrp="1"/>
          </p:cNvSpPr>
          <p:nvPr>
            <p:ph type="title"/>
          </p:nvPr>
        </p:nvSpPr>
        <p:spPr>
          <a:xfrm>
            <a:off x="838200" y="365125"/>
            <a:ext cx="10515600" cy="1325563"/>
          </a:xfrm>
        </p:spPr>
        <p:txBody>
          <a:bodyPr>
            <a:normAutofit/>
          </a:bodyPr>
          <a:lstStyle/>
          <a:p>
            <a:r>
              <a:rPr lang="en-GB" sz="5000"/>
              <a:t>Additional Support Centre (Secondary)</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F41EFBE-CF4F-49B0-A9E5-112C7639A789}"/>
              </a:ext>
            </a:extLst>
          </p:cNvPr>
          <p:cNvSpPr>
            <a:spLocks noGrp="1"/>
          </p:cNvSpPr>
          <p:nvPr>
            <p:ph idx="1"/>
          </p:nvPr>
        </p:nvSpPr>
        <p:spPr>
          <a:xfrm>
            <a:off x="838200" y="1929384"/>
            <a:ext cx="10515600" cy="4251960"/>
          </a:xfrm>
        </p:spPr>
        <p:txBody>
          <a:bodyPr>
            <a:normAutofit fontScale="92500" lnSpcReduction="10000"/>
          </a:bodyPr>
          <a:lstStyle/>
          <a:p>
            <a:pPr marL="0" indent="0">
              <a:buNone/>
            </a:pPr>
            <a:r>
              <a:rPr lang="en-GB" sz="2200" dirty="0"/>
              <a:t>Falkirk currently has three mainstream secondary schools offering additional specialist support to pupils experiencing severe specific learning and communication difficulties and in most cases related to the triad of impairments associated with Autism Spectrum Disorders. These facilities enable pupils who require additional support to access the mainstream curriculum and classes, and be included optimally in the life of the school, as well as providing close support for communication and social development.  </a:t>
            </a:r>
          </a:p>
          <a:p>
            <a:pPr marL="0" indent="0">
              <a:buNone/>
            </a:pPr>
            <a:endParaRPr lang="en-GB" sz="2200" dirty="0"/>
          </a:p>
          <a:p>
            <a:r>
              <a:rPr lang="en-GB" sz="2200" dirty="0"/>
              <a:t>Denny HS (known as Northfield)</a:t>
            </a:r>
          </a:p>
          <a:p>
            <a:r>
              <a:rPr lang="en-GB" sz="2200" dirty="0"/>
              <a:t>Grangemouth HS</a:t>
            </a:r>
          </a:p>
          <a:p>
            <a:r>
              <a:rPr lang="en-GB" sz="2200" dirty="0" err="1"/>
              <a:t>Larbert</a:t>
            </a:r>
            <a:r>
              <a:rPr lang="en-GB" sz="2200" dirty="0"/>
              <a:t> HS</a:t>
            </a:r>
          </a:p>
          <a:p>
            <a:pPr marL="0" indent="0">
              <a:buNone/>
            </a:pPr>
            <a:endParaRPr lang="en-GB" sz="2200" dirty="0"/>
          </a:p>
          <a:p>
            <a:pPr marL="0" indent="0">
              <a:buNone/>
            </a:pPr>
            <a:r>
              <a:rPr lang="en-GB" sz="2400" dirty="0"/>
              <a:t>Contact details can be found on Falkirk Councils website: </a:t>
            </a:r>
            <a:r>
              <a:rPr lang="en-GB" sz="2400" dirty="0">
                <a:hlinkClick r:id="rId2"/>
              </a:rPr>
              <a:t>https://www.falkirk.gov.uk/services/schools-education/</a:t>
            </a:r>
            <a:endParaRPr lang="en-GB" sz="2400" dirty="0"/>
          </a:p>
          <a:p>
            <a:endParaRPr lang="en-GB" sz="2200" dirty="0"/>
          </a:p>
        </p:txBody>
      </p:sp>
      <p:pic>
        <p:nvPicPr>
          <p:cNvPr id="6" name="Picture 5">
            <a:extLst>
              <a:ext uri="{FF2B5EF4-FFF2-40B4-BE49-F238E27FC236}">
                <a16:creationId xmlns:a16="http://schemas.microsoft.com/office/drawing/2014/main" id="{7FFEEBC0-E21E-4DF7-8854-A22154786E0F}"/>
              </a:ext>
            </a:extLst>
          </p:cNvPr>
          <p:cNvPicPr>
            <a:picLocks noChangeAspect="1"/>
          </p:cNvPicPr>
          <p:nvPr/>
        </p:nvPicPr>
        <p:blipFill>
          <a:blip r:embed="rId3"/>
          <a:stretch>
            <a:fillRect/>
          </a:stretch>
        </p:blipFill>
        <p:spPr>
          <a:xfrm>
            <a:off x="10817289" y="5630835"/>
            <a:ext cx="1298561" cy="1109568"/>
          </a:xfrm>
          <a:prstGeom prst="rect">
            <a:avLst/>
          </a:prstGeom>
        </p:spPr>
      </p:pic>
    </p:spTree>
    <p:extLst>
      <p:ext uri="{BB962C8B-B14F-4D97-AF65-F5344CB8AC3E}">
        <p14:creationId xmlns:p14="http://schemas.microsoft.com/office/powerpoint/2010/main" val="2083000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131AE0-BEB1-4B76-A98A-B0459CE8EC22}"/>
              </a:ext>
            </a:extLst>
          </p:cNvPr>
          <p:cNvSpPr>
            <a:spLocks noGrp="1"/>
          </p:cNvSpPr>
          <p:nvPr>
            <p:ph type="title"/>
          </p:nvPr>
        </p:nvSpPr>
        <p:spPr>
          <a:xfrm>
            <a:off x="838200" y="365125"/>
            <a:ext cx="10515600" cy="1325563"/>
          </a:xfrm>
        </p:spPr>
        <p:txBody>
          <a:bodyPr>
            <a:normAutofit/>
          </a:bodyPr>
          <a:lstStyle/>
          <a:p>
            <a:r>
              <a:rPr lang="en-GB" sz="5400" dirty="0"/>
              <a:t>Secondary ASC</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4F7E715-CE8A-4FC2-9E7B-DF4F2BF845EE}"/>
              </a:ext>
            </a:extLst>
          </p:cNvPr>
          <p:cNvSpPr>
            <a:spLocks noGrp="1"/>
          </p:cNvSpPr>
          <p:nvPr>
            <p:ph idx="1"/>
          </p:nvPr>
        </p:nvSpPr>
        <p:spPr>
          <a:xfrm>
            <a:off x="838200" y="1929384"/>
            <a:ext cx="10515600" cy="4251960"/>
          </a:xfrm>
        </p:spPr>
        <p:txBody>
          <a:bodyPr>
            <a:normAutofit/>
          </a:bodyPr>
          <a:lstStyle/>
          <a:p>
            <a:pPr marL="0" indent="0">
              <a:buNone/>
            </a:pPr>
            <a:r>
              <a:rPr lang="en-GB" sz="2200" dirty="0" err="1"/>
              <a:t>Larbert</a:t>
            </a:r>
            <a:r>
              <a:rPr lang="en-GB" sz="2200" dirty="0"/>
              <a:t> High School Additional Support Centre have provided an example of what you could expect from an ASC.  Click on the thumbnail picture below to access the Parent handbook and their own Welcome presentation!</a:t>
            </a:r>
          </a:p>
          <a:p>
            <a:endParaRPr lang="en-GB" sz="2200" b="1" u="sng" dirty="0"/>
          </a:p>
          <a:p>
            <a:endParaRPr lang="en-GB" sz="2200" dirty="0"/>
          </a:p>
          <a:p>
            <a:endParaRPr lang="en-GB" sz="2200" dirty="0"/>
          </a:p>
        </p:txBody>
      </p:sp>
      <p:graphicFrame>
        <p:nvGraphicFramePr>
          <p:cNvPr id="6" name="Object 5">
            <a:hlinkClick r:id="" action="ppaction://ole?verb=0"/>
            <a:extLst>
              <a:ext uri="{FF2B5EF4-FFF2-40B4-BE49-F238E27FC236}">
                <a16:creationId xmlns:a16="http://schemas.microsoft.com/office/drawing/2014/main" id="{DCA90787-76DE-421E-8446-C750E65B586C}"/>
              </a:ext>
            </a:extLst>
          </p:cNvPr>
          <p:cNvGraphicFramePr>
            <a:graphicFrameLocks noChangeAspect="1"/>
          </p:cNvGraphicFramePr>
          <p:nvPr>
            <p:extLst>
              <p:ext uri="{D42A27DB-BD31-4B8C-83A1-F6EECF244321}">
                <p14:modId xmlns:p14="http://schemas.microsoft.com/office/powerpoint/2010/main" val="1289176056"/>
              </p:ext>
            </p:extLst>
          </p:nvPr>
        </p:nvGraphicFramePr>
        <p:xfrm>
          <a:off x="1526172" y="3152704"/>
          <a:ext cx="2302276" cy="3257739"/>
        </p:xfrm>
        <a:graphic>
          <a:graphicData uri="http://schemas.openxmlformats.org/presentationml/2006/ole">
            <mc:AlternateContent xmlns:mc="http://schemas.openxmlformats.org/markup-compatibility/2006">
              <mc:Choice xmlns:v="urn:schemas-microsoft-com:vml" Requires="v">
                <p:oleObj spid="_x0000_s1066" name="Acrobat Document" r:id="rId3" imgW="5667280" imgH="8019860" progId="Acrobat.Document.DC">
                  <p:embed/>
                </p:oleObj>
              </mc:Choice>
              <mc:Fallback>
                <p:oleObj name="Acrobat Document" r:id="rId3" imgW="5667280" imgH="8019860" progId="Acrobat.Document.DC">
                  <p:embed/>
                  <p:pic>
                    <p:nvPicPr>
                      <p:cNvPr id="0" name=""/>
                      <p:cNvPicPr/>
                      <p:nvPr/>
                    </p:nvPicPr>
                    <p:blipFill>
                      <a:blip r:embed="rId4"/>
                      <a:stretch>
                        <a:fillRect/>
                      </a:stretch>
                    </p:blipFill>
                    <p:spPr>
                      <a:xfrm>
                        <a:off x="1526172" y="3152704"/>
                        <a:ext cx="2302276" cy="3257739"/>
                      </a:xfrm>
                      <a:prstGeom prst="rect">
                        <a:avLst/>
                      </a:prstGeom>
                      <a:ln w="6350">
                        <a:solidFill>
                          <a:schemeClr val="tx1"/>
                        </a:solidFill>
                      </a:ln>
                    </p:spPr>
                  </p:pic>
                </p:oleObj>
              </mc:Fallback>
            </mc:AlternateContent>
          </a:graphicData>
        </a:graphic>
      </p:graphicFrame>
      <p:graphicFrame>
        <p:nvGraphicFramePr>
          <p:cNvPr id="7" name="Object 6">
            <a:hlinkClick r:id="" action="ppaction://ole?verb=0"/>
            <a:extLst>
              <a:ext uri="{FF2B5EF4-FFF2-40B4-BE49-F238E27FC236}">
                <a16:creationId xmlns:a16="http://schemas.microsoft.com/office/drawing/2014/main" id="{4696F49B-64FA-4CC8-A7C3-10638062153C}"/>
              </a:ext>
            </a:extLst>
          </p:cNvPr>
          <p:cNvGraphicFramePr>
            <a:graphicFrameLocks noChangeAspect="1"/>
          </p:cNvGraphicFramePr>
          <p:nvPr>
            <p:extLst>
              <p:ext uri="{D42A27DB-BD31-4B8C-83A1-F6EECF244321}">
                <p14:modId xmlns:p14="http://schemas.microsoft.com/office/powerpoint/2010/main" val="3553866321"/>
              </p:ext>
            </p:extLst>
          </p:nvPr>
        </p:nvGraphicFramePr>
        <p:xfrm>
          <a:off x="5475548" y="3152704"/>
          <a:ext cx="4349817" cy="3262363"/>
        </p:xfrm>
        <a:graphic>
          <a:graphicData uri="http://schemas.openxmlformats.org/presentationml/2006/ole">
            <mc:AlternateContent xmlns:mc="http://schemas.openxmlformats.org/markup-compatibility/2006">
              <mc:Choice xmlns:v="urn:schemas-microsoft-com:vml" Requires="v">
                <p:oleObj spid="_x0000_s1067" name="Presentation" r:id="rId5" imgW="4762440" imgH="3571920" progId="PowerPoint.Show.12">
                  <p:embed/>
                </p:oleObj>
              </mc:Choice>
              <mc:Fallback>
                <p:oleObj name="Presentation" r:id="rId5" imgW="4762440" imgH="3571920" progId="PowerPoint.Show.12">
                  <p:embed/>
                  <p:pic>
                    <p:nvPicPr>
                      <p:cNvPr id="0" name=""/>
                      <p:cNvPicPr/>
                      <p:nvPr/>
                    </p:nvPicPr>
                    <p:blipFill>
                      <a:blip r:embed="rId6"/>
                      <a:stretch>
                        <a:fillRect/>
                      </a:stretch>
                    </p:blipFill>
                    <p:spPr>
                      <a:xfrm>
                        <a:off x="5475548" y="3152704"/>
                        <a:ext cx="4349817" cy="3262363"/>
                      </a:xfrm>
                      <a:prstGeom prst="rect">
                        <a:avLst/>
                      </a:prstGeom>
                      <a:ln w="6350">
                        <a:solidFill>
                          <a:schemeClr val="tx1"/>
                        </a:solidFill>
                      </a:ln>
                    </p:spPr>
                  </p:pic>
                </p:oleObj>
              </mc:Fallback>
            </mc:AlternateContent>
          </a:graphicData>
        </a:graphic>
      </p:graphicFrame>
      <p:pic>
        <p:nvPicPr>
          <p:cNvPr id="11" name="Picture 10">
            <a:extLst>
              <a:ext uri="{FF2B5EF4-FFF2-40B4-BE49-F238E27FC236}">
                <a16:creationId xmlns:a16="http://schemas.microsoft.com/office/drawing/2014/main" id="{897837A8-919D-4B1D-BECF-BD7903519E73}"/>
              </a:ext>
            </a:extLst>
          </p:cNvPr>
          <p:cNvPicPr>
            <a:picLocks noChangeAspect="1"/>
          </p:cNvPicPr>
          <p:nvPr/>
        </p:nvPicPr>
        <p:blipFill>
          <a:blip r:embed="rId7"/>
          <a:stretch>
            <a:fillRect/>
          </a:stretch>
        </p:blipFill>
        <p:spPr>
          <a:xfrm>
            <a:off x="10817289" y="5630835"/>
            <a:ext cx="1298561" cy="1109568"/>
          </a:xfrm>
          <a:prstGeom prst="rect">
            <a:avLst/>
          </a:prstGeom>
        </p:spPr>
      </p:pic>
    </p:spTree>
    <p:extLst>
      <p:ext uri="{BB962C8B-B14F-4D97-AF65-F5344CB8AC3E}">
        <p14:creationId xmlns:p14="http://schemas.microsoft.com/office/powerpoint/2010/main" val="2559057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FA592B-FAD5-4F1F-8889-5F5C5E8A9236}"/>
              </a:ext>
            </a:extLst>
          </p:cNvPr>
          <p:cNvSpPr>
            <a:spLocks noGrp="1"/>
          </p:cNvSpPr>
          <p:nvPr>
            <p:ph type="title"/>
          </p:nvPr>
        </p:nvSpPr>
        <p:spPr>
          <a:xfrm>
            <a:off x="838200" y="365125"/>
            <a:ext cx="10515600" cy="1325563"/>
          </a:xfrm>
        </p:spPr>
        <p:txBody>
          <a:bodyPr>
            <a:normAutofit/>
          </a:bodyPr>
          <a:lstStyle/>
          <a:p>
            <a:r>
              <a:rPr lang="en-GB" sz="5400" dirty="0"/>
              <a:t>Carrongrange HS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3E9687D-4A99-46E4-921B-A209CA3EFEFB}"/>
              </a:ext>
            </a:extLst>
          </p:cNvPr>
          <p:cNvSpPr>
            <a:spLocks noGrp="1"/>
          </p:cNvSpPr>
          <p:nvPr>
            <p:ph idx="1"/>
          </p:nvPr>
        </p:nvSpPr>
        <p:spPr>
          <a:xfrm>
            <a:off x="838200" y="1929384"/>
            <a:ext cx="10515600" cy="4251960"/>
          </a:xfrm>
        </p:spPr>
        <p:txBody>
          <a:bodyPr>
            <a:normAutofit/>
          </a:bodyPr>
          <a:lstStyle/>
          <a:p>
            <a:r>
              <a:rPr lang="en-GB" sz="2200" dirty="0"/>
              <a:t>This resource seeks to support secondary-aged pupils with enduring and lifelong physical, cognitive, communication, sensory needs which at times can lead to social, emotional and behavioural needs. </a:t>
            </a:r>
          </a:p>
          <a:p>
            <a:r>
              <a:rPr lang="en-GB" sz="2200" dirty="0"/>
              <a:t>Pupils are supported to be included in a range of activities within school, colleges and the community. </a:t>
            </a:r>
          </a:p>
          <a:p>
            <a:r>
              <a:rPr lang="en-GB" sz="2200" dirty="0"/>
              <a:t>The school is purpose-built, with a full range of facilities, and has excellent access for children with physical disabilities. </a:t>
            </a:r>
            <a:endParaRPr lang="en-GB" sz="2100" dirty="0"/>
          </a:p>
          <a:p>
            <a:pPr marL="0" indent="0">
              <a:buNone/>
            </a:pPr>
            <a:endParaRPr lang="en-GB" sz="2200" dirty="0"/>
          </a:p>
          <a:p>
            <a:pPr marL="0" indent="0">
              <a:buNone/>
            </a:pPr>
            <a:r>
              <a:rPr lang="en-GB" sz="2400" dirty="0"/>
              <a:t>School Website - </a:t>
            </a:r>
            <a:r>
              <a:rPr lang="en-GB" sz="2400" dirty="0">
                <a:hlinkClick r:id="rId2"/>
              </a:rPr>
              <a:t>https://www.carrongrange.falkirk.sch.uk/</a:t>
            </a:r>
            <a:endParaRPr lang="en-GB" sz="2400" dirty="0"/>
          </a:p>
          <a:p>
            <a:pPr marL="0" indent="0">
              <a:buNone/>
            </a:pPr>
            <a:endParaRPr lang="en-GB" sz="2200" dirty="0"/>
          </a:p>
          <a:p>
            <a:pPr marL="0" indent="0">
              <a:buNone/>
            </a:pPr>
            <a:endParaRPr lang="en-GB" sz="2200" dirty="0"/>
          </a:p>
        </p:txBody>
      </p:sp>
      <p:pic>
        <p:nvPicPr>
          <p:cNvPr id="6" name="Picture 5">
            <a:extLst>
              <a:ext uri="{FF2B5EF4-FFF2-40B4-BE49-F238E27FC236}">
                <a16:creationId xmlns:a16="http://schemas.microsoft.com/office/drawing/2014/main" id="{047C9B25-E0FA-4783-B507-AB2AC595F699}"/>
              </a:ext>
            </a:extLst>
          </p:cNvPr>
          <p:cNvPicPr>
            <a:picLocks noChangeAspect="1"/>
          </p:cNvPicPr>
          <p:nvPr/>
        </p:nvPicPr>
        <p:blipFill>
          <a:blip r:embed="rId3"/>
          <a:stretch>
            <a:fillRect/>
          </a:stretch>
        </p:blipFill>
        <p:spPr>
          <a:xfrm>
            <a:off x="10817289" y="5630835"/>
            <a:ext cx="1298561" cy="1109568"/>
          </a:xfrm>
          <a:prstGeom prst="rect">
            <a:avLst/>
          </a:prstGeom>
        </p:spPr>
      </p:pic>
      <p:pic>
        <p:nvPicPr>
          <p:cNvPr id="4" name="Picture 3">
            <a:extLst>
              <a:ext uri="{FF2B5EF4-FFF2-40B4-BE49-F238E27FC236}">
                <a16:creationId xmlns:a16="http://schemas.microsoft.com/office/drawing/2014/main" id="{ABA38D69-9FAC-4954-86C0-61EF582DCD29}"/>
              </a:ext>
            </a:extLst>
          </p:cNvPr>
          <p:cNvPicPr>
            <a:picLocks noChangeAspect="1"/>
          </p:cNvPicPr>
          <p:nvPr/>
        </p:nvPicPr>
        <p:blipFill rotWithShape="1">
          <a:blip r:embed="rId4"/>
          <a:srcRect l="921" t="24297" r="33849" b="36622"/>
          <a:stretch/>
        </p:blipFill>
        <p:spPr>
          <a:xfrm>
            <a:off x="2333070" y="5396109"/>
            <a:ext cx="6292204" cy="1344294"/>
          </a:xfrm>
          <a:prstGeom prst="rect">
            <a:avLst/>
          </a:prstGeom>
          <a:ln>
            <a:noFill/>
          </a:ln>
          <a:effectLst>
            <a:softEdge rad="112500"/>
          </a:effectLst>
        </p:spPr>
      </p:pic>
    </p:spTree>
    <p:extLst>
      <p:ext uri="{BB962C8B-B14F-4D97-AF65-F5344CB8AC3E}">
        <p14:creationId xmlns:p14="http://schemas.microsoft.com/office/powerpoint/2010/main" val="550103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FA592B-FAD5-4F1F-8889-5F5C5E8A9236}"/>
              </a:ext>
            </a:extLst>
          </p:cNvPr>
          <p:cNvSpPr>
            <a:spLocks noGrp="1"/>
          </p:cNvSpPr>
          <p:nvPr>
            <p:ph type="title"/>
          </p:nvPr>
        </p:nvSpPr>
        <p:spPr>
          <a:xfrm>
            <a:off x="634219" y="315077"/>
            <a:ext cx="5094514" cy="1956841"/>
          </a:xfrm>
        </p:spPr>
        <p:txBody>
          <a:bodyPr anchor="b">
            <a:normAutofit/>
          </a:bodyPr>
          <a:lstStyle/>
          <a:p>
            <a:r>
              <a:rPr lang="en-GB" sz="5400" dirty="0"/>
              <a:t>Carrongrange High School</a:t>
            </a:r>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3E9687D-4A99-46E4-921B-A209CA3EFEFB}"/>
              </a:ext>
            </a:extLst>
          </p:cNvPr>
          <p:cNvSpPr>
            <a:spLocks noGrp="1"/>
          </p:cNvSpPr>
          <p:nvPr>
            <p:ph idx="1"/>
          </p:nvPr>
        </p:nvSpPr>
        <p:spPr>
          <a:xfrm>
            <a:off x="494524" y="2872899"/>
            <a:ext cx="5691672" cy="3320668"/>
          </a:xfrm>
        </p:spPr>
        <p:txBody>
          <a:bodyPr>
            <a:normAutofit/>
          </a:bodyPr>
          <a:lstStyle/>
          <a:p>
            <a:pPr marL="0" indent="0">
              <a:buNone/>
            </a:pPr>
            <a:r>
              <a:rPr lang="en-GB" sz="2200" dirty="0"/>
              <a:t>Click on the link below to access Carrongrange High School’s video tour:</a:t>
            </a:r>
          </a:p>
          <a:p>
            <a:pPr marL="0" indent="0">
              <a:buNone/>
            </a:pPr>
            <a:endParaRPr lang="en-GB" sz="2200" dirty="0"/>
          </a:p>
          <a:p>
            <a:pPr marL="0" indent="0" algn="ctr">
              <a:buNone/>
            </a:pPr>
            <a:r>
              <a:rPr lang="en-GB" sz="2200" dirty="0">
                <a:hlinkClick r:id="rId2"/>
              </a:rPr>
              <a:t>Carrongrange HS Video Tour </a:t>
            </a:r>
            <a:endParaRPr lang="en-GB" sz="2200" dirty="0"/>
          </a:p>
          <a:p>
            <a:pPr marL="0" indent="0">
              <a:buNone/>
            </a:pPr>
            <a:endParaRPr lang="en-GB" sz="2200" dirty="0"/>
          </a:p>
          <a:p>
            <a:pPr marL="0" indent="0">
              <a:buNone/>
            </a:pPr>
            <a:endParaRPr lang="en-GB" sz="2200" dirty="0"/>
          </a:p>
        </p:txBody>
      </p:sp>
      <p:pic>
        <p:nvPicPr>
          <p:cNvPr id="4" name="Picture 3">
            <a:extLst>
              <a:ext uri="{FF2B5EF4-FFF2-40B4-BE49-F238E27FC236}">
                <a16:creationId xmlns:a16="http://schemas.microsoft.com/office/drawing/2014/main" id="{2BC88367-D752-4FB9-868D-CD551BF0828A}"/>
              </a:ext>
            </a:extLst>
          </p:cNvPr>
          <p:cNvPicPr>
            <a:picLocks noChangeAspect="1"/>
          </p:cNvPicPr>
          <p:nvPr/>
        </p:nvPicPr>
        <p:blipFill rotWithShape="1">
          <a:blip r:embed="rId3"/>
          <a:srcRect l="20380" r="31810" b="8240"/>
          <a:stretch/>
        </p:blipFill>
        <p:spPr>
          <a:xfrm>
            <a:off x="6362951" y="10"/>
            <a:ext cx="5829049"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6" name="Picture 5">
            <a:extLst>
              <a:ext uri="{FF2B5EF4-FFF2-40B4-BE49-F238E27FC236}">
                <a16:creationId xmlns:a16="http://schemas.microsoft.com/office/drawing/2014/main" id="{047C9B25-E0FA-4783-B507-AB2AC595F699}"/>
              </a:ext>
            </a:extLst>
          </p:cNvPr>
          <p:cNvPicPr>
            <a:picLocks noChangeAspect="1"/>
          </p:cNvPicPr>
          <p:nvPr/>
        </p:nvPicPr>
        <p:blipFill>
          <a:blip r:embed="rId4"/>
          <a:stretch>
            <a:fillRect/>
          </a:stretch>
        </p:blipFill>
        <p:spPr>
          <a:xfrm>
            <a:off x="143069" y="5674688"/>
            <a:ext cx="1298561" cy="1109568"/>
          </a:xfrm>
          <a:prstGeom prst="rect">
            <a:avLst/>
          </a:prstGeom>
        </p:spPr>
      </p:pic>
      <p:pic>
        <p:nvPicPr>
          <p:cNvPr id="5" name="Picture 4">
            <a:hlinkClick r:id="rId2"/>
            <a:extLst>
              <a:ext uri="{FF2B5EF4-FFF2-40B4-BE49-F238E27FC236}">
                <a16:creationId xmlns:a16="http://schemas.microsoft.com/office/drawing/2014/main" id="{291D7E60-6AE9-4958-8F04-C86C68640CE0}"/>
              </a:ext>
            </a:extLst>
          </p:cNvPr>
          <p:cNvPicPr>
            <a:picLocks noChangeAspect="1"/>
          </p:cNvPicPr>
          <p:nvPr/>
        </p:nvPicPr>
        <p:blipFill>
          <a:blip r:embed="rId5"/>
          <a:stretch>
            <a:fillRect/>
          </a:stretch>
        </p:blipFill>
        <p:spPr>
          <a:xfrm>
            <a:off x="1584699" y="4468375"/>
            <a:ext cx="3633695" cy="2192483"/>
          </a:xfrm>
          <a:prstGeom prst="rect">
            <a:avLst/>
          </a:prstGeom>
          <a:ln>
            <a:noFill/>
          </a:ln>
          <a:effectLst>
            <a:softEdge rad="112500"/>
          </a:effectLst>
        </p:spPr>
      </p:pic>
      <p:sp>
        <p:nvSpPr>
          <p:cNvPr id="9" name="TextBox 8">
            <a:extLst>
              <a:ext uri="{FF2B5EF4-FFF2-40B4-BE49-F238E27FC236}">
                <a16:creationId xmlns:a16="http://schemas.microsoft.com/office/drawing/2014/main" id="{130839AC-3D52-44BB-867A-CA8DC2B1485A}"/>
              </a:ext>
            </a:extLst>
          </p:cNvPr>
          <p:cNvSpPr txBox="1"/>
          <p:nvPr/>
        </p:nvSpPr>
        <p:spPr>
          <a:xfrm>
            <a:off x="2075848" y="6570106"/>
            <a:ext cx="4840448" cy="276999"/>
          </a:xfrm>
          <a:prstGeom prst="rect">
            <a:avLst/>
          </a:prstGeom>
          <a:noFill/>
        </p:spPr>
        <p:txBody>
          <a:bodyPr wrap="square" rtlCol="0">
            <a:spAutoFit/>
          </a:bodyPr>
          <a:lstStyle/>
          <a:p>
            <a:r>
              <a:rPr lang="en-GB" sz="1200" dirty="0"/>
              <a:t>Video content correct at the time of creation.</a:t>
            </a:r>
          </a:p>
        </p:txBody>
      </p:sp>
    </p:spTree>
    <p:extLst>
      <p:ext uri="{BB962C8B-B14F-4D97-AF65-F5344CB8AC3E}">
        <p14:creationId xmlns:p14="http://schemas.microsoft.com/office/powerpoint/2010/main" val="3900395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B88CE3-E05F-4C59-A967-A9D1CFFA2787}"/>
              </a:ext>
            </a:extLst>
          </p:cNvPr>
          <p:cNvSpPr>
            <a:spLocks noGrp="1"/>
          </p:cNvSpPr>
          <p:nvPr>
            <p:ph type="title"/>
          </p:nvPr>
        </p:nvSpPr>
        <p:spPr>
          <a:xfrm>
            <a:off x="838200" y="365125"/>
            <a:ext cx="10515600" cy="1325563"/>
          </a:xfrm>
        </p:spPr>
        <p:txBody>
          <a:bodyPr>
            <a:normAutofit/>
          </a:bodyPr>
          <a:lstStyle/>
          <a:p>
            <a:r>
              <a:rPr lang="en-GB" sz="4200" dirty="0"/>
              <a:t>Inclusion and Wellbeing Service (Primary/Secondary)</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F41F6E5-3235-4878-B9D2-B32E9C93F2D1}"/>
              </a:ext>
            </a:extLst>
          </p:cNvPr>
          <p:cNvSpPr>
            <a:spLocks noGrp="1"/>
          </p:cNvSpPr>
          <p:nvPr>
            <p:ph idx="1"/>
          </p:nvPr>
        </p:nvSpPr>
        <p:spPr>
          <a:xfrm>
            <a:off x="669036" y="1800417"/>
            <a:ext cx="11023092" cy="4939985"/>
          </a:xfrm>
        </p:spPr>
        <p:txBody>
          <a:bodyPr>
            <a:normAutofit fontScale="92500" lnSpcReduction="10000"/>
          </a:bodyPr>
          <a:lstStyle/>
          <a:p>
            <a:pPr marL="0" indent="0">
              <a:buNone/>
            </a:pPr>
            <a:r>
              <a:rPr lang="en-GB" sz="1400" dirty="0"/>
              <a:t>The Inclusion and Wellbeing Service is an integral part of the Additional Support Needs provision of Falkirk Council. The Service Campus is located within the </a:t>
            </a:r>
            <a:r>
              <a:rPr lang="en-GB" sz="1400" dirty="0" err="1"/>
              <a:t>Laurieston</a:t>
            </a:r>
            <a:r>
              <a:rPr lang="en-GB" sz="1400" dirty="0"/>
              <a:t> area of Falkirk and provides a flexible and holistic approach to meeting the needs of children and young people experiencing a range of significant/complex Social, Emotional and Behavioural needs that often arise from developmental trauma, Adverse Childhood Experiences and difficult family circumstances. The service is supported by a multi-disciplinary team including Inclusion Support Workers, Early Years Officers, Family Support Workers and Community Learning and Development staff.  The service works in partnership with mainstream schools and nurseries to offer individual packages of support for the children and young people and the referring establishment. </a:t>
            </a:r>
          </a:p>
          <a:p>
            <a:pPr marL="0" indent="0">
              <a:buNone/>
            </a:pPr>
            <a:r>
              <a:rPr lang="en-GB" sz="1400" dirty="0"/>
              <a:t> The package of support can include:</a:t>
            </a:r>
          </a:p>
          <a:p>
            <a:pPr lvl="0"/>
            <a:r>
              <a:rPr lang="en-GB" sz="1400" dirty="0"/>
              <a:t>Staff training and development;</a:t>
            </a:r>
          </a:p>
          <a:p>
            <a:pPr lvl="0"/>
            <a:r>
              <a:rPr lang="en-GB" sz="1400" dirty="0"/>
              <a:t>Consultation;</a:t>
            </a:r>
          </a:p>
          <a:p>
            <a:pPr lvl="0"/>
            <a:r>
              <a:rPr lang="en-GB" sz="1400" dirty="0"/>
              <a:t>An Outreach service;</a:t>
            </a:r>
          </a:p>
          <a:p>
            <a:pPr lvl="0"/>
            <a:r>
              <a:rPr lang="en-GB" sz="1400" dirty="0"/>
              <a:t>Small group work;</a:t>
            </a:r>
          </a:p>
          <a:p>
            <a:pPr lvl="0"/>
            <a:r>
              <a:rPr lang="en-GB" sz="1400" dirty="0"/>
              <a:t>Direct support to children and young people;</a:t>
            </a:r>
          </a:p>
          <a:p>
            <a:pPr lvl="0"/>
            <a:r>
              <a:rPr lang="en-GB" sz="1400" dirty="0"/>
              <a:t>Shared placement between IWS and a mainstream school or nursery school;</a:t>
            </a:r>
          </a:p>
          <a:p>
            <a:pPr lvl="0"/>
            <a:r>
              <a:rPr lang="en-GB" sz="1400" dirty="0"/>
              <a:t>In very exceptional circumstances a full time placement may be offered at IWS with pupils remaining on the role of their mainstream school.</a:t>
            </a:r>
          </a:p>
          <a:p>
            <a:pPr marL="0" indent="0">
              <a:buNone/>
            </a:pPr>
            <a:endParaRPr lang="en-GB" sz="1400" dirty="0"/>
          </a:p>
          <a:p>
            <a:pPr marL="0" indent="0">
              <a:buNone/>
            </a:pPr>
            <a:r>
              <a:rPr lang="en-GB" sz="1400" b="1" dirty="0"/>
              <a:t>Secondary Pupils:</a:t>
            </a:r>
            <a:endParaRPr lang="en-GB" sz="1400" dirty="0"/>
          </a:p>
          <a:p>
            <a:r>
              <a:rPr lang="en-GB" sz="1400" dirty="0"/>
              <a:t>Full time alternative educational provision will only normally be considered for the last 18 months of statutory education.</a:t>
            </a:r>
          </a:p>
          <a:p>
            <a:pPr marL="0" indent="0">
              <a:buNone/>
            </a:pPr>
            <a:endParaRPr lang="en-GB" sz="1400" dirty="0">
              <a:hlinkClick r:id="rId2"/>
            </a:endParaRPr>
          </a:p>
          <a:p>
            <a:pPr marL="0" indent="0">
              <a:buNone/>
            </a:pPr>
            <a:r>
              <a:rPr lang="en-GB" sz="1400" dirty="0"/>
              <a:t>School Website - </a:t>
            </a:r>
            <a:r>
              <a:rPr lang="en-GB" sz="1400" dirty="0">
                <a:hlinkClick r:id="rId2"/>
              </a:rPr>
              <a:t>https://blogs.glowscotland.org.uk/fa/inclusion/</a:t>
            </a:r>
            <a:endParaRPr lang="en-GB" sz="1400" dirty="0"/>
          </a:p>
        </p:txBody>
      </p:sp>
      <p:pic>
        <p:nvPicPr>
          <p:cNvPr id="6" name="Picture 5">
            <a:extLst>
              <a:ext uri="{FF2B5EF4-FFF2-40B4-BE49-F238E27FC236}">
                <a16:creationId xmlns:a16="http://schemas.microsoft.com/office/drawing/2014/main" id="{F09E5E60-7238-46CF-A55D-48B8CAB938DD}"/>
              </a:ext>
            </a:extLst>
          </p:cNvPr>
          <p:cNvPicPr>
            <a:picLocks noChangeAspect="1"/>
          </p:cNvPicPr>
          <p:nvPr/>
        </p:nvPicPr>
        <p:blipFill>
          <a:blip r:embed="rId3"/>
          <a:stretch>
            <a:fillRect/>
          </a:stretch>
        </p:blipFill>
        <p:spPr>
          <a:xfrm>
            <a:off x="10817289" y="5630835"/>
            <a:ext cx="1298561" cy="1109568"/>
          </a:xfrm>
          <a:prstGeom prst="rect">
            <a:avLst/>
          </a:prstGeom>
        </p:spPr>
      </p:pic>
      <p:pic>
        <p:nvPicPr>
          <p:cNvPr id="4" name="Picture 3">
            <a:extLst>
              <a:ext uri="{FF2B5EF4-FFF2-40B4-BE49-F238E27FC236}">
                <a16:creationId xmlns:a16="http://schemas.microsoft.com/office/drawing/2014/main" id="{959943C6-886D-4199-B8EC-E9FD7770C042}"/>
              </a:ext>
            </a:extLst>
          </p:cNvPr>
          <p:cNvPicPr>
            <a:picLocks noChangeAspect="1"/>
          </p:cNvPicPr>
          <p:nvPr/>
        </p:nvPicPr>
        <p:blipFill>
          <a:blip r:embed="rId4"/>
          <a:stretch>
            <a:fillRect/>
          </a:stretch>
        </p:blipFill>
        <p:spPr>
          <a:xfrm>
            <a:off x="9586330" y="152004"/>
            <a:ext cx="2605670" cy="1250321"/>
          </a:xfrm>
          <a:prstGeom prst="rect">
            <a:avLst/>
          </a:prstGeom>
        </p:spPr>
      </p:pic>
    </p:spTree>
    <p:extLst>
      <p:ext uri="{BB962C8B-B14F-4D97-AF65-F5344CB8AC3E}">
        <p14:creationId xmlns:p14="http://schemas.microsoft.com/office/powerpoint/2010/main" val="3512029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Inclusion and Wellbeing Service – #WatchUsGrow">
            <a:extLst>
              <a:ext uri="{FF2B5EF4-FFF2-40B4-BE49-F238E27FC236}">
                <a16:creationId xmlns:a16="http://schemas.microsoft.com/office/drawing/2014/main" id="{5C2A0809-55C5-4368-98E4-DD968ED1D6B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625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74B88CE3-E05F-4C59-A967-A9D1CFFA2787}"/>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3400"/>
              <a:t>Inclusion and Wellbeing Service (Primary/Secondary)</a:t>
            </a:r>
          </a:p>
        </p:txBody>
      </p:sp>
      <p:cxnSp>
        <p:nvCxnSpPr>
          <p:cNvPr id="4101" name="Straight Connector 7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09E5E60-7238-46CF-A55D-48B8CAB938D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298760" y="5465521"/>
            <a:ext cx="1298561" cy="1109568"/>
          </a:xfrm>
          <a:prstGeom prst="rect">
            <a:avLst/>
          </a:prstGeom>
        </p:spPr>
      </p:pic>
    </p:spTree>
    <p:extLst>
      <p:ext uri="{BB962C8B-B14F-4D97-AF65-F5344CB8AC3E}">
        <p14:creationId xmlns:p14="http://schemas.microsoft.com/office/powerpoint/2010/main" val="3442905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266F76-4107-40B4-A634-B0E6ACE4715A}"/>
              </a:ext>
            </a:extLst>
          </p:cNvPr>
          <p:cNvSpPr>
            <a:spLocks noGrp="1"/>
          </p:cNvSpPr>
          <p:nvPr>
            <p:ph type="title"/>
          </p:nvPr>
        </p:nvSpPr>
        <p:spPr>
          <a:xfrm>
            <a:off x="324175" y="2355223"/>
            <a:ext cx="5551714" cy="2147554"/>
          </a:xfrm>
          <a:noFill/>
        </p:spPr>
        <p:txBody>
          <a:bodyPr vert="horz" lIns="91440" tIns="45720" rIns="91440" bIns="45720" rtlCol="0" anchor="b">
            <a:normAutofit/>
          </a:bodyPr>
          <a:lstStyle/>
          <a:p>
            <a:r>
              <a:rPr lang="en-US" sz="3600" b="1" dirty="0"/>
              <a:t>If you have any additional queries/questions, please contact your child’s current establishment.</a:t>
            </a:r>
          </a:p>
        </p:txBody>
      </p:sp>
      <p:pic>
        <p:nvPicPr>
          <p:cNvPr id="6" name="Content Placeholder 5" descr="A picture containing indoor, table, different, young&#10;&#10;Description automatically generated">
            <a:extLst>
              <a:ext uri="{FF2B5EF4-FFF2-40B4-BE49-F238E27FC236}">
                <a16:creationId xmlns:a16="http://schemas.microsoft.com/office/drawing/2014/main" id="{EB7EC369-4A24-4976-97B7-EAD9406F0D89}"/>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0834" r="5380" b="-1"/>
          <a:stretch/>
        </p:blipFill>
        <p:spPr>
          <a:xfrm>
            <a:off x="5878286" y="10"/>
            <a:ext cx="6313714" cy="6857990"/>
          </a:xfrm>
          <a:prstGeom prst="rect">
            <a:avLst/>
          </a:prstGeom>
        </p:spPr>
      </p:pic>
      <p:sp>
        <p:nvSpPr>
          <p:cNvPr id="3" name="TextBox 2">
            <a:extLst>
              <a:ext uri="{FF2B5EF4-FFF2-40B4-BE49-F238E27FC236}">
                <a16:creationId xmlns:a16="http://schemas.microsoft.com/office/drawing/2014/main" id="{E34229A3-17CE-47A7-B20B-4399982FFADC}"/>
              </a:ext>
            </a:extLst>
          </p:cNvPr>
          <p:cNvSpPr txBox="1"/>
          <p:nvPr/>
        </p:nvSpPr>
        <p:spPr>
          <a:xfrm>
            <a:off x="324175" y="118023"/>
            <a:ext cx="5229935" cy="1446550"/>
          </a:xfrm>
          <a:prstGeom prst="rect">
            <a:avLst/>
          </a:prstGeom>
          <a:noFill/>
        </p:spPr>
        <p:txBody>
          <a:bodyPr wrap="square" rtlCol="0">
            <a:spAutoFit/>
          </a:bodyPr>
          <a:lstStyle/>
          <a:p>
            <a:pPr algn="ctr">
              <a:spcAft>
                <a:spcPts val="600"/>
              </a:spcAft>
            </a:pPr>
            <a:r>
              <a:rPr lang="en-GB" sz="4400" dirty="0"/>
              <a:t>Falkirk Council Specialist Provision</a:t>
            </a:r>
          </a:p>
        </p:txBody>
      </p:sp>
      <p:pic>
        <p:nvPicPr>
          <p:cNvPr id="7" name="Picture 6">
            <a:extLst>
              <a:ext uri="{FF2B5EF4-FFF2-40B4-BE49-F238E27FC236}">
                <a16:creationId xmlns:a16="http://schemas.microsoft.com/office/drawing/2014/main" id="{DDCD4B1C-71F5-463A-AAD7-45DAE1E6DBFB}"/>
              </a:ext>
            </a:extLst>
          </p:cNvPr>
          <p:cNvPicPr>
            <a:picLocks noChangeAspect="1"/>
          </p:cNvPicPr>
          <p:nvPr/>
        </p:nvPicPr>
        <p:blipFill>
          <a:blip r:embed="rId5"/>
          <a:stretch>
            <a:fillRect/>
          </a:stretch>
        </p:blipFill>
        <p:spPr>
          <a:xfrm>
            <a:off x="4417637" y="5630409"/>
            <a:ext cx="1298561" cy="1109568"/>
          </a:xfrm>
          <a:prstGeom prst="rect">
            <a:avLst/>
          </a:prstGeom>
        </p:spPr>
      </p:pic>
    </p:spTree>
    <p:extLst>
      <p:ext uri="{BB962C8B-B14F-4D97-AF65-F5344CB8AC3E}">
        <p14:creationId xmlns:p14="http://schemas.microsoft.com/office/powerpoint/2010/main" val="315792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2C141F8-6D8C-4C6D-B682-E0BE012A1E52}"/>
              </a:ext>
            </a:extLst>
          </p:cNvPr>
          <p:cNvSpPr>
            <a:spLocks noGrp="1"/>
          </p:cNvSpPr>
          <p:nvPr>
            <p:ph idx="1"/>
          </p:nvPr>
        </p:nvSpPr>
        <p:spPr>
          <a:xfrm>
            <a:off x="5126418" y="552091"/>
            <a:ext cx="6224335" cy="5431536"/>
          </a:xfrm>
        </p:spPr>
        <p:txBody>
          <a:bodyPr anchor="ctr">
            <a:normAutofit/>
          </a:bodyPr>
          <a:lstStyle/>
          <a:p>
            <a:pPr marL="0" indent="0">
              <a:buNone/>
            </a:pPr>
            <a:r>
              <a:rPr lang="en-GB" sz="2200"/>
              <a:t>The information given is an example of what you may find within a type of specialist setting.  Whilst we work to ensure equity of service and access, these may be limited by the limitations of the building and other factors which may vary.  Specific information about a provision can be sought from the school’s website or by contacting them directly.</a:t>
            </a:r>
            <a:endParaRPr lang="en-GB" sz="2200" dirty="0"/>
          </a:p>
        </p:txBody>
      </p:sp>
      <p:sp>
        <p:nvSpPr>
          <p:cNvPr id="6" name="Title 1">
            <a:extLst>
              <a:ext uri="{FF2B5EF4-FFF2-40B4-BE49-F238E27FC236}">
                <a16:creationId xmlns:a16="http://schemas.microsoft.com/office/drawing/2014/main" id="{BCDF3993-8869-4442-9794-60984B47C831}"/>
              </a:ext>
            </a:extLst>
          </p:cNvPr>
          <p:cNvSpPr>
            <a:spLocks noGrp="1"/>
          </p:cNvSpPr>
          <p:nvPr>
            <p:ph type="title"/>
          </p:nvPr>
        </p:nvSpPr>
        <p:spPr>
          <a:xfrm>
            <a:off x="841375" y="1014186"/>
            <a:ext cx="3600450" cy="5430838"/>
          </a:xfrm>
        </p:spPr>
        <p:txBody>
          <a:bodyPr>
            <a:normAutofit/>
          </a:bodyPr>
          <a:lstStyle/>
          <a:p>
            <a:r>
              <a:rPr lang="en-GB" sz="4200" b="1" dirty="0"/>
              <a:t>Specialist Provision in Falkirk Council</a:t>
            </a:r>
            <a:br>
              <a:rPr lang="en-GB" sz="4200" dirty="0"/>
            </a:br>
            <a:r>
              <a:rPr lang="en-GB" sz="4200" dirty="0"/>
              <a:t>Additional Support Needs Service</a:t>
            </a:r>
            <a:br>
              <a:rPr lang="en-GB" sz="4200" dirty="0"/>
            </a:br>
            <a:endParaRPr lang="en-GB" sz="4200" dirty="0"/>
          </a:p>
        </p:txBody>
      </p:sp>
      <p:pic>
        <p:nvPicPr>
          <p:cNvPr id="4" name="Picture 3">
            <a:extLst>
              <a:ext uri="{FF2B5EF4-FFF2-40B4-BE49-F238E27FC236}">
                <a16:creationId xmlns:a16="http://schemas.microsoft.com/office/drawing/2014/main" id="{5F1595BB-0E9E-46D8-A75B-B2D8D9E5D95D}"/>
              </a:ext>
            </a:extLst>
          </p:cNvPr>
          <p:cNvPicPr>
            <a:picLocks noChangeAspect="1"/>
          </p:cNvPicPr>
          <p:nvPr/>
        </p:nvPicPr>
        <p:blipFill>
          <a:blip r:embed="rId2"/>
          <a:stretch>
            <a:fillRect/>
          </a:stretch>
        </p:blipFill>
        <p:spPr>
          <a:xfrm>
            <a:off x="9856876" y="4871540"/>
            <a:ext cx="2178470" cy="1866145"/>
          </a:xfrm>
          <a:prstGeom prst="rect">
            <a:avLst/>
          </a:prstGeom>
        </p:spPr>
      </p:pic>
    </p:spTree>
    <p:extLst>
      <p:ext uri="{BB962C8B-B14F-4D97-AF65-F5344CB8AC3E}">
        <p14:creationId xmlns:p14="http://schemas.microsoft.com/office/powerpoint/2010/main" val="1708170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31598CC-E9D8-46F1-A31D-21527BFD6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451773-F8E6-4956-9C78-CE8FC5A59F58}"/>
              </a:ext>
            </a:extLst>
          </p:cNvPr>
          <p:cNvSpPr>
            <a:spLocks noGrp="1"/>
          </p:cNvSpPr>
          <p:nvPr>
            <p:ph type="title"/>
          </p:nvPr>
        </p:nvSpPr>
        <p:spPr>
          <a:xfrm>
            <a:off x="703635" y="365125"/>
            <a:ext cx="5527926" cy="1325563"/>
          </a:xfrm>
        </p:spPr>
        <p:txBody>
          <a:bodyPr>
            <a:normAutofit/>
          </a:bodyPr>
          <a:lstStyle/>
          <a:p>
            <a:r>
              <a:rPr lang="en-GB" dirty="0"/>
              <a:t>What do we have?</a:t>
            </a:r>
          </a:p>
        </p:txBody>
      </p:sp>
      <p:sp>
        <p:nvSpPr>
          <p:cNvPr id="26" name="Freeform: Shape 25">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33EC492D-5892-4F47-AB06-3B8E6D7E80C2}"/>
              </a:ext>
            </a:extLst>
          </p:cNvPr>
          <p:cNvSpPr>
            <a:spLocks noGrp="1"/>
          </p:cNvSpPr>
          <p:nvPr>
            <p:ph idx="1"/>
          </p:nvPr>
        </p:nvSpPr>
        <p:spPr>
          <a:xfrm>
            <a:off x="703635" y="1825625"/>
            <a:ext cx="5393361" cy="4351338"/>
          </a:xfrm>
        </p:spPr>
        <p:txBody>
          <a:bodyPr>
            <a:normAutofit fontScale="92500" lnSpcReduction="20000"/>
          </a:bodyPr>
          <a:lstStyle/>
          <a:p>
            <a:pPr marL="0" indent="0">
              <a:buNone/>
            </a:pPr>
            <a:r>
              <a:rPr lang="en-GB" sz="2400" b="1" dirty="0"/>
              <a:t>Primary Education</a:t>
            </a:r>
          </a:p>
          <a:p>
            <a:r>
              <a:rPr lang="en-GB" sz="2400" dirty="0"/>
              <a:t>Enhanced Provision Units</a:t>
            </a:r>
          </a:p>
          <a:p>
            <a:r>
              <a:rPr lang="en-GB" sz="2400" dirty="0"/>
              <a:t>Additional Support Centres (Primary)</a:t>
            </a:r>
          </a:p>
          <a:p>
            <a:r>
              <a:rPr lang="en-GB" sz="2400" dirty="0"/>
              <a:t>Severe and Complex Wings</a:t>
            </a:r>
          </a:p>
          <a:p>
            <a:r>
              <a:rPr lang="en-GB" sz="2400" dirty="0"/>
              <a:t>Inclusion and Wellbeing Service</a:t>
            </a:r>
          </a:p>
          <a:p>
            <a:r>
              <a:rPr lang="en-GB" sz="2400" dirty="0"/>
              <a:t>Windsor Park School (Primary)</a:t>
            </a:r>
          </a:p>
          <a:p>
            <a:pPr marL="0" indent="0">
              <a:buNone/>
            </a:pPr>
            <a:endParaRPr lang="en-GB" sz="2400" dirty="0"/>
          </a:p>
          <a:p>
            <a:pPr marL="0" indent="0">
              <a:buNone/>
            </a:pPr>
            <a:r>
              <a:rPr lang="en-GB" sz="2400" b="1" dirty="0"/>
              <a:t>Secondary Education</a:t>
            </a:r>
          </a:p>
          <a:p>
            <a:r>
              <a:rPr lang="en-GB" sz="2400" dirty="0"/>
              <a:t>Additional Support Centres</a:t>
            </a:r>
          </a:p>
          <a:p>
            <a:r>
              <a:rPr lang="en-GB" sz="2400" dirty="0"/>
              <a:t>Carrongrange High School</a:t>
            </a:r>
          </a:p>
          <a:p>
            <a:r>
              <a:rPr lang="en-GB" sz="2400" dirty="0"/>
              <a:t>Inclusion and Wellbeing Service</a:t>
            </a:r>
          </a:p>
          <a:p>
            <a:r>
              <a:rPr lang="en-GB" sz="2400" dirty="0"/>
              <a:t>Windsor Park School</a:t>
            </a:r>
          </a:p>
          <a:p>
            <a:endParaRPr lang="en-GB" sz="2400" dirty="0"/>
          </a:p>
        </p:txBody>
      </p:sp>
      <p:sp>
        <p:nvSpPr>
          <p:cNvPr id="28" name="Oval 27">
            <a:extLst>
              <a:ext uri="{FF2B5EF4-FFF2-40B4-BE49-F238E27FC236}">
                <a16:creationId xmlns:a16="http://schemas.microsoft.com/office/drawing/2014/main" id="{3B438362-1E1E-4C62-A99E-4134CB163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631"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6C077334-5571-4B83-A83E-4CCCFA7B5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632" y="0"/>
            <a:ext cx="2093996"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32" name="Straight Connector 31">
            <a:extLst>
              <a:ext uri="{FF2B5EF4-FFF2-40B4-BE49-F238E27FC236}">
                <a16:creationId xmlns:a16="http://schemas.microsoft.com/office/drawing/2014/main" id="{2F61ABFD-DE05-41FD-A6B7-6D40196C15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55865" y="1026771"/>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pic>
        <p:nvPicPr>
          <p:cNvPr id="7" name="Graphic 6" descr="Schoolhouse">
            <a:extLst>
              <a:ext uri="{FF2B5EF4-FFF2-40B4-BE49-F238E27FC236}">
                <a16:creationId xmlns:a16="http://schemas.microsoft.com/office/drawing/2014/main" id="{360FE712-9BB0-4DB8-A63A-BCD8EA8FFF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11331" y="4626194"/>
            <a:ext cx="2066062" cy="2066062"/>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34" name="Freeform: Shape 33">
            <a:extLst>
              <a:ext uri="{FF2B5EF4-FFF2-40B4-BE49-F238E27FC236}">
                <a16:creationId xmlns:a16="http://schemas.microsoft.com/office/drawing/2014/main" id="{0F646DF8-223D-47DD-95B1-F2654229E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6" name="Arc 35">
            <a:extLst>
              <a:ext uri="{FF2B5EF4-FFF2-40B4-BE49-F238E27FC236}">
                <a16:creationId xmlns:a16="http://schemas.microsoft.com/office/drawing/2014/main" id="{4D3DC50D-CA0F-48F9-B17E-20D8669AA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97791" y="402001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Picture 4" descr="Logo, company name&#10;&#10;Description automatically generated">
            <a:extLst>
              <a:ext uri="{FF2B5EF4-FFF2-40B4-BE49-F238E27FC236}">
                <a16:creationId xmlns:a16="http://schemas.microsoft.com/office/drawing/2014/main" id="{43C7B03B-0A45-4303-8409-F0064532E6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8009" y="1106672"/>
            <a:ext cx="2592904" cy="2224513"/>
          </a:xfrm>
          <a:prstGeom prst="rect">
            <a:avLst/>
          </a:prstGeom>
        </p:spPr>
      </p:pic>
    </p:spTree>
    <p:extLst>
      <p:ext uri="{BB962C8B-B14F-4D97-AF65-F5344CB8AC3E}">
        <p14:creationId xmlns:p14="http://schemas.microsoft.com/office/powerpoint/2010/main" val="1166304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17C243-D83E-4F54-A621-D51D3B2D32E0}"/>
              </a:ext>
            </a:extLst>
          </p:cNvPr>
          <p:cNvSpPr>
            <a:spLocks noGrp="1"/>
          </p:cNvSpPr>
          <p:nvPr>
            <p:ph type="title"/>
          </p:nvPr>
        </p:nvSpPr>
        <p:spPr>
          <a:xfrm>
            <a:off x="841248" y="548640"/>
            <a:ext cx="3600860" cy="5431536"/>
          </a:xfrm>
        </p:spPr>
        <p:txBody>
          <a:bodyPr>
            <a:normAutofit/>
          </a:bodyPr>
          <a:lstStyle/>
          <a:p>
            <a:r>
              <a:rPr lang="en-GB" sz="5400" dirty="0"/>
              <a:t>Accessing Specialist Provision In Falkirk Council</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D207826-76D4-45F5-B626-80B39249DAFB}"/>
              </a:ext>
            </a:extLst>
          </p:cNvPr>
          <p:cNvSpPr>
            <a:spLocks noGrp="1"/>
          </p:cNvSpPr>
          <p:nvPr>
            <p:ph idx="1"/>
          </p:nvPr>
        </p:nvSpPr>
        <p:spPr>
          <a:xfrm>
            <a:off x="5126418" y="377505"/>
            <a:ext cx="6834773" cy="6127204"/>
          </a:xfrm>
        </p:spPr>
        <p:txBody>
          <a:bodyPr anchor="ctr">
            <a:normAutofit/>
          </a:bodyPr>
          <a:lstStyle/>
          <a:p>
            <a:pPr marL="0" indent="0">
              <a:buNone/>
            </a:pPr>
            <a:r>
              <a:rPr lang="en-GB" sz="2200" dirty="0"/>
              <a:t>If you have accessed this presentation prior to discussing specialist provision with your child’s Key Teacher, please contact them to discuss transition planning for your child’s education.</a:t>
            </a:r>
          </a:p>
          <a:p>
            <a:pPr marL="0" indent="0">
              <a:buNone/>
            </a:pPr>
            <a:endParaRPr lang="en-GB" sz="2200" dirty="0"/>
          </a:p>
          <a:p>
            <a:pPr marL="0" indent="0">
              <a:buNone/>
            </a:pPr>
            <a:r>
              <a:rPr lang="en-GB" sz="2200" dirty="0"/>
              <a:t>The majority of children in Falkirk Council can be supported in mainstream education. *Further Information</a:t>
            </a:r>
          </a:p>
          <a:p>
            <a:pPr marL="0" indent="0">
              <a:buNone/>
            </a:pPr>
            <a:endParaRPr lang="en-GB" sz="2200" dirty="0"/>
          </a:p>
          <a:p>
            <a:pPr marL="0" indent="0">
              <a:buNone/>
            </a:pPr>
            <a:r>
              <a:rPr lang="en-GB" sz="2200" dirty="0"/>
              <a:t>Specialist provision in Falkirk Council is accessed by your child’s establishment making a referral to the Placement Change Panel, which is operated by the Additional Support Needs Service.</a:t>
            </a:r>
          </a:p>
          <a:p>
            <a:pPr marL="0" indent="0">
              <a:buNone/>
            </a:pPr>
            <a:endParaRPr lang="en-GB" sz="400" dirty="0"/>
          </a:p>
          <a:p>
            <a:pPr marL="0" indent="0">
              <a:buNone/>
            </a:pPr>
            <a:r>
              <a:rPr lang="en-GB" sz="2200" dirty="0"/>
              <a:t>* </a:t>
            </a:r>
            <a:r>
              <a:rPr lang="en-GB" sz="1600" dirty="0">
                <a:hlinkClick r:id="rId2"/>
              </a:rPr>
              <a:t>https://www.gov.scot/publications/guidance-presumption-provide-education-mainstream-setting/</a:t>
            </a:r>
            <a:endParaRPr lang="en-GB" sz="1600" dirty="0"/>
          </a:p>
          <a:p>
            <a:pPr marL="0" indent="0">
              <a:buNone/>
            </a:pPr>
            <a:endParaRPr lang="en-GB" sz="2200" dirty="0"/>
          </a:p>
        </p:txBody>
      </p:sp>
      <p:pic>
        <p:nvPicPr>
          <p:cNvPr id="4" name="Picture 3">
            <a:extLst>
              <a:ext uri="{FF2B5EF4-FFF2-40B4-BE49-F238E27FC236}">
                <a16:creationId xmlns:a16="http://schemas.microsoft.com/office/drawing/2014/main" id="{67281212-516A-436F-8102-CC625DDD91CD}"/>
              </a:ext>
            </a:extLst>
          </p:cNvPr>
          <p:cNvPicPr>
            <a:picLocks noChangeAspect="1"/>
          </p:cNvPicPr>
          <p:nvPr/>
        </p:nvPicPr>
        <p:blipFill>
          <a:blip r:embed="rId3"/>
          <a:stretch>
            <a:fillRect/>
          </a:stretch>
        </p:blipFill>
        <p:spPr>
          <a:xfrm>
            <a:off x="10817289" y="5630835"/>
            <a:ext cx="1298561" cy="1109568"/>
          </a:xfrm>
          <a:prstGeom prst="rect">
            <a:avLst/>
          </a:prstGeom>
        </p:spPr>
      </p:pic>
    </p:spTree>
    <p:extLst>
      <p:ext uri="{BB962C8B-B14F-4D97-AF65-F5344CB8AC3E}">
        <p14:creationId xmlns:p14="http://schemas.microsoft.com/office/powerpoint/2010/main" val="1441340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4E831-F8AA-4BDF-A8DD-69794510D03F}"/>
              </a:ext>
            </a:extLst>
          </p:cNvPr>
          <p:cNvSpPr>
            <a:spLocks noGrp="1"/>
          </p:cNvSpPr>
          <p:nvPr>
            <p:ph type="title"/>
          </p:nvPr>
        </p:nvSpPr>
        <p:spPr>
          <a:xfrm>
            <a:off x="0" y="0"/>
            <a:ext cx="6092949" cy="1622321"/>
          </a:xfrm>
        </p:spPr>
        <p:txBody>
          <a:bodyPr>
            <a:normAutofit/>
          </a:bodyPr>
          <a:lstStyle/>
          <a:p>
            <a:r>
              <a:rPr lang="en-GB" sz="4000" dirty="0"/>
              <a:t>Primary Enhanced Provision</a:t>
            </a:r>
          </a:p>
        </p:txBody>
      </p:sp>
      <p:sp>
        <p:nvSpPr>
          <p:cNvPr id="3" name="Content Placeholder 2">
            <a:extLst>
              <a:ext uri="{FF2B5EF4-FFF2-40B4-BE49-F238E27FC236}">
                <a16:creationId xmlns:a16="http://schemas.microsoft.com/office/drawing/2014/main" id="{EE3D11F6-16A7-402F-B718-6EE625C6346C}"/>
              </a:ext>
            </a:extLst>
          </p:cNvPr>
          <p:cNvSpPr>
            <a:spLocks noGrp="1"/>
          </p:cNvSpPr>
          <p:nvPr>
            <p:ph idx="1"/>
          </p:nvPr>
        </p:nvSpPr>
        <p:spPr>
          <a:xfrm>
            <a:off x="261257" y="1334278"/>
            <a:ext cx="5658951" cy="5365102"/>
          </a:xfrm>
        </p:spPr>
        <p:txBody>
          <a:bodyPr>
            <a:normAutofit lnSpcReduction="10000"/>
          </a:bodyPr>
          <a:lstStyle/>
          <a:p>
            <a:pPr marL="0" indent="0">
              <a:buNone/>
            </a:pPr>
            <a:r>
              <a:rPr lang="en-GB" sz="1000" dirty="0"/>
              <a:t>This resource seeks to enable pupils who require significant additional support to access the mainstream curriculum and classes, and be included optimally in the life of the school. </a:t>
            </a:r>
          </a:p>
          <a:p>
            <a:pPr marL="0" indent="0">
              <a:buNone/>
            </a:pPr>
            <a:r>
              <a:rPr lang="en-GB" sz="1000" dirty="0"/>
              <a:t>Enhanced Provision is positioned in 15 of the authority’s 50 primary schools:  </a:t>
            </a:r>
          </a:p>
          <a:p>
            <a:endParaRPr lang="en-GB" sz="1000" dirty="0"/>
          </a:p>
          <a:p>
            <a:pPr marL="514350" indent="-514350">
              <a:buFont typeface="+mj-lt"/>
              <a:buAutoNum type="arabicPeriod"/>
            </a:pPr>
            <a:r>
              <a:rPr lang="en-GB" sz="1000" dirty="0" err="1"/>
              <a:t>Bainsford</a:t>
            </a:r>
            <a:r>
              <a:rPr lang="en-GB" sz="1000" dirty="0"/>
              <a:t> Primary School </a:t>
            </a:r>
          </a:p>
          <a:p>
            <a:pPr marL="514350" indent="-514350">
              <a:buFont typeface="+mj-lt"/>
              <a:buAutoNum type="arabicPeriod"/>
            </a:pPr>
            <a:r>
              <a:rPr lang="en-GB" sz="1000" dirty="0" err="1"/>
              <a:t>Carronshore</a:t>
            </a:r>
            <a:r>
              <a:rPr lang="en-GB" sz="1000" dirty="0"/>
              <a:t> Primary School</a:t>
            </a:r>
          </a:p>
          <a:p>
            <a:pPr marL="514350" indent="-514350">
              <a:buFont typeface="+mj-lt"/>
              <a:buAutoNum type="arabicPeriod"/>
            </a:pPr>
            <a:r>
              <a:rPr lang="en-GB" sz="1000" dirty="0" err="1"/>
              <a:t>Deanburn</a:t>
            </a:r>
            <a:r>
              <a:rPr lang="en-GB" sz="1000" dirty="0"/>
              <a:t> Primary School </a:t>
            </a:r>
          </a:p>
          <a:p>
            <a:pPr marL="514350" indent="-514350">
              <a:buFont typeface="+mj-lt"/>
              <a:buAutoNum type="arabicPeriod"/>
            </a:pPr>
            <a:r>
              <a:rPr lang="en-GB" sz="1000" dirty="0"/>
              <a:t>Easter </a:t>
            </a:r>
            <a:r>
              <a:rPr lang="en-GB" sz="1000" dirty="0" err="1"/>
              <a:t>Carmuirs</a:t>
            </a:r>
            <a:r>
              <a:rPr lang="en-GB" sz="1000" dirty="0"/>
              <a:t> Primary School	</a:t>
            </a:r>
          </a:p>
          <a:p>
            <a:pPr marL="514350" indent="-514350">
              <a:buFont typeface="+mj-lt"/>
              <a:buAutoNum type="arabicPeriod"/>
            </a:pPr>
            <a:r>
              <a:rPr lang="en-GB" sz="1000" dirty="0"/>
              <a:t>Grange Primary School </a:t>
            </a:r>
          </a:p>
          <a:p>
            <a:pPr marL="514350" indent="-514350">
              <a:buFont typeface="+mj-lt"/>
              <a:buAutoNum type="arabicPeriod"/>
            </a:pPr>
            <a:r>
              <a:rPr lang="en-GB" sz="1000" dirty="0" err="1"/>
              <a:t>Hallglen</a:t>
            </a:r>
            <a:r>
              <a:rPr lang="en-GB" sz="1000" dirty="0"/>
              <a:t> Primary School</a:t>
            </a:r>
          </a:p>
          <a:p>
            <a:pPr marL="514350" indent="-514350">
              <a:buFont typeface="+mj-lt"/>
              <a:buAutoNum type="arabicPeriod"/>
            </a:pPr>
            <a:r>
              <a:rPr lang="en-GB" sz="1000" dirty="0"/>
              <a:t>Langlees Primary School</a:t>
            </a:r>
          </a:p>
          <a:p>
            <a:pPr marL="514350" indent="-514350">
              <a:buFont typeface="+mj-lt"/>
              <a:buAutoNum type="arabicPeriod"/>
            </a:pPr>
            <a:r>
              <a:rPr lang="en-GB" sz="1000" dirty="0" err="1"/>
              <a:t>Larbert</a:t>
            </a:r>
            <a:r>
              <a:rPr lang="en-GB" sz="1000" dirty="0"/>
              <a:t> Village Primary School	</a:t>
            </a:r>
          </a:p>
          <a:p>
            <a:pPr marL="514350" indent="-514350">
              <a:buFont typeface="+mj-lt"/>
              <a:buAutoNum type="arabicPeriod"/>
            </a:pPr>
            <a:r>
              <a:rPr lang="en-GB" sz="1000" dirty="0"/>
              <a:t>Moray Primary School</a:t>
            </a:r>
          </a:p>
          <a:p>
            <a:pPr marL="514350" indent="-514350">
              <a:buFont typeface="+mj-lt"/>
              <a:buAutoNum type="arabicPeriod"/>
            </a:pPr>
            <a:r>
              <a:rPr lang="en-GB" sz="1000" dirty="0" err="1"/>
              <a:t>Nethermains</a:t>
            </a:r>
            <a:r>
              <a:rPr lang="en-GB" sz="1000" dirty="0"/>
              <a:t> Primary School</a:t>
            </a:r>
          </a:p>
          <a:p>
            <a:pPr marL="514350" indent="-514350">
              <a:buFont typeface="+mj-lt"/>
              <a:buAutoNum type="arabicPeriod"/>
            </a:pPr>
            <a:r>
              <a:rPr lang="en-GB" sz="1000" dirty="0" err="1"/>
              <a:t>Slamannan</a:t>
            </a:r>
            <a:r>
              <a:rPr lang="en-GB" sz="1000" dirty="0"/>
              <a:t> Primary School</a:t>
            </a:r>
          </a:p>
          <a:p>
            <a:pPr marL="514350" indent="-514350">
              <a:buFont typeface="+mj-lt"/>
              <a:buAutoNum type="arabicPeriod"/>
            </a:pPr>
            <a:r>
              <a:rPr lang="en-GB" sz="1000" dirty="0" err="1"/>
              <a:t>Shieldhill</a:t>
            </a:r>
            <a:r>
              <a:rPr lang="en-GB" sz="1000" dirty="0"/>
              <a:t> Primary School</a:t>
            </a:r>
          </a:p>
          <a:p>
            <a:pPr marL="514350" indent="-514350">
              <a:buFont typeface="+mj-lt"/>
              <a:buAutoNum type="arabicPeriod"/>
            </a:pPr>
            <a:r>
              <a:rPr lang="en-GB" sz="1000" dirty="0"/>
              <a:t>Stenhousemuir Primary School</a:t>
            </a:r>
          </a:p>
          <a:p>
            <a:pPr marL="514350" indent="-514350">
              <a:buFont typeface="+mj-lt"/>
              <a:buAutoNum type="arabicPeriod"/>
            </a:pPr>
            <a:r>
              <a:rPr lang="en-GB" sz="1000" dirty="0"/>
              <a:t>St Patrick’s Primary School  </a:t>
            </a:r>
          </a:p>
          <a:p>
            <a:pPr marL="514350" indent="-514350">
              <a:buFont typeface="+mj-lt"/>
              <a:buAutoNum type="arabicPeriod"/>
            </a:pPr>
            <a:r>
              <a:rPr lang="en-GB" sz="1000" dirty="0"/>
              <a:t>Victoria Primary School  	 </a:t>
            </a:r>
          </a:p>
          <a:p>
            <a:pPr marL="514350" indent="-514350">
              <a:buFont typeface="+mj-lt"/>
              <a:buAutoNum type="arabicPeriod"/>
            </a:pPr>
            <a:endParaRPr lang="en-GB" sz="1000" dirty="0"/>
          </a:p>
          <a:p>
            <a:pPr marL="0" indent="0">
              <a:buNone/>
            </a:pPr>
            <a:r>
              <a:rPr lang="en-GB" sz="1000" dirty="0"/>
              <a:t>Enhanced provisions are under the leadership of the school Headteacher.  Contact details can be found on Falkirk Councils website: </a:t>
            </a:r>
            <a:r>
              <a:rPr lang="en-GB" sz="1000" dirty="0">
                <a:hlinkClick r:id="rId2"/>
              </a:rPr>
              <a:t>https://www.falkirk.gov.uk/services/schools-education/</a:t>
            </a:r>
            <a:r>
              <a:rPr lang="en-GB" sz="1000" dirty="0"/>
              <a:t>	</a:t>
            </a:r>
          </a:p>
          <a:p>
            <a:endParaRPr lang="en-GB" sz="600" dirty="0"/>
          </a:p>
        </p:txBody>
      </p:sp>
      <p:sp>
        <p:nvSpPr>
          <p:cNvPr id="69" name="Rectangle 68">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7BDC3F1-AFC7-412D-BEB2-0DD855BE34B6}"/>
              </a:ext>
            </a:extLst>
          </p:cNvPr>
          <p:cNvPicPr>
            <a:picLocks noChangeAspect="1"/>
          </p:cNvPicPr>
          <p:nvPr/>
        </p:nvPicPr>
        <p:blipFill rotWithShape="1">
          <a:blip r:embed="rId3"/>
          <a:srcRect b="50000"/>
          <a:stretch/>
        </p:blipFill>
        <p:spPr>
          <a:xfrm>
            <a:off x="6904709" y="1935533"/>
            <a:ext cx="4475531" cy="2983687"/>
          </a:xfrm>
          <a:prstGeom prst="rect">
            <a:avLst/>
          </a:prstGeom>
          <a:effectLst/>
        </p:spPr>
      </p:pic>
      <p:pic>
        <p:nvPicPr>
          <p:cNvPr id="8" name="Picture 7">
            <a:extLst>
              <a:ext uri="{FF2B5EF4-FFF2-40B4-BE49-F238E27FC236}">
                <a16:creationId xmlns:a16="http://schemas.microsoft.com/office/drawing/2014/main" id="{5F48C97C-5D21-4A34-812D-ABC0469FCB84}"/>
              </a:ext>
            </a:extLst>
          </p:cNvPr>
          <p:cNvPicPr>
            <a:picLocks noChangeAspect="1"/>
          </p:cNvPicPr>
          <p:nvPr/>
        </p:nvPicPr>
        <p:blipFill>
          <a:blip r:embed="rId4"/>
          <a:stretch>
            <a:fillRect/>
          </a:stretch>
        </p:blipFill>
        <p:spPr>
          <a:xfrm>
            <a:off x="10314250" y="5053311"/>
            <a:ext cx="1304657" cy="1109568"/>
          </a:xfrm>
          <a:prstGeom prst="rect">
            <a:avLst/>
          </a:prstGeom>
        </p:spPr>
      </p:pic>
    </p:spTree>
    <p:extLst>
      <p:ext uri="{BB962C8B-B14F-4D97-AF65-F5344CB8AC3E}">
        <p14:creationId xmlns:p14="http://schemas.microsoft.com/office/powerpoint/2010/main" val="383263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BE9BE-EF75-4BD2-9D00-5C841412DE09}"/>
              </a:ext>
            </a:extLst>
          </p:cNvPr>
          <p:cNvSpPr>
            <a:spLocks noGrp="1"/>
          </p:cNvSpPr>
          <p:nvPr>
            <p:ph type="title"/>
          </p:nvPr>
        </p:nvSpPr>
        <p:spPr>
          <a:xfrm>
            <a:off x="838200" y="0"/>
            <a:ext cx="10515600" cy="1325563"/>
          </a:xfrm>
        </p:spPr>
        <p:txBody>
          <a:bodyPr/>
          <a:lstStyle/>
          <a:p>
            <a:pPr algn="ctr"/>
            <a:r>
              <a:rPr lang="en-GB" dirty="0"/>
              <a:t>Enhanced Provision</a:t>
            </a:r>
          </a:p>
        </p:txBody>
      </p:sp>
      <p:pic>
        <p:nvPicPr>
          <p:cNvPr id="4" name="BA5ACE9E">
            <a:hlinkClick r:id="" action="ppaction://media"/>
            <a:extLst>
              <a:ext uri="{FF2B5EF4-FFF2-40B4-BE49-F238E27FC236}">
                <a16:creationId xmlns:a16="http://schemas.microsoft.com/office/drawing/2014/main" id="{F19C8439-C2CB-42B8-AB1E-DE6DB8C7AF5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3339" y="1077750"/>
            <a:ext cx="4597167" cy="5255578"/>
          </a:xfrm>
        </p:spPr>
      </p:pic>
      <p:sp>
        <p:nvSpPr>
          <p:cNvPr id="5" name="TextBox 4">
            <a:extLst>
              <a:ext uri="{FF2B5EF4-FFF2-40B4-BE49-F238E27FC236}">
                <a16:creationId xmlns:a16="http://schemas.microsoft.com/office/drawing/2014/main" id="{4974FE90-2237-4651-B3DE-D374512153DE}"/>
              </a:ext>
            </a:extLst>
          </p:cNvPr>
          <p:cNvSpPr txBox="1"/>
          <p:nvPr/>
        </p:nvSpPr>
        <p:spPr>
          <a:xfrm>
            <a:off x="5840963" y="1690688"/>
            <a:ext cx="5617029" cy="1754326"/>
          </a:xfrm>
          <a:prstGeom prst="rect">
            <a:avLst/>
          </a:prstGeom>
          <a:noFill/>
        </p:spPr>
        <p:txBody>
          <a:bodyPr wrap="square" rtlCol="0">
            <a:spAutoFit/>
          </a:bodyPr>
          <a:lstStyle/>
          <a:p>
            <a:r>
              <a:rPr lang="en-GB" dirty="0" err="1"/>
              <a:t>Carronshore</a:t>
            </a:r>
            <a:r>
              <a:rPr lang="en-GB" dirty="0"/>
              <a:t> Primary School Enhanced Provision have provided an example of what you might expect from an Enhanced Provision.</a:t>
            </a:r>
          </a:p>
          <a:p>
            <a:endParaRPr lang="en-GB" dirty="0"/>
          </a:p>
          <a:p>
            <a:r>
              <a:rPr lang="en-GB" dirty="0"/>
              <a:t>Please note that not all features are found in every Enhanced Provision.</a:t>
            </a:r>
          </a:p>
        </p:txBody>
      </p:sp>
      <p:pic>
        <p:nvPicPr>
          <p:cNvPr id="8" name="Picture 7">
            <a:extLst>
              <a:ext uri="{FF2B5EF4-FFF2-40B4-BE49-F238E27FC236}">
                <a16:creationId xmlns:a16="http://schemas.microsoft.com/office/drawing/2014/main" id="{D911AD8E-B418-4C8F-A53F-976DBC464AB2}"/>
              </a:ext>
            </a:extLst>
          </p:cNvPr>
          <p:cNvPicPr>
            <a:picLocks noChangeAspect="1"/>
          </p:cNvPicPr>
          <p:nvPr/>
        </p:nvPicPr>
        <p:blipFill>
          <a:blip r:embed="rId5"/>
          <a:stretch>
            <a:fillRect/>
          </a:stretch>
        </p:blipFill>
        <p:spPr>
          <a:xfrm>
            <a:off x="10808711" y="5593512"/>
            <a:ext cx="1298561" cy="1109568"/>
          </a:xfrm>
          <a:prstGeom prst="rect">
            <a:avLst/>
          </a:prstGeom>
        </p:spPr>
      </p:pic>
      <p:sp>
        <p:nvSpPr>
          <p:cNvPr id="3" name="TextBox 2">
            <a:extLst>
              <a:ext uri="{FF2B5EF4-FFF2-40B4-BE49-F238E27FC236}">
                <a16:creationId xmlns:a16="http://schemas.microsoft.com/office/drawing/2014/main" id="{27E241D7-F8F6-467F-9498-268517D4D4BC}"/>
              </a:ext>
            </a:extLst>
          </p:cNvPr>
          <p:cNvSpPr txBox="1"/>
          <p:nvPr/>
        </p:nvSpPr>
        <p:spPr>
          <a:xfrm>
            <a:off x="1434517" y="6581001"/>
            <a:ext cx="4840448" cy="276999"/>
          </a:xfrm>
          <a:prstGeom prst="rect">
            <a:avLst/>
          </a:prstGeom>
          <a:noFill/>
        </p:spPr>
        <p:txBody>
          <a:bodyPr wrap="square" rtlCol="0">
            <a:spAutoFit/>
          </a:bodyPr>
          <a:lstStyle/>
          <a:p>
            <a:r>
              <a:rPr lang="en-GB" sz="1200" dirty="0"/>
              <a:t>Video content correct at the time of creation.</a:t>
            </a:r>
          </a:p>
        </p:txBody>
      </p:sp>
    </p:spTree>
    <p:extLst>
      <p:ext uri="{BB962C8B-B14F-4D97-AF65-F5344CB8AC3E}">
        <p14:creationId xmlns:p14="http://schemas.microsoft.com/office/powerpoint/2010/main" val="390270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76B9A3-9DE1-4D40-9768-63C8438BA80B}"/>
              </a:ext>
            </a:extLst>
          </p:cNvPr>
          <p:cNvSpPr>
            <a:spLocks noGrp="1"/>
          </p:cNvSpPr>
          <p:nvPr>
            <p:ph type="title"/>
          </p:nvPr>
        </p:nvSpPr>
        <p:spPr>
          <a:xfrm>
            <a:off x="838200" y="365125"/>
            <a:ext cx="10515600" cy="1325563"/>
          </a:xfrm>
        </p:spPr>
        <p:txBody>
          <a:bodyPr>
            <a:normAutofit/>
          </a:bodyPr>
          <a:lstStyle/>
          <a:p>
            <a:r>
              <a:rPr lang="en-GB" sz="5400" dirty="0"/>
              <a:t>Primary Additional Support Centre</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8E0537A-1F81-4580-8720-F445ED9E1A68}"/>
              </a:ext>
            </a:extLst>
          </p:cNvPr>
          <p:cNvSpPr>
            <a:spLocks noGrp="1"/>
          </p:cNvSpPr>
          <p:nvPr>
            <p:ph idx="1"/>
          </p:nvPr>
        </p:nvSpPr>
        <p:spPr>
          <a:xfrm>
            <a:off x="838200" y="1929384"/>
            <a:ext cx="10515600" cy="4251960"/>
          </a:xfrm>
        </p:spPr>
        <p:txBody>
          <a:bodyPr>
            <a:normAutofit/>
          </a:bodyPr>
          <a:lstStyle/>
          <a:p>
            <a:pPr marL="0" indent="0">
              <a:buNone/>
            </a:pPr>
            <a:r>
              <a:rPr lang="en-GB" sz="1200" dirty="0"/>
              <a:t>ASCs are based within a mainstream primary schools, this facility provides additional support for pupils whose needs arise from significant social and communication difficulties, including those who have a diagnosis of Autism Spectrum Disorder. This resource seeks to enable pupils who require significant additional support to access a differentiated mainstream curriculum, through a carefully managed learning environment and structure of the day. </a:t>
            </a:r>
          </a:p>
          <a:p>
            <a:pPr marL="0" indent="0">
              <a:buNone/>
            </a:pPr>
            <a:r>
              <a:rPr lang="en-GB" sz="1200" dirty="0"/>
              <a:t> </a:t>
            </a:r>
          </a:p>
          <a:p>
            <a:pPr marL="0" indent="0">
              <a:buNone/>
            </a:pPr>
            <a:r>
              <a:rPr lang="en-GB" sz="1200" dirty="0"/>
              <a:t>Where possible pupils in the ASC may be supported into mainstream classes, and will be included in the life of the school.</a:t>
            </a:r>
          </a:p>
          <a:p>
            <a:pPr marL="0" indent="0">
              <a:buNone/>
            </a:pPr>
            <a:endParaRPr lang="en-GB" sz="1200" dirty="0"/>
          </a:p>
          <a:p>
            <a:pPr marL="0" indent="0">
              <a:buNone/>
            </a:pPr>
            <a:r>
              <a:rPr lang="en-GB" sz="1200" dirty="0"/>
              <a:t>Primary ASCs are based in the following schools:</a:t>
            </a:r>
          </a:p>
          <a:p>
            <a:pPr marL="0" indent="0">
              <a:buNone/>
            </a:pPr>
            <a:endParaRPr lang="en-GB" sz="1200" dirty="0"/>
          </a:p>
          <a:p>
            <a:r>
              <a:rPr lang="en-GB" sz="1200" dirty="0" err="1"/>
              <a:t>Ladeside</a:t>
            </a:r>
            <a:r>
              <a:rPr lang="en-GB" sz="1200" dirty="0"/>
              <a:t> ASC</a:t>
            </a:r>
          </a:p>
          <a:p>
            <a:r>
              <a:rPr lang="en-GB" sz="1200" dirty="0"/>
              <a:t>Easter </a:t>
            </a:r>
            <a:r>
              <a:rPr lang="en-GB" sz="1200" dirty="0" err="1"/>
              <a:t>Carmuirs</a:t>
            </a:r>
            <a:r>
              <a:rPr lang="en-GB" sz="1200" dirty="0"/>
              <a:t> ASC</a:t>
            </a:r>
          </a:p>
          <a:p>
            <a:r>
              <a:rPr lang="en-GB" sz="1200" dirty="0"/>
              <a:t>Sacred Heart ASC</a:t>
            </a:r>
          </a:p>
          <a:p>
            <a:endParaRPr lang="en-GB" sz="1200" dirty="0"/>
          </a:p>
          <a:p>
            <a:pPr marL="0" indent="0">
              <a:buNone/>
            </a:pPr>
            <a:r>
              <a:rPr lang="en-GB" sz="1200" dirty="0"/>
              <a:t>Primary ASCs are under the leadership of the school Headteacher.  Contact details can be found on Falkirk Councils website:</a:t>
            </a:r>
          </a:p>
          <a:p>
            <a:pPr marL="0" indent="0">
              <a:buNone/>
            </a:pPr>
            <a:r>
              <a:rPr lang="en-GB" sz="1200" dirty="0">
                <a:hlinkClick r:id="rId2"/>
              </a:rPr>
              <a:t>https://www.falkirk.gov.uk/services/schools-education/</a:t>
            </a:r>
            <a:endParaRPr lang="en-GB" sz="1200" dirty="0"/>
          </a:p>
          <a:p>
            <a:endParaRPr lang="en-GB" sz="1200" dirty="0"/>
          </a:p>
        </p:txBody>
      </p:sp>
      <p:pic>
        <p:nvPicPr>
          <p:cNvPr id="6" name="Picture 5">
            <a:extLst>
              <a:ext uri="{FF2B5EF4-FFF2-40B4-BE49-F238E27FC236}">
                <a16:creationId xmlns:a16="http://schemas.microsoft.com/office/drawing/2014/main" id="{2C0034A8-35C5-42B6-84F8-702EF372B91C}"/>
              </a:ext>
            </a:extLst>
          </p:cNvPr>
          <p:cNvPicPr>
            <a:picLocks noChangeAspect="1"/>
          </p:cNvPicPr>
          <p:nvPr/>
        </p:nvPicPr>
        <p:blipFill>
          <a:blip r:embed="rId3"/>
          <a:stretch>
            <a:fillRect/>
          </a:stretch>
        </p:blipFill>
        <p:spPr>
          <a:xfrm>
            <a:off x="10817289" y="5630835"/>
            <a:ext cx="1298561" cy="1109568"/>
          </a:xfrm>
          <a:prstGeom prst="rect">
            <a:avLst/>
          </a:prstGeom>
        </p:spPr>
      </p:pic>
    </p:spTree>
    <p:extLst>
      <p:ext uri="{BB962C8B-B14F-4D97-AF65-F5344CB8AC3E}">
        <p14:creationId xmlns:p14="http://schemas.microsoft.com/office/powerpoint/2010/main" val="119769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76B9A3-9DE1-4D40-9768-63C8438BA80B}"/>
              </a:ext>
            </a:extLst>
          </p:cNvPr>
          <p:cNvSpPr>
            <a:spLocks noGrp="1"/>
          </p:cNvSpPr>
          <p:nvPr>
            <p:ph type="title"/>
          </p:nvPr>
        </p:nvSpPr>
        <p:spPr>
          <a:xfrm>
            <a:off x="838200" y="365125"/>
            <a:ext cx="10515600" cy="1325563"/>
          </a:xfrm>
        </p:spPr>
        <p:txBody>
          <a:bodyPr>
            <a:normAutofit/>
          </a:bodyPr>
          <a:lstStyle/>
          <a:p>
            <a:r>
              <a:rPr lang="en-GB" sz="5400" dirty="0"/>
              <a:t>Primary Additional Support Centre</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C0034A8-35C5-42B6-84F8-702EF372B91C}"/>
              </a:ext>
            </a:extLst>
          </p:cNvPr>
          <p:cNvPicPr>
            <a:picLocks noChangeAspect="1"/>
          </p:cNvPicPr>
          <p:nvPr/>
        </p:nvPicPr>
        <p:blipFill>
          <a:blip r:embed="rId3"/>
          <a:stretch>
            <a:fillRect/>
          </a:stretch>
        </p:blipFill>
        <p:spPr>
          <a:xfrm>
            <a:off x="10817289" y="5630835"/>
            <a:ext cx="1298561" cy="1109568"/>
          </a:xfrm>
          <a:prstGeom prst="rect">
            <a:avLst/>
          </a:prstGeom>
        </p:spPr>
      </p:pic>
      <p:sp>
        <p:nvSpPr>
          <p:cNvPr id="7" name="Content Placeholder 2">
            <a:extLst>
              <a:ext uri="{FF2B5EF4-FFF2-40B4-BE49-F238E27FC236}">
                <a16:creationId xmlns:a16="http://schemas.microsoft.com/office/drawing/2014/main" id="{BD61516D-9ED9-4294-A84B-5CED39F841D6}"/>
              </a:ext>
            </a:extLst>
          </p:cNvPr>
          <p:cNvSpPr txBox="1">
            <a:spLocks/>
          </p:cNvSpPr>
          <p:nvPr/>
        </p:nvSpPr>
        <p:spPr>
          <a:xfrm>
            <a:off x="950969" y="1985840"/>
            <a:ext cx="10515600"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err="1"/>
              <a:t>Ladeside</a:t>
            </a:r>
            <a:r>
              <a:rPr lang="en-GB" dirty="0"/>
              <a:t> Primary School ASC have provided an example of what you could expect from an ASC.  Click on the thumbnail picture below to access their information presentation!</a:t>
            </a:r>
          </a:p>
          <a:p>
            <a:endParaRPr lang="en-GB" dirty="0"/>
          </a:p>
        </p:txBody>
      </p:sp>
      <p:graphicFrame>
        <p:nvGraphicFramePr>
          <p:cNvPr id="9" name="Object 8">
            <a:hlinkClick r:id="" action="ppaction://ole?verb=0"/>
            <a:extLst>
              <a:ext uri="{FF2B5EF4-FFF2-40B4-BE49-F238E27FC236}">
                <a16:creationId xmlns:a16="http://schemas.microsoft.com/office/drawing/2014/main" id="{355A85B1-5908-400C-8082-76D7282337AD}"/>
              </a:ext>
            </a:extLst>
          </p:cNvPr>
          <p:cNvGraphicFramePr>
            <a:graphicFrameLocks noChangeAspect="1"/>
          </p:cNvGraphicFramePr>
          <p:nvPr>
            <p:extLst>
              <p:ext uri="{D42A27DB-BD31-4B8C-83A1-F6EECF244321}">
                <p14:modId xmlns:p14="http://schemas.microsoft.com/office/powerpoint/2010/main" val="3850845354"/>
              </p:ext>
            </p:extLst>
          </p:nvPr>
        </p:nvGraphicFramePr>
        <p:xfrm>
          <a:off x="3205163" y="3429000"/>
          <a:ext cx="5567362" cy="3132138"/>
        </p:xfrm>
        <a:graphic>
          <a:graphicData uri="http://schemas.openxmlformats.org/presentationml/2006/ole">
            <mc:AlternateContent xmlns:mc="http://schemas.openxmlformats.org/markup-compatibility/2006">
              <mc:Choice xmlns:v="urn:schemas-microsoft-com:vml" Requires="v">
                <p:oleObj spid="_x0000_s3093" name="Acrobat Document" r:id="rId4" imgW="9144000" imgH="5143500" progId="Acrobat.Document.DC">
                  <p:embed/>
                </p:oleObj>
              </mc:Choice>
              <mc:Fallback>
                <p:oleObj name="Acrobat Document" r:id="rId4" imgW="9144000" imgH="5143500" progId="Acrobat.Document.DC">
                  <p:embed/>
                  <p:pic>
                    <p:nvPicPr>
                      <p:cNvPr id="5" name="Object 4">
                        <a:hlinkClick r:id="" action="ppaction://ole?verb=0"/>
                        <a:extLst>
                          <a:ext uri="{FF2B5EF4-FFF2-40B4-BE49-F238E27FC236}">
                            <a16:creationId xmlns:a16="http://schemas.microsoft.com/office/drawing/2014/main" id="{239465CB-4362-4276-AB3E-492335C47684}"/>
                          </a:ext>
                        </a:extLst>
                      </p:cNvPr>
                      <p:cNvPicPr/>
                      <p:nvPr/>
                    </p:nvPicPr>
                    <p:blipFill>
                      <a:blip r:embed="rId5"/>
                      <a:stretch>
                        <a:fillRect/>
                      </a:stretch>
                    </p:blipFill>
                    <p:spPr>
                      <a:xfrm>
                        <a:off x="3205163" y="3429000"/>
                        <a:ext cx="5567362" cy="3132138"/>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77A3974E-19B0-4421-8E58-EA12D3F15FED}"/>
              </a:ext>
            </a:extLst>
          </p:cNvPr>
          <p:cNvSpPr txBox="1"/>
          <p:nvPr/>
        </p:nvSpPr>
        <p:spPr>
          <a:xfrm>
            <a:off x="4530054" y="6540235"/>
            <a:ext cx="4840448" cy="276999"/>
          </a:xfrm>
          <a:prstGeom prst="rect">
            <a:avLst/>
          </a:prstGeom>
          <a:noFill/>
        </p:spPr>
        <p:txBody>
          <a:bodyPr wrap="square" rtlCol="0">
            <a:spAutoFit/>
          </a:bodyPr>
          <a:lstStyle/>
          <a:p>
            <a:r>
              <a:rPr lang="en-GB" sz="1200" dirty="0"/>
              <a:t>Information correct at the time of creation.</a:t>
            </a:r>
          </a:p>
        </p:txBody>
      </p:sp>
    </p:spTree>
    <p:extLst>
      <p:ext uri="{BB962C8B-B14F-4D97-AF65-F5344CB8AC3E}">
        <p14:creationId xmlns:p14="http://schemas.microsoft.com/office/powerpoint/2010/main" val="3278838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330AB1-F2BC-4641-A424-440326B7E3A5}"/>
              </a:ext>
            </a:extLst>
          </p:cNvPr>
          <p:cNvSpPr>
            <a:spLocks noGrp="1"/>
          </p:cNvSpPr>
          <p:nvPr>
            <p:ph type="title"/>
          </p:nvPr>
        </p:nvSpPr>
        <p:spPr>
          <a:xfrm>
            <a:off x="838200" y="365125"/>
            <a:ext cx="10515600" cy="1325563"/>
          </a:xfrm>
        </p:spPr>
        <p:txBody>
          <a:bodyPr>
            <a:normAutofit/>
          </a:bodyPr>
          <a:lstStyle/>
          <a:p>
            <a:r>
              <a:rPr lang="en-GB" sz="5400" dirty="0"/>
              <a:t>Primary Severe and Complex Wings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5B2303E-70A1-481B-81C5-440236A11111}"/>
              </a:ext>
            </a:extLst>
          </p:cNvPr>
          <p:cNvSpPr>
            <a:spLocks noGrp="1"/>
          </p:cNvSpPr>
          <p:nvPr>
            <p:ph idx="1"/>
          </p:nvPr>
        </p:nvSpPr>
        <p:spPr>
          <a:xfrm>
            <a:off x="838200" y="1929384"/>
            <a:ext cx="10515600" cy="4251960"/>
          </a:xfrm>
        </p:spPr>
        <p:txBody>
          <a:bodyPr>
            <a:normAutofit fontScale="92500" lnSpcReduction="20000"/>
          </a:bodyPr>
          <a:lstStyle/>
          <a:p>
            <a:pPr marL="0" indent="0">
              <a:buNone/>
            </a:pPr>
            <a:r>
              <a:rPr lang="en-GB" sz="1900" dirty="0"/>
              <a:t>Based within two mainstream primary schools these facilities provide support for children with enduring and lifelong physical, intellectual, communication, sensory or social, emotional and behavioural additional support needs. </a:t>
            </a:r>
          </a:p>
          <a:p>
            <a:pPr marL="0" indent="0">
              <a:buNone/>
            </a:pPr>
            <a:r>
              <a:rPr lang="en-GB" sz="1900" dirty="0"/>
              <a:t>Where possible, these facilities are involved and included in the wider school community. </a:t>
            </a:r>
          </a:p>
          <a:p>
            <a:pPr marL="0" indent="0">
              <a:buNone/>
            </a:pPr>
            <a:r>
              <a:rPr lang="en-GB" sz="1900" dirty="0"/>
              <a:t>The Time Zone, based within Maddiston Primary School, largely though not exclusively, serves the east of Falkirk. </a:t>
            </a:r>
          </a:p>
          <a:p>
            <a:pPr marL="0" indent="0">
              <a:buNone/>
            </a:pPr>
            <a:r>
              <a:rPr lang="en-GB" sz="1900" dirty="0"/>
              <a:t>The Thistle Wing, based within Kinnaird Primary School, largely though not exclusively serving the west. The Thistle Wing has two campuses, with the Annexe sited in the previous school building of Carrongrange (next to </a:t>
            </a:r>
            <a:r>
              <a:rPr lang="en-GB" sz="1900" dirty="0" err="1"/>
              <a:t>Larbert</a:t>
            </a:r>
            <a:r>
              <a:rPr lang="en-GB" sz="1900" dirty="0"/>
              <a:t> High School). This facility provides support in the same manner as the Thistle Wing and Timezone. </a:t>
            </a:r>
          </a:p>
          <a:p>
            <a:pPr marL="0" indent="0">
              <a:buNone/>
            </a:pPr>
            <a:endParaRPr lang="en-GB" sz="1900" dirty="0"/>
          </a:p>
          <a:p>
            <a:r>
              <a:rPr lang="en-GB" sz="1900" dirty="0"/>
              <a:t>Thistle Wing and Annexe (Kinnaird Primary School)</a:t>
            </a:r>
          </a:p>
          <a:p>
            <a:r>
              <a:rPr lang="en-GB" sz="1900" dirty="0"/>
              <a:t>Timezone Wing (Maddiston Primary School)</a:t>
            </a:r>
          </a:p>
          <a:p>
            <a:pPr marL="0" indent="0">
              <a:buNone/>
            </a:pPr>
            <a:endParaRPr lang="en-GB" sz="2000" dirty="0"/>
          </a:p>
          <a:p>
            <a:pPr marL="0" indent="0">
              <a:buNone/>
            </a:pPr>
            <a:r>
              <a:rPr lang="en-GB" sz="2000" dirty="0"/>
              <a:t>Contact details can be found on Falkirk Councils website: </a:t>
            </a:r>
            <a:r>
              <a:rPr lang="en-GB" sz="2000" dirty="0">
                <a:hlinkClick r:id="rId2"/>
              </a:rPr>
              <a:t>https://www.falkirk.gov.uk/services/schools-education/</a:t>
            </a:r>
            <a:endParaRPr lang="en-GB" sz="1900" dirty="0"/>
          </a:p>
        </p:txBody>
      </p:sp>
      <p:pic>
        <p:nvPicPr>
          <p:cNvPr id="6" name="Picture 5">
            <a:extLst>
              <a:ext uri="{FF2B5EF4-FFF2-40B4-BE49-F238E27FC236}">
                <a16:creationId xmlns:a16="http://schemas.microsoft.com/office/drawing/2014/main" id="{187C0C79-7338-41DE-80AC-C98923FC380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817289" y="5630835"/>
            <a:ext cx="1298561" cy="1109568"/>
          </a:xfrm>
          <a:prstGeom prst="rect">
            <a:avLst/>
          </a:prstGeom>
        </p:spPr>
      </p:pic>
    </p:spTree>
    <p:extLst>
      <p:ext uri="{BB962C8B-B14F-4D97-AF65-F5344CB8AC3E}">
        <p14:creationId xmlns:p14="http://schemas.microsoft.com/office/powerpoint/2010/main" val="12122210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1530</Words>
  <Application>Microsoft Office PowerPoint</Application>
  <PresentationFormat>Widescreen</PresentationFormat>
  <Paragraphs>133</Paragraphs>
  <Slides>19</Slides>
  <Notes>2</Notes>
  <HiddenSlides>0</HiddenSlides>
  <MMClips>3</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19</vt:i4>
      </vt:variant>
    </vt:vector>
  </HeadingPairs>
  <TitlesOfParts>
    <vt:vector size="25" baseType="lpstr">
      <vt:lpstr>Arial</vt:lpstr>
      <vt:lpstr>Calibri</vt:lpstr>
      <vt:lpstr>Calibri Light</vt:lpstr>
      <vt:lpstr>Office Theme</vt:lpstr>
      <vt:lpstr>Acrobat Document</vt:lpstr>
      <vt:lpstr>Presentation</vt:lpstr>
      <vt:lpstr>Specialist Provision in Falkirk Council Additional Support Needs Service </vt:lpstr>
      <vt:lpstr>Specialist Provision in Falkirk Council Additional Support Needs Service </vt:lpstr>
      <vt:lpstr>What do we have?</vt:lpstr>
      <vt:lpstr>Accessing Specialist Provision In Falkirk Council</vt:lpstr>
      <vt:lpstr>Primary Enhanced Provision</vt:lpstr>
      <vt:lpstr>Enhanced Provision</vt:lpstr>
      <vt:lpstr>Primary Additional Support Centre</vt:lpstr>
      <vt:lpstr>Primary Additional Support Centre</vt:lpstr>
      <vt:lpstr>Primary Severe and Complex Wings</vt:lpstr>
      <vt:lpstr>Primary Severe and Complex Wings</vt:lpstr>
      <vt:lpstr>Windsor Park School (Primary/Secondary)</vt:lpstr>
      <vt:lpstr>Windsor Park School (Primary/Secondary)</vt:lpstr>
      <vt:lpstr>Additional Support Centre (Secondary)</vt:lpstr>
      <vt:lpstr>Secondary ASC</vt:lpstr>
      <vt:lpstr>Carrongrange HS</vt:lpstr>
      <vt:lpstr>Carrongrange High School</vt:lpstr>
      <vt:lpstr>Inclusion and Wellbeing Service (Primary/Secondary)</vt:lpstr>
      <vt:lpstr>Inclusion and Wellbeing Service (Primary/Secondary)</vt:lpstr>
      <vt:lpstr>If you have any additional queries/questions, please contact your child’s current establishment.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Specialist Provision in Falkirk Council Additional Support Needs Service</dc:title>
  <dc:creator>David Wells</dc:creator>
  <cp:lastModifiedBy>David Wells</cp:lastModifiedBy>
  <cp:revision>5</cp:revision>
  <dcterms:created xsi:type="dcterms:W3CDTF">2021-03-19T07:58:40Z</dcterms:created>
  <dcterms:modified xsi:type="dcterms:W3CDTF">2021-10-04T07:32:28Z</dcterms:modified>
</cp:coreProperties>
</file>