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9" r:id="rId4"/>
  </p:sldMasterIdLst>
  <p:notesMasterIdLst>
    <p:notesMasterId r:id="rId34"/>
  </p:notesMasterIdLst>
  <p:handoutMasterIdLst>
    <p:handoutMasterId r:id="rId35"/>
  </p:handoutMasterIdLst>
  <p:sldIdLst>
    <p:sldId id="775" r:id="rId5"/>
    <p:sldId id="777" r:id="rId6"/>
    <p:sldId id="778" r:id="rId7"/>
    <p:sldId id="797" r:id="rId8"/>
    <p:sldId id="798" r:id="rId9"/>
    <p:sldId id="816" r:id="rId10"/>
    <p:sldId id="799" r:id="rId11"/>
    <p:sldId id="823" r:id="rId12"/>
    <p:sldId id="822" r:id="rId13"/>
    <p:sldId id="820" r:id="rId14"/>
    <p:sldId id="821" r:id="rId15"/>
    <p:sldId id="819" r:id="rId16"/>
    <p:sldId id="824" r:id="rId17"/>
    <p:sldId id="800" r:id="rId18"/>
    <p:sldId id="810" r:id="rId19"/>
    <p:sldId id="802" r:id="rId20"/>
    <p:sldId id="809" r:id="rId21"/>
    <p:sldId id="803" r:id="rId22"/>
    <p:sldId id="804" r:id="rId23"/>
    <p:sldId id="811" r:id="rId24"/>
    <p:sldId id="801" r:id="rId25"/>
    <p:sldId id="806" r:id="rId26"/>
    <p:sldId id="807" r:id="rId27"/>
    <p:sldId id="795" r:id="rId28"/>
    <p:sldId id="814" r:id="rId29"/>
    <p:sldId id="808" r:id="rId30"/>
    <p:sldId id="813" r:id="rId31"/>
    <p:sldId id="812" r:id="rId32"/>
    <p:sldId id="792"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D93F4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F65D8-57E4-4C2C-80AA-69CFBBFDD05E}" v="10" dt="2019-11-19T16:31:21.408"/>
    <p1510:client id="{68225369-CDB5-4E75-A0C3-134785C23752}" v="1467" dt="2020-04-03T13:02:25.515"/>
    <p1510:client id="{CF3203B9-6779-4D0D-9A83-6CCC54319447}" v="24" dt="2020-04-15T09:48:12.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956" y="-4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thapoj Vincent Trakulphadetkrai" userId="aad24980-a27e-44da-b5b0-5f73598c16f4" providerId="ADAL" clId="{2614E1A5-83DB-4E90-B383-7388AEEC9B88}"/>
    <pc:docChg chg="undo custSel addSld delSld modSld">
      <pc:chgData name="Natthapoj Vincent Trakulphadetkrai" userId="aad24980-a27e-44da-b5b0-5f73598c16f4" providerId="ADAL" clId="{2614E1A5-83DB-4E90-B383-7388AEEC9B88}" dt="2019-08-30T14:40:33.917" v="134" actId="20577"/>
      <pc:docMkLst>
        <pc:docMk/>
      </pc:docMkLst>
      <pc:sldChg chg="modSp">
        <pc:chgData name="Natthapoj Vincent Trakulphadetkrai" userId="aad24980-a27e-44da-b5b0-5f73598c16f4" providerId="ADAL" clId="{2614E1A5-83DB-4E90-B383-7388AEEC9B88}" dt="2019-08-30T14:39:14.038" v="101" actId="20577"/>
        <pc:sldMkLst>
          <pc:docMk/>
          <pc:sldMk cId="2873961726" sldId="568"/>
        </pc:sldMkLst>
        <pc:spChg chg="mod">
          <ac:chgData name="Natthapoj Vincent Trakulphadetkrai" userId="aad24980-a27e-44da-b5b0-5f73598c16f4" providerId="ADAL" clId="{2614E1A5-83DB-4E90-B383-7388AEEC9B88}" dt="2019-08-30T14:39:14.038" v="101" actId="20577"/>
          <ac:spMkLst>
            <pc:docMk/>
            <pc:sldMk cId="2873961726" sldId="568"/>
            <ac:spMk id="7" creationId="{00000000-0000-0000-0000-000000000000}"/>
          </ac:spMkLst>
        </pc:spChg>
      </pc:sldChg>
      <pc:sldChg chg="modSp">
        <pc:chgData name="Natthapoj Vincent Trakulphadetkrai" userId="aad24980-a27e-44da-b5b0-5f73598c16f4" providerId="ADAL" clId="{2614E1A5-83DB-4E90-B383-7388AEEC9B88}" dt="2019-08-30T14:38:28.050" v="100" actId="14100"/>
        <pc:sldMkLst>
          <pc:docMk/>
          <pc:sldMk cId="1574071892" sldId="578"/>
        </pc:sldMkLst>
        <pc:spChg chg="mod">
          <ac:chgData name="Natthapoj Vincent Trakulphadetkrai" userId="aad24980-a27e-44da-b5b0-5f73598c16f4" providerId="ADAL" clId="{2614E1A5-83DB-4E90-B383-7388AEEC9B88}" dt="2019-08-30T14:38:28.050" v="100" actId="14100"/>
          <ac:spMkLst>
            <pc:docMk/>
            <pc:sldMk cId="1574071892" sldId="578"/>
            <ac:spMk id="11" creationId="{00000000-0000-0000-0000-000000000000}"/>
          </ac:spMkLst>
        </pc:spChg>
      </pc:sldChg>
      <pc:sldChg chg="addSp">
        <pc:chgData name="Natthapoj Vincent Trakulphadetkrai" userId="aad24980-a27e-44da-b5b0-5f73598c16f4" providerId="ADAL" clId="{2614E1A5-83DB-4E90-B383-7388AEEC9B88}" dt="2019-08-30T14:28:04.733" v="1"/>
        <pc:sldMkLst>
          <pc:docMk/>
          <pc:sldMk cId="1775701438" sldId="602"/>
        </pc:sldMkLst>
        <pc:spChg chg="add">
          <ac:chgData name="Natthapoj Vincent Trakulphadetkrai" userId="aad24980-a27e-44da-b5b0-5f73598c16f4" providerId="ADAL" clId="{2614E1A5-83DB-4E90-B383-7388AEEC9B88}" dt="2019-08-30T14:28:04.733" v="1"/>
          <ac:spMkLst>
            <pc:docMk/>
            <pc:sldMk cId="1775701438" sldId="602"/>
            <ac:spMk id="7" creationId="{B4EF46CE-6078-4898-AB95-0B0B7062E144}"/>
          </ac:spMkLst>
        </pc:spChg>
      </pc:sldChg>
      <pc:sldChg chg="addSp">
        <pc:chgData name="Natthapoj Vincent Trakulphadetkrai" userId="aad24980-a27e-44da-b5b0-5f73598c16f4" providerId="ADAL" clId="{2614E1A5-83DB-4E90-B383-7388AEEC9B88}" dt="2019-08-30T14:28:06.409" v="2"/>
        <pc:sldMkLst>
          <pc:docMk/>
          <pc:sldMk cId="96151962" sldId="604"/>
        </pc:sldMkLst>
        <pc:spChg chg="add">
          <ac:chgData name="Natthapoj Vincent Trakulphadetkrai" userId="aad24980-a27e-44da-b5b0-5f73598c16f4" providerId="ADAL" clId="{2614E1A5-83DB-4E90-B383-7388AEEC9B88}" dt="2019-08-30T14:28:06.409" v="2"/>
          <ac:spMkLst>
            <pc:docMk/>
            <pc:sldMk cId="96151962" sldId="604"/>
            <ac:spMk id="6" creationId="{A366A709-B649-4F3E-A23E-53AE66336D6F}"/>
          </ac:spMkLst>
        </pc:spChg>
      </pc:sldChg>
      <pc:sldChg chg="addSp">
        <pc:chgData name="Natthapoj Vincent Trakulphadetkrai" userId="aad24980-a27e-44da-b5b0-5f73598c16f4" providerId="ADAL" clId="{2614E1A5-83DB-4E90-B383-7388AEEC9B88}" dt="2019-08-30T14:39:31.699" v="102"/>
        <pc:sldMkLst>
          <pc:docMk/>
          <pc:sldMk cId="2551650335" sldId="629"/>
        </pc:sldMkLst>
        <pc:spChg chg="add">
          <ac:chgData name="Natthapoj Vincent Trakulphadetkrai" userId="aad24980-a27e-44da-b5b0-5f73598c16f4" providerId="ADAL" clId="{2614E1A5-83DB-4E90-B383-7388AEEC9B88}" dt="2019-08-30T14:39:31.699" v="102"/>
          <ac:spMkLst>
            <pc:docMk/>
            <pc:sldMk cId="2551650335" sldId="629"/>
            <ac:spMk id="12" creationId="{73311C9A-F759-4BC4-BFD6-10725F4F9BC3}"/>
          </ac:spMkLst>
        </pc:spChg>
      </pc:sldChg>
      <pc:sldChg chg="modSp">
        <pc:chgData name="Natthapoj Vincent Trakulphadetkrai" userId="aad24980-a27e-44da-b5b0-5f73598c16f4" providerId="ADAL" clId="{2614E1A5-83DB-4E90-B383-7388AEEC9B88}" dt="2019-08-30T14:37:13.138" v="81" actId="1076"/>
        <pc:sldMkLst>
          <pc:docMk/>
          <pc:sldMk cId="1458628679" sldId="650"/>
        </pc:sldMkLst>
        <pc:spChg chg="mod">
          <ac:chgData name="Natthapoj Vincent Trakulphadetkrai" userId="aad24980-a27e-44da-b5b0-5f73598c16f4" providerId="ADAL" clId="{2614E1A5-83DB-4E90-B383-7388AEEC9B88}" dt="2019-08-30T14:37:13.138" v="81" actId="1076"/>
          <ac:spMkLst>
            <pc:docMk/>
            <pc:sldMk cId="1458628679" sldId="650"/>
            <ac:spMk id="3" creationId="{00000000-0000-0000-0000-000000000000}"/>
          </ac:spMkLst>
        </pc:spChg>
        <pc:spChg chg="mod">
          <ac:chgData name="Natthapoj Vincent Trakulphadetkrai" userId="aad24980-a27e-44da-b5b0-5f73598c16f4" providerId="ADAL" clId="{2614E1A5-83DB-4E90-B383-7388AEEC9B88}" dt="2019-08-30T14:37:08.627" v="80" actId="1076"/>
          <ac:spMkLst>
            <pc:docMk/>
            <pc:sldMk cId="1458628679" sldId="650"/>
            <ac:spMk id="5" creationId="{00000000-0000-0000-0000-000000000000}"/>
          </ac:spMkLst>
        </pc:spChg>
      </pc:sldChg>
      <pc:sldChg chg="modSp">
        <pc:chgData name="Natthapoj Vincent Trakulphadetkrai" userId="aad24980-a27e-44da-b5b0-5f73598c16f4" providerId="ADAL" clId="{2614E1A5-83DB-4E90-B383-7388AEEC9B88}" dt="2019-08-30T14:40:33.917" v="134" actId="20577"/>
        <pc:sldMkLst>
          <pc:docMk/>
          <pc:sldMk cId="3147658719" sldId="651"/>
        </pc:sldMkLst>
        <pc:spChg chg="mod">
          <ac:chgData name="Natthapoj Vincent Trakulphadetkrai" userId="aad24980-a27e-44da-b5b0-5f73598c16f4" providerId="ADAL" clId="{2614E1A5-83DB-4E90-B383-7388AEEC9B88}" dt="2019-08-30T14:40:33.917" v="134" actId="20577"/>
          <ac:spMkLst>
            <pc:docMk/>
            <pc:sldMk cId="3147658719" sldId="651"/>
            <ac:spMk id="3" creationId="{00000000-0000-0000-0000-000000000000}"/>
          </ac:spMkLst>
        </pc:spChg>
      </pc:sldChg>
      <pc:sldChg chg="modSp">
        <pc:chgData name="Natthapoj Vincent Trakulphadetkrai" userId="aad24980-a27e-44da-b5b0-5f73598c16f4" providerId="ADAL" clId="{2614E1A5-83DB-4E90-B383-7388AEEC9B88}" dt="2019-08-30T14:39:44.633" v="131" actId="20577"/>
        <pc:sldMkLst>
          <pc:docMk/>
          <pc:sldMk cId="2363049245" sldId="662"/>
        </pc:sldMkLst>
        <pc:spChg chg="mod">
          <ac:chgData name="Natthapoj Vincent Trakulphadetkrai" userId="aad24980-a27e-44da-b5b0-5f73598c16f4" providerId="ADAL" clId="{2614E1A5-83DB-4E90-B383-7388AEEC9B88}" dt="2019-08-30T14:39:44.633" v="131" actId="20577"/>
          <ac:spMkLst>
            <pc:docMk/>
            <pc:sldMk cId="2363049245" sldId="662"/>
            <ac:spMk id="3" creationId="{00000000-0000-0000-0000-000000000000}"/>
          </ac:spMkLst>
        </pc:spChg>
      </pc:sldChg>
      <pc:sldChg chg="addSp modSp">
        <pc:chgData name="Natthapoj Vincent Trakulphadetkrai" userId="aad24980-a27e-44da-b5b0-5f73598c16f4" providerId="ADAL" clId="{2614E1A5-83DB-4E90-B383-7388AEEC9B88}" dt="2019-08-30T14:34:10.578" v="73" actId="1035"/>
        <pc:sldMkLst>
          <pc:docMk/>
          <pc:sldMk cId="1445579968" sldId="669"/>
        </pc:sldMkLst>
        <pc:spChg chg="add mod">
          <ac:chgData name="Natthapoj Vincent Trakulphadetkrai" userId="aad24980-a27e-44da-b5b0-5f73598c16f4" providerId="ADAL" clId="{2614E1A5-83DB-4E90-B383-7388AEEC9B88}" dt="2019-08-30T14:34:10.578" v="73" actId="1035"/>
          <ac:spMkLst>
            <pc:docMk/>
            <pc:sldMk cId="1445579968" sldId="669"/>
            <ac:spMk id="3" creationId="{5721F211-9DD8-4E98-82DD-89D308110855}"/>
          </ac:spMkLst>
        </pc:spChg>
        <pc:picChg chg="mod">
          <ac:chgData name="Natthapoj Vincent Trakulphadetkrai" userId="aad24980-a27e-44da-b5b0-5f73598c16f4" providerId="ADAL" clId="{2614E1A5-83DB-4E90-B383-7388AEEC9B88}" dt="2019-08-30T14:33:47.203" v="64" actId="14100"/>
          <ac:picMkLst>
            <pc:docMk/>
            <pc:sldMk cId="1445579968" sldId="669"/>
            <ac:picMk id="2" creationId="{00000000-0000-0000-0000-000000000000}"/>
          </ac:picMkLst>
        </pc:picChg>
        <pc:picChg chg="mod">
          <ac:chgData name="Natthapoj Vincent Trakulphadetkrai" userId="aad24980-a27e-44da-b5b0-5f73598c16f4" providerId="ADAL" clId="{2614E1A5-83DB-4E90-B383-7388AEEC9B88}" dt="2019-08-30T14:33:47.203" v="64" actId="14100"/>
          <ac:picMkLst>
            <pc:docMk/>
            <pc:sldMk cId="1445579968" sldId="669"/>
            <ac:picMk id="5" creationId="{00000000-0000-0000-0000-000000000000}"/>
          </ac:picMkLst>
        </pc:picChg>
      </pc:sldChg>
      <pc:sldChg chg="del">
        <pc:chgData name="Natthapoj Vincent Trakulphadetkrai" userId="aad24980-a27e-44da-b5b0-5f73598c16f4" providerId="ADAL" clId="{2614E1A5-83DB-4E90-B383-7388AEEC9B88}" dt="2019-08-30T14:35:03.306" v="74" actId="2696"/>
        <pc:sldMkLst>
          <pc:docMk/>
          <pc:sldMk cId="996377325" sldId="671"/>
        </pc:sldMkLst>
      </pc:sldChg>
      <pc:sldChg chg="delSp add">
        <pc:chgData name="Natthapoj Vincent Trakulphadetkrai" userId="aad24980-a27e-44da-b5b0-5f73598c16f4" providerId="ADAL" clId="{2614E1A5-83DB-4E90-B383-7388AEEC9B88}" dt="2019-08-30T14:40:20.447" v="132" actId="478"/>
        <pc:sldMkLst>
          <pc:docMk/>
          <pc:sldMk cId="3459873049" sldId="671"/>
        </pc:sldMkLst>
        <pc:spChg chg="del">
          <ac:chgData name="Natthapoj Vincent Trakulphadetkrai" userId="aad24980-a27e-44da-b5b0-5f73598c16f4" providerId="ADAL" clId="{2614E1A5-83DB-4E90-B383-7388AEEC9B88}" dt="2019-08-30T14:40:20.447" v="132" actId="478"/>
          <ac:spMkLst>
            <pc:docMk/>
            <pc:sldMk cId="3459873049" sldId="671"/>
            <ac:spMk id="4" creationId="{00000000-0000-0000-0000-000000000000}"/>
          </ac:spMkLst>
        </pc:spChg>
      </pc:sldChg>
      <pc:sldChg chg="addSp delSp modSp">
        <pc:chgData name="Natthapoj Vincent Trakulphadetkrai" userId="aad24980-a27e-44da-b5b0-5f73598c16f4" providerId="ADAL" clId="{2614E1A5-83DB-4E90-B383-7388AEEC9B88}" dt="2019-08-30T14:29:07.365" v="12" actId="14100"/>
        <pc:sldMkLst>
          <pc:docMk/>
          <pc:sldMk cId="3782959157" sldId="672"/>
        </pc:sldMkLst>
        <pc:spChg chg="add del mod">
          <ac:chgData name="Natthapoj Vincent Trakulphadetkrai" userId="aad24980-a27e-44da-b5b0-5f73598c16f4" providerId="ADAL" clId="{2614E1A5-83DB-4E90-B383-7388AEEC9B88}" dt="2019-08-30T14:28:52.218" v="9"/>
          <ac:spMkLst>
            <pc:docMk/>
            <pc:sldMk cId="3782959157" sldId="672"/>
            <ac:spMk id="2" creationId="{FDFCA944-65E7-43D9-A57A-9C7B1EF4F7BF}"/>
          </ac:spMkLst>
        </pc:spChg>
        <pc:spChg chg="add mod">
          <ac:chgData name="Natthapoj Vincent Trakulphadetkrai" userId="aad24980-a27e-44da-b5b0-5f73598c16f4" providerId="ADAL" clId="{2614E1A5-83DB-4E90-B383-7388AEEC9B88}" dt="2019-08-30T14:29:07.365" v="12" actId="14100"/>
          <ac:spMkLst>
            <pc:docMk/>
            <pc:sldMk cId="3782959157" sldId="672"/>
            <ac:spMk id="6" creationId="{0C38B057-B2C8-4955-B91F-0D8DE9871611}"/>
          </ac:spMkLst>
        </pc:spChg>
        <pc:graphicFrameChg chg="modGraphic">
          <ac:chgData name="Natthapoj Vincent Trakulphadetkrai" userId="aad24980-a27e-44da-b5b0-5f73598c16f4" providerId="ADAL" clId="{2614E1A5-83DB-4E90-B383-7388AEEC9B88}" dt="2019-08-30T14:28:40.013" v="5" actId="14100"/>
          <ac:graphicFrameMkLst>
            <pc:docMk/>
            <pc:sldMk cId="3782959157" sldId="672"/>
            <ac:graphicFrameMk id="3" creationId="{00000000-0000-0000-0000-000000000000}"/>
          </ac:graphicFrameMkLst>
        </pc:graphicFrameChg>
      </pc:sldChg>
      <pc:sldChg chg="add">
        <pc:chgData name="Natthapoj Vincent Trakulphadetkrai" userId="aad24980-a27e-44da-b5b0-5f73598c16f4" providerId="ADAL" clId="{2614E1A5-83DB-4E90-B383-7388AEEC9B88}" dt="2019-08-30T14:38:10.176" v="84"/>
        <pc:sldMkLst>
          <pc:docMk/>
          <pc:sldMk cId="215749450" sldId="673"/>
        </pc:sldMkLst>
      </pc:sldChg>
      <pc:sldChg chg="addSp modSp del">
        <pc:chgData name="Natthapoj Vincent Trakulphadetkrai" userId="aad24980-a27e-44da-b5b0-5f73598c16f4" providerId="ADAL" clId="{2614E1A5-83DB-4E90-B383-7388AEEC9B88}" dt="2019-08-30T14:38:09.253" v="83" actId="2696"/>
        <pc:sldMkLst>
          <pc:docMk/>
          <pc:sldMk cId="2853351316" sldId="673"/>
        </pc:sldMkLst>
        <pc:spChg chg="add mod">
          <ac:chgData name="Natthapoj Vincent Trakulphadetkrai" userId="aad24980-a27e-44da-b5b0-5f73598c16f4" providerId="ADAL" clId="{2614E1A5-83DB-4E90-B383-7388AEEC9B88}" dt="2019-08-30T14:30:22.956" v="30" actId="1076"/>
          <ac:spMkLst>
            <pc:docMk/>
            <pc:sldMk cId="2853351316" sldId="673"/>
            <ac:spMk id="2" creationId="{952BCCA9-C3E1-4290-8D2A-980214DD51FF}"/>
          </ac:spMkLst>
        </pc:spChg>
        <pc:picChg chg="mod">
          <ac:chgData name="Natthapoj Vincent Trakulphadetkrai" userId="aad24980-a27e-44da-b5b0-5f73598c16f4" providerId="ADAL" clId="{2614E1A5-83DB-4E90-B383-7388AEEC9B88}" dt="2019-08-30T14:30:13.641" v="27" actId="14100"/>
          <ac:picMkLst>
            <pc:docMk/>
            <pc:sldMk cId="2853351316" sldId="673"/>
            <ac:picMk id="3" creationId="{00000000-0000-0000-0000-000000000000}"/>
          </ac:picMkLst>
        </pc:picChg>
      </pc:sldChg>
      <pc:sldChg chg="del">
        <pc:chgData name="Natthapoj Vincent Trakulphadetkrai" userId="aad24980-a27e-44da-b5b0-5f73598c16f4" providerId="ADAL" clId="{2614E1A5-83DB-4E90-B383-7388AEEC9B88}" dt="2019-08-30T14:38:07.695" v="82" actId="2696"/>
        <pc:sldMkLst>
          <pc:docMk/>
          <pc:sldMk cId="137936225" sldId="678"/>
        </pc:sldMkLst>
      </pc:sldChg>
      <pc:sldChg chg="add">
        <pc:chgData name="Natthapoj Vincent Trakulphadetkrai" userId="aad24980-a27e-44da-b5b0-5f73598c16f4" providerId="ADAL" clId="{2614E1A5-83DB-4E90-B383-7388AEEC9B88}" dt="2019-08-30T14:26:25.246" v="0"/>
        <pc:sldMkLst>
          <pc:docMk/>
          <pc:sldMk cId="180014652" sldId="747"/>
        </pc:sldMkLst>
      </pc:sldChg>
      <pc:sldChg chg="add">
        <pc:chgData name="Natthapoj Vincent Trakulphadetkrai" userId="aad24980-a27e-44da-b5b0-5f73598c16f4" providerId="ADAL" clId="{2614E1A5-83DB-4E90-B383-7388AEEC9B88}" dt="2019-08-30T14:26:25.246" v="0"/>
        <pc:sldMkLst>
          <pc:docMk/>
          <pc:sldMk cId="1661011623" sldId="750"/>
        </pc:sldMkLst>
      </pc:sldChg>
      <pc:sldChg chg="add">
        <pc:chgData name="Natthapoj Vincent Trakulphadetkrai" userId="aad24980-a27e-44da-b5b0-5f73598c16f4" providerId="ADAL" clId="{2614E1A5-83DB-4E90-B383-7388AEEC9B88}" dt="2019-08-30T14:26:25.246" v="0"/>
        <pc:sldMkLst>
          <pc:docMk/>
          <pc:sldMk cId="1447522845" sldId="751"/>
        </pc:sldMkLst>
      </pc:sldChg>
      <pc:sldChg chg="add">
        <pc:chgData name="Natthapoj Vincent Trakulphadetkrai" userId="aad24980-a27e-44da-b5b0-5f73598c16f4" providerId="ADAL" clId="{2614E1A5-83DB-4E90-B383-7388AEEC9B88}" dt="2019-08-30T14:26:25.246" v="0"/>
        <pc:sldMkLst>
          <pc:docMk/>
          <pc:sldMk cId="102754385" sldId="762"/>
        </pc:sldMkLst>
      </pc:sldChg>
      <pc:sldChg chg="add">
        <pc:chgData name="Natthapoj Vincent Trakulphadetkrai" userId="aad24980-a27e-44da-b5b0-5f73598c16f4" providerId="ADAL" clId="{2614E1A5-83DB-4E90-B383-7388AEEC9B88}" dt="2019-08-30T14:26:25.246" v="0"/>
        <pc:sldMkLst>
          <pc:docMk/>
          <pc:sldMk cId="1083594193" sldId="764"/>
        </pc:sldMkLst>
      </pc:sldChg>
      <pc:sldChg chg="add">
        <pc:chgData name="Natthapoj Vincent Trakulphadetkrai" userId="aad24980-a27e-44da-b5b0-5f73598c16f4" providerId="ADAL" clId="{2614E1A5-83DB-4E90-B383-7388AEEC9B88}" dt="2019-08-30T14:26:25.246" v="0"/>
        <pc:sldMkLst>
          <pc:docMk/>
          <pc:sldMk cId="2351079386" sldId="765"/>
        </pc:sldMkLst>
      </pc:sldChg>
      <pc:sldChg chg="add">
        <pc:chgData name="Natthapoj Vincent Trakulphadetkrai" userId="aad24980-a27e-44da-b5b0-5f73598c16f4" providerId="ADAL" clId="{2614E1A5-83DB-4E90-B383-7388AEEC9B88}" dt="2019-08-30T14:26:25.246" v="0"/>
        <pc:sldMkLst>
          <pc:docMk/>
          <pc:sldMk cId="876930018" sldId="766"/>
        </pc:sldMkLst>
      </pc:sldChg>
    </pc:docChg>
  </pc:docChgLst>
  <pc:docChgLst>
    <pc:chgData name="Mrs Stewart" userId="S::wllynda.stewart@glow.sch.uk::c19b4624-bfcb-440d-b002-be6ce3a8993e" providerId="AD" clId="Web-{68225369-CDB5-4E75-A0C3-134785C23752}"/>
    <pc:docChg chg="addSld delSld modSld">
      <pc:chgData name="Mrs Stewart" userId="S::wllynda.stewart@glow.sch.uk::c19b4624-bfcb-440d-b002-be6ce3a8993e" providerId="AD" clId="Web-{68225369-CDB5-4E75-A0C3-134785C23752}" dt="2020-04-03T13:02:25.515" v="1461" actId="20577"/>
      <pc:docMkLst>
        <pc:docMk/>
      </pc:docMkLst>
      <pc:sldChg chg="modSp">
        <pc:chgData name="Mrs Stewart" userId="S::wllynda.stewart@glow.sch.uk::c19b4624-bfcb-440d-b002-be6ce3a8993e" providerId="AD" clId="Web-{68225369-CDB5-4E75-A0C3-134785C23752}" dt="2020-04-03T09:04:51.900" v="2" actId="20577"/>
        <pc:sldMkLst>
          <pc:docMk/>
          <pc:sldMk cId="2525024362" sldId="778"/>
        </pc:sldMkLst>
        <pc:spChg chg="mod">
          <ac:chgData name="Mrs Stewart" userId="S::wllynda.stewart@glow.sch.uk::c19b4624-bfcb-440d-b002-be6ce3a8993e" providerId="AD" clId="Web-{68225369-CDB5-4E75-A0C3-134785C23752}" dt="2020-04-03T09:04:51.900" v="2" actId="20577"/>
          <ac:spMkLst>
            <pc:docMk/>
            <pc:sldMk cId="2525024362" sldId="778"/>
            <ac:spMk id="13" creationId="{00000000-0000-0000-0000-000000000000}"/>
          </ac:spMkLst>
        </pc:spChg>
        <pc:graphicFrameChg chg="mod modGraphic">
          <ac:chgData name="Mrs Stewart" userId="S::wllynda.stewart@glow.sch.uk::c19b4624-bfcb-440d-b002-be6ce3a8993e" providerId="AD" clId="Web-{68225369-CDB5-4E75-A0C3-134785C23752}" dt="2020-04-03T09:04:10.040" v="1"/>
          <ac:graphicFrameMkLst>
            <pc:docMk/>
            <pc:sldMk cId="2525024362" sldId="778"/>
            <ac:graphicFrameMk id="14" creationId="{00000000-0000-0000-0000-000000000000}"/>
          </ac:graphicFrameMkLst>
        </pc:graphicFrameChg>
      </pc:sldChg>
      <pc:sldChg chg="modSp">
        <pc:chgData name="Mrs Stewart" userId="S::wllynda.stewart@glow.sch.uk::c19b4624-bfcb-440d-b002-be6ce3a8993e" providerId="AD" clId="Web-{68225369-CDB5-4E75-A0C3-134785C23752}" dt="2020-04-03T11:30:26.572" v="189" actId="1076"/>
        <pc:sldMkLst>
          <pc:docMk/>
          <pc:sldMk cId="3843639119" sldId="797"/>
        </pc:sldMkLst>
        <pc:spChg chg="mod">
          <ac:chgData name="Mrs Stewart" userId="S::wllynda.stewart@glow.sch.uk::c19b4624-bfcb-440d-b002-be6ce3a8993e" providerId="AD" clId="Web-{68225369-CDB5-4E75-A0C3-134785C23752}" dt="2020-04-03T11:26:16.846" v="158" actId="1076"/>
          <ac:spMkLst>
            <pc:docMk/>
            <pc:sldMk cId="3843639119" sldId="797"/>
            <ac:spMk id="9" creationId="{00000000-0000-0000-0000-000000000000}"/>
          </ac:spMkLst>
        </pc:spChg>
        <pc:spChg chg="mod">
          <ac:chgData name="Mrs Stewart" userId="S::wllynda.stewart@glow.sch.uk::c19b4624-bfcb-440d-b002-be6ce3a8993e" providerId="AD" clId="Web-{68225369-CDB5-4E75-A0C3-134785C23752}" dt="2020-04-03T11:30:22.291" v="187" actId="20577"/>
          <ac:spMkLst>
            <pc:docMk/>
            <pc:sldMk cId="3843639119" sldId="797"/>
            <ac:spMk id="12" creationId="{00000000-0000-0000-0000-000000000000}"/>
          </ac:spMkLst>
        </pc:spChg>
        <pc:graphicFrameChg chg="mod">
          <ac:chgData name="Mrs Stewart" userId="S::wllynda.stewart@glow.sch.uk::c19b4624-bfcb-440d-b002-be6ce3a8993e" providerId="AD" clId="Web-{68225369-CDB5-4E75-A0C3-134785C23752}" dt="2020-04-03T11:30:26.572" v="189" actId="1076"/>
          <ac:graphicFrameMkLst>
            <pc:docMk/>
            <pc:sldMk cId="3843639119" sldId="797"/>
            <ac:graphicFrameMk id="6" creationId="{00000000-0000-0000-0000-000000000000}"/>
          </ac:graphicFrameMkLst>
        </pc:graphicFrameChg>
      </pc:sldChg>
      <pc:sldChg chg="addSp delSp modSp">
        <pc:chgData name="Mrs Stewart" userId="S::wllynda.stewart@glow.sch.uk::c19b4624-bfcb-440d-b002-be6ce3a8993e" providerId="AD" clId="Web-{68225369-CDB5-4E75-A0C3-134785C23752}" dt="2020-04-03T12:12:23.212" v="435" actId="20577"/>
        <pc:sldMkLst>
          <pc:docMk/>
          <pc:sldMk cId="3634559842" sldId="798"/>
        </pc:sldMkLst>
        <pc:spChg chg="mod">
          <ac:chgData name="Mrs Stewart" userId="S::wllynda.stewart@glow.sch.uk::c19b4624-bfcb-440d-b002-be6ce3a8993e" providerId="AD" clId="Web-{68225369-CDB5-4E75-A0C3-134785C23752}" dt="2020-04-03T12:12:23.212" v="435" actId="20577"/>
          <ac:spMkLst>
            <pc:docMk/>
            <pc:sldMk cId="3634559842" sldId="798"/>
            <ac:spMk id="2" creationId="{00000000-0000-0000-0000-000000000000}"/>
          </ac:spMkLst>
        </pc:spChg>
        <pc:picChg chg="add del mod">
          <ac:chgData name="Mrs Stewart" userId="S::wllynda.stewart@glow.sch.uk::c19b4624-bfcb-440d-b002-be6ce3a8993e" providerId="AD" clId="Web-{68225369-CDB5-4E75-A0C3-134785C23752}" dt="2020-04-03T10:13:23.801" v="44"/>
          <ac:picMkLst>
            <pc:docMk/>
            <pc:sldMk cId="3634559842" sldId="798"/>
            <ac:picMk id="6" creationId="{631A04F9-8BAA-46E7-915C-ECD22A0DBC93}"/>
          </ac:picMkLst>
        </pc:picChg>
        <pc:picChg chg="add del mod">
          <ac:chgData name="Mrs Stewart" userId="S::wllynda.stewart@glow.sch.uk::c19b4624-bfcb-440d-b002-be6ce3a8993e" providerId="AD" clId="Web-{68225369-CDB5-4E75-A0C3-134785C23752}" dt="2020-04-03T10:15:38.099" v="68"/>
          <ac:picMkLst>
            <pc:docMk/>
            <pc:sldMk cId="3634559842" sldId="798"/>
            <ac:picMk id="9" creationId="{CC72C099-4A21-4392-B75D-ACBEF86DDE16}"/>
          </ac:picMkLst>
        </pc:picChg>
      </pc:sldChg>
      <pc:sldChg chg="addSp delSp modSp">
        <pc:chgData name="Mrs Stewart" userId="S::wllynda.stewart@glow.sch.uk::c19b4624-bfcb-440d-b002-be6ce3a8993e" providerId="AD" clId="Web-{68225369-CDB5-4E75-A0C3-134785C23752}" dt="2020-04-03T12:43:43.163" v="1214" actId="1076"/>
        <pc:sldMkLst>
          <pc:docMk/>
          <pc:sldMk cId="2422339773" sldId="801"/>
        </pc:sldMkLst>
        <pc:spChg chg="del mod">
          <ac:chgData name="Mrs Stewart" userId="S::wllynda.stewart@glow.sch.uk::c19b4624-bfcb-440d-b002-be6ce3a8993e" providerId="AD" clId="Web-{68225369-CDB5-4E75-A0C3-134785C23752}" dt="2020-04-03T12:25:55.327" v="486"/>
          <ac:spMkLst>
            <pc:docMk/>
            <pc:sldMk cId="2422339773" sldId="801"/>
            <ac:spMk id="2" creationId="{00000000-0000-0000-0000-000000000000}"/>
          </ac:spMkLst>
        </pc:spChg>
        <pc:spChg chg="del">
          <ac:chgData name="Mrs Stewart" userId="S::wllynda.stewart@glow.sch.uk::c19b4624-bfcb-440d-b002-be6ce3a8993e" providerId="AD" clId="Web-{68225369-CDB5-4E75-A0C3-134785C23752}" dt="2020-04-03T12:25:58.390" v="487"/>
          <ac:spMkLst>
            <pc:docMk/>
            <pc:sldMk cId="2422339773" sldId="801"/>
            <ac:spMk id="3" creationId="{00000000-0000-0000-0000-000000000000}"/>
          </ac:spMkLst>
        </pc:spChg>
        <pc:spChg chg="add mod">
          <ac:chgData name="Mrs Stewart" userId="S::wllynda.stewart@glow.sch.uk::c19b4624-bfcb-440d-b002-be6ce3a8993e" providerId="AD" clId="Web-{68225369-CDB5-4E75-A0C3-134785C23752}" dt="2020-04-03T12:35:47.472" v="656" actId="14100"/>
          <ac:spMkLst>
            <pc:docMk/>
            <pc:sldMk cId="2422339773" sldId="801"/>
            <ac:spMk id="9" creationId="{66E7BEE8-D61D-47CD-A871-05EAB1382488}"/>
          </ac:spMkLst>
        </pc:spChg>
        <pc:spChg chg="add mod">
          <ac:chgData name="Mrs Stewart" userId="S::wllynda.stewart@glow.sch.uk::c19b4624-bfcb-440d-b002-be6ce3a8993e" providerId="AD" clId="Web-{68225369-CDB5-4E75-A0C3-134785C23752}" dt="2020-04-03T12:42:45.006" v="1206" actId="20577"/>
          <ac:spMkLst>
            <pc:docMk/>
            <pc:sldMk cId="2422339773" sldId="801"/>
            <ac:spMk id="10" creationId="{F2A81C5C-68CF-4417-9776-2AD728778C2B}"/>
          </ac:spMkLst>
        </pc:spChg>
        <pc:spChg chg="add del mod">
          <ac:chgData name="Mrs Stewart" userId="S::wllynda.stewart@glow.sch.uk::c19b4624-bfcb-440d-b002-be6ce3a8993e" providerId="AD" clId="Web-{68225369-CDB5-4E75-A0C3-134785C23752}" dt="2020-04-03T12:38:49.770" v="847"/>
          <ac:spMkLst>
            <pc:docMk/>
            <pc:sldMk cId="2422339773" sldId="801"/>
            <ac:spMk id="11" creationId="{5C95ED0C-05E2-4D14-BDC6-BFE95BEA8C6B}"/>
          </ac:spMkLst>
        </pc:spChg>
        <pc:picChg chg="add mod">
          <ac:chgData name="Mrs Stewart" userId="S::wllynda.stewart@glow.sch.uk::c19b4624-bfcb-440d-b002-be6ce3a8993e" providerId="AD" clId="Web-{68225369-CDB5-4E75-A0C3-134785C23752}" dt="2020-04-03T12:24:21.545" v="474" actId="1076"/>
          <ac:picMkLst>
            <pc:docMk/>
            <pc:sldMk cId="2422339773" sldId="801"/>
            <ac:picMk id="6" creationId="{32D3D85F-B33B-46DA-A147-60E8CDAAB62D}"/>
          </ac:picMkLst>
        </pc:picChg>
        <pc:picChg chg="add mod">
          <ac:chgData name="Mrs Stewart" userId="S::wllynda.stewart@glow.sch.uk::c19b4624-bfcb-440d-b002-be6ce3a8993e" providerId="AD" clId="Web-{68225369-CDB5-4E75-A0C3-134785C23752}" dt="2020-04-03T12:42:51.943" v="1209" actId="1076"/>
          <ac:picMkLst>
            <pc:docMk/>
            <pc:sldMk cId="2422339773" sldId="801"/>
            <ac:picMk id="12" creationId="{944AFC96-842D-45D7-9276-E0D9A53AF7EF}"/>
          </ac:picMkLst>
        </pc:picChg>
        <pc:picChg chg="add mod">
          <ac:chgData name="Mrs Stewart" userId="S::wllynda.stewart@glow.sch.uk::c19b4624-bfcb-440d-b002-be6ce3a8993e" providerId="AD" clId="Web-{68225369-CDB5-4E75-A0C3-134785C23752}" dt="2020-04-03T12:43:43.163" v="1214" actId="1076"/>
          <ac:picMkLst>
            <pc:docMk/>
            <pc:sldMk cId="2422339773" sldId="801"/>
            <ac:picMk id="14" creationId="{9A466DD5-FDA3-4EBE-944B-05531AC32EAC}"/>
          </ac:picMkLst>
        </pc:picChg>
      </pc:sldChg>
      <pc:sldChg chg="addSp delSp modSp mod modShow">
        <pc:chgData name="Mrs Stewart" userId="S::wllynda.stewart@glow.sch.uk::c19b4624-bfcb-440d-b002-be6ce3a8993e" providerId="AD" clId="Web-{68225369-CDB5-4E75-A0C3-134785C23752}" dt="2020-04-03T13:02:25.515" v="1460" actId="20577"/>
        <pc:sldMkLst>
          <pc:docMk/>
          <pc:sldMk cId="2422339773" sldId="807"/>
        </pc:sldMkLst>
        <pc:spChg chg="mod">
          <ac:chgData name="Mrs Stewart" userId="S::wllynda.stewart@glow.sch.uk::c19b4624-bfcb-440d-b002-be6ce3a8993e" providerId="AD" clId="Web-{68225369-CDB5-4E75-A0C3-134785C23752}" dt="2020-04-03T13:02:25.515" v="1460" actId="20577"/>
          <ac:spMkLst>
            <pc:docMk/>
            <pc:sldMk cId="2422339773" sldId="807"/>
            <ac:spMk id="2" creationId="{00000000-0000-0000-0000-000000000000}"/>
          </ac:spMkLst>
        </pc:spChg>
        <pc:spChg chg="add del mod">
          <ac:chgData name="Mrs Stewart" userId="S::wllynda.stewart@glow.sch.uk::c19b4624-bfcb-440d-b002-be6ce3a8993e" providerId="AD" clId="Web-{68225369-CDB5-4E75-A0C3-134785C23752}" dt="2020-04-03T12:45:46.632" v="1230"/>
          <ac:spMkLst>
            <pc:docMk/>
            <pc:sldMk cId="2422339773" sldId="807"/>
            <ac:spMk id="9" creationId="{3057A9B8-3EA2-49D6-97EB-501901614378}"/>
          </ac:spMkLst>
        </pc:spChg>
        <pc:spChg chg="add del mod">
          <ac:chgData name="Mrs Stewart" userId="S::wllynda.stewart@glow.sch.uk::c19b4624-bfcb-440d-b002-be6ce3a8993e" providerId="AD" clId="Web-{68225369-CDB5-4E75-A0C3-134785C23752}" dt="2020-04-03T12:46:43.945" v="1245"/>
          <ac:spMkLst>
            <pc:docMk/>
            <pc:sldMk cId="2422339773" sldId="807"/>
            <ac:spMk id="12" creationId="{9E16F751-8751-4981-B224-0A50C4956443}"/>
          </ac:spMkLst>
        </pc:spChg>
        <pc:spChg chg="add del mod">
          <ac:chgData name="Mrs Stewart" userId="S::wllynda.stewart@glow.sch.uk::c19b4624-bfcb-440d-b002-be6ce3a8993e" providerId="AD" clId="Web-{68225369-CDB5-4E75-A0C3-134785C23752}" dt="2020-04-03T12:53:48.917" v="1324"/>
          <ac:spMkLst>
            <pc:docMk/>
            <pc:sldMk cId="2422339773" sldId="807"/>
            <ac:spMk id="15" creationId="{9C96FFE3-472D-48BF-B942-BD8D486F8605}"/>
          </ac:spMkLst>
        </pc:spChg>
        <pc:graphicFrameChg chg="add del mod">
          <ac:chgData name="Mrs Stewart" userId="S::wllynda.stewart@glow.sch.uk::c19b4624-bfcb-440d-b002-be6ce3a8993e" providerId="AD" clId="Web-{68225369-CDB5-4E75-A0C3-134785C23752}" dt="2020-04-03T12:45:55.804" v="1232"/>
          <ac:graphicFrameMkLst>
            <pc:docMk/>
            <pc:sldMk cId="2422339773" sldId="807"/>
            <ac:graphicFrameMk id="8" creationId="{721F507A-EC42-476F-AE03-D4EFFBD3CAB3}"/>
          </ac:graphicFrameMkLst>
        </pc:graphicFrameChg>
        <pc:graphicFrameChg chg="add del mod modGraphic">
          <ac:chgData name="Mrs Stewart" userId="S::wllynda.stewart@glow.sch.uk::c19b4624-bfcb-440d-b002-be6ce3a8993e" providerId="AD" clId="Web-{68225369-CDB5-4E75-A0C3-134785C23752}" dt="2020-04-03T12:46:39.492" v="1240"/>
          <ac:graphicFrameMkLst>
            <pc:docMk/>
            <pc:sldMk cId="2422339773" sldId="807"/>
            <ac:graphicFrameMk id="11" creationId="{CA7C0868-F265-4E70-97FD-4AE3B9B70A20}"/>
          </ac:graphicFrameMkLst>
        </pc:graphicFrameChg>
        <pc:graphicFrameChg chg="add del mod">
          <ac:chgData name="Mrs Stewart" userId="S::wllynda.stewart@glow.sch.uk::c19b4624-bfcb-440d-b002-be6ce3a8993e" providerId="AD" clId="Web-{68225369-CDB5-4E75-A0C3-134785C23752}" dt="2020-04-03T12:47:16.226" v="1255"/>
          <ac:graphicFrameMkLst>
            <pc:docMk/>
            <pc:sldMk cId="2422339773" sldId="807"/>
            <ac:graphicFrameMk id="14" creationId="{9CFC31FB-4F8F-4E22-87B4-39166834ADD4}"/>
          </ac:graphicFrameMkLst>
        </pc:graphicFrameChg>
        <pc:picChg chg="add del mod">
          <ac:chgData name="Mrs Stewart" userId="S::wllynda.stewart@glow.sch.uk::c19b4624-bfcb-440d-b002-be6ce3a8993e" providerId="AD" clId="Web-{68225369-CDB5-4E75-A0C3-134785C23752}" dt="2020-04-03T12:57:51.075" v="1376"/>
          <ac:picMkLst>
            <pc:docMk/>
            <pc:sldMk cId="2422339773" sldId="807"/>
            <ac:picMk id="16" creationId="{3D123761-341D-4B3B-8D40-5A027A37A20F}"/>
          </ac:picMkLst>
        </pc:picChg>
        <pc:picChg chg="add mod">
          <ac:chgData name="Mrs Stewart" userId="S::wllynda.stewart@glow.sch.uk::c19b4624-bfcb-440d-b002-be6ce3a8993e" providerId="AD" clId="Web-{68225369-CDB5-4E75-A0C3-134785C23752}" dt="2020-04-03T13:01:37.124" v="1451" actId="1076"/>
          <ac:picMkLst>
            <pc:docMk/>
            <pc:sldMk cId="2422339773" sldId="807"/>
            <ac:picMk id="18" creationId="{210D6017-98E3-4916-940D-26ECE8005AE0}"/>
          </ac:picMkLst>
        </pc:picChg>
      </pc:sldChg>
      <pc:sldChg chg="new del">
        <pc:chgData name="Mrs Stewart" userId="S::wllynda.stewart@glow.sch.uk::c19b4624-bfcb-440d-b002-be6ce3a8993e" providerId="AD" clId="Web-{68225369-CDB5-4E75-A0C3-134785C23752}" dt="2020-04-03T12:17:19.636" v="438"/>
        <pc:sldMkLst>
          <pc:docMk/>
          <pc:sldMk cId="2530782024" sldId="815"/>
        </pc:sldMkLst>
      </pc:sldChg>
      <pc:sldChg chg="new del">
        <pc:chgData name="Mrs Stewart" userId="S::wllynda.stewart@glow.sch.uk::c19b4624-bfcb-440d-b002-be6ce3a8993e" providerId="AD" clId="Web-{68225369-CDB5-4E75-A0C3-134785C23752}" dt="2020-04-03T12:21:40.200" v="469"/>
        <pc:sldMkLst>
          <pc:docMk/>
          <pc:sldMk cId="3723003200" sldId="815"/>
        </pc:sldMkLst>
      </pc:sldChg>
      <pc:sldChg chg="addSp modSp add replId">
        <pc:chgData name="Mrs Stewart" userId="S::wllynda.stewart@glow.sch.uk::c19b4624-bfcb-440d-b002-be6ce3a8993e" providerId="AD" clId="Web-{68225369-CDB5-4E75-A0C3-134785C23752}" dt="2020-04-03T12:21:29.575" v="468" actId="14100"/>
        <pc:sldMkLst>
          <pc:docMk/>
          <pc:sldMk cId="2231355916" sldId="816"/>
        </pc:sldMkLst>
        <pc:spChg chg="mod">
          <ac:chgData name="Mrs Stewart" userId="S::wllynda.stewart@glow.sch.uk::c19b4624-bfcb-440d-b002-be6ce3a8993e" providerId="AD" clId="Web-{68225369-CDB5-4E75-A0C3-134785C23752}" dt="2020-04-03T12:19:37.684" v="451" actId="20577"/>
          <ac:spMkLst>
            <pc:docMk/>
            <pc:sldMk cId="2231355916" sldId="816"/>
            <ac:spMk id="2" creationId="{00000000-0000-0000-0000-000000000000}"/>
          </ac:spMkLst>
        </pc:spChg>
        <pc:picChg chg="add mod">
          <ac:chgData name="Mrs Stewart" userId="S::wllynda.stewart@glow.sch.uk::c19b4624-bfcb-440d-b002-be6ce3a8993e" providerId="AD" clId="Web-{68225369-CDB5-4E75-A0C3-134785C23752}" dt="2020-04-03T12:19:44.137" v="455" actId="14100"/>
          <ac:picMkLst>
            <pc:docMk/>
            <pc:sldMk cId="2231355916" sldId="816"/>
            <ac:picMk id="6" creationId="{9C482138-C9A2-4DE8-AFAE-4A0917AB4941}"/>
          </ac:picMkLst>
        </pc:picChg>
        <pc:picChg chg="add mod">
          <ac:chgData name="Mrs Stewart" userId="S::wllynda.stewart@glow.sch.uk::c19b4624-bfcb-440d-b002-be6ce3a8993e" providerId="AD" clId="Web-{68225369-CDB5-4E75-A0C3-134785C23752}" dt="2020-04-03T12:20:04.075" v="458" actId="1076"/>
          <ac:picMkLst>
            <pc:docMk/>
            <pc:sldMk cId="2231355916" sldId="816"/>
            <ac:picMk id="9" creationId="{C173071F-D5F7-4F0F-AA6B-97D39819A181}"/>
          </ac:picMkLst>
        </pc:picChg>
        <pc:picChg chg="add mod">
          <ac:chgData name="Mrs Stewart" userId="S::wllynda.stewart@glow.sch.uk::c19b4624-bfcb-440d-b002-be6ce3a8993e" providerId="AD" clId="Web-{68225369-CDB5-4E75-A0C3-134785C23752}" dt="2020-04-03T12:20:34.716" v="464" actId="14100"/>
          <ac:picMkLst>
            <pc:docMk/>
            <pc:sldMk cId="2231355916" sldId="816"/>
            <ac:picMk id="11" creationId="{2D561F39-7EF6-40E4-92CD-57411CFF0314}"/>
          </ac:picMkLst>
        </pc:picChg>
        <pc:picChg chg="add mod">
          <ac:chgData name="Mrs Stewart" userId="S::wllynda.stewart@glow.sch.uk::c19b4624-bfcb-440d-b002-be6ce3a8993e" providerId="AD" clId="Web-{68225369-CDB5-4E75-A0C3-134785C23752}" dt="2020-04-03T12:21:29.575" v="468" actId="14100"/>
          <ac:picMkLst>
            <pc:docMk/>
            <pc:sldMk cId="2231355916" sldId="816"/>
            <ac:picMk id="13" creationId="{5DF2C66C-2554-42A9-8417-A7651A2D9182}"/>
          </ac:picMkLst>
        </pc:picChg>
      </pc:sldChg>
    </pc:docChg>
  </pc:docChgLst>
  <pc:docChgLst>
    <pc:chgData name="P Valentine" userId="S::wlpeter.valentine@glowmail.org.uk::f74189a9-7848-4678-9136-6efdee5d67c9" providerId="AD" clId="Web-{CF3203B9-6779-4D0D-9A83-6CCC54319447}"/>
    <pc:docChg chg="modSld">
      <pc:chgData name="P Valentine" userId="S::wlpeter.valentine@glowmail.org.uk::f74189a9-7848-4678-9136-6efdee5d67c9" providerId="AD" clId="Web-{CF3203B9-6779-4D0D-9A83-6CCC54319447}" dt="2020-04-15T09:48:12.794" v="23"/>
      <pc:docMkLst>
        <pc:docMk/>
      </pc:docMkLst>
      <pc:sldChg chg="addSp delSp modSp">
        <pc:chgData name="P Valentine" userId="S::wlpeter.valentine@glowmail.org.uk::f74189a9-7848-4678-9136-6efdee5d67c9" providerId="AD" clId="Web-{CF3203B9-6779-4D0D-9A83-6CCC54319447}" dt="2020-04-15T09:48:12.794" v="23"/>
        <pc:sldMkLst>
          <pc:docMk/>
          <pc:sldMk cId="2422339773" sldId="799"/>
        </pc:sldMkLst>
        <pc:spChg chg="add del">
          <ac:chgData name="P Valentine" userId="S::wlpeter.valentine@glowmail.org.uk::f74189a9-7848-4678-9136-6efdee5d67c9" providerId="AD" clId="Web-{CF3203B9-6779-4D0D-9A83-6CCC54319447}" dt="2020-04-15T09:48:12.794" v="23"/>
          <ac:spMkLst>
            <pc:docMk/>
            <pc:sldMk cId="2422339773" sldId="799"/>
            <ac:spMk id="2" creationId="{00000000-0000-0000-0000-000000000000}"/>
          </ac:spMkLst>
        </pc:spChg>
        <pc:spChg chg="mod">
          <ac:chgData name="P Valentine" userId="S::wlpeter.valentine@glowmail.org.uk::f74189a9-7848-4678-9136-6efdee5d67c9" providerId="AD" clId="Web-{CF3203B9-6779-4D0D-9A83-6CCC54319447}" dt="2020-04-15T09:40:12.750" v="20" actId="20577"/>
          <ac:spMkLst>
            <pc:docMk/>
            <pc:sldMk cId="2422339773" sldId="799"/>
            <ac:spMk id="7" creationId="{00000000-0000-0000-0000-000000000000}"/>
          </ac:spMkLst>
        </pc:spChg>
      </pc:sldChg>
    </pc:docChg>
  </pc:docChgLst>
  <pc:docChgLst>
    <pc:chgData name="Natthapoj Vincent Trakulphadetkrai" userId="aad24980-a27e-44da-b5b0-5f73598c16f4" providerId="ADAL" clId="{086F65D8-57E4-4C2C-80AA-69CFBBFDD05E}"/>
    <pc:docChg chg="custSel addSld delSld modSld">
      <pc:chgData name="Natthapoj Vincent Trakulphadetkrai" userId="aad24980-a27e-44da-b5b0-5f73598c16f4" providerId="ADAL" clId="{086F65D8-57E4-4C2C-80AA-69CFBBFDD05E}" dt="2019-11-19T16:32:30.969" v="24" actId="47"/>
      <pc:docMkLst>
        <pc:docMk/>
      </pc:docMkLst>
      <pc:sldChg chg="modSp">
        <pc:chgData name="Natthapoj Vincent Trakulphadetkrai" userId="aad24980-a27e-44da-b5b0-5f73598c16f4" providerId="ADAL" clId="{086F65D8-57E4-4C2C-80AA-69CFBBFDD05E}" dt="2019-11-12T14:53:33.034" v="16" actId="14100"/>
        <pc:sldMkLst>
          <pc:docMk/>
          <pc:sldMk cId="1396967637" sldId="665"/>
        </pc:sldMkLst>
        <pc:spChg chg="mod">
          <ac:chgData name="Natthapoj Vincent Trakulphadetkrai" userId="aad24980-a27e-44da-b5b0-5f73598c16f4" providerId="ADAL" clId="{086F65D8-57E4-4C2C-80AA-69CFBBFDD05E}" dt="2019-11-12T14:51:16.174" v="2" actId="20577"/>
          <ac:spMkLst>
            <pc:docMk/>
            <pc:sldMk cId="1396967637" sldId="665"/>
            <ac:spMk id="6" creationId="{00000000-0000-0000-0000-000000000000}"/>
          </ac:spMkLst>
        </pc:spChg>
        <pc:picChg chg="mod">
          <ac:chgData name="Natthapoj Vincent Trakulphadetkrai" userId="aad24980-a27e-44da-b5b0-5f73598c16f4" providerId="ADAL" clId="{086F65D8-57E4-4C2C-80AA-69CFBBFDD05E}" dt="2019-11-12T14:53:33.034" v="16" actId="14100"/>
          <ac:picMkLst>
            <pc:docMk/>
            <pc:sldMk cId="1396967637" sldId="665"/>
            <ac:picMk id="2050" creationId="{00000000-0000-0000-0000-000000000000}"/>
          </ac:picMkLst>
        </pc:picChg>
      </pc:sldChg>
      <pc:sldChg chg="del">
        <pc:chgData name="Natthapoj Vincent Trakulphadetkrai" userId="aad24980-a27e-44da-b5b0-5f73598c16f4" providerId="ADAL" clId="{086F65D8-57E4-4C2C-80AA-69CFBBFDD05E}" dt="2019-11-19T16:31:10.413" v="18" actId="47"/>
        <pc:sldMkLst>
          <pc:docMk/>
          <pc:sldMk cId="329497676" sldId="679"/>
        </pc:sldMkLst>
      </pc:sldChg>
      <pc:sldChg chg="addSp delSp modSp add">
        <pc:chgData name="Natthapoj Vincent Trakulphadetkrai" userId="aad24980-a27e-44da-b5b0-5f73598c16f4" providerId="ADAL" clId="{086F65D8-57E4-4C2C-80AA-69CFBBFDD05E}" dt="2019-11-12T14:52:45.306" v="13" actId="14100"/>
        <pc:sldMkLst>
          <pc:docMk/>
          <pc:sldMk cId="4271561056" sldId="767"/>
        </pc:sldMkLst>
        <pc:spChg chg="mod">
          <ac:chgData name="Natthapoj Vincent Trakulphadetkrai" userId="aad24980-a27e-44da-b5b0-5f73598c16f4" providerId="ADAL" clId="{086F65D8-57E4-4C2C-80AA-69CFBBFDD05E}" dt="2019-11-12T14:52:11.412" v="6"/>
          <ac:spMkLst>
            <pc:docMk/>
            <pc:sldMk cId="4271561056" sldId="767"/>
            <ac:spMk id="3" creationId="{00000000-0000-0000-0000-000000000000}"/>
          </ac:spMkLst>
        </pc:spChg>
        <pc:spChg chg="mod">
          <ac:chgData name="Natthapoj Vincent Trakulphadetkrai" userId="aad24980-a27e-44da-b5b0-5f73598c16f4" providerId="ADAL" clId="{086F65D8-57E4-4C2C-80AA-69CFBBFDD05E}" dt="2019-11-12T14:51:23.159" v="5" actId="20577"/>
          <ac:spMkLst>
            <pc:docMk/>
            <pc:sldMk cId="4271561056" sldId="767"/>
            <ac:spMk id="6" creationId="{00000000-0000-0000-0000-000000000000}"/>
          </ac:spMkLst>
        </pc:spChg>
        <pc:picChg chg="add mod">
          <ac:chgData name="Natthapoj Vincent Trakulphadetkrai" userId="aad24980-a27e-44da-b5b0-5f73598c16f4" providerId="ADAL" clId="{086F65D8-57E4-4C2C-80AA-69CFBBFDD05E}" dt="2019-11-12T14:52:45.306" v="13" actId="14100"/>
          <ac:picMkLst>
            <pc:docMk/>
            <pc:sldMk cId="4271561056" sldId="767"/>
            <ac:picMk id="5" creationId="{4FB56FE0-0F34-400E-9B1B-3756FCB2D85D}"/>
          </ac:picMkLst>
        </pc:picChg>
        <pc:picChg chg="del">
          <ac:chgData name="Natthapoj Vincent Trakulphadetkrai" userId="aad24980-a27e-44da-b5b0-5f73598c16f4" providerId="ADAL" clId="{086F65D8-57E4-4C2C-80AA-69CFBBFDD05E}" dt="2019-11-12T14:52:15.992" v="7" actId="478"/>
          <ac:picMkLst>
            <pc:docMk/>
            <pc:sldMk cId="4271561056" sldId="767"/>
            <ac:picMk id="2050" creationId="{00000000-0000-0000-0000-000000000000}"/>
          </ac:picMkLst>
        </pc:picChg>
      </pc:sldChg>
      <pc:sldChg chg="modSp add del">
        <pc:chgData name="Natthapoj Vincent Trakulphadetkrai" userId="aad24980-a27e-44da-b5b0-5f73598c16f4" providerId="ADAL" clId="{086F65D8-57E4-4C2C-80AA-69CFBBFDD05E}" dt="2019-11-19T16:32:30.969" v="24" actId="47"/>
        <pc:sldMkLst>
          <pc:docMk/>
          <pc:sldMk cId="3619359463" sldId="768"/>
        </pc:sldMkLst>
        <pc:spChg chg="mod">
          <ac:chgData name="Natthapoj Vincent Trakulphadetkrai" userId="aad24980-a27e-44da-b5b0-5f73598c16f4" providerId="ADAL" clId="{086F65D8-57E4-4C2C-80AA-69CFBBFDD05E}" dt="2019-11-19T16:31:21.407" v="23" actId="207"/>
          <ac:spMkLst>
            <pc:docMk/>
            <pc:sldMk cId="3619359463" sldId="768"/>
            <ac:spMk id="3" creationId="{00000000-0000-0000-0000-000000000000}"/>
          </ac:spMkLst>
        </pc:spChg>
      </pc:sldChg>
    </pc:docChg>
  </pc:docChgLst>
  <pc:docChgLst>
    <pc:chgData name="Natthapoj Vincent Trakulphadetkrai" userId="aad24980-a27e-44da-b5b0-5f73598c16f4" providerId="ADAL" clId="{1E113A73-251A-4306-A25C-3EE5B1A0C1BC}"/>
    <pc:docChg chg="custSel modSld">
      <pc:chgData name="Natthapoj Vincent Trakulphadetkrai" userId="aad24980-a27e-44da-b5b0-5f73598c16f4" providerId="ADAL" clId="{1E113A73-251A-4306-A25C-3EE5B1A0C1BC}" dt="2019-11-05T15:33:20.982" v="10" actId="255"/>
      <pc:docMkLst>
        <pc:docMk/>
      </pc:docMkLst>
      <pc:sldChg chg="delSp modSp">
        <pc:chgData name="Natthapoj Vincent Trakulphadetkrai" userId="aad24980-a27e-44da-b5b0-5f73598c16f4" providerId="ADAL" clId="{1E113A73-251A-4306-A25C-3EE5B1A0C1BC}" dt="2019-11-05T15:33:20.982" v="10" actId="255"/>
        <pc:sldMkLst>
          <pc:docMk/>
          <pc:sldMk cId="1199621852" sldId="308"/>
        </pc:sldMkLst>
        <pc:spChg chg="mod">
          <ac:chgData name="Natthapoj Vincent Trakulphadetkrai" userId="aad24980-a27e-44da-b5b0-5f73598c16f4" providerId="ADAL" clId="{1E113A73-251A-4306-A25C-3EE5B1A0C1BC}" dt="2019-11-05T15:33:20.982" v="10" actId="255"/>
          <ac:spMkLst>
            <pc:docMk/>
            <pc:sldMk cId="1199621852" sldId="308"/>
            <ac:spMk id="6" creationId="{00000000-0000-0000-0000-000000000000}"/>
          </ac:spMkLst>
        </pc:spChg>
        <pc:picChg chg="del">
          <ac:chgData name="Natthapoj Vincent Trakulphadetkrai" userId="aad24980-a27e-44da-b5b0-5f73598c16f4" providerId="ADAL" clId="{1E113A73-251A-4306-A25C-3EE5B1A0C1BC}" dt="2019-11-05T15:33:09.147" v="0" actId="478"/>
          <ac:picMkLst>
            <pc:docMk/>
            <pc:sldMk cId="1199621852" sldId="308"/>
            <ac:picMk id="3" creationId="{00000000-0000-0000-0000-000000000000}"/>
          </ac:picMkLst>
        </pc:picChg>
      </pc:sldChg>
    </pc:docChg>
  </pc:docChgLst>
  <pc:docChgLst>
    <pc:chgData name="Natthapoj Vincent Trakulphadetkrai" userId="aad24980-a27e-44da-b5b0-5f73598c16f4" providerId="ADAL" clId="{842FD834-0DF7-41BF-B8CC-5E9260ADFC36}"/>
    <pc:docChg chg="custSel delSld modSld">
      <pc:chgData name="Natthapoj Vincent Trakulphadetkrai" userId="aad24980-a27e-44da-b5b0-5f73598c16f4" providerId="ADAL" clId="{842FD834-0DF7-41BF-B8CC-5E9260ADFC36}" dt="2019-08-27T16:33:49.738" v="57" actId="2696"/>
      <pc:docMkLst>
        <pc:docMk/>
      </pc:docMkLst>
      <pc:sldChg chg="addSp delSp modSp">
        <pc:chgData name="Natthapoj Vincent Trakulphadetkrai" userId="aad24980-a27e-44da-b5b0-5f73598c16f4" providerId="ADAL" clId="{842FD834-0DF7-41BF-B8CC-5E9260ADFC36}" dt="2019-08-27T16:33:39.712" v="54" actId="14100"/>
        <pc:sldMkLst>
          <pc:docMk/>
          <pc:sldMk cId="2645918856" sldId="549"/>
        </pc:sldMkLst>
        <pc:spChg chg="add mod">
          <ac:chgData name="Natthapoj Vincent Trakulphadetkrai" userId="aad24980-a27e-44da-b5b0-5f73598c16f4" providerId="ADAL" clId="{842FD834-0DF7-41BF-B8CC-5E9260ADFC36}" dt="2019-08-27T16:33:39.712" v="54" actId="14100"/>
          <ac:spMkLst>
            <pc:docMk/>
            <pc:sldMk cId="2645918856" sldId="549"/>
            <ac:spMk id="4" creationId="{E876BBD0-D2E7-4E82-9AAA-567AFE8941A7}"/>
          </ac:spMkLst>
        </pc:spChg>
        <pc:spChg chg="add mod">
          <ac:chgData name="Natthapoj Vincent Trakulphadetkrai" userId="aad24980-a27e-44da-b5b0-5f73598c16f4" providerId="ADAL" clId="{842FD834-0DF7-41BF-B8CC-5E9260ADFC36}" dt="2019-08-27T16:33:34.770" v="53" actId="13822"/>
          <ac:spMkLst>
            <pc:docMk/>
            <pc:sldMk cId="2645918856" sldId="549"/>
            <ac:spMk id="10" creationId="{745BD408-6ED1-46D5-B87F-A21DC85F9D7C}"/>
          </ac:spMkLst>
        </pc:spChg>
        <pc:cxnChg chg="add del mod">
          <ac:chgData name="Natthapoj Vincent Trakulphadetkrai" userId="aad24980-a27e-44da-b5b0-5f73598c16f4" providerId="ADAL" clId="{842FD834-0DF7-41BF-B8CC-5E9260ADFC36}" dt="2019-08-27T16:33:17.425" v="51" actId="478"/>
          <ac:cxnSpMkLst>
            <pc:docMk/>
            <pc:sldMk cId="2645918856" sldId="549"/>
            <ac:cxnSpMk id="9" creationId="{F9E74F03-EFD5-4D17-8418-4C6CC4D65EDF}"/>
          </ac:cxnSpMkLst>
        </pc:cxnChg>
      </pc:sldChg>
      <pc:sldChg chg="addSp delSp modSp">
        <pc:chgData name="Natthapoj Vincent Trakulphadetkrai" userId="aad24980-a27e-44da-b5b0-5f73598c16f4" providerId="ADAL" clId="{842FD834-0DF7-41BF-B8CC-5E9260ADFC36}" dt="2019-08-27T16:31:56.712" v="17" actId="20577"/>
        <pc:sldMkLst>
          <pc:docMk/>
          <pc:sldMk cId="871985900" sldId="699"/>
        </pc:sldMkLst>
        <pc:spChg chg="add mod">
          <ac:chgData name="Natthapoj Vincent Trakulphadetkrai" userId="aad24980-a27e-44da-b5b0-5f73598c16f4" providerId="ADAL" clId="{842FD834-0DF7-41BF-B8CC-5E9260ADFC36}" dt="2019-08-27T16:31:56.712" v="17" actId="20577"/>
          <ac:spMkLst>
            <pc:docMk/>
            <pc:sldMk cId="871985900" sldId="699"/>
            <ac:spMk id="6" creationId="{0B9F4403-8D78-4D2D-B310-46DA12697DCC}"/>
          </ac:spMkLst>
        </pc:spChg>
        <pc:spChg chg="del">
          <ac:chgData name="Natthapoj Vincent Trakulphadetkrai" userId="aad24980-a27e-44da-b5b0-5f73598c16f4" providerId="ADAL" clId="{842FD834-0DF7-41BF-B8CC-5E9260ADFC36}" dt="2019-08-27T16:31:51.437" v="10" actId="478"/>
          <ac:spMkLst>
            <pc:docMk/>
            <pc:sldMk cId="871985900" sldId="699"/>
            <ac:spMk id="7" creationId="{00000000-0000-0000-0000-000000000000}"/>
          </ac:spMkLst>
        </pc:spChg>
        <pc:spChg chg="add">
          <ac:chgData name="Natthapoj Vincent Trakulphadetkrai" userId="aad24980-a27e-44da-b5b0-5f73598c16f4" providerId="ADAL" clId="{842FD834-0DF7-41BF-B8CC-5E9260ADFC36}" dt="2019-08-27T16:31:51.904" v="11"/>
          <ac:spMkLst>
            <pc:docMk/>
            <pc:sldMk cId="871985900" sldId="699"/>
            <ac:spMk id="9" creationId="{FE8D60FD-6F89-49E7-AF4F-944F12FC90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29E91E-28D4-4ED7-B651-54491E3BCBEE}" type="datetimeFigureOut">
              <a:rPr lang="en-GB" smtClean="0"/>
              <a:pPr/>
              <a:t>15/04/2020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87C06F8-FD2F-4B38-9ADB-9EA40A8AED4D}" type="slidenum">
              <a:rPr lang="en-GB" smtClean="0"/>
              <a:pPr/>
              <a:t>‹#›</a:t>
            </a:fld>
            <a:endParaRPr lang="en-GB"/>
          </a:p>
        </p:txBody>
      </p:sp>
    </p:spTree>
    <p:extLst>
      <p:ext uri="{BB962C8B-B14F-4D97-AF65-F5344CB8AC3E}">
        <p14:creationId xmlns:p14="http://schemas.microsoft.com/office/powerpoint/2010/main" val="519861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7CE9B861-48B1-4777-8FE6-E21A781AB8B9}" type="datetimeFigureOut">
              <a:rPr lang="en-GB" smtClean="0"/>
              <a:pPr/>
              <a:t>15/04/2020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6" y="4714876"/>
            <a:ext cx="5438464"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098" y="9428164"/>
            <a:ext cx="2944958" cy="496887"/>
          </a:xfrm>
          <a:prstGeom prst="rect">
            <a:avLst/>
          </a:prstGeom>
        </p:spPr>
        <p:txBody>
          <a:bodyPr vert="horz" lIns="91440" tIns="45720" rIns="91440" bIns="45720" rtlCol="0" anchor="b"/>
          <a:lstStyle>
            <a:lvl1pPr algn="r">
              <a:defRPr sz="1200"/>
            </a:lvl1pPr>
          </a:lstStyle>
          <a:p>
            <a:fld id="{4A285134-C95B-4C72-B8A0-E93C1283E875}" type="slidenum">
              <a:rPr lang="en-GB" smtClean="0"/>
              <a:pPr/>
              <a:t>‹#›</a:t>
            </a:fld>
            <a:endParaRPr lang="en-GB"/>
          </a:p>
        </p:txBody>
      </p:sp>
    </p:spTree>
    <p:extLst>
      <p:ext uri="{BB962C8B-B14F-4D97-AF65-F5344CB8AC3E}">
        <p14:creationId xmlns:p14="http://schemas.microsoft.com/office/powerpoint/2010/main" val="419214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17</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18</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19</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20</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21</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22</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23</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24</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25</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26</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a:t>Show Video </a:t>
            </a:r>
            <a:r>
              <a:rPr lang="en-GB" b="0" baseline="0"/>
              <a:t>(Mohammad counts 8 bears)</a:t>
            </a:r>
          </a:p>
          <a:p>
            <a:r>
              <a:rPr lang="en-GB" b="0" baseline="0"/>
              <a:t>When accomplished easily counting can appear to be quite simple. However, unpacking the details of what children do as they count reveals their understanding of a complex, interconnected process – a process that is anything but simple!</a:t>
            </a:r>
          </a:p>
          <a:p>
            <a:endParaRPr lang="en-GB" b="0" baseline="0"/>
          </a:p>
          <a:p>
            <a:r>
              <a:rPr lang="en-GB" b="0" baseline="0"/>
              <a:t>The importance of counting cannot be underestimated. Counting is the foundation upon which number concepts and skills are built. The ability to count accurately, flexibly and with understanding support’s children’s future success in mathematics.</a:t>
            </a:r>
          </a:p>
          <a:p>
            <a:endParaRPr lang="en-GB" b="0" baseline="0"/>
          </a:p>
          <a:p>
            <a:r>
              <a:rPr lang="en-GB" b="0" baseline="0"/>
              <a:t>Learning to count involves more than learning to recite a sequence of number names.</a:t>
            </a:r>
          </a:p>
          <a:p>
            <a:endParaRPr lang="en-GB" b="0" baseline="0"/>
          </a:p>
          <a:p>
            <a:r>
              <a:rPr lang="en-GB" b="1" baseline="0"/>
              <a:t>Brainstorming Activity</a:t>
            </a:r>
          </a:p>
          <a:p>
            <a:r>
              <a:rPr lang="en-GB" b="0"/>
              <a:t>What is your</a:t>
            </a:r>
            <a:r>
              <a:rPr lang="en-GB" b="0" baseline="0"/>
              <a:t> understanding of counting?</a:t>
            </a:r>
          </a:p>
          <a:p>
            <a:r>
              <a:rPr lang="en-GB" b="0" baseline="0"/>
              <a:t>What does it involve?</a:t>
            </a:r>
          </a:p>
          <a:p>
            <a:r>
              <a:rPr lang="en-GB" b="0" baseline="0"/>
              <a:t>What difficulties do children have when counting? Possible counting mistakes</a:t>
            </a:r>
          </a:p>
          <a:p>
            <a:r>
              <a:rPr lang="en-GB" b="0" baseline="0"/>
              <a:t>What does meaningful counting look like?</a:t>
            </a:r>
          </a:p>
          <a:p>
            <a:r>
              <a:rPr lang="en-GB" b="0" baseline="0" err="1"/>
              <a:t>Etc</a:t>
            </a:r>
            <a:endParaRPr lang="en-GB" b="0" baseline="0"/>
          </a:p>
          <a:p>
            <a:endParaRPr lang="en-GB" b="0" baseline="0"/>
          </a:p>
          <a:p>
            <a:r>
              <a:rPr lang="en-GB" b="0" baseline="0"/>
              <a:t>Feedback and discuss</a:t>
            </a:r>
          </a:p>
          <a:p>
            <a:endParaRPr lang="en-GB" b="0" baseline="0"/>
          </a:p>
          <a:p>
            <a:endParaRPr lang="en-GB" b="1" baseline="0"/>
          </a:p>
          <a:p>
            <a:endParaRPr lang="en-GB" b="0" baseline="0"/>
          </a:p>
          <a:p>
            <a:endParaRPr lang="en-GB" b="0"/>
          </a:p>
        </p:txBody>
      </p:sp>
      <p:sp>
        <p:nvSpPr>
          <p:cNvPr id="4" name="Slide Number Placeholder 3"/>
          <p:cNvSpPr>
            <a:spLocks noGrp="1"/>
          </p:cNvSpPr>
          <p:nvPr>
            <p:ph type="sldNum" sz="quarter" idx="10"/>
          </p:nvPr>
        </p:nvSpPr>
        <p:spPr/>
        <p:txBody>
          <a:bodyPr/>
          <a:lstStyle/>
          <a:p>
            <a:fld id="{563A1140-2761-4EA3-99D1-FA0DE4B58688}" type="slidenum">
              <a:rPr lang="en-GB" smtClean="0"/>
              <a:t>3</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27</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28</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29</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4</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5</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6</a:t>
            </a:fld>
            <a:endParaRPr lang="en-GB"/>
          </a:p>
        </p:txBody>
      </p:sp>
    </p:spTree>
    <p:extLst>
      <p:ext uri="{BB962C8B-B14F-4D97-AF65-F5344CB8AC3E}">
        <p14:creationId xmlns:p14="http://schemas.microsoft.com/office/powerpoint/2010/main" val="80740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7</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14</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15</a:t>
            </a:fld>
            <a:endParaRPr lang="en-GB"/>
          </a:p>
        </p:txBody>
      </p:sp>
    </p:spTree>
    <p:extLst>
      <p:ext uri="{BB962C8B-B14F-4D97-AF65-F5344CB8AC3E}">
        <p14:creationId xmlns:p14="http://schemas.microsoft.com/office/powerpoint/2010/main" val="104564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3A1140-2761-4EA3-99D1-FA0DE4B58688}" type="slidenum">
              <a:rPr lang="en-GB" smtClean="0"/>
              <a:t>16</a:t>
            </a:fld>
            <a:endParaRPr lang="en-GB"/>
          </a:p>
        </p:txBody>
      </p:sp>
    </p:spTree>
    <p:extLst>
      <p:ext uri="{BB962C8B-B14F-4D97-AF65-F5344CB8AC3E}">
        <p14:creationId xmlns:p14="http://schemas.microsoft.com/office/powerpoint/2010/main" val="104564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32562E-713C-43B9-92F3-43A5F73016B0}"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17806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3AEE49-6F37-44CE-AFAD-256193F6916A}"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4953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D48703-3BCA-40D3-9B7D-7B52F6330F5A}"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146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9F1497-66BE-4363-84AC-810BB047E77D}"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0394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8F8217-AA6D-4F88-973F-76A84B6F72A3}"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390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42218E-FBBC-43CD-B176-E408AACF6F4E}"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4036917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F81447-E428-4D0B-B680-02EC78FAB438}" type="datetime1">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503635519"/>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7DF7AF-C3A4-4A2F-9D68-5034556C34D5}" type="datetime1">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5385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1F1FB-40A8-4E4D-8D4B-00515AEFCC46}" type="datetime1">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8307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12F47CA-1320-478C-85A5-C43EBFE82311}"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9565634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7226A-5D80-40EF-AAB5-6DE74A0F1FEE}"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7329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534B19-5734-4D50-BF31-FA98CAFC7B0F}" type="datetime1">
              <a:rPr lang="en-US" smtClean="0"/>
              <a:t>4/15/2020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4290906139"/>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hiterosemaths.com/resources/assessment/secondary-assessment/" TargetMode="External"/><Relationship Id="rId5" Type="http://schemas.openxmlformats.org/officeDocument/2006/relationships/hyperlink" Target="https://whiterosemaths.com/resources/assessment/primary-assessment/" TargetMode="External"/><Relationship Id="rId4" Type="http://schemas.openxmlformats.org/officeDocument/2006/relationships/hyperlink" Target="https://whiterosemath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hiterosemaths.com/homelear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athantics.com/lesson/decimal-place-value" TargetMode="External"/><Relationship Id="rId5" Type="http://schemas.openxmlformats.org/officeDocument/2006/relationships/hyperlink" Target="https://mathantics.com/lesson/place-value" TargetMode="Externa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athantics.com/lesson/rounding"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mathplayground.com/index_addition_subtraction.html" TargetMode="External"/><Relationship Id="rId4" Type="http://schemas.openxmlformats.org/officeDocument/2006/relationships/hyperlink" Target="https://www.mathplayground.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gregtangmat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blogs.glowscotland.org.uk/glowblogs/fvwlric/"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ncetm.org.uk/resources/52060" TargetMode="External"/><Relationship Id="rId5" Type="http://schemas.openxmlformats.org/officeDocument/2006/relationships/hyperlink" Target="https://www.bbc.co.uk/cbeebies/shows/numberblocks"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go.dreambox.com/rs/715-ORW-647/images/SL-curriculum_guide.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ctm.org/Classroom-Resources/Illuminations/Interactives/Concentration/" TargetMode="External"/><Relationship Id="rId3" Type="http://schemas.openxmlformats.org/officeDocument/2006/relationships/image" Target="../media/image3.jpeg"/><Relationship Id="rId7" Type="http://schemas.openxmlformats.org/officeDocument/2006/relationships/hyperlink" Target="https://www.nctm.org/Classroom-Resources/Illuminations/Interactives/Equivalent-Frac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ctm.org/Classroom-Resources/Illuminations/Interactives/Ten-Frame/" TargetMode="External"/><Relationship Id="rId5" Type="http://schemas.openxmlformats.org/officeDocument/2006/relationships/hyperlink" Target="https://www.nctm.org/Classroom-Resources/Illuminations/Interactives/Five-Frame/" TargetMode="External"/><Relationship Id="rId4" Type="http://schemas.openxmlformats.org/officeDocument/2006/relationships/hyperlink" Target="https://illuminations.nctm.org/" TargetMode="External"/><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iseemaths.com/3-act-task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iseemaths.com/games-resources/" TargetMode="External"/><Relationship Id="rId5" Type="http://schemas.openxmlformats.org/officeDocument/2006/relationships/hyperlink" Target="http://www.iseemaths.com/tables/" TargetMode="External"/><Relationship Id="rId4" Type="http://schemas.openxmlformats.org/officeDocument/2006/relationships/hyperlink" Target="http://www.iseemaths.com/early-numb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nrich.maths.org/1378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angahigh.com/en-g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support@mathscircl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maths-circle.intercom-clicks.com/via/e?ob=eKkOeysiEuq3xKXXwq0nT85Bys/gN/MNg21VTqYSDrBLZGOXeXQjuoLn4MIe1I/K&amp;h=ab030cfc903aa9cd4481793377dd1864e8941b6f-w8z89lmb_26145563611&amp;l=a6ac1cf3eab8c8c6b0e6e72fd772f71b34fb3f76-2791161" TargetMode="External"/><Relationship Id="rId5" Type="http://schemas.openxmlformats.org/officeDocument/2006/relationships/hyperlink" Target="https://maths-circle.intercom-clicks.com/via/e?ob=DYGIVEvbReJDBz0TvlroaAIMqYVxm%2BjJFaH3gYaGUr3qxVsLQ5%2BJp9DFaWyOHfE8&amp;h=f8830e3ca845f7fc8ec1695afa7badf77a972993-w8z89lmb_26145563611&amp;l=1352900a24506f674808e33597aae49785c9d1d1-2791159" TargetMode="External"/><Relationship Id="rId4" Type="http://schemas.openxmlformats.org/officeDocument/2006/relationships/hyperlink" Target="http://mathscircl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blogs.glowscotland.org.uk/glowblogs/fvwlric/"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khankids.zendesk.com/hc/en-us" TargetMode="External"/><Relationship Id="rId4" Type="http://schemas.openxmlformats.org/officeDocument/2006/relationships/hyperlink" Target="https://euc-powerpoint.officeapps.live.com/pods/khanacademy.com/ma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matholia.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1</a:t>
            </a:fld>
            <a:endParaRPr lang="en-US"/>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 y="2153"/>
            <a:ext cx="9148366" cy="68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79512" y="1772816"/>
            <a:ext cx="5976664" cy="1454110"/>
          </a:xfrm>
          <a:prstGeom prst="roundRect">
            <a:avLst>
              <a:gd name="adj" fmla="val 50000"/>
            </a:avLst>
          </a:prstGeom>
          <a:solidFill>
            <a:srgbClr val="0067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Structured Learning at Home</a:t>
            </a:r>
          </a:p>
          <a:p>
            <a:pPr algn="ctr"/>
            <a:r>
              <a:rPr lang="en-GB" sz="3600"/>
              <a:t>Numeracy Academy</a:t>
            </a:r>
          </a:p>
        </p:txBody>
      </p:sp>
      <p:sp>
        <p:nvSpPr>
          <p:cNvPr id="5" name="Rectangle 4"/>
          <p:cNvSpPr/>
          <p:nvPr/>
        </p:nvSpPr>
        <p:spPr>
          <a:xfrm>
            <a:off x="1115616" y="6076656"/>
            <a:ext cx="4572000" cy="523220"/>
          </a:xfrm>
          <a:prstGeom prst="rect">
            <a:avLst/>
          </a:prstGeom>
        </p:spPr>
        <p:txBody>
          <a:bodyPr>
            <a:spAutoFit/>
          </a:bodyPr>
          <a:lstStyle/>
          <a:p>
            <a:r>
              <a:rPr lang="en-US" sz="2800" b="1">
                <a:solidFill>
                  <a:schemeClr val="bg1"/>
                </a:solidFill>
                <a:cs typeface="Calibri" panose="020F0502020204030204" pitchFamily="34" charset="0"/>
              </a:rPr>
              <a:t>@FVWLNumerac1</a:t>
            </a:r>
            <a:endParaRPr lang="en-GB" sz="2800">
              <a:solidFill>
                <a:schemeClr val="bg1"/>
              </a:solidFill>
            </a:endParaRPr>
          </a:p>
        </p:txBody>
      </p:sp>
      <p:pic>
        <p:nvPicPr>
          <p:cNvPr id="6" name="Picture 5"/>
          <p:cNvPicPr>
            <a:picLocks noChangeAspect="1"/>
          </p:cNvPicPr>
          <p:nvPr/>
        </p:nvPicPr>
        <p:blipFill>
          <a:blip r:embed="rId3"/>
          <a:stretch>
            <a:fillRect/>
          </a:stretch>
        </p:blipFill>
        <p:spPr>
          <a:xfrm>
            <a:off x="179512" y="5919205"/>
            <a:ext cx="800100" cy="776568"/>
          </a:xfrm>
          <a:prstGeom prst="rect">
            <a:avLst/>
          </a:prstGeom>
        </p:spPr>
      </p:pic>
    </p:spTree>
    <p:extLst>
      <p:ext uri="{BB962C8B-B14F-4D97-AF65-F5344CB8AC3E}">
        <p14:creationId xmlns:p14="http://schemas.microsoft.com/office/powerpoint/2010/main" val="2170485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marL="285750" indent="-285750">
              <a:buFont typeface="Arial" panose="020B0604020202020204" pitchFamily="34" charset="0"/>
              <a:buChar char="•"/>
            </a:pPr>
            <a:r>
              <a:rPr lang="en-GB" sz="1800" b="1" u="sng" dirty="0" smtClean="0">
                <a:latin typeface="+mn-lt"/>
              </a:rPr>
              <a:t/>
            </a:r>
            <a:br>
              <a:rPr lang="en-GB" sz="1800" b="1" u="sng" dirty="0" smtClean="0">
                <a:latin typeface="+mn-lt"/>
              </a:rPr>
            </a:br>
            <a:r>
              <a:rPr lang="en-GB" sz="1800" b="1" u="sng" dirty="0">
                <a:latin typeface="+mn-lt"/>
              </a:rPr>
              <a:t/>
            </a:r>
            <a:br>
              <a:rPr lang="en-GB" sz="1800" b="1" u="sng" dirty="0">
                <a:latin typeface="+mn-lt"/>
              </a:rPr>
            </a:br>
            <a:r>
              <a:rPr lang="en-GB" sz="1800" b="1" u="sng" dirty="0" smtClean="0">
                <a:latin typeface="+mn-lt"/>
              </a:rPr>
              <a:t/>
            </a:r>
            <a:br>
              <a:rPr lang="en-GB" sz="1800" b="1" u="sng" dirty="0" smtClean="0">
                <a:latin typeface="+mn-lt"/>
              </a:rPr>
            </a:br>
            <a:r>
              <a:rPr lang="en-GB" sz="1800" b="1" u="sng" dirty="0" smtClean="0">
                <a:latin typeface="+mn-lt"/>
              </a:rPr>
              <a:t/>
            </a:r>
            <a:br>
              <a:rPr lang="en-GB" sz="1800" b="1" u="sng" dirty="0" smtClean="0">
                <a:latin typeface="+mn-lt"/>
              </a:rPr>
            </a:br>
            <a:r>
              <a:rPr lang="en-GB" sz="1800" b="1" u="sng" dirty="0" smtClean="0">
                <a:latin typeface="Arial" panose="020B0604020202020204" pitchFamily="34" charset="0"/>
                <a:cs typeface="Arial" panose="020B0604020202020204" pitchFamily="34" charset="0"/>
              </a:rPr>
              <a:t>Practice Modules</a:t>
            </a:r>
            <a:br>
              <a:rPr lang="en-GB" sz="1800" b="1" u="sng"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Each practice module above is broken down into ‘micro-modules.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Each </a:t>
            </a:r>
            <a:r>
              <a:rPr lang="en-GB" sz="1800" dirty="0">
                <a:latin typeface="Arial" panose="020B0604020202020204" pitchFamily="34" charset="0"/>
                <a:cs typeface="Arial" panose="020B0604020202020204" pitchFamily="34" charset="0"/>
              </a:rPr>
              <a:t>micro-module addresses a specific learning area, concept or skill from the syllabus E.g. Numbers to 5, Numbers to 10</a:t>
            </a:r>
            <a:r>
              <a:rPr lang="en-GB" sz="1800" dirty="0" smtClean="0">
                <a:latin typeface="Arial" panose="020B0604020202020204" pitchFamily="34" charset="0"/>
                <a:cs typeface="Arial" panose="020B0604020202020204" pitchFamily="34" charset="0"/>
              </a:rPr>
              <a:t>.</a:t>
            </a:r>
            <a:br>
              <a:rPr lang="en-GB" sz="1800"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Tasks within each micro-module are dynamic and have unlimited questions meaning pupils </a:t>
            </a:r>
            <a:r>
              <a:rPr lang="en-GB" sz="1800" dirty="0" smtClean="0">
                <a:latin typeface="Arial" panose="020B0604020202020204" pitchFamily="34" charset="0"/>
                <a:cs typeface="Arial" panose="020B0604020202020204" pitchFamily="34" charset="0"/>
              </a:rPr>
              <a:t> can </a:t>
            </a:r>
            <a:r>
              <a:rPr lang="en-GB" sz="1800" dirty="0">
                <a:latin typeface="Arial" panose="020B0604020202020204" pitchFamily="34" charset="0"/>
                <a:cs typeface="Arial" panose="020B0604020202020204" pitchFamily="34" charset="0"/>
              </a:rPr>
              <a:t>practise across the entire syllabus without experiencing question </a:t>
            </a:r>
            <a:r>
              <a:rPr lang="en-GB" sz="1800" dirty="0" smtClean="0">
                <a:latin typeface="Arial" panose="020B0604020202020204" pitchFamily="34" charset="0"/>
                <a:cs typeface="Arial" panose="020B0604020202020204" pitchFamily="34" charset="0"/>
              </a:rPr>
              <a:t>repetition</a:t>
            </a:r>
            <a:br>
              <a:rPr lang="en-GB" sz="1800"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10</a:t>
            </a:fld>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838200" y="2800350"/>
            <a:ext cx="7124700" cy="3467100"/>
          </a:xfrm>
          <a:prstGeom prst="rect">
            <a:avLst/>
          </a:prstGeom>
        </p:spPr>
      </p:pic>
    </p:spTree>
    <p:extLst>
      <p:ext uri="{BB962C8B-B14F-4D97-AF65-F5344CB8AC3E}">
        <p14:creationId xmlns:p14="http://schemas.microsoft.com/office/powerpoint/2010/main" val="58693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1800" b="1" u="sng" dirty="0" smtClean="0"/>
              <a:t/>
            </a:r>
            <a:br>
              <a:rPr lang="en-GB" sz="1800" b="1" u="sng" dirty="0" smtClean="0"/>
            </a:br>
            <a:r>
              <a:rPr lang="en-GB" sz="1800" b="1" u="sng" dirty="0"/>
              <a:t/>
            </a:r>
            <a:br>
              <a:rPr lang="en-GB" sz="1800" b="1" u="sng" dirty="0"/>
            </a:br>
            <a:r>
              <a:rPr lang="en-GB" sz="1800" b="1" u="sng" dirty="0" smtClean="0"/>
              <a:t/>
            </a:r>
            <a:br>
              <a:rPr lang="en-GB" sz="1800" b="1" u="sng" dirty="0" smtClean="0"/>
            </a:br>
            <a:r>
              <a:rPr lang="en-GB" sz="1800" b="1" u="sng" dirty="0"/>
              <a:t/>
            </a:r>
            <a:br>
              <a:rPr lang="en-GB" sz="1800" b="1" u="sng" dirty="0"/>
            </a:br>
            <a:r>
              <a:rPr lang="en-GB" sz="1800" b="1" u="sng" dirty="0" smtClean="0"/>
              <a:t/>
            </a:r>
            <a:br>
              <a:rPr lang="en-GB" sz="1800" b="1" u="sng" dirty="0" smtClean="0"/>
            </a:br>
            <a:r>
              <a:rPr lang="en-GB" sz="1800" b="1" u="sng" dirty="0" smtClean="0">
                <a:latin typeface="Arial" panose="020B0604020202020204" pitchFamily="34" charset="0"/>
                <a:cs typeface="Arial" panose="020B0604020202020204" pitchFamily="34" charset="0"/>
              </a:rPr>
              <a:t>Learn</a:t>
            </a:r>
            <a:br>
              <a:rPr lang="en-GB" sz="1800" b="1" u="sng"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 </a:t>
            </a:r>
            <a:r>
              <a:rPr lang="en-GB" sz="1800" dirty="0" err="1">
                <a:latin typeface="Arial" panose="020B0604020202020204" pitchFamily="34" charset="0"/>
                <a:cs typeface="Arial" panose="020B0604020202020204" pitchFamily="34" charset="0"/>
              </a:rPr>
              <a:t>Matholia</a:t>
            </a:r>
            <a:r>
              <a:rPr lang="en-GB" sz="1800" dirty="0">
                <a:latin typeface="Arial" panose="020B0604020202020204" pitchFamily="34" charset="0"/>
                <a:cs typeface="Arial" panose="020B0604020202020204" pitchFamily="34" charset="0"/>
              </a:rPr>
              <a:t> ‘Learn’ environment  above  consists of a comprehensive collection of </a:t>
            </a:r>
            <a:r>
              <a:rPr lang="en-GB" sz="1800" b="1" dirty="0">
                <a:latin typeface="Arial" panose="020B0604020202020204" pitchFamily="34" charset="0"/>
                <a:cs typeface="Arial" panose="020B0604020202020204" pitchFamily="34" charset="0"/>
              </a:rPr>
              <a:t>step by step</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instructional videos</a:t>
            </a:r>
            <a:r>
              <a:rPr lang="en-GB" sz="1800" dirty="0">
                <a:latin typeface="Arial" panose="020B0604020202020204" pitchFamily="34" charset="0"/>
                <a:cs typeface="Arial" panose="020B0604020202020204" pitchFamily="34" charset="0"/>
              </a:rPr>
              <a:t>. These lessons can be accessed, played and re-watched any time</a:t>
            </a:r>
            <a:r>
              <a:rPr lang="en-GB" sz="1800" dirty="0" smtClean="0">
                <a:latin typeface="Arial" panose="020B0604020202020204" pitchFamily="34" charset="0"/>
                <a:cs typeface="Arial" panose="020B0604020202020204" pitchFamily="34" charset="0"/>
              </a:rPr>
              <a:t>.</a:t>
            </a:r>
            <a:br>
              <a:rPr lang="en-GB" sz="1800"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Pupils can learn at their own pace allowing them to reinforce conceptual and procedural knowledge, whilst building confidence in mathematics</a:t>
            </a:r>
            <a:r>
              <a:rPr lang="en-GB" sz="1800" dirty="0" smtClean="0">
                <a:latin typeface="Arial" panose="020B0604020202020204" pitchFamily="34" charset="0"/>
                <a:cs typeface="Arial" panose="020B0604020202020204" pitchFamily="34" charset="0"/>
              </a:rPr>
              <a:t>.</a:t>
            </a:r>
            <a:br>
              <a:rPr lang="en-GB" sz="1800"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More capable pupils can also benefit from the </a:t>
            </a:r>
            <a:r>
              <a:rPr lang="en-GB" sz="1800" dirty="0" err="1">
                <a:latin typeface="Arial" panose="020B0604020202020204" pitchFamily="34" charset="0"/>
                <a:cs typeface="Arial" panose="020B0604020202020204" pitchFamily="34" charset="0"/>
              </a:rPr>
              <a:t>Matholia</a:t>
            </a:r>
            <a:r>
              <a:rPr lang="en-GB" sz="1800" dirty="0">
                <a:latin typeface="Arial" panose="020B0604020202020204" pitchFamily="34" charset="0"/>
                <a:cs typeface="Arial" panose="020B0604020202020204" pitchFamily="34" charset="0"/>
              </a:rPr>
              <a:t> videos as they are able to access material at their own pace and begin topics that are above and beyond those currently taught in class.</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87D7A59-36E2-48B9-B146-C1E59501F63F}" type="slidenum">
              <a:rPr lang="en-US" smtClean="0"/>
              <a:pPr/>
              <a:t>11</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866900" y="3295650"/>
            <a:ext cx="5534025" cy="2673667"/>
          </a:xfrm>
          <a:prstGeom prst="rect">
            <a:avLst/>
          </a:prstGeom>
        </p:spPr>
      </p:pic>
    </p:spTree>
    <p:extLst>
      <p:ext uri="{BB962C8B-B14F-4D97-AF65-F5344CB8AC3E}">
        <p14:creationId xmlns:p14="http://schemas.microsoft.com/office/powerpoint/2010/main" val="155947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b="1" dirty="0"/>
              <a:t> </a:t>
            </a:r>
            <a:r>
              <a:rPr lang="en-GB" dirty="0"/>
              <a:t/>
            </a:r>
            <a:br>
              <a:rPr lang="en-GB" dirty="0"/>
            </a:br>
            <a:r>
              <a:rPr lang="en-GB" sz="2000" b="1" u="sng" dirty="0" smtClean="0">
                <a:latin typeface="Arial" panose="020B0604020202020204" pitchFamily="34" charset="0"/>
                <a:cs typeface="Arial" panose="020B0604020202020204" pitchFamily="34" charset="0"/>
              </a:rPr>
              <a:t>Play</a:t>
            </a:r>
            <a:br>
              <a:rPr lang="en-GB" sz="2000" b="1" u="sng"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t>
            </a:r>
            <a:r>
              <a:rPr lang="en-GB" sz="2000" dirty="0" err="1">
                <a:latin typeface="Arial" panose="020B0604020202020204" pitchFamily="34" charset="0"/>
                <a:cs typeface="Arial" panose="020B0604020202020204" pitchFamily="34" charset="0"/>
              </a:rPr>
              <a:t>Matholia</a:t>
            </a:r>
            <a:r>
              <a:rPr lang="en-GB" sz="2000" dirty="0">
                <a:latin typeface="Arial" panose="020B0604020202020204" pitchFamily="34" charset="0"/>
                <a:cs typeface="Arial" panose="020B0604020202020204" pitchFamily="34" charset="0"/>
              </a:rPr>
              <a:t> learning portal below (image 5) includes over 250 mathematics games that closely follow the achievement goals of the Singapore primary mathematics syllabus and links to the </a:t>
            </a:r>
            <a:r>
              <a:rPr lang="en-GB" sz="2000" dirty="0" err="1">
                <a:latin typeface="Arial" panose="020B0604020202020204" pitchFamily="34" charset="0"/>
                <a:cs typeface="Arial" panose="020B0604020202020204" pitchFamily="34" charset="0"/>
              </a:rPr>
              <a:t>CfE</a:t>
            </a:r>
            <a:r>
              <a:rPr lang="en-GB"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12</a:t>
            </a:fld>
            <a:endParaRPr lang="en-US"/>
          </a:p>
        </p:txBody>
      </p:sp>
      <p:pic>
        <p:nvPicPr>
          <p:cNvPr id="13" name="Content Placeholder 1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467" y="2266949"/>
            <a:ext cx="7817066" cy="4157663"/>
          </a:xfrm>
          <a:prstGeom prst="rect">
            <a:avLst/>
          </a:prstGeom>
        </p:spPr>
      </p:pic>
    </p:spTree>
    <p:extLst>
      <p:ext uri="{BB962C8B-B14F-4D97-AF65-F5344CB8AC3E}">
        <p14:creationId xmlns:p14="http://schemas.microsoft.com/office/powerpoint/2010/main" val="266746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u="sng" dirty="0" smtClean="0">
                <a:latin typeface="Arial" panose="020B0604020202020204" pitchFamily="34" charset="0"/>
                <a:cs typeface="Arial" panose="020B0604020202020204" pitchFamily="34" charset="0"/>
              </a:rPr>
              <a:t/>
            </a:r>
            <a:br>
              <a:rPr lang="en-GB" sz="2000" b="1" u="sng" dirty="0" smtClean="0">
                <a:latin typeface="Arial" panose="020B0604020202020204" pitchFamily="34" charset="0"/>
                <a:cs typeface="Arial" panose="020B0604020202020204" pitchFamily="34" charset="0"/>
              </a:rPr>
            </a:br>
            <a:r>
              <a:rPr lang="en-GB" sz="2000" b="1" u="sng" dirty="0" smtClean="0">
                <a:latin typeface="Arial" panose="020B0604020202020204" pitchFamily="34" charset="0"/>
                <a:cs typeface="Arial" panose="020B0604020202020204" pitchFamily="34" charset="0"/>
              </a:rPr>
              <a:t>Tools</a:t>
            </a:r>
            <a:br>
              <a:rPr lang="en-GB" sz="2000" b="1" u="sng"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tools section of the programme below </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has many virtual manipulatives that can be used by learners. These include 10 frames, number bond builders, base 10 blocks etc. </a:t>
            </a:r>
            <a:br>
              <a:rPr lang="en-GB" sz="2000" dirty="0">
                <a:latin typeface="Arial" panose="020B0604020202020204" pitchFamily="34" charset="0"/>
                <a:cs typeface="Arial" panose="020B0604020202020204" pitchFamily="34" charset="0"/>
              </a:rPr>
            </a:br>
            <a:r>
              <a:rPr lang="en-GB" dirty="0"/>
              <a:t> </a:t>
            </a:r>
            <a:br>
              <a:rPr lang="en-GB" dirty="0"/>
            </a:br>
            <a:endParaRPr lang="en-GB"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13</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52450" y="1663551"/>
            <a:ext cx="7315200" cy="2717950"/>
          </a:xfrm>
          <a:prstGeom prst="rect">
            <a:avLst/>
          </a:prstGeom>
        </p:spPr>
      </p:pic>
      <p:sp>
        <p:nvSpPr>
          <p:cNvPr id="6" name="Rectangle 5"/>
          <p:cNvSpPr/>
          <p:nvPr/>
        </p:nvSpPr>
        <p:spPr>
          <a:xfrm>
            <a:off x="495300" y="4438650"/>
            <a:ext cx="6991350" cy="1754326"/>
          </a:xfrm>
          <a:prstGeom prst="rect">
            <a:avLst/>
          </a:prstGeom>
        </p:spPr>
        <p:txBody>
          <a:bodyPr wrap="square">
            <a:spAutoFit/>
          </a:bodyPr>
          <a:lstStyle/>
          <a:p>
            <a:r>
              <a:rPr lang="en-GB" b="1" u="sng" dirty="0" smtClean="0"/>
              <a:t>Subscription</a:t>
            </a:r>
          </a:p>
          <a:p>
            <a:endParaRPr lang="en-GB" b="1" dirty="0"/>
          </a:p>
          <a:p>
            <a:pPr lvl="0"/>
            <a:r>
              <a:rPr lang="en-GB" dirty="0"/>
              <a:t>Subscription is free until the end of the school year and is easy to complete on the home page. </a:t>
            </a:r>
            <a:endParaRPr lang="en-GB" dirty="0" smtClean="0"/>
          </a:p>
          <a:p>
            <a:pPr lvl="0"/>
            <a:r>
              <a:rPr lang="en-GB" dirty="0" smtClean="0"/>
              <a:t>Please </a:t>
            </a:r>
            <a:r>
              <a:rPr lang="en-GB" dirty="0"/>
              <a:t>bear in mind that if you are creating a pupil account then please use a pseudonym in each case.</a:t>
            </a:r>
          </a:p>
        </p:txBody>
      </p:sp>
    </p:spTree>
    <p:extLst>
      <p:ext uri="{BB962C8B-B14F-4D97-AF65-F5344CB8AC3E}">
        <p14:creationId xmlns:p14="http://schemas.microsoft.com/office/powerpoint/2010/main" val="2292735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White Rose Maths Overview</a:t>
            </a:r>
            <a:endParaRPr lang="en-GB" sz="2400" b="1" cap="all">
              <a:ln w="0"/>
              <a:solidFill>
                <a:schemeClr val="bg1"/>
              </a:solidFill>
            </a:endParaRPr>
          </a:p>
        </p:txBody>
      </p:sp>
      <p:sp>
        <p:nvSpPr>
          <p:cNvPr id="2" name="Rectangle 1"/>
          <p:cNvSpPr/>
          <p:nvPr/>
        </p:nvSpPr>
        <p:spPr>
          <a:xfrm>
            <a:off x="369002" y="1287244"/>
            <a:ext cx="8379462" cy="5570756"/>
          </a:xfrm>
          <a:prstGeom prst="rect">
            <a:avLst/>
          </a:prstGeom>
          <a:solidFill>
            <a:schemeClr val="bg1"/>
          </a:solidFill>
          <a:ln>
            <a:solidFill>
              <a:srgbClr val="00B0F0"/>
            </a:solidFill>
          </a:ln>
        </p:spPr>
        <p:txBody>
          <a:bodyPr wrap="square">
            <a:spAutoFit/>
          </a:bodyPr>
          <a:lstStyle/>
          <a:p>
            <a:r>
              <a:rPr lang="en-GB" sz="1600" b="1"/>
              <a:t>White Rose Maths Hub</a:t>
            </a:r>
            <a:r>
              <a:rPr lang="en-GB" sz="1600"/>
              <a:t> offers free schemes of learning and assessments for </a:t>
            </a:r>
            <a:r>
              <a:rPr lang="en-GB" sz="1600" b="1"/>
              <a:t>Early Years to Secondary</a:t>
            </a:r>
            <a:r>
              <a:rPr lang="en-GB" sz="1600"/>
              <a:t> level students. There are now some free </a:t>
            </a:r>
            <a:r>
              <a:rPr lang="en-GB" sz="1600" b="1"/>
              <a:t>Home Learning packages</a:t>
            </a:r>
            <a:r>
              <a:rPr lang="en-GB" sz="1600"/>
              <a:t> which include video tutorials.   </a:t>
            </a:r>
            <a:r>
              <a:rPr lang="en-GB" sz="1600" u="sng">
                <a:hlinkClick r:id="rId4"/>
              </a:rPr>
              <a:t>https://whiterosemaths.com/</a:t>
            </a:r>
            <a:endParaRPr lang="en-GB" sz="1600" u="sng"/>
          </a:p>
          <a:p>
            <a:endParaRPr lang="en-GB" sz="1600" u="sng"/>
          </a:p>
          <a:p>
            <a:r>
              <a:rPr lang="en-GB" sz="1600" b="1"/>
              <a:t>Teachers  </a:t>
            </a:r>
            <a:endParaRPr lang="en-GB" sz="1600"/>
          </a:p>
          <a:p>
            <a:r>
              <a:rPr lang="en-GB" sz="1600"/>
              <a:t>Schemes of Learning and progression resources – written for English Curriculum.  See below Year 3 (Primary 4)</a:t>
            </a:r>
          </a:p>
          <a:p>
            <a:endParaRPr lang="en-GB" sz="1600" u="sng"/>
          </a:p>
          <a:p>
            <a:endParaRPr lang="en-GB" sz="1600" u="sng"/>
          </a:p>
          <a:p>
            <a:endParaRPr lang="en-GB" sz="1600" u="sng"/>
          </a:p>
          <a:p>
            <a:endParaRPr lang="en-GB" sz="1600" u="sng"/>
          </a:p>
          <a:p>
            <a:endParaRPr lang="en-GB"/>
          </a:p>
          <a:p>
            <a:r>
              <a:rPr lang="en-GB"/>
              <a:t>You will also find </a:t>
            </a:r>
            <a:r>
              <a:rPr lang="en-GB">
                <a:hlinkClick r:id="rId5"/>
              </a:rPr>
              <a:t>primary assessments</a:t>
            </a:r>
            <a:r>
              <a:rPr lang="en-GB"/>
              <a:t> and </a:t>
            </a:r>
            <a:r>
              <a:rPr lang="en-GB">
                <a:hlinkClick r:id="rId6"/>
              </a:rPr>
              <a:t>secondary assessments</a:t>
            </a:r>
            <a:r>
              <a:rPr lang="en-GB"/>
              <a:t> for end of block and end of term. Assessment are FREE to use.</a:t>
            </a:r>
          </a:p>
          <a:p>
            <a:endParaRPr lang="en-GB"/>
          </a:p>
          <a:p>
            <a:endParaRPr lang="en-GB"/>
          </a:p>
          <a:p>
            <a:endParaRPr lang="en-GB"/>
          </a:p>
          <a:p>
            <a:endParaRPr lang="en-GB"/>
          </a:p>
          <a:p>
            <a:endParaRPr lang="en-GB"/>
          </a:p>
          <a:p>
            <a:endParaRPr lang="en-GB"/>
          </a:p>
          <a:p>
            <a:endParaRPr lang="en-GB"/>
          </a:p>
        </p:txBody>
      </p:sp>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3059832" y="2780928"/>
            <a:ext cx="2409825" cy="1377950"/>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3635896" y="4797152"/>
            <a:ext cx="1654175" cy="1750060"/>
          </a:xfrm>
          <a:prstGeom prst="rect">
            <a:avLst/>
          </a:prstGeom>
        </p:spPr>
      </p:pic>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White Rose Maths Overview</a:t>
            </a:r>
            <a:endParaRPr lang="en-GB" sz="2400" b="1" cap="all">
              <a:ln w="0"/>
              <a:solidFill>
                <a:schemeClr val="bg1"/>
              </a:solidFill>
            </a:endParaRPr>
          </a:p>
        </p:txBody>
      </p:sp>
      <p:sp>
        <p:nvSpPr>
          <p:cNvPr id="2" name="Rectangle 1"/>
          <p:cNvSpPr/>
          <p:nvPr/>
        </p:nvSpPr>
        <p:spPr>
          <a:xfrm>
            <a:off x="451723" y="1556792"/>
            <a:ext cx="8379462" cy="4093428"/>
          </a:xfrm>
          <a:prstGeom prst="rect">
            <a:avLst/>
          </a:prstGeom>
          <a:solidFill>
            <a:schemeClr val="bg1"/>
          </a:solidFill>
          <a:ln>
            <a:solidFill>
              <a:srgbClr val="00B0F0"/>
            </a:solidFill>
          </a:ln>
        </p:spPr>
        <p:txBody>
          <a:bodyPr wrap="square">
            <a:spAutoFit/>
          </a:bodyPr>
          <a:lstStyle/>
          <a:p>
            <a:r>
              <a:rPr lang="en-GB" b="1"/>
              <a:t>Parents and carers    </a:t>
            </a:r>
            <a:r>
              <a:rPr lang="en-GB" u="sng">
                <a:hlinkClick r:id="rId4"/>
              </a:rPr>
              <a:t>https://whiterosemaths.com/homelearning/</a:t>
            </a:r>
            <a:endParaRPr lang="en-GB"/>
          </a:p>
          <a:p>
            <a:r>
              <a:rPr lang="en-GB" sz="1600"/>
              <a:t>The White Rose Maths Team has prepared a series of </a:t>
            </a:r>
            <a:r>
              <a:rPr lang="en-GB" sz="1600" b="1" i="1"/>
              <a:t>five maths lessons</a:t>
            </a:r>
            <a:r>
              <a:rPr lang="en-GB" sz="1600"/>
              <a:t> for each year group from Year 1-8. W They will be adding </a:t>
            </a:r>
            <a:r>
              <a:rPr lang="en-GB" sz="1600" b="1" i="1"/>
              <a:t>five more each week</a:t>
            </a:r>
            <a:r>
              <a:rPr lang="en-GB" sz="1600"/>
              <a:t> for the next few weeks. </a:t>
            </a:r>
          </a:p>
          <a:p>
            <a:endParaRPr lang="en-GB" sz="1600"/>
          </a:p>
          <a:p>
            <a:r>
              <a:rPr lang="en-GB" sz="1600"/>
              <a:t>Every lesson comes with a short video showing you clearly and simply how to help your child to complete the activity successfully.  </a:t>
            </a:r>
            <a:r>
              <a:rPr lang="en-GB" sz="1600" b="1"/>
              <a:t>Year 5 (Primary 6)</a:t>
            </a:r>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2627784" y="3284984"/>
            <a:ext cx="4176464" cy="2304256"/>
          </a:xfrm>
          <a:prstGeom prst="rect">
            <a:avLst/>
          </a:prstGeom>
        </p:spPr>
      </p:pic>
    </p:spTree>
    <p:extLst>
      <p:ext uri="{BB962C8B-B14F-4D97-AF65-F5344CB8AC3E}">
        <p14:creationId xmlns:p14="http://schemas.microsoft.com/office/powerpoint/2010/main" val="3367779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440" y="2564904"/>
            <a:ext cx="2101477" cy="24509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027" y="389975"/>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err="1">
                <a:solidFill>
                  <a:schemeClr val="bg1"/>
                </a:solidFill>
              </a:rPr>
              <a:t>Mathantics</a:t>
            </a:r>
            <a:r>
              <a:rPr lang="en-GB" sz="2400" b="1">
                <a:solidFill>
                  <a:schemeClr val="bg1"/>
                </a:solidFill>
              </a:rPr>
              <a:t> Overview</a:t>
            </a:r>
            <a:endParaRPr lang="en-GB" sz="2400" b="1" cap="all">
              <a:ln w="0"/>
              <a:solidFill>
                <a:schemeClr val="bg1"/>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err="1">
                <a:ln>
                  <a:noFill/>
                </a:ln>
                <a:solidFill>
                  <a:srgbClr val="2A14AC"/>
                </a:solidFill>
                <a:effectLst/>
                <a:latin typeface="Calibri" pitchFamily="34" charset="0"/>
                <a:ea typeface="Calibri" pitchFamily="34" charset="0"/>
                <a:cs typeface="Times New Roman" pitchFamily="18" charset="0"/>
              </a:rPr>
              <a:t>MAhantics</a:t>
            </a: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This is a very good maths video website which animates maths which is highly engaging for learners. There is a wide range of mathematical concepts covered in this website. (1</a:t>
            </a:r>
            <a:r>
              <a:rPr kumimoji="0" lang="en-GB" altLang="en-US" sz="1100" b="0" i="0" u="none" strike="noStrike" cap="none" normalizeH="0" baseline="30000">
                <a:ln>
                  <a:noFill/>
                </a:ln>
                <a:solidFill>
                  <a:schemeClr val="tx1"/>
                </a:solidFill>
                <a:effectLst/>
                <a:latin typeface="Calibri" pitchFamily="34" charset="0"/>
                <a:ea typeface="Calibri" pitchFamily="34" charset="0"/>
                <a:cs typeface="Times New Roman" pitchFamily="18" charset="0"/>
              </a:rPr>
              <a:t>st</a:t>
            </a: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level – S4)</a:t>
            </a: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65027" y="1441445"/>
            <a:ext cx="6423197"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a:ln>
                <a:noFill/>
              </a:ln>
              <a:solidFill>
                <a:srgbClr val="2A14AC"/>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2A14AC"/>
                </a:solidFill>
                <a:effectLst/>
                <a:latin typeface="Calibri" pitchFamily="34" charset="0"/>
                <a:ea typeface="Calibri" pitchFamily="34" charset="0"/>
                <a:cs typeface="Times New Roman" pitchFamily="18" charset="0"/>
              </a:rPr>
              <a:t>Have a look at these videos and many more</a:t>
            </a: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200" b="1">
              <a:solidFill>
                <a:srgbClr val="2A14AC"/>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ea typeface="Calibri" pitchFamily="34" charset="0"/>
                <a:cs typeface="Times New Roman" pitchFamily="18" charset="0"/>
              </a:rPr>
              <a:t>Place Value</a:t>
            </a:r>
            <a:endParaRPr kumimoji="0" lang="en-GB" altLang="en-US" sz="16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ea typeface="Calibri" pitchFamily="34" charset="0"/>
                <a:cs typeface="Times New Roman" pitchFamily="18" charset="0"/>
                <a:hlinkClick r:id="rId5"/>
              </a:rPr>
              <a:t>https://mathantics.com/lesson/place-value</a:t>
            </a:r>
            <a:endParaRPr kumimoji="0" lang="en-GB" altLang="en-US" sz="1400" b="0" i="0" u="none" strike="noStrike" cap="none" normalizeH="0" baseline="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Shows the development of the Base 10 number system – using different number places to represent different </a:t>
            </a:r>
            <a:r>
              <a:rPr kumimoji="0" lang="en-GB" altLang="en-US" sz="1400" b="0" i="0" u="none" strike="noStrike" cap="none" normalizeH="0">
                <a:ln>
                  <a:noFill/>
                </a:ln>
                <a:solidFill>
                  <a:schemeClr val="tx1"/>
                </a:solidFill>
                <a:effectLst/>
                <a:latin typeface="Calibri" pitchFamily="34" charset="0"/>
                <a:ea typeface="Calibri" pitchFamily="34" charset="0"/>
                <a:cs typeface="Times New Roman" pitchFamily="18" charset="0"/>
              </a:rPr>
              <a:t> </a:t>
            </a:r>
            <a:r>
              <a:rPr kumimoji="0" lang="en-GB" alt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sized groups.  Each time we have a new number place to count larger groups we place each it to the left of previous number place.  Each new number place represents groups that are exactly 10 times bigger than previous number place.</a:t>
            </a:r>
            <a:r>
              <a:rPr kumimoji="0" lang="en-GB" altLang="en-US" sz="1400" b="0" i="0" u="none" strike="noStrike" cap="none" normalizeH="0">
                <a:ln>
                  <a:noFill/>
                </a:ln>
                <a:solidFill>
                  <a:schemeClr val="tx1"/>
                </a:solidFill>
                <a:effectLst/>
                <a:latin typeface="Calibri" pitchFamily="34" charset="0"/>
                <a:ea typeface="Calibri" pitchFamily="34" charset="0"/>
                <a:cs typeface="Times New Roman" pitchFamily="18" charset="0"/>
              </a:rPr>
              <a:t>  </a:t>
            </a:r>
            <a:r>
              <a:rPr kumimoji="0" lang="en-GB" alt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Progression from ten to a billion.</a:t>
            </a:r>
            <a:r>
              <a:rPr kumimoji="0" lang="en-GB" altLang="en-US" sz="1400" b="0" i="0" u="none" strike="noStrike" cap="none" normalizeH="0">
                <a:ln>
                  <a:noFill/>
                </a:ln>
                <a:solidFill>
                  <a:schemeClr val="tx1"/>
                </a:solidFill>
                <a:effectLst/>
                <a:latin typeface="Calibri" pitchFamily="34" charset="0"/>
                <a:ea typeface="Calibri" pitchFamily="34" charset="0"/>
                <a:cs typeface="Times New Roman" pitchFamily="18" charset="0"/>
              </a:rPr>
              <a:t>   </a:t>
            </a:r>
            <a:r>
              <a:rPr kumimoji="0" lang="en-GB" alt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(First Level to Third Level)</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ea typeface="Calibri" pitchFamily="34" charset="0"/>
                <a:cs typeface="Times New Roman" pitchFamily="18" charset="0"/>
              </a:rPr>
              <a:t>Decimal Place Value</a:t>
            </a:r>
            <a:endParaRPr kumimoji="0" lang="en-GB" altLang="en-US" sz="16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ea typeface="Calibri" pitchFamily="34" charset="0"/>
                <a:cs typeface="Times New Roman" pitchFamily="18" charset="0"/>
                <a:hlinkClick r:id="rId6"/>
              </a:rPr>
              <a:t>https://mathantics.com/lesson/decimal-place-value</a:t>
            </a:r>
            <a:endParaRPr kumimoji="0" lang="en-GB" altLang="en-US" sz="14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Decimal places are a way of extending the base 10 number system so that it can represent amounts that are in between whole amounts.  Just as whole number places can go on forever to the left counting bigger and bigger groups, decimal number place can go on forever to the right counting smaller and smaller parts or fractions. </a:t>
            </a:r>
            <a:r>
              <a:rPr kumimoji="0" lang="en-GB" altLang="en-US" sz="1400" b="0" i="0" u="none" strike="noStrike" cap="none" normalizeH="0">
                <a:ln>
                  <a:noFill/>
                </a:ln>
                <a:solidFill>
                  <a:schemeClr val="tx1"/>
                </a:solidFill>
                <a:effectLst/>
                <a:latin typeface="Calibri" pitchFamily="34" charset="0"/>
                <a:ea typeface="Calibri" pitchFamily="34" charset="0"/>
                <a:cs typeface="Times New Roman" pitchFamily="18" charset="0"/>
              </a:rPr>
              <a:t>  </a:t>
            </a:r>
            <a:r>
              <a:rPr kumimoji="0" lang="en-GB" alt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When we move to the right of the decimal point, the new number places are ten times smaller than the previous place.</a:t>
            </a:r>
            <a:r>
              <a:rPr kumimoji="0" lang="en-GB" altLang="en-US" sz="1400" b="0" i="0" u="none" strike="noStrike" cap="none" normalizeH="0">
                <a:ln>
                  <a:noFill/>
                </a:ln>
                <a:solidFill>
                  <a:schemeClr val="tx1"/>
                </a:solidFill>
                <a:effectLst/>
                <a:latin typeface="Calibri" pitchFamily="34" charset="0"/>
                <a:ea typeface="Calibri" pitchFamily="34" charset="0"/>
                <a:cs typeface="Times New Roman" pitchFamily="18" charset="0"/>
              </a:rPr>
              <a:t>   </a:t>
            </a:r>
            <a:r>
              <a:rPr kumimoji="0" lang="en-GB" altLang="en-US" sz="1400" b="1" i="0" u="none" strike="noStrike" cap="none" normalizeH="0" baseline="0">
                <a:ln>
                  <a:noFill/>
                </a:ln>
                <a:solidFill>
                  <a:schemeClr val="tx1"/>
                </a:solidFill>
                <a:effectLst/>
                <a:latin typeface="Calibri" pitchFamily="34" charset="0"/>
                <a:ea typeface="Calibri" pitchFamily="34" charset="0"/>
                <a:cs typeface="Times New Roman" pitchFamily="18" charset="0"/>
              </a:rPr>
              <a:t>(Second and Third Level</a:t>
            </a:r>
            <a:r>
              <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732" y="2355853"/>
            <a:ext cx="2216716" cy="2585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err="1">
                <a:solidFill>
                  <a:schemeClr val="bg1"/>
                </a:solidFill>
              </a:rPr>
              <a:t>Mathantics</a:t>
            </a:r>
            <a:r>
              <a:rPr lang="en-GB" sz="2400" b="1">
                <a:solidFill>
                  <a:schemeClr val="bg1"/>
                </a:solidFill>
              </a:rPr>
              <a:t> Overview</a:t>
            </a:r>
            <a:endParaRPr lang="en-GB" sz="2400" b="1" cap="all">
              <a:ln w="0"/>
              <a:solidFill>
                <a:schemeClr val="bg1"/>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2A14AC"/>
                </a:solidFill>
                <a:effectLst/>
                <a:latin typeface="Calibri" pitchFamily="34" charset="0"/>
                <a:ea typeface="Calibri" pitchFamily="34" charset="0"/>
                <a:cs typeface="Times New Roman" pitchFamily="18" charset="0"/>
              </a:rPr>
              <a:t>MAhantics</a:t>
            </a: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This is a very good maths video website which animates maths which is highly engaging for learners. There is a wide range of mathematical concepts covered in this website. (1</a:t>
            </a:r>
            <a:r>
              <a:rPr kumimoji="0" lang="en-GB" altLang="en-US" sz="1100" b="0" i="0" u="none" strike="noStrike" cap="none" normalizeH="0" baseline="30000">
                <a:ln>
                  <a:noFill/>
                </a:ln>
                <a:solidFill>
                  <a:schemeClr val="tx1"/>
                </a:solidFill>
                <a:effectLst/>
                <a:latin typeface="Calibri" pitchFamily="34" charset="0"/>
                <a:ea typeface="Calibri" pitchFamily="34" charset="0"/>
                <a:cs typeface="Times New Roman" pitchFamily="18" charset="0"/>
              </a:rPr>
              <a:t>st</a:t>
            </a:r>
            <a:r>
              <a:rPr kumimoji="0" lang="en-GB"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level – S4)</a:t>
            </a: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50334" y="1502522"/>
            <a:ext cx="607785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a:ln>
                <a:noFill/>
              </a:ln>
              <a:solidFill>
                <a:srgbClr val="2A14AC"/>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2A14AC"/>
                </a:solidFill>
                <a:effectLst/>
                <a:latin typeface="Calibri" pitchFamily="34" charset="0"/>
                <a:ea typeface="Calibri" pitchFamily="34" charset="0"/>
                <a:cs typeface="Times New Roman" pitchFamily="18" charset="0"/>
              </a:rPr>
              <a:t>Have a look at these videos and many more</a:t>
            </a: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200" b="1">
              <a:solidFill>
                <a:srgbClr val="2A14AC"/>
              </a:solidFill>
              <a:latin typeface="Calibri" pitchFamily="34" charset="0"/>
              <a:cs typeface="Times New Roman" pitchFamily="18" charset="0"/>
            </a:endParaRPr>
          </a:p>
          <a:p>
            <a:r>
              <a:rPr lang="en-GB" sz="1600" b="1"/>
              <a:t>Rounding</a:t>
            </a:r>
          </a:p>
          <a:p>
            <a:r>
              <a:rPr lang="en-GB" sz="1600" u="sng">
                <a:hlinkClick r:id="rId5"/>
              </a:rPr>
              <a:t>https://mathantics.com/lesson/rounding</a:t>
            </a:r>
            <a:endParaRPr lang="en-GB" sz="1600" u="sng"/>
          </a:p>
          <a:p>
            <a:endParaRPr lang="en-GB" sz="1400"/>
          </a:p>
          <a:p>
            <a:r>
              <a:rPr lang="en-GB" sz="1400"/>
              <a:t>Rounding a number means making a less precise version of it.  Rounding numbers can make it easier to do calculations.  We generally round to a specific number place e.g. the nearest ten,  one hundred,  tenth, hundredth or the nearest whole number,  The number place we round to is called the target number.   The general rule is that the digit to the right of the target is less than 5 we leave the target digit the same.  If its 5 or more we increase the target digit by 1 even if that causes a chain reaction with the bigger number places.   Such an important Maths Skill.    </a:t>
            </a:r>
            <a:r>
              <a:rPr lang="en-GB" sz="1400" b="1"/>
              <a:t>(First Level to Third Level)</a:t>
            </a: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200" b="1">
              <a:solidFill>
                <a:srgbClr val="2A14AC"/>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2437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err="1">
                <a:solidFill>
                  <a:schemeClr val="bg1"/>
                </a:solidFill>
              </a:rPr>
              <a:t>Mathplayground</a:t>
            </a:r>
            <a:r>
              <a:rPr lang="en-GB" sz="2400" b="1">
                <a:solidFill>
                  <a:schemeClr val="bg1"/>
                </a:solidFill>
              </a:rPr>
              <a:t> Overview</a:t>
            </a:r>
            <a:endParaRPr lang="en-GB" sz="2400" b="1" cap="all">
              <a:ln w="0"/>
              <a:solidFill>
                <a:schemeClr val="bg1"/>
              </a:solidFill>
            </a:endParaRPr>
          </a:p>
        </p:txBody>
      </p:sp>
      <p:sp>
        <p:nvSpPr>
          <p:cNvPr id="2" name="Rectangle 1"/>
          <p:cNvSpPr/>
          <p:nvPr/>
        </p:nvSpPr>
        <p:spPr>
          <a:xfrm>
            <a:off x="232699" y="1285887"/>
            <a:ext cx="8443757" cy="5324535"/>
          </a:xfrm>
          <a:prstGeom prst="rect">
            <a:avLst/>
          </a:prstGeom>
          <a:solidFill>
            <a:schemeClr val="bg1"/>
          </a:solidFill>
          <a:ln>
            <a:solidFill>
              <a:srgbClr val="00B0F0"/>
            </a:solidFill>
          </a:ln>
        </p:spPr>
        <p:txBody>
          <a:bodyPr wrap="square">
            <a:spAutoFit/>
          </a:bodyPr>
          <a:lstStyle/>
          <a:p>
            <a:r>
              <a:rPr lang="en-GB" b="1" err="1"/>
              <a:t>Mathplayground</a:t>
            </a:r>
            <a:endParaRPr lang="en-GB"/>
          </a:p>
          <a:p>
            <a:r>
              <a:rPr lang="en-GB" u="sng">
                <a:hlinkClick r:id="rId4"/>
              </a:rPr>
              <a:t>https://www.mathplayground.com/</a:t>
            </a:r>
            <a:endParaRPr lang="en-GB"/>
          </a:p>
          <a:p>
            <a:r>
              <a:rPr lang="en-GB" sz="1400"/>
              <a:t>An extensive range of maths games covering  addition</a:t>
            </a:r>
            <a:r>
              <a:rPr lang="en-GB" sz="1400">
                <a:hlinkClick r:id="rId5"/>
              </a:rPr>
              <a:t>,</a:t>
            </a:r>
            <a:r>
              <a:rPr lang="en-GB" sz="1400"/>
              <a:t> subtraction, multiplication, division, fractions, money and time, ratio, pre-algebra and geometry</a:t>
            </a:r>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r>
              <a:rPr lang="en-GB" sz="1400"/>
              <a:t>Also featuring a range of step by step teaching videos on a range of concepts including data handling, multiplication and division, area and perimeter, and fractions</a:t>
            </a:r>
          </a:p>
          <a:p>
            <a:endParaRPr lang="en-GB" sz="1600"/>
          </a:p>
          <a:p>
            <a:endParaRPr lang="en-GB" sz="1600"/>
          </a:p>
          <a:p>
            <a:endParaRPr lang="en-GB" sz="1600"/>
          </a:p>
          <a:p>
            <a:r>
              <a:rPr lang="en-GB" sz="1600"/>
              <a:t>                </a:t>
            </a:r>
            <a:r>
              <a:rPr lang="en-GB" sz="1400"/>
              <a:t>(</a:t>
            </a:r>
            <a:r>
              <a:rPr lang="en-GB" sz="1400" b="1"/>
              <a:t>Early to Second Level)</a:t>
            </a:r>
          </a:p>
          <a:p>
            <a:endParaRPr lang="en-GB" sz="1600"/>
          </a:p>
          <a:p>
            <a:r>
              <a:rPr lang="en-GB" sz="1600"/>
              <a:t>   </a:t>
            </a:r>
          </a:p>
        </p:txBody>
      </p:sp>
      <p:pic>
        <p:nvPicPr>
          <p:cNvPr id="8" name="Picture 7"/>
          <p:cNvPicPr/>
          <p:nvPr/>
        </p:nvPicPr>
        <p:blipFill>
          <a:blip r:embed="rId6"/>
          <a:stretch>
            <a:fillRect/>
          </a:stretch>
        </p:blipFill>
        <p:spPr>
          <a:xfrm>
            <a:off x="3131840" y="2060848"/>
            <a:ext cx="2016224" cy="2448272"/>
          </a:xfrm>
          <a:prstGeom prst="rect">
            <a:avLst/>
          </a:prstGeom>
        </p:spPr>
      </p:pic>
      <p:pic>
        <p:nvPicPr>
          <p:cNvPr id="9" name="Picture 8"/>
          <p:cNvPicPr/>
          <p:nvPr/>
        </p:nvPicPr>
        <p:blipFill>
          <a:blip r:embed="rId7"/>
          <a:stretch>
            <a:fillRect/>
          </a:stretch>
        </p:blipFill>
        <p:spPr>
          <a:xfrm>
            <a:off x="2987824" y="5157192"/>
            <a:ext cx="2660950" cy="1251843"/>
          </a:xfrm>
          <a:prstGeom prst="rect">
            <a:avLst/>
          </a:prstGeom>
        </p:spPr>
      </p:pic>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Greg Tang Overview</a:t>
            </a:r>
            <a:endParaRPr lang="en-GB" sz="2400" b="1" cap="all">
              <a:ln w="0"/>
              <a:solidFill>
                <a:schemeClr val="bg1"/>
              </a:solidFill>
            </a:endParaRPr>
          </a:p>
        </p:txBody>
      </p:sp>
      <p:sp>
        <p:nvSpPr>
          <p:cNvPr id="2" name="Rectangle 1"/>
          <p:cNvSpPr/>
          <p:nvPr/>
        </p:nvSpPr>
        <p:spPr>
          <a:xfrm>
            <a:off x="395534" y="1461707"/>
            <a:ext cx="8208913" cy="5078313"/>
          </a:xfrm>
          <a:prstGeom prst="rect">
            <a:avLst/>
          </a:prstGeom>
          <a:solidFill>
            <a:schemeClr val="bg1"/>
          </a:solidFill>
          <a:ln>
            <a:solidFill>
              <a:srgbClr val="00B0F0"/>
            </a:solidFill>
          </a:ln>
        </p:spPr>
        <p:txBody>
          <a:bodyPr wrap="square">
            <a:spAutoFit/>
          </a:bodyPr>
          <a:lstStyle/>
          <a:p>
            <a:r>
              <a:rPr lang="en-GB" b="1"/>
              <a:t>Greg Tang</a:t>
            </a:r>
            <a:endParaRPr lang="en-GB"/>
          </a:p>
          <a:p>
            <a:r>
              <a:rPr lang="en-GB" u="sng">
                <a:hlinkClick r:id="rId4"/>
              </a:rPr>
              <a:t>https://www.gregtangmath.com/</a:t>
            </a:r>
            <a:endParaRPr lang="en-GB"/>
          </a:p>
          <a:p>
            <a:r>
              <a:rPr lang="en-GB" sz="1400"/>
              <a:t>A fantastic range of games from </a:t>
            </a:r>
            <a:r>
              <a:rPr lang="en-GB" sz="1400" b="1"/>
              <a:t>(Early through to Second Level ) </a:t>
            </a:r>
            <a:r>
              <a:rPr lang="en-GB" sz="1400"/>
              <a:t>including:-</a:t>
            </a:r>
          </a:p>
          <a:p>
            <a:endParaRPr lang="en-GB" sz="1600"/>
          </a:p>
          <a:p>
            <a:endParaRPr lang="en-GB" sz="1600"/>
          </a:p>
          <a:p>
            <a:endParaRPr lang="en-GB" sz="1600"/>
          </a:p>
          <a:p>
            <a:endParaRPr lang="en-GB" sz="1600"/>
          </a:p>
          <a:p>
            <a:endParaRPr lang="en-GB" sz="1600"/>
          </a:p>
          <a:p>
            <a:endParaRPr lang="en-GB" sz="1600"/>
          </a:p>
          <a:p>
            <a:endParaRPr lang="en-GB" sz="1600" b="1"/>
          </a:p>
          <a:p>
            <a:r>
              <a:rPr lang="en-GB" sz="1600" b="1"/>
              <a:t>Ten frame Mania</a:t>
            </a:r>
            <a:r>
              <a:rPr lang="en-GB" sz="1600"/>
              <a:t> – counting and place value          </a:t>
            </a:r>
            <a:r>
              <a:rPr lang="en-GB" sz="1600" b="1"/>
              <a:t>Minus Mania</a:t>
            </a:r>
            <a:r>
              <a:rPr lang="en-GB" sz="1600"/>
              <a:t> – negative numbers</a:t>
            </a:r>
          </a:p>
          <a:p>
            <a:endParaRPr lang="en-GB" sz="1600"/>
          </a:p>
          <a:p>
            <a:endParaRPr lang="en-GB" sz="1600"/>
          </a:p>
          <a:p>
            <a:endParaRPr lang="en-GB" sz="1600"/>
          </a:p>
          <a:p>
            <a:endParaRPr lang="en-GB" sz="1600"/>
          </a:p>
          <a:p>
            <a:endParaRPr lang="en-GB" sz="1600"/>
          </a:p>
          <a:p>
            <a:endParaRPr lang="en-GB" sz="1600"/>
          </a:p>
          <a:p>
            <a:endParaRPr lang="en-GB" sz="1600"/>
          </a:p>
          <a:p>
            <a:r>
              <a:rPr lang="en-GB" sz="1600" b="1" err="1"/>
              <a:t>Numtanga</a:t>
            </a:r>
            <a:r>
              <a:rPr lang="en-GB" sz="1600"/>
              <a:t> (Junior) – counting, place value and number identification</a:t>
            </a:r>
          </a:p>
          <a:p>
            <a:r>
              <a:rPr lang="en-GB" sz="1600" b="1" err="1"/>
              <a:t>Numtanga</a:t>
            </a:r>
            <a:r>
              <a:rPr lang="en-GB" sz="1600" b="1"/>
              <a:t> </a:t>
            </a:r>
            <a:r>
              <a:rPr lang="en-GB" sz="1600"/>
              <a:t>– fractions, money and measurement</a:t>
            </a:r>
          </a:p>
        </p:txBody>
      </p:sp>
      <p:pic>
        <p:nvPicPr>
          <p:cNvPr id="8" name="Picture 7"/>
          <p:cNvPicPr/>
          <p:nvPr/>
        </p:nvPicPr>
        <p:blipFill>
          <a:blip r:embed="rId5"/>
          <a:stretch>
            <a:fillRect/>
          </a:stretch>
        </p:blipFill>
        <p:spPr>
          <a:xfrm>
            <a:off x="1438062" y="2510419"/>
            <a:ext cx="1280160" cy="1416050"/>
          </a:xfrm>
          <a:prstGeom prst="rect">
            <a:avLst/>
          </a:prstGeom>
        </p:spPr>
      </p:pic>
      <p:pic>
        <p:nvPicPr>
          <p:cNvPr id="9" name="Picture 8"/>
          <p:cNvPicPr/>
          <p:nvPr/>
        </p:nvPicPr>
        <p:blipFill>
          <a:blip r:embed="rId6"/>
          <a:stretch>
            <a:fillRect/>
          </a:stretch>
        </p:blipFill>
        <p:spPr>
          <a:xfrm>
            <a:off x="4533134" y="2489147"/>
            <a:ext cx="1321435" cy="1458595"/>
          </a:xfrm>
          <a:prstGeom prst="rect">
            <a:avLst/>
          </a:prstGeom>
        </p:spPr>
      </p:pic>
      <p:pic>
        <p:nvPicPr>
          <p:cNvPr id="10" name="Picture 9"/>
          <p:cNvPicPr/>
          <p:nvPr/>
        </p:nvPicPr>
        <p:blipFill>
          <a:blip r:embed="rId7"/>
          <a:stretch>
            <a:fillRect/>
          </a:stretch>
        </p:blipFill>
        <p:spPr>
          <a:xfrm>
            <a:off x="1438062" y="4365103"/>
            <a:ext cx="2923540" cy="1392555"/>
          </a:xfrm>
          <a:prstGeom prst="rect">
            <a:avLst/>
          </a:prstGeom>
        </p:spPr>
      </p:pic>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3" y="391209"/>
            <a:ext cx="7612675" cy="830997"/>
          </a:xfrm>
          <a:prstGeom prst="rect">
            <a:avLst/>
          </a:prstGeom>
        </p:spPr>
        <p:txBody>
          <a:bodyPr wrap="square">
            <a:spAutoFit/>
          </a:bodyPr>
          <a:lstStyle/>
          <a:p>
            <a:r>
              <a:rPr lang="en-GB" sz="2400" b="1">
                <a:solidFill>
                  <a:schemeClr val="bg1"/>
                </a:solidFill>
              </a:rPr>
              <a:t>FVWL RIC Numeracy:</a:t>
            </a:r>
          </a:p>
          <a:p>
            <a:r>
              <a:rPr lang="en-GB" sz="2400" b="1" i="1">
                <a:solidFill>
                  <a:schemeClr val="bg1"/>
                </a:solidFill>
              </a:rPr>
              <a:t>Structured Learning At Home</a:t>
            </a:r>
            <a:endParaRPr lang="en-GB" sz="2400" b="1" cap="all">
              <a:ln w="0"/>
              <a:solidFill>
                <a:schemeClr val="bg1"/>
              </a:solidFill>
              <a:effectLst/>
            </a:endParaRPr>
          </a:p>
        </p:txBody>
      </p:sp>
      <p:sp>
        <p:nvSpPr>
          <p:cNvPr id="3" name="TextBox 2"/>
          <p:cNvSpPr txBox="1"/>
          <p:nvPr/>
        </p:nvSpPr>
        <p:spPr>
          <a:xfrm>
            <a:off x="115035" y="1916832"/>
            <a:ext cx="8849453" cy="1231106"/>
          </a:xfrm>
          <a:prstGeom prst="rect">
            <a:avLst/>
          </a:prstGeom>
          <a:noFill/>
        </p:spPr>
        <p:txBody>
          <a:bodyPr wrap="square" rtlCol="0">
            <a:spAutoFit/>
          </a:bodyPr>
          <a:lstStyle/>
          <a:p>
            <a:pPr marL="342900" indent="-342900">
              <a:buFont typeface="Arial" panose="020B0604020202020204" pitchFamily="34" charset="0"/>
              <a:buChar char="•"/>
            </a:pPr>
            <a:endParaRPr lang="en-GB" sz="2800">
              <a:solidFill>
                <a:srgbClr val="002060"/>
              </a:solidFill>
            </a:endParaRPr>
          </a:p>
          <a:p>
            <a:pPr marL="342900" indent="-342900">
              <a:buFont typeface="Arial" panose="020B0604020202020204" pitchFamily="34" charset="0"/>
              <a:buChar char="•"/>
            </a:pPr>
            <a:endParaRPr lang="en-GB" sz="2800">
              <a:solidFill>
                <a:srgbClr val="002060"/>
              </a:solidFill>
            </a:endParaRPr>
          </a:p>
          <a:p>
            <a:endParaRPr lang="en-GB"/>
          </a:p>
        </p:txBody>
      </p:sp>
      <p:sp>
        <p:nvSpPr>
          <p:cNvPr id="2" name="Rectangle 1"/>
          <p:cNvSpPr/>
          <p:nvPr/>
        </p:nvSpPr>
        <p:spPr>
          <a:xfrm>
            <a:off x="2699792" y="2852936"/>
            <a:ext cx="3312368" cy="954107"/>
          </a:xfrm>
          <a:prstGeom prst="rect">
            <a:avLst/>
          </a:prstGeom>
          <a:ln w="38100">
            <a:solidFill>
              <a:srgbClr val="0070C0"/>
            </a:solidFill>
          </a:ln>
        </p:spPr>
        <p:txBody>
          <a:bodyPr wrap="square">
            <a:spAutoFit/>
          </a:bodyPr>
          <a:lstStyle/>
          <a:p>
            <a:pPr algn="ctr"/>
            <a:r>
              <a:rPr lang="en-US" sz="2800"/>
              <a:t>Structured Learning</a:t>
            </a:r>
          </a:p>
          <a:p>
            <a:pPr algn="ctr"/>
            <a:r>
              <a:rPr lang="en-US" sz="2800"/>
              <a:t> At Home</a:t>
            </a:r>
            <a:endParaRPr lang="en-GB" sz="2800"/>
          </a:p>
        </p:txBody>
      </p:sp>
      <p:sp>
        <p:nvSpPr>
          <p:cNvPr id="6" name="Rectangle 5"/>
          <p:cNvSpPr/>
          <p:nvPr/>
        </p:nvSpPr>
        <p:spPr>
          <a:xfrm>
            <a:off x="1115616" y="1419629"/>
            <a:ext cx="6840760" cy="4673667"/>
          </a:xfrm>
          <a:prstGeom prst="rect">
            <a:avLst/>
          </a:prstGeom>
        </p:spPr>
        <p:txBody>
          <a:bodyPr wrap="square">
            <a:spAutoFit/>
          </a:bodyPr>
          <a:lstStyle/>
          <a:p>
            <a:endParaRPr lang="en-US"/>
          </a:p>
          <a:p>
            <a:endParaRPr lang="en-US"/>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r>
              <a:rPr lang="en-US" b="1"/>
              <a:t>For more ideas visit </a:t>
            </a:r>
            <a:r>
              <a:rPr lang="en-GB">
                <a:hlinkClick r:id="rId4"/>
              </a:rPr>
              <a:t>https://blogs.glowscotland.org.uk/glowblogs/fvwlric/</a:t>
            </a:r>
            <a:endParaRPr lang="en-GB"/>
          </a:p>
          <a:p>
            <a:endParaRPr lang="en-GB"/>
          </a:p>
        </p:txBody>
      </p:sp>
    </p:spTree>
    <p:extLst>
      <p:ext uri="{BB962C8B-B14F-4D97-AF65-F5344CB8AC3E}">
        <p14:creationId xmlns:p14="http://schemas.microsoft.com/office/powerpoint/2010/main" val="426297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Greg Tang Learning Games Overview</a:t>
            </a:r>
            <a:endParaRPr lang="en-GB" sz="2400" b="1" cap="all">
              <a:ln w="0"/>
              <a:solidFill>
                <a:schemeClr val="bg1"/>
              </a:solidFill>
            </a:endParaRPr>
          </a:p>
        </p:txBody>
      </p:sp>
      <p:sp>
        <p:nvSpPr>
          <p:cNvPr id="2" name="Rectangle 1"/>
          <p:cNvSpPr/>
          <p:nvPr/>
        </p:nvSpPr>
        <p:spPr>
          <a:xfrm>
            <a:off x="362535" y="1178531"/>
            <a:ext cx="8079280" cy="5632311"/>
          </a:xfrm>
          <a:prstGeom prst="rect">
            <a:avLst/>
          </a:prstGeom>
          <a:solidFill>
            <a:schemeClr val="bg1"/>
          </a:solidFill>
          <a:ln>
            <a:solidFill>
              <a:srgbClr val="00B0F0"/>
            </a:solidFill>
          </a:ln>
        </p:spPr>
        <p:txBody>
          <a:bodyPr wrap="square">
            <a:spAutoFit/>
          </a:bodyPr>
          <a:lstStyle/>
          <a:p>
            <a:endParaRPr lang="en-GB" sz="1600" b="1"/>
          </a:p>
          <a:p>
            <a:endParaRPr lang="en-GB" sz="1600" b="1"/>
          </a:p>
          <a:p>
            <a:endParaRPr lang="en-GB" sz="1600" b="1"/>
          </a:p>
          <a:p>
            <a:endParaRPr lang="en-GB" sz="1600" b="1"/>
          </a:p>
          <a:p>
            <a:endParaRPr lang="en-GB" sz="1600" b="1"/>
          </a:p>
          <a:p>
            <a:endParaRPr lang="en-GB" sz="1600" b="1"/>
          </a:p>
          <a:p>
            <a:r>
              <a:rPr lang="en-GB" sz="1600" b="1" err="1"/>
              <a:t>Numskill</a:t>
            </a:r>
            <a:r>
              <a:rPr lang="en-GB" sz="1400" b="1"/>
              <a:t> –  </a:t>
            </a:r>
            <a:r>
              <a:rPr lang="en-GB" sz="1400"/>
              <a:t>number bonds, sequences,                 </a:t>
            </a:r>
            <a:r>
              <a:rPr lang="en-GB" sz="1600" b="1"/>
              <a:t>Expresso</a:t>
            </a:r>
            <a:r>
              <a:rPr lang="en-GB" sz="1400" b="1"/>
              <a:t> –</a:t>
            </a:r>
            <a:r>
              <a:rPr lang="en-GB" sz="1400"/>
              <a:t> multi part equations, order of                    </a:t>
            </a:r>
          </a:p>
          <a:p>
            <a:r>
              <a:rPr lang="en-GB" sz="1400"/>
              <a:t>colours , patterns , problem solving                         operations</a:t>
            </a:r>
          </a:p>
          <a:p>
            <a:endParaRPr lang="en-GB" sz="1600"/>
          </a:p>
          <a:p>
            <a:endParaRPr lang="en-GB" sz="1600"/>
          </a:p>
          <a:p>
            <a:endParaRPr lang="en-GB" sz="1600"/>
          </a:p>
          <a:p>
            <a:endParaRPr lang="en-GB" sz="1600"/>
          </a:p>
          <a:p>
            <a:endParaRPr lang="en-GB" sz="1600"/>
          </a:p>
          <a:p>
            <a:endParaRPr lang="en-GB" sz="1600"/>
          </a:p>
          <a:p>
            <a:r>
              <a:rPr lang="en-GB" sz="1600"/>
              <a:t>                                                                           </a:t>
            </a:r>
            <a:r>
              <a:rPr lang="en-GB" sz="1600" b="1" err="1"/>
              <a:t>SATfraction</a:t>
            </a:r>
            <a:r>
              <a:rPr lang="en-GB" sz="1600"/>
              <a:t> – </a:t>
            </a:r>
            <a:r>
              <a:rPr lang="en-GB" sz="1400"/>
              <a:t>identify, simplify, compare and                </a:t>
            </a:r>
          </a:p>
          <a:p>
            <a:r>
              <a:rPr lang="en-GB" sz="1400"/>
              <a:t>                                                                                       calculate fractions</a:t>
            </a:r>
          </a:p>
          <a:p>
            <a:r>
              <a:rPr lang="en-GB" sz="1600" b="1" err="1"/>
              <a:t>Kakooma</a:t>
            </a:r>
            <a:r>
              <a:rPr lang="en-GB" sz="1600" b="1"/>
              <a:t> Plus </a:t>
            </a:r>
            <a:r>
              <a:rPr lang="en-GB" sz="1400"/>
              <a:t>– fact fluency, addition and subtraction   </a:t>
            </a:r>
          </a:p>
          <a:p>
            <a:r>
              <a:rPr lang="en-GB" sz="1600" b="1" err="1"/>
              <a:t>Kakooma</a:t>
            </a:r>
            <a:r>
              <a:rPr lang="en-GB" sz="1600" b="1"/>
              <a:t> Times </a:t>
            </a:r>
            <a:r>
              <a:rPr lang="en-GB" sz="1400"/>
              <a:t>– fact fluency multiplication and division</a:t>
            </a:r>
          </a:p>
          <a:p>
            <a:endParaRPr lang="en-GB" sz="1400" b="1"/>
          </a:p>
          <a:p>
            <a:pPr algn="ctr"/>
            <a:r>
              <a:rPr lang="en-GB" sz="1600"/>
              <a:t>Check out various puzzles at all levels  </a:t>
            </a:r>
          </a:p>
          <a:p>
            <a:pPr algn="ctr"/>
            <a:r>
              <a:rPr lang="en-GB" sz="1600" b="1"/>
              <a:t>Tangy Tuesdays </a:t>
            </a:r>
            <a:endParaRPr lang="en-GB" sz="1600"/>
          </a:p>
          <a:p>
            <a:endParaRPr lang="en-GB" sz="1600"/>
          </a:p>
        </p:txBody>
      </p:sp>
      <p:pic>
        <p:nvPicPr>
          <p:cNvPr id="11" name="Picture 10"/>
          <p:cNvPicPr/>
          <p:nvPr/>
        </p:nvPicPr>
        <p:blipFill>
          <a:blip r:embed="rId4"/>
          <a:stretch>
            <a:fillRect/>
          </a:stretch>
        </p:blipFill>
        <p:spPr>
          <a:xfrm>
            <a:off x="796197" y="1303810"/>
            <a:ext cx="1220470" cy="1394460"/>
          </a:xfrm>
          <a:prstGeom prst="rect">
            <a:avLst/>
          </a:prstGeom>
        </p:spPr>
      </p:pic>
      <p:pic>
        <p:nvPicPr>
          <p:cNvPr id="12" name="Picture 11"/>
          <p:cNvPicPr/>
          <p:nvPr/>
        </p:nvPicPr>
        <p:blipFill>
          <a:blip r:embed="rId5"/>
          <a:stretch>
            <a:fillRect/>
          </a:stretch>
        </p:blipFill>
        <p:spPr>
          <a:xfrm>
            <a:off x="827584" y="3501008"/>
            <a:ext cx="1263015" cy="1437640"/>
          </a:xfrm>
          <a:prstGeom prst="rect">
            <a:avLst/>
          </a:prstGeom>
        </p:spPr>
      </p:pic>
      <p:pic>
        <p:nvPicPr>
          <p:cNvPr id="13" name="Picture 12"/>
          <p:cNvPicPr/>
          <p:nvPr/>
        </p:nvPicPr>
        <p:blipFill>
          <a:blip r:embed="rId6"/>
          <a:stretch>
            <a:fillRect/>
          </a:stretch>
        </p:blipFill>
        <p:spPr>
          <a:xfrm>
            <a:off x="3935953" y="1340768"/>
            <a:ext cx="1269579" cy="1357502"/>
          </a:xfrm>
          <a:prstGeom prst="rect">
            <a:avLst/>
          </a:prstGeom>
        </p:spPr>
      </p:pic>
      <p:pic>
        <p:nvPicPr>
          <p:cNvPr id="14" name="Picture 13"/>
          <p:cNvPicPr/>
          <p:nvPr/>
        </p:nvPicPr>
        <p:blipFill>
          <a:blip r:embed="rId7"/>
          <a:stretch>
            <a:fillRect/>
          </a:stretch>
        </p:blipFill>
        <p:spPr>
          <a:xfrm>
            <a:off x="3726852" y="3356992"/>
            <a:ext cx="1350645" cy="1178560"/>
          </a:xfrm>
          <a:prstGeom prst="rect">
            <a:avLst/>
          </a:prstGeom>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5861724" y="5805264"/>
            <a:ext cx="876935" cy="676910"/>
          </a:xfrm>
          <a:prstGeom prst="rect">
            <a:avLst/>
          </a:prstGeom>
        </p:spPr>
      </p:pic>
    </p:spTree>
    <p:extLst>
      <p:ext uri="{BB962C8B-B14F-4D97-AF65-F5344CB8AC3E}">
        <p14:creationId xmlns:p14="http://schemas.microsoft.com/office/powerpoint/2010/main" val="3127990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Number Blocks Overview</a:t>
            </a:r>
            <a:endParaRPr lang="en-GB" sz="2400" b="1" cap="all">
              <a:ln w="0"/>
              <a:solidFill>
                <a:schemeClr val="bg1"/>
              </a:solidFill>
            </a:endParaRPr>
          </a:p>
        </p:txBody>
      </p:sp>
      <p:pic>
        <p:nvPicPr>
          <p:cNvPr id="6" name="Picture 7" descr="A screen shot of a computer&#10;&#10;Description generated with very high confidence">
            <a:extLst>
              <a:ext uri="{FF2B5EF4-FFF2-40B4-BE49-F238E27FC236}">
                <a16:creationId xmlns:a16="http://schemas.microsoft.com/office/drawing/2014/main" xmlns="" id="{32D3D85F-B33B-46DA-A147-60E8CDAAB62D}"/>
              </a:ext>
            </a:extLst>
          </p:cNvPr>
          <p:cNvPicPr>
            <a:picLocks noChangeAspect="1"/>
          </p:cNvPicPr>
          <p:nvPr/>
        </p:nvPicPr>
        <p:blipFill>
          <a:blip r:embed="rId4"/>
          <a:stretch>
            <a:fillRect/>
          </a:stretch>
        </p:blipFill>
        <p:spPr>
          <a:xfrm>
            <a:off x="393984" y="1330955"/>
            <a:ext cx="2875897" cy="1127211"/>
          </a:xfrm>
          <a:prstGeom prst="rect">
            <a:avLst/>
          </a:prstGeom>
        </p:spPr>
      </p:pic>
      <p:sp>
        <p:nvSpPr>
          <p:cNvPr id="9" name="TextBox 8">
            <a:extLst>
              <a:ext uri="{FF2B5EF4-FFF2-40B4-BE49-F238E27FC236}">
                <a16:creationId xmlns:a16="http://schemas.microsoft.com/office/drawing/2014/main" xmlns="" id="{66E7BEE8-D61D-47CD-A871-05EAB1382488}"/>
              </a:ext>
            </a:extLst>
          </p:cNvPr>
          <p:cNvSpPr txBox="1"/>
          <p:nvPr/>
        </p:nvSpPr>
        <p:spPr>
          <a:xfrm>
            <a:off x="3388290" y="1331935"/>
            <a:ext cx="466385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mn-lt"/>
                <a:cs typeface="+mn-lt"/>
                <a:hlinkClick r:id="rId5"/>
              </a:rPr>
              <a:t>https://www.bbc.co.uk/cbeebies/shows/numberblocks</a:t>
            </a:r>
            <a:r>
              <a:rPr lang="en-GB" sz="1400" dirty="0">
                <a:ea typeface="+mn-lt"/>
                <a:cs typeface="+mn-lt"/>
              </a:rPr>
              <a:t>Vide</a:t>
            </a:r>
            <a:r>
              <a:rPr lang="en-GB" sz="1400">
                <a:ea typeface="+mn-lt"/>
                <a:cs typeface="+mn-lt"/>
              </a:rPr>
              <a:t>os of episodes can also be found on youtube </a:t>
            </a:r>
            <a:r>
              <a:rPr lang="en-GB" sz="1400" b="1" dirty="0">
                <a:ea typeface="+mn-lt"/>
                <a:cs typeface="+mn-lt"/>
              </a:rPr>
              <a:t>EARLY LEVEL</a:t>
            </a:r>
            <a:r>
              <a:rPr lang="en-GB" sz="1400" dirty="0">
                <a:ea typeface="+mn-lt"/>
                <a:cs typeface="+mn-lt"/>
              </a:rPr>
              <a:t> </a:t>
            </a:r>
          </a:p>
          <a:p>
            <a:r>
              <a:rPr lang="en-GB" sz="1400">
                <a:ea typeface="+mn-lt"/>
                <a:cs typeface="+mn-lt"/>
              </a:rPr>
              <a:t>The aim of the Number Blocks series is to introduce concepts of number to support early </a:t>
            </a:r>
            <a:r>
              <a:rPr lang="en-GB" sz="1400" dirty="0">
                <a:ea typeface="+mn-lt"/>
                <a:cs typeface="+mn-lt"/>
              </a:rPr>
              <a:t>mathematical understanding. </a:t>
            </a:r>
            <a:endParaRPr lang="en-GB" dirty="0"/>
          </a:p>
          <a:p>
            <a:endParaRPr lang="en-GB" sz="1400" dirty="0">
              <a:ea typeface="+mn-lt"/>
              <a:cs typeface="+mn-lt"/>
            </a:endParaRPr>
          </a:p>
        </p:txBody>
      </p:sp>
      <p:sp>
        <p:nvSpPr>
          <p:cNvPr id="10" name="TextBox 9">
            <a:extLst>
              <a:ext uri="{FF2B5EF4-FFF2-40B4-BE49-F238E27FC236}">
                <a16:creationId xmlns:a16="http://schemas.microsoft.com/office/drawing/2014/main" xmlns="" id="{F2A81C5C-68CF-4417-9776-2AD728778C2B}"/>
              </a:ext>
            </a:extLst>
          </p:cNvPr>
          <p:cNvSpPr txBox="1"/>
          <p:nvPr/>
        </p:nvSpPr>
        <p:spPr>
          <a:xfrm>
            <a:off x="284836" y="2257686"/>
            <a:ext cx="8567801"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cs typeface="Calibri"/>
            </a:endParaRPr>
          </a:p>
          <a:p>
            <a:r>
              <a:rPr lang="en-GB" sz="1300">
                <a:ea typeface="+mn-lt"/>
                <a:cs typeface="+mn-lt"/>
              </a:rPr>
              <a:t>To support the Numberblocks Series, the National Centre for Excellence in Teaching mathematics (NCETM) have produced materials to be used in conjunction with the Numberblocks episodes. </a:t>
            </a:r>
            <a:r>
              <a:rPr lang="en-GB" sz="1300" dirty="0">
                <a:ea typeface="+mn-lt"/>
                <a:cs typeface="+mn-lt"/>
                <a:hlinkClick r:id="rId6"/>
              </a:rPr>
              <a:t>https://www.ncetm.org.uk/resources/52060</a:t>
            </a:r>
            <a:r>
              <a:rPr lang="en-GB" sz="1300" dirty="0">
                <a:ea typeface="+mn-lt"/>
                <a:cs typeface="+mn-lt"/>
              </a:rPr>
              <a:t> </a:t>
            </a:r>
            <a:endParaRPr lang="en-GB" sz="1300">
              <a:cs typeface="Calibri"/>
            </a:endParaRPr>
          </a:p>
          <a:p>
            <a:r>
              <a:rPr lang="en-GB" sz="1300">
                <a:ea typeface="+mn-lt"/>
                <a:cs typeface="+mn-lt"/>
              </a:rPr>
              <a:t>They highlight and develop the key mathematical ideas that are embedded in the programmes. </a:t>
            </a:r>
            <a:endParaRPr lang="en-GB" sz="1300" dirty="0">
              <a:ea typeface="+mn-lt"/>
              <a:cs typeface="+mn-lt"/>
            </a:endParaRPr>
          </a:p>
          <a:p>
            <a:endParaRPr lang="en-GB" sz="1300" dirty="0">
              <a:ea typeface="+mn-lt"/>
              <a:cs typeface="+mn-lt"/>
            </a:endParaRPr>
          </a:p>
          <a:p>
            <a:r>
              <a:rPr lang="en-GB" sz="1300">
                <a:ea typeface="+mn-lt"/>
                <a:cs typeface="+mn-lt"/>
              </a:rPr>
              <a:t>Each set of materials comes in the form of a PowerPoint file, and includes: </a:t>
            </a:r>
            <a:endParaRPr lang="en-GB" sz="1300" dirty="0">
              <a:ea typeface="+mn-lt"/>
              <a:cs typeface="+mn-lt"/>
            </a:endParaRPr>
          </a:p>
          <a:p>
            <a:r>
              <a:rPr lang="en-GB" sz="1300" b="1" dirty="0">
                <a:ea typeface="+mn-lt"/>
                <a:cs typeface="+mn-lt"/>
              </a:rPr>
              <a:t>Practitioner Notes,</a:t>
            </a:r>
            <a:r>
              <a:rPr lang="en-GB" sz="1300" dirty="0">
                <a:ea typeface="+mn-lt"/>
                <a:cs typeface="+mn-lt"/>
              </a:rPr>
              <a:t> consisting of an </a:t>
            </a:r>
            <a:r>
              <a:rPr lang="en-GB" sz="1300" b="1" dirty="0">
                <a:ea typeface="+mn-lt"/>
                <a:cs typeface="+mn-lt"/>
              </a:rPr>
              <a:t>episode description, the maths in the episode and the use of mathematical </a:t>
            </a:r>
            <a:r>
              <a:rPr lang="en-GB" sz="1300" b="1">
                <a:ea typeface="+mn-lt"/>
                <a:cs typeface="+mn-lt"/>
              </a:rPr>
              <a:t>language. </a:t>
            </a:r>
            <a:endParaRPr lang="en-GB" sz="1300" dirty="0">
              <a:ea typeface="+mn-lt"/>
              <a:cs typeface="+mn-lt"/>
            </a:endParaRPr>
          </a:p>
          <a:p>
            <a:r>
              <a:rPr lang="en-GB" sz="1300" b="1">
                <a:ea typeface="+mn-lt"/>
                <a:cs typeface="+mn-lt"/>
              </a:rPr>
              <a:t>Talk and Discuss Together</a:t>
            </a:r>
            <a:r>
              <a:rPr lang="en-GB" sz="1300" dirty="0">
                <a:ea typeface="+mn-lt"/>
                <a:cs typeface="+mn-lt"/>
              </a:rPr>
              <a:t> provides a set of slides, designed to be used with children after they have watched the </a:t>
            </a:r>
            <a:r>
              <a:rPr lang="en-GB" sz="1300">
                <a:ea typeface="+mn-lt"/>
                <a:cs typeface="+mn-lt"/>
              </a:rPr>
              <a:t>episode. </a:t>
            </a:r>
            <a:endParaRPr lang="en-GB" sz="1300" dirty="0">
              <a:ea typeface="+mn-lt"/>
              <a:cs typeface="+mn-lt"/>
            </a:endParaRPr>
          </a:p>
          <a:p>
            <a:r>
              <a:rPr lang="en-GB" sz="1300" b="1">
                <a:ea typeface="+mn-lt"/>
                <a:cs typeface="+mn-lt"/>
              </a:rPr>
              <a:t>Enabling Environments</a:t>
            </a:r>
            <a:r>
              <a:rPr lang="en-GB" sz="1300" dirty="0">
                <a:ea typeface="+mn-lt"/>
                <a:cs typeface="+mn-lt"/>
              </a:rPr>
              <a:t> gives suggestions for extending the mathematics into the wider Early Years environment </a:t>
            </a:r>
            <a:r>
              <a:rPr lang="en-GB" sz="1300">
                <a:ea typeface="+mn-lt"/>
                <a:cs typeface="+mn-lt"/>
              </a:rPr>
              <a:t>where children engage in meaningful activity and explore mathematical concepts. </a:t>
            </a:r>
            <a:endParaRPr lang="en-GB" sz="1300">
              <a:cs typeface="Calibri"/>
            </a:endParaRPr>
          </a:p>
          <a:p>
            <a:r>
              <a:rPr lang="en-GB" sz="1300" b="1">
                <a:ea typeface="+mn-lt"/>
                <a:cs typeface="+mn-lt"/>
              </a:rPr>
              <a:t>Overviews</a:t>
            </a:r>
            <a:r>
              <a:rPr lang="en-GB" sz="1300">
                <a:ea typeface="+mn-lt"/>
                <a:cs typeface="+mn-lt"/>
              </a:rPr>
              <a:t> of each series, their storylines and the mathematics addressed, are available as downloadable PDFs: </a:t>
            </a:r>
            <a:endParaRPr lang="en-GB" sz="1300" dirty="0">
              <a:cs typeface="Calibri"/>
            </a:endParaRPr>
          </a:p>
          <a:p>
            <a:endParaRPr lang="en-GB" sz="1400" dirty="0">
              <a:ea typeface="+mn-lt"/>
              <a:cs typeface="+mn-lt"/>
            </a:endParaRPr>
          </a:p>
          <a:p>
            <a:endParaRPr lang="en-GB" sz="1400" dirty="0">
              <a:ea typeface="+mn-lt"/>
              <a:cs typeface="+mn-lt"/>
            </a:endParaRPr>
          </a:p>
        </p:txBody>
      </p:sp>
      <p:pic>
        <p:nvPicPr>
          <p:cNvPr id="12" name="Picture 12" descr="A screenshot of a cell phone&#10;&#10;Description generated with very high confidence">
            <a:extLst>
              <a:ext uri="{FF2B5EF4-FFF2-40B4-BE49-F238E27FC236}">
                <a16:creationId xmlns:a16="http://schemas.microsoft.com/office/drawing/2014/main" xmlns="" id="{944AFC96-842D-45D7-9276-E0D9A53AF7EF}"/>
              </a:ext>
            </a:extLst>
          </p:cNvPr>
          <p:cNvPicPr>
            <a:picLocks noChangeAspect="1"/>
          </p:cNvPicPr>
          <p:nvPr/>
        </p:nvPicPr>
        <p:blipFill>
          <a:blip r:embed="rId7"/>
          <a:stretch>
            <a:fillRect/>
          </a:stretch>
        </p:blipFill>
        <p:spPr>
          <a:xfrm>
            <a:off x="392743" y="4492408"/>
            <a:ext cx="2721801" cy="2225979"/>
          </a:xfrm>
          <a:prstGeom prst="rect">
            <a:avLst/>
          </a:prstGeom>
        </p:spPr>
      </p:pic>
      <p:pic>
        <p:nvPicPr>
          <p:cNvPr id="14" name="Picture 14" descr="A screenshot of a cell phone&#10;&#10;Description generated with very high confidence">
            <a:extLst>
              <a:ext uri="{FF2B5EF4-FFF2-40B4-BE49-F238E27FC236}">
                <a16:creationId xmlns:a16="http://schemas.microsoft.com/office/drawing/2014/main" xmlns="" id="{9A466DD5-FDA3-4EBE-944B-05531AC32EAC}"/>
              </a:ext>
            </a:extLst>
          </p:cNvPr>
          <p:cNvPicPr>
            <a:picLocks noChangeAspect="1"/>
          </p:cNvPicPr>
          <p:nvPr/>
        </p:nvPicPr>
        <p:blipFill>
          <a:blip r:embed="rId8"/>
          <a:stretch>
            <a:fillRect/>
          </a:stretch>
        </p:blipFill>
        <p:spPr>
          <a:xfrm>
            <a:off x="3795385" y="5239377"/>
            <a:ext cx="3860104" cy="867740"/>
          </a:xfrm>
          <a:prstGeom prst="rect">
            <a:avLst/>
          </a:prstGeom>
        </p:spPr>
      </p:pic>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Dream Box Overview</a:t>
            </a:r>
            <a:endParaRPr lang="en-GB" sz="2400" b="1" cap="all">
              <a:ln w="0"/>
              <a:solidFill>
                <a:schemeClr val="bg1"/>
              </a:solidFill>
            </a:endParaRPr>
          </a:p>
        </p:txBody>
      </p:sp>
      <p:sp>
        <p:nvSpPr>
          <p:cNvPr id="2" name="Rectangle 1"/>
          <p:cNvSpPr/>
          <p:nvPr/>
        </p:nvSpPr>
        <p:spPr>
          <a:xfrm>
            <a:off x="365514" y="1428750"/>
            <a:ext cx="8568954" cy="5047536"/>
          </a:xfrm>
          <a:prstGeom prst="rect">
            <a:avLst/>
          </a:prstGeom>
          <a:solidFill>
            <a:schemeClr val="bg1"/>
          </a:solidFill>
          <a:ln>
            <a:solidFill>
              <a:schemeClr val="tx1"/>
            </a:solidFill>
          </a:ln>
        </p:spPr>
        <p:txBody>
          <a:bodyPr wrap="square">
            <a:spAutoFit/>
          </a:bodyPr>
          <a:lstStyle/>
          <a:p>
            <a:r>
              <a:rPr lang="en-GB" sz="1600"/>
              <a:t>DREAMBOX https://www.dreambox.com/</a:t>
            </a:r>
          </a:p>
          <a:p>
            <a:r>
              <a:rPr lang="en-GB" sz="1400"/>
              <a:t>EARLY-THIRD LEVEL (Kindergarten – P1, Grade 1 – P2, </a:t>
            </a:r>
            <a:r>
              <a:rPr lang="en-GB" sz="1400" err="1"/>
              <a:t>etc</a:t>
            </a:r>
            <a:r>
              <a:rPr lang="en-GB" sz="1400"/>
              <a:t>)</a:t>
            </a:r>
          </a:p>
          <a:p>
            <a:r>
              <a:rPr lang="en-GB" sz="1400"/>
              <a:t>FREE teaching tools (students can also use them independently) that cover counting, addition and subtraction, multiplication and division, fractions and decimals, place value, etc.</a:t>
            </a:r>
          </a:p>
          <a:p>
            <a:endParaRPr lang="en-GB" sz="1400"/>
          </a:p>
          <a:p>
            <a:r>
              <a:rPr lang="en-GB" sz="1400"/>
              <a:t>For a limited time, parents can get a 90 day FREE trial of </a:t>
            </a:r>
            <a:r>
              <a:rPr lang="en-GB" sz="1400" err="1"/>
              <a:t>Dreambox</a:t>
            </a:r>
            <a:r>
              <a:rPr lang="en-GB" sz="1400"/>
              <a:t> so children can learn at home. Sign up by April 30th – more details on the website. (no obligation) Example of curriculum guide </a:t>
            </a:r>
            <a:r>
              <a:rPr lang="en-GB" sz="1400">
                <a:hlinkClick r:id="rId4"/>
              </a:rPr>
              <a:t>–</a:t>
            </a:r>
            <a:r>
              <a:rPr lang="en-GB" sz="1400"/>
              <a:t> </a:t>
            </a:r>
          </a:p>
          <a:p>
            <a:r>
              <a:rPr lang="en-GB" sz="1400">
                <a:hlinkClick r:id="rId4"/>
              </a:rPr>
              <a:t>http://go.dreambox.com/rs/715-ORW-647/images/SL-curriculum_guide.pdf</a:t>
            </a:r>
            <a:endParaRPr lang="en-GB" sz="1400"/>
          </a:p>
          <a:p>
            <a:endParaRPr lang="en-GB" sz="1600"/>
          </a:p>
          <a:p>
            <a:r>
              <a:rPr lang="en-GB" sz="1400"/>
              <a:t>The teaching tools include a sample lesson plan – </a:t>
            </a:r>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p:txBody>
      </p:sp>
      <p:pic>
        <p:nvPicPr>
          <p:cNvPr id="8" name="Picture 7"/>
          <p:cNvPicPr/>
          <p:nvPr/>
        </p:nvPicPr>
        <p:blipFill>
          <a:blip r:embed="rId5"/>
          <a:stretch>
            <a:fillRect/>
          </a:stretch>
        </p:blipFill>
        <p:spPr>
          <a:xfrm>
            <a:off x="6084168" y="3068960"/>
            <a:ext cx="2664295" cy="1872208"/>
          </a:xfrm>
          <a:prstGeom prst="rect">
            <a:avLst/>
          </a:prstGeom>
          <a:ln>
            <a:solidFill>
              <a:schemeClr val="tx1"/>
            </a:solidFill>
          </a:ln>
        </p:spPr>
      </p:pic>
      <p:pic>
        <p:nvPicPr>
          <p:cNvPr id="9" name="Picture 8"/>
          <p:cNvPicPr/>
          <p:nvPr/>
        </p:nvPicPr>
        <p:blipFill>
          <a:blip r:embed="rId6"/>
          <a:stretch>
            <a:fillRect/>
          </a:stretch>
        </p:blipFill>
        <p:spPr>
          <a:xfrm>
            <a:off x="467543" y="3823891"/>
            <a:ext cx="3028315" cy="1468120"/>
          </a:xfrm>
          <a:prstGeom prst="rect">
            <a:avLst/>
          </a:prstGeom>
          <a:ln>
            <a:solidFill>
              <a:schemeClr val="tx1"/>
            </a:solidFill>
          </a:ln>
        </p:spPr>
      </p:pic>
      <p:pic>
        <p:nvPicPr>
          <p:cNvPr id="10" name="Picture 9"/>
          <p:cNvPicPr/>
          <p:nvPr/>
        </p:nvPicPr>
        <p:blipFill>
          <a:blip r:embed="rId7"/>
          <a:stretch>
            <a:fillRect/>
          </a:stretch>
        </p:blipFill>
        <p:spPr>
          <a:xfrm>
            <a:off x="3635896" y="3849871"/>
            <a:ext cx="1654175" cy="2426335"/>
          </a:xfrm>
          <a:prstGeom prst="rect">
            <a:avLst/>
          </a:prstGeom>
          <a:ln>
            <a:solidFill>
              <a:schemeClr val="tx1"/>
            </a:solidFill>
          </a:ln>
        </p:spPr>
      </p:pic>
      <p:pic>
        <p:nvPicPr>
          <p:cNvPr id="11" name="Picture 10"/>
          <p:cNvPicPr/>
          <p:nvPr/>
        </p:nvPicPr>
        <p:blipFill>
          <a:blip r:embed="rId8"/>
          <a:stretch>
            <a:fillRect/>
          </a:stretch>
        </p:blipFill>
        <p:spPr>
          <a:xfrm>
            <a:off x="6480211" y="5061172"/>
            <a:ext cx="1872208" cy="1318290"/>
          </a:xfrm>
          <a:prstGeom prst="rect">
            <a:avLst/>
          </a:prstGeom>
          <a:ln>
            <a:solidFill>
              <a:schemeClr val="tx1"/>
            </a:solidFill>
          </a:ln>
        </p:spPr>
      </p:pic>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Illuminations Overview</a:t>
            </a:r>
            <a:endParaRPr lang="en-GB" sz="2400" b="1" cap="all">
              <a:ln w="0"/>
              <a:solidFill>
                <a:schemeClr val="bg1"/>
              </a:solidFill>
            </a:endParaRPr>
          </a:p>
        </p:txBody>
      </p:sp>
      <p:sp>
        <p:nvSpPr>
          <p:cNvPr id="2" name="Rectangle 1"/>
          <p:cNvSpPr/>
          <p:nvPr/>
        </p:nvSpPr>
        <p:spPr>
          <a:xfrm>
            <a:off x="155452" y="1273817"/>
            <a:ext cx="8208913" cy="5416868"/>
          </a:xfrm>
          <a:prstGeom prst="rect">
            <a:avLst/>
          </a:prstGeom>
          <a:solidFill>
            <a:schemeClr val="bg1"/>
          </a:solidFill>
          <a:ln>
            <a:solidFill>
              <a:srgbClr val="00B0F0"/>
            </a:solidFill>
          </a:ln>
        </p:spPr>
        <p:txBody>
          <a:bodyPr wrap="square" anchor="t">
            <a:spAutoFit/>
          </a:bodyPr>
          <a:lstStyle/>
          <a:p>
            <a:r>
              <a:rPr lang="en-US" sz="1300">
                <a:ea typeface="+mn-lt"/>
                <a:cs typeface="+mn-lt"/>
              </a:rPr>
              <a:t>Illuminations </a:t>
            </a:r>
            <a:r>
              <a:rPr lang="en-US" sz="1300" dirty="0">
                <a:ea typeface="+mn-lt"/>
                <a:cs typeface="+mn-lt"/>
                <a:hlinkClick r:id="rId4"/>
              </a:rPr>
              <a:t>https://illuminations.nctm.org/</a:t>
            </a:r>
            <a:r>
              <a:rPr lang="en-US" sz="1300">
                <a:ea typeface="+mn-lt"/>
                <a:cs typeface="+mn-lt"/>
              </a:rPr>
              <a:t>  is a project designed by the National Council of Teachers of Mathematics (NCTM), in America. It provides resources and materials that improve the teaching and learning of mathematics for all students, including interactive tools for students and instructional support for teachers.  All activities are graded and include an explanation of the task and instructions.</a:t>
            </a:r>
            <a:endParaRPr lang="en-US" sz="1300" dirty="0">
              <a:ea typeface="+mn-lt"/>
              <a:cs typeface="+mn-lt"/>
            </a:endParaRPr>
          </a:p>
          <a:p>
            <a:endParaRPr lang="en-US" sz="800" dirty="0">
              <a:ea typeface="+mn-lt"/>
              <a:cs typeface="+mn-lt"/>
            </a:endParaRPr>
          </a:p>
          <a:p>
            <a:endParaRPr lang="en-US" sz="1300" dirty="0">
              <a:ea typeface="+mn-lt"/>
              <a:cs typeface="+mn-lt"/>
            </a:endParaRPr>
          </a:p>
          <a:p>
            <a:r>
              <a:rPr lang="en-US" sz="1300">
                <a:ea typeface="+mn-lt"/>
                <a:cs typeface="+mn-lt"/>
              </a:rPr>
              <a:t>Examples of interactive tasks - </a:t>
            </a:r>
            <a:endParaRPr lang="en-US" sz="1300" dirty="0">
              <a:ea typeface="+mn-lt"/>
              <a:cs typeface="+mn-lt"/>
            </a:endParaRPr>
          </a:p>
          <a:p>
            <a:r>
              <a:rPr lang="en-US" sz="1300" u="sng">
                <a:solidFill>
                  <a:srgbClr val="333333"/>
                </a:solidFill>
                <a:ea typeface="+mn-lt"/>
                <a:cs typeface="+mn-lt"/>
              </a:rPr>
              <a:t>Five Frame</a:t>
            </a:r>
            <a:r>
              <a:rPr lang="en-US" sz="1300" dirty="0">
                <a:solidFill>
                  <a:srgbClr val="333333"/>
                </a:solidFill>
                <a:ea typeface="+mn-lt"/>
                <a:cs typeface="+mn-lt"/>
              </a:rPr>
              <a:t> </a:t>
            </a:r>
            <a:r>
              <a:rPr lang="en-US" sz="1300" u="sng" dirty="0">
                <a:solidFill>
                  <a:srgbClr val="333333"/>
                </a:solidFill>
                <a:ea typeface="+mn-lt"/>
                <a:cs typeface="+mn-lt"/>
              </a:rPr>
              <a:t> </a:t>
            </a:r>
            <a:r>
              <a:rPr lang="en-US" sz="1300" dirty="0">
                <a:ea typeface="+mn-lt"/>
                <a:cs typeface="+mn-lt"/>
                <a:hlinkClick r:id="rId5"/>
              </a:rPr>
              <a:t>https://www.nctm.org/Classroom-Resources/Illuminations/Interactives/Five-Frame/</a:t>
            </a:r>
            <a:endParaRPr lang="en-US" sz="1300" dirty="0">
              <a:ea typeface="+mn-lt"/>
              <a:cs typeface="+mn-lt"/>
            </a:endParaRPr>
          </a:p>
          <a:p>
            <a:r>
              <a:rPr lang="en-US" sz="1300" b="1" dirty="0">
                <a:solidFill>
                  <a:srgbClr val="333333"/>
                </a:solidFill>
                <a:ea typeface="+mn-lt"/>
                <a:cs typeface="+mn-lt"/>
              </a:rPr>
              <a:t>Grade:</a:t>
            </a:r>
            <a:r>
              <a:rPr lang="en-US" sz="1300">
                <a:solidFill>
                  <a:srgbClr val="333333"/>
                </a:solidFill>
                <a:ea typeface="+mn-lt"/>
                <a:cs typeface="+mn-lt"/>
              </a:rPr>
              <a:t> PreK to 2nd  (N-P3) - HIGHLY RECOMMENDED</a:t>
            </a:r>
            <a:endParaRPr lang="en-US" sz="1300" dirty="0">
              <a:ea typeface="+mn-lt"/>
              <a:cs typeface="+mn-lt"/>
            </a:endParaRPr>
          </a:p>
          <a:p>
            <a:r>
              <a:rPr lang="en-US" sz="1300">
                <a:solidFill>
                  <a:srgbClr val="333333"/>
                </a:solidFill>
                <a:ea typeface="+mn-lt"/>
                <a:cs typeface="+mn-lt"/>
              </a:rPr>
              <a:t>Thinking about numbers using frames of 5 can be a helpful way to learn basic number facts. The four games that can be played with this applet help to develop counting and addition skills.</a:t>
            </a:r>
            <a:endParaRPr lang="en-US" sz="1300">
              <a:ea typeface="+mn-lt"/>
              <a:cs typeface="+mn-lt"/>
            </a:endParaRPr>
          </a:p>
          <a:p>
            <a:endParaRPr lang="en-US" sz="1300" dirty="0">
              <a:solidFill>
                <a:srgbClr val="333333"/>
              </a:solidFill>
              <a:ea typeface="+mn-lt"/>
              <a:cs typeface="+mn-lt"/>
            </a:endParaRPr>
          </a:p>
          <a:p>
            <a:r>
              <a:rPr lang="en-US" sz="1300" u="sng">
                <a:ea typeface="+mn-lt"/>
                <a:cs typeface="+mn-lt"/>
              </a:rPr>
              <a:t>Ten Frame</a:t>
            </a:r>
            <a:r>
              <a:rPr lang="en-US" sz="1300" dirty="0">
                <a:ea typeface="+mn-lt"/>
                <a:cs typeface="+mn-lt"/>
              </a:rPr>
              <a:t> </a:t>
            </a:r>
            <a:r>
              <a:rPr lang="en-US" sz="1300" dirty="0">
                <a:ea typeface="+mn-lt"/>
                <a:cs typeface="+mn-lt"/>
                <a:hlinkClick r:id="rId6"/>
              </a:rPr>
              <a:t>https://www.nctm.org/Classroom-Resources/Illuminations/Interactives/Ten-Frame/</a:t>
            </a:r>
            <a:r>
              <a:rPr lang="en-US" sz="1300" dirty="0">
                <a:ea typeface="+mn-lt"/>
                <a:cs typeface="+mn-lt"/>
              </a:rPr>
              <a:t> </a:t>
            </a:r>
            <a:endParaRPr lang="en-US" sz="1300">
              <a:cs typeface="Calibri"/>
            </a:endParaRPr>
          </a:p>
          <a:p>
            <a:r>
              <a:rPr lang="en-US" sz="1300" b="1">
                <a:ea typeface="+mn-lt"/>
                <a:cs typeface="+mn-lt"/>
              </a:rPr>
              <a:t>Grade:</a:t>
            </a:r>
            <a:r>
              <a:rPr lang="en-US" sz="1300">
                <a:ea typeface="+mn-lt"/>
                <a:cs typeface="+mn-lt"/>
              </a:rPr>
              <a:t> PreK to 2</a:t>
            </a:r>
            <a:r>
              <a:rPr lang="en-US" sz="1300" baseline="30000">
                <a:ea typeface="+mn-lt"/>
                <a:cs typeface="+mn-lt"/>
              </a:rPr>
              <a:t>nd</a:t>
            </a:r>
            <a:r>
              <a:rPr lang="en-US" sz="1300">
                <a:ea typeface="+mn-lt"/>
                <a:cs typeface="+mn-lt"/>
              </a:rPr>
              <a:t> (N-P3) – HIGHLY RECOMMENDED </a:t>
            </a:r>
          </a:p>
          <a:p>
            <a:r>
              <a:rPr lang="en-US" sz="1300">
                <a:ea typeface="+mn-lt"/>
                <a:cs typeface="+mn-lt"/>
              </a:rPr>
              <a:t>Thinking about numbers using frames of 10 can be a helpful way to learn basic number facts. The four games that can be played with this applet help to develop counting and addition skills.  </a:t>
            </a:r>
            <a:endParaRPr lang="en-US"/>
          </a:p>
          <a:p>
            <a:endParaRPr lang="en-US" sz="1300" dirty="0">
              <a:ea typeface="+mn-lt"/>
              <a:cs typeface="+mn-lt"/>
            </a:endParaRPr>
          </a:p>
          <a:p>
            <a:r>
              <a:rPr lang="en-US" sz="1300" u="sng">
                <a:ea typeface="+mn-lt"/>
                <a:cs typeface="+mn-lt"/>
              </a:rPr>
              <a:t>Equivalent Fractions</a:t>
            </a:r>
            <a:r>
              <a:rPr lang="en-US" sz="1300" dirty="0">
                <a:ea typeface="+mn-lt"/>
                <a:cs typeface="+mn-lt"/>
              </a:rPr>
              <a:t>  </a:t>
            </a:r>
            <a:r>
              <a:rPr lang="en-US" sz="1300" dirty="0">
                <a:ea typeface="+mn-lt"/>
                <a:cs typeface="+mn-lt"/>
                <a:hlinkClick r:id="rId7"/>
              </a:rPr>
              <a:t>https://www.nctm.org/Classroom-Resources/Illuminations/Interactives/Equivalent-Fractions/</a:t>
            </a:r>
            <a:r>
              <a:rPr lang="en-US" sz="1300" dirty="0">
                <a:ea typeface="+mn-lt"/>
                <a:cs typeface="+mn-lt"/>
              </a:rPr>
              <a:t> </a:t>
            </a:r>
            <a:endParaRPr lang="en-US" sz="1300">
              <a:ea typeface="+mn-lt"/>
              <a:cs typeface="+mn-lt"/>
            </a:endParaRPr>
          </a:p>
          <a:p>
            <a:r>
              <a:rPr lang="en-US" sz="1300" b="1" dirty="0">
                <a:ea typeface="+mn-lt"/>
                <a:cs typeface="+mn-lt"/>
              </a:rPr>
              <a:t>Grade:</a:t>
            </a:r>
            <a:r>
              <a:rPr lang="en-US" sz="1300" dirty="0">
                <a:ea typeface="+mn-lt"/>
                <a:cs typeface="+mn-lt"/>
              </a:rPr>
              <a:t> 3rd to 5</a:t>
            </a:r>
            <a:r>
              <a:rPr lang="en-US" sz="1300" baseline="30000" dirty="0">
                <a:ea typeface="+mn-lt"/>
                <a:cs typeface="+mn-lt"/>
              </a:rPr>
              <a:t>th</a:t>
            </a:r>
            <a:r>
              <a:rPr lang="en-US" sz="1300">
                <a:ea typeface="+mn-lt"/>
                <a:cs typeface="+mn-lt"/>
              </a:rPr>
              <a:t> (P4-7) </a:t>
            </a:r>
            <a:endParaRPr lang="en-US" sz="1300">
              <a:cs typeface="Calibri"/>
            </a:endParaRPr>
          </a:p>
          <a:p>
            <a:r>
              <a:rPr lang="en-US" sz="1300">
                <a:ea typeface="+mn-lt"/>
                <a:cs typeface="+mn-lt"/>
              </a:rPr>
              <a:t>Create equivalent fractions by dividing and shading squares or circles, and match each fraction to its location on the number line.  </a:t>
            </a:r>
            <a:endParaRPr lang="en-US" sz="1300">
              <a:cs typeface="Calibri"/>
            </a:endParaRPr>
          </a:p>
          <a:p>
            <a:r>
              <a:rPr lang="en-US" sz="1300" dirty="0">
                <a:ea typeface="+mn-lt"/>
                <a:cs typeface="+mn-lt"/>
              </a:rPr>
              <a:t>  </a:t>
            </a:r>
            <a:endParaRPr lang="en-US" sz="1300">
              <a:cs typeface="Calibri"/>
            </a:endParaRPr>
          </a:p>
          <a:p>
            <a:r>
              <a:rPr lang="en-US" sz="1300" u="sng">
                <a:ea typeface="+mn-lt"/>
                <a:cs typeface="+mn-lt"/>
              </a:rPr>
              <a:t>Concentration</a:t>
            </a:r>
            <a:r>
              <a:rPr lang="en-US" sz="1300" dirty="0">
                <a:ea typeface="+mn-lt"/>
                <a:cs typeface="+mn-lt"/>
              </a:rPr>
              <a:t>  </a:t>
            </a:r>
            <a:r>
              <a:rPr lang="en-US" sz="1300" dirty="0">
                <a:ea typeface="+mn-lt"/>
                <a:cs typeface="+mn-lt"/>
                <a:hlinkClick r:id="rId8"/>
              </a:rPr>
              <a:t>https://www.nctm.org/Classroom-Resources/Illuminations/Interactives/Concentration/</a:t>
            </a:r>
            <a:r>
              <a:rPr lang="en-US" sz="1300" dirty="0">
                <a:ea typeface="+mn-lt"/>
                <a:cs typeface="+mn-lt"/>
              </a:rPr>
              <a:t> </a:t>
            </a:r>
            <a:endParaRPr lang="en-US" sz="1300">
              <a:cs typeface="Calibri"/>
            </a:endParaRPr>
          </a:p>
          <a:p>
            <a:r>
              <a:rPr lang="en-US" sz="1300" b="1">
                <a:ea typeface="+mn-lt"/>
                <a:cs typeface="+mn-lt"/>
              </a:rPr>
              <a:t>Grade:</a:t>
            </a:r>
            <a:r>
              <a:rPr lang="en-US" sz="1300">
                <a:ea typeface="+mn-lt"/>
                <a:cs typeface="+mn-lt"/>
              </a:rPr>
              <a:t> PreK to 2nd, 3rd to 5</a:t>
            </a:r>
            <a:r>
              <a:rPr lang="en-US" sz="1300" baseline="30000">
                <a:ea typeface="+mn-lt"/>
                <a:cs typeface="+mn-lt"/>
              </a:rPr>
              <a:t>th</a:t>
            </a:r>
            <a:r>
              <a:rPr lang="en-US" sz="1300">
                <a:ea typeface="+mn-lt"/>
                <a:cs typeface="+mn-lt"/>
              </a:rPr>
              <a:t> (N to P3, P4-P6) </a:t>
            </a:r>
            <a:endParaRPr lang="en-US" sz="1300">
              <a:cs typeface="Calibri"/>
            </a:endParaRPr>
          </a:p>
          <a:p>
            <a:r>
              <a:rPr lang="en-US" sz="1300" dirty="0">
                <a:ea typeface="+mn-lt"/>
                <a:cs typeface="+mn-lt"/>
              </a:rPr>
              <a:t>By yourself or against a friend, match whole numbers, shapes, fractions, or multiplication facts to equivalent representations. Practice with the clear panes or step up the challenge with the windows closed. How many socks can you win? </a:t>
            </a:r>
            <a:r>
              <a:rPr lang="en-GB" sz="1300" dirty="0">
                <a:solidFill>
                  <a:srgbClr val="002060"/>
                </a:solidFill>
                <a:cs typeface="Calibri" panose="020F0502020204030204"/>
              </a:rPr>
              <a:t>             </a:t>
            </a:r>
            <a:endParaRPr lang="en-US" sz="1300" dirty="0">
              <a:solidFill>
                <a:srgbClr val="000000"/>
              </a:solidFill>
              <a:cs typeface="Calibri" panose="020F0502020204030204"/>
            </a:endParaRPr>
          </a:p>
        </p:txBody>
      </p:sp>
      <p:pic>
        <p:nvPicPr>
          <p:cNvPr id="18" name="Picture 18" descr="A screenshot of a cell phone&#10;&#10;Description generated with very high confidence">
            <a:extLst>
              <a:ext uri="{FF2B5EF4-FFF2-40B4-BE49-F238E27FC236}">
                <a16:creationId xmlns:a16="http://schemas.microsoft.com/office/drawing/2014/main" xmlns="" id="{210D6017-98E3-4916-940D-26ECE8005AE0}"/>
              </a:ext>
            </a:extLst>
          </p:cNvPr>
          <p:cNvPicPr>
            <a:picLocks noChangeAspect="1"/>
          </p:cNvPicPr>
          <p:nvPr/>
        </p:nvPicPr>
        <p:blipFill>
          <a:blip r:embed="rId9"/>
          <a:stretch>
            <a:fillRect/>
          </a:stretch>
        </p:blipFill>
        <p:spPr>
          <a:xfrm>
            <a:off x="6872222" y="2034111"/>
            <a:ext cx="1276350" cy="963069"/>
          </a:xfrm>
          <a:prstGeom prst="rect">
            <a:avLst/>
          </a:prstGeom>
        </p:spPr>
      </p:pic>
    </p:spTree>
    <p:extLst>
      <p:ext uri="{BB962C8B-B14F-4D97-AF65-F5344CB8AC3E}">
        <p14:creationId xmlns:p14="http://schemas.microsoft.com/office/powerpoint/2010/main" val="2422339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523220"/>
          </a:xfrm>
          <a:prstGeom prst="rect">
            <a:avLst/>
          </a:prstGeom>
        </p:spPr>
        <p:txBody>
          <a:bodyPr wrap="square">
            <a:spAutoFit/>
          </a:bodyPr>
          <a:lstStyle/>
          <a:p>
            <a:r>
              <a:rPr lang="en-GB" sz="2800" b="1" cap="all">
                <a:ln w="0"/>
                <a:solidFill>
                  <a:schemeClr val="bg1"/>
                </a:solidFill>
              </a:rPr>
              <a:t>Additional Websites</a:t>
            </a:r>
            <a:endParaRPr lang="en-GB" sz="2800" b="1" cap="all">
              <a:ln w="0"/>
              <a:solidFill>
                <a:schemeClr val="bg1"/>
              </a:solidFill>
              <a:effectLst/>
            </a:endParaRPr>
          </a:p>
        </p:txBody>
      </p:sp>
      <p:sp>
        <p:nvSpPr>
          <p:cNvPr id="6" name="Rectangle 5"/>
          <p:cNvSpPr/>
          <p:nvPr/>
        </p:nvSpPr>
        <p:spPr>
          <a:xfrm>
            <a:off x="395536" y="1428750"/>
            <a:ext cx="7848873" cy="4708981"/>
          </a:xfrm>
          <a:prstGeom prst="rect">
            <a:avLst/>
          </a:prstGeom>
          <a:ln>
            <a:solidFill>
              <a:srgbClr val="0070C0"/>
            </a:solidFill>
          </a:ln>
        </p:spPr>
        <p:txBody>
          <a:bodyPr wrap="square">
            <a:spAutoFit/>
          </a:bodyPr>
          <a:lstStyle/>
          <a:p>
            <a:r>
              <a:rPr lang="en-GB" b="1"/>
              <a:t>You Cubed</a:t>
            </a:r>
          </a:p>
          <a:p>
            <a:r>
              <a:rPr lang="en-GB">
                <a:solidFill>
                  <a:srgbClr val="0070C0"/>
                </a:solidFill>
              </a:rPr>
              <a:t>https://www.youcubed.org/tasks/</a:t>
            </a:r>
          </a:p>
          <a:p>
            <a:r>
              <a:rPr lang="en-GB"/>
              <a:t>‘Inspiring Maths Success for all Students through Growth </a:t>
            </a:r>
            <a:r>
              <a:rPr lang="en-GB" err="1"/>
              <a:t>Mindsets</a:t>
            </a:r>
            <a:r>
              <a:rPr lang="en-GB"/>
              <a:t> and Innovative Teaching</a:t>
            </a:r>
            <a:r>
              <a:rPr lang="en-GB" sz="2000"/>
              <a:t>’</a:t>
            </a:r>
          </a:p>
          <a:p>
            <a:r>
              <a:rPr lang="en-GB" sz="1600"/>
              <a:t>A fabulous range of research based teaching methods, maths tasks, videos, and ideas</a:t>
            </a:r>
          </a:p>
          <a:p>
            <a:r>
              <a:rPr lang="en-GB" sz="1600"/>
              <a:t>intended to significantly reduce math failure and inequality and beyond, inspiring teachers</a:t>
            </a:r>
          </a:p>
          <a:p>
            <a:r>
              <a:rPr lang="en-GB" sz="1600"/>
              <a:t>and empowering all students to success            </a:t>
            </a:r>
            <a:r>
              <a:rPr lang="en-GB" sz="1600" b="1"/>
              <a:t>(Early – Second Level)</a:t>
            </a:r>
          </a:p>
          <a:p>
            <a:endParaRPr lang="en-GB" sz="1600"/>
          </a:p>
          <a:p>
            <a:endParaRPr lang="en-GB" sz="1600"/>
          </a:p>
          <a:p>
            <a:r>
              <a:rPr lang="en-GB" b="1"/>
              <a:t>Steve </a:t>
            </a:r>
            <a:r>
              <a:rPr lang="en-GB" b="1" err="1"/>
              <a:t>Wyborney</a:t>
            </a:r>
            <a:endParaRPr lang="en-GB" b="1"/>
          </a:p>
          <a:p>
            <a:r>
              <a:rPr lang="en-GB">
                <a:solidFill>
                  <a:srgbClr val="0070C0"/>
                </a:solidFill>
              </a:rPr>
              <a:t>https://stevewyborney.com </a:t>
            </a:r>
            <a:r>
              <a:rPr lang="en-GB"/>
              <a:t>- ·</a:t>
            </a:r>
            <a:endParaRPr lang="en-GB" b="1"/>
          </a:p>
          <a:p>
            <a:r>
              <a:rPr lang="en-GB" sz="1600"/>
              <a:t>Brilliant progressive resources to develop number skills</a:t>
            </a:r>
          </a:p>
          <a:p>
            <a:pPr marL="285750" indent="-285750">
              <a:buFont typeface="Arial" panose="020B0604020202020204" pitchFamily="34" charset="0"/>
              <a:buChar char="•"/>
            </a:pPr>
            <a:r>
              <a:rPr lang="en-GB" sz="1600" err="1"/>
              <a:t>Esti</a:t>
            </a:r>
            <a:r>
              <a:rPr lang="en-GB" sz="1600"/>
              <a:t> Mysteries @ 4 challenge levels</a:t>
            </a:r>
          </a:p>
          <a:p>
            <a:pPr marL="285750" indent="-285750">
              <a:buFont typeface="Arial" panose="020B0604020202020204" pitchFamily="34" charset="0"/>
              <a:buChar char="•"/>
            </a:pPr>
            <a:r>
              <a:rPr lang="en-GB" sz="1600" err="1"/>
              <a:t>Subitising</a:t>
            </a:r>
            <a:r>
              <a:rPr lang="en-GB" sz="1600"/>
              <a:t> Slides</a:t>
            </a:r>
          </a:p>
          <a:p>
            <a:pPr marL="285750" indent="-285750">
              <a:buFont typeface="Arial" panose="020B0604020202020204" pitchFamily="34" charset="0"/>
              <a:buChar char="•"/>
            </a:pPr>
            <a:r>
              <a:rPr lang="en-GB" sz="1600"/>
              <a:t>Splat series (including fractions)</a:t>
            </a:r>
          </a:p>
          <a:p>
            <a:pPr marL="285750" indent="-285750">
              <a:buFont typeface="Arial" panose="020B0604020202020204" pitchFamily="34" charset="0"/>
              <a:buChar char="•"/>
            </a:pPr>
            <a:r>
              <a:rPr lang="en-GB" sz="1600"/>
              <a:t>20 Days of Number Sense and Rich Math Talk      </a:t>
            </a:r>
            <a:r>
              <a:rPr lang="en-GB" sz="1600" b="1"/>
              <a:t>(Early – Second Level)</a:t>
            </a:r>
          </a:p>
          <a:p>
            <a:endParaRPr lang="en-GB" sz="1600"/>
          </a:p>
          <a:p>
            <a:endParaRPr lang="en-GB" sz="1400"/>
          </a:p>
        </p:txBody>
      </p:sp>
    </p:spTree>
    <p:extLst>
      <p:ext uri="{BB962C8B-B14F-4D97-AF65-F5344CB8AC3E}">
        <p14:creationId xmlns:p14="http://schemas.microsoft.com/office/powerpoint/2010/main" val="1892301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251475"/>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523220"/>
          </a:xfrm>
          <a:prstGeom prst="rect">
            <a:avLst/>
          </a:prstGeom>
        </p:spPr>
        <p:txBody>
          <a:bodyPr wrap="square">
            <a:spAutoFit/>
          </a:bodyPr>
          <a:lstStyle/>
          <a:p>
            <a:r>
              <a:rPr lang="en-GB" sz="2800" b="1" cap="all">
                <a:ln w="0"/>
                <a:solidFill>
                  <a:schemeClr val="bg1"/>
                </a:solidFill>
              </a:rPr>
              <a:t>Additional Websites</a:t>
            </a:r>
            <a:endParaRPr lang="en-GB" sz="2800" b="1" cap="all">
              <a:ln w="0"/>
              <a:solidFill>
                <a:schemeClr val="bg1"/>
              </a:solidFill>
              <a:effectLst/>
            </a:endParaRPr>
          </a:p>
        </p:txBody>
      </p:sp>
      <p:sp>
        <p:nvSpPr>
          <p:cNvPr id="2" name="Rectangle 1"/>
          <p:cNvSpPr/>
          <p:nvPr/>
        </p:nvSpPr>
        <p:spPr>
          <a:xfrm>
            <a:off x="323528" y="1168834"/>
            <a:ext cx="8640960" cy="5478423"/>
          </a:xfrm>
          <a:prstGeom prst="rect">
            <a:avLst/>
          </a:prstGeom>
        </p:spPr>
        <p:txBody>
          <a:bodyPr wrap="square">
            <a:spAutoFit/>
          </a:bodyPr>
          <a:lstStyle/>
          <a:p>
            <a:r>
              <a:rPr lang="en-GB" b="1"/>
              <a:t>I See Maths</a:t>
            </a:r>
            <a:endParaRPr lang="en-GB"/>
          </a:p>
          <a:p>
            <a:r>
              <a:rPr lang="en-GB" sz="1600" b="1"/>
              <a:t>Early Number Sense - </a:t>
            </a:r>
            <a:r>
              <a:rPr lang="en-GB" sz="1600"/>
              <a:t>free resources that will help children to recognise small quantities. A range of different visual representations are used. Presentations and resources also help to introduce key maths concepts and ideas. </a:t>
            </a:r>
            <a:endParaRPr lang="en-GB" sz="1600" b="1"/>
          </a:p>
          <a:p>
            <a:r>
              <a:rPr lang="en-GB" sz="1600"/>
              <a:t> </a:t>
            </a:r>
            <a:r>
              <a:rPr lang="en-GB" sz="1600" b="1" u="sng">
                <a:hlinkClick r:id="rId4"/>
              </a:rPr>
              <a:t>http://www.iseemaths.com/early-number/</a:t>
            </a:r>
            <a:r>
              <a:rPr lang="en-GB" sz="1600"/>
              <a:t> </a:t>
            </a:r>
            <a:r>
              <a:rPr lang="en-GB" sz="1600" b="1"/>
              <a:t>(Early/First Level)</a:t>
            </a:r>
          </a:p>
          <a:p>
            <a:r>
              <a:rPr lang="en-GB"/>
              <a:t> </a:t>
            </a:r>
            <a:endParaRPr lang="en-GB" b="1"/>
          </a:p>
          <a:p>
            <a:r>
              <a:rPr lang="en-GB" sz="1600" b="1"/>
              <a:t>Times Tables </a:t>
            </a:r>
            <a:r>
              <a:rPr lang="en-GB" b="1"/>
              <a:t>- </a:t>
            </a:r>
            <a:r>
              <a:rPr lang="en-GB"/>
              <a:t> </a:t>
            </a:r>
            <a:r>
              <a:rPr lang="en-GB" sz="1600"/>
              <a:t>The times tables cards represent multiplication visually, helping children to make connections between multiplication facts. The corresponding PowerPoint games can be used to show children these connections </a:t>
            </a:r>
            <a:endParaRPr lang="en-GB" sz="1600" b="1"/>
          </a:p>
          <a:p>
            <a:r>
              <a:rPr lang="en-GB" sz="1600" b="1" u="sng">
                <a:hlinkClick r:id="rId5"/>
              </a:rPr>
              <a:t>http://www.iseemaths.com/tables/</a:t>
            </a:r>
            <a:r>
              <a:rPr lang="en-GB" sz="1600" b="1"/>
              <a:t> (First/Second Level</a:t>
            </a:r>
            <a:r>
              <a:rPr lang="en-GB" b="1"/>
              <a:t>)</a:t>
            </a:r>
          </a:p>
          <a:p>
            <a:r>
              <a:rPr lang="en-GB"/>
              <a:t> </a:t>
            </a:r>
            <a:endParaRPr lang="en-GB" b="1"/>
          </a:p>
          <a:p>
            <a:r>
              <a:rPr lang="en-GB" b="1"/>
              <a:t>Games and Resources</a:t>
            </a:r>
            <a:r>
              <a:rPr lang="en-GB"/>
              <a:t> - </a:t>
            </a:r>
            <a:r>
              <a:rPr lang="en-GB" sz="1600"/>
              <a:t>The games below help children to develop a strong 'number feel' and develop early calculation strategies </a:t>
            </a:r>
            <a:endParaRPr lang="en-GB" sz="1600" b="1"/>
          </a:p>
          <a:p>
            <a:r>
              <a:rPr lang="en-GB" sz="1600" b="1" u="sng">
                <a:hlinkClick r:id="rId6"/>
              </a:rPr>
              <a:t>http://www.iseemaths.com/games-resources/</a:t>
            </a:r>
            <a:r>
              <a:rPr lang="en-GB" sz="1600"/>
              <a:t> </a:t>
            </a:r>
            <a:r>
              <a:rPr lang="en-GB" sz="1600" b="1"/>
              <a:t>( First and Second Level)</a:t>
            </a:r>
          </a:p>
          <a:p>
            <a:r>
              <a:rPr lang="en-GB"/>
              <a:t> </a:t>
            </a:r>
            <a:endParaRPr lang="en-GB" b="1"/>
          </a:p>
          <a:p>
            <a:r>
              <a:rPr lang="en-GB" sz="1600" b="1"/>
              <a:t>3 Act Tasks </a:t>
            </a:r>
            <a:r>
              <a:rPr lang="en-GB" sz="1600"/>
              <a:t>(Graham Fletcher)  3-Act tasks provide engaging, thought-provoking contexts for mathematical enquiry.  Act 1 shows the context for the enquiry and allows children to generate questions – what do they wonder?  What extra information do they need?  In </a:t>
            </a:r>
            <a:r>
              <a:rPr lang="en-GB" sz="1600" b="1"/>
              <a:t>Act 2</a:t>
            </a:r>
            <a:r>
              <a:rPr lang="en-GB" sz="1600"/>
              <a:t>, more information is provided:  children are then given the chance to speculate and calculate before the solution is revealed in </a:t>
            </a:r>
            <a:r>
              <a:rPr lang="en-GB" sz="1600" b="1"/>
              <a:t>Act 3.</a:t>
            </a:r>
          </a:p>
          <a:p>
            <a:r>
              <a:rPr lang="en-GB" sz="1600" b="1"/>
              <a:t> </a:t>
            </a:r>
            <a:r>
              <a:rPr lang="en-GB" sz="1600" b="1" u="sng">
                <a:hlinkClick r:id="rId7"/>
              </a:rPr>
              <a:t>http://www.iseemaths.com/3-act-tasks/</a:t>
            </a:r>
            <a:r>
              <a:rPr lang="en-GB" sz="1600"/>
              <a:t>   </a:t>
            </a:r>
            <a:r>
              <a:rPr lang="en-GB" sz="1600" b="1"/>
              <a:t>(Early - Second Level)</a:t>
            </a:r>
          </a:p>
        </p:txBody>
      </p:sp>
    </p:spTree>
    <p:extLst>
      <p:ext uri="{BB962C8B-B14F-4D97-AF65-F5344CB8AC3E}">
        <p14:creationId xmlns:p14="http://schemas.microsoft.com/office/powerpoint/2010/main" val="225660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523220"/>
          </a:xfrm>
          <a:prstGeom prst="rect">
            <a:avLst/>
          </a:prstGeom>
        </p:spPr>
        <p:txBody>
          <a:bodyPr wrap="square">
            <a:spAutoFit/>
          </a:bodyPr>
          <a:lstStyle/>
          <a:p>
            <a:r>
              <a:rPr lang="en-GB" sz="2800" b="1" cap="all">
                <a:ln w="0"/>
                <a:solidFill>
                  <a:schemeClr val="bg1"/>
                </a:solidFill>
              </a:rPr>
              <a:t>Additional Websites</a:t>
            </a:r>
            <a:endParaRPr lang="en-GB" sz="2800" b="1" cap="all">
              <a:ln w="0"/>
              <a:solidFill>
                <a:schemeClr val="bg1"/>
              </a:solidFill>
              <a:effectLst/>
            </a:endParaRPr>
          </a:p>
        </p:txBody>
      </p:sp>
      <p:sp>
        <p:nvSpPr>
          <p:cNvPr id="2" name="Rectangle 1"/>
          <p:cNvSpPr/>
          <p:nvPr/>
        </p:nvSpPr>
        <p:spPr>
          <a:xfrm>
            <a:off x="314648" y="1556792"/>
            <a:ext cx="8280920" cy="4770537"/>
          </a:xfrm>
          <a:prstGeom prst="rect">
            <a:avLst/>
          </a:prstGeom>
          <a:ln>
            <a:solidFill>
              <a:srgbClr val="0070C0"/>
            </a:solidFill>
          </a:ln>
        </p:spPr>
        <p:txBody>
          <a:bodyPr wrap="square">
            <a:spAutoFit/>
          </a:bodyPr>
          <a:lstStyle/>
          <a:p>
            <a:r>
              <a:rPr lang="en-GB" b="1" err="1"/>
              <a:t>Sumdog</a:t>
            </a:r>
            <a:r>
              <a:rPr lang="en-GB" b="1"/>
              <a:t> </a:t>
            </a:r>
          </a:p>
          <a:p>
            <a:r>
              <a:rPr lang="en-GB">
                <a:solidFill>
                  <a:srgbClr val="0070C0"/>
                </a:solidFill>
              </a:rPr>
              <a:t>https://pages.sumdog.com/ </a:t>
            </a:r>
            <a:r>
              <a:rPr lang="en-GB"/>
              <a:t>provides personalised maths and spelling practice for 5-14 year olds. </a:t>
            </a:r>
          </a:p>
          <a:p>
            <a:endParaRPr lang="en-GB"/>
          </a:p>
          <a:p>
            <a:r>
              <a:rPr lang="en-GB" sz="1600"/>
              <a:t>All areas of </a:t>
            </a:r>
            <a:r>
              <a:rPr lang="en-GB" sz="1600" err="1"/>
              <a:t>Sumdog</a:t>
            </a:r>
            <a:r>
              <a:rPr lang="en-GB" sz="1600"/>
              <a:t>, including the ability to easily set work remotely, is now free for the next two weeks. This is to allow for planning for the use of </a:t>
            </a:r>
            <a:r>
              <a:rPr lang="en-GB" sz="1600" err="1"/>
              <a:t>Sumdog</a:t>
            </a:r>
            <a:r>
              <a:rPr lang="en-GB" sz="1600"/>
              <a:t> </a:t>
            </a:r>
            <a:r>
              <a:rPr lang="en-GB" sz="1600" err="1"/>
              <a:t>incase</a:t>
            </a:r>
            <a:r>
              <a:rPr lang="en-GB" sz="1600"/>
              <a:t> of school closure. </a:t>
            </a:r>
          </a:p>
          <a:p>
            <a:endParaRPr lang="en-GB" sz="1600"/>
          </a:p>
          <a:p>
            <a:r>
              <a:rPr lang="en-GB" sz="1600"/>
              <a:t>They also invite you to join one of their daily 15 minute webinars providing practical tips for home learning. In addition, schools will get free access to all of </a:t>
            </a:r>
            <a:r>
              <a:rPr lang="en-GB" sz="1600" err="1"/>
              <a:t>Sumdog</a:t>
            </a:r>
            <a:r>
              <a:rPr lang="en-GB" sz="1600"/>
              <a:t> during a closure. </a:t>
            </a:r>
          </a:p>
          <a:p>
            <a:endParaRPr lang="en-GB" sz="1600"/>
          </a:p>
          <a:p>
            <a:r>
              <a:rPr lang="en-GB" sz="1600" err="1"/>
              <a:t>Sumdog's</a:t>
            </a:r>
            <a:r>
              <a:rPr lang="en-GB" sz="1600"/>
              <a:t> games engage children in personalised mathematics, spelling and grammar practice. Call on 0131 226 1511 or email support@sumdog.com if you need any help</a:t>
            </a:r>
          </a:p>
          <a:p>
            <a:endParaRPr lang="en-GB"/>
          </a:p>
          <a:p>
            <a:r>
              <a:rPr lang="en-GB" b="1" err="1"/>
              <a:t>nRich</a:t>
            </a:r>
            <a:r>
              <a:rPr lang="en-GB"/>
              <a:t> – </a:t>
            </a:r>
            <a:r>
              <a:rPr lang="en-GB" u="sng">
                <a:hlinkClick r:id="rId4"/>
              </a:rPr>
              <a:t>https://nrich.maths.org/13786</a:t>
            </a:r>
            <a:r>
              <a:rPr lang="en-GB"/>
              <a:t> </a:t>
            </a:r>
          </a:p>
          <a:p>
            <a:r>
              <a:rPr lang="en-GB" sz="1600"/>
              <a:t>Free curriculum-linked resources to develop mathematical reasoning and problem-solving.</a:t>
            </a:r>
          </a:p>
          <a:p>
            <a:r>
              <a:rPr lang="en-GB" sz="1600"/>
              <a:t>(</a:t>
            </a:r>
            <a:r>
              <a:rPr lang="en-GB" sz="1600" b="1"/>
              <a:t>Early years to Secondary</a:t>
            </a:r>
            <a:r>
              <a:rPr lang="en-GB" sz="1600"/>
              <a:t>)</a:t>
            </a:r>
          </a:p>
          <a:p>
            <a:endParaRPr lang="en-GB"/>
          </a:p>
          <a:p>
            <a:endParaRPr lang="en-GB"/>
          </a:p>
        </p:txBody>
      </p:sp>
    </p:spTree>
    <p:extLst>
      <p:ext uri="{BB962C8B-B14F-4D97-AF65-F5344CB8AC3E}">
        <p14:creationId xmlns:p14="http://schemas.microsoft.com/office/powerpoint/2010/main" val="3231059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523220"/>
          </a:xfrm>
          <a:prstGeom prst="rect">
            <a:avLst/>
          </a:prstGeom>
        </p:spPr>
        <p:txBody>
          <a:bodyPr wrap="square">
            <a:spAutoFit/>
          </a:bodyPr>
          <a:lstStyle/>
          <a:p>
            <a:r>
              <a:rPr lang="en-GB" sz="2800" b="1" cap="all">
                <a:ln w="0"/>
                <a:solidFill>
                  <a:schemeClr val="bg1"/>
                </a:solidFill>
              </a:rPr>
              <a:t>Additional Websites</a:t>
            </a:r>
            <a:endParaRPr lang="en-GB" sz="2800" b="1" cap="all">
              <a:ln w="0"/>
              <a:solidFill>
                <a:schemeClr val="bg1"/>
              </a:solidFill>
              <a:effectLst/>
            </a:endParaRPr>
          </a:p>
        </p:txBody>
      </p:sp>
      <p:sp>
        <p:nvSpPr>
          <p:cNvPr id="2" name="Rectangle 1"/>
          <p:cNvSpPr/>
          <p:nvPr/>
        </p:nvSpPr>
        <p:spPr>
          <a:xfrm>
            <a:off x="323528" y="1772816"/>
            <a:ext cx="8280920" cy="4308872"/>
          </a:xfrm>
          <a:prstGeom prst="rect">
            <a:avLst/>
          </a:prstGeom>
          <a:ln>
            <a:solidFill>
              <a:srgbClr val="0070C0"/>
            </a:solidFill>
          </a:ln>
        </p:spPr>
        <p:txBody>
          <a:bodyPr wrap="square">
            <a:spAutoFit/>
          </a:bodyPr>
          <a:lstStyle/>
          <a:p>
            <a:r>
              <a:rPr lang="en-GB" b="1" err="1"/>
              <a:t>Mangahigh</a:t>
            </a:r>
            <a:r>
              <a:rPr lang="en-GB" b="1"/>
              <a:t> </a:t>
            </a:r>
            <a:r>
              <a:rPr lang="en-GB" sz="1600" u="sng">
                <a:hlinkClick r:id="rId4"/>
              </a:rPr>
              <a:t>https://www.mangahigh.com/en-gb/</a:t>
            </a:r>
            <a:r>
              <a:rPr lang="en-GB" sz="1600" b="1"/>
              <a:t> </a:t>
            </a:r>
            <a:r>
              <a:rPr lang="en-GB" sz="1600"/>
              <a:t>is offering free full access for 60 days to all schools impacted by COVID-19. This includes access to 100% of </a:t>
            </a:r>
            <a:r>
              <a:rPr lang="en-GB" sz="1600" err="1"/>
              <a:t>Mangahigh's</a:t>
            </a:r>
            <a:r>
              <a:rPr lang="en-GB" sz="1600"/>
              <a:t> mathematics content and full access to reports for teachers. </a:t>
            </a:r>
          </a:p>
          <a:p>
            <a:endParaRPr lang="en-GB" sz="1600"/>
          </a:p>
          <a:p>
            <a:r>
              <a:rPr lang="en-GB" sz="1600"/>
              <a:t>They have a variety of educational games and quizzes for </a:t>
            </a:r>
            <a:r>
              <a:rPr lang="en-GB" sz="1600" b="1"/>
              <a:t>7-16 year olds</a:t>
            </a:r>
            <a:r>
              <a:rPr lang="en-GB" sz="1600"/>
              <a:t> that can be assigned by class teachers for students to complete at home. Additionally, </a:t>
            </a:r>
            <a:r>
              <a:rPr lang="en-GB" sz="1600" err="1"/>
              <a:t>Mangahigh</a:t>
            </a:r>
            <a:r>
              <a:rPr lang="en-GB" sz="1600"/>
              <a:t> automatically creates a list of recommended activities, to support every student with their learning needs. </a:t>
            </a:r>
          </a:p>
          <a:p>
            <a:endParaRPr lang="en-GB" sz="1600"/>
          </a:p>
          <a:p>
            <a:r>
              <a:rPr lang="en-GB" sz="1600"/>
              <a:t>It works on any device with an internet connection and is available to use at home 24 hours a day, 7 days a week. Teachers will be able to track a child’s progress to ensure their learning continues and remains targeted. </a:t>
            </a:r>
          </a:p>
          <a:p>
            <a:endParaRPr lang="en-GB" sz="1600"/>
          </a:p>
          <a:p>
            <a:r>
              <a:rPr lang="en-GB" sz="1600"/>
              <a:t>There is also a downloadable guide for distance learning on their website.</a:t>
            </a:r>
          </a:p>
          <a:p>
            <a:r>
              <a:rPr lang="en-GB" sz="1600"/>
              <a:t>Please contact support@mangahigh.com if you have any questions about how to use </a:t>
            </a:r>
            <a:r>
              <a:rPr lang="en-GB" sz="1600" err="1"/>
              <a:t>Mangahigh</a:t>
            </a:r>
            <a:r>
              <a:rPr lang="en-GB" sz="1600"/>
              <a:t>. </a:t>
            </a:r>
          </a:p>
          <a:p>
            <a:endParaRPr lang="en-GB" sz="1600"/>
          </a:p>
          <a:p>
            <a:endParaRPr lang="en-GB" sz="1600"/>
          </a:p>
          <a:p>
            <a:endParaRPr lang="en-GB" sz="1600"/>
          </a:p>
        </p:txBody>
      </p:sp>
      <p:sp>
        <p:nvSpPr>
          <p:cNvPr id="6" name="Rectangle 5"/>
          <p:cNvSpPr/>
          <p:nvPr/>
        </p:nvSpPr>
        <p:spPr>
          <a:xfrm>
            <a:off x="323528" y="5293816"/>
            <a:ext cx="2806025" cy="369332"/>
          </a:xfrm>
          <a:prstGeom prst="rect">
            <a:avLst/>
          </a:prstGeom>
        </p:spPr>
        <p:txBody>
          <a:bodyPr wrap="none">
            <a:spAutoFit/>
          </a:bodyPr>
          <a:lstStyle/>
          <a:p>
            <a:r>
              <a:rPr lang="en-GB"/>
              <a:t>(</a:t>
            </a:r>
            <a:r>
              <a:rPr lang="en-GB" b="1"/>
              <a:t>Early years to Secondary</a:t>
            </a:r>
            <a:r>
              <a:rPr lang="en-GB"/>
              <a:t>) </a:t>
            </a:r>
          </a:p>
        </p:txBody>
      </p:sp>
    </p:spTree>
    <p:extLst>
      <p:ext uri="{BB962C8B-B14F-4D97-AF65-F5344CB8AC3E}">
        <p14:creationId xmlns:p14="http://schemas.microsoft.com/office/powerpoint/2010/main" val="446058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523220"/>
          </a:xfrm>
          <a:prstGeom prst="rect">
            <a:avLst/>
          </a:prstGeom>
        </p:spPr>
        <p:txBody>
          <a:bodyPr wrap="square">
            <a:spAutoFit/>
          </a:bodyPr>
          <a:lstStyle/>
          <a:p>
            <a:r>
              <a:rPr lang="en-GB" sz="2800" b="1" cap="all">
                <a:ln w="0"/>
                <a:solidFill>
                  <a:schemeClr val="bg1"/>
                </a:solidFill>
              </a:rPr>
              <a:t>Additional Websites</a:t>
            </a:r>
            <a:endParaRPr lang="en-GB" sz="2800" b="1" cap="all">
              <a:ln w="0"/>
              <a:solidFill>
                <a:schemeClr val="bg1"/>
              </a:solidFill>
              <a:effectLst/>
            </a:endParaRPr>
          </a:p>
        </p:txBody>
      </p:sp>
      <p:sp>
        <p:nvSpPr>
          <p:cNvPr id="3" name="Rectangle 2"/>
          <p:cNvSpPr/>
          <p:nvPr/>
        </p:nvSpPr>
        <p:spPr>
          <a:xfrm>
            <a:off x="323528" y="1428750"/>
            <a:ext cx="8208912" cy="4585871"/>
          </a:xfrm>
          <a:prstGeom prst="rect">
            <a:avLst/>
          </a:prstGeom>
        </p:spPr>
        <p:txBody>
          <a:bodyPr wrap="square">
            <a:spAutoFit/>
          </a:bodyPr>
          <a:lstStyle/>
          <a:p>
            <a:endParaRPr lang="en-GB" b="1"/>
          </a:p>
          <a:p>
            <a:r>
              <a:rPr lang="en-GB" b="1" err="1"/>
              <a:t>Mathscircle</a:t>
            </a:r>
            <a:r>
              <a:rPr lang="en-GB" b="1"/>
              <a:t> </a:t>
            </a:r>
            <a:r>
              <a:rPr lang="en-GB" sz="1600" u="sng">
                <a:hlinkClick r:id="rId4"/>
              </a:rPr>
              <a:t>http://mathscircle.com/</a:t>
            </a:r>
            <a:r>
              <a:rPr lang="en-GB" sz="1600"/>
              <a:t> are offering </a:t>
            </a:r>
            <a:r>
              <a:rPr lang="en-GB" sz="1600" b="1"/>
              <a:t>primary</a:t>
            </a:r>
            <a:r>
              <a:rPr lang="en-GB" sz="1600"/>
              <a:t> schools affected by COVID-19 free full access to </a:t>
            </a:r>
            <a:r>
              <a:rPr lang="en-GB" sz="1600" u="sng">
                <a:hlinkClick r:id="rId5"/>
              </a:rPr>
              <a:t>Times Tables Rock Stars</a:t>
            </a:r>
            <a:r>
              <a:rPr lang="en-GB" sz="1600"/>
              <a:t>  – a platform for multiplication and division – and free full access to </a:t>
            </a:r>
            <a:r>
              <a:rPr lang="en-GB" sz="1600" u="sng" err="1">
                <a:hlinkClick r:id="rId6"/>
              </a:rPr>
              <a:t>NumBots</a:t>
            </a:r>
            <a:r>
              <a:rPr lang="en-GB" sz="1600"/>
              <a:t> – a sister platform that tackles addition, subtraction and number bonds - throughout any period of school closure*.</a:t>
            </a:r>
          </a:p>
          <a:p>
            <a:endParaRPr lang="en-GB" sz="1600"/>
          </a:p>
          <a:p>
            <a:r>
              <a:rPr lang="en-GB" sz="1600"/>
              <a:t>To take advantage of this offer please sign up for a trial and email </a:t>
            </a:r>
            <a:r>
              <a:rPr lang="en-GB" sz="1600" u="sng">
                <a:hlinkClick r:id="rId7"/>
              </a:rPr>
              <a:t>support@mathscircle.com</a:t>
            </a:r>
            <a:r>
              <a:rPr lang="en-GB" sz="1600"/>
              <a:t> with the dates of your school’s closure so that they can extend access as needed. No payment details are required.</a:t>
            </a:r>
          </a:p>
          <a:p>
            <a:endParaRPr lang="en-GB" sz="1600"/>
          </a:p>
          <a:p>
            <a:r>
              <a:rPr lang="en-GB" sz="1600"/>
              <a:t>Both </a:t>
            </a:r>
            <a:r>
              <a:rPr lang="en-GB" sz="1600" err="1"/>
              <a:t>NumBots</a:t>
            </a:r>
            <a:r>
              <a:rPr lang="en-GB" sz="1600"/>
              <a:t> and Times Tables Rock Stars are easily accessible for pupils to play from home via the free apps or browsers and both provide teachers with access to statistics to enable them to follow and praise pupil progress.</a:t>
            </a:r>
          </a:p>
          <a:p>
            <a:endParaRPr lang="en-GB" sz="1600"/>
          </a:p>
          <a:p>
            <a:r>
              <a:rPr lang="en-GB" sz="1600"/>
              <a:t>*Free full access is available to schools (who do not currently have a subscription) who are forced to close due to Covid-19, for up to a maximum of 60 days. If your school is closed for a longer period, please contact us at </a:t>
            </a:r>
            <a:r>
              <a:rPr lang="en-GB" sz="1600" u="sng">
                <a:hlinkClick r:id="rId7"/>
              </a:rPr>
              <a:t>support@mathscircle.com</a:t>
            </a:r>
            <a:r>
              <a:rPr lang="en-GB" sz="1600"/>
              <a:t>.</a:t>
            </a:r>
          </a:p>
          <a:p>
            <a:endParaRPr lang="en-GB" sz="1600"/>
          </a:p>
        </p:txBody>
      </p:sp>
    </p:spTree>
    <p:extLst>
      <p:ext uri="{BB962C8B-B14F-4D97-AF65-F5344CB8AC3E}">
        <p14:creationId xmlns:p14="http://schemas.microsoft.com/office/powerpoint/2010/main" val="208544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107504" y="391209"/>
            <a:ext cx="7128792" cy="646331"/>
          </a:xfrm>
          <a:prstGeom prst="rect">
            <a:avLst/>
          </a:prstGeom>
        </p:spPr>
        <p:txBody>
          <a:bodyPr wrap="square">
            <a:spAutoFit/>
          </a:bodyPr>
          <a:lstStyle/>
          <a:p>
            <a:r>
              <a:rPr lang="en-GB" sz="3600" b="1" cap="all">
                <a:ln w="0"/>
                <a:solidFill>
                  <a:schemeClr val="bg1"/>
                </a:solidFill>
              </a:rPr>
              <a:t>Follow us …</a:t>
            </a:r>
            <a:endParaRPr lang="en-GB" sz="3600" b="1" cap="all">
              <a:ln w="0"/>
              <a:solidFill>
                <a:schemeClr val="bg1"/>
              </a:solidFill>
              <a:effectLst/>
            </a:endParaRPr>
          </a:p>
        </p:txBody>
      </p:sp>
      <p:sp>
        <p:nvSpPr>
          <p:cNvPr id="6" name="Rectangle 5"/>
          <p:cNvSpPr/>
          <p:nvPr/>
        </p:nvSpPr>
        <p:spPr>
          <a:xfrm>
            <a:off x="2051720" y="3140968"/>
            <a:ext cx="5184576" cy="954107"/>
          </a:xfrm>
          <a:prstGeom prst="rect">
            <a:avLst/>
          </a:prstGeom>
        </p:spPr>
        <p:txBody>
          <a:bodyPr wrap="square">
            <a:spAutoFit/>
          </a:bodyPr>
          <a:lstStyle/>
          <a:p>
            <a:r>
              <a:rPr lang="en-US" sz="2800" b="1" err="1">
                <a:solidFill>
                  <a:srgbClr val="0070C0"/>
                </a:solidFill>
                <a:cs typeface="Calibri" panose="020F0502020204030204" pitchFamily="34" charset="0"/>
              </a:rPr>
              <a:t>FVWLricNumeracyAcademy</a:t>
            </a:r>
            <a:endParaRPr lang="en-US" sz="2800" b="1">
              <a:solidFill>
                <a:srgbClr val="0070C0"/>
              </a:solidFill>
              <a:cs typeface="Calibri" panose="020F0502020204030204" pitchFamily="34" charset="0"/>
            </a:endParaRPr>
          </a:p>
          <a:p>
            <a:r>
              <a:rPr lang="en-US" sz="2800" b="1">
                <a:solidFill>
                  <a:srgbClr val="0070C0"/>
                </a:solidFill>
                <a:cs typeface="Calibri" panose="020F0502020204030204" pitchFamily="34" charset="0"/>
              </a:rPr>
              <a:t>@FVWLNumerac1</a:t>
            </a:r>
          </a:p>
        </p:txBody>
      </p:sp>
      <p:pic>
        <p:nvPicPr>
          <p:cNvPr id="8" name="Picture 7"/>
          <p:cNvPicPr>
            <a:picLocks noChangeAspect="1"/>
          </p:cNvPicPr>
          <p:nvPr/>
        </p:nvPicPr>
        <p:blipFill>
          <a:blip r:embed="rId4"/>
          <a:stretch>
            <a:fillRect/>
          </a:stretch>
        </p:blipFill>
        <p:spPr>
          <a:xfrm>
            <a:off x="862252" y="3040779"/>
            <a:ext cx="1189468" cy="1154484"/>
          </a:xfrm>
          <a:prstGeom prst="rect">
            <a:avLst/>
          </a:prstGeom>
        </p:spPr>
      </p:pic>
      <p:sp>
        <p:nvSpPr>
          <p:cNvPr id="2" name="TextBox 1"/>
          <p:cNvSpPr txBox="1"/>
          <p:nvPr/>
        </p:nvSpPr>
        <p:spPr>
          <a:xfrm>
            <a:off x="587264" y="4725144"/>
            <a:ext cx="5136863" cy="369332"/>
          </a:xfrm>
          <a:prstGeom prst="rect">
            <a:avLst/>
          </a:prstGeom>
          <a:noFill/>
        </p:spPr>
        <p:txBody>
          <a:bodyPr wrap="square" rtlCol="0">
            <a:spAutoFit/>
          </a:bodyPr>
          <a:lstStyle/>
          <a:p>
            <a:r>
              <a:rPr lang="en-GB">
                <a:solidFill>
                  <a:srgbClr val="00B0F0"/>
                </a:solidFill>
                <a:hlinkClick r:id="rId5"/>
              </a:rPr>
              <a:t>https://blogs.glowscotland.org.uk/glowblogs/fvwlric/</a:t>
            </a:r>
            <a:endParaRPr lang="en-GB">
              <a:solidFill>
                <a:srgbClr val="00B0F0"/>
              </a:solidFill>
            </a:endParaRPr>
          </a:p>
        </p:txBody>
      </p:sp>
    </p:spTree>
    <p:extLst>
      <p:ext uri="{BB962C8B-B14F-4D97-AF65-F5344CB8AC3E}">
        <p14:creationId xmlns:p14="http://schemas.microsoft.com/office/powerpoint/2010/main" val="146035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76"/>
            <a:ext cx="9144000"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0" y="0"/>
            <a:ext cx="1428750" cy="1428750"/>
          </a:xfrm>
          <a:prstGeom prst="rect">
            <a:avLst/>
          </a:prstGeom>
        </p:spPr>
      </p:pic>
      <p:sp>
        <p:nvSpPr>
          <p:cNvPr id="7" name="Rectangle 6"/>
          <p:cNvSpPr/>
          <p:nvPr/>
        </p:nvSpPr>
        <p:spPr>
          <a:xfrm>
            <a:off x="107504" y="391210"/>
            <a:ext cx="7344816" cy="830997"/>
          </a:xfrm>
          <a:prstGeom prst="rect">
            <a:avLst/>
          </a:prstGeom>
        </p:spPr>
        <p:txBody>
          <a:bodyPr wrap="square">
            <a:spAutoFit/>
          </a:bodyPr>
          <a:lstStyle/>
          <a:p>
            <a:r>
              <a:rPr lang="en-GB" sz="2400" b="1">
                <a:solidFill>
                  <a:schemeClr val="bg1"/>
                </a:solidFill>
              </a:rPr>
              <a:t>FVWL RIC Numeracy:</a:t>
            </a:r>
          </a:p>
          <a:p>
            <a:r>
              <a:rPr lang="en-GB" sz="2400" b="1" i="1">
                <a:solidFill>
                  <a:schemeClr val="bg1"/>
                </a:solidFill>
              </a:rPr>
              <a:t>Structured Learning At Home</a:t>
            </a:r>
            <a:endParaRPr lang="en-GB" sz="2400" b="1" cap="all">
              <a:ln w="0"/>
              <a:solidFill>
                <a:schemeClr val="bg1"/>
              </a:solidFill>
            </a:endParaRPr>
          </a:p>
        </p:txBody>
      </p:sp>
      <p:sp>
        <p:nvSpPr>
          <p:cNvPr id="3" name="image1.jpeg"/>
          <p:cNvSpPr>
            <a:spLocks noChangeAspect="1" noChangeArrowheads="1"/>
          </p:cNvSpPr>
          <p:nvPr/>
        </p:nvSpPr>
        <p:spPr bwMode="auto">
          <a:xfrm>
            <a:off x="8882063" y="2630488"/>
            <a:ext cx="815975" cy="795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6"/>
          <p:cNvSpPr>
            <a:spLocks noChangeArrowheads="1"/>
          </p:cNvSpPr>
          <p:nvPr/>
        </p:nvSpPr>
        <p:spPr bwMode="auto">
          <a:xfrm>
            <a:off x="836613" y="2630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47553" tIns="63480" rIns="91440" bIns="0" numCol="1" anchor="ctr" anchorCtr="0" compatLnSpc="1">
            <a:prstTxWarp prst="textNoShape">
              <a:avLst/>
            </a:prstTxWarp>
            <a:spAutoFit/>
          </a:bodyPr>
          <a:lstStyle/>
          <a:p>
            <a:endParaRPr lang="en-GB"/>
          </a:p>
        </p:txBody>
      </p:sp>
      <p:sp>
        <p:nvSpPr>
          <p:cNvPr id="13" name="Rectangle 9"/>
          <p:cNvSpPr>
            <a:spLocks noChangeArrowheads="1"/>
          </p:cNvSpPr>
          <p:nvPr/>
        </p:nvSpPr>
        <p:spPr bwMode="auto">
          <a:xfrm>
            <a:off x="629946" y="1272012"/>
            <a:ext cx="8252117" cy="187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9121" tIns="58719" rIns="593538" bIns="0" numCol="1" anchor="ctr" anchorCtr="0" compatLnSpc="1">
            <a:prstTxWarp prst="textNoShape">
              <a:avLst/>
            </a:prstTxWarp>
            <a:spAutoFit/>
          </a:bodyPr>
          <a:lstStyle>
            <a:lvl1pPr fontAlgn="base">
              <a:spcBef>
                <a:spcPct val="0"/>
              </a:spcBef>
              <a:spcAft>
                <a:spcPct val="0"/>
              </a:spcAft>
              <a:tabLst>
                <a:tab pos="544513" algn="l"/>
              </a:tabLst>
              <a:defRPr>
                <a:solidFill>
                  <a:schemeClr val="tx1"/>
                </a:solidFill>
                <a:latin typeface="Arial" pitchFamily="34" charset="0"/>
                <a:cs typeface="Arial" pitchFamily="34" charset="0"/>
              </a:defRPr>
            </a:lvl1pPr>
            <a:lvl2pPr fontAlgn="base">
              <a:spcBef>
                <a:spcPct val="0"/>
              </a:spcBef>
              <a:spcAft>
                <a:spcPct val="0"/>
              </a:spcAft>
              <a:tabLst>
                <a:tab pos="544513" algn="l"/>
              </a:tabLst>
              <a:defRPr>
                <a:solidFill>
                  <a:schemeClr val="tx1"/>
                </a:solidFill>
                <a:latin typeface="Arial" pitchFamily="34" charset="0"/>
                <a:cs typeface="Arial" pitchFamily="34" charset="0"/>
              </a:defRPr>
            </a:lvl2pPr>
            <a:lvl3pPr fontAlgn="base">
              <a:spcBef>
                <a:spcPct val="0"/>
              </a:spcBef>
              <a:spcAft>
                <a:spcPct val="0"/>
              </a:spcAft>
              <a:tabLst>
                <a:tab pos="544513" algn="l"/>
              </a:tabLst>
              <a:defRPr>
                <a:solidFill>
                  <a:schemeClr val="tx1"/>
                </a:solidFill>
                <a:latin typeface="Arial" pitchFamily="34" charset="0"/>
                <a:cs typeface="Arial" pitchFamily="34" charset="0"/>
              </a:defRPr>
            </a:lvl3pPr>
            <a:lvl4pPr fontAlgn="base">
              <a:spcBef>
                <a:spcPct val="0"/>
              </a:spcBef>
              <a:spcAft>
                <a:spcPct val="0"/>
              </a:spcAft>
              <a:tabLst>
                <a:tab pos="544513" algn="l"/>
              </a:tabLst>
              <a:defRPr>
                <a:solidFill>
                  <a:schemeClr val="tx1"/>
                </a:solidFill>
                <a:latin typeface="Arial" pitchFamily="34" charset="0"/>
                <a:cs typeface="Arial" pitchFamily="34" charset="0"/>
              </a:defRPr>
            </a:lvl4pPr>
            <a:lvl5pPr fontAlgn="base">
              <a:spcBef>
                <a:spcPct val="0"/>
              </a:spcBef>
              <a:spcAft>
                <a:spcPct val="0"/>
              </a:spcAft>
              <a:tabLst>
                <a:tab pos="544513" algn="l"/>
              </a:tabLst>
              <a:defRPr>
                <a:solidFill>
                  <a:schemeClr val="tx1"/>
                </a:solidFill>
                <a:latin typeface="Arial" pitchFamily="34" charset="0"/>
                <a:cs typeface="Arial" pitchFamily="34" charset="0"/>
              </a:defRPr>
            </a:lvl5pPr>
            <a:lvl6pPr fontAlgn="base">
              <a:spcBef>
                <a:spcPct val="0"/>
              </a:spcBef>
              <a:spcAft>
                <a:spcPct val="0"/>
              </a:spcAft>
              <a:tabLst>
                <a:tab pos="544513" algn="l"/>
              </a:tabLst>
              <a:defRPr>
                <a:solidFill>
                  <a:schemeClr val="tx1"/>
                </a:solidFill>
                <a:latin typeface="Arial" pitchFamily="34" charset="0"/>
                <a:cs typeface="Arial" pitchFamily="34" charset="0"/>
              </a:defRPr>
            </a:lvl6pPr>
            <a:lvl7pPr fontAlgn="base">
              <a:spcBef>
                <a:spcPct val="0"/>
              </a:spcBef>
              <a:spcAft>
                <a:spcPct val="0"/>
              </a:spcAft>
              <a:tabLst>
                <a:tab pos="544513" algn="l"/>
              </a:tabLst>
              <a:defRPr>
                <a:solidFill>
                  <a:schemeClr val="tx1"/>
                </a:solidFill>
                <a:latin typeface="Arial" pitchFamily="34" charset="0"/>
                <a:cs typeface="Arial" pitchFamily="34" charset="0"/>
              </a:defRPr>
            </a:lvl7pPr>
            <a:lvl8pPr fontAlgn="base">
              <a:spcBef>
                <a:spcPct val="0"/>
              </a:spcBef>
              <a:spcAft>
                <a:spcPct val="0"/>
              </a:spcAft>
              <a:tabLst>
                <a:tab pos="544513" algn="l"/>
              </a:tabLst>
              <a:defRPr>
                <a:solidFill>
                  <a:schemeClr val="tx1"/>
                </a:solidFill>
                <a:latin typeface="Arial" pitchFamily="34" charset="0"/>
                <a:cs typeface="Arial" pitchFamily="34" charset="0"/>
              </a:defRPr>
            </a:lvl8pPr>
            <a:lvl9pPr fontAlgn="base">
              <a:spcBef>
                <a:spcPct val="0"/>
              </a:spcBef>
              <a:spcAft>
                <a:spcPct val="0"/>
              </a:spcAft>
              <a:tabLst>
                <a:tab pos="544513"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4513" algn="l"/>
              </a:tabLst>
            </a:pPr>
            <a:r>
              <a:rPr kumimoji="0" lang="en-US" altLang="en-US" sz="2000" b="1" i="0" u="none" strike="noStrike" cap="none" normalizeH="0" baseline="0" dirty="0">
                <a:ln>
                  <a:noFill/>
                </a:ln>
                <a:solidFill>
                  <a:schemeClr val="tx1"/>
                </a:solidFill>
                <a:effectLst/>
                <a:latin typeface="Arial" pitchFamily="34" charset="0"/>
                <a:ea typeface="Arial" pitchFamily="34" charset="0"/>
                <a:cs typeface="Arial" pitchFamily="34" charset="0"/>
              </a:rPr>
              <a:t>We’ve selected a range of websites that have </a:t>
            </a:r>
          </a:p>
          <a:p>
            <a:pPr marL="0" marR="0" lvl="0" indent="0" algn="l" defTabSz="914400" rtl="0" eaLnBrk="0" fontAlgn="base" latinLnBrk="0" hangingPunct="0">
              <a:lnSpc>
                <a:spcPct val="100000"/>
              </a:lnSpc>
              <a:spcBef>
                <a:spcPct val="0"/>
              </a:spcBef>
              <a:spcAft>
                <a:spcPct val="0"/>
              </a:spcAft>
              <a:buClrTx/>
              <a:buSzTx/>
              <a:buFontTx/>
              <a:buNone/>
              <a:tabLst>
                <a:tab pos="544513" algn="l"/>
              </a:tabLst>
            </a:pPr>
            <a:r>
              <a:rPr kumimoji="0" lang="en-US" altLang="en-US" sz="2000" b="1" i="0" u="none" strike="noStrike" cap="none" normalizeH="0" baseline="0" dirty="0">
                <a:ln>
                  <a:noFill/>
                </a:ln>
                <a:effectLst/>
                <a:latin typeface="Arial"/>
                <a:ea typeface="Arial" pitchFamily="34" charset="0"/>
                <a:cs typeface="Arial"/>
              </a:rPr>
              <a:t>structured learning at a range of levels</a:t>
            </a:r>
            <a:r>
              <a:rPr lang="en-US" altLang="en-US" sz="2000" b="1" dirty="0">
                <a:latin typeface="Arial"/>
                <a:ea typeface="Arial" pitchFamily="34" charset="0"/>
                <a:cs typeface="Arial"/>
              </a:rPr>
              <a:t>,</a:t>
            </a:r>
            <a:r>
              <a:rPr kumimoji="0" lang="en-US" altLang="en-US" sz="2000" b="1" i="0" u="none" strike="noStrike" cap="none" normalizeH="0" baseline="0" dirty="0">
                <a:ln>
                  <a:noFill/>
                </a:ln>
                <a:effectLst/>
                <a:latin typeface="Arial"/>
                <a:ea typeface="Arial" pitchFamily="34" charset="0"/>
                <a:cs typeface="Arial"/>
              </a:rPr>
              <a:t> including:-</a:t>
            </a:r>
            <a:endParaRPr lang="en-US" altLang="en-US" sz="2000" b="1" i="0" u="none" strike="noStrike" cap="none" normalizeH="0" baseline="0" dirty="0">
              <a:ln>
                <a:noFill/>
              </a:ln>
              <a:effectLst/>
              <a:latin typeface="Arial"/>
              <a:ea typeface="Arial" pitchFamily="34"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tab pos="544513" algn="l"/>
              </a:tabLst>
            </a:pPr>
            <a:endParaRPr lang="en-US" altLang="en-US" sz="2000" b="1" dirty="0">
              <a:ea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4513" algn="l"/>
              </a:tabLst>
            </a:pPr>
            <a:endParaRPr kumimoji="0" lang="en-US" altLang="en-US" sz="20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lvl="0" eaLnBrk="0" hangingPunct="0"/>
            <a:endParaRPr kumimoji="0" lang="en-US" altLang="en-US" sz="20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4513"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910676753"/>
              </p:ext>
            </p:extLst>
          </p:nvPr>
        </p:nvGraphicFramePr>
        <p:xfrm>
          <a:off x="836612" y="2630485"/>
          <a:ext cx="7597942" cy="3322066"/>
        </p:xfrm>
        <a:graphic>
          <a:graphicData uri="http://schemas.openxmlformats.org/drawingml/2006/table">
            <a:tbl>
              <a:tblPr firstRow="1" bandRow="1">
                <a:tableStyleId>{5C22544A-7EE6-4342-B048-85BDC9FD1C3A}</a:tableStyleId>
              </a:tblPr>
              <a:tblGrid>
                <a:gridCol w="279928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2422394">
                  <a:extLst>
                    <a:ext uri="{9D8B030D-6E8A-4147-A177-3AD203B41FA5}">
                      <a16:colId xmlns:a16="http://schemas.microsoft.com/office/drawing/2014/main" xmlns="" val="20002"/>
                    </a:ext>
                  </a:extLst>
                </a:gridCol>
              </a:tblGrid>
              <a:tr h="911717">
                <a:tc>
                  <a:txBody>
                    <a:bodyPr/>
                    <a:lstStyle/>
                    <a:p>
                      <a:r>
                        <a:rPr lang="en-GB" sz="2400">
                          <a:solidFill>
                            <a:schemeClr val="bg1"/>
                          </a:solidFill>
                          <a:latin typeface="+mn-lt"/>
                        </a:rPr>
                        <a:t>Khan Academy</a:t>
                      </a:r>
                    </a:p>
                  </a:txBody>
                  <a:tcPr>
                    <a:solidFill>
                      <a:srgbClr val="00B0F0"/>
                    </a:solidFill>
                  </a:tcPr>
                </a:tc>
                <a:tc>
                  <a:txBody>
                    <a:bodyPr/>
                    <a:lstStyle/>
                    <a:p>
                      <a:r>
                        <a:rPr lang="en-GB" sz="2400" err="1">
                          <a:solidFill>
                            <a:schemeClr val="bg1"/>
                          </a:solidFill>
                          <a:latin typeface="+mn-lt"/>
                        </a:rPr>
                        <a:t>Matholia</a:t>
                      </a:r>
                    </a:p>
                  </a:txBody>
                  <a:tcPr>
                    <a:solidFill>
                      <a:srgbClr val="00B0F0"/>
                    </a:solidFill>
                  </a:tcPr>
                </a:tc>
                <a:tc>
                  <a:txBody>
                    <a:bodyPr/>
                    <a:lstStyle/>
                    <a:p>
                      <a:r>
                        <a:rPr lang="en-GB" sz="2400">
                          <a:solidFill>
                            <a:schemeClr val="bg1"/>
                          </a:solidFill>
                          <a:latin typeface="+mn-lt"/>
                        </a:rPr>
                        <a:t>White</a:t>
                      </a:r>
                      <a:r>
                        <a:rPr lang="en-GB" sz="2400" baseline="0">
                          <a:solidFill>
                            <a:schemeClr val="bg1"/>
                          </a:solidFill>
                          <a:latin typeface="+mn-lt"/>
                        </a:rPr>
                        <a:t> Rose Maths</a:t>
                      </a:r>
                      <a:endParaRPr lang="en-GB" sz="2400">
                        <a:solidFill>
                          <a:schemeClr val="bg1"/>
                        </a:solidFill>
                        <a:latin typeface="+mn-lt"/>
                      </a:endParaRPr>
                    </a:p>
                  </a:txBody>
                  <a:tcPr>
                    <a:solidFill>
                      <a:srgbClr val="00B0F0"/>
                    </a:solidFill>
                  </a:tcPr>
                </a:tc>
                <a:extLst>
                  <a:ext uri="{0D108BD9-81ED-4DB2-BD59-A6C34878D82A}">
                    <a16:rowId xmlns:a16="http://schemas.microsoft.com/office/drawing/2014/main" xmlns="" val="10000"/>
                  </a:ext>
                </a:extLst>
              </a:tr>
              <a:tr h="911717">
                <a:tc>
                  <a:txBody>
                    <a:bodyPr/>
                    <a:lstStyle/>
                    <a:p>
                      <a:r>
                        <a:rPr lang="en-GB" sz="2400" err="1">
                          <a:solidFill>
                            <a:schemeClr val="bg1"/>
                          </a:solidFill>
                          <a:latin typeface="+mn-lt"/>
                        </a:rPr>
                        <a:t>Mathantics</a:t>
                      </a:r>
                      <a:endParaRPr lang="en-GB" sz="2400">
                        <a:solidFill>
                          <a:schemeClr val="bg1"/>
                        </a:solidFill>
                        <a:latin typeface="+mn-lt"/>
                      </a:endParaRPr>
                    </a:p>
                  </a:txBody>
                  <a:tcPr>
                    <a:solidFill>
                      <a:srgbClr val="00B0F0"/>
                    </a:solidFill>
                  </a:tcPr>
                </a:tc>
                <a:tc>
                  <a:txBody>
                    <a:bodyPr/>
                    <a:lstStyle/>
                    <a:p>
                      <a:r>
                        <a:rPr lang="en-GB" sz="2400" err="1">
                          <a:solidFill>
                            <a:schemeClr val="bg1"/>
                          </a:solidFill>
                          <a:latin typeface="+mn-lt"/>
                        </a:rPr>
                        <a:t>Mathplayground</a:t>
                      </a:r>
                      <a:endParaRPr lang="en-GB" sz="2400">
                        <a:solidFill>
                          <a:schemeClr val="bg1"/>
                        </a:solidFill>
                        <a:latin typeface="+mn-lt"/>
                      </a:endParaRPr>
                    </a:p>
                  </a:txBody>
                  <a:tcPr>
                    <a:solidFill>
                      <a:srgbClr val="00B0F0"/>
                    </a:solidFill>
                  </a:tcPr>
                </a:tc>
                <a:tc>
                  <a:txBody>
                    <a:bodyPr/>
                    <a:lstStyle/>
                    <a:p>
                      <a:r>
                        <a:rPr lang="en-GB" sz="2400">
                          <a:solidFill>
                            <a:schemeClr val="bg1"/>
                          </a:solidFill>
                          <a:latin typeface="+mn-lt"/>
                        </a:rPr>
                        <a:t>Greg  Tang</a:t>
                      </a:r>
                    </a:p>
                  </a:txBody>
                  <a:tcPr>
                    <a:solidFill>
                      <a:srgbClr val="00B0F0"/>
                    </a:solidFill>
                  </a:tcPr>
                </a:tc>
                <a:extLst>
                  <a:ext uri="{0D108BD9-81ED-4DB2-BD59-A6C34878D82A}">
                    <a16:rowId xmlns:a16="http://schemas.microsoft.com/office/drawing/2014/main" xmlns="" val="10001"/>
                  </a:ext>
                </a:extLst>
              </a:tr>
              <a:tr h="675672">
                <a:tc>
                  <a:txBody>
                    <a:bodyPr/>
                    <a:lstStyle/>
                    <a:p>
                      <a:r>
                        <a:rPr lang="en-GB" sz="2400">
                          <a:solidFill>
                            <a:schemeClr val="bg1"/>
                          </a:solidFill>
                          <a:latin typeface="+mn-lt"/>
                        </a:rPr>
                        <a:t>Number</a:t>
                      </a:r>
                      <a:r>
                        <a:rPr lang="en-GB" sz="2400" baseline="0">
                          <a:solidFill>
                            <a:schemeClr val="bg1"/>
                          </a:solidFill>
                          <a:latin typeface="+mn-lt"/>
                        </a:rPr>
                        <a:t> Blocks</a:t>
                      </a:r>
                      <a:endParaRPr lang="en-GB" sz="2400">
                        <a:solidFill>
                          <a:schemeClr val="bg1"/>
                        </a:solidFill>
                        <a:latin typeface="+mn-lt"/>
                      </a:endParaRPr>
                    </a:p>
                  </a:txBody>
                  <a:tcPr>
                    <a:solidFill>
                      <a:srgbClr val="00B0F0"/>
                    </a:solidFill>
                  </a:tcPr>
                </a:tc>
                <a:tc>
                  <a:txBody>
                    <a:bodyPr/>
                    <a:lstStyle/>
                    <a:p>
                      <a:r>
                        <a:rPr lang="en-GB" sz="2400" err="1">
                          <a:solidFill>
                            <a:schemeClr val="bg1"/>
                          </a:solidFill>
                        </a:rPr>
                        <a:t>Dreambox</a:t>
                      </a:r>
                      <a:endParaRPr lang="en-GB" sz="2400">
                        <a:solidFill>
                          <a:schemeClr val="bg1"/>
                        </a:solidFill>
                      </a:endParaRPr>
                    </a:p>
                  </a:txBody>
                  <a:tcPr>
                    <a:solidFill>
                      <a:srgbClr val="00B0F0"/>
                    </a:solidFill>
                  </a:tcPr>
                </a:tc>
                <a:tc>
                  <a:txBody>
                    <a:bodyPr/>
                    <a:lstStyle/>
                    <a:p>
                      <a:r>
                        <a:rPr lang="en-GB" sz="2400">
                          <a:solidFill>
                            <a:schemeClr val="bg1"/>
                          </a:solidFill>
                          <a:latin typeface="+mn-lt"/>
                        </a:rPr>
                        <a:t>NCTM Illuminations</a:t>
                      </a:r>
                    </a:p>
                  </a:txBody>
                  <a:tcPr>
                    <a:solidFill>
                      <a:srgbClr val="00B0F0"/>
                    </a:solidFill>
                  </a:tcPr>
                </a:tc>
                <a:extLst>
                  <a:ext uri="{0D108BD9-81ED-4DB2-BD59-A6C34878D82A}">
                    <a16:rowId xmlns:a16="http://schemas.microsoft.com/office/drawing/2014/main" xmlns="" val="10002"/>
                  </a:ext>
                </a:extLst>
              </a:tr>
              <a:tr h="675672">
                <a:tc>
                  <a:txBody>
                    <a:bodyPr/>
                    <a:lstStyle/>
                    <a:p>
                      <a:endParaRPr lang="en-GB" sz="2400"/>
                    </a:p>
                  </a:txBody>
                  <a:tcPr>
                    <a:solidFill>
                      <a:srgbClr val="00B0F0"/>
                    </a:solidFill>
                  </a:tcPr>
                </a:tc>
                <a:tc>
                  <a:txBody>
                    <a:bodyPr/>
                    <a:lstStyle/>
                    <a:p>
                      <a:endParaRPr lang="en-GB" sz="2400"/>
                    </a:p>
                  </a:txBody>
                  <a:tcPr>
                    <a:solidFill>
                      <a:srgbClr val="00B0F0"/>
                    </a:solidFill>
                  </a:tcPr>
                </a:tc>
                <a:tc>
                  <a:txBody>
                    <a:bodyPr/>
                    <a:lstStyle/>
                    <a:p>
                      <a:endParaRPr lang="en-GB"/>
                    </a:p>
                  </a:txBody>
                  <a:tcPr>
                    <a:solidFill>
                      <a:srgbClr val="00B0F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2502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Khan Academy Overview</a:t>
            </a:r>
            <a:endParaRPr lang="en-GB" sz="2400" b="1" cap="all">
              <a:ln w="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07252880"/>
              </p:ext>
            </p:extLst>
          </p:nvPr>
        </p:nvGraphicFramePr>
        <p:xfrm>
          <a:off x="2171739" y="2965637"/>
          <a:ext cx="4211960" cy="3493948"/>
        </p:xfrm>
        <a:graphic>
          <a:graphicData uri="http://schemas.openxmlformats.org/drawingml/2006/table">
            <a:tbl>
              <a:tblPr firstRow="1" firstCol="1" lastRow="1" lastCol="1" bandRow="1" bandCol="1">
                <a:tableStyleId>{5C22544A-7EE6-4342-B048-85BDC9FD1C3A}</a:tableStyleId>
              </a:tblPr>
              <a:tblGrid>
                <a:gridCol w="1593021">
                  <a:extLst>
                    <a:ext uri="{9D8B030D-6E8A-4147-A177-3AD203B41FA5}">
                      <a16:colId xmlns:a16="http://schemas.microsoft.com/office/drawing/2014/main" xmlns="" val="20000"/>
                    </a:ext>
                  </a:extLst>
                </a:gridCol>
                <a:gridCol w="1214952">
                  <a:extLst>
                    <a:ext uri="{9D8B030D-6E8A-4147-A177-3AD203B41FA5}">
                      <a16:colId xmlns:a16="http://schemas.microsoft.com/office/drawing/2014/main" xmlns="" val="20001"/>
                    </a:ext>
                  </a:extLst>
                </a:gridCol>
                <a:gridCol w="1403987">
                  <a:extLst>
                    <a:ext uri="{9D8B030D-6E8A-4147-A177-3AD203B41FA5}">
                      <a16:colId xmlns:a16="http://schemas.microsoft.com/office/drawing/2014/main" xmlns="" val="20002"/>
                    </a:ext>
                  </a:extLst>
                </a:gridCol>
              </a:tblGrid>
              <a:tr h="27301">
                <a:tc>
                  <a:txBody>
                    <a:bodyPr/>
                    <a:lstStyle/>
                    <a:p>
                      <a:pPr marL="574040" marR="565785" algn="ctr">
                        <a:spcBef>
                          <a:spcPts val="660"/>
                        </a:spcBef>
                        <a:spcAft>
                          <a:spcPts val="0"/>
                        </a:spcAft>
                      </a:pPr>
                      <a:r>
                        <a:rPr lang="en-US" sz="1200">
                          <a:effectLst/>
                        </a:rPr>
                        <a:t>Grade</a:t>
                      </a:r>
                      <a:endParaRPr lang="en-GB" sz="1100">
                        <a:effectLst/>
                        <a:latin typeface="Arial"/>
                        <a:ea typeface="Arial"/>
                        <a:cs typeface="Times New Roman"/>
                      </a:endParaRPr>
                    </a:p>
                  </a:txBody>
                  <a:tcPr marL="0" marR="0" marT="0" marB="0">
                    <a:solidFill>
                      <a:srgbClr val="00B0F0"/>
                    </a:solidFill>
                  </a:tcPr>
                </a:tc>
                <a:tc>
                  <a:txBody>
                    <a:bodyPr/>
                    <a:lstStyle/>
                    <a:p>
                      <a:pPr marL="229870" marR="221615" algn="ctr">
                        <a:spcBef>
                          <a:spcPts val="660"/>
                        </a:spcBef>
                        <a:spcAft>
                          <a:spcPts val="0"/>
                        </a:spcAft>
                      </a:pPr>
                      <a:r>
                        <a:rPr lang="en-US" sz="1200">
                          <a:effectLst/>
                        </a:rPr>
                        <a:t>Level</a:t>
                      </a:r>
                      <a:endParaRPr lang="en-GB" sz="1100">
                        <a:effectLst/>
                        <a:latin typeface="Arial"/>
                        <a:ea typeface="Arial"/>
                        <a:cs typeface="Times New Roman"/>
                      </a:endParaRPr>
                    </a:p>
                  </a:txBody>
                  <a:tcPr marL="0" marR="0" marT="0" marB="0">
                    <a:solidFill>
                      <a:srgbClr val="00B0F0"/>
                    </a:solidFill>
                  </a:tcPr>
                </a:tc>
                <a:tc>
                  <a:txBody>
                    <a:bodyPr/>
                    <a:lstStyle/>
                    <a:p>
                      <a:pPr marL="414655" marR="401955" algn="ctr">
                        <a:spcBef>
                          <a:spcPts val="660"/>
                        </a:spcBef>
                        <a:spcAft>
                          <a:spcPts val="0"/>
                        </a:spcAft>
                      </a:pPr>
                      <a:r>
                        <a:rPr lang="en-US" sz="1200">
                          <a:effectLst/>
                        </a:rPr>
                        <a:t>Primary</a:t>
                      </a:r>
                    </a:p>
                    <a:p>
                      <a:pPr marL="414655" marR="401955" algn="ctr">
                        <a:spcBef>
                          <a:spcPts val="660"/>
                        </a:spcBef>
                        <a:spcAft>
                          <a:spcPts val="0"/>
                        </a:spcAft>
                      </a:pP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0"/>
                  </a:ext>
                </a:extLst>
              </a:tr>
              <a:tr h="339392">
                <a:tc>
                  <a:txBody>
                    <a:bodyPr/>
                    <a:lstStyle/>
                    <a:p>
                      <a:pPr marL="161290">
                        <a:spcBef>
                          <a:spcPts val="705"/>
                        </a:spcBef>
                        <a:spcAft>
                          <a:spcPts val="0"/>
                        </a:spcAft>
                        <a:tabLst>
                          <a:tab pos="542290" algn="l"/>
                        </a:tabLst>
                      </a:pPr>
                      <a:r>
                        <a:rPr lang="en-US" sz="1200">
                          <a:effectLst/>
                        </a:rPr>
                        <a:t>➔	Kindergarten</a:t>
                      </a:r>
                      <a:endParaRPr lang="en-GB" sz="1100">
                        <a:effectLst/>
                        <a:latin typeface="Arial"/>
                        <a:ea typeface="Arial"/>
                        <a:cs typeface="Times New Roman"/>
                      </a:endParaRPr>
                    </a:p>
                  </a:txBody>
                  <a:tcPr marL="0" marR="0" marT="0" marB="0">
                    <a:solidFill>
                      <a:srgbClr val="00B0F0"/>
                    </a:solidFill>
                  </a:tcPr>
                </a:tc>
                <a:tc>
                  <a:txBody>
                    <a:bodyPr/>
                    <a:lstStyle/>
                    <a:p>
                      <a:pPr marL="229870" marR="222250" algn="ctr">
                        <a:spcBef>
                          <a:spcPts val="705"/>
                        </a:spcBef>
                        <a:spcAft>
                          <a:spcPts val="0"/>
                        </a:spcAft>
                      </a:pPr>
                      <a:r>
                        <a:rPr lang="en-US" sz="1200">
                          <a:effectLst/>
                        </a:rPr>
                        <a:t>Early/First</a:t>
                      </a:r>
                      <a:endParaRPr lang="en-GB" sz="1100">
                        <a:effectLst/>
                        <a:latin typeface="Arial"/>
                        <a:ea typeface="Arial"/>
                        <a:cs typeface="Times New Roman"/>
                      </a:endParaRPr>
                    </a:p>
                  </a:txBody>
                  <a:tcPr marL="0" marR="0" marT="0" marB="0">
                    <a:solidFill>
                      <a:srgbClr val="00B0F0"/>
                    </a:solidFill>
                  </a:tcPr>
                </a:tc>
                <a:tc>
                  <a:txBody>
                    <a:bodyPr/>
                    <a:lstStyle/>
                    <a:p>
                      <a:pPr marL="414655" marR="401955" algn="ctr">
                        <a:spcBef>
                          <a:spcPts val="705"/>
                        </a:spcBef>
                        <a:spcAft>
                          <a:spcPts val="0"/>
                        </a:spcAft>
                      </a:pPr>
                      <a:r>
                        <a:rPr lang="en-US" sz="1200">
                          <a:effectLst/>
                        </a:rPr>
                        <a:t>P1 + P2</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1"/>
                  </a:ext>
                </a:extLst>
              </a:tr>
              <a:tr h="339392">
                <a:tc>
                  <a:txBody>
                    <a:bodyPr/>
                    <a:lstStyle/>
                    <a:p>
                      <a:pPr marL="161290">
                        <a:spcBef>
                          <a:spcPts val="705"/>
                        </a:spcBef>
                        <a:spcAft>
                          <a:spcPts val="0"/>
                        </a:spcAft>
                        <a:tabLst>
                          <a:tab pos="542290" algn="l"/>
                        </a:tabLst>
                      </a:pPr>
                      <a:r>
                        <a:rPr lang="en-US" sz="1200">
                          <a:effectLst/>
                        </a:rPr>
                        <a:t>➔	First</a:t>
                      </a:r>
                      <a:endParaRPr lang="en-GB" sz="1100">
                        <a:effectLst/>
                        <a:latin typeface="Arial"/>
                        <a:ea typeface="Arial"/>
                        <a:cs typeface="Times New Roman"/>
                      </a:endParaRPr>
                    </a:p>
                  </a:txBody>
                  <a:tcPr marL="0" marR="0" marT="0" marB="0">
                    <a:solidFill>
                      <a:srgbClr val="00B0F0"/>
                    </a:solidFill>
                  </a:tcPr>
                </a:tc>
                <a:tc rowSpan="2">
                  <a:txBody>
                    <a:bodyPr/>
                    <a:lstStyle/>
                    <a:p>
                      <a:pPr>
                        <a:spcBef>
                          <a:spcPts val="10"/>
                        </a:spcBef>
                        <a:spcAft>
                          <a:spcPts val="0"/>
                        </a:spcAft>
                      </a:pPr>
                      <a:r>
                        <a:rPr lang="en-US" sz="1850">
                          <a:effectLst/>
                        </a:rPr>
                        <a:t> </a:t>
                      </a:r>
                      <a:endParaRPr lang="en-GB" sz="1100">
                        <a:effectLst/>
                      </a:endParaRPr>
                    </a:p>
                    <a:p>
                      <a:pPr marL="229870" marR="221615" algn="ctr">
                        <a:spcAft>
                          <a:spcPts val="0"/>
                        </a:spcAft>
                      </a:pPr>
                      <a:r>
                        <a:rPr lang="en-US" sz="1200">
                          <a:effectLst/>
                        </a:rPr>
                        <a:t>First</a:t>
                      </a:r>
                      <a:endParaRPr lang="en-GB" sz="1100">
                        <a:effectLst/>
                        <a:latin typeface="Arial"/>
                        <a:ea typeface="Arial"/>
                        <a:cs typeface="Times New Roman"/>
                      </a:endParaRPr>
                    </a:p>
                  </a:txBody>
                  <a:tcPr marL="0" marR="0" marT="0" marB="0">
                    <a:solidFill>
                      <a:srgbClr val="00B0F0"/>
                    </a:solidFill>
                  </a:tcPr>
                </a:tc>
                <a:tc>
                  <a:txBody>
                    <a:bodyPr/>
                    <a:lstStyle/>
                    <a:p>
                      <a:pPr marL="414655" marR="401320" algn="ctr">
                        <a:spcBef>
                          <a:spcPts val="705"/>
                        </a:spcBef>
                        <a:spcAft>
                          <a:spcPts val="0"/>
                        </a:spcAft>
                      </a:pPr>
                      <a:r>
                        <a:rPr lang="en-US" sz="1200">
                          <a:effectLst/>
                        </a:rPr>
                        <a:t>P3</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2"/>
                  </a:ext>
                </a:extLst>
              </a:tr>
              <a:tr h="339392">
                <a:tc>
                  <a:txBody>
                    <a:bodyPr/>
                    <a:lstStyle/>
                    <a:p>
                      <a:pPr marL="161290">
                        <a:spcBef>
                          <a:spcPts val="705"/>
                        </a:spcBef>
                        <a:spcAft>
                          <a:spcPts val="0"/>
                        </a:spcAft>
                        <a:tabLst>
                          <a:tab pos="542290" algn="l"/>
                        </a:tabLst>
                      </a:pPr>
                      <a:r>
                        <a:rPr lang="en-US" sz="1200">
                          <a:effectLst/>
                        </a:rPr>
                        <a:t>➔	Second</a:t>
                      </a:r>
                      <a:endParaRPr lang="en-GB" sz="1100">
                        <a:effectLst/>
                        <a:latin typeface="Arial"/>
                        <a:ea typeface="Arial"/>
                        <a:cs typeface="Times New Roman"/>
                      </a:endParaRPr>
                    </a:p>
                  </a:txBody>
                  <a:tcPr marL="0" marR="0" marT="0" marB="0">
                    <a:solidFill>
                      <a:srgbClr val="00B0F0"/>
                    </a:solidFill>
                  </a:tcPr>
                </a:tc>
                <a:tc vMerge="1">
                  <a:txBody>
                    <a:bodyPr/>
                    <a:lstStyle/>
                    <a:p>
                      <a:endParaRPr lang="en-GB"/>
                    </a:p>
                  </a:txBody>
                  <a:tcPr/>
                </a:tc>
                <a:tc>
                  <a:txBody>
                    <a:bodyPr/>
                    <a:lstStyle/>
                    <a:p>
                      <a:pPr marL="414655" marR="401320" algn="ctr">
                        <a:spcBef>
                          <a:spcPts val="705"/>
                        </a:spcBef>
                        <a:spcAft>
                          <a:spcPts val="0"/>
                        </a:spcAft>
                      </a:pPr>
                      <a:r>
                        <a:rPr lang="en-US" sz="1200">
                          <a:effectLst/>
                        </a:rPr>
                        <a:t>P4</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3"/>
                  </a:ext>
                </a:extLst>
              </a:tr>
              <a:tr h="339392">
                <a:tc>
                  <a:txBody>
                    <a:bodyPr/>
                    <a:lstStyle/>
                    <a:p>
                      <a:pPr marL="161290">
                        <a:spcBef>
                          <a:spcPts val="705"/>
                        </a:spcBef>
                        <a:spcAft>
                          <a:spcPts val="0"/>
                        </a:spcAft>
                        <a:tabLst>
                          <a:tab pos="542290" algn="l"/>
                        </a:tabLst>
                      </a:pPr>
                      <a:r>
                        <a:rPr lang="en-US" sz="1200">
                          <a:effectLst/>
                        </a:rPr>
                        <a:t>➔	Third</a:t>
                      </a:r>
                      <a:endParaRPr lang="en-GB" sz="1100">
                        <a:effectLst/>
                        <a:latin typeface="Arial"/>
                        <a:ea typeface="Arial"/>
                        <a:cs typeface="Times New Roman"/>
                      </a:endParaRPr>
                    </a:p>
                  </a:txBody>
                  <a:tcPr marL="0" marR="0" marT="0" marB="0">
                    <a:solidFill>
                      <a:srgbClr val="00B0F0"/>
                    </a:solidFill>
                  </a:tcPr>
                </a:tc>
                <a:tc rowSpan="3">
                  <a:txBody>
                    <a:bodyPr/>
                    <a:lstStyle/>
                    <a:p>
                      <a:pPr>
                        <a:spcAft>
                          <a:spcPts val="0"/>
                        </a:spcAft>
                      </a:pPr>
                      <a:r>
                        <a:rPr lang="en-US" sz="1300">
                          <a:effectLst/>
                        </a:rPr>
                        <a:t> </a:t>
                      </a:r>
                      <a:endParaRPr lang="en-GB" sz="1100">
                        <a:effectLst/>
                      </a:endParaRPr>
                    </a:p>
                    <a:p>
                      <a:pPr>
                        <a:spcBef>
                          <a:spcPts val="5"/>
                        </a:spcBef>
                        <a:spcAft>
                          <a:spcPts val="0"/>
                        </a:spcAft>
                      </a:pPr>
                      <a:r>
                        <a:rPr lang="en-US" sz="1800">
                          <a:effectLst/>
                        </a:rPr>
                        <a:t> </a:t>
                      </a:r>
                      <a:endParaRPr lang="en-GB" sz="1100">
                        <a:effectLst/>
                      </a:endParaRPr>
                    </a:p>
                    <a:p>
                      <a:pPr marL="340360">
                        <a:spcAft>
                          <a:spcPts val="0"/>
                        </a:spcAft>
                      </a:pPr>
                      <a:r>
                        <a:rPr lang="en-US" sz="1200">
                          <a:effectLst/>
                        </a:rPr>
                        <a:t>Second</a:t>
                      </a:r>
                      <a:endParaRPr lang="en-GB" sz="1100">
                        <a:effectLst/>
                        <a:latin typeface="Arial"/>
                        <a:ea typeface="Arial"/>
                        <a:cs typeface="Times New Roman"/>
                      </a:endParaRPr>
                    </a:p>
                  </a:txBody>
                  <a:tcPr marL="0" marR="0" marT="0" marB="0">
                    <a:solidFill>
                      <a:srgbClr val="00B0F0"/>
                    </a:solidFill>
                  </a:tcPr>
                </a:tc>
                <a:tc>
                  <a:txBody>
                    <a:bodyPr/>
                    <a:lstStyle/>
                    <a:p>
                      <a:pPr marL="414655" marR="401320" algn="ctr">
                        <a:spcBef>
                          <a:spcPts val="705"/>
                        </a:spcBef>
                        <a:spcAft>
                          <a:spcPts val="0"/>
                        </a:spcAft>
                      </a:pPr>
                      <a:r>
                        <a:rPr lang="en-US" sz="1200">
                          <a:effectLst/>
                        </a:rPr>
                        <a:t>P5</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4"/>
                  </a:ext>
                </a:extLst>
              </a:tr>
              <a:tr h="339392">
                <a:tc>
                  <a:txBody>
                    <a:bodyPr/>
                    <a:lstStyle/>
                    <a:p>
                      <a:pPr marL="161290">
                        <a:spcBef>
                          <a:spcPts val="705"/>
                        </a:spcBef>
                        <a:spcAft>
                          <a:spcPts val="0"/>
                        </a:spcAft>
                        <a:tabLst>
                          <a:tab pos="542290" algn="l"/>
                        </a:tabLst>
                      </a:pPr>
                      <a:r>
                        <a:rPr lang="en-US" sz="1200">
                          <a:effectLst/>
                        </a:rPr>
                        <a:t>➔	Fourth</a:t>
                      </a:r>
                      <a:endParaRPr lang="en-GB" sz="1100">
                        <a:effectLst/>
                        <a:latin typeface="Arial"/>
                        <a:ea typeface="Arial"/>
                        <a:cs typeface="Times New Roman"/>
                      </a:endParaRPr>
                    </a:p>
                  </a:txBody>
                  <a:tcPr marL="0" marR="0" marT="0" marB="0">
                    <a:solidFill>
                      <a:srgbClr val="00B0F0"/>
                    </a:solidFill>
                  </a:tcPr>
                </a:tc>
                <a:tc vMerge="1">
                  <a:txBody>
                    <a:bodyPr/>
                    <a:lstStyle/>
                    <a:p>
                      <a:endParaRPr lang="en-GB"/>
                    </a:p>
                  </a:txBody>
                  <a:tcPr/>
                </a:tc>
                <a:tc>
                  <a:txBody>
                    <a:bodyPr/>
                    <a:lstStyle/>
                    <a:p>
                      <a:pPr marL="414655" marR="401320" algn="ctr">
                        <a:spcBef>
                          <a:spcPts val="705"/>
                        </a:spcBef>
                        <a:spcAft>
                          <a:spcPts val="0"/>
                        </a:spcAft>
                      </a:pPr>
                      <a:r>
                        <a:rPr lang="en-US" sz="1200">
                          <a:effectLst/>
                        </a:rPr>
                        <a:t>P6</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5"/>
                  </a:ext>
                </a:extLst>
              </a:tr>
              <a:tr h="339392">
                <a:tc>
                  <a:txBody>
                    <a:bodyPr/>
                    <a:lstStyle/>
                    <a:p>
                      <a:pPr marL="161290">
                        <a:spcBef>
                          <a:spcPts val="705"/>
                        </a:spcBef>
                        <a:spcAft>
                          <a:spcPts val="0"/>
                        </a:spcAft>
                        <a:tabLst>
                          <a:tab pos="542290" algn="l"/>
                        </a:tabLst>
                      </a:pPr>
                      <a:r>
                        <a:rPr lang="en-US" sz="1200">
                          <a:effectLst/>
                        </a:rPr>
                        <a:t>➔	Fifth</a:t>
                      </a:r>
                      <a:endParaRPr lang="en-GB" sz="1100">
                        <a:effectLst/>
                        <a:latin typeface="Arial"/>
                        <a:ea typeface="Arial"/>
                        <a:cs typeface="Times New Roman"/>
                      </a:endParaRPr>
                    </a:p>
                  </a:txBody>
                  <a:tcPr marL="0" marR="0" marT="0" marB="0">
                    <a:solidFill>
                      <a:srgbClr val="00B0F0"/>
                    </a:solidFill>
                  </a:tcPr>
                </a:tc>
                <a:tc vMerge="1">
                  <a:txBody>
                    <a:bodyPr/>
                    <a:lstStyle/>
                    <a:p>
                      <a:endParaRPr lang="en-GB"/>
                    </a:p>
                  </a:txBody>
                  <a:tcPr/>
                </a:tc>
                <a:tc>
                  <a:txBody>
                    <a:bodyPr/>
                    <a:lstStyle/>
                    <a:p>
                      <a:pPr marL="414655" marR="401320" algn="ctr">
                        <a:spcBef>
                          <a:spcPts val="705"/>
                        </a:spcBef>
                        <a:spcAft>
                          <a:spcPts val="0"/>
                        </a:spcAft>
                      </a:pPr>
                      <a:r>
                        <a:rPr lang="en-US" sz="1200">
                          <a:effectLst/>
                        </a:rPr>
                        <a:t>P7</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6"/>
                  </a:ext>
                </a:extLst>
              </a:tr>
              <a:tr h="339392">
                <a:tc>
                  <a:txBody>
                    <a:bodyPr/>
                    <a:lstStyle/>
                    <a:p>
                      <a:pPr marL="161290">
                        <a:spcBef>
                          <a:spcPts val="705"/>
                        </a:spcBef>
                        <a:spcAft>
                          <a:spcPts val="0"/>
                        </a:spcAft>
                        <a:tabLst>
                          <a:tab pos="542290" algn="l"/>
                        </a:tabLst>
                      </a:pPr>
                      <a:r>
                        <a:rPr lang="en-US" sz="1200">
                          <a:effectLst/>
                        </a:rPr>
                        <a:t>➔	Sixth</a:t>
                      </a:r>
                      <a:endParaRPr lang="en-GB" sz="1100">
                        <a:effectLst/>
                        <a:latin typeface="Arial"/>
                        <a:ea typeface="Arial"/>
                        <a:cs typeface="Times New Roman"/>
                      </a:endParaRPr>
                    </a:p>
                  </a:txBody>
                  <a:tcPr marL="0" marR="0" marT="0" marB="0">
                    <a:solidFill>
                      <a:srgbClr val="00B0F0"/>
                    </a:solidFill>
                  </a:tcPr>
                </a:tc>
                <a:tc rowSpan="3">
                  <a:txBody>
                    <a:bodyPr/>
                    <a:lstStyle/>
                    <a:p>
                      <a:pPr>
                        <a:spcAft>
                          <a:spcPts val="0"/>
                        </a:spcAft>
                      </a:pPr>
                      <a:r>
                        <a:rPr lang="en-US" sz="1300">
                          <a:effectLst/>
                        </a:rPr>
                        <a:t> </a:t>
                      </a:r>
                      <a:endParaRPr lang="en-GB" sz="1100">
                        <a:effectLst/>
                      </a:endParaRPr>
                    </a:p>
                    <a:p>
                      <a:pPr>
                        <a:spcBef>
                          <a:spcPts val="40"/>
                        </a:spcBef>
                        <a:spcAft>
                          <a:spcPts val="0"/>
                        </a:spcAft>
                      </a:pPr>
                      <a:r>
                        <a:rPr lang="en-US" sz="1150">
                          <a:effectLst/>
                        </a:rPr>
                        <a:t> </a:t>
                      </a:r>
                      <a:endParaRPr lang="en-GB" sz="1100">
                        <a:effectLst/>
                      </a:endParaRPr>
                    </a:p>
                    <a:p>
                      <a:pPr marL="374650" marR="247015" indent="-106045">
                        <a:lnSpc>
                          <a:spcPct val="102000"/>
                        </a:lnSpc>
                        <a:spcAft>
                          <a:spcPts val="0"/>
                        </a:spcAft>
                      </a:pPr>
                      <a:r>
                        <a:rPr lang="en-US" sz="1200">
                          <a:effectLst/>
                        </a:rPr>
                        <a:t>Third and Fourth</a:t>
                      </a:r>
                      <a:endParaRPr lang="en-GB" sz="1100">
                        <a:effectLst/>
                        <a:latin typeface="Arial"/>
                        <a:ea typeface="Arial"/>
                        <a:cs typeface="Times New Roman"/>
                      </a:endParaRPr>
                    </a:p>
                  </a:txBody>
                  <a:tcPr marL="0" marR="0" marT="0" marB="0">
                    <a:solidFill>
                      <a:srgbClr val="00B0F0"/>
                    </a:solidFill>
                  </a:tcPr>
                </a:tc>
                <a:tc>
                  <a:txBody>
                    <a:bodyPr/>
                    <a:lstStyle/>
                    <a:p>
                      <a:pPr marL="414655" marR="401320" algn="ctr">
                        <a:spcBef>
                          <a:spcPts val="705"/>
                        </a:spcBef>
                        <a:spcAft>
                          <a:spcPts val="0"/>
                        </a:spcAft>
                      </a:pPr>
                      <a:r>
                        <a:rPr lang="en-US" sz="1200">
                          <a:effectLst/>
                        </a:rPr>
                        <a:t>S1</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7"/>
                  </a:ext>
                </a:extLst>
              </a:tr>
              <a:tr h="339392">
                <a:tc>
                  <a:txBody>
                    <a:bodyPr/>
                    <a:lstStyle/>
                    <a:p>
                      <a:pPr marL="161290">
                        <a:spcBef>
                          <a:spcPts val="705"/>
                        </a:spcBef>
                        <a:spcAft>
                          <a:spcPts val="0"/>
                        </a:spcAft>
                        <a:tabLst>
                          <a:tab pos="542290" algn="l"/>
                        </a:tabLst>
                      </a:pPr>
                      <a:r>
                        <a:rPr lang="en-US" sz="1200">
                          <a:effectLst/>
                        </a:rPr>
                        <a:t>➔	Seventh</a:t>
                      </a:r>
                      <a:endParaRPr lang="en-GB" sz="1100">
                        <a:effectLst/>
                        <a:latin typeface="Arial"/>
                        <a:ea typeface="Arial"/>
                        <a:cs typeface="Times New Roman"/>
                      </a:endParaRPr>
                    </a:p>
                  </a:txBody>
                  <a:tcPr marL="0" marR="0" marT="0" marB="0">
                    <a:solidFill>
                      <a:srgbClr val="00B0F0"/>
                    </a:solidFill>
                  </a:tcPr>
                </a:tc>
                <a:tc vMerge="1">
                  <a:txBody>
                    <a:bodyPr/>
                    <a:lstStyle/>
                    <a:p>
                      <a:endParaRPr lang="en-GB"/>
                    </a:p>
                  </a:txBody>
                  <a:tcPr/>
                </a:tc>
                <a:tc>
                  <a:txBody>
                    <a:bodyPr/>
                    <a:lstStyle/>
                    <a:p>
                      <a:pPr marL="414655" marR="401320" algn="ctr">
                        <a:spcBef>
                          <a:spcPts val="705"/>
                        </a:spcBef>
                        <a:spcAft>
                          <a:spcPts val="0"/>
                        </a:spcAft>
                      </a:pPr>
                      <a:r>
                        <a:rPr lang="en-US" sz="1200">
                          <a:effectLst/>
                        </a:rPr>
                        <a:t>S2</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8"/>
                  </a:ext>
                </a:extLst>
              </a:tr>
              <a:tr h="339392">
                <a:tc>
                  <a:txBody>
                    <a:bodyPr/>
                    <a:lstStyle/>
                    <a:p>
                      <a:pPr marL="161290">
                        <a:spcBef>
                          <a:spcPts val="705"/>
                        </a:spcBef>
                        <a:spcAft>
                          <a:spcPts val="0"/>
                        </a:spcAft>
                        <a:tabLst>
                          <a:tab pos="542290" algn="l"/>
                        </a:tabLst>
                      </a:pPr>
                      <a:r>
                        <a:rPr lang="en-US" sz="1200">
                          <a:effectLst/>
                        </a:rPr>
                        <a:t>➔	Eighth</a:t>
                      </a:r>
                      <a:endParaRPr lang="en-GB" sz="1100">
                        <a:effectLst/>
                        <a:latin typeface="Arial"/>
                        <a:ea typeface="Arial"/>
                        <a:cs typeface="Times New Roman"/>
                      </a:endParaRPr>
                    </a:p>
                  </a:txBody>
                  <a:tcPr marL="0" marR="0" marT="0" marB="0">
                    <a:solidFill>
                      <a:srgbClr val="00B0F0"/>
                    </a:solidFill>
                  </a:tcPr>
                </a:tc>
                <a:tc vMerge="1">
                  <a:txBody>
                    <a:bodyPr/>
                    <a:lstStyle/>
                    <a:p>
                      <a:endParaRPr lang="en-GB"/>
                    </a:p>
                  </a:txBody>
                  <a:tcPr/>
                </a:tc>
                <a:tc>
                  <a:txBody>
                    <a:bodyPr/>
                    <a:lstStyle/>
                    <a:p>
                      <a:pPr marL="414655" marR="401320" algn="ctr">
                        <a:spcBef>
                          <a:spcPts val="705"/>
                        </a:spcBef>
                        <a:spcAft>
                          <a:spcPts val="0"/>
                        </a:spcAft>
                      </a:pPr>
                      <a:r>
                        <a:rPr lang="en-US" sz="1200">
                          <a:effectLst/>
                        </a:rPr>
                        <a:t>S3</a:t>
                      </a:r>
                      <a:endParaRPr lang="en-GB" sz="1100">
                        <a:effectLst/>
                        <a:latin typeface="Arial"/>
                        <a:ea typeface="Arial"/>
                        <a:cs typeface="Times New Roman"/>
                      </a:endParaRPr>
                    </a:p>
                  </a:txBody>
                  <a:tcPr marL="0" marR="0" marT="0" marB="0">
                    <a:solidFill>
                      <a:srgbClr val="00B0F0"/>
                    </a:solidFill>
                  </a:tcPr>
                </a:tc>
                <a:extLst>
                  <a:ext uri="{0D108BD9-81ED-4DB2-BD59-A6C34878D82A}">
                    <a16:rowId xmlns:a16="http://schemas.microsoft.com/office/drawing/2014/main" xmlns="" val="10009"/>
                  </a:ext>
                </a:extLst>
              </a:tr>
            </a:tbl>
          </a:graphicData>
        </a:graphic>
      </p:graphicFrame>
      <p:sp>
        <p:nvSpPr>
          <p:cNvPr id="9" name="Rectangle 2"/>
          <p:cNvSpPr>
            <a:spLocks noChangeArrowheads="1"/>
          </p:cNvSpPr>
          <p:nvPr/>
        </p:nvSpPr>
        <p:spPr bwMode="auto">
          <a:xfrm>
            <a:off x="1465218" y="1119169"/>
            <a:ext cx="4508471" cy="71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3729" tIns="187266"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DejaVu Sans"/>
                <a:ea typeface="Arial" pitchFamily="34" charset="0"/>
                <a:cs typeface="Arial" pitchFamily="34" charset="0"/>
              </a:rPr>
              <a:t>	</a:t>
            </a:r>
            <a:r>
              <a:rPr kumimoji="0" lang="en-US" altLang="en-US" sz="1600" b="1" i="0" u="none" strike="noStrike" cap="none" normalizeH="0" baseline="0">
                <a:ln>
                  <a:noFill/>
                </a:ln>
                <a:solidFill>
                  <a:schemeClr val="tx1"/>
                </a:solidFill>
                <a:effectLst/>
                <a:latin typeface="Arial" pitchFamily="34" charset="0"/>
                <a:ea typeface="Arial" pitchFamily="34" charset="0"/>
                <a:cs typeface="Arial" pitchFamily="34" charset="0"/>
              </a:rPr>
              <a:t>Grade Comparison to Scotland</a:t>
            </a:r>
            <a:r>
              <a:rPr kumimoji="0" lang="en-US" altLang="en-US" sz="1200" b="1" i="0" u="none" strike="noStrike" cap="none" normalizeH="0" baseline="0">
                <a:ln>
                  <a:noFill/>
                </a:ln>
                <a:solidFill>
                  <a:schemeClr val="tx1"/>
                </a:solidFill>
                <a:effectLst/>
                <a:latin typeface="Arial" pitchFamily="34" charset="0"/>
                <a:ea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p:cNvSpPr/>
          <p:nvPr/>
        </p:nvSpPr>
        <p:spPr>
          <a:xfrm>
            <a:off x="722177" y="1544233"/>
            <a:ext cx="7344816" cy="1200329"/>
          </a:xfrm>
          <a:prstGeom prst="rect">
            <a:avLst/>
          </a:prstGeom>
        </p:spPr>
        <p:txBody>
          <a:bodyPr wrap="square" anchor="t">
            <a:spAutoFit/>
          </a:bodyPr>
          <a:lstStyle/>
          <a:p>
            <a:r>
              <a:rPr lang="en-US" dirty="0"/>
              <a:t>IMPORTANT NOTICE: Khan Academy is based on the US Grade System. Please be aware that while in general we feel the content is very useful, there are some differences with the timing of when content is introduced and the way </a:t>
            </a:r>
            <a:r>
              <a:rPr lang="en-US"/>
              <a:t>that some content is taught. </a:t>
            </a:r>
            <a:endParaRPr lang="en-US">
              <a:cs typeface="Calibri"/>
            </a:endParaRPr>
          </a:p>
        </p:txBody>
      </p:sp>
    </p:spTree>
    <p:extLst>
      <p:ext uri="{BB962C8B-B14F-4D97-AF65-F5344CB8AC3E}">
        <p14:creationId xmlns:p14="http://schemas.microsoft.com/office/powerpoint/2010/main" val="384363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Khan Academy Overview</a:t>
            </a:r>
            <a:endParaRPr lang="en-GB" sz="2400" b="1" cap="all">
              <a:ln w="0"/>
              <a:solidFill>
                <a:schemeClr val="bg1"/>
              </a:solidFill>
            </a:endParaRPr>
          </a:p>
        </p:txBody>
      </p:sp>
      <p:sp>
        <p:nvSpPr>
          <p:cNvPr id="2" name="Rectangle 1"/>
          <p:cNvSpPr/>
          <p:nvPr/>
        </p:nvSpPr>
        <p:spPr>
          <a:xfrm>
            <a:off x="155451" y="1357323"/>
            <a:ext cx="8208913" cy="4801314"/>
          </a:xfrm>
          <a:prstGeom prst="rect">
            <a:avLst/>
          </a:prstGeom>
          <a:solidFill>
            <a:schemeClr val="bg1"/>
          </a:solidFill>
          <a:ln>
            <a:solidFill>
              <a:srgbClr val="00B0F0"/>
            </a:solidFill>
          </a:ln>
        </p:spPr>
        <p:txBody>
          <a:bodyPr wrap="square" anchor="t">
            <a:spAutoFit/>
          </a:bodyPr>
          <a:lstStyle/>
          <a:p>
            <a:r>
              <a:rPr lang="en-US" sz="1600" b="1" dirty="0">
                <a:ea typeface="+mn-lt"/>
                <a:cs typeface="+mn-lt"/>
                <a:hlinkClick r:id="rId4"/>
              </a:rPr>
              <a:t>khanacademy.com/math</a:t>
            </a:r>
            <a:r>
              <a:rPr lang="en-US" sz="1600" dirty="0">
                <a:ea typeface="+mn-lt"/>
                <a:cs typeface="+mn-lt"/>
              </a:rPr>
              <a:t> </a:t>
            </a:r>
            <a:endParaRPr lang="en-US" dirty="0">
              <a:cs typeface="Calibri" panose="020F0502020204030204"/>
            </a:endParaRPr>
          </a:p>
          <a:p>
            <a:r>
              <a:rPr lang="en-US" sz="1600" b="1">
                <a:ea typeface="+mn-lt"/>
                <a:cs typeface="+mn-lt"/>
              </a:rPr>
              <a:t>Free sign-up – simple to do</a:t>
            </a:r>
            <a:r>
              <a:rPr lang="en-US" sz="1600" dirty="0">
                <a:ea typeface="+mn-lt"/>
                <a:cs typeface="+mn-lt"/>
              </a:rPr>
              <a:t> </a:t>
            </a:r>
            <a:endParaRPr lang="en-US" dirty="0">
              <a:cs typeface="Calibri" panose="020F0502020204030204"/>
            </a:endParaRPr>
          </a:p>
          <a:p>
            <a:r>
              <a:rPr lang="en-US" sz="1600">
                <a:ea typeface="+mn-lt"/>
                <a:cs typeface="+mn-lt"/>
              </a:rPr>
              <a:t>Contains lots of structured numeracy and maths activities including: </a:t>
            </a:r>
            <a:endParaRPr lang="en-US">
              <a:ea typeface="+mn-lt"/>
              <a:cs typeface="+mn-lt"/>
            </a:endParaRPr>
          </a:p>
          <a:p>
            <a:pPr marL="285750" indent="-285750">
              <a:buFont typeface="Arial"/>
              <a:buChar char="•"/>
            </a:pPr>
            <a:r>
              <a:rPr lang="en-US" sz="1600">
                <a:ea typeface="+mn-lt"/>
                <a:cs typeface="+mn-lt"/>
              </a:rPr>
              <a:t>Video Tutorials </a:t>
            </a:r>
            <a:endParaRPr lang="en-US">
              <a:ea typeface="+mn-lt"/>
              <a:cs typeface="+mn-lt"/>
            </a:endParaRPr>
          </a:p>
          <a:p>
            <a:pPr marL="285750" indent="-285750">
              <a:buFont typeface="Arial"/>
              <a:buChar char="•"/>
            </a:pPr>
            <a:r>
              <a:rPr lang="en-US" sz="1600">
                <a:ea typeface="+mn-lt"/>
                <a:cs typeface="+mn-lt"/>
              </a:rPr>
              <a:t>Follow Up Questions </a:t>
            </a:r>
            <a:endParaRPr lang="en-US">
              <a:ea typeface="+mn-lt"/>
              <a:cs typeface="+mn-lt"/>
            </a:endParaRPr>
          </a:p>
          <a:p>
            <a:pPr marL="285750" indent="-285750">
              <a:buFont typeface="Arial"/>
              <a:buChar char="•"/>
            </a:pPr>
            <a:r>
              <a:rPr lang="en-US" sz="1600">
                <a:ea typeface="+mn-lt"/>
                <a:cs typeface="+mn-lt"/>
              </a:rPr>
              <a:t>Quizzes. </a:t>
            </a:r>
            <a:endParaRPr lang="en-US">
              <a:ea typeface="+mn-lt"/>
              <a:cs typeface="+mn-lt"/>
            </a:endParaRPr>
          </a:p>
          <a:p>
            <a:endParaRPr lang="en-US" sz="1600" dirty="0">
              <a:ea typeface="+mn-lt"/>
              <a:cs typeface="+mn-lt"/>
            </a:endParaRPr>
          </a:p>
          <a:p>
            <a:r>
              <a:rPr lang="en-US" sz="1600">
                <a:ea typeface="+mn-lt"/>
                <a:cs typeface="+mn-lt"/>
              </a:rPr>
              <a:t>Khan Academy Kids </a:t>
            </a:r>
            <a:r>
              <a:rPr lang="en-US" sz="1600" dirty="0">
                <a:ea typeface="+mn-lt"/>
                <a:cs typeface="+mn-lt"/>
                <a:hlinkClick r:id="rId5"/>
              </a:rPr>
              <a:t>https://khankids.zendesk.com/hc/en-us</a:t>
            </a:r>
            <a:r>
              <a:rPr lang="en-US" sz="1600">
                <a:ea typeface="+mn-lt"/>
                <a:cs typeface="+mn-lt"/>
              </a:rPr>
              <a:t> can only be downloaded as an app on some devices (may be more suitable for P1/2) </a:t>
            </a:r>
            <a:endParaRPr lang="en-US">
              <a:cs typeface="Calibri"/>
            </a:endParaRPr>
          </a:p>
          <a:p>
            <a:endParaRPr lang="en-US" sz="1600" dirty="0">
              <a:cs typeface="Calibri" panose="020F0502020204030204"/>
            </a:endParaRPr>
          </a:p>
          <a:p>
            <a:pPr marL="285750" indent="-285750">
              <a:buFont typeface="Arial"/>
              <a:buChar char="•"/>
            </a:pPr>
            <a:r>
              <a:rPr lang="en-US" sz="1600">
                <a:ea typeface="+mn-lt"/>
                <a:cs typeface="+mn-lt"/>
              </a:rPr>
              <a:t>Content for P1 on Khan Academy can be found in the pre-school and K-2nd Grade section but note that this section </a:t>
            </a:r>
            <a:r>
              <a:rPr lang="en-US" sz="1600" dirty="0">
                <a:ea typeface="+mn-lt"/>
                <a:cs typeface="+mn-lt"/>
              </a:rPr>
              <a:t>covers all the way up to P4.</a:t>
            </a:r>
          </a:p>
          <a:p>
            <a:pPr marL="285750" indent="-285750">
              <a:buFont typeface="Arial"/>
              <a:buChar char="•"/>
            </a:pPr>
            <a:r>
              <a:rPr lang="en-US" sz="1600">
                <a:ea typeface="+mn-lt"/>
                <a:cs typeface="+mn-lt"/>
              </a:rPr>
              <a:t>Content for P2-P4 on Khan Academy can be found in the K-2nd Grade Section</a:t>
            </a:r>
            <a:endParaRPr lang="en-US">
              <a:cs typeface="Calibri" panose="020F0502020204030204"/>
            </a:endParaRPr>
          </a:p>
          <a:p>
            <a:pPr marL="285750" indent="-285750">
              <a:buFont typeface="Arial"/>
              <a:buChar char="•"/>
            </a:pPr>
            <a:r>
              <a:rPr lang="en-US" sz="1600" dirty="0">
                <a:ea typeface="+mn-lt"/>
                <a:cs typeface="+mn-lt"/>
              </a:rPr>
              <a:t>Content for P5-P7 on Khan Academy can be found in the 3rd Grade, 4th Grade and 5th Grade </a:t>
            </a:r>
            <a:r>
              <a:rPr lang="en-US" sz="1600">
                <a:ea typeface="+mn-lt"/>
                <a:cs typeface="+mn-lt"/>
              </a:rPr>
              <a:t>Sections</a:t>
            </a:r>
            <a:endParaRPr lang="en-US">
              <a:cs typeface="Calibri" panose="020F0502020204030204"/>
            </a:endParaRPr>
          </a:p>
          <a:p>
            <a:r>
              <a:rPr lang="en-US" sz="1600">
                <a:ea typeface="+mn-lt"/>
                <a:cs typeface="+mn-lt"/>
              </a:rPr>
              <a:t>If you use the quiz section, this will give the learner an idea of what they can do </a:t>
            </a:r>
            <a:r>
              <a:rPr lang="en-US" sz="1600" dirty="0">
                <a:ea typeface="+mn-lt"/>
                <a:cs typeface="+mn-lt"/>
              </a:rPr>
              <a:t>confidently and </a:t>
            </a:r>
            <a:r>
              <a:rPr lang="en-US" sz="1600">
                <a:ea typeface="+mn-lt"/>
                <a:cs typeface="+mn-lt"/>
              </a:rPr>
              <a:t>what they may need to learn/revisit. The Khan Academy then </a:t>
            </a:r>
            <a:r>
              <a:rPr lang="en-US" sz="1600" dirty="0">
                <a:ea typeface="+mn-lt"/>
                <a:cs typeface="+mn-lt"/>
              </a:rPr>
              <a:t>suggests the content that would be </a:t>
            </a:r>
            <a:r>
              <a:rPr lang="en-US" sz="1600">
                <a:ea typeface="+mn-lt"/>
                <a:cs typeface="+mn-lt"/>
              </a:rPr>
              <a:t>useful for them to work on. These are marked with a yellow star. </a:t>
            </a:r>
            <a:endParaRPr lang="en-US" sz="1600">
              <a:solidFill>
                <a:srgbClr val="000000"/>
              </a:solidFill>
              <a:cs typeface="Calibri" panose="020F0502020204030204"/>
            </a:endParaRPr>
          </a:p>
          <a:p>
            <a:endParaRPr lang="en-GB" dirty="0">
              <a:solidFill>
                <a:srgbClr val="000000"/>
              </a:solidFill>
              <a:cs typeface="Calibri" panose="020F0502020204030204"/>
            </a:endParaRPr>
          </a:p>
        </p:txBody>
      </p:sp>
    </p:spTree>
    <p:extLst>
      <p:ext uri="{BB962C8B-B14F-4D97-AF65-F5344CB8AC3E}">
        <p14:creationId xmlns:p14="http://schemas.microsoft.com/office/powerpoint/2010/main" val="363455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34563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spAutoFit/>
          </a:bodyPr>
          <a:lstStyle/>
          <a:p>
            <a:r>
              <a:rPr lang="en-GB" sz="2400" b="1">
                <a:solidFill>
                  <a:schemeClr val="bg1"/>
                </a:solidFill>
              </a:rPr>
              <a:t>Khan Academy Overview</a:t>
            </a:r>
            <a:endParaRPr lang="en-GB" sz="2400" b="1" cap="all">
              <a:ln w="0"/>
              <a:solidFill>
                <a:schemeClr val="bg1"/>
              </a:solidFill>
            </a:endParaRPr>
          </a:p>
        </p:txBody>
      </p:sp>
      <p:sp>
        <p:nvSpPr>
          <p:cNvPr id="2" name="Rectangle 1"/>
          <p:cNvSpPr/>
          <p:nvPr/>
        </p:nvSpPr>
        <p:spPr>
          <a:xfrm>
            <a:off x="155451" y="1357323"/>
            <a:ext cx="8208913" cy="1107996"/>
          </a:xfrm>
          <a:prstGeom prst="rect">
            <a:avLst/>
          </a:prstGeom>
          <a:solidFill>
            <a:schemeClr val="bg1"/>
          </a:solidFill>
          <a:ln>
            <a:solidFill>
              <a:srgbClr val="00B0F0"/>
            </a:solidFill>
          </a:ln>
        </p:spPr>
        <p:txBody>
          <a:bodyPr wrap="square" anchor="t">
            <a:spAutoFit/>
          </a:bodyPr>
          <a:lstStyle/>
          <a:p>
            <a:r>
              <a:rPr lang="en-US" sz="1600">
                <a:ea typeface="+mn-lt"/>
                <a:cs typeface="+mn-lt"/>
              </a:rPr>
              <a:t>Examples of practice questions – </a:t>
            </a:r>
            <a:endParaRPr lang="en-US"/>
          </a:p>
          <a:p>
            <a:r>
              <a:rPr lang="en-US" sz="1600" dirty="0">
                <a:ea typeface="+mn-lt"/>
                <a:cs typeface="+mn-lt"/>
              </a:rPr>
              <a:t>  </a:t>
            </a:r>
          </a:p>
          <a:p>
            <a:r>
              <a:rPr lang="en-US" sz="1600" dirty="0">
                <a:ea typeface="+mn-lt"/>
                <a:cs typeface="+mn-lt"/>
              </a:rPr>
              <a:t>   </a:t>
            </a:r>
            <a:endParaRPr lang="en-US">
              <a:ea typeface="+mn-lt"/>
              <a:cs typeface="+mn-lt"/>
            </a:endParaRPr>
          </a:p>
          <a:p>
            <a:endParaRPr lang="en-GB" dirty="0">
              <a:solidFill>
                <a:srgbClr val="000000"/>
              </a:solidFill>
              <a:cs typeface="Calibri" panose="020F0502020204030204"/>
            </a:endParaRPr>
          </a:p>
        </p:txBody>
      </p:sp>
      <p:pic>
        <p:nvPicPr>
          <p:cNvPr id="6" name="Picture 7" descr="A screenshot of a cell phone&#10;&#10;Description generated with very high confidence">
            <a:extLst>
              <a:ext uri="{FF2B5EF4-FFF2-40B4-BE49-F238E27FC236}">
                <a16:creationId xmlns:a16="http://schemas.microsoft.com/office/drawing/2014/main" xmlns="" id="{9C482138-C9A2-4DE8-AFAE-4A0917AB4941}"/>
              </a:ext>
            </a:extLst>
          </p:cNvPr>
          <p:cNvPicPr>
            <a:picLocks noChangeAspect="1"/>
          </p:cNvPicPr>
          <p:nvPr/>
        </p:nvPicPr>
        <p:blipFill>
          <a:blip r:embed="rId4"/>
          <a:stretch>
            <a:fillRect/>
          </a:stretch>
        </p:blipFill>
        <p:spPr>
          <a:xfrm>
            <a:off x="277660" y="1913936"/>
            <a:ext cx="3943610" cy="2007169"/>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xmlns="" id="{C173071F-D5F7-4F0F-AA6B-97D39819A181}"/>
              </a:ext>
            </a:extLst>
          </p:cNvPr>
          <p:cNvPicPr>
            <a:picLocks noChangeAspect="1"/>
          </p:cNvPicPr>
          <p:nvPr/>
        </p:nvPicPr>
        <p:blipFill>
          <a:blip r:embed="rId5"/>
          <a:stretch>
            <a:fillRect/>
          </a:stretch>
        </p:blipFill>
        <p:spPr>
          <a:xfrm>
            <a:off x="4453003" y="1915108"/>
            <a:ext cx="3870542" cy="1994389"/>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xmlns="" id="{2D561F39-7EF6-40E4-92CD-57411CFF0314}"/>
              </a:ext>
            </a:extLst>
          </p:cNvPr>
          <p:cNvPicPr>
            <a:picLocks noChangeAspect="1"/>
          </p:cNvPicPr>
          <p:nvPr/>
        </p:nvPicPr>
        <p:blipFill>
          <a:blip r:embed="rId6"/>
          <a:stretch>
            <a:fillRect/>
          </a:stretch>
        </p:blipFill>
        <p:spPr>
          <a:xfrm>
            <a:off x="277661" y="4288076"/>
            <a:ext cx="3943611" cy="1977025"/>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xmlns="" id="{5DF2C66C-2554-42A9-8417-A7651A2D9182}"/>
              </a:ext>
            </a:extLst>
          </p:cNvPr>
          <p:cNvPicPr>
            <a:picLocks noChangeAspect="1"/>
          </p:cNvPicPr>
          <p:nvPr/>
        </p:nvPicPr>
        <p:blipFill>
          <a:blip r:embed="rId7"/>
          <a:stretch>
            <a:fillRect/>
          </a:stretch>
        </p:blipFill>
        <p:spPr>
          <a:xfrm>
            <a:off x="4453003" y="4284519"/>
            <a:ext cx="3870542" cy="1984139"/>
          </a:xfrm>
          <a:prstGeom prst="rect">
            <a:avLst/>
          </a:prstGeom>
        </p:spPr>
      </p:pic>
    </p:spTree>
    <p:extLst>
      <p:ext uri="{BB962C8B-B14F-4D97-AF65-F5344CB8AC3E}">
        <p14:creationId xmlns:p14="http://schemas.microsoft.com/office/powerpoint/2010/main" val="223135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4" y="251476"/>
            <a:ext cx="9036496" cy="925797"/>
          </a:xfrm>
          <a:prstGeom prst="rect">
            <a:avLst/>
          </a:prstGeom>
          <a:gradFill>
            <a:gsLst>
              <a:gs pos="42000">
                <a:srgbClr val="0070C0"/>
              </a:gs>
              <a:gs pos="75000">
                <a:srgbClr val="089C6E"/>
              </a:gs>
              <a:gs pos="417">
                <a:srgbClr val="001642"/>
              </a:gs>
              <a:gs pos="33000">
                <a:schemeClr val="accent4">
                  <a:lumMod val="50000"/>
                </a:schemeClr>
              </a:gs>
              <a:gs pos="83000">
                <a:schemeClr val="bg1"/>
              </a:gs>
              <a:gs pos="57000">
                <a:srgbClr val="C2146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79" y="0"/>
            <a:ext cx="1428750" cy="1428750"/>
          </a:xfrm>
          <a:prstGeom prst="rect">
            <a:avLst/>
          </a:prstGeom>
        </p:spPr>
      </p:pic>
      <p:sp>
        <p:nvSpPr>
          <p:cNvPr id="7" name="Rectangle 6"/>
          <p:cNvSpPr/>
          <p:nvPr/>
        </p:nvSpPr>
        <p:spPr>
          <a:xfrm>
            <a:off x="467544" y="391209"/>
            <a:ext cx="5832648" cy="461665"/>
          </a:xfrm>
          <a:prstGeom prst="rect">
            <a:avLst/>
          </a:prstGeom>
        </p:spPr>
        <p:txBody>
          <a:bodyPr wrap="square" anchor="t">
            <a:spAutoFit/>
          </a:bodyPr>
          <a:lstStyle/>
          <a:p>
            <a:r>
              <a:rPr lang="en-GB" sz="2400" b="1" dirty="0" err="1">
                <a:solidFill>
                  <a:schemeClr val="bg1"/>
                </a:solidFill>
              </a:rPr>
              <a:t>Matholia</a:t>
            </a:r>
            <a:r>
              <a:rPr lang="en-GB" sz="2400" b="1" dirty="0">
                <a:solidFill>
                  <a:schemeClr val="bg1"/>
                </a:solidFill>
              </a:rPr>
              <a:t> Overview</a:t>
            </a:r>
            <a:endParaRPr lang="en-GB" sz="2400" b="1" cap="all" dirty="0">
              <a:ln w="0"/>
              <a:solidFill>
                <a:schemeClr val="bg1"/>
              </a:solidFill>
            </a:endParaRPr>
          </a:p>
        </p:txBody>
      </p:sp>
      <p:sp>
        <p:nvSpPr>
          <p:cNvPr id="6" name="Rectangle 5"/>
          <p:cNvSpPr/>
          <p:nvPr/>
        </p:nvSpPr>
        <p:spPr>
          <a:xfrm>
            <a:off x="285750" y="889844"/>
            <a:ext cx="8148804" cy="6032421"/>
          </a:xfrm>
          <a:prstGeom prst="rect">
            <a:avLst/>
          </a:prstGeom>
        </p:spPr>
        <p:txBody>
          <a:bodyPr wrap="square">
            <a:spAutoFit/>
          </a:bodyPr>
          <a:lstStyle/>
          <a:p>
            <a:endParaRPr lang="en-GB" b="1" u="sng" dirty="0" smtClean="0"/>
          </a:p>
          <a:p>
            <a:r>
              <a:rPr lang="en-GB" sz="1600" b="1" u="sng" dirty="0" err="1" smtClean="0">
                <a:latin typeface="Arial" panose="020B0604020202020204" pitchFamily="34" charset="0"/>
                <a:cs typeface="Arial" panose="020B0604020202020204" pitchFamily="34" charset="0"/>
              </a:rPr>
              <a:t>Matholia</a:t>
            </a:r>
            <a:r>
              <a:rPr lang="en-GB" sz="1600" b="1" u="sng" dirty="0" smtClean="0">
                <a:latin typeface="Arial" panose="020B0604020202020204" pitchFamily="34" charset="0"/>
                <a:cs typeface="Arial" panose="020B0604020202020204" pitchFamily="34" charset="0"/>
              </a:rPr>
              <a:t> Overview</a:t>
            </a:r>
          </a:p>
          <a:p>
            <a:endParaRPr lang="en-GB" sz="16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GB" sz="1600" dirty="0" err="1">
                <a:latin typeface="Arial" panose="020B0604020202020204" pitchFamily="34" charset="0"/>
                <a:cs typeface="Arial" panose="020B0604020202020204" pitchFamily="34" charset="0"/>
              </a:rPr>
              <a:t>Matholia</a:t>
            </a:r>
            <a:r>
              <a:rPr lang="en-GB" sz="1600" dirty="0">
                <a:latin typeface="Arial" panose="020B0604020202020204" pitchFamily="34" charset="0"/>
                <a:cs typeface="Arial" panose="020B0604020202020204" pitchFamily="34" charset="0"/>
              </a:rPr>
              <a:t> is an online mathematics learning portal providing pupils, teachers and parents with dedicated content based on the latest primary maths syllabus from the Singapore Ministry of Education.</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The platform supports a number of national curriculums. The UK curriculum which is available on the platform is based on the English Curriculum. </a:t>
            </a:r>
          </a:p>
          <a:p>
            <a:pPr marL="285750" lvl="0" indent="-285750">
              <a:buFont typeface="Wingdings" panose="05000000000000000000" pitchFamily="2" charset="2"/>
              <a:buChar char="§"/>
            </a:pPr>
            <a:r>
              <a:rPr lang="en-GB" sz="1600" b="1" dirty="0">
                <a:latin typeface="Arial" panose="020B0604020202020204" pitchFamily="34" charset="0"/>
                <a:cs typeface="Arial" panose="020B0604020202020204" pitchFamily="34" charset="0"/>
              </a:rPr>
              <a:t>Subscription to this platform is free until the end of the school year</a:t>
            </a:r>
            <a:r>
              <a:rPr lang="en-GB" sz="1600" dirty="0">
                <a:latin typeface="Arial" panose="020B0604020202020204" pitchFamily="34" charset="0"/>
                <a:cs typeface="Arial" panose="020B0604020202020204" pitchFamily="34" charset="0"/>
              </a:rPr>
              <a:t>. Subscription is very quick and easy to complete on </a:t>
            </a:r>
            <a:r>
              <a:rPr lang="en-GB" sz="1600" u="sng" dirty="0">
                <a:latin typeface="Arial" panose="020B0604020202020204" pitchFamily="34" charset="0"/>
                <a:cs typeface="Arial" panose="020B0604020202020204" pitchFamily="34" charset="0"/>
                <a:hlinkClick r:id="rId4"/>
              </a:rPr>
              <a:t>www.matholia.com</a:t>
            </a:r>
            <a:r>
              <a:rPr lang="en-GB" sz="1600" dirty="0">
                <a:latin typeface="Arial" panose="020B0604020202020204" pitchFamily="34" charset="0"/>
                <a:cs typeface="Arial" panose="020B0604020202020204" pitchFamily="34" charset="0"/>
              </a:rPr>
              <a:t>. Pupils/ class can be added to your subscription. </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This simple guide provides an overview of how </a:t>
            </a:r>
            <a:r>
              <a:rPr lang="en-GB" sz="1600" dirty="0" err="1">
                <a:latin typeface="Arial" panose="020B0604020202020204" pitchFamily="34" charset="0"/>
                <a:cs typeface="Arial" panose="020B0604020202020204" pitchFamily="34" charset="0"/>
              </a:rPr>
              <a:t>Matholia</a:t>
            </a:r>
            <a:r>
              <a:rPr lang="en-GB" sz="1600" dirty="0">
                <a:latin typeface="Arial" panose="020B0604020202020204" pitchFamily="34" charset="0"/>
                <a:cs typeface="Arial" panose="020B0604020202020204" pitchFamily="34" charset="0"/>
              </a:rPr>
              <a:t> can be used effectively as a digital platform for </a:t>
            </a:r>
            <a:r>
              <a:rPr lang="en-GB" sz="1600" dirty="0" smtClean="0">
                <a:latin typeface="Arial" panose="020B0604020202020204" pitchFamily="34" charset="0"/>
                <a:cs typeface="Arial" panose="020B0604020202020204" pitchFamily="34" charset="0"/>
              </a:rPr>
              <a:t>learners.</a:t>
            </a:r>
          </a:p>
          <a:p>
            <a:endParaRPr lang="en-GB" sz="1600" dirty="0">
              <a:latin typeface="Arial" panose="020B0604020202020204" pitchFamily="34" charset="0"/>
              <a:cs typeface="Arial" panose="020B0604020202020204" pitchFamily="34" charset="0"/>
            </a:endParaRPr>
          </a:p>
          <a:p>
            <a:r>
              <a:rPr lang="en-GB" sz="1600" b="1" u="sng" dirty="0" err="1">
                <a:latin typeface="Arial" panose="020B0604020202020204" pitchFamily="34" charset="0"/>
                <a:cs typeface="Arial" panose="020B0604020202020204" pitchFamily="34" charset="0"/>
              </a:rPr>
              <a:t>Matholia</a:t>
            </a:r>
            <a:r>
              <a:rPr lang="en-GB" sz="1600" b="1" u="sng" dirty="0">
                <a:latin typeface="Arial" panose="020B0604020202020204" pitchFamily="34" charset="0"/>
                <a:cs typeface="Arial" panose="020B0604020202020204" pitchFamily="34" charset="0"/>
              </a:rPr>
              <a:t> </a:t>
            </a:r>
            <a:r>
              <a:rPr lang="en-GB" sz="1600" b="1" u="sng" dirty="0" smtClean="0">
                <a:latin typeface="Arial" panose="020B0604020202020204" pitchFamily="34" charset="0"/>
                <a:cs typeface="Arial" panose="020B0604020202020204" pitchFamily="34" charset="0"/>
              </a:rPr>
              <a:t>Platform</a:t>
            </a:r>
          </a:p>
          <a:p>
            <a:endParaRPr lang="en-GB" sz="1600" dirty="0">
              <a:latin typeface="Arial" panose="020B0604020202020204" pitchFamily="34" charset="0"/>
              <a:cs typeface="Arial" panose="020B0604020202020204" pitchFamily="34" charset="0"/>
            </a:endParaRPr>
          </a:p>
          <a:p>
            <a:pPr lvl="0"/>
            <a:r>
              <a:rPr lang="en-GB" sz="1600" dirty="0">
                <a:latin typeface="Arial" panose="020B0604020202020204" pitchFamily="34" charset="0"/>
                <a:cs typeface="Arial" panose="020B0604020202020204" pitchFamily="34" charset="0"/>
              </a:rPr>
              <a:t>The </a:t>
            </a:r>
            <a:r>
              <a:rPr lang="en-GB" sz="1600" dirty="0" err="1">
                <a:latin typeface="Arial" panose="020B0604020202020204" pitchFamily="34" charset="0"/>
                <a:cs typeface="Arial" panose="020B0604020202020204" pitchFamily="34" charset="0"/>
              </a:rPr>
              <a:t>Matholia</a:t>
            </a:r>
            <a:r>
              <a:rPr lang="en-GB" sz="1600" dirty="0">
                <a:latin typeface="Arial" panose="020B0604020202020204" pitchFamily="34" charset="0"/>
                <a:cs typeface="Arial" panose="020B0604020202020204" pitchFamily="34" charset="0"/>
              </a:rPr>
              <a:t> learning portal consists of 5 main components:</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Interactive practice modules.</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Instructional videos</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Explanatory topical fact sheets and fully-worked solutions</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Detailed assessment of concepts and skills</a:t>
            </a:r>
          </a:p>
          <a:p>
            <a:pPr marL="285750" lvl="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Syllabus-based mathematics </a:t>
            </a:r>
            <a:r>
              <a:rPr lang="en-GB" sz="1600" dirty="0" smtClean="0">
                <a:latin typeface="Arial" panose="020B0604020202020204" pitchFamily="34" charset="0"/>
                <a:cs typeface="Arial" panose="020B0604020202020204" pitchFamily="34" charset="0"/>
              </a:rPr>
              <a:t>games</a:t>
            </a:r>
          </a:p>
          <a:p>
            <a:pPr marL="285750" lvl="0" indent="-285750">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339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home page image below </a:t>
            </a:r>
            <a:r>
              <a:rPr lang="en-GB" sz="2000" dirty="0" smtClean="0">
                <a:latin typeface="Arial" panose="020B0604020202020204" pitchFamily="34" charset="0"/>
                <a:cs typeface="Arial" panose="020B0604020202020204" pitchFamily="34" charset="0"/>
              </a:rPr>
              <a:t>shows </a:t>
            </a:r>
            <a:r>
              <a:rPr lang="en-GB" sz="2000" dirty="0">
                <a:latin typeface="Arial" panose="020B0604020202020204" pitchFamily="34" charset="0"/>
                <a:cs typeface="Arial" panose="020B0604020202020204" pitchFamily="34" charset="0"/>
              </a:rPr>
              <a:t>tabs from reception year to year 6. This broadly relates to our P1-P7 curriculum.</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D7A59-36E2-48B9-B146-C1E59501F63F}" type="slidenum">
              <a:rPr lang="en-US" smtClean="0"/>
              <a:pPr/>
              <a:t>8</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0100" y="1771650"/>
            <a:ext cx="7372350" cy="3848100"/>
          </a:xfrm>
          <a:prstGeom prst="rect">
            <a:avLst/>
          </a:prstGeom>
        </p:spPr>
      </p:pic>
    </p:spTree>
    <p:extLst>
      <p:ext uri="{BB962C8B-B14F-4D97-AF65-F5344CB8AC3E}">
        <p14:creationId xmlns:p14="http://schemas.microsoft.com/office/powerpoint/2010/main" val="1513005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7700" y="346076"/>
            <a:ext cx="7886700" cy="1325563"/>
          </a:xfrm>
        </p:spPr>
        <p:txBody>
          <a:bodyPr>
            <a:noAutofit/>
          </a:bodyPr>
          <a:lstStyle/>
          <a:p>
            <a:pPr marL="285750" indent="-285750">
              <a:buFont typeface="Wingdings" panose="05000000000000000000" pitchFamily="2" charset="2"/>
              <a:buChar char="§"/>
            </a:pPr>
            <a:r>
              <a:rPr lang="en-GB" sz="1800" b="1" u="sng" dirty="0" smtClean="0"/>
              <a:t/>
            </a:r>
            <a:br>
              <a:rPr lang="en-GB" sz="1800" b="1" u="sng" dirty="0" smtClean="0"/>
            </a:br>
            <a:r>
              <a:rPr lang="en-GB" sz="1800" b="1" u="sng" dirty="0" smtClean="0"/>
              <a:t/>
            </a:r>
            <a:br>
              <a:rPr lang="en-GB" sz="1800" b="1" u="sng" dirty="0" smtClean="0"/>
            </a:br>
            <a:r>
              <a:rPr lang="en-GB" sz="1800" b="1" u="sng" dirty="0" smtClean="0"/>
              <a:t/>
            </a:r>
            <a:br>
              <a:rPr lang="en-GB" sz="1800" b="1" u="sng" dirty="0" smtClean="0"/>
            </a:br>
            <a:r>
              <a:rPr lang="en-GB" sz="1800" b="1" u="sng" dirty="0"/>
              <a:t/>
            </a:r>
            <a:br>
              <a:rPr lang="en-GB" sz="1800" b="1" u="sng" dirty="0"/>
            </a:br>
            <a:r>
              <a:rPr lang="en-GB" sz="1800" b="1" u="sng" dirty="0" smtClean="0"/>
              <a:t/>
            </a:r>
            <a:br>
              <a:rPr lang="en-GB" sz="1800" b="1" u="sng" dirty="0" smtClean="0"/>
            </a:br>
            <a:r>
              <a:rPr lang="en-GB" sz="1800" b="1" u="sng" dirty="0"/>
              <a:t/>
            </a:r>
            <a:br>
              <a:rPr lang="en-GB" sz="1800" b="1" u="sng" dirty="0"/>
            </a:br>
            <a:r>
              <a:rPr lang="en-GB" sz="1800" b="1" u="sng" dirty="0" smtClean="0">
                <a:latin typeface="Arial" panose="020B0604020202020204" pitchFamily="34" charset="0"/>
                <a:cs typeface="Arial" panose="020B0604020202020204" pitchFamily="34" charset="0"/>
              </a:rPr>
              <a:t>Front Page</a:t>
            </a:r>
            <a:br>
              <a:rPr lang="en-GB" sz="1800" b="1" u="sng"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 image </a:t>
            </a:r>
            <a:r>
              <a:rPr lang="en-GB" sz="1800" dirty="0" smtClean="0">
                <a:latin typeface="Arial" panose="020B0604020202020204" pitchFamily="34" charset="0"/>
                <a:cs typeface="Arial" panose="020B0604020202020204" pitchFamily="34" charset="0"/>
              </a:rPr>
              <a:t>below  </a:t>
            </a:r>
            <a:r>
              <a:rPr lang="en-GB" sz="1800" dirty="0">
                <a:latin typeface="Arial" panose="020B0604020202020204" pitchFamily="34" charset="0"/>
                <a:cs typeface="Arial" panose="020B0604020202020204" pitchFamily="34" charset="0"/>
              </a:rPr>
              <a:t>shows the </a:t>
            </a:r>
            <a:r>
              <a:rPr lang="en-GB" sz="1800" dirty="0" smtClean="0">
                <a:latin typeface="Arial" panose="020B0604020202020204" pitchFamily="34" charset="0"/>
                <a:cs typeface="Arial" panose="020B0604020202020204" pitchFamily="34" charset="0"/>
              </a:rPr>
              <a:t>page image </a:t>
            </a:r>
            <a:r>
              <a:rPr lang="en-GB" sz="1800" dirty="0">
                <a:latin typeface="Arial" panose="020B0604020202020204" pitchFamily="34" charset="0"/>
                <a:cs typeface="Arial" panose="020B0604020202020204" pitchFamily="34" charset="0"/>
              </a:rPr>
              <a:t>when clicking on any of the  </a:t>
            </a:r>
            <a:r>
              <a:rPr lang="en-GB" sz="1800" dirty="0" smtClean="0">
                <a:latin typeface="Arial" panose="020B0604020202020204" pitchFamily="34" charset="0"/>
                <a:cs typeface="Arial" panose="020B0604020202020204" pitchFamily="34" charset="0"/>
              </a:rPr>
              <a:t>year </a:t>
            </a:r>
            <a:r>
              <a:rPr lang="en-GB" sz="1800" dirty="0">
                <a:latin typeface="Arial" panose="020B0604020202020204" pitchFamily="34" charset="0"/>
                <a:cs typeface="Arial" panose="020B0604020202020204" pitchFamily="34" charset="0"/>
              </a:rPr>
              <a:t>tabs from the main page</a:t>
            </a:r>
            <a:r>
              <a:rPr lang="en-GB" sz="1800" dirty="0" smtClean="0">
                <a:latin typeface="Arial" panose="020B0604020202020204" pitchFamily="34" charset="0"/>
                <a:cs typeface="Arial" panose="020B0604020202020204" pitchFamily="34" charset="0"/>
              </a:rPr>
              <a:t>.</a:t>
            </a:r>
            <a:br>
              <a:rPr lang="en-GB" sz="1800"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There are 6 subheadings on the purple bar at the top of the page. They are </a:t>
            </a:r>
            <a:r>
              <a:rPr lang="en-GB" sz="1800" b="1" dirty="0">
                <a:latin typeface="Arial" panose="020B0604020202020204" pitchFamily="34" charset="0"/>
                <a:cs typeface="Arial" panose="020B0604020202020204" pitchFamily="34" charset="0"/>
              </a:rPr>
              <a:t>Practice, Learn, Play, Review, Tools, and Reports</a:t>
            </a:r>
            <a:r>
              <a:rPr lang="en-GB" sz="1800" b="1" dirty="0" smtClean="0">
                <a:latin typeface="Arial" panose="020B0604020202020204" pitchFamily="34" charset="0"/>
                <a:cs typeface="Arial" panose="020B0604020202020204" pitchFamily="34" charset="0"/>
              </a:rPr>
              <a:t>.</a:t>
            </a:r>
            <a:br>
              <a:rPr lang="en-GB" sz="1800" b="1" dirty="0" smtClean="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It is important that when learners use this platform that they do not rush through each module. There are opportunities for learners to </a:t>
            </a:r>
            <a:r>
              <a:rPr lang="en-GB" sz="1800" b="1" dirty="0">
                <a:latin typeface="Arial" panose="020B0604020202020204" pitchFamily="34" charset="0"/>
                <a:cs typeface="Arial" panose="020B0604020202020204" pitchFamily="34" charset="0"/>
              </a:rPr>
              <a:t>practice, learn, and play</a:t>
            </a:r>
            <a:r>
              <a:rPr lang="en-GB" sz="1800" dirty="0">
                <a:latin typeface="Arial" panose="020B0604020202020204" pitchFamily="34" charset="0"/>
                <a:cs typeface="Arial" panose="020B0604020202020204" pitchFamily="34" charset="0"/>
              </a:rPr>
              <a:t> relating to each mathematical idea.</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9</a:t>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295400" y="3467100"/>
            <a:ext cx="6591300" cy="2743200"/>
          </a:xfrm>
          <a:prstGeom prst="rect">
            <a:avLst/>
          </a:prstGeom>
        </p:spPr>
      </p:pic>
    </p:spTree>
    <p:extLst>
      <p:ext uri="{BB962C8B-B14F-4D97-AF65-F5344CB8AC3E}">
        <p14:creationId xmlns:p14="http://schemas.microsoft.com/office/powerpoint/2010/main" val="1576256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E4B59EFA63EA42A52546A1EC8FC5AB" ma:contentTypeVersion="8" ma:contentTypeDescription="Create a new document." ma:contentTypeScope="" ma:versionID="f6ccdd708a34369864f3e3d0485ba7c0">
  <xsd:schema xmlns:xsd="http://www.w3.org/2001/XMLSchema" xmlns:xs="http://www.w3.org/2001/XMLSchema" xmlns:p="http://schemas.microsoft.com/office/2006/metadata/properties" xmlns:ns2="f3258730-969c-4f9b-8ea2-3dd58cddb57f" targetNamespace="http://schemas.microsoft.com/office/2006/metadata/properties" ma:root="true" ma:fieldsID="f71f6d2843b3acf85c4c4e4ab3eea713" ns2:_="">
    <xsd:import namespace="f3258730-969c-4f9b-8ea2-3dd58cddb5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58730-969c-4f9b-8ea2-3dd58cddb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C3B89-1C2D-4DC6-A7A0-6E59C94E9FFC}">
  <ds:schemaRefs>
    <ds:schemaRef ds:uri="http://schemas.microsoft.com/sharepoint/v3/contenttype/forms"/>
  </ds:schemaRefs>
</ds:datastoreItem>
</file>

<file path=customXml/itemProps2.xml><?xml version="1.0" encoding="utf-8"?>
<ds:datastoreItem xmlns:ds="http://schemas.openxmlformats.org/officeDocument/2006/customXml" ds:itemID="{6053CF6F-3280-4292-9E29-8A952B0AB892}">
  <ds:schemaRefs>
    <ds:schemaRef ds:uri="http://purl.org/dc/terms/"/>
    <ds:schemaRef ds:uri="http://schemas.microsoft.com/office/2006/documentManagement/types"/>
    <ds:schemaRef ds:uri="http://purl.org/dc/elements/1.1/"/>
    <ds:schemaRef ds:uri="http://schemas.microsoft.com/office/infopath/2007/PartnerControls"/>
    <ds:schemaRef ds:uri="f3258730-969c-4f9b-8ea2-3dd58cddb57f"/>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8F063F3-BFC8-483B-9E2E-2E4B5B3A2A3E}">
  <ds:schemaRefs>
    <ds:schemaRef ds:uri="f3258730-969c-4f9b-8ea2-3dd58cddb5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283</TotalTime>
  <Words>1778</Words>
  <Application>Microsoft Office PowerPoint</Application>
  <PresentationFormat>On-screen Show (4:3)</PresentationFormat>
  <Paragraphs>398</Paragraphs>
  <Slides>29</Slides>
  <Notes>22</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home page image below shows tabs from reception year to year 6. This broadly relates to our P1-P7 curriculum. </vt:lpstr>
      <vt:lpstr>      Front Page  The image below  shows the page image when clicking on any of the  year tabs from the main page.  There are 6 subheadings on the purple bar at the top of the page. They are Practice, Learn, Play, Review, Tools, and Reports.  It is important that when learners use this platform that they do not rush through each module. There are opportunities for learners to practice, learn, and play relating to each mathematical idea. </vt:lpstr>
      <vt:lpstr>    Practice Modules  Each practice module above is broken down into ‘micro-modules.   Each micro-module addresses a specific learning area, concept or skill from the syllabus E.g. Numbers to 5, Numbers to 10.  Tasks within each micro-module are dynamic and have unlimited questions meaning pupils  can practise across the entire syllabus without experiencing question repetition  </vt:lpstr>
      <vt:lpstr>     Learn  The Matholia ‘Learn’ environment  above  consists of a comprehensive collection of step by step instructional videos. These lessons can be accessed, played and re-watched any time.  Pupils can learn at their own pace allowing them to reinforce conceptual and procedural knowledge, whilst building confidence in mathematics.  More capable pupils can also benefit from the Matholia videos as they are able to access material at their own pace and begin topics that are above and beyond those currently taught in class. </vt:lpstr>
      <vt:lpstr>  Play  The Matholia learning portal below (image 5) includes over 250 mathematics games that closely follow the achievement goals of the Singapore primary mathematics syllabus and links to the CfE.</vt:lpstr>
      <vt:lpstr> Tools  The tools section of the programme below  has many virtual manipulatives that can be used by learners. These include 10 frames, number bond builders, base 10 blocks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‘Role of the SSPIP’</dc:title>
  <dc:creator>Natthapoj Trakulphadetkrai</dc:creator>
  <cp:lastModifiedBy>Valentine, Peter</cp:lastModifiedBy>
  <cp:revision>352</cp:revision>
  <cp:lastPrinted>2019-01-02T12:16:29Z</cp:lastPrinted>
  <dcterms:created xsi:type="dcterms:W3CDTF">2013-11-19T00:01:01Z</dcterms:created>
  <dcterms:modified xsi:type="dcterms:W3CDTF">2020-04-15T13:48:35Z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0x0101007DE4B59EFA63EA42A52546A1EC8FC5AB</vt:lpwstr>
  </property>
</Properties>
</file>