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>
        <p:scale>
          <a:sx n="42" d="100"/>
          <a:sy n="42" d="100"/>
        </p:scale>
        <p:origin x="22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6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2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8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9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98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90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7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3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7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31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slideLayout" Target="../slideLayouts/slideLayout2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microsoft.com/office/2007/relationships/media" Target="../media/media21.m4a"/><Relationship Id="rId18" Type="http://schemas.openxmlformats.org/officeDocument/2006/relationships/audio" Target="../media/media23.m4a"/><Relationship Id="rId26" Type="http://schemas.openxmlformats.org/officeDocument/2006/relationships/audio" Target="../media/media27.m4a"/><Relationship Id="rId3" Type="http://schemas.microsoft.com/office/2007/relationships/media" Target="../media/media16.m4a"/><Relationship Id="rId21" Type="http://schemas.microsoft.com/office/2007/relationships/media" Target="../media/media25.m4a"/><Relationship Id="rId7" Type="http://schemas.microsoft.com/office/2007/relationships/media" Target="../media/media18.m4a"/><Relationship Id="rId12" Type="http://schemas.openxmlformats.org/officeDocument/2006/relationships/audio" Target="../media/media20.m4a"/><Relationship Id="rId17" Type="http://schemas.microsoft.com/office/2007/relationships/media" Target="../media/media23.m4a"/><Relationship Id="rId25" Type="http://schemas.microsoft.com/office/2007/relationships/media" Target="../media/media27.m4a"/><Relationship Id="rId2" Type="http://schemas.openxmlformats.org/officeDocument/2006/relationships/audio" Target="../media/media15.m4a"/><Relationship Id="rId16" Type="http://schemas.openxmlformats.org/officeDocument/2006/relationships/audio" Target="../media/media22.m4a"/><Relationship Id="rId20" Type="http://schemas.openxmlformats.org/officeDocument/2006/relationships/audio" Target="../media/media24.m4a"/><Relationship Id="rId29" Type="http://schemas.openxmlformats.org/officeDocument/2006/relationships/slideLayout" Target="../slideLayouts/slideLayout2.xml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20.m4a"/><Relationship Id="rId24" Type="http://schemas.openxmlformats.org/officeDocument/2006/relationships/audio" Target="../media/media26.m4a"/><Relationship Id="rId5" Type="http://schemas.microsoft.com/office/2007/relationships/media" Target="../media/media17.m4a"/><Relationship Id="rId15" Type="http://schemas.microsoft.com/office/2007/relationships/media" Target="../media/media22.m4a"/><Relationship Id="rId23" Type="http://schemas.microsoft.com/office/2007/relationships/media" Target="../media/media26.m4a"/><Relationship Id="rId28" Type="http://schemas.openxmlformats.org/officeDocument/2006/relationships/audio" Target="../media/media28.m4a"/><Relationship Id="rId10" Type="http://schemas.openxmlformats.org/officeDocument/2006/relationships/audio" Target="../media/media19.m4a"/><Relationship Id="rId19" Type="http://schemas.microsoft.com/office/2007/relationships/media" Target="../media/media24.m4a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audio" Target="../media/media21.m4a"/><Relationship Id="rId22" Type="http://schemas.openxmlformats.org/officeDocument/2006/relationships/audio" Target="../media/media25.m4a"/><Relationship Id="rId27" Type="http://schemas.microsoft.com/office/2007/relationships/media" Target="../media/media28.m4a"/><Relationship Id="rId30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71648-E52C-4AA1-ACD4-A765E3086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91" y="318655"/>
            <a:ext cx="6232813" cy="497378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volini" panose="03000502040302020204" pitchFamily="66" charset="0"/>
              </a:rPr>
              <a:t>Country: France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volini" panose="03000502040302020204" pitchFamily="66" charset="0"/>
              </a:rPr>
              <a:t>Capital City: Paris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volini" panose="03000502040302020204" pitchFamily="66" charset="0"/>
              </a:rPr>
              <a:t>Language: French</a:t>
            </a:r>
            <a:b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volini" panose="03000502040302020204" pitchFamily="66" charset="0"/>
              </a:rPr>
            </a:b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volini" panose="03000502040302020204" pitchFamily="66" charset="0"/>
              </a:rPr>
              <a:t>Currency: Euro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6347C-225E-4C80-B687-A1E23CB76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999017"/>
            <a:ext cx="5143500" cy="336665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3FB66C-58CA-48C8-A6D5-0D9005540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5999017"/>
            <a:ext cx="5405005" cy="35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9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E22B-F10B-4913-ADF1-C784331E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65" y="0"/>
            <a:ext cx="5915025" cy="567104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volini" panose="03000502040302020204" pitchFamily="66" charset="0"/>
              </a:rPr>
              <a:t>Places to visit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277FA92-82A4-4E6B-8D90-FEB71AA52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194895"/>
              </p:ext>
            </p:extLst>
          </p:nvPr>
        </p:nvGraphicFramePr>
        <p:xfrm>
          <a:off x="305664" y="567104"/>
          <a:ext cx="6153225" cy="915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453">
                  <a:extLst>
                    <a:ext uri="{9D8B030D-6E8A-4147-A177-3AD203B41FA5}">
                      <a16:colId xmlns:a16="http://schemas.microsoft.com/office/drawing/2014/main" val="2883748596"/>
                    </a:ext>
                  </a:extLst>
                </a:gridCol>
                <a:gridCol w="3000772">
                  <a:extLst>
                    <a:ext uri="{9D8B030D-6E8A-4147-A177-3AD203B41FA5}">
                      <a16:colId xmlns:a16="http://schemas.microsoft.com/office/drawing/2014/main" val="680698796"/>
                    </a:ext>
                  </a:extLst>
                </a:gridCol>
              </a:tblGrid>
              <a:tr h="1284159">
                <a:tc>
                  <a:txBody>
                    <a:bodyPr/>
                    <a:lstStyle/>
                    <a:p>
                      <a:r>
                        <a:rPr lang="fr-FR" sz="2000" noProof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La Tour Eiffel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276574"/>
                  </a:ext>
                </a:extLst>
              </a:tr>
              <a:tr h="1155230">
                <a:tc>
                  <a:txBody>
                    <a:bodyPr/>
                    <a:lstStyle/>
                    <a:p>
                      <a:r>
                        <a:rPr lang="fr-FR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L’Arc de Triomphe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769363"/>
                  </a:ext>
                </a:extLst>
              </a:tr>
              <a:tr h="1176201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La cathédrale de Notre Dame </a:t>
                      </a:r>
                    </a:p>
                    <a:p>
                      <a:r>
                        <a:rPr lang="fr-FR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Tour en bateau-mouche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987807"/>
                  </a:ext>
                </a:extLst>
              </a:tr>
              <a:tr h="1088605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Le Sacré Coeur et </a:t>
                      </a:r>
                    </a:p>
                    <a:p>
                      <a:r>
                        <a:rPr lang="fr-FR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Montmartre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33369"/>
                  </a:ext>
                </a:extLst>
              </a:tr>
              <a:tr h="1123333">
                <a:tc>
                  <a:txBody>
                    <a:bodyPr/>
                    <a:lstStyle/>
                    <a:p>
                      <a:r>
                        <a:rPr lang="fr-FR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Le Louvre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561164"/>
                  </a:ext>
                </a:extLst>
              </a:tr>
              <a:tr h="1176201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Les Champs Elysées</a:t>
                      </a:r>
                    </a:p>
                    <a:p>
                      <a:r>
                        <a:rPr lang="fr-FR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Les Jardins de Tuileries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559625"/>
                  </a:ext>
                </a:extLst>
              </a:tr>
              <a:tr h="111744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Le Château de Versailles</a:t>
                      </a:r>
                    </a:p>
                    <a:p>
                      <a:endParaRPr lang="fr-FR" sz="2000" b="1" noProof="0" dirty="0">
                        <a:latin typeface="Comic Sans MS" panose="030F070203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10041"/>
                  </a:ext>
                </a:extLst>
              </a:tr>
              <a:tr h="1038185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Disneyland Paris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61010"/>
                  </a:ext>
                </a:extLst>
              </a:tr>
            </a:tbl>
          </a:graphicData>
        </a:graphic>
      </p:graphicFrame>
      <p:pic>
        <p:nvPicPr>
          <p:cNvPr id="7" name="Picture 6" descr="A picture containing outdoor, building, arch, road&#10;&#10;Description automatically generated">
            <a:extLst>
              <a:ext uri="{FF2B5EF4-FFF2-40B4-BE49-F238E27FC236}">
                <a16:creationId xmlns:a16="http://schemas.microsoft.com/office/drawing/2014/main" id="{894D602E-2861-4DCB-B548-44CD9B453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19" y="1923617"/>
            <a:ext cx="2031983" cy="1061739"/>
          </a:xfrm>
          <a:prstGeom prst="rect">
            <a:avLst/>
          </a:prstGeom>
        </p:spPr>
      </p:pic>
      <p:pic>
        <p:nvPicPr>
          <p:cNvPr id="9" name="Picture 8" descr="A large clock tower in the background&#10;&#10;Description automatically generated">
            <a:extLst>
              <a:ext uri="{FF2B5EF4-FFF2-40B4-BE49-F238E27FC236}">
                <a16:creationId xmlns:a16="http://schemas.microsoft.com/office/drawing/2014/main" id="{911ED0BD-8E55-4F92-8BF2-E8965BAEC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11" y="584655"/>
            <a:ext cx="2022273" cy="1217712"/>
          </a:xfrm>
          <a:prstGeom prst="rect">
            <a:avLst/>
          </a:prstGeom>
        </p:spPr>
      </p:pic>
      <p:pic>
        <p:nvPicPr>
          <p:cNvPr id="11" name="Picture 10" descr="A picture containing building, outdoor, clock, tower&#10;&#10;Description automatically generated">
            <a:extLst>
              <a:ext uri="{FF2B5EF4-FFF2-40B4-BE49-F238E27FC236}">
                <a16:creationId xmlns:a16="http://schemas.microsoft.com/office/drawing/2014/main" id="{6C5C99E7-D648-4B73-93DF-C85229FF2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18" y="5322158"/>
            <a:ext cx="2741279" cy="1072187"/>
          </a:xfrm>
          <a:prstGeom prst="rect">
            <a:avLst/>
          </a:prstGeom>
        </p:spPr>
      </p:pic>
      <p:pic>
        <p:nvPicPr>
          <p:cNvPr id="13" name="Picture 12" descr="A large white building&#10;&#10;Description automatically generated">
            <a:extLst>
              <a:ext uri="{FF2B5EF4-FFF2-40B4-BE49-F238E27FC236}">
                <a16:creationId xmlns:a16="http://schemas.microsoft.com/office/drawing/2014/main" id="{14892FFE-B066-4EB5-ACB0-A1120F800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15" y="4202664"/>
            <a:ext cx="1341896" cy="1005645"/>
          </a:xfrm>
          <a:prstGeom prst="rect">
            <a:avLst/>
          </a:prstGeom>
        </p:spPr>
      </p:pic>
      <p:pic>
        <p:nvPicPr>
          <p:cNvPr id="15" name="Picture 14" descr="A bridge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06D3F726-0C4B-4F03-B95B-60D61D10F1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6"/>
          <a:stretch/>
        </p:blipFill>
        <p:spPr>
          <a:xfrm>
            <a:off x="3639318" y="3082776"/>
            <a:ext cx="2741279" cy="1015224"/>
          </a:xfrm>
          <a:prstGeom prst="rect">
            <a:avLst/>
          </a:prstGeom>
        </p:spPr>
      </p:pic>
      <p:pic>
        <p:nvPicPr>
          <p:cNvPr id="10" name="Picture 9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D7ED606D-17A4-4E76-8D31-692D50DC6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5" b="11930"/>
          <a:stretch/>
        </p:blipFill>
        <p:spPr>
          <a:xfrm>
            <a:off x="5038702" y="4203347"/>
            <a:ext cx="1341896" cy="1005645"/>
          </a:xfrm>
          <a:prstGeom prst="rect">
            <a:avLst/>
          </a:prstGeom>
        </p:spPr>
      </p:pic>
      <p:pic>
        <p:nvPicPr>
          <p:cNvPr id="16" name="Picture 15" descr="A castle on top of a building&#10;&#10;Description automatically generated">
            <a:extLst>
              <a:ext uri="{FF2B5EF4-FFF2-40B4-BE49-F238E27FC236}">
                <a16:creationId xmlns:a16="http://schemas.microsoft.com/office/drawing/2014/main" id="{F9769A56-252D-45D5-A318-213EAB4994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80" y="7629608"/>
            <a:ext cx="2741279" cy="915271"/>
          </a:xfrm>
          <a:prstGeom prst="rect">
            <a:avLst/>
          </a:prstGeom>
        </p:spPr>
      </p:pic>
      <p:pic>
        <p:nvPicPr>
          <p:cNvPr id="8" name="Picture 7" descr="A view of a city&#10;&#10;Description automatically generated">
            <a:extLst>
              <a:ext uri="{FF2B5EF4-FFF2-40B4-BE49-F238E27FC236}">
                <a16:creationId xmlns:a16="http://schemas.microsoft.com/office/drawing/2014/main" id="{7FC4FD68-3749-4629-9DEB-649A9D5BF5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180" y="6425355"/>
            <a:ext cx="1355565" cy="1072187"/>
          </a:xfrm>
          <a:prstGeom prst="rect">
            <a:avLst/>
          </a:prstGeom>
        </p:spPr>
      </p:pic>
      <p:pic>
        <p:nvPicPr>
          <p:cNvPr id="18" name="Picture 17" descr="A picture containing outdoor, road, building, tree&#10;&#10;Description automatically generated">
            <a:extLst>
              <a:ext uri="{FF2B5EF4-FFF2-40B4-BE49-F238E27FC236}">
                <a16:creationId xmlns:a16="http://schemas.microsoft.com/office/drawing/2014/main" id="{37606CA8-B46C-4937-82CB-1AA54DF5C5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57" y="6395539"/>
            <a:ext cx="1299881" cy="1072186"/>
          </a:xfrm>
          <a:prstGeom prst="rect">
            <a:avLst/>
          </a:prstGeom>
        </p:spPr>
      </p:pic>
      <p:pic>
        <p:nvPicPr>
          <p:cNvPr id="20" name="Picture 19" descr="A large building&#10;&#10;Description automatically generated">
            <a:extLst>
              <a:ext uri="{FF2B5EF4-FFF2-40B4-BE49-F238E27FC236}">
                <a16:creationId xmlns:a16="http://schemas.microsoft.com/office/drawing/2014/main" id="{7ECBBA92-4BFE-432D-89CC-EFC7482F55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17" y="8676946"/>
            <a:ext cx="2687141" cy="9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9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1C659-423E-4D1F-9272-BE6554D3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25623"/>
            <a:ext cx="5915025" cy="664086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  <a:cs typeface="Cavolini" panose="03000502040302020204" pitchFamily="66" charset="0"/>
              </a:rPr>
              <a:t>Specialities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E5E83E-93AE-4FB6-AC47-3D295F074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23555"/>
              </p:ext>
            </p:extLst>
          </p:nvPr>
        </p:nvGraphicFramePr>
        <p:xfrm>
          <a:off x="249382" y="942107"/>
          <a:ext cx="6045196" cy="8838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393">
                  <a:extLst>
                    <a:ext uri="{9D8B030D-6E8A-4147-A177-3AD203B41FA5}">
                      <a16:colId xmlns:a16="http://schemas.microsoft.com/office/drawing/2014/main" val="1423383220"/>
                    </a:ext>
                  </a:extLst>
                </a:gridCol>
                <a:gridCol w="3158803">
                  <a:extLst>
                    <a:ext uri="{9D8B030D-6E8A-4147-A177-3AD203B41FA5}">
                      <a16:colId xmlns:a16="http://schemas.microsoft.com/office/drawing/2014/main" val="592509093"/>
                    </a:ext>
                  </a:extLst>
                </a:gridCol>
              </a:tblGrid>
              <a:tr h="862898">
                <a:tc>
                  <a:txBody>
                    <a:bodyPr/>
                    <a:lstStyle/>
                    <a:p>
                      <a:r>
                        <a:rPr lang="fr-FR" sz="2000" b="1" noProof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une baguette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732889"/>
                  </a:ext>
                </a:extLst>
              </a:tr>
              <a:tr h="887808">
                <a:tc>
                  <a:txBody>
                    <a:bodyPr/>
                    <a:lstStyle/>
                    <a:p>
                      <a:r>
                        <a:rPr lang="fr-FR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un croissant /</a:t>
                      </a:r>
                    </a:p>
                    <a:p>
                      <a:r>
                        <a:rPr lang="fr-FR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pain au chocolat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380581"/>
                  </a:ext>
                </a:extLst>
              </a:tr>
              <a:tr h="862898">
                <a:tc>
                  <a:txBody>
                    <a:bodyPr/>
                    <a:lstStyle/>
                    <a:p>
                      <a:r>
                        <a:rPr lang="fr-FR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une crêpe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78445"/>
                  </a:ext>
                </a:extLst>
              </a:tr>
              <a:tr h="997455">
                <a:tc>
                  <a:txBody>
                    <a:bodyPr/>
                    <a:lstStyle/>
                    <a:p>
                      <a:r>
                        <a:rPr lang="fr-FR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la soupe à l’oignon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023120"/>
                  </a:ext>
                </a:extLst>
              </a:tr>
              <a:tr h="862898">
                <a:tc>
                  <a:txBody>
                    <a:bodyPr/>
                    <a:lstStyle/>
                    <a:p>
                      <a:r>
                        <a:rPr lang="fr-FR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Coq au vin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12166"/>
                  </a:ext>
                </a:extLst>
              </a:tr>
              <a:tr h="862898">
                <a:tc>
                  <a:txBody>
                    <a:bodyPr/>
                    <a:lstStyle/>
                    <a:p>
                      <a:r>
                        <a:rPr lang="fr-FR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Moules frites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01668"/>
                  </a:ext>
                </a:extLst>
              </a:tr>
              <a:tr h="887808">
                <a:tc>
                  <a:txBody>
                    <a:bodyPr/>
                    <a:lstStyle/>
                    <a:p>
                      <a:r>
                        <a:rPr lang="fr-FR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les escargots</a:t>
                      </a:r>
                    </a:p>
                    <a:p>
                      <a:endParaRPr lang="fr-FR" sz="2000" b="1" noProof="0">
                        <a:latin typeface="Comic Sans MS" panose="030F070203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091567"/>
                  </a:ext>
                </a:extLst>
              </a:tr>
              <a:tr h="887808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un croque-monsieur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121113"/>
                  </a:ext>
                </a:extLst>
              </a:tr>
              <a:tr h="862898">
                <a:tc>
                  <a:txBody>
                    <a:bodyPr/>
                    <a:lstStyle/>
                    <a:p>
                      <a:r>
                        <a:rPr lang="fr-FR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les macarons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866573"/>
                  </a:ext>
                </a:extLst>
              </a:tr>
              <a:tr h="862898">
                <a:tc>
                  <a:txBody>
                    <a:bodyPr/>
                    <a:lstStyle/>
                    <a:p>
                      <a:r>
                        <a:rPr lang="fr-FR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les pâtisseries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19804"/>
                  </a:ext>
                </a:extLst>
              </a:tr>
            </a:tbl>
          </a:graphicData>
        </a:graphic>
      </p:graphicFrame>
      <p:pic>
        <p:nvPicPr>
          <p:cNvPr id="7" name="Picture 6" descr="A sandwich sitting on top of a table&#10;&#10;Description automatically generated">
            <a:extLst>
              <a:ext uri="{FF2B5EF4-FFF2-40B4-BE49-F238E27FC236}">
                <a16:creationId xmlns:a16="http://schemas.microsoft.com/office/drawing/2014/main" id="{514FC999-9E52-4247-B386-F87DCC431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7" b="23512"/>
          <a:stretch/>
        </p:blipFill>
        <p:spPr>
          <a:xfrm>
            <a:off x="3429001" y="1032164"/>
            <a:ext cx="2708564" cy="561110"/>
          </a:xfrm>
          <a:prstGeom prst="rect">
            <a:avLst/>
          </a:prstGeom>
        </p:spPr>
      </p:pic>
      <p:pic>
        <p:nvPicPr>
          <p:cNvPr id="9" name="Picture 8" descr="A close up of food&#10;&#10;Description automatically generated">
            <a:extLst>
              <a:ext uri="{FF2B5EF4-FFF2-40B4-BE49-F238E27FC236}">
                <a16:creationId xmlns:a16="http://schemas.microsoft.com/office/drawing/2014/main" id="{2FFEE119-4A0F-42D9-995C-19D3FBE35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3355" y="2750256"/>
            <a:ext cx="1939856" cy="740492"/>
          </a:xfrm>
          <a:prstGeom prst="rect">
            <a:avLst/>
          </a:prstGeom>
        </p:spPr>
      </p:pic>
      <p:pic>
        <p:nvPicPr>
          <p:cNvPr id="11" name="Picture 10" descr="A bowl of food on a plate&#10;&#10;Description automatically generated">
            <a:extLst>
              <a:ext uri="{FF2B5EF4-FFF2-40B4-BE49-F238E27FC236}">
                <a16:creationId xmlns:a16="http://schemas.microsoft.com/office/drawing/2014/main" id="{36E9085D-D358-4D9C-9AD3-14B4B9933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86" y="4647730"/>
            <a:ext cx="1984876" cy="706584"/>
          </a:xfrm>
          <a:prstGeom prst="rect">
            <a:avLst/>
          </a:prstGeom>
        </p:spPr>
      </p:pic>
      <p:pic>
        <p:nvPicPr>
          <p:cNvPr id="15" name="Picture 14" descr="A close up of food&#10;&#10;Description automatically generated">
            <a:extLst>
              <a:ext uri="{FF2B5EF4-FFF2-40B4-BE49-F238E27FC236}">
                <a16:creationId xmlns:a16="http://schemas.microsoft.com/office/drawing/2014/main" id="{775ACD6A-7A91-4C24-B635-E75BCBA5B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5" y="8061878"/>
            <a:ext cx="2046567" cy="729262"/>
          </a:xfrm>
          <a:prstGeom prst="rect">
            <a:avLst/>
          </a:prstGeom>
        </p:spPr>
      </p:pic>
      <p:pic>
        <p:nvPicPr>
          <p:cNvPr id="17" name="Picture 16" descr="A plate of food on a table&#10;&#10;Description automatically generated">
            <a:extLst>
              <a:ext uri="{FF2B5EF4-FFF2-40B4-BE49-F238E27FC236}">
                <a16:creationId xmlns:a16="http://schemas.microsoft.com/office/drawing/2014/main" id="{8C63A441-75D6-4339-9FFF-94EF87BDD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80" y="6316205"/>
            <a:ext cx="1982922" cy="756440"/>
          </a:xfrm>
          <a:prstGeom prst="rect">
            <a:avLst/>
          </a:prstGeom>
        </p:spPr>
      </p:pic>
      <p:pic>
        <p:nvPicPr>
          <p:cNvPr id="19" name="Picture 18" descr="A tray of food&#10;&#10;Description automatically generated">
            <a:extLst>
              <a:ext uri="{FF2B5EF4-FFF2-40B4-BE49-F238E27FC236}">
                <a16:creationId xmlns:a16="http://schemas.microsoft.com/office/drawing/2014/main" id="{64213C91-DCEB-4EC3-B6C0-B3AC0DE17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85" y="5489334"/>
            <a:ext cx="1939855" cy="740493"/>
          </a:xfrm>
          <a:prstGeom prst="rect">
            <a:avLst/>
          </a:prstGeom>
        </p:spPr>
      </p:pic>
      <p:pic>
        <p:nvPicPr>
          <p:cNvPr id="23" name="Picture 22" descr="Food on a table&#10;&#10;Description automatically generated">
            <a:extLst>
              <a:ext uri="{FF2B5EF4-FFF2-40B4-BE49-F238E27FC236}">
                <a16:creationId xmlns:a16="http://schemas.microsoft.com/office/drawing/2014/main" id="{31DA7E20-19EF-4E35-8A7D-CD2F13C603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2672" y="8643360"/>
            <a:ext cx="754135" cy="1395202"/>
          </a:xfrm>
          <a:prstGeom prst="rect">
            <a:avLst/>
          </a:prstGeom>
        </p:spPr>
      </p:pic>
      <p:pic>
        <p:nvPicPr>
          <p:cNvPr id="25" name="Picture 24" descr="A doughnut sitting on top of a table&#10;&#10;Description automatically generated">
            <a:extLst>
              <a:ext uri="{FF2B5EF4-FFF2-40B4-BE49-F238E27FC236}">
                <a16:creationId xmlns:a16="http://schemas.microsoft.com/office/drawing/2014/main" id="{FDDDDFB0-871F-404A-B20A-31B506F208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355" y="1847834"/>
            <a:ext cx="1912032" cy="740493"/>
          </a:xfrm>
          <a:prstGeom prst="rect">
            <a:avLst/>
          </a:prstGeom>
        </p:spPr>
      </p:pic>
      <p:pic>
        <p:nvPicPr>
          <p:cNvPr id="27" name="Picture 26" descr="A close up of a bowl of soup&#10;&#10;Description automatically generated">
            <a:extLst>
              <a:ext uri="{FF2B5EF4-FFF2-40B4-BE49-F238E27FC236}">
                <a16:creationId xmlns:a16="http://schemas.microsoft.com/office/drawing/2014/main" id="{470326FB-249C-441F-BB84-58B3B7D1C6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85" y="3605193"/>
            <a:ext cx="1939856" cy="956160"/>
          </a:xfrm>
          <a:prstGeom prst="rect">
            <a:avLst/>
          </a:prstGeom>
        </p:spPr>
      </p:pic>
      <p:pic>
        <p:nvPicPr>
          <p:cNvPr id="29" name="Picture 28" descr="A close up of food&#10;&#10;Description automatically generated">
            <a:extLst>
              <a:ext uri="{FF2B5EF4-FFF2-40B4-BE49-F238E27FC236}">
                <a16:creationId xmlns:a16="http://schemas.microsoft.com/office/drawing/2014/main" id="{BF8773BD-7174-47D8-9B06-5507FBFDA9F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3088" b="20825"/>
          <a:stretch/>
        </p:blipFill>
        <p:spPr>
          <a:xfrm>
            <a:off x="4117464" y="7245398"/>
            <a:ext cx="1421697" cy="6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1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0C23-456E-4C2E-980A-928138300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35973"/>
            <a:ext cx="5915025" cy="580959"/>
          </a:xfrm>
        </p:spPr>
        <p:txBody>
          <a:bodyPr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Language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936E2C-3A9D-4D3B-936E-4FF73A195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131718"/>
              </p:ext>
            </p:extLst>
          </p:nvPr>
        </p:nvGraphicFramePr>
        <p:xfrm>
          <a:off x="478457" y="901875"/>
          <a:ext cx="5707640" cy="8514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182">
                  <a:extLst>
                    <a:ext uri="{9D8B030D-6E8A-4147-A177-3AD203B41FA5}">
                      <a16:colId xmlns:a16="http://schemas.microsoft.com/office/drawing/2014/main" val="3243208814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1062230234"/>
                    </a:ext>
                  </a:extLst>
                </a:gridCol>
                <a:gridCol w="1592840">
                  <a:extLst>
                    <a:ext uri="{9D8B030D-6E8A-4147-A177-3AD203B41FA5}">
                      <a16:colId xmlns:a16="http://schemas.microsoft.com/office/drawing/2014/main" val="232137593"/>
                    </a:ext>
                  </a:extLst>
                </a:gridCol>
              </a:tblGrid>
              <a:tr h="541294">
                <a:tc>
                  <a:txBody>
                    <a:bodyPr/>
                    <a:lstStyle/>
                    <a:p>
                      <a:r>
                        <a:rPr lang="fr-FR" b="1" u="sng" noProof="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English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u="sng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French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Audio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351963"/>
                  </a:ext>
                </a:extLst>
              </a:tr>
              <a:tr h="541294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Hello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Bonjour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837032"/>
                  </a:ext>
                </a:extLst>
              </a:tr>
              <a:tr h="700351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How are you?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Ça va?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600631"/>
                  </a:ext>
                </a:extLst>
              </a:tr>
              <a:tr h="541294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Goodbye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Au revoir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351651"/>
                  </a:ext>
                </a:extLst>
              </a:tr>
              <a:tr h="541294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Please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S’il vous plaît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483800"/>
                  </a:ext>
                </a:extLst>
              </a:tr>
              <a:tr h="541294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Thank you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Merci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06904"/>
                  </a:ext>
                </a:extLst>
              </a:tr>
              <a:tr h="541294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Oui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316635"/>
                  </a:ext>
                </a:extLst>
              </a:tr>
              <a:tr h="541294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Non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793094"/>
                  </a:ext>
                </a:extLst>
              </a:tr>
              <a:tr h="580604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would like an ice-cream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Je voudrais une glace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43275"/>
                  </a:ext>
                </a:extLst>
              </a:tr>
              <a:tr h="580604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would like an orange juice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Je voudrais un jus d’orange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871915"/>
                  </a:ext>
                </a:extLst>
              </a:tr>
              <a:tr h="580604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would like a bottle of water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Je voudrais une bouteille d’eau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82343"/>
                  </a:ext>
                </a:extLst>
              </a:tr>
              <a:tr h="541294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would like a tea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Je voudrais un thé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32741"/>
                  </a:ext>
                </a:extLst>
              </a:tr>
              <a:tr h="580604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would like a coffee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Je voudrais un café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646049"/>
                  </a:ext>
                </a:extLst>
              </a:tr>
              <a:tr h="580604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would like a hot chocolate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Je voudrais un chocolat chaud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883966"/>
                  </a:ext>
                </a:extLst>
              </a:tr>
              <a:tr h="580604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would like a sandwich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Je voudrais un sandwich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405189"/>
                  </a:ext>
                </a:extLst>
              </a:tr>
            </a:tbl>
          </a:graphicData>
        </a:graphic>
      </p:graphicFrame>
      <p:pic>
        <p:nvPicPr>
          <p:cNvPr id="3" name="Bonjour">
            <a:hlinkClick r:id="" action="ppaction://media"/>
            <a:extLst>
              <a:ext uri="{FF2B5EF4-FFF2-40B4-BE49-F238E27FC236}">
                <a16:creationId xmlns:a16="http://schemas.microsoft.com/office/drawing/2014/main" id="{67A3271F-489C-4F52-80AF-F539C2653E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169034" y="1544654"/>
            <a:ext cx="406400" cy="406400"/>
          </a:xfrm>
          <a:prstGeom prst="rect">
            <a:avLst/>
          </a:prstGeom>
        </p:spPr>
      </p:pic>
      <p:pic>
        <p:nvPicPr>
          <p:cNvPr id="5" name="ca va?">
            <a:hlinkClick r:id="" action="ppaction://media"/>
            <a:extLst>
              <a:ext uri="{FF2B5EF4-FFF2-40B4-BE49-F238E27FC236}">
                <a16:creationId xmlns:a16="http://schemas.microsoft.com/office/drawing/2014/main" id="{65284700-1A13-4962-B5D7-C83E99CAE1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169034" y="2218969"/>
            <a:ext cx="406400" cy="406400"/>
          </a:xfrm>
          <a:prstGeom prst="rect">
            <a:avLst/>
          </a:prstGeom>
        </p:spPr>
      </p:pic>
      <p:pic>
        <p:nvPicPr>
          <p:cNvPr id="6" name="au revoir">
            <a:hlinkClick r:id="" action="ppaction://media"/>
            <a:extLst>
              <a:ext uri="{FF2B5EF4-FFF2-40B4-BE49-F238E27FC236}">
                <a16:creationId xmlns:a16="http://schemas.microsoft.com/office/drawing/2014/main" id="{F614BCC9-D1A5-4764-9204-86CE6887850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169034" y="2855392"/>
            <a:ext cx="406400" cy="406400"/>
          </a:xfrm>
          <a:prstGeom prst="rect">
            <a:avLst/>
          </a:prstGeom>
        </p:spPr>
      </p:pic>
      <p:pic>
        <p:nvPicPr>
          <p:cNvPr id="7" name="s'il vous plait">
            <a:hlinkClick r:id="" action="ppaction://media"/>
            <a:extLst>
              <a:ext uri="{FF2B5EF4-FFF2-40B4-BE49-F238E27FC236}">
                <a16:creationId xmlns:a16="http://schemas.microsoft.com/office/drawing/2014/main" id="{B67B1F18-CF02-4872-B021-ADC0B6D0203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169034" y="3393193"/>
            <a:ext cx="406400" cy="406400"/>
          </a:xfrm>
          <a:prstGeom prst="rect">
            <a:avLst/>
          </a:prstGeom>
        </p:spPr>
      </p:pic>
      <p:pic>
        <p:nvPicPr>
          <p:cNvPr id="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E71141F-9CC5-4361-B626-EC64D7F1A86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169034" y="3913619"/>
            <a:ext cx="406400" cy="406400"/>
          </a:xfrm>
          <a:prstGeom prst="rect">
            <a:avLst/>
          </a:prstGeom>
        </p:spPr>
      </p:pic>
      <p:pic>
        <p:nvPicPr>
          <p:cNvPr id="9" name="oui">
            <a:hlinkClick r:id="" action="ppaction://media"/>
            <a:extLst>
              <a:ext uri="{FF2B5EF4-FFF2-40B4-BE49-F238E27FC236}">
                <a16:creationId xmlns:a16="http://schemas.microsoft.com/office/drawing/2014/main" id="{A66278A5-F1AC-4D1F-880B-3460E391C41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170386" y="4439411"/>
            <a:ext cx="406400" cy="406400"/>
          </a:xfrm>
          <a:prstGeom prst="rect">
            <a:avLst/>
          </a:prstGeom>
        </p:spPr>
      </p:pic>
      <p:pic>
        <p:nvPicPr>
          <p:cNvPr id="10" name="non">
            <a:hlinkClick r:id="" action="ppaction://media"/>
            <a:extLst>
              <a:ext uri="{FF2B5EF4-FFF2-40B4-BE49-F238E27FC236}">
                <a16:creationId xmlns:a16="http://schemas.microsoft.com/office/drawing/2014/main" id="{152E0183-CA03-49C1-9F95-78C31EBE42C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145334" y="5016138"/>
            <a:ext cx="406400" cy="406400"/>
          </a:xfrm>
          <a:prstGeom prst="rect">
            <a:avLst/>
          </a:prstGeom>
        </p:spPr>
      </p:pic>
      <p:pic>
        <p:nvPicPr>
          <p:cNvPr id="11" name="glace">
            <a:hlinkClick r:id="" action="ppaction://media"/>
            <a:extLst>
              <a:ext uri="{FF2B5EF4-FFF2-40B4-BE49-F238E27FC236}">
                <a16:creationId xmlns:a16="http://schemas.microsoft.com/office/drawing/2014/main" id="{FC25CA44-A1AA-45B4-B02C-2AE9EEAB1C9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169034" y="5525770"/>
            <a:ext cx="406400" cy="406400"/>
          </a:xfrm>
          <a:prstGeom prst="rect">
            <a:avLst/>
          </a:prstGeom>
        </p:spPr>
      </p:pic>
      <p:pic>
        <p:nvPicPr>
          <p:cNvPr id="12" name="jus d'orange">
            <a:hlinkClick r:id="" action="ppaction://media"/>
            <a:extLst>
              <a:ext uri="{FF2B5EF4-FFF2-40B4-BE49-F238E27FC236}">
                <a16:creationId xmlns:a16="http://schemas.microsoft.com/office/drawing/2014/main" id="{414ED1E5-C3E8-457E-B66B-ABC2657E3B2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145334" y="6117113"/>
            <a:ext cx="406400" cy="406400"/>
          </a:xfrm>
          <a:prstGeom prst="rect">
            <a:avLst/>
          </a:prstGeom>
        </p:spPr>
      </p:pic>
      <p:pic>
        <p:nvPicPr>
          <p:cNvPr id="13" name="bouteille d'eau">
            <a:hlinkClick r:id="" action="ppaction://media"/>
            <a:extLst>
              <a:ext uri="{FF2B5EF4-FFF2-40B4-BE49-F238E27FC236}">
                <a16:creationId xmlns:a16="http://schemas.microsoft.com/office/drawing/2014/main" id="{4EEBD244-C3AA-40D4-A72E-084DD969D40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169034" y="6669493"/>
            <a:ext cx="406400" cy="406400"/>
          </a:xfrm>
          <a:prstGeom prst="rect">
            <a:avLst/>
          </a:prstGeom>
        </p:spPr>
      </p:pic>
      <p:pic>
        <p:nvPicPr>
          <p:cNvPr id="14" name="thé">
            <a:hlinkClick r:id="" action="ppaction://media"/>
            <a:extLst>
              <a:ext uri="{FF2B5EF4-FFF2-40B4-BE49-F238E27FC236}">
                <a16:creationId xmlns:a16="http://schemas.microsoft.com/office/drawing/2014/main" id="{84E4E449-2C7B-49A4-B8A0-72DCFA5BBAA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170386" y="7232922"/>
            <a:ext cx="406400" cy="406400"/>
          </a:xfrm>
          <a:prstGeom prst="rect">
            <a:avLst/>
          </a:prstGeom>
        </p:spPr>
      </p:pic>
      <p:pic>
        <p:nvPicPr>
          <p:cNvPr id="15" name="café">
            <a:hlinkClick r:id="" action="ppaction://media"/>
            <a:extLst>
              <a:ext uri="{FF2B5EF4-FFF2-40B4-BE49-F238E27FC236}">
                <a16:creationId xmlns:a16="http://schemas.microsoft.com/office/drawing/2014/main" id="{CE1B3A96-D9DF-4799-9B45-3A97D3DB5C93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181480" y="7809649"/>
            <a:ext cx="406400" cy="406400"/>
          </a:xfrm>
          <a:prstGeom prst="rect">
            <a:avLst/>
          </a:prstGeom>
        </p:spPr>
      </p:pic>
      <p:pic>
        <p:nvPicPr>
          <p:cNvPr id="16" name="chocolat chaud">
            <a:hlinkClick r:id="" action="ppaction://media"/>
            <a:extLst>
              <a:ext uri="{FF2B5EF4-FFF2-40B4-BE49-F238E27FC236}">
                <a16:creationId xmlns:a16="http://schemas.microsoft.com/office/drawing/2014/main" id="{9BD54B28-CE67-47F9-A4E7-A3DB54B528F5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169034" y="8387377"/>
            <a:ext cx="406400" cy="406400"/>
          </a:xfrm>
          <a:prstGeom prst="rect">
            <a:avLst/>
          </a:prstGeom>
        </p:spPr>
      </p:pic>
      <p:pic>
        <p:nvPicPr>
          <p:cNvPr id="17" name="sandwich">
            <a:hlinkClick r:id="" action="ppaction://media"/>
            <a:extLst>
              <a:ext uri="{FF2B5EF4-FFF2-40B4-BE49-F238E27FC236}">
                <a16:creationId xmlns:a16="http://schemas.microsoft.com/office/drawing/2014/main" id="{ABAE54AB-5233-46C1-8408-3BBEB81DC88C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234288" y="90694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9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2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6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5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75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13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4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64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58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97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C643A-4AC7-4A75-B4AF-C7E950779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429491"/>
            <a:ext cx="5915025" cy="8977745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EAA28B-D807-4A11-97EF-6C7CE6907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607520"/>
              </p:ext>
            </p:extLst>
          </p:nvPr>
        </p:nvGraphicFramePr>
        <p:xfrm>
          <a:off x="332508" y="166255"/>
          <a:ext cx="6206837" cy="9559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08">
                  <a:extLst>
                    <a:ext uri="{9D8B030D-6E8A-4147-A177-3AD203B41FA5}">
                      <a16:colId xmlns:a16="http://schemas.microsoft.com/office/drawing/2014/main" val="3243208814"/>
                    </a:ext>
                  </a:extLst>
                </a:gridCol>
                <a:gridCol w="2326316">
                  <a:extLst>
                    <a:ext uri="{9D8B030D-6E8A-4147-A177-3AD203B41FA5}">
                      <a16:colId xmlns:a16="http://schemas.microsoft.com/office/drawing/2014/main" val="1062230234"/>
                    </a:ext>
                  </a:extLst>
                </a:gridCol>
                <a:gridCol w="1688813">
                  <a:extLst>
                    <a:ext uri="{9D8B030D-6E8A-4147-A177-3AD203B41FA5}">
                      <a16:colId xmlns:a16="http://schemas.microsoft.com/office/drawing/2014/main" val="1861365705"/>
                    </a:ext>
                  </a:extLst>
                </a:gridCol>
              </a:tblGrid>
              <a:tr h="814368">
                <a:tc>
                  <a:txBody>
                    <a:bodyPr/>
                    <a:lstStyle/>
                    <a:p>
                      <a:r>
                        <a:rPr lang="fr-FR" b="1" noProof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would like chips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noProof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Je voudrais des frites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351963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fr-FR" sz="1600" b="1" noProof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would like a cake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Je voudrais un gâteau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837032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fr-FR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How much is it?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C’est combien?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600631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fr-FR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The bill please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L’addition , s’il vous plaît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351651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Where are the toilets?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Où sont les toilettes?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483800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am looking for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Je cherche …..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06904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a chemist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une pharmacie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316635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a doctor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un médecin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793094"/>
                  </a:ext>
                </a:extLst>
              </a:tr>
              <a:tr h="933859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Go straight ahead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Allez tout droit!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43275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Turn right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Tournez à droite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871915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Turn left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Tournez à gauche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82343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Excuse 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Excusez-moi / Pardon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32741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Sorry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Désolé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870817"/>
                  </a:ext>
                </a:extLst>
              </a:tr>
            </a:tbl>
          </a:graphicData>
        </a:graphic>
      </p:graphicFrame>
      <p:pic>
        <p:nvPicPr>
          <p:cNvPr id="2" name="frites">
            <a:hlinkClick r:id="" action="ppaction://media"/>
            <a:extLst>
              <a:ext uri="{FF2B5EF4-FFF2-40B4-BE49-F238E27FC236}">
                <a16:creationId xmlns:a16="http://schemas.microsoft.com/office/drawing/2014/main" id="{206306AD-3F27-4687-96A2-E295DF75DD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487736" y="295564"/>
            <a:ext cx="406400" cy="406400"/>
          </a:xfrm>
          <a:prstGeom prst="rect">
            <a:avLst/>
          </a:prstGeom>
        </p:spPr>
      </p:pic>
      <p:pic>
        <p:nvPicPr>
          <p:cNvPr id="4" name="gateau">
            <a:hlinkClick r:id="" action="ppaction://media"/>
            <a:extLst>
              <a:ext uri="{FF2B5EF4-FFF2-40B4-BE49-F238E27FC236}">
                <a16:creationId xmlns:a16="http://schemas.microsoft.com/office/drawing/2014/main" id="{400B3D38-6FC9-48B2-AB4A-5C14BE4C2F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487443" y="1121076"/>
            <a:ext cx="406400" cy="406400"/>
          </a:xfrm>
          <a:prstGeom prst="rect">
            <a:avLst/>
          </a:prstGeom>
        </p:spPr>
      </p:pic>
      <p:pic>
        <p:nvPicPr>
          <p:cNvPr id="6" name="c'est combien?">
            <a:hlinkClick r:id="" action="ppaction://media"/>
            <a:extLst>
              <a:ext uri="{FF2B5EF4-FFF2-40B4-BE49-F238E27FC236}">
                <a16:creationId xmlns:a16="http://schemas.microsoft.com/office/drawing/2014/main" id="{9375FA47-2C21-494D-B36B-4DD38811A6A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487150" y="1820973"/>
            <a:ext cx="406400" cy="406400"/>
          </a:xfrm>
          <a:prstGeom prst="rect">
            <a:avLst/>
          </a:prstGeom>
        </p:spPr>
      </p:pic>
      <p:pic>
        <p:nvPicPr>
          <p:cNvPr id="7" name="addition">
            <a:hlinkClick r:id="" action="ppaction://media"/>
            <a:extLst>
              <a:ext uri="{FF2B5EF4-FFF2-40B4-BE49-F238E27FC236}">
                <a16:creationId xmlns:a16="http://schemas.microsoft.com/office/drawing/2014/main" id="{601FEA49-E899-4BF5-8DE4-D470F8ABDDB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487150" y="2520870"/>
            <a:ext cx="406400" cy="406400"/>
          </a:xfrm>
          <a:prstGeom prst="rect">
            <a:avLst/>
          </a:prstGeom>
        </p:spPr>
      </p:pic>
      <p:pic>
        <p:nvPicPr>
          <p:cNvPr id="8" name="toilettes">
            <a:hlinkClick r:id="" action="ppaction://media"/>
            <a:extLst>
              <a:ext uri="{FF2B5EF4-FFF2-40B4-BE49-F238E27FC236}">
                <a16:creationId xmlns:a16="http://schemas.microsoft.com/office/drawing/2014/main" id="{CDC64EB4-9D1C-46C7-8938-B2D0D35D1D3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487150" y="3220767"/>
            <a:ext cx="406400" cy="406400"/>
          </a:xfrm>
          <a:prstGeom prst="rect">
            <a:avLst/>
          </a:prstGeom>
        </p:spPr>
      </p:pic>
      <p:pic>
        <p:nvPicPr>
          <p:cNvPr id="9" name="je cherche">
            <a:hlinkClick r:id="" action="ppaction://media"/>
            <a:extLst>
              <a:ext uri="{FF2B5EF4-FFF2-40B4-BE49-F238E27FC236}">
                <a16:creationId xmlns:a16="http://schemas.microsoft.com/office/drawing/2014/main" id="{E8DE443A-4958-4386-BC34-5FEA405B27B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487150" y="4011110"/>
            <a:ext cx="406400" cy="406400"/>
          </a:xfrm>
          <a:prstGeom prst="rect">
            <a:avLst/>
          </a:prstGeom>
        </p:spPr>
      </p:pic>
      <p:pic>
        <p:nvPicPr>
          <p:cNvPr id="10" name="pharmacie">
            <a:hlinkClick r:id="" action="ppaction://media"/>
            <a:extLst>
              <a:ext uri="{FF2B5EF4-FFF2-40B4-BE49-F238E27FC236}">
                <a16:creationId xmlns:a16="http://schemas.microsoft.com/office/drawing/2014/main" id="{4BD31E1A-40B0-4B62-807C-39E572E9A4F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487150" y="4680746"/>
            <a:ext cx="406400" cy="406400"/>
          </a:xfrm>
          <a:prstGeom prst="rect">
            <a:avLst/>
          </a:prstGeom>
        </p:spPr>
      </p:pic>
      <p:pic>
        <p:nvPicPr>
          <p:cNvPr id="11" name="médecin">
            <a:hlinkClick r:id="" action="ppaction://media"/>
            <a:extLst>
              <a:ext uri="{FF2B5EF4-FFF2-40B4-BE49-F238E27FC236}">
                <a16:creationId xmlns:a16="http://schemas.microsoft.com/office/drawing/2014/main" id="{218819B3-E024-4D79-9E6A-36CE3925574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487150" y="5380812"/>
            <a:ext cx="406400" cy="406400"/>
          </a:xfrm>
          <a:prstGeom prst="rect">
            <a:avLst/>
          </a:prstGeom>
        </p:spPr>
      </p:pic>
      <p:pic>
        <p:nvPicPr>
          <p:cNvPr id="12" name="tout droit">
            <a:hlinkClick r:id="" action="ppaction://media"/>
            <a:extLst>
              <a:ext uri="{FF2B5EF4-FFF2-40B4-BE49-F238E27FC236}">
                <a16:creationId xmlns:a16="http://schemas.microsoft.com/office/drawing/2014/main" id="{9EF730B7-4911-45F2-87E4-7DC97B74089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487150" y="6226697"/>
            <a:ext cx="406400" cy="406400"/>
          </a:xfrm>
          <a:prstGeom prst="rect">
            <a:avLst/>
          </a:prstGeom>
        </p:spPr>
      </p:pic>
      <p:pic>
        <p:nvPicPr>
          <p:cNvPr id="13" name="droite">
            <a:hlinkClick r:id="" action="ppaction://media"/>
            <a:extLst>
              <a:ext uri="{FF2B5EF4-FFF2-40B4-BE49-F238E27FC236}">
                <a16:creationId xmlns:a16="http://schemas.microsoft.com/office/drawing/2014/main" id="{F4AFA9C0-57FB-4AF1-AD34-E5818B6D251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487150" y="7068571"/>
            <a:ext cx="406400" cy="406400"/>
          </a:xfrm>
          <a:prstGeom prst="rect">
            <a:avLst/>
          </a:prstGeom>
        </p:spPr>
      </p:pic>
      <p:pic>
        <p:nvPicPr>
          <p:cNvPr id="14" name="gauche">
            <a:hlinkClick r:id="" action="ppaction://media"/>
            <a:extLst>
              <a:ext uri="{FF2B5EF4-FFF2-40B4-BE49-F238E27FC236}">
                <a16:creationId xmlns:a16="http://schemas.microsoft.com/office/drawing/2014/main" id="{24AB3962-0C2D-432B-9965-8E35DC931014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487150" y="7746519"/>
            <a:ext cx="406400" cy="406400"/>
          </a:xfrm>
          <a:prstGeom prst="rect">
            <a:avLst/>
          </a:prstGeom>
        </p:spPr>
      </p:pic>
      <p:pic>
        <p:nvPicPr>
          <p:cNvPr id="15" name="excusez-moi">
            <a:hlinkClick r:id="" action="ppaction://media"/>
            <a:extLst>
              <a:ext uri="{FF2B5EF4-FFF2-40B4-BE49-F238E27FC236}">
                <a16:creationId xmlns:a16="http://schemas.microsoft.com/office/drawing/2014/main" id="{D6DE3B71-20DC-4888-A1B7-B2A699077EC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080750" y="8424467"/>
            <a:ext cx="406400" cy="406400"/>
          </a:xfrm>
          <a:prstGeom prst="rect">
            <a:avLst/>
          </a:prstGeom>
        </p:spPr>
      </p:pic>
      <p:pic>
        <p:nvPicPr>
          <p:cNvPr id="16" name="pardon">
            <a:hlinkClick r:id="" action="ppaction://media"/>
            <a:extLst>
              <a:ext uri="{FF2B5EF4-FFF2-40B4-BE49-F238E27FC236}">
                <a16:creationId xmlns:a16="http://schemas.microsoft.com/office/drawing/2014/main" id="{50D4F9E8-5822-4E32-A1B9-25BCF69B37D5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865361" y="8416155"/>
            <a:ext cx="406400" cy="406400"/>
          </a:xfrm>
          <a:prstGeom prst="rect">
            <a:avLst/>
          </a:prstGeom>
        </p:spPr>
      </p:pic>
      <p:pic>
        <p:nvPicPr>
          <p:cNvPr id="17" name="désolé">
            <a:hlinkClick r:id="" action="ppaction://media"/>
            <a:extLst>
              <a:ext uri="{FF2B5EF4-FFF2-40B4-BE49-F238E27FC236}">
                <a16:creationId xmlns:a16="http://schemas.microsoft.com/office/drawing/2014/main" id="{343F3687-EB44-4417-A8DD-C8B72C4BFC1E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449043" y="919280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3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2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2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3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5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3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2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8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592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4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14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565A-61A4-4DBB-82A4-D62E9F32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830340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Other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76AC-37F1-4E2C-8064-6038645C6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6" y="1357745"/>
            <a:ext cx="5915025" cy="7811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  <a:cs typeface="Cavolini" panose="03000502040302020204" pitchFamily="66" charset="0"/>
              </a:rPr>
              <a:t>La Fête Nationale 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Every July 14th, France celebrates its "Fête Nationale“ or 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Bastille Day. It is the anniversary of the beginning of the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French Revolution which began with the storming of the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Bastille prison. 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It is a day of celebration all over France. 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In Paris there is a military parade down the Champs Elysées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and a huge fireworks display at the Eiffel tower.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4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sz="14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sz="16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sz="1600" b="1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sz="1600" b="1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en-GB" sz="1600" b="1" dirty="0">
                <a:latin typeface="Comic Sans MS" panose="030F0702030302020204" pitchFamily="66" charset="0"/>
                <a:cs typeface="Cavolini" panose="03000502040302020204" pitchFamily="66" charset="0"/>
              </a:rPr>
              <a:t>Fête de la musique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The Fête de la Musique is a lively street music festival that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 takes place on 21st June. All over Paris musicians, singers,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 live bands and DJs play in the streets and parks of Paris.</a:t>
            </a:r>
          </a:p>
          <a:p>
            <a:pPr marL="0" indent="0">
              <a:buNone/>
            </a:pPr>
            <a:endParaRPr lang="en-GB" sz="14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sz="14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sz="14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sz="14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sz="14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sz="14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sz="1400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902BD0-9509-492E-8F45-2FAED25A2D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79257" y="4118132"/>
            <a:ext cx="2597360" cy="1669733"/>
          </a:xfrm>
          <a:prstGeom prst="rect">
            <a:avLst/>
          </a:prstGeom>
        </p:spPr>
      </p:pic>
      <p:pic>
        <p:nvPicPr>
          <p:cNvPr id="9" name="Picture 8" descr="A large crowd of people&#10;&#10;Description automatically generated">
            <a:extLst>
              <a:ext uri="{FF2B5EF4-FFF2-40B4-BE49-F238E27FC236}">
                <a16:creationId xmlns:a16="http://schemas.microsoft.com/office/drawing/2014/main" id="{8C013EC6-0BA6-46BE-871E-599D1AFAD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2" y="4118132"/>
            <a:ext cx="2597362" cy="1669733"/>
          </a:xfrm>
          <a:prstGeom prst="rect">
            <a:avLst/>
          </a:prstGeom>
        </p:spPr>
      </p:pic>
      <p:pic>
        <p:nvPicPr>
          <p:cNvPr id="1026" name="Picture 2" descr="Blog Fête de la Musique: reasons to attend France's great music ...">
            <a:extLst>
              <a:ext uri="{FF2B5EF4-FFF2-40B4-BE49-F238E27FC236}">
                <a16:creationId xmlns:a16="http://schemas.microsoft.com/office/drawing/2014/main" id="{62814F3E-B5CA-477E-B433-E6CB7429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89" y="742581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large crowd of people in front of a building&#10;&#10;Description automatically generated">
            <a:extLst>
              <a:ext uri="{FF2B5EF4-FFF2-40B4-BE49-F238E27FC236}">
                <a16:creationId xmlns:a16="http://schemas.microsoft.com/office/drawing/2014/main" id="{95BDFB53-9144-4345-BDED-5F2088F46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67" y="7425815"/>
            <a:ext cx="2326213" cy="17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565A-61A4-4DBB-82A4-D62E9F32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4835"/>
            <a:ext cx="5915025" cy="83034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volini" panose="03000502040302020204" pitchFamily="66" charset="0"/>
              </a:rPr>
              <a:t>Other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76AC-37F1-4E2C-8064-6038645C6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731521"/>
            <a:ext cx="6400799" cy="8046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latin typeface="Comic Sans MS" panose="030F0702030302020204" pitchFamily="66" charset="0"/>
              </a:rPr>
              <a:t>Tour de France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The Tour de France is the world famous long-distance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cycling event which finishes in Paris in July. 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It lasts 21 days and covers 3,500km.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Huge crowds wait to see the winner ride along the Champs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Elysées  to the finish line .The winner wears a yellow jersey. </a:t>
            </a:r>
          </a:p>
          <a:p>
            <a:pPr marL="0" indent="0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4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sz="14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sz="14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sz="14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sz="14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sz="14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sz="1600" b="1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en-GB" sz="1600" b="1" dirty="0">
                <a:latin typeface="Comic Sans MS" panose="030F0702030302020204" pitchFamily="66" charset="0"/>
                <a:cs typeface="Cavolini" panose="03000502040302020204" pitchFamily="66" charset="0"/>
              </a:rPr>
              <a:t>Les Grandes Eaux musicales – Chateau de Versailles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1D1D1D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Every Saturday evening throughout the summer, the famous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1D1D1D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fountains and water features in gardens of the Palace of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1D1D1D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Versailles come to life to music. The enchanting light and music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1D1D1D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show finishes with an impressive fireworks display</a:t>
            </a:r>
            <a:endParaRPr lang="en-GB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600" b="1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sz="1600" b="1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A group of people walking in front of a crowd&#10;&#10;Description automatically generated">
            <a:extLst>
              <a:ext uri="{FF2B5EF4-FFF2-40B4-BE49-F238E27FC236}">
                <a16:creationId xmlns:a16="http://schemas.microsoft.com/office/drawing/2014/main" id="{E84ABA44-C0EB-4E05-B933-95E2981EA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2788440"/>
            <a:ext cx="2926079" cy="1730940"/>
          </a:xfrm>
          <a:prstGeom prst="rect">
            <a:avLst/>
          </a:prstGeom>
        </p:spPr>
      </p:pic>
      <p:pic>
        <p:nvPicPr>
          <p:cNvPr id="8" name="Picture 7" descr="Fireworks in the water&#10;&#10;Description automatically generated">
            <a:extLst>
              <a:ext uri="{FF2B5EF4-FFF2-40B4-BE49-F238E27FC236}">
                <a16:creationId xmlns:a16="http://schemas.microsoft.com/office/drawing/2014/main" id="{97A51B34-12C2-467A-AA7C-52FF66E9E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48" y="6828545"/>
            <a:ext cx="3198102" cy="21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7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2017</TotalTime>
  <Words>483</Words>
  <Application>Microsoft Office PowerPoint</Application>
  <PresentationFormat>A4 Paper (210x297 mm)</PresentationFormat>
  <Paragraphs>129</Paragraphs>
  <Slides>7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Cavolini</vt:lpstr>
      <vt:lpstr>Comic Sans MS</vt:lpstr>
      <vt:lpstr>Office Theme</vt:lpstr>
      <vt:lpstr>Country: France  Capital City: Paris  Language: French  Currency: Euro</vt:lpstr>
      <vt:lpstr>Places to visit</vt:lpstr>
      <vt:lpstr>Specialities</vt:lpstr>
      <vt:lpstr>Language</vt:lpstr>
      <vt:lpstr>PowerPoint Presentation</vt:lpstr>
      <vt:lpstr>Other Information</vt:lpstr>
      <vt:lpstr>Other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Country: France  Capital City: Paris</dc:title>
  <dc:creator>Laura McEwan</dc:creator>
  <cp:lastModifiedBy>Laura McEwan</cp:lastModifiedBy>
  <cp:revision>57</cp:revision>
  <dcterms:created xsi:type="dcterms:W3CDTF">2020-05-19T06:50:33Z</dcterms:created>
  <dcterms:modified xsi:type="dcterms:W3CDTF">2020-06-03T16:56:02Z</dcterms:modified>
</cp:coreProperties>
</file>