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>
        <p:scale>
          <a:sx n="69" d="100"/>
          <a:sy n="69" d="100"/>
        </p:scale>
        <p:origin x="1640" y="-1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6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2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68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9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98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90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7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3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7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B4566-AFAB-416E-BEC8-E79E1212E57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064F2-1A97-462D-B561-2971D8A07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31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" Type="http://schemas.microsoft.com/office/2007/relationships/media" Target="../media/media2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microsoft.com/office/2007/relationships/media" Target="../media/media15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image" Target="../media/image2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openxmlformats.org/officeDocument/2006/relationships/slideLayout" Target="../slideLayouts/slideLayout2.xml"/><Relationship Id="rId8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4a"/><Relationship Id="rId13" Type="http://schemas.microsoft.com/office/2007/relationships/media" Target="../media/media24.m4a"/><Relationship Id="rId18" Type="http://schemas.openxmlformats.org/officeDocument/2006/relationships/audio" Target="../media/media26.m4a"/><Relationship Id="rId26" Type="http://schemas.openxmlformats.org/officeDocument/2006/relationships/audio" Target="../media/media30.m4a"/><Relationship Id="rId3" Type="http://schemas.microsoft.com/office/2007/relationships/media" Target="../media/media19.m4a"/><Relationship Id="rId21" Type="http://schemas.microsoft.com/office/2007/relationships/media" Target="../media/media28.m4a"/><Relationship Id="rId7" Type="http://schemas.microsoft.com/office/2007/relationships/media" Target="../media/media21.m4a"/><Relationship Id="rId12" Type="http://schemas.openxmlformats.org/officeDocument/2006/relationships/audio" Target="../media/media23.m4a"/><Relationship Id="rId17" Type="http://schemas.microsoft.com/office/2007/relationships/media" Target="../media/media26.m4a"/><Relationship Id="rId25" Type="http://schemas.microsoft.com/office/2007/relationships/media" Target="../media/media30.m4a"/><Relationship Id="rId2" Type="http://schemas.openxmlformats.org/officeDocument/2006/relationships/audio" Target="../media/media18.m4a"/><Relationship Id="rId16" Type="http://schemas.openxmlformats.org/officeDocument/2006/relationships/audio" Target="../media/media25.m4a"/><Relationship Id="rId20" Type="http://schemas.openxmlformats.org/officeDocument/2006/relationships/audio" Target="../media/media27.m4a"/><Relationship Id="rId1" Type="http://schemas.microsoft.com/office/2007/relationships/media" Target="../media/media18.m4a"/><Relationship Id="rId6" Type="http://schemas.openxmlformats.org/officeDocument/2006/relationships/audio" Target="../media/media20.m4a"/><Relationship Id="rId11" Type="http://schemas.microsoft.com/office/2007/relationships/media" Target="../media/media23.m4a"/><Relationship Id="rId24" Type="http://schemas.openxmlformats.org/officeDocument/2006/relationships/audio" Target="../media/media29.m4a"/><Relationship Id="rId5" Type="http://schemas.microsoft.com/office/2007/relationships/media" Target="../media/media20.m4a"/><Relationship Id="rId15" Type="http://schemas.microsoft.com/office/2007/relationships/media" Target="../media/media25.m4a"/><Relationship Id="rId23" Type="http://schemas.microsoft.com/office/2007/relationships/media" Target="../media/media29.m4a"/><Relationship Id="rId28" Type="http://schemas.openxmlformats.org/officeDocument/2006/relationships/image" Target="../media/image23.png"/><Relationship Id="rId10" Type="http://schemas.openxmlformats.org/officeDocument/2006/relationships/audio" Target="../media/media22.m4a"/><Relationship Id="rId19" Type="http://schemas.microsoft.com/office/2007/relationships/media" Target="../media/media27.m4a"/><Relationship Id="rId4" Type="http://schemas.openxmlformats.org/officeDocument/2006/relationships/audio" Target="../media/media19.m4a"/><Relationship Id="rId9" Type="http://schemas.microsoft.com/office/2007/relationships/media" Target="../media/media22.m4a"/><Relationship Id="rId14" Type="http://schemas.openxmlformats.org/officeDocument/2006/relationships/audio" Target="../media/media24.m4a"/><Relationship Id="rId22" Type="http://schemas.openxmlformats.org/officeDocument/2006/relationships/audio" Target="../media/media28.m4a"/><Relationship Id="rId27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71648-E52C-4AA1-ACD4-A765E3086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91" y="237632"/>
            <a:ext cx="6232813" cy="497378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Country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volini" panose="03000502040302020204" pitchFamily="66" charset="0"/>
              </a:rPr>
              <a:t>: Spain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dirty="0">
                <a:latin typeface="Comic Sans MS" panose="030F0702030302020204" pitchFamily="66" charset="0"/>
              </a:rPr>
            </a:br>
            <a: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volini" panose="03000502040302020204" pitchFamily="66" charset="0"/>
              </a:rPr>
              <a:t>City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volini" panose="03000502040302020204" pitchFamily="66" charset="0"/>
              </a:rPr>
              <a:t>:</a:t>
            </a:r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volini" panose="03000502040302020204" pitchFamily="66" charset="0"/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volini" panose="03000502040302020204" pitchFamily="66" charset="0"/>
              </a:rPr>
              <a:t>Barcelona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volini" panose="03000502040302020204" pitchFamily="66" charset="0"/>
              </a:rPr>
              <a:t>Language: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volini" panose="03000502040302020204" pitchFamily="66" charset="0"/>
              </a:rPr>
              <a:t>Spanish</a:t>
            </a:r>
            <a:b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volini" panose="03000502040302020204" pitchFamily="66" charset="0"/>
              </a:rPr>
            </a:b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volini" panose="03000502040302020204" pitchFamily="66" charset="0"/>
              </a:rPr>
              <a:t>Currency: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 </a:t>
            </a:r>
            <a:r>
              <a:rPr lang="en-GB" b="1" dirty="0">
                <a:latin typeface="Comic Sans MS" panose="030F0702030302020204" pitchFamily="66" charset="0"/>
                <a:cs typeface="Cavolini" panose="03000502040302020204" pitchFamily="66" charset="0"/>
              </a:rPr>
              <a:t>Euro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6347C-225E-4C80-B687-A1E23CB76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999017"/>
            <a:ext cx="5143500" cy="3366655"/>
          </a:xfrm>
        </p:spPr>
        <p:txBody>
          <a:bodyPr/>
          <a:lstStyle/>
          <a:p>
            <a:r>
              <a:rPr lang="en-GB" dirty="0"/>
              <a:t>Add in flag here</a:t>
            </a:r>
          </a:p>
        </p:txBody>
      </p:sp>
      <p:pic>
        <p:nvPicPr>
          <p:cNvPr id="5" name="Picture 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26381CC8-623B-433C-9484-135AF0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46" y="5732121"/>
            <a:ext cx="4286250" cy="352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9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E22B-F10B-4913-ADF1-C784331EB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7394"/>
            <a:ext cx="5915025" cy="567104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volini" panose="03000502040302020204" pitchFamily="66" charset="0"/>
              </a:rPr>
              <a:t>Places to visit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277FA92-82A4-4E6B-8D90-FEB71AA52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016383"/>
              </p:ext>
            </p:extLst>
          </p:nvPr>
        </p:nvGraphicFramePr>
        <p:xfrm>
          <a:off x="374288" y="574498"/>
          <a:ext cx="6109422" cy="8852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711">
                  <a:extLst>
                    <a:ext uri="{9D8B030D-6E8A-4147-A177-3AD203B41FA5}">
                      <a16:colId xmlns:a16="http://schemas.microsoft.com/office/drawing/2014/main" val="2883748596"/>
                    </a:ext>
                  </a:extLst>
                </a:gridCol>
                <a:gridCol w="3054711">
                  <a:extLst>
                    <a:ext uri="{9D8B030D-6E8A-4147-A177-3AD203B41FA5}">
                      <a16:colId xmlns:a16="http://schemas.microsoft.com/office/drawing/2014/main" val="3035510064"/>
                    </a:ext>
                  </a:extLst>
                </a:gridCol>
              </a:tblGrid>
              <a:tr h="1075604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avolini" panose="03000502040302020204" pitchFamily="66" charset="0"/>
                      </a:endParaRPr>
                    </a:p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avolini" panose="03000502040302020204" pitchFamily="66" charset="0"/>
                      </a:endParaRPr>
                    </a:p>
                    <a:p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noProof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La Sagrada </a:t>
                      </a:r>
                    </a:p>
                    <a:p>
                      <a:r>
                        <a:rPr lang="es-ES" sz="2000" b="1" noProof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Familia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276574"/>
                  </a:ext>
                </a:extLst>
              </a:tr>
              <a:tr h="1210396">
                <a:tc>
                  <a:txBody>
                    <a:bodyPr/>
                    <a:lstStyle/>
                    <a:p>
                      <a:endParaRPr lang="en-GB" sz="2400" b="1" dirty="0">
                        <a:latin typeface="Comic Sans MS" panose="030F070203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Park Güell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618309"/>
                  </a:ext>
                </a:extLst>
              </a:tr>
              <a:tr h="1075604">
                <a:tc>
                  <a:txBody>
                    <a:bodyPr/>
                    <a:lstStyle/>
                    <a:p>
                      <a:endParaRPr lang="en-GB" sz="2400" b="1" dirty="0">
                        <a:latin typeface="Comic Sans MS" panose="030F070203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Casa Batlló</a:t>
                      </a:r>
                    </a:p>
                    <a:p>
                      <a:r>
                        <a:rPr lang="es-ES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Casa Milà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814731"/>
                  </a:ext>
                </a:extLst>
              </a:tr>
              <a:tr h="1075605">
                <a:tc>
                  <a:txBody>
                    <a:bodyPr/>
                    <a:lstStyle/>
                    <a:p>
                      <a:endParaRPr lang="en-GB" sz="2400" b="1" dirty="0">
                        <a:latin typeface="Comic Sans MS" panose="030F070203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La Rambla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924339"/>
                  </a:ext>
                </a:extLst>
              </a:tr>
              <a:tr h="1075605">
                <a:tc>
                  <a:txBody>
                    <a:bodyPr/>
                    <a:lstStyle/>
                    <a:p>
                      <a:endParaRPr lang="en-GB" sz="2400" b="1" dirty="0">
                        <a:latin typeface="Comic Sans MS" panose="030F070203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Font Màgica de Montjuïc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519902"/>
                  </a:ext>
                </a:extLst>
              </a:tr>
              <a:tr h="1075604">
                <a:tc>
                  <a:txBody>
                    <a:bodyPr/>
                    <a:lstStyle/>
                    <a:p>
                      <a:endParaRPr lang="en-GB" sz="2400" b="1" dirty="0">
                        <a:latin typeface="Comic Sans MS" panose="030F070203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Camp Nou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943021"/>
                  </a:ext>
                </a:extLst>
              </a:tr>
              <a:tr h="1075605">
                <a:tc>
                  <a:txBody>
                    <a:bodyPr/>
                    <a:lstStyle/>
                    <a:p>
                      <a:endParaRPr lang="en-GB" sz="2400" b="1" dirty="0">
                        <a:latin typeface="Comic Sans MS" panose="030F070203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Parc d’Atraccions</a:t>
                      </a:r>
                    </a:p>
                    <a:p>
                      <a:r>
                        <a:rPr lang="es-ES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Tibidabo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46948"/>
                  </a:ext>
                </a:extLst>
              </a:tr>
              <a:tr h="1075604">
                <a:tc>
                  <a:txBody>
                    <a:bodyPr/>
                    <a:lstStyle/>
                    <a:p>
                      <a:endParaRPr lang="en-GB" sz="2400" b="1" dirty="0">
                        <a:latin typeface="Comic Sans MS" panose="030F070203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Barceloneta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577291"/>
                  </a:ext>
                </a:extLst>
              </a:tr>
            </a:tbl>
          </a:graphicData>
        </a:graphic>
      </p:graphicFrame>
      <p:pic>
        <p:nvPicPr>
          <p:cNvPr id="5" name="Picture 4" descr="A castle on top of a body of water&#10;&#10;Description automatically generated">
            <a:extLst>
              <a:ext uri="{FF2B5EF4-FFF2-40B4-BE49-F238E27FC236}">
                <a16:creationId xmlns:a16="http://schemas.microsoft.com/office/drawing/2014/main" id="{D4965DB3-8D7E-4D70-A1F7-9F574C71D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5" y="657515"/>
            <a:ext cx="2379500" cy="1070813"/>
          </a:xfrm>
          <a:prstGeom prst="rect">
            <a:avLst/>
          </a:prstGeom>
        </p:spPr>
      </p:pic>
      <p:pic>
        <p:nvPicPr>
          <p:cNvPr id="7" name="Picture 6" descr="A group of people in front of a crowd&#10;&#10;Description automatically generated">
            <a:extLst>
              <a:ext uri="{FF2B5EF4-FFF2-40B4-BE49-F238E27FC236}">
                <a16:creationId xmlns:a16="http://schemas.microsoft.com/office/drawing/2014/main" id="{D7876910-B344-4B49-A7B2-67572AC95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4" y="4047504"/>
            <a:ext cx="2379499" cy="1070814"/>
          </a:xfrm>
          <a:prstGeom prst="rect">
            <a:avLst/>
          </a:prstGeom>
        </p:spPr>
      </p:pic>
      <p:pic>
        <p:nvPicPr>
          <p:cNvPr id="9" name="Picture 8" descr="A stadium full of people&#10;&#10;Description automatically generated">
            <a:extLst>
              <a:ext uri="{FF2B5EF4-FFF2-40B4-BE49-F238E27FC236}">
                <a16:creationId xmlns:a16="http://schemas.microsoft.com/office/drawing/2014/main" id="{C1E33AE9-5AA9-42DD-9947-FD0FB241F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5" y="6201965"/>
            <a:ext cx="2379498" cy="1070815"/>
          </a:xfrm>
          <a:prstGeom prst="rect">
            <a:avLst/>
          </a:prstGeom>
        </p:spPr>
      </p:pic>
      <p:pic>
        <p:nvPicPr>
          <p:cNvPr id="11" name="Picture 10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9E083CDC-5E71-46A6-BDC8-542EB5634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2" y="2992803"/>
            <a:ext cx="1345232" cy="993224"/>
          </a:xfrm>
          <a:prstGeom prst="rect">
            <a:avLst/>
          </a:prstGeom>
        </p:spPr>
      </p:pic>
      <p:pic>
        <p:nvPicPr>
          <p:cNvPr id="13" name="Picture 12" descr="A picture containing building, front, large, light&#10;&#10;Description automatically generated">
            <a:extLst>
              <a:ext uri="{FF2B5EF4-FFF2-40B4-BE49-F238E27FC236}">
                <a16:creationId xmlns:a16="http://schemas.microsoft.com/office/drawing/2014/main" id="{C457F9EA-EA3C-44CA-94A9-B137D78CBB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0" y="5149568"/>
            <a:ext cx="2405145" cy="1079524"/>
          </a:xfrm>
          <a:prstGeom prst="rect">
            <a:avLst/>
          </a:prstGeom>
        </p:spPr>
      </p:pic>
      <p:pic>
        <p:nvPicPr>
          <p:cNvPr id="15" name="Picture 14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5471C668-AB58-4B87-89A5-8F5D215D7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0" y="1791218"/>
            <a:ext cx="2379500" cy="1079523"/>
          </a:xfrm>
          <a:prstGeom prst="rect">
            <a:avLst/>
          </a:prstGeom>
        </p:spPr>
      </p:pic>
      <p:pic>
        <p:nvPicPr>
          <p:cNvPr id="17" name="Picture 16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A404B8FA-1FD0-483F-ABF7-83C300E526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0" y="7344378"/>
            <a:ext cx="2379498" cy="983438"/>
          </a:xfrm>
          <a:prstGeom prst="rect">
            <a:avLst/>
          </a:prstGeom>
        </p:spPr>
      </p:pic>
      <p:pic>
        <p:nvPicPr>
          <p:cNvPr id="19" name="Picture 18" descr="A large white building&#10;&#10;Description automatically generated">
            <a:extLst>
              <a:ext uri="{FF2B5EF4-FFF2-40B4-BE49-F238E27FC236}">
                <a16:creationId xmlns:a16="http://schemas.microsoft.com/office/drawing/2014/main" id="{5A67FE83-A102-4993-9E99-C313F2CD7A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8" y="2992803"/>
            <a:ext cx="1453019" cy="930335"/>
          </a:xfrm>
          <a:prstGeom prst="rect">
            <a:avLst/>
          </a:prstGeom>
        </p:spPr>
      </p:pic>
      <p:pic>
        <p:nvPicPr>
          <p:cNvPr id="21" name="Picture 20" descr="A group of people sitting at a crowded beach&#10;&#10;Description automatically generated">
            <a:extLst>
              <a:ext uri="{FF2B5EF4-FFF2-40B4-BE49-F238E27FC236}">
                <a16:creationId xmlns:a16="http://schemas.microsoft.com/office/drawing/2014/main" id="{9399599C-A491-43FE-A218-203B602764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0" y="8422687"/>
            <a:ext cx="2379498" cy="90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9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1C659-423E-4D1F-9272-BE6554D3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-23801"/>
            <a:ext cx="5915025" cy="664086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  <a:cs typeface="Cavolini" panose="03000502040302020204" pitchFamily="66" charset="0"/>
              </a:rPr>
              <a:t>Specialities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E5E83E-93AE-4FB6-AC47-3D295F074E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574786"/>
              </p:ext>
            </p:extLst>
          </p:nvPr>
        </p:nvGraphicFramePr>
        <p:xfrm>
          <a:off x="277090" y="640285"/>
          <a:ext cx="6303818" cy="8674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234">
                  <a:extLst>
                    <a:ext uri="{9D8B030D-6E8A-4147-A177-3AD203B41FA5}">
                      <a16:colId xmlns:a16="http://schemas.microsoft.com/office/drawing/2014/main" val="1423383220"/>
                    </a:ext>
                  </a:extLst>
                </a:gridCol>
                <a:gridCol w="3609584">
                  <a:extLst>
                    <a:ext uri="{9D8B030D-6E8A-4147-A177-3AD203B41FA5}">
                      <a16:colId xmlns:a16="http://schemas.microsoft.com/office/drawing/2014/main" val="592509093"/>
                    </a:ext>
                  </a:extLst>
                </a:gridCol>
              </a:tblGrid>
              <a:tr h="986707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1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Fideuà</a:t>
                      </a:r>
                    </a:p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( Similar to Paella but noodles instead of rice)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732889"/>
                  </a:ext>
                </a:extLst>
              </a:tr>
              <a:tr h="883715">
                <a:tc>
                  <a:txBody>
                    <a:bodyPr/>
                    <a:lstStyle/>
                    <a:p>
                      <a:endParaRPr lang="en-GB" sz="24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Esqueixada</a:t>
                      </a:r>
                    </a:p>
                    <a:p>
                      <a:r>
                        <a:rPr lang="es-ES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Cod salad)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380581"/>
                  </a:ext>
                </a:extLst>
              </a:tr>
              <a:tr h="826019">
                <a:tc>
                  <a:txBody>
                    <a:bodyPr/>
                    <a:lstStyle/>
                    <a:p>
                      <a:endParaRPr lang="en-GB" sz="24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Pimientos de Padrón</a:t>
                      </a:r>
                    </a:p>
                    <a:p>
                      <a:r>
                        <a:rPr lang="es-ES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(served as a tapa)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878445"/>
                  </a:ext>
                </a:extLst>
              </a:tr>
              <a:tr h="954825">
                <a:tc>
                  <a:txBody>
                    <a:bodyPr/>
                    <a:lstStyle/>
                    <a:p>
                      <a:endParaRPr lang="en-GB" sz="24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Patatas bravas              (served as a tapa)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023120"/>
                  </a:ext>
                </a:extLst>
              </a:tr>
              <a:tr h="826019">
                <a:tc>
                  <a:txBody>
                    <a:bodyPr/>
                    <a:lstStyle/>
                    <a:p>
                      <a:endParaRPr lang="en-GB" sz="24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Tortilla española</a:t>
                      </a:r>
                    </a:p>
                    <a:p>
                      <a:r>
                        <a:rPr lang="es-ES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(served as tapa)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12166"/>
                  </a:ext>
                </a:extLst>
              </a:tr>
              <a:tr h="826019">
                <a:tc>
                  <a:txBody>
                    <a:bodyPr/>
                    <a:lstStyle/>
                    <a:p>
                      <a:endParaRPr lang="en-GB" sz="24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Croquetas y Bombas</a:t>
                      </a:r>
                    </a:p>
                    <a:p>
                      <a:r>
                        <a:rPr lang="es-ES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(served as a tapa)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01668"/>
                  </a:ext>
                </a:extLst>
              </a:tr>
              <a:tr h="849864">
                <a:tc>
                  <a:txBody>
                    <a:bodyPr/>
                    <a:lstStyle/>
                    <a:p>
                      <a:endParaRPr lang="en-GB" sz="24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endParaRPr lang="en-GB" sz="24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Jamon ibérico y queso manchego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091567"/>
                  </a:ext>
                </a:extLst>
              </a:tr>
              <a:tr h="849864">
                <a:tc>
                  <a:txBody>
                    <a:bodyPr/>
                    <a:lstStyle/>
                    <a:p>
                      <a:endParaRPr lang="en-GB" sz="24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Churros y chocolate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121113"/>
                  </a:ext>
                </a:extLst>
              </a:tr>
              <a:tr h="826019">
                <a:tc>
                  <a:txBody>
                    <a:bodyPr/>
                    <a:lstStyle/>
                    <a:p>
                      <a:endParaRPr lang="en-GB" sz="24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Crema Catalana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866573"/>
                  </a:ext>
                </a:extLst>
              </a:tr>
              <a:tr h="826019">
                <a:tc>
                  <a:txBody>
                    <a:bodyPr/>
                    <a:lstStyle/>
                    <a:p>
                      <a:endParaRPr lang="en-GB" sz="2400" b="1" dirty="0"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Meli i mató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719804"/>
                  </a:ext>
                </a:extLst>
              </a:tr>
            </a:tbl>
          </a:graphicData>
        </a:graphic>
      </p:graphicFrame>
      <p:pic>
        <p:nvPicPr>
          <p:cNvPr id="5" name="Picture 4" descr="Food on a plate&#10;&#10;Description automatically generated">
            <a:extLst>
              <a:ext uri="{FF2B5EF4-FFF2-40B4-BE49-F238E27FC236}">
                <a16:creationId xmlns:a16="http://schemas.microsoft.com/office/drawing/2014/main" id="{8DE1CA2F-0C74-45A2-998E-3FB64BDAD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89" y="8520131"/>
            <a:ext cx="2221608" cy="720699"/>
          </a:xfrm>
          <a:prstGeom prst="rect">
            <a:avLst/>
          </a:prstGeom>
        </p:spPr>
      </p:pic>
      <p:pic>
        <p:nvPicPr>
          <p:cNvPr id="7" name="Picture 6" descr="A pizza sitting on top of a wooden table&#10;&#10;Description automatically generated">
            <a:extLst>
              <a:ext uri="{FF2B5EF4-FFF2-40B4-BE49-F238E27FC236}">
                <a16:creationId xmlns:a16="http://schemas.microsoft.com/office/drawing/2014/main" id="{805B4D5C-F279-458D-9322-F1155064C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4" y="7726794"/>
            <a:ext cx="2137057" cy="719680"/>
          </a:xfrm>
          <a:prstGeom prst="rect">
            <a:avLst/>
          </a:prstGeom>
        </p:spPr>
      </p:pic>
      <p:pic>
        <p:nvPicPr>
          <p:cNvPr id="9" name="Picture 8" descr="A close up of food&#10;&#10;Description automatically generated">
            <a:extLst>
              <a:ext uri="{FF2B5EF4-FFF2-40B4-BE49-F238E27FC236}">
                <a16:creationId xmlns:a16="http://schemas.microsoft.com/office/drawing/2014/main" id="{D7776DFA-7992-474C-B8A7-FE5F23F9D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7" y="6894996"/>
            <a:ext cx="2086953" cy="719680"/>
          </a:xfrm>
          <a:prstGeom prst="rect">
            <a:avLst/>
          </a:prstGeom>
        </p:spPr>
      </p:pic>
      <p:pic>
        <p:nvPicPr>
          <p:cNvPr id="11" name="Picture 10" descr="A plate of food on a table&#10;&#10;Description automatically generated">
            <a:extLst>
              <a:ext uri="{FF2B5EF4-FFF2-40B4-BE49-F238E27FC236}">
                <a16:creationId xmlns:a16="http://schemas.microsoft.com/office/drawing/2014/main" id="{B9511208-5E6D-4722-A66E-5B5A21E77C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1" t="59121" r="19635"/>
          <a:stretch/>
        </p:blipFill>
        <p:spPr>
          <a:xfrm>
            <a:off x="480571" y="3445881"/>
            <a:ext cx="2144564" cy="816482"/>
          </a:xfrm>
          <a:prstGeom prst="rect">
            <a:avLst/>
          </a:prstGeom>
        </p:spPr>
      </p:pic>
      <p:pic>
        <p:nvPicPr>
          <p:cNvPr id="13" name="Picture 12" descr="A plate of food on a table&#10;&#10;Description automatically generated">
            <a:extLst>
              <a:ext uri="{FF2B5EF4-FFF2-40B4-BE49-F238E27FC236}">
                <a16:creationId xmlns:a16="http://schemas.microsoft.com/office/drawing/2014/main" id="{DC2F6D23-75CA-4529-8AD5-00F7DB8C81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 t="42435" r="6874" b="8615"/>
          <a:stretch/>
        </p:blipFill>
        <p:spPr>
          <a:xfrm>
            <a:off x="471488" y="5150944"/>
            <a:ext cx="1045084" cy="706953"/>
          </a:xfrm>
          <a:prstGeom prst="rect">
            <a:avLst/>
          </a:prstGeom>
        </p:spPr>
      </p:pic>
      <p:pic>
        <p:nvPicPr>
          <p:cNvPr id="15" name="Picture 14" descr="A piece of food on a plate&#10;&#10;Description automatically generated">
            <a:extLst>
              <a:ext uri="{FF2B5EF4-FFF2-40B4-BE49-F238E27FC236}">
                <a16:creationId xmlns:a16="http://schemas.microsoft.com/office/drawing/2014/main" id="{0AB80F22-4A33-4B77-9E71-A24D627EB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4" y="4383223"/>
            <a:ext cx="2086953" cy="719680"/>
          </a:xfrm>
          <a:prstGeom prst="rect">
            <a:avLst/>
          </a:prstGeom>
        </p:spPr>
      </p:pic>
      <p:pic>
        <p:nvPicPr>
          <p:cNvPr id="19" name="Picture 18" descr="A dish is filled with food sitting on a pan&#10;&#10;Description automatically generated">
            <a:extLst>
              <a:ext uri="{FF2B5EF4-FFF2-40B4-BE49-F238E27FC236}">
                <a16:creationId xmlns:a16="http://schemas.microsoft.com/office/drawing/2014/main" id="{CD23FAC8-5E73-4A80-BE2C-1B8CCDF603E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7"/>
          <a:stretch/>
        </p:blipFill>
        <p:spPr>
          <a:xfrm>
            <a:off x="522690" y="683803"/>
            <a:ext cx="2187584" cy="888778"/>
          </a:xfrm>
          <a:prstGeom prst="rect">
            <a:avLst/>
          </a:prstGeom>
        </p:spPr>
      </p:pic>
      <p:pic>
        <p:nvPicPr>
          <p:cNvPr id="21" name="Picture 20" descr="Food on a table&#10;&#10;Description automatically generated">
            <a:extLst>
              <a:ext uri="{FF2B5EF4-FFF2-40B4-BE49-F238E27FC236}">
                <a16:creationId xmlns:a16="http://schemas.microsoft.com/office/drawing/2014/main" id="{3AB0C43E-AC50-4D05-AD66-48F9DEC07F2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8" r="9121" b="15442"/>
          <a:stretch/>
        </p:blipFill>
        <p:spPr>
          <a:xfrm>
            <a:off x="1612513" y="5209966"/>
            <a:ext cx="1043322" cy="660073"/>
          </a:xfrm>
          <a:prstGeom prst="rect">
            <a:avLst/>
          </a:prstGeom>
        </p:spPr>
      </p:pic>
      <p:pic>
        <p:nvPicPr>
          <p:cNvPr id="23" name="Picture 22" descr="A plate of food on a table&#10;&#10;Description automatically generated">
            <a:extLst>
              <a:ext uri="{FF2B5EF4-FFF2-40B4-BE49-F238E27FC236}">
                <a16:creationId xmlns:a16="http://schemas.microsoft.com/office/drawing/2014/main" id="{C32BD387-BE63-40F1-89EC-D81B306E71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0" y="6018248"/>
            <a:ext cx="1170325" cy="735854"/>
          </a:xfrm>
          <a:prstGeom prst="rect">
            <a:avLst/>
          </a:prstGeom>
        </p:spPr>
      </p:pic>
      <p:pic>
        <p:nvPicPr>
          <p:cNvPr id="25" name="Picture 24" descr="Food on the cutting board&#10;&#10;Description automatically generated">
            <a:extLst>
              <a:ext uri="{FF2B5EF4-FFF2-40B4-BE49-F238E27FC236}">
                <a16:creationId xmlns:a16="http://schemas.microsoft.com/office/drawing/2014/main" id="{74FC0A13-577E-445E-9CC8-9B7ECEC621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22" y="6031935"/>
            <a:ext cx="990154" cy="734874"/>
          </a:xfrm>
          <a:prstGeom prst="rect">
            <a:avLst/>
          </a:prstGeom>
        </p:spPr>
      </p:pic>
      <p:pic>
        <p:nvPicPr>
          <p:cNvPr id="27" name="Picture 26" descr="A close up of a plate of food&#10;&#10;Description automatically generated">
            <a:extLst>
              <a:ext uri="{FF2B5EF4-FFF2-40B4-BE49-F238E27FC236}">
                <a16:creationId xmlns:a16="http://schemas.microsoft.com/office/drawing/2014/main" id="{A55FA9A1-24C4-4639-906B-4946139F318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4"/>
          <a:stretch/>
        </p:blipFill>
        <p:spPr>
          <a:xfrm>
            <a:off x="471487" y="1666198"/>
            <a:ext cx="2156956" cy="799819"/>
          </a:xfrm>
          <a:prstGeom prst="rect">
            <a:avLst/>
          </a:prstGeom>
        </p:spPr>
      </p:pic>
      <p:pic>
        <p:nvPicPr>
          <p:cNvPr id="29" name="Picture 28" descr="A plate of food with broccoli&#10;&#10;Description automatically generated">
            <a:extLst>
              <a:ext uri="{FF2B5EF4-FFF2-40B4-BE49-F238E27FC236}">
                <a16:creationId xmlns:a16="http://schemas.microsoft.com/office/drawing/2014/main" id="{3F5FFBD1-5EF1-4C69-B6C8-7C4E5BF75D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1" y="2492037"/>
            <a:ext cx="2144564" cy="81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16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0C23-456E-4C2E-980A-928138300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80" y="206822"/>
            <a:ext cx="5915025" cy="580959"/>
          </a:xfrm>
        </p:spPr>
        <p:txBody>
          <a:bodyPr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Language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936E2C-3A9D-4D3B-936E-4FF73A195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778103"/>
              </p:ext>
            </p:extLst>
          </p:nvPr>
        </p:nvGraphicFramePr>
        <p:xfrm>
          <a:off x="459822" y="922505"/>
          <a:ext cx="5707640" cy="8469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182">
                  <a:extLst>
                    <a:ext uri="{9D8B030D-6E8A-4147-A177-3AD203B41FA5}">
                      <a16:colId xmlns:a16="http://schemas.microsoft.com/office/drawing/2014/main" val="3243208814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1062230234"/>
                    </a:ext>
                  </a:extLst>
                </a:gridCol>
                <a:gridCol w="1592840">
                  <a:extLst>
                    <a:ext uri="{9D8B030D-6E8A-4147-A177-3AD203B41FA5}">
                      <a16:colId xmlns:a16="http://schemas.microsoft.com/office/drawing/2014/main" val="232137593"/>
                    </a:ext>
                  </a:extLst>
                </a:gridCol>
              </a:tblGrid>
              <a:tr h="539910">
                <a:tc>
                  <a:txBody>
                    <a:bodyPr/>
                    <a:lstStyle/>
                    <a:p>
                      <a:r>
                        <a:rPr lang="en-GB" sz="1600" b="1" u="sng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English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Spanish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Audio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351963"/>
                  </a:ext>
                </a:extLst>
              </a:tr>
              <a:tr h="53991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Hello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Hola</a:t>
                      </a:r>
                    </a:p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Buenos días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837032"/>
                  </a:ext>
                </a:extLst>
              </a:tr>
              <a:tr h="587984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How are you?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¿Cómo estás?</a:t>
                      </a:r>
                    </a:p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¿Qué tal?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600631"/>
                  </a:ext>
                </a:extLst>
              </a:tr>
              <a:tr h="53991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Goodbye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Adiós</a:t>
                      </a:r>
                    </a:p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Hasta luego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351651"/>
                  </a:ext>
                </a:extLst>
              </a:tr>
              <a:tr h="53991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please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por favor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483800"/>
                  </a:ext>
                </a:extLst>
              </a:tr>
              <a:tr h="53991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Thank you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gracias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06904"/>
                  </a:ext>
                </a:extLst>
              </a:tr>
              <a:tr h="53991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Si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316635"/>
                  </a:ext>
                </a:extLst>
              </a:tr>
              <a:tr h="53991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793094"/>
                  </a:ext>
                </a:extLst>
              </a:tr>
              <a:tr h="53991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would like an ice-cream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Quiero un helado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43275"/>
                  </a:ext>
                </a:extLst>
              </a:tr>
              <a:tr h="53991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would like an orange juice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Quiero un zumo de naranja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871915"/>
                  </a:ext>
                </a:extLst>
              </a:tr>
              <a:tr h="704501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would like a bottle of water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Quiero una botella de agua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82343"/>
                  </a:ext>
                </a:extLst>
              </a:tr>
              <a:tr h="423275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would like a tea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Quiero un té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32741"/>
                  </a:ext>
                </a:extLst>
              </a:tr>
              <a:tr h="53991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would like a coffee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Quiero un café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646049"/>
                  </a:ext>
                </a:extLst>
              </a:tr>
              <a:tr h="53991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would like a hot chocolate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Quiero un chocolate caliente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883966"/>
                  </a:ext>
                </a:extLst>
              </a:tr>
              <a:tr h="53991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would like a sandwich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Quiero un bocadillo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1405189"/>
                  </a:ext>
                </a:extLst>
              </a:tr>
            </a:tbl>
          </a:graphicData>
        </a:graphic>
      </p:graphicFrame>
      <p:pic>
        <p:nvPicPr>
          <p:cNvPr id="3" name="Hola" descr="Hola">
            <a:hlinkClick r:id="" action="ppaction://media"/>
            <a:extLst>
              <a:ext uri="{FF2B5EF4-FFF2-40B4-BE49-F238E27FC236}">
                <a16:creationId xmlns:a16="http://schemas.microsoft.com/office/drawing/2014/main" id="{72CF40C5-91C5-B147-A8E3-0691BA6EE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771621" y="1526095"/>
            <a:ext cx="406400" cy="406400"/>
          </a:xfrm>
          <a:prstGeom prst="rect">
            <a:avLst/>
          </a:prstGeom>
        </p:spPr>
      </p:pic>
      <p:pic>
        <p:nvPicPr>
          <p:cNvPr id="5" name="Buenos días" descr="Buenos días">
            <a:hlinkClick r:id="" action="ppaction://media"/>
            <a:extLst>
              <a:ext uri="{FF2B5EF4-FFF2-40B4-BE49-F238E27FC236}">
                <a16:creationId xmlns:a16="http://schemas.microsoft.com/office/drawing/2014/main" id="{995C950A-174B-824F-8DFF-999F58F19A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5461061" y="1526095"/>
            <a:ext cx="406400" cy="406400"/>
          </a:xfrm>
          <a:prstGeom prst="rect">
            <a:avLst/>
          </a:prstGeom>
        </p:spPr>
      </p:pic>
      <p:pic>
        <p:nvPicPr>
          <p:cNvPr id="6" name="Cómo estás" descr="Cómo estás">
            <a:hlinkClick r:id="" action="ppaction://media"/>
            <a:extLst>
              <a:ext uri="{FF2B5EF4-FFF2-40B4-BE49-F238E27FC236}">
                <a16:creationId xmlns:a16="http://schemas.microsoft.com/office/drawing/2014/main" id="{03E18B9B-ED98-2A4F-B1C8-535578C07A4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740911" y="2071474"/>
            <a:ext cx="464611" cy="464611"/>
          </a:xfrm>
          <a:prstGeom prst="rect">
            <a:avLst/>
          </a:prstGeom>
        </p:spPr>
      </p:pic>
      <p:pic>
        <p:nvPicPr>
          <p:cNvPr id="7" name="Qué tal" descr="Qué tal">
            <a:hlinkClick r:id="" action="ppaction://media"/>
            <a:extLst>
              <a:ext uri="{FF2B5EF4-FFF2-40B4-BE49-F238E27FC236}">
                <a16:creationId xmlns:a16="http://schemas.microsoft.com/office/drawing/2014/main" id="{6B59B64E-9AA1-D943-AB1C-AFBE6773177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5463092" y="2120281"/>
            <a:ext cx="501316" cy="501316"/>
          </a:xfrm>
          <a:prstGeom prst="rect">
            <a:avLst/>
          </a:prstGeom>
        </p:spPr>
      </p:pic>
      <p:pic>
        <p:nvPicPr>
          <p:cNvPr id="8" name="Adiós" descr="Adiós">
            <a:hlinkClick r:id="" action="ppaction://media"/>
            <a:extLst>
              <a:ext uri="{FF2B5EF4-FFF2-40B4-BE49-F238E27FC236}">
                <a16:creationId xmlns:a16="http://schemas.microsoft.com/office/drawing/2014/main" id="{F7F29340-CCFF-F641-B9F3-BC68E28C093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796470" y="2699976"/>
            <a:ext cx="530726" cy="530726"/>
          </a:xfrm>
          <a:prstGeom prst="rect">
            <a:avLst/>
          </a:prstGeom>
        </p:spPr>
      </p:pic>
      <p:pic>
        <p:nvPicPr>
          <p:cNvPr id="9" name="Hasta luego" descr="Hasta luego">
            <a:hlinkClick r:id="" action="ppaction://media"/>
            <a:extLst>
              <a:ext uri="{FF2B5EF4-FFF2-40B4-BE49-F238E27FC236}">
                <a16:creationId xmlns:a16="http://schemas.microsoft.com/office/drawing/2014/main" id="{3B8DFFF2-92F0-DC48-B705-388A23FABEE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5461061" y="2699976"/>
            <a:ext cx="530726" cy="530726"/>
          </a:xfrm>
          <a:prstGeom prst="rect">
            <a:avLst/>
          </a:prstGeom>
        </p:spPr>
      </p:pic>
      <p:pic>
        <p:nvPicPr>
          <p:cNvPr id="10" name="Por favor" descr="Por favor">
            <a:hlinkClick r:id="" action="ppaction://media"/>
            <a:extLst>
              <a:ext uri="{FF2B5EF4-FFF2-40B4-BE49-F238E27FC236}">
                <a16:creationId xmlns:a16="http://schemas.microsoft.com/office/drawing/2014/main" id="{FEFA3FC2-09A0-6545-806A-882C259D588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879586" y="3222681"/>
            <a:ext cx="546768" cy="546768"/>
          </a:xfrm>
          <a:prstGeom prst="rect">
            <a:avLst/>
          </a:prstGeom>
        </p:spPr>
      </p:pic>
      <p:pic>
        <p:nvPicPr>
          <p:cNvPr id="11" name="Gracias" descr="Gracias">
            <a:hlinkClick r:id="" action="ppaction://media"/>
            <a:extLst>
              <a:ext uri="{FF2B5EF4-FFF2-40B4-BE49-F238E27FC236}">
                <a16:creationId xmlns:a16="http://schemas.microsoft.com/office/drawing/2014/main" id="{C7A305C7-1FD3-E241-BE09-3F0F289CBF2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862585" y="3790672"/>
            <a:ext cx="464611" cy="464611"/>
          </a:xfrm>
          <a:prstGeom prst="rect">
            <a:avLst/>
          </a:prstGeom>
        </p:spPr>
      </p:pic>
      <p:pic>
        <p:nvPicPr>
          <p:cNvPr id="12" name="Si" descr="Si">
            <a:hlinkClick r:id="" action="ppaction://media"/>
            <a:extLst>
              <a:ext uri="{FF2B5EF4-FFF2-40B4-BE49-F238E27FC236}">
                <a16:creationId xmlns:a16="http://schemas.microsoft.com/office/drawing/2014/main" id="{D366B933-1D4D-B143-8066-EAB70BB853F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858752" y="4332225"/>
            <a:ext cx="530726" cy="530726"/>
          </a:xfrm>
          <a:prstGeom prst="rect">
            <a:avLst/>
          </a:prstGeom>
        </p:spPr>
      </p:pic>
      <p:pic>
        <p:nvPicPr>
          <p:cNvPr id="13" name="No" descr="No">
            <a:hlinkClick r:id="" action="ppaction://media"/>
            <a:extLst>
              <a:ext uri="{FF2B5EF4-FFF2-40B4-BE49-F238E27FC236}">
                <a16:creationId xmlns:a16="http://schemas.microsoft.com/office/drawing/2014/main" id="{0872F30B-12C2-B844-9C8B-40A58B3A8DC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824528" y="4844498"/>
            <a:ext cx="530727" cy="530727"/>
          </a:xfrm>
          <a:prstGeom prst="rect">
            <a:avLst/>
          </a:prstGeom>
        </p:spPr>
      </p:pic>
      <p:pic>
        <p:nvPicPr>
          <p:cNvPr id="14" name="Quiero un helado" descr="Quiero un helado">
            <a:hlinkClick r:id="" action="ppaction://media"/>
            <a:extLst>
              <a:ext uri="{FF2B5EF4-FFF2-40B4-BE49-F238E27FC236}">
                <a16:creationId xmlns:a16="http://schemas.microsoft.com/office/drawing/2014/main" id="{DED037E1-D792-F148-BAE7-7A02351530F1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825694" y="5439120"/>
            <a:ext cx="530727" cy="530727"/>
          </a:xfrm>
          <a:prstGeom prst="rect">
            <a:avLst/>
          </a:prstGeom>
        </p:spPr>
      </p:pic>
      <p:pic>
        <p:nvPicPr>
          <p:cNvPr id="15" name="Quiero un zumo de naranj" descr="Quiero un zumo de naranj">
            <a:hlinkClick r:id="" action="ppaction://media"/>
            <a:extLst>
              <a:ext uri="{FF2B5EF4-FFF2-40B4-BE49-F238E27FC236}">
                <a16:creationId xmlns:a16="http://schemas.microsoft.com/office/drawing/2014/main" id="{31D0B285-6F32-AF4D-A681-B1F45141A8F3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829169" y="6038459"/>
            <a:ext cx="530728" cy="530728"/>
          </a:xfrm>
          <a:prstGeom prst="rect">
            <a:avLst/>
          </a:prstGeom>
        </p:spPr>
      </p:pic>
      <p:pic>
        <p:nvPicPr>
          <p:cNvPr id="16" name="botella de agua" descr="botella de agua">
            <a:hlinkClick r:id="" action="ppaction://media"/>
            <a:extLst>
              <a:ext uri="{FF2B5EF4-FFF2-40B4-BE49-F238E27FC236}">
                <a16:creationId xmlns:a16="http://schemas.microsoft.com/office/drawing/2014/main" id="{BCC41409-F8DE-7D49-9EA4-3E944533CE37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889590" y="6637799"/>
            <a:ext cx="530727" cy="530727"/>
          </a:xfrm>
          <a:prstGeom prst="rect">
            <a:avLst/>
          </a:prstGeom>
        </p:spPr>
      </p:pic>
      <p:pic>
        <p:nvPicPr>
          <p:cNvPr id="17" name="Quiero un té" descr="Quiero un té">
            <a:hlinkClick r:id="" action="ppaction://media"/>
            <a:extLst>
              <a:ext uri="{FF2B5EF4-FFF2-40B4-BE49-F238E27FC236}">
                <a16:creationId xmlns:a16="http://schemas.microsoft.com/office/drawing/2014/main" id="{88A341C8-C0AC-0F46-B2DC-67FBDA87D084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867106" y="7175617"/>
            <a:ext cx="530728" cy="530728"/>
          </a:xfrm>
          <a:prstGeom prst="rect">
            <a:avLst/>
          </a:prstGeom>
        </p:spPr>
      </p:pic>
      <p:pic>
        <p:nvPicPr>
          <p:cNvPr id="18" name="Quiero un café" descr="Quiero un café">
            <a:hlinkClick r:id="" action="ppaction://media"/>
            <a:extLst>
              <a:ext uri="{FF2B5EF4-FFF2-40B4-BE49-F238E27FC236}">
                <a16:creationId xmlns:a16="http://schemas.microsoft.com/office/drawing/2014/main" id="{71B83D5B-4C3F-2649-8E41-DC0D7F2C3CFD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891810" y="7719843"/>
            <a:ext cx="530728" cy="530728"/>
          </a:xfrm>
          <a:prstGeom prst="rect">
            <a:avLst/>
          </a:prstGeom>
        </p:spPr>
      </p:pic>
      <p:pic>
        <p:nvPicPr>
          <p:cNvPr id="19" name="Chocolate caliente" descr="Chocolate caliente">
            <a:hlinkClick r:id="" action="ppaction://media"/>
            <a:extLst>
              <a:ext uri="{FF2B5EF4-FFF2-40B4-BE49-F238E27FC236}">
                <a16:creationId xmlns:a16="http://schemas.microsoft.com/office/drawing/2014/main" id="{040AB7FC-7478-2D41-891E-D438439FCA4C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940158" y="8395447"/>
            <a:ext cx="530727" cy="530727"/>
          </a:xfrm>
          <a:prstGeom prst="rect">
            <a:avLst/>
          </a:prstGeom>
        </p:spPr>
      </p:pic>
      <p:pic>
        <p:nvPicPr>
          <p:cNvPr id="20" name="Bocadillo" descr="Bocadillo">
            <a:hlinkClick r:id="" action="ppaction://media"/>
            <a:extLst>
              <a:ext uri="{FF2B5EF4-FFF2-40B4-BE49-F238E27FC236}">
                <a16:creationId xmlns:a16="http://schemas.microsoft.com/office/drawing/2014/main" id="{A9EE105D-E937-A345-9D09-073F0A02F7A2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4974113" y="8993536"/>
            <a:ext cx="530727" cy="53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9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4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9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16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70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3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622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8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C643A-4AC7-4A75-B4AF-C7E950779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429491"/>
            <a:ext cx="5915025" cy="8977745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EAA28B-D807-4A11-97EF-6C7CE6907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095291"/>
              </p:ext>
            </p:extLst>
          </p:nvPr>
        </p:nvGraphicFramePr>
        <p:xfrm>
          <a:off x="332508" y="166255"/>
          <a:ext cx="6206837" cy="9235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708">
                  <a:extLst>
                    <a:ext uri="{9D8B030D-6E8A-4147-A177-3AD203B41FA5}">
                      <a16:colId xmlns:a16="http://schemas.microsoft.com/office/drawing/2014/main" val="3243208814"/>
                    </a:ext>
                  </a:extLst>
                </a:gridCol>
                <a:gridCol w="2326316">
                  <a:extLst>
                    <a:ext uri="{9D8B030D-6E8A-4147-A177-3AD203B41FA5}">
                      <a16:colId xmlns:a16="http://schemas.microsoft.com/office/drawing/2014/main" val="1062230234"/>
                    </a:ext>
                  </a:extLst>
                </a:gridCol>
                <a:gridCol w="1688813">
                  <a:extLst>
                    <a:ext uri="{9D8B030D-6E8A-4147-A177-3AD203B41FA5}">
                      <a16:colId xmlns:a16="http://schemas.microsoft.com/office/drawing/2014/main" val="1861365705"/>
                    </a:ext>
                  </a:extLst>
                </a:gridCol>
              </a:tblGrid>
              <a:tr h="814368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would some chips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Quiero unas patatas fritas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9351963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would like a cake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Quiero un pastel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837032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How much is it?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¿Cuánto 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3600631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The bill please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La cuenta por favor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351651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Where are the toilets?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¿Donde están los aseos?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483800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I am looking for 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Busco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06904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a chemist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una farmacia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316635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a doctor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un médico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793094"/>
                  </a:ext>
                </a:extLst>
              </a:tr>
              <a:tr h="609702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Go straight ahead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Todo recto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743275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Turn right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a la derecha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871915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Turn left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a la izquierda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682343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Excuse me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Perdón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932741"/>
                  </a:ext>
                </a:extLst>
              </a:tr>
              <a:tr h="710128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Sorry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600" b="1" noProof="0" dirty="0">
                          <a:latin typeface="Comic Sans MS" panose="030F0702030302020204" pitchFamily="66" charset="0"/>
                          <a:cs typeface="Cavolini" panose="03000502040302020204" pitchFamily="66" charset="0"/>
                        </a:rPr>
                        <a:t>Lo siento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870817"/>
                  </a:ext>
                </a:extLst>
              </a:tr>
            </a:tbl>
          </a:graphicData>
        </a:graphic>
      </p:graphicFrame>
      <p:pic>
        <p:nvPicPr>
          <p:cNvPr id="2" name="Fritas" descr="Fritas">
            <a:hlinkClick r:id="" action="ppaction://media"/>
            <a:extLst>
              <a:ext uri="{FF2B5EF4-FFF2-40B4-BE49-F238E27FC236}">
                <a16:creationId xmlns:a16="http://schemas.microsoft.com/office/drawing/2014/main" id="{42783DA8-BDD3-A640-9DFD-02A5D3FF0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989094" y="185274"/>
            <a:ext cx="626979" cy="626979"/>
          </a:xfrm>
          <a:prstGeom prst="rect">
            <a:avLst/>
          </a:prstGeom>
        </p:spPr>
      </p:pic>
      <p:pic>
        <p:nvPicPr>
          <p:cNvPr id="4" name="Pastel" descr="Pastel">
            <a:hlinkClick r:id="" action="ppaction://media"/>
            <a:extLst>
              <a:ext uri="{FF2B5EF4-FFF2-40B4-BE49-F238E27FC236}">
                <a16:creationId xmlns:a16="http://schemas.microsoft.com/office/drawing/2014/main" id="{ADFED5BE-D156-0643-A2ED-25B34F85E2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989094" y="978568"/>
            <a:ext cx="626979" cy="626979"/>
          </a:xfrm>
          <a:prstGeom prst="rect">
            <a:avLst/>
          </a:prstGeom>
        </p:spPr>
      </p:pic>
      <p:pic>
        <p:nvPicPr>
          <p:cNvPr id="6" name="Cuanto es" descr="Cuanto es">
            <a:hlinkClick r:id="" action="ppaction://media"/>
            <a:extLst>
              <a:ext uri="{FF2B5EF4-FFF2-40B4-BE49-F238E27FC236}">
                <a16:creationId xmlns:a16="http://schemas.microsoft.com/office/drawing/2014/main" id="{1D660DD6-9A41-C84D-A808-09281ACB88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037220" y="1771862"/>
            <a:ext cx="530726" cy="530726"/>
          </a:xfrm>
          <a:prstGeom prst="rect">
            <a:avLst/>
          </a:prstGeom>
        </p:spPr>
      </p:pic>
      <p:pic>
        <p:nvPicPr>
          <p:cNvPr id="7" name="Cuenta" descr="Cuenta">
            <a:hlinkClick r:id="" action="ppaction://media"/>
            <a:extLst>
              <a:ext uri="{FF2B5EF4-FFF2-40B4-BE49-F238E27FC236}">
                <a16:creationId xmlns:a16="http://schemas.microsoft.com/office/drawing/2014/main" id="{737A88FA-9057-E243-9B90-B742D43B312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037220" y="2546805"/>
            <a:ext cx="562811" cy="562811"/>
          </a:xfrm>
          <a:prstGeom prst="rect">
            <a:avLst/>
          </a:prstGeom>
        </p:spPr>
      </p:pic>
      <p:pic>
        <p:nvPicPr>
          <p:cNvPr id="8" name="Aseos" descr="Aseos">
            <a:hlinkClick r:id="" action="ppaction://media"/>
            <a:extLst>
              <a:ext uri="{FF2B5EF4-FFF2-40B4-BE49-F238E27FC236}">
                <a16:creationId xmlns:a16="http://schemas.microsoft.com/office/drawing/2014/main" id="{90C48A23-19CB-F742-B134-5FCF5EAE3F0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037220" y="3109616"/>
            <a:ext cx="594895" cy="594895"/>
          </a:xfrm>
          <a:prstGeom prst="rect">
            <a:avLst/>
          </a:prstGeom>
        </p:spPr>
      </p:pic>
      <p:pic>
        <p:nvPicPr>
          <p:cNvPr id="9" name="Busco" descr="Busco">
            <a:hlinkClick r:id="" action="ppaction://media"/>
            <a:extLst>
              <a:ext uri="{FF2B5EF4-FFF2-40B4-BE49-F238E27FC236}">
                <a16:creationId xmlns:a16="http://schemas.microsoft.com/office/drawing/2014/main" id="{881D78CD-91D5-FF49-9739-5D7D273F93E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021177" y="3850773"/>
            <a:ext cx="626979" cy="626979"/>
          </a:xfrm>
          <a:prstGeom prst="rect">
            <a:avLst/>
          </a:prstGeom>
        </p:spPr>
      </p:pic>
      <p:pic>
        <p:nvPicPr>
          <p:cNvPr id="10" name="farmacia" descr="farmacia">
            <a:hlinkClick r:id="" action="ppaction://media"/>
            <a:extLst>
              <a:ext uri="{FF2B5EF4-FFF2-40B4-BE49-F238E27FC236}">
                <a16:creationId xmlns:a16="http://schemas.microsoft.com/office/drawing/2014/main" id="{06B54F14-AFB5-0442-8253-35C8CD4D29C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037219" y="4624014"/>
            <a:ext cx="610937" cy="610937"/>
          </a:xfrm>
          <a:prstGeom prst="rect">
            <a:avLst/>
          </a:prstGeom>
        </p:spPr>
      </p:pic>
      <p:pic>
        <p:nvPicPr>
          <p:cNvPr id="11" name="medico" descr="medico">
            <a:hlinkClick r:id="" action="ppaction://media"/>
            <a:extLst>
              <a:ext uri="{FF2B5EF4-FFF2-40B4-BE49-F238E27FC236}">
                <a16:creationId xmlns:a16="http://schemas.microsoft.com/office/drawing/2014/main" id="{89C2A98F-8483-354C-9EE1-9131DF78D9B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037219" y="5318747"/>
            <a:ext cx="610937" cy="610937"/>
          </a:xfrm>
          <a:prstGeom prst="rect">
            <a:avLst/>
          </a:prstGeom>
        </p:spPr>
      </p:pic>
      <p:pic>
        <p:nvPicPr>
          <p:cNvPr id="12" name="Todo recto" descr="Todo recto">
            <a:hlinkClick r:id="" action="ppaction://media"/>
            <a:extLst>
              <a:ext uri="{FF2B5EF4-FFF2-40B4-BE49-F238E27FC236}">
                <a16:creationId xmlns:a16="http://schemas.microsoft.com/office/drawing/2014/main" id="{82B29639-49C8-FD4A-B783-803D2152A9D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037219" y="5970349"/>
            <a:ext cx="610937" cy="610937"/>
          </a:xfrm>
          <a:prstGeom prst="rect">
            <a:avLst/>
          </a:prstGeom>
        </p:spPr>
      </p:pic>
      <p:pic>
        <p:nvPicPr>
          <p:cNvPr id="13" name="derecha" descr="derecha">
            <a:hlinkClick r:id="" action="ppaction://media"/>
            <a:extLst>
              <a:ext uri="{FF2B5EF4-FFF2-40B4-BE49-F238E27FC236}">
                <a16:creationId xmlns:a16="http://schemas.microsoft.com/office/drawing/2014/main" id="{56F95459-31D3-0C44-A966-5916049F5C1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037219" y="6634273"/>
            <a:ext cx="610938" cy="610938"/>
          </a:xfrm>
          <a:prstGeom prst="rect">
            <a:avLst/>
          </a:prstGeom>
        </p:spPr>
      </p:pic>
      <p:pic>
        <p:nvPicPr>
          <p:cNvPr id="14" name="izquierda" descr="izquierda">
            <a:hlinkClick r:id="" action="ppaction://media"/>
            <a:extLst>
              <a:ext uri="{FF2B5EF4-FFF2-40B4-BE49-F238E27FC236}">
                <a16:creationId xmlns:a16="http://schemas.microsoft.com/office/drawing/2014/main" id="{6DDF08C1-2B3F-4245-9838-BD26136C6C33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037219" y="7329006"/>
            <a:ext cx="610938" cy="610938"/>
          </a:xfrm>
          <a:prstGeom prst="rect">
            <a:avLst/>
          </a:prstGeom>
        </p:spPr>
      </p:pic>
      <p:pic>
        <p:nvPicPr>
          <p:cNvPr id="15" name="Perdon" descr="Perdon">
            <a:hlinkClick r:id="" action="ppaction://media"/>
            <a:extLst>
              <a:ext uri="{FF2B5EF4-FFF2-40B4-BE49-F238E27FC236}">
                <a16:creationId xmlns:a16="http://schemas.microsoft.com/office/drawing/2014/main" id="{4ED01EC8-3A86-9442-ADE1-AA85743BBF2F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037219" y="8034068"/>
            <a:ext cx="610938" cy="610938"/>
          </a:xfrm>
          <a:prstGeom prst="rect">
            <a:avLst/>
          </a:prstGeom>
        </p:spPr>
      </p:pic>
      <p:pic>
        <p:nvPicPr>
          <p:cNvPr id="16" name="lo siento" descr="lo siento">
            <a:hlinkClick r:id="" action="ppaction://media"/>
            <a:extLst>
              <a:ext uri="{FF2B5EF4-FFF2-40B4-BE49-F238E27FC236}">
                <a16:creationId xmlns:a16="http://schemas.microsoft.com/office/drawing/2014/main" id="{23924772-931F-C347-9189-1B0E58DAC21C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037219" y="8757677"/>
            <a:ext cx="610938" cy="6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7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8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92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1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5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565A-61A4-4DBB-82A4-D62E9F32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53380"/>
            <a:ext cx="5915025" cy="83034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Other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76AC-37F1-4E2C-8064-6038645C6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983720"/>
            <a:ext cx="6034940" cy="7703080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>
                <a:latin typeface="Comic Sans MS" panose="030F0702030302020204" pitchFamily="66" charset="0"/>
              </a:rPr>
              <a:t>Festival de la Mercè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La Mercè festival in September is the largest festival in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Barcelona and honours  Mare de Déu de la Mercè, one of the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patron saints of Barcelona. It lasts for around 5 days.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The festival includes some famous events such as the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Correfoc - the fire run with fire breathing dragons ; los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Gigantes – the Giants parade ; the Castellers – human tower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builders; projection shows on buildings in Barcelona and the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huge firework display which closes the festival</a:t>
            </a:r>
            <a:r>
              <a:rPr lang="es-ES" sz="16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s-ES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1600" dirty="0">
                <a:latin typeface="Comic Sans MS" panose="030F0702030302020204" pitchFamily="66" charset="0"/>
              </a:rPr>
              <a:t>S</a:t>
            </a:r>
            <a:r>
              <a:rPr lang="en-GB" sz="1600" dirty="0">
                <a:latin typeface="Comic Sans MS" panose="030F0702030302020204" pitchFamily="66" charset="0"/>
              </a:rPr>
              <a:t>ant Joan</a:t>
            </a:r>
          </a:p>
        </p:txBody>
      </p:sp>
      <p:pic>
        <p:nvPicPr>
          <p:cNvPr id="13" name="Picture 12" descr="A picture containing front, light, street, standing&#10;&#10;Description automatically generated">
            <a:extLst>
              <a:ext uri="{FF2B5EF4-FFF2-40B4-BE49-F238E27FC236}">
                <a16:creationId xmlns:a16="http://schemas.microsoft.com/office/drawing/2014/main" id="{A66CA5AF-E0C3-4A1D-9958-EAC6ED782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41" y="5487624"/>
            <a:ext cx="1481841" cy="1048703"/>
          </a:xfrm>
          <a:prstGeom prst="rect">
            <a:avLst/>
          </a:prstGeom>
        </p:spPr>
      </p:pic>
      <p:pic>
        <p:nvPicPr>
          <p:cNvPr id="17" name="Picture 16" descr="A group of people walking on a beach&#10;&#10;Description automatically generated">
            <a:extLst>
              <a:ext uri="{FF2B5EF4-FFF2-40B4-BE49-F238E27FC236}">
                <a16:creationId xmlns:a16="http://schemas.microsoft.com/office/drawing/2014/main" id="{15965B9D-C491-4EE5-8414-27BB8DD3C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3888648"/>
            <a:ext cx="2187603" cy="1225058"/>
          </a:xfrm>
          <a:prstGeom prst="rect">
            <a:avLst/>
          </a:prstGeom>
        </p:spPr>
      </p:pic>
      <p:pic>
        <p:nvPicPr>
          <p:cNvPr id="19" name="Picture 1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AF62FE7D-70D7-4BD9-ABA7-821DF2E3D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29" y="3888648"/>
            <a:ext cx="2143125" cy="2635109"/>
          </a:xfrm>
          <a:prstGeom prst="rect">
            <a:avLst/>
          </a:prstGeom>
        </p:spPr>
      </p:pic>
      <p:pic>
        <p:nvPicPr>
          <p:cNvPr id="21" name="Picture 20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66D81A58-88EF-484A-B823-2F29C930EC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255" y="3900138"/>
            <a:ext cx="1481841" cy="1534420"/>
          </a:xfrm>
          <a:prstGeom prst="rect">
            <a:avLst/>
          </a:prstGeom>
        </p:spPr>
      </p:pic>
      <p:pic>
        <p:nvPicPr>
          <p:cNvPr id="23" name="Picture 22" descr="A picture containing table, sitting, decorated, cake&#10;&#10;Description automatically generated">
            <a:extLst>
              <a:ext uri="{FF2B5EF4-FFF2-40B4-BE49-F238E27FC236}">
                <a16:creationId xmlns:a16="http://schemas.microsoft.com/office/drawing/2014/main" id="{5D9E98B9-1547-4AE8-B461-1B07DB471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8" y="5195135"/>
            <a:ext cx="2174701" cy="13932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4686A73-42CC-4E2D-AB02-50B1BC1AECC9}"/>
              </a:ext>
            </a:extLst>
          </p:cNvPr>
          <p:cNvSpPr/>
          <p:nvPr/>
        </p:nvSpPr>
        <p:spPr>
          <a:xfrm>
            <a:off x="451486" y="6295847"/>
            <a:ext cx="6054942" cy="2537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13385" algn="l"/>
              </a:tabLst>
            </a:pPr>
            <a:endParaRPr lang="en-GB" sz="16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13385" algn="l"/>
              </a:tabLst>
            </a:pPr>
            <a:r>
              <a:rPr lang="en-GB" sz="1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Sant Joan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13385" algn="l"/>
              </a:tabLst>
            </a:pP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Sant Jo takes place on 23</a:t>
            </a:r>
            <a:r>
              <a:rPr lang="en-GB" sz="1600" baseline="30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24</a:t>
            </a:r>
            <a:r>
              <a:rPr lang="en-GB" sz="1600" baseline="300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June every year to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13385" algn="l"/>
              </a:tabLst>
            </a:pP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celebrate the Summer Solstice – the longest day of the year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13385" algn="l"/>
              </a:tabLst>
            </a:pP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the start of summer. The festival is often known as ‘Nit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13385" algn="l"/>
              </a:tabLst>
            </a:pP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16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Foc</a:t>
            </a: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 which means Night of Fire because of the huge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13385" algn="l"/>
              </a:tabLst>
            </a:pP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number of fireworks which are set off all over the city. </a:t>
            </a:r>
            <a:endParaRPr lang="en-GB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F396367-D00F-4258-8E8B-EAC2F838E4BF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2707" r="3147" b="3179"/>
          <a:stretch/>
        </p:blipFill>
        <p:spPr bwMode="auto">
          <a:xfrm>
            <a:off x="1914919" y="8833658"/>
            <a:ext cx="2143126" cy="10002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0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565A-61A4-4DBB-82A4-D62E9F32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53380"/>
            <a:ext cx="5915025" cy="83034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Other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76AC-37F1-4E2C-8064-6038645C6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18827"/>
            <a:ext cx="6214310" cy="8268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b="1" dirty="0">
                <a:latin typeface="Comic Sans MS" panose="030F0702030302020204" pitchFamily="66" charset="0"/>
              </a:rPr>
              <a:t>La Semana Santa 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La Semana Santa (Holy week) is important in Spain. The week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before Easter is celebrated with a variety of religious</a:t>
            </a:r>
          </a:p>
          <a:p>
            <a:pPr marL="0" indent="0">
              <a:buNone/>
            </a:pPr>
            <a:r>
              <a:rPr lang="en-GB" sz="1600" dirty="0">
                <a:latin typeface="Comic Sans MS" panose="030F0702030302020204" pitchFamily="66" charset="0"/>
              </a:rPr>
              <a:t> ceremonies and processions.</a:t>
            </a:r>
          </a:p>
          <a:p>
            <a:pPr marL="0" indent="0">
              <a:buNone/>
            </a:pPr>
            <a:endParaRPr lang="en-GB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sz="1600" b="1" dirty="0">
                <a:latin typeface="Comic Sans MS" panose="030F0702030302020204" pitchFamily="66" charset="0"/>
              </a:rPr>
              <a:t>El Día de los Reyes Magos </a:t>
            </a:r>
            <a:endParaRPr lang="en-US" sz="16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600" dirty="0">
                <a:latin typeface="Comic Sans MS" panose="030F0702030302020204" pitchFamily="66" charset="0"/>
              </a:rPr>
              <a:t>El Día de los Reyes Magos is the most celebrated festival in</a:t>
            </a:r>
          </a:p>
          <a:p>
            <a:pPr marL="0" indent="0">
              <a:buNone/>
            </a:pPr>
            <a:r>
              <a:rPr lang="en-US" sz="1600" dirty="0">
                <a:latin typeface="Comic Sans MS" panose="030F0702030302020204" pitchFamily="66" charset="0"/>
              </a:rPr>
              <a:t>Barcelona, just as in the rest of Spain. In Spain, the three</a:t>
            </a:r>
          </a:p>
          <a:p>
            <a:pPr marL="0" indent="0">
              <a:buNone/>
            </a:pPr>
            <a:r>
              <a:rPr lang="en-US" sz="1600" dirty="0">
                <a:latin typeface="Comic Sans MS" panose="030F0702030302020204" pitchFamily="66" charset="0"/>
              </a:rPr>
              <a:t>Kings bring children presents on 6th January. The King’s day</a:t>
            </a:r>
          </a:p>
          <a:p>
            <a:pPr marL="0" indent="0">
              <a:buNone/>
            </a:pPr>
            <a:r>
              <a:rPr lang="en-US" sz="1600" dirty="0">
                <a:latin typeface="Comic Sans MS" panose="030F0702030302020204" pitchFamily="66" charset="0"/>
              </a:rPr>
              <a:t>parade </a:t>
            </a:r>
            <a:r>
              <a:rPr lang="es-ES" sz="1600" dirty="0">
                <a:latin typeface="Comic Sans MS" panose="030F0702030302020204" pitchFamily="66" charset="0"/>
              </a:rPr>
              <a:t>'la Cabalgata de Reyes Magos’ </a:t>
            </a:r>
            <a:r>
              <a:rPr lang="en-US" sz="1600" dirty="0">
                <a:latin typeface="Comic Sans MS" panose="030F0702030302020204" pitchFamily="66" charset="0"/>
              </a:rPr>
              <a:t>is the biggest parade in</a:t>
            </a:r>
          </a:p>
          <a:p>
            <a:pPr marL="0" indent="0">
              <a:buNone/>
            </a:pPr>
            <a:r>
              <a:rPr lang="en-US" sz="1600" dirty="0">
                <a:latin typeface="Comic Sans MS" panose="030F0702030302020204" pitchFamily="66" charset="0"/>
              </a:rPr>
              <a:t>Barcelona and takes place on 5th January every year on the</a:t>
            </a:r>
          </a:p>
          <a:p>
            <a:pPr marL="0" indent="0">
              <a:buNone/>
            </a:pPr>
            <a:r>
              <a:rPr lang="en-US" sz="1600" dirty="0">
                <a:latin typeface="Comic Sans MS" panose="030F0702030302020204" pitchFamily="66" charset="0"/>
              </a:rPr>
              <a:t>evening before Twelfth Night on the 6th January</a:t>
            </a:r>
          </a:p>
        </p:txBody>
      </p:sp>
      <p:pic>
        <p:nvPicPr>
          <p:cNvPr id="25" name="Picture 24" descr="A picture containing building, outdoor, street, horse&#10;&#10;Description automatically generated">
            <a:extLst>
              <a:ext uri="{FF2B5EF4-FFF2-40B4-BE49-F238E27FC236}">
                <a16:creationId xmlns:a16="http://schemas.microsoft.com/office/drawing/2014/main" id="{80AD1DCA-719B-4626-BA72-C84D6D469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2175789"/>
            <a:ext cx="2174700" cy="1313184"/>
          </a:xfrm>
          <a:prstGeom prst="rect">
            <a:avLst/>
          </a:prstGeom>
        </p:spPr>
      </p:pic>
      <p:pic>
        <p:nvPicPr>
          <p:cNvPr id="31" name="Picture 30" descr="A picture containing outdoor, building, street, traffic&#10;&#10;Description automatically generated">
            <a:extLst>
              <a:ext uri="{FF2B5EF4-FFF2-40B4-BE49-F238E27FC236}">
                <a16:creationId xmlns:a16="http://schemas.microsoft.com/office/drawing/2014/main" id="{C9EB6CE2-5D54-44F3-9317-401A238F49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" b="43635"/>
          <a:stretch/>
        </p:blipFill>
        <p:spPr>
          <a:xfrm>
            <a:off x="2952240" y="2175789"/>
            <a:ext cx="2943735" cy="1313184"/>
          </a:xfrm>
          <a:prstGeom prst="rect">
            <a:avLst/>
          </a:prstGeom>
        </p:spPr>
      </p:pic>
      <p:pic>
        <p:nvPicPr>
          <p:cNvPr id="5" name="Picture 4" descr="A group of people in costumes&#10;&#10;Description automatically generated">
            <a:extLst>
              <a:ext uri="{FF2B5EF4-FFF2-40B4-BE49-F238E27FC236}">
                <a16:creationId xmlns:a16="http://schemas.microsoft.com/office/drawing/2014/main" id="{BBC12912-5EFE-48FD-8662-D5412FCC3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5" y="6135272"/>
            <a:ext cx="2314575" cy="1657350"/>
          </a:xfrm>
          <a:prstGeom prst="rect">
            <a:avLst/>
          </a:prstGeom>
        </p:spPr>
      </p:pic>
      <p:pic>
        <p:nvPicPr>
          <p:cNvPr id="7" name="Picture 6" descr="A picture containing building, decorated, filled, lit&#10;&#10;Description automatically generated">
            <a:extLst>
              <a:ext uri="{FF2B5EF4-FFF2-40B4-BE49-F238E27FC236}">
                <a16:creationId xmlns:a16="http://schemas.microsoft.com/office/drawing/2014/main" id="{814BD759-97A4-43F4-A09B-10F62F476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65" y="6135272"/>
            <a:ext cx="24669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17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2781</TotalTime>
  <Words>554</Words>
  <Application>Microsoft Office PowerPoint</Application>
  <PresentationFormat>A4 Paper (210x297 mm)</PresentationFormat>
  <Paragraphs>134</Paragraphs>
  <Slides>7</Slides>
  <Notes>0</Notes>
  <HiddenSlides>0</HiddenSlides>
  <MMClips>30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Cavolini</vt:lpstr>
      <vt:lpstr>Comic Sans MS</vt:lpstr>
      <vt:lpstr>Office Theme</vt:lpstr>
      <vt:lpstr>Country: Spain  City: Barcelona  Language: Spanish  Currency: Euro</vt:lpstr>
      <vt:lpstr>Places to visit</vt:lpstr>
      <vt:lpstr>Specialities</vt:lpstr>
      <vt:lpstr>Language</vt:lpstr>
      <vt:lpstr>PowerPoint Presentation</vt:lpstr>
      <vt:lpstr>Other Information</vt:lpstr>
      <vt:lpstr>Other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Country: France  Capital City: Paris</dc:title>
  <dc:creator>Laura McEwan</dc:creator>
  <cp:lastModifiedBy>Laura McEwan</cp:lastModifiedBy>
  <cp:revision>76</cp:revision>
  <dcterms:created xsi:type="dcterms:W3CDTF">2020-05-19T06:50:33Z</dcterms:created>
  <dcterms:modified xsi:type="dcterms:W3CDTF">2020-06-03T16:18:02Z</dcterms:modified>
</cp:coreProperties>
</file>