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5" r:id="rId8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2" d="100"/>
          <a:sy n="42" d="100"/>
        </p:scale>
        <p:origin x="23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B4566-AFAB-416E-BEC8-E79E1212E57C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064F2-1A97-462D-B561-2971D8A074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61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B4566-AFAB-416E-BEC8-E79E1212E57C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064F2-1A97-462D-B561-2971D8A074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729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B4566-AFAB-416E-BEC8-E79E1212E57C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064F2-1A97-462D-B561-2971D8A074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68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B4566-AFAB-416E-BEC8-E79E1212E57C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064F2-1A97-462D-B561-2971D8A074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98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B4566-AFAB-416E-BEC8-E79E1212E57C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064F2-1A97-462D-B561-2971D8A074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93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B4566-AFAB-416E-BEC8-E79E1212E57C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064F2-1A97-462D-B561-2971D8A074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981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B4566-AFAB-416E-BEC8-E79E1212E57C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064F2-1A97-462D-B561-2971D8A074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906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B4566-AFAB-416E-BEC8-E79E1212E57C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064F2-1A97-462D-B561-2971D8A074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671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B4566-AFAB-416E-BEC8-E79E1212E57C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064F2-1A97-462D-B561-2971D8A074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3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B4566-AFAB-416E-BEC8-E79E1212E57C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064F2-1A97-462D-B561-2971D8A074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736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B4566-AFAB-416E-BEC8-E79E1212E57C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064F2-1A97-462D-B561-2971D8A074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794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B4566-AFAB-416E-BEC8-E79E1212E57C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064F2-1A97-462D-B561-2971D8A074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313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jpg"/><Relationship Id="rId5" Type="http://schemas.openxmlformats.org/officeDocument/2006/relationships/image" Target="../media/image15.pn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microsoft.com/office/2007/relationships/media" Target="../media/media7.m4a"/><Relationship Id="rId18" Type="http://schemas.openxmlformats.org/officeDocument/2006/relationships/audio" Target="../media/media9.m4a"/><Relationship Id="rId26" Type="http://schemas.openxmlformats.org/officeDocument/2006/relationships/audio" Target="../media/media13.m4a"/><Relationship Id="rId3" Type="http://schemas.microsoft.com/office/2007/relationships/media" Target="../media/media2.m4a"/><Relationship Id="rId21" Type="http://schemas.microsoft.com/office/2007/relationships/media" Target="../media/media11.m4a"/><Relationship Id="rId7" Type="http://schemas.microsoft.com/office/2007/relationships/media" Target="../media/media4.m4a"/><Relationship Id="rId12" Type="http://schemas.openxmlformats.org/officeDocument/2006/relationships/audio" Target="../media/media6.m4a"/><Relationship Id="rId17" Type="http://schemas.microsoft.com/office/2007/relationships/media" Target="../media/media9.m4a"/><Relationship Id="rId25" Type="http://schemas.microsoft.com/office/2007/relationships/media" Target="../media/media13.m4a"/><Relationship Id="rId2" Type="http://schemas.openxmlformats.org/officeDocument/2006/relationships/audio" Target="../media/media1.m4a"/><Relationship Id="rId16" Type="http://schemas.openxmlformats.org/officeDocument/2006/relationships/audio" Target="../media/media8.m4a"/><Relationship Id="rId20" Type="http://schemas.openxmlformats.org/officeDocument/2006/relationships/audio" Target="../media/media10.m4a"/><Relationship Id="rId29" Type="http://schemas.microsoft.com/office/2007/relationships/media" Target="../media/media15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24" Type="http://schemas.openxmlformats.org/officeDocument/2006/relationships/audio" Target="../media/media12.m4a"/><Relationship Id="rId32" Type="http://schemas.openxmlformats.org/officeDocument/2006/relationships/image" Target="../media/image22.png"/><Relationship Id="rId5" Type="http://schemas.microsoft.com/office/2007/relationships/media" Target="../media/media3.m4a"/><Relationship Id="rId15" Type="http://schemas.microsoft.com/office/2007/relationships/media" Target="../media/media8.m4a"/><Relationship Id="rId23" Type="http://schemas.microsoft.com/office/2007/relationships/media" Target="../media/media12.m4a"/><Relationship Id="rId28" Type="http://schemas.openxmlformats.org/officeDocument/2006/relationships/audio" Target="../media/media14.m4a"/><Relationship Id="rId10" Type="http://schemas.openxmlformats.org/officeDocument/2006/relationships/audio" Target="../media/media5.m4a"/><Relationship Id="rId19" Type="http://schemas.microsoft.com/office/2007/relationships/media" Target="../media/media10.m4a"/><Relationship Id="rId31" Type="http://schemas.openxmlformats.org/officeDocument/2006/relationships/slideLayout" Target="../slideLayouts/slideLayout2.xml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audio" Target="../media/media7.m4a"/><Relationship Id="rId22" Type="http://schemas.openxmlformats.org/officeDocument/2006/relationships/audio" Target="../media/media11.m4a"/><Relationship Id="rId27" Type="http://schemas.microsoft.com/office/2007/relationships/media" Target="../media/media14.m4a"/><Relationship Id="rId30" Type="http://schemas.openxmlformats.org/officeDocument/2006/relationships/audio" Target="../media/media15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4a"/><Relationship Id="rId13" Type="http://schemas.microsoft.com/office/2007/relationships/media" Target="../media/media22.m4a"/><Relationship Id="rId18" Type="http://schemas.openxmlformats.org/officeDocument/2006/relationships/audio" Target="../media/media24.m4a"/><Relationship Id="rId26" Type="http://schemas.openxmlformats.org/officeDocument/2006/relationships/audio" Target="../media/media28.m4a"/><Relationship Id="rId3" Type="http://schemas.microsoft.com/office/2007/relationships/media" Target="../media/media17.m4a"/><Relationship Id="rId21" Type="http://schemas.microsoft.com/office/2007/relationships/media" Target="../media/media26.m4a"/><Relationship Id="rId7" Type="http://schemas.microsoft.com/office/2007/relationships/media" Target="../media/media19.m4a"/><Relationship Id="rId12" Type="http://schemas.openxmlformats.org/officeDocument/2006/relationships/audio" Target="../media/media21.m4a"/><Relationship Id="rId17" Type="http://schemas.microsoft.com/office/2007/relationships/media" Target="../media/media24.m4a"/><Relationship Id="rId25" Type="http://schemas.microsoft.com/office/2007/relationships/media" Target="../media/media28.m4a"/><Relationship Id="rId2" Type="http://schemas.openxmlformats.org/officeDocument/2006/relationships/audio" Target="../media/media16.m4a"/><Relationship Id="rId16" Type="http://schemas.openxmlformats.org/officeDocument/2006/relationships/audio" Target="../media/media23.m4a"/><Relationship Id="rId20" Type="http://schemas.openxmlformats.org/officeDocument/2006/relationships/audio" Target="../media/media25.m4a"/><Relationship Id="rId1" Type="http://schemas.microsoft.com/office/2007/relationships/media" Target="../media/media16.m4a"/><Relationship Id="rId6" Type="http://schemas.openxmlformats.org/officeDocument/2006/relationships/audio" Target="../media/media18.m4a"/><Relationship Id="rId11" Type="http://schemas.microsoft.com/office/2007/relationships/media" Target="../media/media21.m4a"/><Relationship Id="rId24" Type="http://schemas.openxmlformats.org/officeDocument/2006/relationships/audio" Target="../media/media27.m4a"/><Relationship Id="rId5" Type="http://schemas.microsoft.com/office/2007/relationships/media" Target="../media/media18.m4a"/><Relationship Id="rId15" Type="http://schemas.microsoft.com/office/2007/relationships/media" Target="../media/media23.m4a"/><Relationship Id="rId23" Type="http://schemas.microsoft.com/office/2007/relationships/media" Target="../media/media27.m4a"/><Relationship Id="rId28" Type="http://schemas.openxmlformats.org/officeDocument/2006/relationships/image" Target="../media/image22.png"/><Relationship Id="rId10" Type="http://schemas.openxmlformats.org/officeDocument/2006/relationships/audio" Target="../media/media20.m4a"/><Relationship Id="rId19" Type="http://schemas.microsoft.com/office/2007/relationships/media" Target="../media/media25.m4a"/><Relationship Id="rId4" Type="http://schemas.openxmlformats.org/officeDocument/2006/relationships/audio" Target="../media/media17.m4a"/><Relationship Id="rId9" Type="http://schemas.microsoft.com/office/2007/relationships/media" Target="../media/media20.m4a"/><Relationship Id="rId14" Type="http://schemas.openxmlformats.org/officeDocument/2006/relationships/audio" Target="../media/media22.m4a"/><Relationship Id="rId22" Type="http://schemas.openxmlformats.org/officeDocument/2006/relationships/audio" Target="../media/media26.m4a"/><Relationship Id="rId27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71648-E52C-4AA1-ACD4-A765E30869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091" y="318655"/>
            <a:ext cx="6232813" cy="4973781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Country: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Germany</a:t>
            </a:r>
            <a:b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br>
              <a:rPr lang="en-GB" dirty="0">
                <a:latin typeface="Comic Sans MS" panose="030F0702030302020204" pitchFamily="66" charset="0"/>
              </a:rPr>
            </a:br>
            <a:r>
              <a:rPr lang="en-GB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City:</a:t>
            </a:r>
            <a:r>
              <a:rPr lang="en-GB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Munich</a:t>
            </a:r>
            <a:b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b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Language: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German</a:t>
            </a:r>
            <a:b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</a:br>
            <a:b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GB" b="1" dirty="0">
                <a:solidFill>
                  <a:srgbClr val="FFC000"/>
                </a:solidFill>
                <a:latin typeface="Comic Sans MS" panose="030F0702030302020204" pitchFamily="66" charset="0"/>
                <a:cs typeface="Cavolini" panose="03000502040302020204" pitchFamily="66" charset="0"/>
              </a:rPr>
              <a:t>Currency: </a:t>
            </a:r>
            <a:r>
              <a:rPr lang="en-GB" b="1" dirty="0">
                <a:latin typeface="Comic Sans MS" panose="030F0702030302020204" pitchFamily="66" charset="0"/>
                <a:cs typeface="Cavolini" panose="03000502040302020204" pitchFamily="66" charset="0"/>
              </a:rPr>
              <a:t>Euro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26347C-225E-4C80-B687-A1E23CB76F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5999017"/>
            <a:ext cx="5143500" cy="3366655"/>
          </a:xfrm>
        </p:spPr>
        <p:txBody>
          <a:bodyPr/>
          <a:lstStyle/>
          <a:p>
            <a:r>
              <a:rPr lang="en-GB" dirty="0"/>
              <a:t>Add in flag here</a:t>
            </a:r>
          </a:p>
        </p:txBody>
      </p:sp>
      <p:pic>
        <p:nvPicPr>
          <p:cNvPr id="5" name="Picture 4" descr="A picture containing food, flower&#10;&#10;Description automatically generated">
            <a:extLst>
              <a:ext uri="{FF2B5EF4-FFF2-40B4-BE49-F238E27FC236}">
                <a16:creationId xmlns:a16="http://schemas.microsoft.com/office/drawing/2014/main" id="{ED6E244E-CC13-4D05-9C27-71FD37ADE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15" y="5865442"/>
            <a:ext cx="5171990" cy="310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92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E22B-F10B-4913-ADF1-C784331EB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167156"/>
            <a:ext cx="5915025" cy="567104"/>
          </a:xfrm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volini" panose="03000502040302020204" pitchFamily="66" charset="0"/>
              </a:rPr>
              <a:t>Places to visit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277FA92-82A4-4E6B-8D90-FEB71AA529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409299"/>
              </p:ext>
            </p:extLst>
          </p:nvPr>
        </p:nvGraphicFramePr>
        <p:xfrm>
          <a:off x="374289" y="886101"/>
          <a:ext cx="6109422" cy="8852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4711">
                  <a:extLst>
                    <a:ext uri="{9D8B030D-6E8A-4147-A177-3AD203B41FA5}">
                      <a16:colId xmlns:a16="http://schemas.microsoft.com/office/drawing/2014/main" val="2883748596"/>
                    </a:ext>
                  </a:extLst>
                </a:gridCol>
                <a:gridCol w="3054711">
                  <a:extLst>
                    <a:ext uri="{9D8B030D-6E8A-4147-A177-3AD203B41FA5}">
                      <a16:colId xmlns:a16="http://schemas.microsoft.com/office/drawing/2014/main" val="17183392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tx1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  <a:p>
                      <a:endParaRPr lang="en-GB" sz="2400" dirty="0">
                        <a:solidFill>
                          <a:schemeClr val="tx1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  <a:p>
                      <a:endParaRPr lang="en-GB" sz="2400" b="1" dirty="0">
                        <a:solidFill>
                          <a:schemeClr val="tx1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Rathaus-Glockenspiel im Marienplatz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276574"/>
                  </a:ext>
                </a:extLst>
              </a:tr>
              <a:tr h="1210396">
                <a:tc>
                  <a:txBody>
                    <a:bodyPr/>
                    <a:lstStyle/>
                    <a:p>
                      <a:endParaRPr lang="en-GB" sz="24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Eisbachwelle im Englischen Garten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550934"/>
                  </a:ext>
                </a:extLst>
              </a:tr>
              <a:tr h="1075604">
                <a:tc>
                  <a:txBody>
                    <a:bodyPr/>
                    <a:lstStyle/>
                    <a:p>
                      <a:endParaRPr lang="en-GB" sz="24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Deutsches </a:t>
                      </a:r>
                    </a:p>
                    <a:p>
                      <a:r>
                        <a:rPr lang="en-GB" sz="2000" b="1" dirty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Museum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170612"/>
                  </a:ext>
                </a:extLst>
              </a:tr>
              <a:tr h="1075605">
                <a:tc>
                  <a:txBody>
                    <a:bodyPr/>
                    <a:lstStyle/>
                    <a:p>
                      <a:endParaRPr lang="en-GB" sz="24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Olympiapark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184191"/>
                  </a:ext>
                </a:extLst>
              </a:tr>
              <a:tr h="1075605">
                <a:tc>
                  <a:txBody>
                    <a:bodyPr/>
                    <a:lstStyle/>
                    <a:p>
                      <a:endParaRPr lang="en-GB" sz="24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Allianz </a:t>
                      </a:r>
                    </a:p>
                    <a:p>
                      <a:r>
                        <a:rPr lang="en-GB" sz="2000" b="1" dirty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Arena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753298"/>
                  </a:ext>
                </a:extLst>
              </a:tr>
              <a:tr h="1075604">
                <a:tc>
                  <a:txBody>
                    <a:bodyPr/>
                    <a:lstStyle/>
                    <a:p>
                      <a:endParaRPr lang="en-GB" sz="24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BMW Welt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395262"/>
                  </a:ext>
                </a:extLst>
              </a:tr>
              <a:tr h="1075605">
                <a:tc>
                  <a:txBody>
                    <a:bodyPr/>
                    <a:lstStyle/>
                    <a:p>
                      <a:endParaRPr lang="en-GB" sz="24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Viktualienmarkt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486065"/>
                  </a:ext>
                </a:extLst>
              </a:tr>
              <a:tr h="1075604">
                <a:tc>
                  <a:txBody>
                    <a:bodyPr/>
                    <a:lstStyle/>
                    <a:p>
                      <a:endParaRPr lang="en-GB" sz="24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Schloss</a:t>
                      </a:r>
                    </a:p>
                    <a:p>
                      <a:r>
                        <a:rPr lang="en-GB" sz="2000" b="1" dirty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Neuschwanstein </a:t>
                      </a:r>
                    </a:p>
                    <a:p>
                      <a:r>
                        <a:rPr lang="en-GB" sz="2000" b="1" dirty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(day trip)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298871"/>
                  </a:ext>
                </a:extLst>
              </a:tr>
            </a:tbl>
          </a:graphicData>
        </a:graphic>
      </p:graphicFrame>
      <p:pic>
        <p:nvPicPr>
          <p:cNvPr id="7" name="Picture 6" descr="A castle with a mountain in the background&#10;&#10;Description automatically generated">
            <a:extLst>
              <a:ext uri="{FF2B5EF4-FFF2-40B4-BE49-F238E27FC236}">
                <a16:creationId xmlns:a16="http://schemas.microsoft.com/office/drawing/2014/main" id="{DBF3E2F8-E870-4E47-8E85-908C38387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" y="8718115"/>
            <a:ext cx="2846781" cy="977339"/>
          </a:xfrm>
          <a:prstGeom prst="rect">
            <a:avLst/>
          </a:prstGeom>
        </p:spPr>
      </p:pic>
      <p:pic>
        <p:nvPicPr>
          <p:cNvPr id="9" name="Picture 8" descr="A picture containing indoor, red, table, cake&#10;&#10;Description automatically generated">
            <a:extLst>
              <a:ext uri="{FF2B5EF4-FFF2-40B4-BE49-F238E27FC236}">
                <a16:creationId xmlns:a16="http://schemas.microsoft.com/office/drawing/2014/main" id="{603A3FDE-53DA-4D86-A601-71089A94A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6" y="5479624"/>
            <a:ext cx="2840533" cy="937872"/>
          </a:xfrm>
          <a:prstGeom prst="rect">
            <a:avLst/>
          </a:prstGeom>
        </p:spPr>
      </p:pic>
      <p:pic>
        <p:nvPicPr>
          <p:cNvPr id="11" name="Picture 10" descr="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56FB19E1-2F45-40AD-841F-9D7EC48454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6" y="7577182"/>
            <a:ext cx="2803224" cy="967479"/>
          </a:xfrm>
          <a:prstGeom prst="rect">
            <a:avLst/>
          </a:prstGeom>
        </p:spPr>
      </p:pic>
      <p:pic>
        <p:nvPicPr>
          <p:cNvPr id="13" name="Picture 12" descr="A castle like building in a city&#10;&#10;Description automatically generated">
            <a:extLst>
              <a:ext uri="{FF2B5EF4-FFF2-40B4-BE49-F238E27FC236}">
                <a16:creationId xmlns:a16="http://schemas.microsoft.com/office/drawing/2014/main" id="{65F8908B-5DAA-43D3-B8F1-6E82E4E597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7644" b="6499"/>
          <a:stretch/>
        </p:blipFill>
        <p:spPr>
          <a:xfrm>
            <a:off x="513285" y="993212"/>
            <a:ext cx="1993379" cy="986015"/>
          </a:xfrm>
          <a:prstGeom prst="rect">
            <a:avLst/>
          </a:prstGeom>
        </p:spPr>
      </p:pic>
      <p:pic>
        <p:nvPicPr>
          <p:cNvPr id="15" name="Picture 14" descr="A group of people in front of a building&#10;&#10;Description automatically generated">
            <a:extLst>
              <a:ext uri="{FF2B5EF4-FFF2-40B4-BE49-F238E27FC236}">
                <a16:creationId xmlns:a16="http://schemas.microsoft.com/office/drawing/2014/main" id="{D44AFD97-3B05-472E-8EB1-474B427257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660" y="974869"/>
            <a:ext cx="646487" cy="983939"/>
          </a:xfrm>
          <a:prstGeom prst="rect">
            <a:avLst/>
          </a:prstGeom>
        </p:spPr>
      </p:pic>
      <p:pic>
        <p:nvPicPr>
          <p:cNvPr id="17" name="Picture 16" descr="A person riding a wave on a surfboard in the water&#10;&#10;Description automatically generated">
            <a:extLst>
              <a:ext uri="{FF2B5EF4-FFF2-40B4-BE49-F238E27FC236}">
                <a16:creationId xmlns:a16="http://schemas.microsoft.com/office/drawing/2014/main" id="{78AF71EC-CCFC-4F78-AA4D-60CE12F4ED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6" y="2168903"/>
            <a:ext cx="1937981" cy="1022622"/>
          </a:xfrm>
          <a:prstGeom prst="rect">
            <a:avLst/>
          </a:prstGeom>
        </p:spPr>
      </p:pic>
      <p:pic>
        <p:nvPicPr>
          <p:cNvPr id="19" name="Picture 18" descr="A picture containing indoor, ceiling, table, airplane&#10;&#10;Description automatically generated">
            <a:extLst>
              <a:ext uri="{FF2B5EF4-FFF2-40B4-BE49-F238E27FC236}">
                <a16:creationId xmlns:a16="http://schemas.microsoft.com/office/drawing/2014/main" id="{CA2BE383-185C-4C89-8002-C33442DC2E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85" y="3297316"/>
            <a:ext cx="2804983" cy="1022622"/>
          </a:xfrm>
          <a:prstGeom prst="rect">
            <a:avLst/>
          </a:prstGeom>
        </p:spPr>
      </p:pic>
      <p:pic>
        <p:nvPicPr>
          <p:cNvPr id="21" name="Picture 20" descr="A picture containing nature, outdoor, tree, large&#10;&#10;Description automatically generated">
            <a:extLst>
              <a:ext uri="{FF2B5EF4-FFF2-40B4-BE49-F238E27FC236}">
                <a16:creationId xmlns:a16="http://schemas.microsoft.com/office/drawing/2014/main" id="{382D264B-14C0-4D5E-9877-00FC845E02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82" y="4385559"/>
            <a:ext cx="2770750" cy="967478"/>
          </a:xfrm>
          <a:prstGeom prst="rect">
            <a:avLst/>
          </a:prstGeom>
        </p:spPr>
      </p:pic>
      <p:pic>
        <p:nvPicPr>
          <p:cNvPr id="25" name="Picture 24" descr="A group of people in a large body of water&#10;&#10;Description automatically generated">
            <a:extLst>
              <a:ext uri="{FF2B5EF4-FFF2-40B4-BE49-F238E27FC236}">
                <a16:creationId xmlns:a16="http://schemas.microsoft.com/office/drawing/2014/main" id="{47991DE8-9E34-4EF2-B939-8A5FD0C3F6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64" y="2168903"/>
            <a:ext cx="897612" cy="983939"/>
          </a:xfrm>
          <a:prstGeom prst="rect">
            <a:avLst/>
          </a:prstGeom>
        </p:spPr>
      </p:pic>
      <p:pic>
        <p:nvPicPr>
          <p:cNvPr id="27" name="Picture 26" descr="A picture containing road, outdoor, building, grass&#10;&#10;Description automatically generated">
            <a:extLst>
              <a:ext uri="{FF2B5EF4-FFF2-40B4-BE49-F238E27FC236}">
                <a16:creationId xmlns:a16="http://schemas.microsoft.com/office/drawing/2014/main" id="{A40312F1-109C-4D12-AA29-EC5F8BE897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87" y="6534623"/>
            <a:ext cx="2840533" cy="93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98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1C659-423E-4D1F-9272-BE6554D39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125623"/>
            <a:ext cx="5915025" cy="664086"/>
          </a:xfrm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  <a:cs typeface="Cavolini" panose="03000502040302020204" pitchFamily="66" charset="0"/>
              </a:rPr>
              <a:t>Specialities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6E5E83E-93AE-4FB6-AC47-3D295F074E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4663750"/>
              </p:ext>
            </p:extLst>
          </p:nvPr>
        </p:nvGraphicFramePr>
        <p:xfrm>
          <a:off x="271724" y="832798"/>
          <a:ext cx="6279388" cy="9097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4627">
                  <a:extLst>
                    <a:ext uri="{9D8B030D-6E8A-4147-A177-3AD203B41FA5}">
                      <a16:colId xmlns:a16="http://schemas.microsoft.com/office/drawing/2014/main" val="1423383220"/>
                    </a:ext>
                  </a:extLst>
                </a:gridCol>
                <a:gridCol w="3494761">
                  <a:extLst>
                    <a:ext uri="{9D8B030D-6E8A-4147-A177-3AD203B41FA5}">
                      <a16:colId xmlns:a16="http://schemas.microsoft.com/office/drawing/2014/main" val="592509093"/>
                    </a:ext>
                  </a:extLst>
                </a:gridCol>
              </a:tblGrid>
              <a:tr h="862898">
                <a:tc>
                  <a:txBody>
                    <a:bodyPr/>
                    <a:lstStyle/>
                    <a:p>
                      <a:endParaRPr lang="en-GB" sz="20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cs typeface="Cavolini" panose="0300050204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 noProof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Weiβwürste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732889"/>
                  </a:ext>
                </a:extLst>
              </a:tr>
              <a:tr h="887808">
                <a:tc>
                  <a:txBody>
                    <a:bodyPr/>
                    <a:lstStyle/>
                    <a:p>
                      <a:endParaRPr lang="en-GB" sz="2000" b="1" dirty="0">
                        <a:latin typeface="Comic Sans MS" panose="030F0702030302020204" pitchFamily="66" charset="0"/>
                        <a:cs typeface="Cavolini" panose="0300050204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 noProof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Leberkäse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380581"/>
                  </a:ext>
                </a:extLst>
              </a:tr>
              <a:tr h="1013136">
                <a:tc>
                  <a:txBody>
                    <a:bodyPr/>
                    <a:lstStyle/>
                    <a:p>
                      <a:endParaRPr lang="en-GB" sz="2000" b="1" dirty="0">
                        <a:latin typeface="Comic Sans MS" panose="030F0702030302020204" pitchFamily="66" charset="0"/>
                        <a:cs typeface="Cavolini" panose="0300050204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 noProof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Schnitzel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878445"/>
                  </a:ext>
                </a:extLst>
              </a:tr>
              <a:tr h="997455">
                <a:tc>
                  <a:txBody>
                    <a:bodyPr/>
                    <a:lstStyle/>
                    <a:p>
                      <a:endParaRPr lang="en-GB" sz="2000" b="1" dirty="0">
                        <a:latin typeface="Comic Sans MS" panose="030F0702030302020204" pitchFamily="66" charset="0"/>
                        <a:cs typeface="Cavolini" panose="0300050204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 noProof="0" dirty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Spätzel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023120"/>
                  </a:ext>
                </a:extLst>
              </a:tr>
              <a:tr h="862898">
                <a:tc>
                  <a:txBody>
                    <a:bodyPr/>
                    <a:lstStyle/>
                    <a:p>
                      <a:endParaRPr lang="en-GB" sz="24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 noProof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Schweinshaxe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212166"/>
                  </a:ext>
                </a:extLst>
              </a:tr>
              <a:tr h="972210">
                <a:tc>
                  <a:txBody>
                    <a:bodyPr/>
                    <a:lstStyle/>
                    <a:p>
                      <a:endParaRPr lang="en-GB" sz="24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 noProof="0" dirty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Sauerkraut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601668"/>
                  </a:ext>
                </a:extLst>
              </a:tr>
              <a:tr h="887808">
                <a:tc>
                  <a:txBody>
                    <a:bodyPr/>
                    <a:lstStyle/>
                    <a:p>
                      <a:endParaRPr lang="en-GB" sz="24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  <a:p>
                      <a:endParaRPr lang="en-GB" sz="24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 noProof="0" dirty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Bretzeln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091567"/>
                  </a:ext>
                </a:extLst>
              </a:tr>
              <a:tr h="887808">
                <a:tc>
                  <a:txBody>
                    <a:bodyPr/>
                    <a:lstStyle/>
                    <a:p>
                      <a:endParaRPr lang="en-GB" sz="24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 noProof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Prinzregententorte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121113"/>
                  </a:ext>
                </a:extLst>
              </a:tr>
              <a:tr h="862898">
                <a:tc>
                  <a:txBody>
                    <a:bodyPr/>
                    <a:lstStyle/>
                    <a:p>
                      <a:endParaRPr lang="en-GB" sz="24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 noProof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Schmalznudel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866573"/>
                  </a:ext>
                </a:extLst>
              </a:tr>
              <a:tr h="862898">
                <a:tc>
                  <a:txBody>
                    <a:bodyPr/>
                    <a:lstStyle/>
                    <a:p>
                      <a:endParaRPr lang="en-GB" sz="24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 noProof="0" dirty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Germknödel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719804"/>
                  </a:ext>
                </a:extLst>
              </a:tr>
            </a:tbl>
          </a:graphicData>
        </a:graphic>
      </p:graphicFrame>
      <p:pic>
        <p:nvPicPr>
          <p:cNvPr id="5" name="Picture 4" descr="A plate of food on a table&#10;&#10;Description automatically generated">
            <a:extLst>
              <a:ext uri="{FF2B5EF4-FFF2-40B4-BE49-F238E27FC236}">
                <a16:creationId xmlns:a16="http://schemas.microsoft.com/office/drawing/2014/main" id="{EBF703F7-1966-41C2-9836-3F5B813A35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1"/>
          <a:stretch/>
        </p:blipFill>
        <p:spPr>
          <a:xfrm>
            <a:off x="646851" y="889972"/>
            <a:ext cx="1971087" cy="799011"/>
          </a:xfrm>
          <a:prstGeom prst="rect">
            <a:avLst/>
          </a:prstGeom>
        </p:spPr>
      </p:pic>
      <p:pic>
        <p:nvPicPr>
          <p:cNvPr id="6" name="Picture 5" descr="A plate of food&#10;&#10;Description automatically generated">
            <a:extLst>
              <a:ext uri="{FF2B5EF4-FFF2-40B4-BE49-F238E27FC236}">
                <a16:creationId xmlns:a16="http://schemas.microsoft.com/office/drawing/2014/main" id="{0973C97B-C31E-45C7-A8C8-BDDD63CE2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10" y="2591843"/>
            <a:ext cx="1971087" cy="799012"/>
          </a:xfrm>
          <a:prstGeom prst="rect">
            <a:avLst/>
          </a:prstGeom>
        </p:spPr>
      </p:pic>
      <p:pic>
        <p:nvPicPr>
          <p:cNvPr id="8" name="Picture 7" descr="A bowl of rice on a plate&#10;&#10;Description automatically generated">
            <a:extLst>
              <a:ext uri="{FF2B5EF4-FFF2-40B4-BE49-F238E27FC236}">
                <a16:creationId xmlns:a16="http://schemas.microsoft.com/office/drawing/2014/main" id="{229A1CB9-5D53-4DB7-947B-20677E30D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9" y="3547426"/>
            <a:ext cx="1971087" cy="858653"/>
          </a:xfrm>
          <a:prstGeom prst="rect">
            <a:avLst/>
          </a:prstGeom>
        </p:spPr>
      </p:pic>
      <p:pic>
        <p:nvPicPr>
          <p:cNvPr id="10" name="Picture 9" descr="A sandwich cut in half&#10;&#10;Description automatically generated">
            <a:extLst>
              <a:ext uri="{FF2B5EF4-FFF2-40B4-BE49-F238E27FC236}">
                <a16:creationId xmlns:a16="http://schemas.microsoft.com/office/drawing/2014/main" id="{3F9E3349-BB85-4BB4-921A-39917E44A6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10" y="1688983"/>
            <a:ext cx="1741609" cy="845687"/>
          </a:xfrm>
          <a:prstGeom prst="rect">
            <a:avLst/>
          </a:prstGeom>
        </p:spPr>
      </p:pic>
      <p:pic>
        <p:nvPicPr>
          <p:cNvPr id="12" name="Picture 11" descr="A hot dog on a grill&#10;&#10;Description automatically generated">
            <a:extLst>
              <a:ext uri="{FF2B5EF4-FFF2-40B4-BE49-F238E27FC236}">
                <a16:creationId xmlns:a16="http://schemas.microsoft.com/office/drawing/2014/main" id="{850D0C19-F9BA-4105-B6DF-366762F985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8" y="6288925"/>
            <a:ext cx="1971087" cy="858654"/>
          </a:xfrm>
          <a:prstGeom prst="rect">
            <a:avLst/>
          </a:prstGeom>
        </p:spPr>
      </p:pic>
      <p:pic>
        <p:nvPicPr>
          <p:cNvPr id="14" name="Picture 13" descr="A piece of cake on a plate&#10;&#10;Description automatically generated">
            <a:extLst>
              <a:ext uri="{FF2B5EF4-FFF2-40B4-BE49-F238E27FC236}">
                <a16:creationId xmlns:a16="http://schemas.microsoft.com/office/drawing/2014/main" id="{CA0522B8-167D-439D-A225-62A51948D48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2" b="15598"/>
          <a:stretch/>
        </p:blipFill>
        <p:spPr>
          <a:xfrm>
            <a:off x="737499" y="9016028"/>
            <a:ext cx="1859396" cy="711768"/>
          </a:xfrm>
          <a:prstGeom prst="rect">
            <a:avLst/>
          </a:prstGeom>
        </p:spPr>
      </p:pic>
      <p:pic>
        <p:nvPicPr>
          <p:cNvPr id="16" name="Picture 15" descr="A hand holding a half eaten donut&#10;&#10;Description automatically generated">
            <a:extLst>
              <a:ext uri="{FF2B5EF4-FFF2-40B4-BE49-F238E27FC236}">
                <a16:creationId xmlns:a16="http://schemas.microsoft.com/office/drawing/2014/main" id="{B1B3CAED-8F3D-48B3-8E68-0517004686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99" y="8135214"/>
            <a:ext cx="1767706" cy="711768"/>
          </a:xfrm>
          <a:prstGeom prst="rect">
            <a:avLst/>
          </a:prstGeom>
        </p:spPr>
      </p:pic>
      <p:pic>
        <p:nvPicPr>
          <p:cNvPr id="18" name="Picture 17" descr="A plate of food on a table&#10;&#10;Description automatically generated">
            <a:extLst>
              <a:ext uri="{FF2B5EF4-FFF2-40B4-BE49-F238E27FC236}">
                <a16:creationId xmlns:a16="http://schemas.microsoft.com/office/drawing/2014/main" id="{167B5D0C-982D-485C-9CF6-A8D642B654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4" y="4483053"/>
            <a:ext cx="1978574" cy="766245"/>
          </a:xfrm>
          <a:prstGeom prst="rect">
            <a:avLst/>
          </a:prstGeom>
        </p:spPr>
      </p:pic>
      <p:pic>
        <p:nvPicPr>
          <p:cNvPr id="20" name="Picture 19" descr="A piece of cake on a plate&#10;&#10;Description automatically generated">
            <a:extLst>
              <a:ext uri="{FF2B5EF4-FFF2-40B4-BE49-F238E27FC236}">
                <a16:creationId xmlns:a16="http://schemas.microsoft.com/office/drawing/2014/main" id="{59588145-504E-4E66-820D-75159A06259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8" r="30791"/>
          <a:stretch/>
        </p:blipFill>
        <p:spPr>
          <a:xfrm>
            <a:off x="646851" y="7231564"/>
            <a:ext cx="1971087" cy="766246"/>
          </a:xfrm>
          <a:prstGeom prst="rect">
            <a:avLst/>
          </a:prstGeom>
        </p:spPr>
      </p:pic>
      <p:pic>
        <p:nvPicPr>
          <p:cNvPr id="22" name="Picture 21" descr="A bowl of food on a table&#10;&#10;Description automatically generated">
            <a:extLst>
              <a:ext uri="{FF2B5EF4-FFF2-40B4-BE49-F238E27FC236}">
                <a16:creationId xmlns:a16="http://schemas.microsoft.com/office/drawing/2014/main" id="{BE64B807-9012-45A5-9C4F-85DFA78A61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1" y="5342416"/>
            <a:ext cx="1950044" cy="80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16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D0C23-456E-4C2E-980A-928138300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" y="88343"/>
            <a:ext cx="5915025" cy="580959"/>
          </a:xfrm>
        </p:spPr>
        <p:txBody>
          <a:bodyPr/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German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3936E2C-3A9D-4D3B-936E-4FF73A1958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8183651"/>
              </p:ext>
            </p:extLst>
          </p:nvPr>
        </p:nvGraphicFramePr>
        <p:xfrm>
          <a:off x="364338" y="640552"/>
          <a:ext cx="6300000" cy="91119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3867">
                  <a:extLst>
                    <a:ext uri="{9D8B030D-6E8A-4147-A177-3AD203B41FA5}">
                      <a16:colId xmlns:a16="http://schemas.microsoft.com/office/drawing/2014/main" val="3243208814"/>
                    </a:ext>
                  </a:extLst>
                </a:gridCol>
                <a:gridCol w="2698458">
                  <a:extLst>
                    <a:ext uri="{9D8B030D-6E8A-4147-A177-3AD203B41FA5}">
                      <a16:colId xmlns:a16="http://schemas.microsoft.com/office/drawing/2014/main" val="1062230234"/>
                    </a:ext>
                  </a:extLst>
                </a:gridCol>
                <a:gridCol w="1307675">
                  <a:extLst>
                    <a:ext uri="{9D8B030D-6E8A-4147-A177-3AD203B41FA5}">
                      <a16:colId xmlns:a16="http://schemas.microsoft.com/office/drawing/2014/main" val="232137593"/>
                    </a:ext>
                  </a:extLst>
                </a:gridCol>
              </a:tblGrid>
              <a:tr h="546541">
                <a:tc>
                  <a:txBody>
                    <a:bodyPr/>
                    <a:lstStyle/>
                    <a:p>
                      <a:r>
                        <a:rPr lang="en-GB" b="1" u="sng" dirty="0">
                          <a:solidFill>
                            <a:srgbClr val="0070C0"/>
                          </a:solidFill>
                          <a:effectLst/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English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1" u="sng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German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Audio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935196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Hello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noProof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Hallo /Guten Tag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083703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How are you?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noProof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Wie geht’s?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360063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Goodbye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noProof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Auf Wiedersehen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435165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please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noProof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bitte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548380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thank you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noProof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danke schön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20690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noProof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Ja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31663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noProof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Nein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579309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I would like an ice-cream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noProof="0" dirty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Ich möchte ein Eis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974327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I would like an orange juice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noProof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Ich möchte einen Orangensaft</a:t>
                      </a:r>
                    </a:p>
                    <a:p>
                      <a:endParaRPr lang="de-DE" sz="1600" b="1" noProof="0">
                        <a:latin typeface="Comic Sans MS" panose="030F070203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187191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I would like a mineral water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noProof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Ich möchte ein</a:t>
                      </a:r>
                    </a:p>
                    <a:p>
                      <a:r>
                        <a:rPr lang="de-DE" sz="1600" b="1" noProof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Mineralwasser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68234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I would like a tea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noProof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Ich möchte einen Tee</a:t>
                      </a:r>
                    </a:p>
                    <a:p>
                      <a:endParaRPr lang="de-DE" sz="1600" b="1" noProof="0">
                        <a:latin typeface="Comic Sans MS" panose="030F070203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493274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I would like a coffee</a:t>
                      </a:r>
                    </a:p>
                    <a:p>
                      <a:endParaRPr lang="en-GB" sz="1600" b="1" dirty="0">
                        <a:solidFill>
                          <a:srgbClr val="0070C0"/>
                        </a:solidFill>
                        <a:latin typeface="Comic Sans MS" panose="030F070203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noProof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Ich möchte einen Kaffee</a:t>
                      </a:r>
                    </a:p>
                    <a:p>
                      <a:endParaRPr lang="de-DE" sz="1600" b="1" noProof="0">
                        <a:latin typeface="Comic Sans MS" panose="030F070203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964604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I would like a hot chocolate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noProof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Ich möchte eine heiβe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noProof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Schokolade</a:t>
                      </a:r>
                    </a:p>
                    <a:p>
                      <a:endParaRPr lang="de-DE" sz="1600" b="1" noProof="0">
                        <a:latin typeface="Comic Sans MS" panose="030F070203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0883966"/>
                  </a:ext>
                </a:extLst>
              </a:tr>
              <a:tr h="221107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I would like a sandwich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noProof="0" dirty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Ich möchte ein belegtes Brot</a:t>
                      </a:r>
                    </a:p>
                    <a:p>
                      <a:endParaRPr lang="de-DE" sz="1600" b="1" noProof="0" dirty="0">
                        <a:latin typeface="Comic Sans MS" panose="030F070203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1405189"/>
                  </a:ext>
                </a:extLst>
              </a:tr>
            </a:tbl>
          </a:graphicData>
        </a:graphic>
      </p:graphicFrame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FC1612-5D5C-4D7B-969B-891ED5777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495653" y="1264692"/>
            <a:ext cx="406400" cy="406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8A48C7-6A68-49CA-B06B-BC5A047742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087262" y="1266554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CF211F-1ED3-4124-A5AB-1A28E4620AF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698853" y="1770375"/>
            <a:ext cx="406400" cy="4064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E6F068-85D9-41DE-BB7F-CD6B7EC3DE3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676268" y="2308623"/>
            <a:ext cx="406400" cy="4064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9C2946-1449-48DC-AA61-5A0F03FD250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646352" y="2843957"/>
            <a:ext cx="406400" cy="4064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25B82A-D5FC-4A7B-AC4E-6285176A827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698853" y="3379291"/>
            <a:ext cx="406400" cy="4064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4617E6-EC83-458F-B627-9292F35E4DD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721283" y="3922837"/>
            <a:ext cx="406400" cy="4064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E0CE8A-384F-4706-BE5C-F71D328C91F5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725456" y="4425345"/>
            <a:ext cx="406400" cy="4064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7F7494-6D7F-4821-ABCE-4FA2CEFC14D4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724525" y="5006722"/>
            <a:ext cx="406400" cy="4064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23F725-E192-4FA3-A73A-0A51B5CC64D4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718041" y="5717817"/>
            <a:ext cx="406400" cy="4064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BF5CBB-3BFC-4131-B098-48C9F76E8940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646352" y="6987778"/>
            <a:ext cx="406400" cy="406400"/>
          </a:xfrm>
          <a:prstGeom prst="rect">
            <a:avLst/>
          </a:prstGeom>
        </p:spPr>
      </p:pic>
      <p:pic>
        <p:nvPicPr>
          <p:cNvPr id="2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EDCBD4-6604-4951-9D43-4EC154757511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676268" y="6421529"/>
            <a:ext cx="406400" cy="406400"/>
          </a:xfrm>
          <a:prstGeom prst="rect">
            <a:avLst/>
          </a:prstGeom>
        </p:spPr>
      </p:pic>
      <p:pic>
        <p:nvPicPr>
          <p:cNvPr id="2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AF91D3-49E5-4882-B191-FBFFBA4FA9B0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696245" y="7552622"/>
            <a:ext cx="406400" cy="406400"/>
          </a:xfrm>
          <a:prstGeom prst="rect">
            <a:avLst/>
          </a:prstGeom>
        </p:spPr>
      </p:pic>
      <p:pic>
        <p:nvPicPr>
          <p:cNvPr id="2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0D074A-318A-4F53-A0CE-7B54C6004977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717406" y="8318029"/>
            <a:ext cx="406400" cy="406400"/>
          </a:xfrm>
          <a:prstGeom prst="rect">
            <a:avLst/>
          </a:prstGeom>
        </p:spPr>
      </p:pic>
      <p:pic>
        <p:nvPicPr>
          <p:cNvPr id="2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3BC886-C9F0-4F4A-960B-6332E4F06945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724525" y="89810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9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6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8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70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6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67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00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39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56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35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72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86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C643A-4AC7-4A75-B4AF-C7E950779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429491"/>
            <a:ext cx="5915025" cy="8977745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FEAA28B-D807-4A11-97EF-6C7CE6907F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7246526"/>
              </p:ext>
            </p:extLst>
          </p:nvPr>
        </p:nvGraphicFramePr>
        <p:xfrm>
          <a:off x="332509" y="166254"/>
          <a:ext cx="6054004" cy="92409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7741">
                  <a:extLst>
                    <a:ext uri="{9D8B030D-6E8A-4147-A177-3AD203B41FA5}">
                      <a16:colId xmlns:a16="http://schemas.microsoft.com/office/drawing/2014/main" val="3243208814"/>
                    </a:ext>
                  </a:extLst>
                </a:gridCol>
                <a:gridCol w="2269034">
                  <a:extLst>
                    <a:ext uri="{9D8B030D-6E8A-4147-A177-3AD203B41FA5}">
                      <a16:colId xmlns:a16="http://schemas.microsoft.com/office/drawing/2014/main" val="1062230234"/>
                    </a:ext>
                  </a:extLst>
                </a:gridCol>
                <a:gridCol w="1647229">
                  <a:extLst>
                    <a:ext uri="{9D8B030D-6E8A-4147-A177-3AD203B41FA5}">
                      <a16:colId xmlns:a16="http://schemas.microsoft.com/office/drawing/2014/main" val="1861365705"/>
                    </a:ext>
                  </a:extLst>
                </a:gridCol>
              </a:tblGrid>
              <a:tr h="710845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I would chips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Ich möchte Pommes</a:t>
                      </a:r>
                    </a:p>
                    <a:p>
                      <a:endParaRPr lang="en-GB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cs typeface="Cavolini" panose="0300050204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9351963"/>
                  </a:ext>
                </a:extLst>
              </a:tr>
              <a:tr h="710845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I would like a cake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Ich möchte ein Kuchen</a:t>
                      </a:r>
                    </a:p>
                    <a:p>
                      <a:endParaRPr lang="en-GB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cs typeface="Cavolini" panose="0300050204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0837032"/>
                  </a:ext>
                </a:extLst>
              </a:tr>
              <a:tr h="710845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How much is it?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Wieviel kostet das?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3600631"/>
                  </a:ext>
                </a:extLst>
              </a:tr>
              <a:tr h="710845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The bill please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Die Rechnung ,bitte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4351651"/>
                  </a:ext>
                </a:extLst>
              </a:tr>
              <a:tr h="710845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Where are the toilets?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Wo sind die Toiletten?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5483800"/>
                  </a:ext>
                </a:extLst>
              </a:tr>
              <a:tr h="710845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I am looking for 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Ich suche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206904"/>
                  </a:ext>
                </a:extLst>
              </a:tr>
              <a:tr h="710845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a chemist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Comic Sans MS" panose="030F0702030302020204" pitchFamily="66" charset="0"/>
                        <a:cs typeface="Cavolini" panose="03000502040302020204" pitchFamily="66" charset="0"/>
                      </a:endParaRPr>
                    </a:p>
                    <a:p>
                      <a:r>
                        <a:rPr lang="en-GB" b="1" dirty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eine Apotheke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316635"/>
                  </a:ext>
                </a:extLst>
              </a:tr>
              <a:tr h="710845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a doctor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atin typeface="Comic Sans MS" panose="030F0702030302020204" pitchFamily="66" charset="0"/>
                        <a:cs typeface="Cavolini" panose="03000502040302020204" pitchFamily="66" charset="0"/>
                      </a:endParaRPr>
                    </a:p>
                    <a:p>
                      <a:r>
                        <a:rPr lang="en-GB" b="1" dirty="0" err="1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einen</a:t>
                      </a:r>
                      <a:r>
                        <a:rPr lang="en-GB" b="1" dirty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 Arzt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5793094"/>
                  </a:ext>
                </a:extLst>
              </a:tr>
              <a:tr h="710845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Go straight ahead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Gehen Sie geradeaus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9743275"/>
                  </a:ext>
                </a:extLst>
              </a:tr>
              <a:tr h="710845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Turn right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Gehen Sie nach links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1871915"/>
                  </a:ext>
                </a:extLst>
              </a:tr>
              <a:tr h="710845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Turn left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Gehen sie nach rechts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682343"/>
                  </a:ext>
                </a:extLst>
              </a:tr>
              <a:tr h="710845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Excuse me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Entschuldigung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4932741"/>
                  </a:ext>
                </a:extLst>
              </a:tr>
              <a:tr h="710845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Sorry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latin typeface="Comic Sans MS" panose="030F0702030302020204" pitchFamily="66" charset="0"/>
                          <a:cs typeface="Cavolini" panose="03000502040302020204" pitchFamily="66" charset="0"/>
                        </a:rPr>
                        <a:t> Es tut mir leid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8870817"/>
                  </a:ext>
                </a:extLst>
              </a:tr>
            </a:tbl>
          </a:graphicData>
        </a:graphic>
      </p:graphicFrame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D7C4EB-C92D-46E0-A977-D9194D49C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380276" y="226291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61D8BE-5BF6-4E58-B8A3-D15EC8C9F4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346840" y="1015572"/>
            <a:ext cx="406400" cy="4064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11C4D3-59BD-41A5-BB49-D1C77CA1346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292943" y="1799323"/>
            <a:ext cx="406400" cy="4064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CD030BE-55C0-4544-9894-8EBCA8EB4BA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295386" y="2564399"/>
            <a:ext cx="406400" cy="4064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6C36A81-6E4B-4775-B953-E5623070166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292943" y="3258157"/>
            <a:ext cx="406400" cy="4064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9862EE-1557-49AA-8984-37719188ED2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308739" y="3915378"/>
            <a:ext cx="406400" cy="4064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596146-3550-46BA-BE03-D7F36B92E83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316123" y="4638038"/>
            <a:ext cx="406400" cy="4064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71E6D8-01B9-4C5A-8948-ADC553190998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316123" y="5341267"/>
            <a:ext cx="406400" cy="4064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4D3D1A-6D45-435E-B2E7-3E7083ED7D01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308739" y="6070470"/>
            <a:ext cx="406400" cy="4064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6538298-2E52-4FB7-ACAC-EC64D51484C4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292943" y="6705109"/>
            <a:ext cx="406400" cy="406400"/>
          </a:xfrm>
          <a:prstGeom prst="rect">
            <a:avLst/>
          </a:prstGeom>
        </p:spPr>
      </p:pic>
      <p:pic>
        <p:nvPicPr>
          <p:cNvPr id="2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5012AE-3F3A-4515-BB16-9DBCD377A84C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292943" y="7441020"/>
            <a:ext cx="406400" cy="406400"/>
          </a:xfrm>
          <a:prstGeom prst="rect">
            <a:avLst/>
          </a:prstGeom>
        </p:spPr>
      </p:pic>
      <p:pic>
        <p:nvPicPr>
          <p:cNvPr id="2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099D8E-6BF8-4A43-B1B7-067AADC50FFB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287446" y="8103903"/>
            <a:ext cx="406400" cy="406400"/>
          </a:xfrm>
          <a:prstGeom prst="rect">
            <a:avLst/>
          </a:prstGeom>
        </p:spPr>
      </p:pic>
      <p:pic>
        <p:nvPicPr>
          <p:cNvPr id="2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CBF927-B073-48E5-A050-97A9FFEA6F01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189916" y="88151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9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8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8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8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4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5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95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65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28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12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7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D565A-61A4-4DBB-82A4-D62E9F32C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366" y="-103829"/>
            <a:ext cx="5915025" cy="830340"/>
          </a:xfrm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Other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D76AC-37F1-4E2C-8064-6038645C6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7" y="726511"/>
            <a:ext cx="6185345" cy="93857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>
              <a:buNone/>
            </a:pPr>
            <a:endParaRPr lang="en-GB" sz="1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>
              <a:buNone/>
            </a:pPr>
            <a:endParaRPr lang="en-GB" sz="1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>
              <a:buNone/>
            </a:pPr>
            <a:r>
              <a:rPr lang="en-GB" sz="1600" b="1" dirty="0">
                <a:latin typeface="Comic Sans MS" panose="030F0702030302020204" pitchFamily="66" charset="0"/>
                <a:cs typeface="Cavolini" panose="03000502040302020204" pitchFamily="66" charset="0"/>
              </a:rPr>
              <a:t>Oktoberfest</a:t>
            </a:r>
          </a:p>
          <a:p>
            <a:pPr marL="0" indent="0">
              <a:buNone/>
            </a:pPr>
            <a:r>
              <a:rPr lang="en-GB" sz="1600" dirty="0">
                <a:latin typeface="Comic Sans MS" panose="030F0702030302020204" pitchFamily="66" charset="0"/>
                <a:cs typeface="Cavolini" panose="03000502040302020204" pitchFamily="66" charset="0"/>
              </a:rPr>
              <a:t>Munich is famous for Oktoberfest. </a:t>
            </a:r>
          </a:p>
          <a:p>
            <a:pPr marL="0" indent="0">
              <a:buNone/>
            </a:pPr>
            <a:r>
              <a:rPr lang="en-GB" sz="1600" dirty="0">
                <a:latin typeface="Comic Sans MS" panose="030F0702030302020204" pitchFamily="66" charset="0"/>
                <a:cs typeface="Cavolini" panose="03000502040302020204" pitchFamily="66" charset="0"/>
              </a:rPr>
              <a:t>It is the biggest fair in the world and lasts 16 days .</a:t>
            </a:r>
          </a:p>
          <a:p>
            <a:pPr marL="0" indent="0">
              <a:buNone/>
            </a:pPr>
            <a:r>
              <a:rPr lang="en-GB" sz="1600" dirty="0">
                <a:latin typeface="Comic Sans MS" panose="030F0702030302020204" pitchFamily="66" charset="0"/>
                <a:cs typeface="Cavolini" panose="03000502040302020204" pitchFamily="66" charset="0"/>
              </a:rPr>
              <a:t>It finishes on the first Sunday in October. </a:t>
            </a:r>
          </a:p>
          <a:p>
            <a:pPr marL="0" indent="0">
              <a:buNone/>
            </a:pPr>
            <a:r>
              <a:rPr lang="en-GB" sz="1600" dirty="0">
                <a:latin typeface="Comic Sans MS" panose="030F0702030302020204" pitchFamily="66" charset="0"/>
                <a:cs typeface="Cavolini" panose="03000502040302020204" pitchFamily="66" charset="0"/>
              </a:rPr>
              <a:t>Oktoberfest began in 1810 as the celebration of the wedding</a:t>
            </a:r>
          </a:p>
          <a:p>
            <a:pPr marL="0" indent="0">
              <a:buNone/>
            </a:pPr>
            <a:r>
              <a:rPr lang="en-GB" sz="1600" dirty="0">
                <a:latin typeface="Comic Sans MS" panose="030F0702030302020204" pitchFamily="66" charset="0"/>
                <a:cs typeface="Cavolini" panose="03000502040302020204" pitchFamily="66" charset="0"/>
              </a:rPr>
              <a:t>of the Bavarian Crown Prince Ludwig and is an important part</a:t>
            </a:r>
          </a:p>
          <a:p>
            <a:pPr marL="0" indent="0">
              <a:buNone/>
            </a:pPr>
            <a:r>
              <a:rPr lang="en-GB" sz="1600" dirty="0">
                <a:latin typeface="Comic Sans MS" panose="030F0702030302020204" pitchFamily="66" charset="0"/>
                <a:cs typeface="Cavolini" panose="03000502040302020204" pitchFamily="66" charset="0"/>
              </a:rPr>
              <a:t>of Bavarian culture.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GB" sz="1600" dirty="0">
                <a:latin typeface="Comic Sans MS" panose="030F0702030302020204" pitchFamily="66" charset="0"/>
                <a:cs typeface="Cavolini" panose="03000502040302020204" pitchFamily="66" charset="0"/>
              </a:rPr>
              <a:t>More than six million people from around the world attend</a:t>
            </a:r>
          </a:p>
          <a:p>
            <a:pPr marL="0" indent="0">
              <a:buNone/>
            </a:pPr>
            <a:r>
              <a:rPr lang="en-GB" sz="1600" dirty="0">
                <a:latin typeface="Comic Sans MS" panose="030F0702030302020204" pitchFamily="66" charset="0"/>
                <a:cs typeface="Cavolini" panose="03000502040302020204" pitchFamily="66" charset="0"/>
              </a:rPr>
              <a:t>every year for the traditional German food, beer, carnival</a:t>
            </a:r>
          </a:p>
          <a:p>
            <a:pPr marL="0" indent="0">
              <a:buNone/>
            </a:pPr>
            <a:r>
              <a:rPr lang="en-GB" sz="1600" dirty="0" err="1">
                <a:latin typeface="Comic Sans MS" panose="030F0702030302020204" pitchFamily="66" charset="0"/>
                <a:cs typeface="Cavolini" panose="03000502040302020204" pitchFamily="66" charset="0"/>
              </a:rPr>
              <a:t>stalls,games</a:t>
            </a:r>
            <a:r>
              <a:rPr lang="en-GB" sz="1600" dirty="0">
                <a:latin typeface="Comic Sans MS" panose="030F0702030302020204" pitchFamily="66" charset="0"/>
                <a:cs typeface="Cavolini" panose="03000502040302020204" pitchFamily="66" charset="0"/>
              </a:rPr>
              <a:t> and parades.</a:t>
            </a:r>
            <a:r>
              <a:rPr lang="en-GB" sz="1600" b="1" dirty="0">
                <a:latin typeface="Comic Sans MS" panose="030F0702030302020204" pitchFamily="66" charset="0"/>
                <a:cs typeface="Cavolini" panose="03000502040302020204" pitchFamily="66" charset="0"/>
              </a:rPr>
              <a:t> </a:t>
            </a:r>
          </a:p>
          <a:p>
            <a:pPr marL="0" indent="0">
              <a:buNone/>
            </a:pPr>
            <a:endParaRPr lang="en-GB" sz="1400" b="1" dirty="0"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pPr marL="0" indent="0">
              <a:buNone/>
            </a:pPr>
            <a:r>
              <a:rPr lang="en-GB" sz="1600" b="1" dirty="0">
                <a:latin typeface="Comic Sans MS" panose="030F0702030302020204" pitchFamily="66" charset="0"/>
                <a:cs typeface="Cavolini" panose="03000502040302020204" pitchFamily="66" charset="0"/>
              </a:rPr>
              <a:t>Christmas Markets</a:t>
            </a:r>
          </a:p>
          <a:p>
            <a:pPr marL="0" indent="0">
              <a:buNone/>
            </a:pPr>
            <a:r>
              <a:rPr lang="en-US" sz="1600" dirty="0">
                <a:latin typeface="Comic Sans MS" panose="030F0702030302020204" pitchFamily="66" charset="0"/>
                <a:cs typeface="Cavolini" panose="03000502040302020204" pitchFamily="66" charset="0"/>
              </a:rPr>
              <a:t>Germany's Christmas markets are famous throughout the</a:t>
            </a:r>
          </a:p>
          <a:p>
            <a:pPr marL="0" indent="0">
              <a:buNone/>
            </a:pPr>
            <a:r>
              <a:rPr lang="en-US" sz="1600" dirty="0">
                <a:latin typeface="Comic Sans MS" panose="030F0702030302020204" pitchFamily="66" charset="0"/>
                <a:cs typeface="Cavolini" panose="03000502040302020204" pitchFamily="66" charset="0"/>
              </a:rPr>
              <a:t>world. In Munich there are 10 main markets spread throughout</a:t>
            </a:r>
          </a:p>
          <a:p>
            <a:pPr marL="0" indent="0">
              <a:buNone/>
            </a:pPr>
            <a:r>
              <a:rPr lang="en-US" sz="1600" dirty="0">
                <a:latin typeface="Comic Sans MS" panose="030F0702030302020204" pitchFamily="66" charset="0"/>
                <a:cs typeface="Cavolini" panose="03000502040302020204" pitchFamily="66" charset="0"/>
              </a:rPr>
              <a:t>the city .The biggest Christmas market is in the </a:t>
            </a:r>
            <a:r>
              <a:rPr lang="en-US" sz="1600" dirty="0" err="1">
                <a:latin typeface="Comic Sans MS" panose="030F0702030302020204" pitchFamily="66" charset="0"/>
                <a:cs typeface="Cavolini" panose="03000502040302020204" pitchFamily="66" charset="0"/>
              </a:rPr>
              <a:t>Marienplatz</a:t>
            </a:r>
            <a:r>
              <a:rPr lang="en-US" sz="1600" dirty="0">
                <a:latin typeface="Comic Sans MS" panose="030F0702030302020204" pitchFamily="66" charset="0"/>
                <a:cs typeface="Cavolini" panose="03000502040302020204" pitchFamily="66" charset="0"/>
              </a:rPr>
              <a:t>,</a:t>
            </a:r>
          </a:p>
          <a:p>
            <a:pPr marL="0" indent="0">
              <a:buNone/>
            </a:pPr>
            <a:r>
              <a:rPr lang="en-US" sz="1600" dirty="0">
                <a:latin typeface="Comic Sans MS" panose="030F0702030302020204" pitchFamily="66" charset="0"/>
                <a:cs typeface="Cavolini" panose="03000502040302020204" pitchFamily="66" charset="0"/>
              </a:rPr>
              <a:t>with hundreds of stands and a huge Christmas tree.</a:t>
            </a:r>
          </a:p>
          <a:p>
            <a:pPr marL="0" indent="0">
              <a:buNone/>
            </a:pPr>
            <a:r>
              <a:rPr lang="en-US" sz="1600" dirty="0">
                <a:latin typeface="Comic Sans MS" panose="030F0702030302020204" pitchFamily="66" charset="0"/>
                <a:cs typeface="Cavolini" panose="03000502040302020204" pitchFamily="66" charset="0"/>
              </a:rPr>
              <a:t>There are daily musical performances on the balcony of the</a:t>
            </a:r>
          </a:p>
          <a:p>
            <a:pPr marL="0" indent="0">
              <a:buNone/>
            </a:pPr>
            <a:r>
              <a:rPr lang="en-US" sz="1600" dirty="0" err="1">
                <a:latin typeface="Comic Sans MS" panose="030F0702030302020204" pitchFamily="66" charset="0"/>
                <a:cs typeface="Cavolini" panose="03000502040302020204" pitchFamily="66" charset="0"/>
              </a:rPr>
              <a:t>Neues</a:t>
            </a:r>
            <a:r>
              <a:rPr lang="en-US" sz="1600" dirty="0">
                <a:latin typeface="Comic Sans MS" panose="030F0702030302020204" pitchFamily="66" charset="0"/>
                <a:cs typeface="Cavolini" panose="0300050204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  <a:cs typeface="Cavolini" panose="03000502040302020204" pitchFamily="66" charset="0"/>
              </a:rPr>
              <a:t>Rathaus</a:t>
            </a:r>
            <a:r>
              <a:rPr lang="en-US" sz="1600" dirty="0">
                <a:latin typeface="Comic Sans MS" panose="030F0702030302020204" pitchFamily="66" charset="0"/>
                <a:cs typeface="Cavolini" panose="03000502040302020204" pitchFamily="66" charset="0"/>
              </a:rPr>
              <a:t> (New Town Hall) at 5.30pm. The markets are</a:t>
            </a:r>
          </a:p>
          <a:p>
            <a:pPr marL="0" indent="0">
              <a:buNone/>
            </a:pPr>
            <a:r>
              <a:rPr lang="en-US" sz="1600" dirty="0">
                <a:latin typeface="Comic Sans MS" panose="030F0702030302020204" pitchFamily="66" charset="0"/>
                <a:cs typeface="Cavolini" panose="03000502040302020204" pitchFamily="66" charset="0"/>
              </a:rPr>
              <a:t>open from November 26 to December 24.</a:t>
            </a:r>
          </a:p>
          <a:p>
            <a:pPr marL="0" indent="0">
              <a:buNone/>
            </a:pPr>
            <a:endParaRPr lang="en-GB" sz="1400" dirty="0">
              <a:latin typeface="Comic Sans MS" panose="030F0702030302020204" pitchFamily="66" charset="0"/>
              <a:cs typeface="Cavolini" panose="03000502040302020204" pitchFamily="66" charset="0"/>
            </a:endParaRPr>
          </a:p>
          <a:p>
            <a:pPr marL="0" indent="0">
              <a:buNone/>
            </a:pPr>
            <a:endParaRPr lang="en-GB" sz="1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069F56-1542-40EF-9233-24D47B203AD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726511"/>
            <a:ext cx="2865755" cy="11236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89A81A-33CD-445C-ABB4-76DB92F3531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78" y="7732006"/>
            <a:ext cx="5647477" cy="194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D565A-61A4-4DBB-82A4-D62E9F32C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366" y="0"/>
            <a:ext cx="5915025" cy="586582"/>
          </a:xfrm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Other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D76AC-37F1-4E2C-8064-6038645C6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817" y="505631"/>
            <a:ext cx="6390366" cy="93857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>
                <a:latin typeface="Cavolini" panose="03000502040302020204" pitchFamily="66" charset="0"/>
                <a:cs typeface="Cavolini" panose="03000502040302020204" pitchFamily="66" charset="0"/>
              </a:rPr>
              <a:t>Fasching</a:t>
            </a:r>
          </a:p>
          <a:p>
            <a:pPr marL="0" indent="0">
              <a:buNone/>
            </a:pPr>
            <a:r>
              <a:rPr lang="en-US" sz="1600" dirty="0">
                <a:latin typeface="Comic Sans MS" panose="030F0702030302020204" pitchFamily="66" charset="0"/>
                <a:cs typeface="Calibri Light" panose="020F0302020204030204" pitchFamily="34" charset="0"/>
              </a:rPr>
              <a:t>The carnival season in Munich is called "Fasching". </a:t>
            </a:r>
          </a:p>
          <a:p>
            <a:pPr marL="0" indent="0">
              <a:buNone/>
            </a:pPr>
            <a:r>
              <a:rPr lang="en-US" sz="1600" dirty="0">
                <a:latin typeface="Comic Sans MS" panose="030F0702030302020204" pitchFamily="66" charset="0"/>
                <a:cs typeface="Calibri Light" panose="020F0302020204030204" pitchFamily="34" charset="0"/>
              </a:rPr>
              <a:t>It begins on November 11 with the coronation of a carnival prince</a:t>
            </a:r>
          </a:p>
          <a:p>
            <a:pPr marL="0" indent="0">
              <a:buNone/>
            </a:pPr>
            <a:r>
              <a:rPr lang="en-US" sz="1600" dirty="0">
                <a:latin typeface="Comic Sans MS" panose="030F0702030302020204" pitchFamily="66" charset="0"/>
                <a:cs typeface="Calibri Light" panose="020F0302020204030204" pitchFamily="34" charset="0"/>
              </a:rPr>
              <a:t>and  princess and lasts until Ash Wednesday, seven weeks before </a:t>
            </a:r>
          </a:p>
          <a:p>
            <a:pPr marL="0" indent="0">
              <a:buNone/>
            </a:pPr>
            <a:r>
              <a:rPr lang="en-US" sz="1600" dirty="0">
                <a:latin typeface="Comic Sans MS" panose="030F0702030302020204" pitchFamily="66" charset="0"/>
                <a:cs typeface="Calibri Light" panose="020F0302020204030204" pitchFamily="34" charset="0"/>
              </a:rPr>
              <a:t>Easter. </a:t>
            </a:r>
          </a:p>
          <a:p>
            <a:pPr marL="0" indent="0">
              <a:buNone/>
            </a:pPr>
            <a:r>
              <a:rPr lang="en-US" sz="1600" dirty="0">
                <a:latin typeface="Comic Sans MS" panose="030F0702030302020204" pitchFamily="66" charset="0"/>
                <a:cs typeface="Calibri Light" panose="020F0302020204030204" pitchFamily="34" charset="0"/>
              </a:rPr>
              <a:t>On February 16 at 1 p.m. there is the carnival parade.</a:t>
            </a:r>
          </a:p>
          <a:p>
            <a:pPr marL="0" indent="0">
              <a:buNone/>
            </a:pPr>
            <a:r>
              <a:rPr lang="en-US" sz="1600" dirty="0">
                <a:latin typeface="Comic Sans MS" panose="030F0702030302020204" pitchFamily="66" charset="0"/>
                <a:cs typeface="Calibri Light" panose="020F0302020204030204" pitchFamily="34" charset="0"/>
              </a:rPr>
              <a:t>During the last three days of the carnival (Fasching Sunday, Rose</a:t>
            </a:r>
          </a:p>
          <a:p>
            <a:pPr marL="0" indent="0">
              <a:buNone/>
            </a:pPr>
            <a:r>
              <a:rPr lang="en-US" sz="1600" dirty="0">
                <a:latin typeface="Comic Sans MS" panose="030F0702030302020204" pitchFamily="66" charset="0"/>
                <a:cs typeface="Calibri Light" panose="020F0302020204030204" pitchFamily="34" charset="0"/>
              </a:rPr>
              <a:t>Monday and Shrove Tuesday) the pedestrian area in the city</a:t>
            </a:r>
          </a:p>
          <a:p>
            <a:pPr marL="0" indent="0">
              <a:buNone/>
            </a:pPr>
            <a:r>
              <a:rPr lang="en-US" sz="1600" dirty="0" err="1">
                <a:latin typeface="Comic Sans MS" panose="030F0702030302020204" pitchFamily="66" charset="0"/>
                <a:cs typeface="Calibri Light" panose="020F0302020204030204" pitchFamily="34" charset="0"/>
              </a:rPr>
              <a:t>centre</a:t>
            </a:r>
            <a:r>
              <a:rPr lang="en-US" sz="1600" dirty="0">
                <a:latin typeface="Comic Sans MS" panose="030F0702030302020204" pitchFamily="66" charset="0"/>
                <a:cs typeface="Calibri Light" panose="020F0302020204030204" pitchFamily="34" charset="0"/>
              </a:rPr>
              <a:t> around Marienplatz is turned into a gigantic open-air</a:t>
            </a:r>
          </a:p>
          <a:p>
            <a:pPr marL="0" indent="0">
              <a:buNone/>
            </a:pPr>
            <a:r>
              <a:rPr lang="en-US" sz="1600" dirty="0">
                <a:latin typeface="Comic Sans MS" panose="030F0702030302020204" pitchFamily="66" charset="0"/>
                <a:cs typeface="Calibri Light" panose="020F0302020204030204" pitchFamily="34" charset="0"/>
              </a:rPr>
              <a:t>party zone with live music, fancy dresses and dancing.</a:t>
            </a:r>
          </a:p>
          <a:p>
            <a:pPr marL="0" indent="0">
              <a:buNone/>
            </a:pPr>
            <a:r>
              <a:rPr lang="en-US" sz="1600" dirty="0">
                <a:latin typeface="Comic Sans MS" panose="030F0702030302020204" pitchFamily="66" charset="0"/>
                <a:cs typeface="Calibri Light" panose="020F0302020204030204" pitchFamily="34" charset="0"/>
              </a:rPr>
              <a:t>One of the highlights of the Munich Fasching is the dance of the</a:t>
            </a:r>
          </a:p>
          <a:p>
            <a:pPr marL="0" indent="0">
              <a:buNone/>
            </a:pPr>
            <a:r>
              <a:rPr lang="en-US" sz="1600" dirty="0">
                <a:latin typeface="Comic Sans MS" panose="030F0702030302020204" pitchFamily="66" charset="0"/>
                <a:cs typeface="Calibri Light" panose="020F0302020204030204" pitchFamily="34" charset="0"/>
              </a:rPr>
              <a:t>market women of the Viktualienmarkt (food market) on Shrove</a:t>
            </a:r>
          </a:p>
          <a:p>
            <a:pPr marL="0" indent="0">
              <a:buNone/>
            </a:pPr>
            <a:r>
              <a:rPr lang="en-US" sz="1600" dirty="0">
                <a:latin typeface="Comic Sans MS" panose="030F0702030302020204" pitchFamily="66" charset="0"/>
                <a:cs typeface="Calibri Light" panose="020F0302020204030204" pitchFamily="34" charset="0"/>
              </a:rPr>
              <a:t>Tuesday. The market women rehearse for months beforehand</a:t>
            </a:r>
          </a:p>
          <a:p>
            <a:pPr marL="0" indent="0">
              <a:buNone/>
            </a:pPr>
            <a:r>
              <a:rPr lang="en-US" sz="1400" dirty="0">
                <a:latin typeface="Comic Sans MS" panose="030F0702030302020204" pitchFamily="66" charset="0"/>
                <a:cs typeface="Calibri Light" panose="020F0302020204030204" pitchFamily="34" charset="0"/>
              </a:rPr>
              <a:t>. </a:t>
            </a:r>
            <a:endParaRPr lang="en-GB" sz="1400" b="1" dirty="0">
              <a:latin typeface="Comic Sans MS" panose="030F0702030302020204" pitchFamily="66" charset="0"/>
              <a:cs typeface="Calibri Light" panose="020F0302020204030204" pitchFamily="34" charset="0"/>
            </a:endParaRPr>
          </a:p>
        </p:txBody>
      </p:sp>
      <p:pic>
        <p:nvPicPr>
          <p:cNvPr id="6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7CE4836E-7830-4AA1-9196-1F207DF9E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067" y="4657650"/>
            <a:ext cx="3812414" cy="2056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06CD99-5F6F-41CE-8E19-A65A86055A6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614" y="7957765"/>
            <a:ext cx="2639206" cy="17219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0293CD-C68E-4B14-BFF1-325030541AA8}"/>
              </a:ext>
            </a:extLst>
          </p:cNvPr>
          <p:cNvSpPr/>
          <p:nvPr/>
        </p:nvSpPr>
        <p:spPr>
          <a:xfrm>
            <a:off x="149516" y="7333624"/>
            <a:ext cx="68624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Comic Sans MS" panose="030F0702030302020204" pitchFamily="66" charset="0"/>
                <a:cs typeface="Cavolini" panose="03000502040302020204" pitchFamily="66" charset="0"/>
              </a:rPr>
              <a:t>During June and July the Olympia Park becomes a festival village </a:t>
            </a:r>
          </a:p>
          <a:p>
            <a:r>
              <a:rPr lang="en-GB" sz="1600" dirty="0">
                <a:latin typeface="Comic Sans MS" panose="030F0702030302020204" pitchFamily="66" charset="0"/>
                <a:cs typeface="Cavolini" panose="03000502040302020204" pitchFamily="66" charset="0"/>
              </a:rPr>
              <a:t>Full of colourful tents and stages. This Munich festival is known for the variety of circus performances</a:t>
            </a:r>
          </a:p>
          <a:p>
            <a:r>
              <a:rPr lang="en-GB" sz="1600" dirty="0">
                <a:latin typeface="Comic Sans MS" panose="030F0702030302020204" pitchFamily="66" charset="0"/>
                <a:cs typeface="Cavolini" panose="03000502040302020204" pitchFamily="66" charset="0"/>
              </a:rPr>
              <a:t>and musical acts that come from all</a:t>
            </a:r>
          </a:p>
          <a:p>
            <a:r>
              <a:rPr lang="en-GB" sz="1600" dirty="0">
                <a:latin typeface="Comic Sans MS" panose="030F0702030302020204" pitchFamily="66" charset="0"/>
                <a:cs typeface="Cavolini" panose="03000502040302020204" pitchFamily="66" charset="0"/>
              </a:rPr>
              <a:t>over the world. </a:t>
            </a:r>
          </a:p>
          <a:p>
            <a:r>
              <a:rPr lang="en-GB" sz="1600" dirty="0">
                <a:latin typeface="Comic Sans MS" panose="030F0702030302020204" pitchFamily="66" charset="0"/>
                <a:cs typeface="Cavolini" panose="03000502040302020204" pitchFamily="66" charset="0"/>
              </a:rPr>
              <a:t>There is also a festival for children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8FF031-4C6E-476E-B65F-E10A5B12F744}"/>
              </a:ext>
            </a:extLst>
          </p:cNvPr>
          <p:cNvSpPr txBox="1"/>
          <p:nvPr/>
        </p:nvSpPr>
        <p:spPr>
          <a:xfrm>
            <a:off x="149516" y="7037609"/>
            <a:ext cx="3453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Comic Sans MS" panose="030F0702030302020204" pitchFamily="66" charset="0"/>
                <a:cs typeface="Cavolini" panose="03000502040302020204" pitchFamily="66" charset="0"/>
              </a:rPr>
              <a:t>Tollwood summer festival</a:t>
            </a:r>
          </a:p>
        </p:txBody>
      </p:sp>
    </p:spTree>
    <p:extLst>
      <p:ext uri="{BB962C8B-B14F-4D97-AF65-F5344CB8AC3E}">
        <p14:creationId xmlns:p14="http://schemas.microsoft.com/office/powerpoint/2010/main" val="28780710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1705</TotalTime>
  <Words>575</Words>
  <Application>Microsoft Office PowerPoint</Application>
  <PresentationFormat>A4 Paper (210x297 mm)</PresentationFormat>
  <Paragraphs>135</Paragraphs>
  <Slides>7</Slides>
  <Notes>0</Notes>
  <HiddenSlides>0</HiddenSlides>
  <MMClips>28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Cavolini</vt:lpstr>
      <vt:lpstr>Comic Sans MS</vt:lpstr>
      <vt:lpstr>Office Theme</vt:lpstr>
      <vt:lpstr>Country: Germany  City: Munich  Language: German  Currency: Euro</vt:lpstr>
      <vt:lpstr>Places to visit</vt:lpstr>
      <vt:lpstr>Specialities</vt:lpstr>
      <vt:lpstr>German</vt:lpstr>
      <vt:lpstr>PowerPoint Presentation</vt:lpstr>
      <vt:lpstr>Other Information</vt:lpstr>
      <vt:lpstr>Other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Country: France  Capital City: Paris</dc:title>
  <dc:creator>Laura McEwan</dc:creator>
  <cp:lastModifiedBy>Laura McEwan</cp:lastModifiedBy>
  <cp:revision>79</cp:revision>
  <dcterms:created xsi:type="dcterms:W3CDTF">2020-05-19T06:50:33Z</dcterms:created>
  <dcterms:modified xsi:type="dcterms:W3CDTF">2020-06-03T18:09:21Z</dcterms:modified>
</cp:coreProperties>
</file>