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4v" ContentType="video/mp4"/>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26.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handoutMasters/handoutMaster1.xml" ContentType="application/vnd.openxmlformats-officedocument.presentationml.handoutMaster+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handoutMasterIdLst>
    <p:handoutMasterId r:id="rId29"/>
  </p:handoutMasterIdLst>
  <p:sldIdLst>
    <p:sldId id="256" r:id="rId2"/>
    <p:sldId id="257" r:id="rId3"/>
    <p:sldId id="258" r:id="rId4"/>
    <p:sldId id="259" r:id="rId5"/>
    <p:sldId id="260" r:id="rId6"/>
    <p:sldId id="261" r:id="rId7"/>
    <p:sldId id="262" r:id="rId8"/>
    <p:sldId id="263" r:id="rId9"/>
    <p:sldId id="265" r:id="rId10"/>
    <p:sldId id="266" r:id="rId11"/>
    <p:sldId id="267" r:id="rId12"/>
    <p:sldId id="277" r:id="rId13"/>
    <p:sldId id="278" r:id="rId14"/>
    <p:sldId id="276" r:id="rId15"/>
    <p:sldId id="272" r:id="rId16"/>
    <p:sldId id="280" r:id="rId17"/>
    <p:sldId id="281" r:id="rId18"/>
    <p:sldId id="282" r:id="rId19"/>
    <p:sldId id="283" r:id="rId20"/>
    <p:sldId id="286" r:id="rId21"/>
    <p:sldId id="275" r:id="rId22"/>
    <p:sldId id="269" r:id="rId23"/>
    <p:sldId id="279" r:id="rId24"/>
    <p:sldId id="273" r:id="rId25"/>
    <p:sldId id="284" r:id="rId26"/>
    <p:sldId id="285" r:id="rId27"/>
    <p:sldId id="287" r:id="rId28"/>
  </p:sldIdLst>
  <p:sldSz cx="12192000" cy="6858000"/>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343" autoAdjust="0"/>
  </p:normalViewPr>
  <p:slideViewPr>
    <p:cSldViewPr snapToGrid="0">
      <p:cViewPr varScale="1">
        <p:scale>
          <a:sx n="79" d="100"/>
          <a:sy n="79" d="100"/>
        </p:scale>
        <p:origin x="42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openxmlformats.org/officeDocument/2006/relationships/customXml" Target="../customXml/item2.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dirty="0"/>
              <a:t>Learning across the curriculum: Literacy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Mar-17</c:v>
                </c:pt>
              </c:strCache>
            </c:strRef>
          </c:tx>
          <c:spPr>
            <a:solidFill>
              <a:schemeClr val="accent1"/>
            </a:solidFill>
            <a:ln>
              <a:noFill/>
            </a:ln>
            <a:effectLst/>
          </c:spPr>
          <c:invertIfNegative val="0"/>
          <c:cat>
            <c:strRef>
              <c:f>Sheet1!$A$2:$A$7</c:f>
              <c:strCache>
                <c:ptCount val="6"/>
                <c:pt idx="0">
                  <c:v>All staff understand the importance of literacy across learning</c:v>
                </c:pt>
                <c:pt idx="1">
                  <c:v>Staff understand the level of challenge required when designing literacy tasks</c:v>
                </c:pt>
                <c:pt idx="2">
                  <c:v>All subject staff have embedded literacy within planning</c:v>
                </c:pt>
                <c:pt idx="3">
                  <c:v>Literacy learning is made visible to learners</c:v>
                </c:pt>
                <c:pt idx="4">
                  <c:v>All staff provide feedback on literacy</c:v>
                </c:pt>
                <c:pt idx="5">
                  <c:v>All staff are involved in the assessmnent of literacy</c:v>
                </c:pt>
              </c:strCache>
            </c:strRef>
          </c:cat>
          <c:val>
            <c:numRef>
              <c:f>Sheet1!$B$2:$B$7</c:f>
              <c:numCache>
                <c:formatCode>General</c:formatCode>
                <c:ptCount val="6"/>
                <c:pt idx="0">
                  <c:v>2</c:v>
                </c:pt>
                <c:pt idx="1">
                  <c:v>1.3</c:v>
                </c:pt>
                <c:pt idx="2">
                  <c:v>1</c:v>
                </c:pt>
                <c:pt idx="3">
                  <c:v>1.6</c:v>
                </c:pt>
                <c:pt idx="4">
                  <c:v>1</c:v>
                </c:pt>
                <c:pt idx="5">
                  <c:v>1.2</c:v>
                </c:pt>
              </c:numCache>
            </c:numRef>
          </c:val>
          <c:extLst>
            <c:ext xmlns:c16="http://schemas.microsoft.com/office/drawing/2014/chart" uri="{C3380CC4-5D6E-409C-BE32-E72D297353CC}">
              <c16:uniqueId val="{00000000-AC08-415B-A5BF-24301A59B7BD}"/>
            </c:ext>
          </c:extLst>
        </c:ser>
        <c:ser>
          <c:idx val="1"/>
          <c:order val="1"/>
          <c:tx>
            <c:strRef>
              <c:f>Sheet1!$C$1</c:f>
              <c:strCache>
                <c:ptCount val="1"/>
                <c:pt idx="0">
                  <c:v>May-18</c:v>
                </c:pt>
              </c:strCache>
            </c:strRef>
          </c:tx>
          <c:spPr>
            <a:solidFill>
              <a:schemeClr val="accent2"/>
            </a:solidFill>
            <a:ln>
              <a:noFill/>
            </a:ln>
            <a:effectLst/>
          </c:spPr>
          <c:invertIfNegative val="0"/>
          <c:cat>
            <c:strRef>
              <c:f>Sheet1!$A$2:$A$7</c:f>
              <c:strCache>
                <c:ptCount val="6"/>
                <c:pt idx="0">
                  <c:v>All staff understand the importance of literacy across learning</c:v>
                </c:pt>
                <c:pt idx="1">
                  <c:v>Staff understand the level of challenge required when designing literacy tasks</c:v>
                </c:pt>
                <c:pt idx="2">
                  <c:v>All subject staff have embedded literacy within planning</c:v>
                </c:pt>
                <c:pt idx="3">
                  <c:v>Literacy learning is made visible to learners</c:v>
                </c:pt>
                <c:pt idx="4">
                  <c:v>All staff provide feedback on literacy</c:v>
                </c:pt>
                <c:pt idx="5">
                  <c:v>All staff are involved in the assessmnent of literacy</c:v>
                </c:pt>
              </c:strCache>
            </c:strRef>
          </c:cat>
          <c:val>
            <c:numRef>
              <c:f>Sheet1!$C$2:$C$7</c:f>
              <c:numCache>
                <c:formatCode>General</c:formatCode>
                <c:ptCount val="6"/>
                <c:pt idx="0">
                  <c:v>2.2000000000000002</c:v>
                </c:pt>
                <c:pt idx="1">
                  <c:v>2</c:v>
                </c:pt>
                <c:pt idx="2">
                  <c:v>1.8</c:v>
                </c:pt>
                <c:pt idx="3">
                  <c:v>2</c:v>
                </c:pt>
                <c:pt idx="4">
                  <c:v>1.6</c:v>
                </c:pt>
                <c:pt idx="5">
                  <c:v>1.6</c:v>
                </c:pt>
              </c:numCache>
            </c:numRef>
          </c:val>
          <c:extLst>
            <c:ext xmlns:c16="http://schemas.microsoft.com/office/drawing/2014/chart" uri="{C3380CC4-5D6E-409C-BE32-E72D297353CC}">
              <c16:uniqueId val="{00000001-AC08-415B-A5BF-24301A59B7BD}"/>
            </c:ext>
          </c:extLst>
        </c:ser>
        <c:ser>
          <c:idx val="2"/>
          <c:order val="2"/>
          <c:tx>
            <c:strRef>
              <c:f>Sheet1!$D$1</c:f>
              <c:strCache>
                <c:ptCount val="1"/>
                <c:pt idx="0">
                  <c:v>May-19</c:v>
                </c:pt>
              </c:strCache>
            </c:strRef>
          </c:tx>
          <c:spPr>
            <a:solidFill>
              <a:schemeClr val="accent3"/>
            </a:solidFill>
            <a:ln>
              <a:noFill/>
            </a:ln>
            <a:effectLst/>
          </c:spPr>
          <c:invertIfNegative val="0"/>
          <c:cat>
            <c:strRef>
              <c:f>Sheet1!$A$2:$A$7</c:f>
              <c:strCache>
                <c:ptCount val="6"/>
                <c:pt idx="0">
                  <c:v>All staff understand the importance of literacy across learning</c:v>
                </c:pt>
                <c:pt idx="1">
                  <c:v>Staff understand the level of challenge required when designing literacy tasks</c:v>
                </c:pt>
                <c:pt idx="2">
                  <c:v>All subject staff have embedded literacy within planning</c:v>
                </c:pt>
                <c:pt idx="3">
                  <c:v>Literacy learning is made visible to learners</c:v>
                </c:pt>
                <c:pt idx="4">
                  <c:v>All staff provide feedback on literacy</c:v>
                </c:pt>
                <c:pt idx="5">
                  <c:v>All staff are involved in the assessmnent of literacy</c:v>
                </c:pt>
              </c:strCache>
            </c:strRef>
          </c:cat>
          <c:val>
            <c:numRef>
              <c:f>Sheet1!$D$2:$D$7</c:f>
              <c:numCache>
                <c:formatCode>General</c:formatCode>
                <c:ptCount val="6"/>
                <c:pt idx="0">
                  <c:v>2.5</c:v>
                </c:pt>
                <c:pt idx="1">
                  <c:v>1.6</c:v>
                </c:pt>
                <c:pt idx="2">
                  <c:v>2</c:v>
                </c:pt>
                <c:pt idx="3">
                  <c:v>2</c:v>
                </c:pt>
                <c:pt idx="4">
                  <c:v>1.6</c:v>
                </c:pt>
                <c:pt idx="5">
                  <c:v>1.6</c:v>
                </c:pt>
              </c:numCache>
            </c:numRef>
          </c:val>
          <c:extLst>
            <c:ext xmlns:c16="http://schemas.microsoft.com/office/drawing/2014/chart" uri="{C3380CC4-5D6E-409C-BE32-E72D297353CC}">
              <c16:uniqueId val="{00000002-AC08-415B-A5BF-24301A59B7BD}"/>
            </c:ext>
          </c:extLst>
        </c:ser>
        <c:dLbls>
          <c:showLegendKey val="0"/>
          <c:showVal val="0"/>
          <c:showCatName val="0"/>
          <c:showSerName val="0"/>
          <c:showPercent val="0"/>
          <c:showBubbleSize val="0"/>
        </c:dLbls>
        <c:gapWidth val="219"/>
        <c:overlap val="-27"/>
        <c:axId val="288902240"/>
        <c:axId val="315520416"/>
      </c:barChart>
      <c:catAx>
        <c:axId val="288902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15520416"/>
        <c:crosses val="autoZero"/>
        <c:auto val="1"/>
        <c:lblAlgn val="ctr"/>
        <c:lblOffset val="100"/>
        <c:noMultiLvlLbl val="0"/>
      </c:catAx>
      <c:valAx>
        <c:axId val="315520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88902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B9033C2B-0D4A-4AE4-9048-21D4A8D945BD}" type="datetimeFigureOut">
              <a:rPr lang="en-GB" smtClean="0"/>
              <a:t>17/06/2019</a:t>
            </a:fld>
            <a:endParaRPr lang="en-GB" dirty="0"/>
          </a:p>
        </p:txBody>
      </p:sp>
      <p:sp>
        <p:nvSpPr>
          <p:cNvPr id="4" name="Footer Placeholder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C97DF9BF-5AED-46F1-B2DC-08762A4F853C}" type="slidenum">
              <a:rPr lang="en-GB" smtClean="0"/>
              <a:t>‹#›</a:t>
            </a:fld>
            <a:endParaRPr lang="en-GB" dirty="0"/>
          </a:p>
        </p:txBody>
      </p:sp>
    </p:spTree>
    <p:extLst>
      <p:ext uri="{BB962C8B-B14F-4D97-AF65-F5344CB8AC3E}">
        <p14:creationId xmlns:p14="http://schemas.microsoft.com/office/powerpoint/2010/main" val="135421712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6/17/2019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6/17/2019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6/17/2019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6/17/2019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6/17/2019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6/17/2019</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Layout" Target="../slideLayouts/slideLayout7.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mailto:Clare.Bryden3@argyll-bute.gov.uk"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cid:2CB2CB1B-B32C-4D54-B57D-F3FE0061BC6D" TargetMode="Externa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Argyll and Bute Literacy</a:t>
            </a:r>
            <a:endParaRPr lang="en-GB" dirty="0"/>
          </a:p>
        </p:txBody>
      </p:sp>
      <p:sp>
        <p:nvSpPr>
          <p:cNvPr id="3" name="Subtitle 2"/>
          <p:cNvSpPr>
            <a:spLocks noGrp="1"/>
          </p:cNvSpPr>
          <p:nvPr>
            <p:ph type="subTitle" idx="1"/>
          </p:nvPr>
        </p:nvSpPr>
        <p:spPr/>
        <p:txBody>
          <a:bodyPr/>
          <a:lstStyle/>
          <a:p>
            <a:r>
              <a:rPr lang="en-GB" dirty="0" smtClean="0"/>
              <a:t>National Literacy Network </a:t>
            </a:r>
          </a:p>
          <a:p>
            <a:r>
              <a:rPr lang="en-GB" dirty="0" smtClean="0"/>
              <a:t>June 2019</a:t>
            </a:r>
            <a:endParaRPr lang="en-GB"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725" y="6000039"/>
            <a:ext cx="752475" cy="653415"/>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1415239" y="6100252"/>
            <a:ext cx="540385" cy="514350"/>
          </a:xfrm>
          <a:prstGeom prst="rect">
            <a:avLst/>
          </a:prstGeom>
          <a:noFill/>
        </p:spPr>
      </p:pic>
    </p:spTree>
    <p:extLst>
      <p:ext uri="{BB962C8B-B14F-4D97-AF65-F5344CB8AC3E}">
        <p14:creationId xmlns:p14="http://schemas.microsoft.com/office/powerpoint/2010/main" val="22493155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Learning across the curriculum (literacy)</a:t>
            </a:r>
            <a:endParaRPr lang="en-GB" dirty="0"/>
          </a:p>
        </p:txBody>
      </p:sp>
      <p:sp>
        <p:nvSpPr>
          <p:cNvPr id="3" name="Content Placeholder 2"/>
          <p:cNvSpPr>
            <a:spLocks noGrp="1"/>
          </p:cNvSpPr>
          <p:nvPr>
            <p:ph idx="1"/>
          </p:nvPr>
        </p:nvSpPr>
        <p:spPr/>
        <p:txBody>
          <a:bodyPr/>
          <a:lstStyle/>
          <a:p>
            <a:r>
              <a:rPr lang="en-GB" sz="2400" dirty="0"/>
              <a:t>“All staff have a responsibility to develop, reinforce and extend learning in literacy.”</a:t>
            </a:r>
          </a:p>
          <a:p>
            <a:r>
              <a:rPr lang="en-GB" dirty="0" smtClean="0"/>
              <a:t>3-18 Literacy Review</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4033" y="2845050"/>
            <a:ext cx="3063741" cy="386797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0721" y="2712080"/>
            <a:ext cx="4300541" cy="3798448"/>
          </a:xfrm>
          <a:prstGeom prst="rect">
            <a:avLst/>
          </a:prstGeom>
        </p:spPr>
      </p:pic>
    </p:spTree>
    <p:extLst>
      <p:ext uri="{BB962C8B-B14F-4D97-AF65-F5344CB8AC3E}">
        <p14:creationId xmlns:p14="http://schemas.microsoft.com/office/powerpoint/2010/main" val="1124273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we did</a:t>
            </a:r>
            <a:endParaRPr lang="en-GB" dirty="0"/>
          </a:p>
        </p:txBody>
      </p:sp>
      <p:sp>
        <p:nvSpPr>
          <p:cNvPr id="3" name="Content Placeholder 2"/>
          <p:cNvSpPr>
            <a:spLocks noGrp="1"/>
          </p:cNvSpPr>
          <p:nvPr>
            <p:ph idx="1"/>
          </p:nvPr>
        </p:nvSpPr>
        <p:spPr/>
        <p:txBody>
          <a:bodyPr/>
          <a:lstStyle/>
          <a:p>
            <a:pPr marL="457200" lvl="0" indent="-457200">
              <a:buFont typeface="+mj-lt"/>
              <a:buAutoNum type="arabicPeriod"/>
            </a:pPr>
            <a:r>
              <a:rPr lang="en-GB" dirty="0" smtClean="0"/>
              <a:t>Staff </a:t>
            </a:r>
            <a:r>
              <a:rPr lang="en-GB" dirty="0"/>
              <a:t>understand the importance of literacy to learning across the curriculum</a:t>
            </a:r>
          </a:p>
          <a:p>
            <a:pPr marL="457200" lvl="0" indent="-457200">
              <a:buFont typeface="+mj-lt"/>
              <a:buAutoNum type="arabicPeriod"/>
            </a:pPr>
            <a:r>
              <a:rPr lang="en-GB" b="1" dirty="0"/>
              <a:t>Staff understand the level of challenge required when designing literacy tasks</a:t>
            </a:r>
          </a:p>
          <a:p>
            <a:pPr marL="457200" lvl="0" indent="-457200">
              <a:buFont typeface="+mj-lt"/>
              <a:buAutoNum type="arabicPeriod"/>
            </a:pPr>
            <a:r>
              <a:rPr lang="en-GB" dirty="0"/>
              <a:t>Literacy is embedded within planning across the school</a:t>
            </a:r>
          </a:p>
          <a:p>
            <a:pPr marL="457200" lvl="0" indent="-457200">
              <a:buFont typeface="+mj-lt"/>
              <a:buAutoNum type="arabicPeriod"/>
            </a:pPr>
            <a:r>
              <a:rPr lang="en-GB" dirty="0"/>
              <a:t>Literacy learning is made visible to learners</a:t>
            </a:r>
          </a:p>
          <a:p>
            <a:pPr marL="457200" lvl="0" indent="-457200">
              <a:buFont typeface="+mj-lt"/>
              <a:buAutoNum type="arabicPeriod"/>
            </a:pPr>
            <a:r>
              <a:rPr lang="en-GB" dirty="0"/>
              <a:t>Pupils have an overview of their own literacy across the school</a:t>
            </a:r>
          </a:p>
          <a:p>
            <a:pPr marL="457200" lvl="0" indent="-457200">
              <a:buFont typeface="+mj-lt"/>
              <a:buAutoNum type="arabicPeriod"/>
            </a:pPr>
            <a:r>
              <a:rPr lang="en-GB" dirty="0"/>
              <a:t>Staff provide feedback on literacy</a:t>
            </a:r>
          </a:p>
          <a:p>
            <a:pPr marL="457200" lvl="0" indent="-457200">
              <a:buFont typeface="+mj-lt"/>
              <a:buAutoNum type="arabicPeriod"/>
            </a:pPr>
            <a:r>
              <a:rPr lang="en-GB" dirty="0"/>
              <a:t>All staff involved in the assessment of literacy</a:t>
            </a:r>
          </a:p>
          <a:p>
            <a:endParaRPr lang="en-GB" dirty="0"/>
          </a:p>
        </p:txBody>
      </p:sp>
    </p:spTree>
    <p:extLst>
      <p:ext uri="{BB962C8B-B14F-4D97-AF65-F5344CB8AC3E}">
        <p14:creationId xmlns:p14="http://schemas.microsoft.com/office/powerpoint/2010/main" val="13037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rimary talk 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9365" y="1634272"/>
            <a:ext cx="6096000" cy="3429000"/>
          </a:xfrm>
          <a:prstGeom prst="rect">
            <a:avLst/>
          </a:prstGeom>
        </p:spPr>
      </p:pic>
    </p:spTree>
    <p:extLst>
      <p:ext uri="{BB962C8B-B14F-4D97-AF65-F5344CB8AC3E}">
        <p14:creationId xmlns:p14="http://schemas.microsoft.com/office/powerpoint/2010/main" val="1389275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4247786962"/>
              </p:ext>
            </p:extLst>
          </p:nvPr>
        </p:nvGraphicFramePr>
        <p:xfrm>
          <a:off x="553790" y="719666"/>
          <a:ext cx="11075832" cy="4450080"/>
        </p:xfrm>
        <a:graphic>
          <a:graphicData uri="http://schemas.openxmlformats.org/drawingml/2006/table">
            <a:tbl>
              <a:tblPr firstRow="1" bandRow="1">
                <a:tableStyleId>{5C22544A-7EE6-4342-B048-85BDC9FD1C3A}</a:tableStyleId>
              </a:tblPr>
              <a:tblGrid>
                <a:gridCol w="1751528">
                  <a:extLst>
                    <a:ext uri="{9D8B030D-6E8A-4147-A177-3AD203B41FA5}">
                      <a16:colId xmlns:a16="http://schemas.microsoft.com/office/drawing/2014/main" val="20000"/>
                    </a:ext>
                  </a:extLst>
                </a:gridCol>
                <a:gridCol w="2047741">
                  <a:extLst>
                    <a:ext uri="{9D8B030D-6E8A-4147-A177-3AD203B41FA5}">
                      <a16:colId xmlns:a16="http://schemas.microsoft.com/office/drawing/2014/main" val="20001"/>
                    </a:ext>
                  </a:extLst>
                </a:gridCol>
                <a:gridCol w="3567448">
                  <a:extLst>
                    <a:ext uri="{9D8B030D-6E8A-4147-A177-3AD203B41FA5}">
                      <a16:colId xmlns:a16="http://schemas.microsoft.com/office/drawing/2014/main" val="20002"/>
                    </a:ext>
                  </a:extLst>
                </a:gridCol>
                <a:gridCol w="3709115">
                  <a:extLst>
                    <a:ext uri="{9D8B030D-6E8A-4147-A177-3AD203B41FA5}">
                      <a16:colId xmlns:a16="http://schemas.microsoft.com/office/drawing/2014/main" val="20003"/>
                    </a:ext>
                  </a:extLst>
                </a:gridCol>
              </a:tblGrid>
              <a:tr h="370840">
                <a:tc>
                  <a:txBody>
                    <a:bodyPr/>
                    <a:lstStyle/>
                    <a:p>
                      <a:r>
                        <a:rPr lang="en-GB" sz="2000" dirty="0" smtClean="0"/>
                        <a:t>What type of activity might produce this?</a:t>
                      </a:r>
                      <a:endParaRPr lang="en-GB" sz="2000" dirty="0"/>
                    </a:p>
                  </a:txBody>
                  <a:tcPr/>
                </a:tc>
                <a:tc>
                  <a:txBody>
                    <a:bodyPr/>
                    <a:lstStyle/>
                    <a:p>
                      <a:r>
                        <a:rPr lang="en-GB" sz="2000" dirty="0" smtClean="0"/>
                        <a:t>Level 2</a:t>
                      </a:r>
                      <a:endParaRPr lang="en-GB" sz="2000" dirty="0"/>
                    </a:p>
                  </a:txBody>
                  <a:tcPr/>
                </a:tc>
                <a:tc>
                  <a:txBody>
                    <a:bodyPr/>
                    <a:lstStyle/>
                    <a:p>
                      <a:r>
                        <a:rPr lang="en-GB" sz="2000" dirty="0" smtClean="0"/>
                        <a:t>Level 3 </a:t>
                      </a:r>
                      <a:endParaRPr lang="en-GB" sz="2000" dirty="0"/>
                    </a:p>
                  </a:txBody>
                  <a:tcPr/>
                </a:tc>
                <a:tc>
                  <a:txBody>
                    <a:bodyPr/>
                    <a:lstStyle/>
                    <a:p>
                      <a:r>
                        <a:rPr lang="en-GB" sz="2000" dirty="0" smtClean="0"/>
                        <a:t>Level 4</a:t>
                      </a:r>
                      <a:endParaRPr lang="en-GB" sz="2000" dirty="0"/>
                    </a:p>
                  </a:txBody>
                  <a:tcPr/>
                </a:tc>
                <a:extLst>
                  <a:ext uri="{0D108BD9-81ED-4DB2-BD59-A6C34878D82A}">
                    <a16:rowId xmlns:a16="http://schemas.microsoft.com/office/drawing/2014/main" val="10000"/>
                  </a:ext>
                </a:extLst>
              </a:tr>
              <a:tr h="370840">
                <a:tc>
                  <a:txBody>
                    <a:bodyPr/>
                    <a:lstStyle/>
                    <a:p>
                      <a:endParaRPr lang="en-GB" sz="2000" dirty="0"/>
                    </a:p>
                  </a:txBody>
                  <a:tcPr/>
                </a:tc>
                <a:tc>
                  <a:txBody>
                    <a:bodyPr/>
                    <a:lstStyle/>
                    <a:p>
                      <a:pPr marL="342900" indent="-342900">
                        <a:buFont typeface="Arial" panose="020B0604020202020204" pitchFamily="34" charset="0"/>
                        <a:buChar char="•"/>
                      </a:pPr>
                      <a:r>
                        <a:rPr lang="en-GB" sz="2000" dirty="0" smtClean="0"/>
                        <a:t>Tasks which ask pupils to work together</a:t>
                      </a:r>
                      <a:endParaRPr lang="en-GB" sz="2000" dirty="0"/>
                    </a:p>
                  </a:txBody>
                  <a:tcPr/>
                </a:tc>
                <a:tc>
                  <a:txBody>
                    <a:bodyPr/>
                    <a:lstStyle/>
                    <a:p>
                      <a:pPr marL="342900" lvl="0" indent="-342900">
                        <a:buFont typeface="Arial" panose="020B0604020202020204" pitchFamily="34" charset="0"/>
                        <a:buChar char="•"/>
                      </a:pPr>
                      <a:r>
                        <a:rPr lang="en-GB" sz="2000" kern="1200" dirty="0" smtClean="0">
                          <a:solidFill>
                            <a:schemeClr val="dk1"/>
                          </a:solidFill>
                          <a:effectLst/>
                          <a:latin typeface="+mn-lt"/>
                          <a:ea typeface="+mn-ea"/>
                          <a:cs typeface="+mn-cs"/>
                        </a:rPr>
                        <a:t>Tasks which ask pupils to </a:t>
                      </a:r>
                      <a:r>
                        <a:rPr lang="en-GB" sz="2000" kern="1200" dirty="0" smtClean="0">
                          <a:solidFill>
                            <a:srgbClr val="FF0000"/>
                          </a:solidFill>
                          <a:effectLst/>
                          <a:latin typeface="+mn-lt"/>
                          <a:ea typeface="+mn-ea"/>
                          <a:cs typeface="+mn-cs"/>
                        </a:rPr>
                        <a:t>bring some previous research </a:t>
                      </a:r>
                      <a:r>
                        <a:rPr lang="en-GB" sz="2000" kern="1200" dirty="0" smtClean="0">
                          <a:solidFill>
                            <a:schemeClr val="dk1"/>
                          </a:solidFill>
                          <a:effectLst/>
                          <a:latin typeface="+mn-lt"/>
                          <a:ea typeface="+mn-ea"/>
                          <a:cs typeface="+mn-cs"/>
                        </a:rPr>
                        <a:t>to the discussion</a:t>
                      </a:r>
                    </a:p>
                    <a:p>
                      <a:pPr marL="342900" lvl="0" indent="-342900">
                        <a:buFont typeface="Arial" panose="020B0604020202020204" pitchFamily="34" charset="0"/>
                        <a:buChar char="•"/>
                      </a:pPr>
                      <a:r>
                        <a:rPr lang="en-GB" sz="2000" kern="1200" dirty="0" smtClean="0">
                          <a:solidFill>
                            <a:schemeClr val="dk1"/>
                          </a:solidFill>
                          <a:effectLst/>
                          <a:latin typeface="+mn-lt"/>
                          <a:ea typeface="+mn-ea"/>
                          <a:cs typeface="+mn-cs"/>
                        </a:rPr>
                        <a:t>Tasks which ask pupils to </a:t>
                      </a:r>
                      <a:r>
                        <a:rPr lang="en-GB" sz="2000" kern="1200" dirty="0" smtClean="0">
                          <a:solidFill>
                            <a:srgbClr val="FF0000"/>
                          </a:solidFill>
                          <a:effectLst/>
                          <a:latin typeface="+mn-lt"/>
                          <a:ea typeface="+mn-ea"/>
                          <a:cs typeface="+mn-cs"/>
                        </a:rPr>
                        <a:t>take different sides</a:t>
                      </a:r>
                    </a:p>
                    <a:p>
                      <a:pPr marL="342900" indent="-342900">
                        <a:buFont typeface="Arial" panose="020B0604020202020204" pitchFamily="34" charset="0"/>
                        <a:buChar char="•"/>
                      </a:pPr>
                      <a:r>
                        <a:rPr lang="en-GB" sz="2000" kern="1200" dirty="0" smtClean="0">
                          <a:solidFill>
                            <a:schemeClr val="dk1"/>
                          </a:solidFill>
                          <a:effectLst/>
                          <a:latin typeface="+mn-lt"/>
                          <a:ea typeface="+mn-ea"/>
                          <a:cs typeface="+mn-cs"/>
                        </a:rPr>
                        <a:t>Cooperative learning tasks where pupils take on a </a:t>
                      </a:r>
                      <a:r>
                        <a:rPr lang="en-GB" sz="2000" kern="1200" dirty="0" smtClean="0">
                          <a:solidFill>
                            <a:srgbClr val="FF0000"/>
                          </a:solidFill>
                          <a:effectLst/>
                          <a:latin typeface="+mn-lt"/>
                          <a:ea typeface="+mn-ea"/>
                          <a:cs typeface="+mn-cs"/>
                        </a:rPr>
                        <a:t>specific role</a:t>
                      </a:r>
                      <a:endParaRPr lang="en-GB" sz="2000" dirty="0">
                        <a:solidFill>
                          <a:srgbClr val="FF0000"/>
                        </a:solidFill>
                      </a:endParaRPr>
                    </a:p>
                  </a:txBody>
                  <a:tcPr/>
                </a:tc>
                <a:tc>
                  <a:txBody>
                    <a:bodyPr/>
                    <a:lstStyle/>
                    <a:p>
                      <a:pPr marL="342900" lvl="0" indent="-342900">
                        <a:buFont typeface="Arial" panose="020B0604020202020204" pitchFamily="34" charset="0"/>
                        <a:buChar char="•"/>
                      </a:pPr>
                      <a:r>
                        <a:rPr lang="en-GB" sz="2000" kern="1200" dirty="0" smtClean="0">
                          <a:solidFill>
                            <a:schemeClr val="dk1"/>
                          </a:solidFill>
                          <a:effectLst/>
                          <a:latin typeface="+mn-lt"/>
                          <a:ea typeface="+mn-ea"/>
                          <a:cs typeface="+mn-cs"/>
                        </a:rPr>
                        <a:t>Tasks which ask pupils to </a:t>
                      </a:r>
                      <a:r>
                        <a:rPr lang="en-GB" sz="2000" kern="1200" dirty="0" smtClean="0">
                          <a:solidFill>
                            <a:srgbClr val="FF0000"/>
                          </a:solidFill>
                          <a:effectLst/>
                          <a:latin typeface="+mn-lt"/>
                          <a:ea typeface="+mn-ea"/>
                          <a:cs typeface="+mn-cs"/>
                        </a:rPr>
                        <a:t>reach agreement </a:t>
                      </a:r>
                      <a:r>
                        <a:rPr lang="en-GB" sz="2000" kern="1200" dirty="0" smtClean="0">
                          <a:solidFill>
                            <a:schemeClr val="dk1"/>
                          </a:solidFill>
                          <a:effectLst/>
                          <a:latin typeface="+mn-lt"/>
                          <a:ea typeface="+mn-ea"/>
                          <a:cs typeface="+mn-cs"/>
                        </a:rPr>
                        <a:t>after coming to the task with different viewpoints or approaches</a:t>
                      </a:r>
                    </a:p>
                    <a:p>
                      <a:pPr marL="342900" lvl="0" indent="-342900">
                        <a:buFont typeface="Arial" panose="020B0604020202020204" pitchFamily="34" charset="0"/>
                        <a:buChar char="•"/>
                      </a:pPr>
                      <a:r>
                        <a:rPr lang="en-GB" sz="2000" kern="1200" dirty="0" smtClean="0">
                          <a:solidFill>
                            <a:schemeClr val="dk1"/>
                          </a:solidFill>
                          <a:effectLst/>
                          <a:latin typeface="+mn-lt"/>
                          <a:ea typeface="+mn-ea"/>
                          <a:cs typeface="+mn-cs"/>
                        </a:rPr>
                        <a:t>Tasks which have </a:t>
                      </a:r>
                      <a:r>
                        <a:rPr lang="en-GB" sz="2000" kern="1200" dirty="0" smtClean="0">
                          <a:solidFill>
                            <a:srgbClr val="FF0000"/>
                          </a:solidFill>
                          <a:effectLst/>
                          <a:latin typeface="+mn-lt"/>
                          <a:ea typeface="+mn-ea"/>
                          <a:cs typeface="+mn-cs"/>
                        </a:rPr>
                        <a:t>specific contexts</a:t>
                      </a:r>
                      <a:r>
                        <a:rPr lang="en-GB" sz="2000" kern="1200" dirty="0" smtClean="0">
                          <a:solidFill>
                            <a:schemeClr val="dk1"/>
                          </a:solidFill>
                          <a:effectLst/>
                          <a:latin typeface="+mn-lt"/>
                          <a:ea typeface="+mn-ea"/>
                          <a:cs typeface="+mn-cs"/>
                        </a:rPr>
                        <a:t> requiring an awareness of audience and purpose</a:t>
                      </a:r>
                    </a:p>
                    <a:p>
                      <a:pPr marL="342900" lvl="0" indent="-342900">
                        <a:buFont typeface="Arial" panose="020B0604020202020204" pitchFamily="34" charset="0"/>
                        <a:buChar char="•"/>
                      </a:pPr>
                      <a:r>
                        <a:rPr lang="en-GB" sz="2000" kern="1200" dirty="0" smtClean="0">
                          <a:solidFill>
                            <a:schemeClr val="dk1"/>
                          </a:solidFill>
                          <a:effectLst/>
                          <a:latin typeface="+mn-lt"/>
                          <a:ea typeface="+mn-ea"/>
                          <a:cs typeface="+mn-cs"/>
                        </a:rPr>
                        <a:t>Tasks which require pupils to talk </a:t>
                      </a:r>
                      <a:r>
                        <a:rPr lang="en-GB" sz="2000" kern="1200" dirty="0" smtClean="0">
                          <a:solidFill>
                            <a:srgbClr val="FF0000"/>
                          </a:solidFill>
                          <a:effectLst/>
                          <a:latin typeface="+mn-lt"/>
                          <a:ea typeface="+mn-ea"/>
                          <a:cs typeface="+mn-cs"/>
                        </a:rPr>
                        <a:t>at length</a:t>
                      </a:r>
                    </a:p>
                    <a:p>
                      <a:endParaRPr lang="en-GB" sz="20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446825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78388997"/>
              </p:ext>
            </p:extLst>
          </p:nvPr>
        </p:nvGraphicFramePr>
        <p:xfrm>
          <a:off x="450762" y="719666"/>
          <a:ext cx="10856888" cy="5217160"/>
        </p:xfrm>
        <a:graphic>
          <a:graphicData uri="http://schemas.openxmlformats.org/drawingml/2006/table">
            <a:tbl>
              <a:tblPr firstRow="1" bandRow="1">
                <a:tableStyleId>{5C22544A-7EE6-4342-B048-85BDC9FD1C3A}</a:tableStyleId>
              </a:tblPr>
              <a:tblGrid>
                <a:gridCol w="2714222">
                  <a:extLst>
                    <a:ext uri="{9D8B030D-6E8A-4147-A177-3AD203B41FA5}">
                      <a16:colId xmlns:a16="http://schemas.microsoft.com/office/drawing/2014/main" val="20000"/>
                    </a:ext>
                  </a:extLst>
                </a:gridCol>
                <a:gridCol w="2714222">
                  <a:extLst>
                    <a:ext uri="{9D8B030D-6E8A-4147-A177-3AD203B41FA5}">
                      <a16:colId xmlns:a16="http://schemas.microsoft.com/office/drawing/2014/main" val="20001"/>
                    </a:ext>
                  </a:extLst>
                </a:gridCol>
                <a:gridCol w="2714222">
                  <a:extLst>
                    <a:ext uri="{9D8B030D-6E8A-4147-A177-3AD203B41FA5}">
                      <a16:colId xmlns:a16="http://schemas.microsoft.com/office/drawing/2014/main" val="20002"/>
                    </a:ext>
                  </a:extLst>
                </a:gridCol>
                <a:gridCol w="2714222">
                  <a:extLst>
                    <a:ext uri="{9D8B030D-6E8A-4147-A177-3AD203B41FA5}">
                      <a16:colId xmlns:a16="http://schemas.microsoft.com/office/drawing/2014/main" val="20003"/>
                    </a:ext>
                  </a:extLst>
                </a:gridCol>
              </a:tblGrid>
              <a:tr h="370840">
                <a:tc>
                  <a:txBody>
                    <a:bodyPr/>
                    <a:lstStyle/>
                    <a:p>
                      <a:endParaRPr lang="en-GB" dirty="0"/>
                    </a:p>
                  </a:txBody>
                  <a:tcPr/>
                </a:tc>
                <a:tc>
                  <a:txBody>
                    <a:bodyPr/>
                    <a:lstStyle/>
                    <a:p>
                      <a:r>
                        <a:rPr lang="en-GB" dirty="0" smtClean="0"/>
                        <a:t>Level 2</a:t>
                      </a:r>
                      <a:endParaRPr lang="en-GB" dirty="0"/>
                    </a:p>
                  </a:txBody>
                  <a:tcPr/>
                </a:tc>
                <a:tc>
                  <a:txBody>
                    <a:bodyPr/>
                    <a:lstStyle/>
                    <a:p>
                      <a:r>
                        <a:rPr lang="en-GB" dirty="0" smtClean="0"/>
                        <a:t>Level 3 </a:t>
                      </a:r>
                      <a:endParaRPr lang="en-GB" dirty="0"/>
                    </a:p>
                  </a:txBody>
                  <a:tcPr/>
                </a:tc>
                <a:tc>
                  <a:txBody>
                    <a:bodyPr/>
                    <a:lstStyle/>
                    <a:p>
                      <a:r>
                        <a:rPr lang="en-GB" dirty="0" smtClean="0"/>
                        <a:t>Level 4</a:t>
                      </a:r>
                      <a:endParaRPr lang="en-GB" dirty="0"/>
                    </a:p>
                  </a:txBody>
                  <a:tcPr/>
                </a:tc>
                <a:extLst>
                  <a:ext uri="{0D108BD9-81ED-4DB2-BD59-A6C34878D82A}">
                    <a16:rowId xmlns:a16="http://schemas.microsoft.com/office/drawing/2014/main" val="10000"/>
                  </a:ext>
                </a:extLst>
              </a:tr>
              <a:tr h="370840">
                <a:tc>
                  <a:txBody>
                    <a:bodyPr/>
                    <a:lstStyle/>
                    <a:p>
                      <a:r>
                        <a:rPr lang="en-GB" sz="2400" dirty="0" smtClean="0"/>
                        <a:t>Science</a:t>
                      </a:r>
                    </a:p>
                    <a:p>
                      <a:r>
                        <a:rPr lang="en-GB" sz="2400" dirty="0" smtClean="0"/>
                        <a:t>Planet</a:t>
                      </a:r>
                      <a:r>
                        <a:rPr lang="en-GB" sz="2400" baseline="0" dirty="0" smtClean="0"/>
                        <a:t> earth, Biodiversity &amp; Interdependence</a:t>
                      </a:r>
                    </a:p>
                    <a:p>
                      <a:r>
                        <a:rPr lang="en-GB" sz="2400" baseline="0" dirty="0" smtClean="0"/>
                        <a:t>SCN 2-02a, 3-02a, 4-02a, 4-02b</a:t>
                      </a:r>
                      <a:endParaRPr lang="en-GB" sz="2400" dirty="0"/>
                    </a:p>
                  </a:txBody>
                  <a:tcPr/>
                </a:tc>
                <a:tc>
                  <a:txBody>
                    <a:bodyPr/>
                    <a:lstStyle/>
                    <a:p>
                      <a:r>
                        <a:rPr lang="en-GB" sz="2400" dirty="0" smtClean="0"/>
                        <a:t>How have plants benefitted society?</a:t>
                      </a:r>
                      <a:endParaRPr lang="en-GB" sz="2400" dirty="0"/>
                    </a:p>
                  </a:txBody>
                  <a:tcPr/>
                </a:tc>
                <a:tc>
                  <a:txBody>
                    <a:bodyPr/>
                    <a:lstStyle/>
                    <a:p>
                      <a:r>
                        <a:rPr lang="en-GB" sz="2400" dirty="0" smtClean="0"/>
                        <a:t>Photosynthesis: what do you as a group understand by this</a:t>
                      </a:r>
                      <a:r>
                        <a:rPr lang="en-GB" sz="2400" baseline="0" dirty="0" smtClean="0"/>
                        <a:t> word? What questions do you still have about it?</a:t>
                      </a:r>
                      <a:endParaRPr lang="en-GB" sz="2400" dirty="0"/>
                    </a:p>
                  </a:txBody>
                  <a:tcPr/>
                </a:tc>
                <a:tc>
                  <a:txBody>
                    <a:bodyPr/>
                    <a:lstStyle/>
                    <a:p>
                      <a:r>
                        <a:rPr lang="en-GB" sz="2400" dirty="0" smtClean="0"/>
                        <a:t>Out of all the topics we have covered in this unit, which do you think are most fundamental to an understanding of plant</a:t>
                      </a:r>
                      <a:r>
                        <a:rPr lang="en-GB" sz="2400" baseline="0" dirty="0" smtClean="0"/>
                        <a:t> life? Now meet with your group and share ideas. You should come to an agreement which you will present to the class.</a:t>
                      </a:r>
                      <a:endParaRPr lang="en-GB" sz="2400"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9360072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Literacy boxes and training</a:t>
            </a:r>
            <a:endParaRPr lang="en-GB" dirty="0"/>
          </a:p>
        </p:txBody>
      </p:sp>
      <p:pic>
        <p:nvPicPr>
          <p:cNvPr id="4" name="Content Placeholder 3"/>
          <p:cNvPicPr>
            <a:picLocks noGrp="1" noChangeAspect="1"/>
          </p:cNvPicPr>
          <p:nvPr>
            <p:ph idx="1"/>
          </p:nvPr>
        </p:nvPicPr>
        <p:blipFill>
          <a:blip r:embed="rId2"/>
          <a:stretch>
            <a:fillRect/>
          </a:stretch>
        </p:blipFill>
        <p:spPr>
          <a:xfrm>
            <a:off x="1292571" y="2084832"/>
            <a:ext cx="2846589" cy="4022725"/>
          </a:xfrm>
          <a:prstGeom prst="rect">
            <a:avLst/>
          </a:prstGeom>
        </p:spPr>
      </p:pic>
      <p:pic>
        <p:nvPicPr>
          <p:cNvPr id="5" name="Picture 4"/>
          <p:cNvPicPr>
            <a:picLocks noChangeAspect="1"/>
          </p:cNvPicPr>
          <p:nvPr/>
        </p:nvPicPr>
        <p:blipFill>
          <a:blip r:embed="rId3"/>
          <a:stretch>
            <a:fillRect/>
          </a:stretch>
        </p:blipFill>
        <p:spPr>
          <a:xfrm>
            <a:off x="7262771" y="585216"/>
            <a:ext cx="4238063" cy="5813918"/>
          </a:xfrm>
          <a:prstGeom prst="rect">
            <a:avLst/>
          </a:prstGeom>
        </p:spPr>
      </p:pic>
    </p:spTree>
    <p:extLst>
      <p:ext uri="{BB962C8B-B14F-4D97-AF65-F5344CB8AC3E}">
        <p14:creationId xmlns:p14="http://schemas.microsoft.com/office/powerpoint/2010/main" val="6888881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6068" y="81080"/>
            <a:ext cx="10097036" cy="6707248"/>
          </a:xfrm>
          <a:prstGeom prst="rect">
            <a:avLst/>
          </a:prstGeom>
        </p:spPr>
      </p:pic>
    </p:spTree>
    <p:extLst>
      <p:ext uri="{BB962C8B-B14F-4D97-AF65-F5344CB8AC3E}">
        <p14:creationId xmlns:p14="http://schemas.microsoft.com/office/powerpoint/2010/main" val="719282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490" y="122638"/>
            <a:ext cx="10740980" cy="6703823"/>
          </a:xfrm>
          <a:prstGeom prst="rect">
            <a:avLst/>
          </a:prstGeom>
        </p:spPr>
      </p:pic>
    </p:spTree>
    <p:extLst>
      <p:ext uri="{BB962C8B-B14F-4D97-AF65-F5344CB8AC3E}">
        <p14:creationId xmlns:p14="http://schemas.microsoft.com/office/powerpoint/2010/main" val="14215173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313644" y="156672"/>
            <a:ext cx="9723549" cy="6610386"/>
          </a:xfrm>
          <a:prstGeom prst="rect">
            <a:avLst/>
          </a:prstGeom>
        </p:spPr>
      </p:pic>
    </p:spTree>
    <p:extLst>
      <p:ext uri="{BB962C8B-B14F-4D97-AF65-F5344CB8AC3E}">
        <p14:creationId xmlns:p14="http://schemas.microsoft.com/office/powerpoint/2010/main" val="3788760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Training</a:t>
            </a:r>
            <a:endParaRPr lang="en-GB" dirty="0"/>
          </a:p>
        </p:txBody>
      </p:sp>
      <p:sp>
        <p:nvSpPr>
          <p:cNvPr id="3" name="Content Placeholder 2"/>
          <p:cNvSpPr>
            <a:spLocks noGrp="1"/>
          </p:cNvSpPr>
          <p:nvPr>
            <p:ph idx="1"/>
          </p:nvPr>
        </p:nvSpPr>
        <p:spPr/>
        <p:txBody>
          <a:bodyPr>
            <a:normAutofit/>
          </a:bodyPr>
          <a:lstStyle/>
          <a:p>
            <a:pPr>
              <a:buFont typeface="Arial" panose="020B0604020202020204" pitchFamily="34" charset="0"/>
              <a:buChar char="•"/>
            </a:pPr>
            <a:r>
              <a:rPr lang="en-GB" sz="3600" dirty="0" smtClean="0"/>
              <a:t>Understanding of the standard in writing and talking</a:t>
            </a:r>
          </a:p>
          <a:p>
            <a:pPr>
              <a:buFont typeface="Arial" panose="020B0604020202020204" pitchFamily="34" charset="0"/>
              <a:buChar char="•"/>
            </a:pPr>
            <a:r>
              <a:rPr lang="en-GB" sz="3600" dirty="0" smtClean="0"/>
              <a:t>How to support reading skills</a:t>
            </a:r>
          </a:p>
          <a:p>
            <a:pPr>
              <a:buFont typeface="Arial" panose="020B0604020202020204" pitchFamily="34" charset="0"/>
              <a:buChar char="•"/>
            </a:pPr>
            <a:r>
              <a:rPr lang="en-GB" sz="3600" dirty="0" smtClean="0"/>
              <a:t>How to set up an effective group discussion and take notes on it</a:t>
            </a:r>
          </a:p>
          <a:p>
            <a:pPr>
              <a:buFont typeface="Arial" panose="020B0604020202020204" pitchFamily="34" charset="0"/>
              <a:buChar char="•"/>
            </a:pPr>
            <a:r>
              <a:rPr lang="en-GB" sz="3600" dirty="0" smtClean="0"/>
              <a:t>Support in creating </a:t>
            </a:r>
            <a:r>
              <a:rPr lang="en-GB" sz="3600" b="1" dirty="0" smtClean="0">
                <a:solidFill>
                  <a:srgbClr val="FF0000"/>
                </a:solidFill>
              </a:rPr>
              <a:t>holistic assessments</a:t>
            </a:r>
            <a:endParaRPr lang="en-GB" sz="3600" b="1" dirty="0">
              <a:solidFill>
                <a:srgbClr val="FF0000"/>
              </a:solidFill>
            </a:endParaRPr>
          </a:p>
        </p:txBody>
      </p:sp>
    </p:spTree>
    <p:extLst>
      <p:ext uri="{BB962C8B-B14F-4D97-AF65-F5344CB8AC3E}">
        <p14:creationId xmlns:p14="http://schemas.microsoft.com/office/powerpoint/2010/main" val="2108430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15154" y="463292"/>
            <a:ext cx="4625735" cy="6220843"/>
          </a:xfrm>
          <a:prstGeom prst="rect">
            <a:avLst/>
          </a:prstGeom>
        </p:spPr>
      </p:pic>
      <p:sp>
        <p:nvSpPr>
          <p:cNvPr id="4" name="TextBox 3"/>
          <p:cNvSpPr txBox="1"/>
          <p:nvPr/>
        </p:nvSpPr>
        <p:spPr>
          <a:xfrm>
            <a:off x="5885646" y="619058"/>
            <a:ext cx="5422006" cy="5539978"/>
          </a:xfrm>
          <a:prstGeom prst="rect">
            <a:avLst/>
          </a:prstGeom>
          <a:noFill/>
        </p:spPr>
        <p:txBody>
          <a:bodyPr wrap="square" rtlCol="0">
            <a:spAutoFit/>
          </a:bodyPr>
          <a:lstStyle/>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smtClean="0"/>
              <a:t>Population: 90 000</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55% in settlements with </a:t>
            </a:r>
            <a:r>
              <a:rPr lang="en-GB" sz="2400" b="1" dirty="0" smtClean="0"/>
              <a:t>fewer than 3000 people</a:t>
            </a:r>
            <a:r>
              <a:rPr lang="en-GB" sz="2400" dirty="0" smtClean="0"/>
              <a:t> or outwith settlements</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dirty="0" smtClean="0"/>
              <a:t>23 </a:t>
            </a:r>
            <a:r>
              <a:rPr lang="en-GB" sz="2400" b="1" dirty="0" smtClean="0"/>
              <a:t>inhabited islands </a:t>
            </a:r>
            <a:r>
              <a:rPr lang="en-GB" sz="2400" dirty="0" smtClean="0"/>
              <a:t>– 17% of the population</a:t>
            </a:r>
          </a:p>
          <a:p>
            <a:pPr marL="342900" indent="-342900">
              <a:buFont typeface="Arial" panose="020B0604020202020204" pitchFamily="34" charset="0"/>
              <a:buChar char="•"/>
            </a:pPr>
            <a:endParaRPr lang="en-GB" sz="2400" dirty="0" smtClean="0"/>
          </a:p>
          <a:p>
            <a:pPr marL="342900" indent="-342900">
              <a:buFont typeface="Arial" panose="020B0604020202020204" pitchFamily="34" charset="0"/>
              <a:buChar char="•"/>
            </a:pPr>
            <a:r>
              <a:rPr lang="en-GB" sz="2400" b="1" dirty="0" smtClean="0"/>
              <a:t>89 schools:</a:t>
            </a:r>
          </a:p>
          <a:p>
            <a:pPr marL="342900" indent="-342900">
              <a:buFont typeface="Arial" panose="020B0604020202020204" pitchFamily="34" charset="0"/>
              <a:buChar char="•"/>
            </a:pPr>
            <a:r>
              <a:rPr lang="en-GB" sz="2400" dirty="0" smtClean="0"/>
              <a:t>78 primary </a:t>
            </a:r>
          </a:p>
          <a:p>
            <a:pPr marL="342900" indent="-342900">
              <a:buFont typeface="Arial" panose="020B0604020202020204" pitchFamily="34" charset="0"/>
              <a:buChar char="•"/>
            </a:pPr>
            <a:r>
              <a:rPr lang="en-GB" sz="2400" dirty="0" smtClean="0"/>
              <a:t>10 secondary – ranging from 27 pupils to 1300</a:t>
            </a:r>
          </a:p>
          <a:p>
            <a:pPr marL="342900" indent="-342900">
              <a:buFont typeface="Arial" panose="020B0604020202020204" pitchFamily="34" charset="0"/>
              <a:buChar char="•"/>
            </a:pPr>
            <a:r>
              <a:rPr lang="en-GB" sz="2400" dirty="0" smtClean="0"/>
              <a:t>1 special school</a:t>
            </a:r>
          </a:p>
          <a:p>
            <a:endParaRPr lang="en-GB" dirty="0"/>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916" y="6030720"/>
            <a:ext cx="752475" cy="653415"/>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11415239" y="6100252"/>
            <a:ext cx="540385" cy="514350"/>
          </a:xfrm>
          <a:prstGeom prst="rect">
            <a:avLst/>
          </a:prstGeom>
          <a:noFill/>
        </p:spPr>
      </p:pic>
      <p:pic>
        <p:nvPicPr>
          <p:cNvPr id="7" name="Picture 6"/>
          <p:cNvPicPr/>
          <p:nvPr/>
        </p:nvPicPr>
        <p:blipFill>
          <a:blip r:embed="rId4">
            <a:extLst>
              <a:ext uri="{28A0092B-C50C-407E-A947-70E740481C1C}">
                <a14:useLocalDpi xmlns:a14="http://schemas.microsoft.com/office/drawing/2010/main" val="0"/>
              </a:ext>
            </a:extLst>
          </a:blip>
          <a:srcRect/>
          <a:stretch>
            <a:fillRect/>
          </a:stretch>
        </p:blipFill>
        <p:spPr bwMode="auto">
          <a:xfrm>
            <a:off x="10009295" y="361882"/>
            <a:ext cx="1658964" cy="1402523"/>
          </a:xfrm>
          <a:prstGeom prst="rect">
            <a:avLst/>
          </a:prstGeom>
          <a:noFill/>
        </p:spPr>
      </p:pic>
    </p:spTree>
    <p:extLst>
      <p:ext uri="{BB962C8B-B14F-4D97-AF65-F5344CB8AC3E}">
        <p14:creationId xmlns:p14="http://schemas.microsoft.com/office/powerpoint/2010/main" val="1382319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Holistic assessment tasks</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Demonstrate </a:t>
            </a:r>
            <a:r>
              <a:rPr lang="en-GB" sz="3200" b="1" dirty="0" smtClean="0"/>
              <a:t>breadth</a:t>
            </a:r>
            <a:r>
              <a:rPr lang="en-GB" dirty="0" smtClean="0"/>
              <a:t> of learning – they come from a range of Es and Os across different organisers</a:t>
            </a:r>
          </a:p>
          <a:p>
            <a:r>
              <a:rPr lang="en-GB" dirty="0" smtClean="0"/>
              <a:t>Demonstrate </a:t>
            </a:r>
            <a:r>
              <a:rPr lang="en-GB" sz="3200" b="1" dirty="0" smtClean="0"/>
              <a:t>challenge</a:t>
            </a:r>
            <a:r>
              <a:rPr lang="en-GB" b="1" dirty="0" smtClean="0"/>
              <a:t> </a:t>
            </a:r>
            <a:r>
              <a:rPr lang="en-GB" dirty="0" smtClean="0"/>
              <a:t>– they ask pupils to use a range of higher order thinking skills such as analysis, creation, evaluation, problem solving, tackling multi step tasks, interpreting tasks</a:t>
            </a:r>
          </a:p>
          <a:p>
            <a:r>
              <a:rPr lang="en-GB" dirty="0" smtClean="0"/>
              <a:t>Demonstrate </a:t>
            </a:r>
            <a:r>
              <a:rPr lang="en-GB" sz="3200" b="1" dirty="0" smtClean="0"/>
              <a:t>application</a:t>
            </a:r>
            <a:r>
              <a:rPr lang="en-GB" dirty="0" smtClean="0"/>
              <a:t> of learning in new and unfamiliar situations</a:t>
            </a:r>
          </a:p>
          <a:p>
            <a:r>
              <a:rPr lang="en-GB" dirty="0" smtClean="0"/>
              <a:t>Come from one of the four contexts of learning:</a:t>
            </a:r>
          </a:p>
          <a:p>
            <a:pPr marL="0" indent="0">
              <a:buNone/>
            </a:pPr>
            <a:r>
              <a:rPr lang="en-GB" dirty="0"/>
              <a:t>	</a:t>
            </a:r>
            <a:r>
              <a:rPr lang="en-GB" dirty="0" smtClean="0"/>
              <a:t>Life and ethos of the school as a community</a:t>
            </a:r>
          </a:p>
          <a:p>
            <a:pPr marL="0" indent="0">
              <a:buNone/>
            </a:pPr>
            <a:r>
              <a:rPr lang="en-GB" dirty="0"/>
              <a:t>	</a:t>
            </a:r>
            <a:r>
              <a:rPr lang="en-GB" dirty="0" smtClean="0"/>
              <a:t>Curriculum areas and subjects</a:t>
            </a:r>
          </a:p>
          <a:p>
            <a:pPr marL="0" indent="0">
              <a:buNone/>
            </a:pPr>
            <a:r>
              <a:rPr lang="en-GB" dirty="0"/>
              <a:t>	</a:t>
            </a:r>
            <a:r>
              <a:rPr lang="en-GB" dirty="0" smtClean="0"/>
              <a:t>Interdisciplinary learning</a:t>
            </a:r>
          </a:p>
          <a:p>
            <a:pPr marL="0" indent="0">
              <a:buNone/>
            </a:pPr>
            <a:r>
              <a:rPr lang="en-GB" dirty="0"/>
              <a:t>	</a:t>
            </a:r>
            <a:r>
              <a:rPr lang="en-GB" dirty="0" smtClean="0"/>
              <a:t>Opportunities for personal achievement</a:t>
            </a:r>
          </a:p>
          <a:p>
            <a:endParaRPr lang="en-GB" dirty="0"/>
          </a:p>
        </p:txBody>
      </p:sp>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1530" y="5563672"/>
            <a:ext cx="1119318" cy="946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580" y="5743977"/>
            <a:ext cx="847513" cy="84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24895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Cultures of literacy increasing</a:t>
            </a:r>
            <a:endParaRPr lang="en-GB" dirty="0"/>
          </a:p>
        </p:txBody>
      </p:sp>
      <p:sp>
        <p:nvSpPr>
          <p:cNvPr id="3" name="Content Placeholder 2"/>
          <p:cNvSpPr>
            <a:spLocks noGrp="1"/>
          </p:cNvSpPr>
          <p:nvPr>
            <p:ph idx="1"/>
          </p:nvPr>
        </p:nvSpPr>
        <p:spPr/>
        <p:txBody>
          <a:bodyPr>
            <a:normAutofit/>
          </a:bodyPr>
          <a:lstStyle/>
          <a:p>
            <a:pPr lvl="0">
              <a:buFont typeface="Wingdings" panose="05000000000000000000" pitchFamily="2" charset="2"/>
              <a:buChar char="Ø"/>
            </a:pPr>
            <a:r>
              <a:rPr lang="en-GB" sz="2400" dirty="0"/>
              <a:t>Members of English department going in to other subject areas to demonstrate how to approach aspects such as group discussion</a:t>
            </a:r>
          </a:p>
          <a:p>
            <a:pPr lvl="0">
              <a:buFont typeface="Wingdings" panose="05000000000000000000" pitchFamily="2" charset="2"/>
              <a:buChar char="Ø"/>
            </a:pPr>
            <a:r>
              <a:rPr lang="en-GB" sz="2400" dirty="0" smtClean="0"/>
              <a:t>Senior pupils used as literacy ambassadors</a:t>
            </a:r>
            <a:endParaRPr lang="en-GB" sz="2400" dirty="0"/>
          </a:p>
          <a:p>
            <a:pPr lvl="0">
              <a:buFont typeface="Wingdings" panose="05000000000000000000" pitchFamily="2" charset="2"/>
              <a:buChar char="Ø"/>
            </a:pPr>
            <a:r>
              <a:rPr lang="en-GB" sz="2400" dirty="0" smtClean="0"/>
              <a:t>Literacy </a:t>
            </a:r>
            <a:r>
              <a:rPr lang="en-GB" sz="2400" dirty="0"/>
              <a:t>walls in every department containing the language you need to succeed in each subject area</a:t>
            </a:r>
          </a:p>
          <a:p>
            <a:pPr lvl="0">
              <a:buFont typeface="Wingdings" panose="05000000000000000000" pitchFamily="2" charset="2"/>
              <a:buChar char="Ø"/>
            </a:pPr>
            <a:r>
              <a:rPr lang="en-GB" sz="2400" dirty="0" smtClean="0"/>
              <a:t>Literacy </a:t>
            </a:r>
            <a:r>
              <a:rPr lang="en-GB" sz="2400" dirty="0"/>
              <a:t>lunches: a literacy champion from </a:t>
            </a:r>
            <a:r>
              <a:rPr lang="en-GB" sz="2400" dirty="0" smtClean="0"/>
              <a:t>each </a:t>
            </a:r>
            <a:r>
              <a:rPr lang="en-GB" sz="2400" dirty="0"/>
              <a:t>department is given lunch, during which they are taught something literacy related to take back to their department </a:t>
            </a:r>
          </a:p>
          <a:p>
            <a:pPr>
              <a:buFont typeface="Wingdings" panose="05000000000000000000" pitchFamily="2" charset="2"/>
              <a:buChar char="Ø"/>
            </a:pPr>
            <a:r>
              <a:rPr lang="en-GB" sz="2400" dirty="0" smtClean="0"/>
              <a:t>‘What I am reading’ on doors</a:t>
            </a:r>
            <a:endParaRPr lang="en-GB" sz="2400" dirty="0"/>
          </a:p>
        </p:txBody>
      </p:sp>
    </p:spTree>
    <p:extLst>
      <p:ext uri="{BB962C8B-B14F-4D97-AF65-F5344CB8AC3E}">
        <p14:creationId xmlns:p14="http://schemas.microsoft.com/office/powerpoint/2010/main" val="4708090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Impact</a:t>
            </a:r>
            <a:endParaRPr lang="en-GB" dirty="0"/>
          </a:p>
        </p:txBody>
      </p:sp>
      <p:graphicFrame>
        <p:nvGraphicFramePr>
          <p:cNvPr id="4" name="Content Placeholder 3"/>
          <p:cNvGraphicFramePr>
            <a:graphicFrameLocks noGrp="1"/>
          </p:cNvGraphicFramePr>
          <p:nvPr>
            <p:ph idx="1"/>
          </p:nvPr>
        </p:nvGraphicFramePr>
        <p:xfrm>
          <a:off x="1023938" y="2286000"/>
          <a:ext cx="9720262" cy="40227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48070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Ongoing Concerns</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93270377"/>
              </p:ext>
            </p:extLst>
          </p:nvPr>
        </p:nvGraphicFramePr>
        <p:xfrm>
          <a:off x="1023938" y="2286000"/>
          <a:ext cx="9720261" cy="4297680"/>
        </p:xfrm>
        <a:graphic>
          <a:graphicData uri="http://schemas.openxmlformats.org/drawingml/2006/table">
            <a:tbl>
              <a:tblPr firstRow="1" bandRow="1">
                <a:tableStyleId>{5C22544A-7EE6-4342-B048-85BDC9FD1C3A}</a:tableStyleId>
              </a:tblPr>
              <a:tblGrid>
                <a:gridCol w="3240087">
                  <a:extLst>
                    <a:ext uri="{9D8B030D-6E8A-4147-A177-3AD203B41FA5}">
                      <a16:colId xmlns:a16="http://schemas.microsoft.com/office/drawing/2014/main" val="20000"/>
                    </a:ext>
                  </a:extLst>
                </a:gridCol>
                <a:gridCol w="3240087">
                  <a:extLst>
                    <a:ext uri="{9D8B030D-6E8A-4147-A177-3AD203B41FA5}">
                      <a16:colId xmlns:a16="http://schemas.microsoft.com/office/drawing/2014/main" val="20001"/>
                    </a:ext>
                  </a:extLst>
                </a:gridCol>
                <a:gridCol w="3240087">
                  <a:extLst>
                    <a:ext uri="{9D8B030D-6E8A-4147-A177-3AD203B41FA5}">
                      <a16:colId xmlns:a16="http://schemas.microsoft.com/office/drawing/2014/main" val="20002"/>
                    </a:ext>
                  </a:extLst>
                </a:gridCol>
              </a:tblGrid>
              <a:tr h="370840">
                <a:tc>
                  <a:txBody>
                    <a:bodyPr/>
                    <a:lstStyle/>
                    <a:p>
                      <a:r>
                        <a:rPr lang="en-GB" sz="2800" dirty="0" smtClean="0"/>
                        <a:t>2017</a:t>
                      </a:r>
                      <a:endParaRPr lang="en-GB" sz="2800" dirty="0"/>
                    </a:p>
                  </a:txBody>
                  <a:tcPr/>
                </a:tc>
                <a:tc>
                  <a:txBody>
                    <a:bodyPr/>
                    <a:lstStyle/>
                    <a:p>
                      <a:r>
                        <a:rPr lang="en-GB" sz="2800" dirty="0" smtClean="0"/>
                        <a:t>2018</a:t>
                      </a:r>
                      <a:endParaRPr lang="en-GB" sz="2800" dirty="0"/>
                    </a:p>
                  </a:txBody>
                  <a:tcPr/>
                </a:tc>
                <a:tc>
                  <a:txBody>
                    <a:bodyPr/>
                    <a:lstStyle/>
                    <a:p>
                      <a:r>
                        <a:rPr lang="en-GB" sz="2800" dirty="0" smtClean="0"/>
                        <a:t>2019</a:t>
                      </a:r>
                      <a:endParaRPr lang="en-GB" sz="2800" dirty="0"/>
                    </a:p>
                  </a:txBody>
                  <a:tcPr/>
                </a:tc>
                <a:extLst>
                  <a:ext uri="{0D108BD9-81ED-4DB2-BD59-A6C34878D82A}">
                    <a16:rowId xmlns:a16="http://schemas.microsoft.com/office/drawing/2014/main" val="10000"/>
                  </a:ext>
                </a:extLst>
              </a:tr>
              <a:tr h="370840">
                <a:tc>
                  <a:txBody>
                    <a:bodyPr/>
                    <a:lstStyle/>
                    <a:p>
                      <a:r>
                        <a:rPr lang="en-GB" sz="2800" dirty="0" smtClean="0"/>
                        <a:t>Staff reluctance</a:t>
                      </a:r>
                      <a:endParaRPr lang="en-GB" sz="2800" dirty="0"/>
                    </a:p>
                  </a:txBody>
                  <a:tcPr/>
                </a:tc>
                <a:tc>
                  <a:txBody>
                    <a:bodyPr/>
                    <a:lstStyle/>
                    <a:p>
                      <a:r>
                        <a:rPr lang="en-GB" sz="2800" dirty="0" smtClean="0"/>
                        <a:t>Staff reluctance</a:t>
                      </a:r>
                      <a:endParaRPr lang="en-GB" sz="2800" dirty="0"/>
                    </a:p>
                  </a:txBody>
                  <a:tcPr/>
                </a:tc>
                <a:tc>
                  <a:txBody>
                    <a:bodyPr/>
                    <a:lstStyle/>
                    <a:p>
                      <a:r>
                        <a:rPr lang="en-GB" sz="2800" dirty="0" smtClean="0"/>
                        <a:t>Staff</a:t>
                      </a:r>
                      <a:r>
                        <a:rPr lang="en-GB" sz="2800" baseline="0" dirty="0" smtClean="0"/>
                        <a:t> r</a:t>
                      </a:r>
                      <a:r>
                        <a:rPr lang="en-GB" sz="2800" dirty="0" smtClean="0"/>
                        <a:t>eluctance</a:t>
                      </a:r>
                      <a:endParaRPr lang="en-GB" sz="2800" dirty="0"/>
                    </a:p>
                  </a:txBody>
                  <a:tcPr/>
                </a:tc>
                <a:extLst>
                  <a:ext uri="{0D108BD9-81ED-4DB2-BD59-A6C34878D82A}">
                    <a16:rowId xmlns:a16="http://schemas.microsoft.com/office/drawing/2014/main" val="10001"/>
                  </a:ext>
                </a:extLst>
              </a:tr>
              <a:tr h="370840">
                <a:tc>
                  <a:txBody>
                    <a:bodyPr/>
                    <a:lstStyle/>
                    <a:p>
                      <a:r>
                        <a:rPr lang="en-GB" sz="2800" dirty="0" smtClean="0"/>
                        <a:t>Time</a:t>
                      </a:r>
                      <a:endParaRPr lang="en-GB" sz="2800" dirty="0"/>
                    </a:p>
                  </a:txBody>
                  <a:tcPr/>
                </a:tc>
                <a:tc>
                  <a:txBody>
                    <a:bodyPr/>
                    <a:lstStyle/>
                    <a:p>
                      <a:r>
                        <a:rPr lang="en-GB" sz="2800" dirty="0" smtClean="0"/>
                        <a:t>Staff following through on promises</a:t>
                      </a:r>
                      <a:endParaRPr lang="en-GB" sz="2800" dirty="0"/>
                    </a:p>
                  </a:txBody>
                  <a:tcPr/>
                </a:tc>
                <a:tc>
                  <a:txBody>
                    <a:bodyPr/>
                    <a:lstStyle/>
                    <a:p>
                      <a:r>
                        <a:rPr lang="en-GB" sz="2800" dirty="0" smtClean="0"/>
                        <a:t>Lack of SLT support</a:t>
                      </a:r>
                      <a:endParaRPr lang="en-GB" sz="2800" dirty="0"/>
                    </a:p>
                  </a:txBody>
                  <a:tcPr/>
                </a:tc>
                <a:extLst>
                  <a:ext uri="{0D108BD9-81ED-4DB2-BD59-A6C34878D82A}">
                    <a16:rowId xmlns:a16="http://schemas.microsoft.com/office/drawing/2014/main" val="10002"/>
                  </a:ext>
                </a:extLst>
              </a:tr>
              <a:tr h="370840">
                <a:tc>
                  <a:txBody>
                    <a:bodyPr/>
                    <a:lstStyle/>
                    <a:p>
                      <a:r>
                        <a:rPr lang="en-GB" sz="2800" dirty="0" smtClean="0"/>
                        <a:t>Lack of understanding of importance</a:t>
                      </a:r>
                      <a:endParaRPr lang="en-GB" sz="2800" dirty="0"/>
                    </a:p>
                  </a:txBody>
                  <a:tcPr/>
                </a:tc>
                <a:tc>
                  <a:txBody>
                    <a:bodyPr/>
                    <a:lstStyle/>
                    <a:p>
                      <a:r>
                        <a:rPr lang="en-GB" sz="2800" dirty="0" smtClean="0"/>
                        <a:t>Uncertainty</a:t>
                      </a:r>
                      <a:r>
                        <a:rPr lang="en-GB" sz="2800" baseline="0" dirty="0" smtClean="0"/>
                        <a:t> over responsibility</a:t>
                      </a:r>
                      <a:endParaRPr lang="en-GB" sz="2800" dirty="0"/>
                    </a:p>
                  </a:txBody>
                  <a:tcPr/>
                </a:tc>
                <a:tc>
                  <a:txBody>
                    <a:bodyPr/>
                    <a:lstStyle/>
                    <a:p>
                      <a:r>
                        <a:rPr lang="en-GB" sz="2800" dirty="0" smtClean="0"/>
                        <a:t>Other initiatives</a:t>
                      </a:r>
                      <a:endParaRPr lang="en-GB" sz="2800" dirty="0"/>
                    </a:p>
                  </a:txBody>
                  <a:tcPr/>
                </a:tc>
                <a:extLst>
                  <a:ext uri="{0D108BD9-81ED-4DB2-BD59-A6C34878D82A}">
                    <a16:rowId xmlns:a16="http://schemas.microsoft.com/office/drawing/2014/main" val="10003"/>
                  </a:ext>
                </a:extLst>
              </a:tr>
              <a:tr h="370840">
                <a:tc>
                  <a:txBody>
                    <a:bodyPr/>
                    <a:lstStyle/>
                    <a:p>
                      <a:r>
                        <a:rPr lang="en-GB" sz="2800" dirty="0" smtClean="0"/>
                        <a:t>Lack of consistent resources</a:t>
                      </a:r>
                      <a:endParaRPr lang="en-GB" sz="2800" dirty="0"/>
                    </a:p>
                  </a:txBody>
                  <a:tcPr/>
                </a:tc>
                <a:tc>
                  <a:txBody>
                    <a:bodyPr/>
                    <a:lstStyle/>
                    <a:p>
                      <a:endParaRPr lang="en-GB" sz="2800" dirty="0"/>
                    </a:p>
                  </a:txBody>
                  <a:tcPr/>
                </a:tc>
                <a:tc>
                  <a:txBody>
                    <a:bodyPr/>
                    <a:lstStyle/>
                    <a:p>
                      <a:endParaRPr lang="en-GB" sz="28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305308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Updated priorities</a:t>
            </a:r>
            <a:endParaRPr lang="en-GB" dirty="0"/>
          </a:p>
        </p:txBody>
      </p:sp>
      <p:sp>
        <p:nvSpPr>
          <p:cNvPr id="3" name="Content Placeholder 2"/>
          <p:cNvSpPr>
            <a:spLocks noGrp="1"/>
          </p:cNvSpPr>
          <p:nvPr>
            <p:ph idx="1"/>
          </p:nvPr>
        </p:nvSpPr>
        <p:spPr/>
        <p:txBody>
          <a:bodyPr/>
          <a:lstStyle/>
          <a:p>
            <a:r>
              <a:rPr lang="en-GB" sz="2800" dirty="0" smtClean="0"/>
              <a:t>Every department will feed into ACEL data, starting with S3, then moving into all of BGE. Within this therefore is the expectation that departments will be planning for holistic assessments that include literacy.</a:t>
            </a:r>
          </a:p>
          <a:p>
            <a:endParaRPr lang="en-GB" sz="2800" dirty="0"/>
          </a:p>
          <a:p>
            <a:r>
              <a:rPr lang="en-GB" sz="2800" dirty="0" smtClean="0"/>
              <a:t>There will be a shared understanding of standards – what does it mean when a pupil is working within level 3? </a:t>
            </a:r>
            <a:endParaRPr lang="en-GB" dirty="0" smtClean="0"/>
          </a:p>
          <a:p>
            <a:endParaRPr lang="en-GB" dirty="0"/>
          </a:p>
          <a:p>
            <a:endParaRPr lang="en-GB" dirty="0" smtClean="0"/>
          </a:p>
          <a:p>
            <a:endParaRPr lang="en-GB" dirty="0"/>
          </a:p>
        </p:txBody>
      </p:sp>
    </p:spTree>
    <p:extLst>
      <p:ext uri="{BB962C8B-B14F-4D97-AF65-F5344CB8AC3E}">
        <p14:creationId xmlns:p14="http://schemas.microsoft.com/office/powerpoint/2010/main" val="75282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7312" y="1204174"/>
            <a:ext cx="9720073" cy="4023360"/>
          </a:xfrm>
        </p:spPr>
        <p:txBody>
          <a:bodyPr>
            <a:normAutofit/>
          </a:bodyPr>
          <a:lstStyle/>
          <a:p>
            <a:r>
              <a:rPr lang="en-GB" sz="2800" dirty="0" smtClean="0"/>
              <a:t>There will be a consistency of understanding and approaches to sharing literacy skills with pupils.</a:t>
            </a:r>
          </a:p>
          <a:p>
            <a:endParaRPr lang="en-GB" sz="2800" dirty="0"/>
          </a:p>
          <a:p>
            <a:r>
              <a:rPr lang="en-GB" sz="2800" dirty="0" smtClean="0"/>
              <a:t>Moderation will take place relating to literacy-related elements such as planning and feedback.</a:t>
            </a:r>
          </a:p>
          <a:p>
            <a:endParaRPr lang="en-GB" sz="2800" dirty="0"/>
          </a:p>
          <a:p>
            <a:r>
              <a:rPr lang="en-GB" sz="2800" dirty="0" smtClean="0"/>
              <a:t>Schools will have support structures in place for their staff confidence in literacy.</a:t>
            </a:r>
            <a:endParaRPr lang="en-GB" sz="2800" dirty="0"/>
          </a:p>
        </p:txBody>
      </p:sp>
    </p:spTree>
    <p:extLst>
      <p:ext uri="{BB962C8B-B14F-4D97-AF65-F5344CB8AC3E}">
        <p14:creationId xmlns:p14="http://schemas.microsoft.com/office/powerpoint/2010/main" val="309688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79424" y="543231"/>
            <a:ext cx="10203976" cy="4185761"/>
          </a:xfrm>
          <a:prstGeom prst="rect">
            <a:avLst/>
          </a:prstGeom>
        </p:spPr>
        <p:txBody>
          <a:bodyPr wrap="square">
            <a:spAutoFit/>
          </a:bodyPr>
          <a:lstStyle/>
          <a:p>
            <a:r>
              <a:rPr lang="en-GB" sz="3600" dirty="0"/>
              <a:t>“It doesn’t mean that every practitioner will teach everything a secondary English teacher does . . .the greatest </a:t>
            </a:r>
            <a:r>
              <a:rPr lang="en-GB" sz="3600" dirty="0">
                <a:solidFill>
                  <a:srgbClr val="FF0000"/>
                </a:solidFill>
              </a:rPr>
              <a:t>impact for learners </a:t>
            </a:r>
            <a:r>
              <a:rPr lang="en-GB" sz="3600" dirty="0"/>
              <a:t>will come from all practitioners, in all learning environments, including rich literacy experiences as part of their day to day learning and teaching programmes.” </a:t>
            </a:r>
          </a:p>
          <a:p>
            <a:endParaRPr lang="en-GB" dirty="0"/>
          </a:p>
          <a:p>
            <a:r>
              <a:rPr lang="en-GB" sz="3200" dirty="0"/>
              <a:t>Literacy and English principles &amp; Practice paper</a:t>
            </a:r>
          </a:p>
        </p:txBody>
      </p:sp>
    </p:spTree>
    <p:extLst>
      <p:ext uri="{BB962C8B-B14F-4D97-AF65-F5344CB8AC3E}">
        <p14:creationId xmlns:p14="http://schemas.microsoft.com/office/powerpoint/2010/main" val="3150600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97741" y="2420471"/>
            <a:ext cx="8377518" cy="1754326"/>
          </a:xfrm>
          <a:prstGeom prst="rect">
            <a:avLst/>
          </a:prstGeom>
          <a:noFill/>
        </p:spPr>
        <p:txBody>
          <a:bodyPr wrap="square" rtlCol="0">
            <a:spAutoFit/>
          </a:bodyPr>
          <a:lstStyle/>
          <a:p>
            <a:r>
              <a:rPr lang="en-GB" sz="3600" dirty="0" smtClean="0">
                <a:hlinkClick r:id="rId2"/>
              </a:rPr>
              <a:t>Clare.Bryden3@argyll-bute.gov.uk</a:t>
            </a:r>
            <a:endParaRPr lang="en-GB" sz="3600" dirty="0" smtClean="0"/>
          </a:p>
          <a:p>
            <a:endParaRPr lang="en-GB" sz="3600" dirty="0"/>
          </a:p>
          <a:p>
            <a:r>
              <a:rPr lang="en-GB" sz="3600" dirty="0" smtClean="0"/>
              <a:t>Pauline.Inglis@argyll-bute.gov.uk</a:t>
            </a:r>
            <a:endParaRPr lang="en-GB" sz="3600" dirty="0"/>
          </a:p>
        </p:txBody>
      </p:sp>
    </p:spTree>
    <p:extLst>
      <p:ext uri="{BB962C8B-B14F-4D97-AF65-F5344CB8AC3E}">
        <p14:creationId xmlns:p14="http://schemas.microsoft.com/office/powerpoint/2010/main" val="21622889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16493" y="548976"/>
            <a:ext cx="3504811" cy="4811802"/>
          </a:xfrm>
          <a:prstGeom prst="rect">
            <a:avLst/>
          </a:prstGeom>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6645500" y="278519"/>
            <a:ext cx="5337932" cy="3029606"/>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7923" y="2560940"/>
            <a:ext cx="2867577" cy="4297060"/>
          </a:xfrm>
          <a:prstGeom prst="rect">
            <a:avLst/>
          </a:prstGeom>
        </p:spPr>
      </p:pic>
    </p:spTree>
    <p:extLst>
      <p:ext uri="{BB962C8B-B14F-4D97-AF65-F5344CB8AC3E}">
        <p14:creationId xmlns:p14="http://schemas.microsoft.com/office/powerpoint/2010/main" val="387341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781" y="238245"/>
            <a:ext cx="2867859" cy="4011784"/>
          </a:xfrm>
          <a:prstGeom prst="rect">
            <a:avLst/>
          </a:prstGeom>
        </p:spPr>
      </p:pic>
      <p:pic>
        <p:nvPicPr>
          <p:cNvPr id="4" name="Picture 3"/>
          <p:cNvPicPr>
            <a:picLocks noChangeAspect="1"/>
          </p:cNvPicPr>
          <p:nvPr/>
        </p:nvPicPr>
        <p:blipFill>
          <a:blip r:embed="rId3"/>
          <a:stretch>
            <a:fillRect/>
          </a:stretch>
        </p:blipFill>
        <p:spPr>
          <a:xfrm>
            <a:off x="3646940" y="843000"/>
            <a:ext cx="5002775" cy="2802273"/>
          </a:xfrm>
          <a:prstGeom prst="rect">
            <a:avLst/>
          </a:prstGeom>
        </p:spPr>
      </p:pic>
      <p:pic>
        <p:nvPicPr>
          <p:cNvPr id="5" name="Picture 4"/>
          <p:cNvPicPr>
            <a:picLocks noChangeAspect="1"/>
          </p:cNvPicPr>
          <p:nvPr/>
        </p:nvPicPr>
        <p:blipFill>
          <a:blip r:embed="rId4"/>
          <a:stretch>
            <a:fillRect/>
          </a:stretch>
        </p:blipFill>
        <p:spPr>
          <a:xfrm>
            <a:off x="4433580" y="3645273"/>
            <a:ext cx="6946981" cy="2451666"/>
          </a:xfrm>
          <a:prstGeom prst="rect">
            <a:avLst/>
          </a:prstGeom>
        </p:spPr>
      </p:pic>
    </p:spTree>
    <p:extLst>
      <p:ext uri="{BB962C8B-B14F-4D97-AF65-F5344CB8AC3E}">
        <p14:creationId xmlns:p14="http://schemas.microsoft.com/office/powerpoint/2010/main" val="2341753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551" y="0"/>
            <a:ext cx="7290897" cy="6858000"/>
          </a:xfrm>
          <a:prstGeom prst="rect">
            <a:avLst/>
          </a:prstGeom>
        </p:spPr>
      </p:pic>
      <p:sp>
        <p:nvSpPr>
          <p:cNvPr id="2" name="Title 1"/>
          <p:cNvSpPr>
            <a:spLocks noGrp="1"/>
          </p:cNvSpPr>
          <p:nvPr>
            <p:ph type="title"/>
          </p:nvPr>
        </p:nvSpPr>
        <p:spPr/>
        <p:txBody>
          <a:bodyPr/>
          <a:lstStyle/>
          <a:p>
            <a:r>
              <a:rPr lang="en-GB" dirty="0" smtClean="0"/>
              <a:t>Storyline Scotland</a:t>
            </a:r>
            <a:endParaRPr lang="en-GB" dirty="0"/>
          </a:p>
        </p:txBody>
      </p:sp>
      <p:sp>
        <p:nvSpPr>
          <p:cNvPr id="3" name="Content Placeholder 2"/>
          <p:cNvSpPr>
            <a:spLocks noGrp="1"/>
          </p:cNvSpPr>
          <p:nvPr>
            <p:ph idx="1"/>
          </p:nvPr>
        </p:nvSpPr>
        <p:spPr/>
        <p:txBody>
          <a:bodyPr/>
          <a:lstStyle/>
          <a:p>
            <a:r>
              <a:rPr lang="en-US" altLang="en-US" dirty="0"/>
              <a:t>1965 – Primary School in Scotland published by HMSO. Integration of subjects, group work, differentiation, active child centred learning.</a:t>
            </a:r>
          </a:p>
          <a:p>
            <a:r>
              <a:rPr lang="en-US" altLang="en-US" dirty="0"/>
              <a:t>1967 – Jordanhill College Staff Tutor Team established to support implementation.</a:t>
            </a:r>
          </a:p>
          <a:p>
            <a:r>
              <a:rPr lang="en-US" altLang="en-US" dirty="0"/>
              <a:t>1968 – 80 – Development work in schools and workshop courses for teachers – Staff Tutor Topics.</a:t>
            </a:r>
          </a:p>
          <a:p>
            <a:r>
              <a:rPr lang="en-US" altLang="en-US" dirty="0"/>
              <a:t>1988 – Staff Tutor topic work renamed STORYLINE.</a:t>
            </a:r>
          </a:p>
          <a:p>
            <a:endParaRPr lang="en-GB" dirty="0"/>
          </a:p>
        </p:txBody>
      </p:sp>
    </p:spTree>
    <p:extLst>
      <p:ext uri="{BB962C8B-B14F-4D97-AF65-F5344CB8AC3E}">
        <p14:creationId xmlns:p14="http://schemas.microsoft.com/office/powerpoint/2010/main" val="279298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Visitor Centre</a:t>
            </a:r>
            <a:endParaRPr lang="en-GB" dirty="0"/>
          </a:p>
        </p:txBody>
      </p:sp>
      <p:sp>
        <p:nvSpPr>
          <p:cNvPr id="3" name="Content Placeholder 2"/>
          <p:cNvSpPr>
            <a:spLocks noGrp="1"/>
          </p:cNvSpPr>
          <p:nvPr>
            <p:ph idx="1"/>
          </p:nvPr>
        </p:nvSpPr>
        <p:spPr>
          <a:xfrm>
            <a:off x="1024128" y="2279982"/>
            <a:ext cx="9720073" cy="4023360"/>
          </a:xfrm>
        </p:spPr>
        <p:txBody>
          <a:bodyPr>
            <a:normAutofit/>
          </a:bodyPr>
          <a:lstStyle/>
          <a:p>
            <a:pPr>
              <a:buFont typeface="Wingdings" panose="05000000000000000000" pitchFamily="2" charset="2"/>
              <a:buChar char="q"/>
            </a:pPr>
            <a:r>
              <a:rPr lang="en-GB" sz="3200" dirty="0" smtClean="0"/>
              <a:t>Hook</a:t>
            </a:r>
          </a:p>
          <a:p>
            <a:pPr>
              <a:buFont typeface="Wingdings" panose="05000000000000000000" pitchFamily="2" charset="2"/>
              <a:buChar char="q"/>
            </a:pPr>
            <a:r>
              <a:rPr lang="en-GB" sz="3200" dirty="0" smtClean="0"/>
              <a:t>Setting</a:t>
            </a:r>
          </a:p>
          <a:p>
            <a:pPr>
              <a:buFont typeface="Wingdings" panose="05000000000000000000" pitchFamily="2" charset="2"/>
              <a:buChar char="q"/>
            </a:pPr>
            <a:r>
              <a:rPr lang="en-GB" sz="3200" dirty="0" smtClean="0"/>
              <a:t>Characters</a:t>
            </a:r>
          </a:p>
          <a:p>
            <a:pPr>
              <a:buFont typeface="Wingdings" panose="05000000000000000000" pitchFamily="2" charset="2"/>
              <a:buChar char="q"/>
            </a:pPr>
            <a:r>
              <a:rPr lang="en-GB" sz="3200" dirty="0" smtClean="0"/>
              <a:t>Incidents</a:t>
            </a:r>
          </a:p>
          <a:p>
            <a:pPr>
              <a:buFont typeface="Wingdings" panose="05000000000000000000" pitchFamily="2" charset="2"/>
              <a:buChar char="q"/>
            </a:pPr>
            <a:r>
              <a:rPr lang="en-GB" sz="3200" dirty="0" smtClean="0"/>
              <a:t>Culminating Event</a:t>
            </a:r>
          </a:p>
          <a:p>
            <a:pPr>
              <a:buFont typeface="Wingdings" panose="05000000000000000000" pitchFamily="2" charset="2"/>
              <a:buChar char="q"/>
            </a:pPr>
            <a:r>
              <a:rPr lang="en-GB" sz="3200" dirty="0" smtClean="0"/>
              <a:t>Review</a:t>
            </a:r>
            <a:endParaRPr lang="en-GB" sz="32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667728" y="338759"/>
            <a:ext cx="4153535" cy="3115310"/>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rot="5400000">
            <a:off x="9500127" y="1155787"/>
            <a:ext cx="2903319" cy="185809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rot="5400000">
            <a:off x="4627147" y="3499817"/>
            <a:ext cx="3014980" cy="2592070"/>
          </a:xfrm>
          <a:prstGeom prst="rect">
            <a:avLst/>
          </a:prstGeom>
        </p:spPr>
      </p:pic>
      <p:pic>
        <p:nvPicPr>
          <p:cNvPr id="7" name="Picture 6" descr="cid:2CB2CB1B-B32C-4D54-B57D-F3FE0061BC6D"/>
          <p:cNvPicPr/>
          <p:nvPr/>
        </p:nvPicPr>
        <p:blipFill rotWithShape="1">
          <a:blip r:embed="rId5" r:link="rId6">
            <a:extLst>
              <a:ext uri="{28A0092B-C50C-407E-A947-70E740481C1C}">
                <a14:useLocalDpi xmlns:a14="http://schemas.microsoft.com/office/drawing/2010/main" val="0"/>
              </a:ext>
            </a:extLst>
          </a:blip>
          <a:srcRect b="33134"/>
          <a:stretch/>
        </p:blipFill>
        <p:spPr bwMode="auto">
          <a:xfrm>
            <a:off x="2661096" y="1669104"/>
            <a:ext cx="2592069" cy="1324369"/>
          </a:xfrm>
          <a:prstGeom prst="rect">
            <a:avLst/>
          </a:prstGeom>
          <a:noFill/>
          <a:ln>
            <a:noFill/>
          </a:ln>
          <a:extLst>
            <a:ext uri="{53640926-AAD7-44D8-BBD7-CCE9431645EC}">
              <a14:shadowObscured xmlns:a14="http://schemas.microsoft.com/office/drawing/2010/main"/>
            </a:ext>
          </a:extLst>
        </p:spPr>
      </p:pic>
      <p:pic>
        <p:nvPicPr>
          <p:cNvPr id="8" name="Picture 7" descr="C:\Users\dyem-s\Desktop\Visitor Centre photos\DSC09700.JPG"/>
          <p:cNvPicPr/>
          <p:nvPr/>
        </p:nvPicPr>
        <p:blipFill>
          <a:blip r:embed="rId7">
            <a:extLst>
              <a:ext uri="{28A0092B-C50C-407E-A947-70E740481C1C}">
                <a14:useLocalDpi xmlns:a14="http://schemas.microsoft.com/office/drawing/2010/main" val="0"/>
              </a:ext>
            </a:extLst>
          </a:blip>
          <a:srcRect/>
          <a:stretch>
            <a:fillRect/>
          </a:stretch>
        </p:blipFill>
        <p:spPr bwMode="auto">
          <a:xfrm>
            <a:off x="7430672" y="3454069"/>
            <a:ext cx="3664458" cy="2680501"/>
          </a:xfrm>
          <a:prstGeom prst="rect">
            <a:avLst/>
          </a:prstGeom>
          <a:noFill/>
          <a:ln>
            <a:noFill/>
          </a:ln>
        </p:spPr>
      </p:pic>
    </p:spTree>
    <p:extLst>
      <p:ext uri="{BB962C8B-B14F-4D97-AF65-F5344CB8AC3E}">
        <p14:creationId xmlns:p14="http://schemas.microsoft.com/office/powerpoint/2010/main" val="11032283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5400000">
            <a:off x="2842390" y="-1283318"/>
            <a:ext cx="6640301" cy="9517488"/>
          </a:xfrm>
          <a:prstGeom prst="rect">
            <a:avLst/>
          </a:prstGeom>
        </p:spPr>
      </p:pic>
    </p:spTree>
    <p:extLst>
      <p:ext uri="{BB962C8B-B14F-4D97-AF65-F5344CB8AC3E}">
        <p14:creationId xmlns:p14="http://schemas.microsoft.com/office/powerpoint/2010/main" val="27438736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0862" y="517061"/>
            <a:ext cx="4486141" cy="1673022"/>
          </a:xfrm>
          <a:prstGeom prst="rect">
            <a:avLst/>
          </a:prstGeom>
        </p:spPr>
        <p:txBody>
          <a:bodyPr wrap="square">
            <a:spAutoFit/>
          </a:bodyPr>
          <a:lstStyle/>
          <a:p>
            <a:pPr>
              <a:lnSpc>
                <a:spcPct val="107000"/>
              </a:lnSpc>
              <a:spcAft>
                <a:spcPts val="800"/>
              </a:spcAft>
            </a:pPr>
            <a:r>
              <a:rPr lang="en-GB" sz="2400" dirty="0">
                <a:latin typeface="Harrington" panose="04040505050A02020702" pitchFamily="82" charset="0"/>
                <a:ea typeface="Calibri" panose="020F0502020204030204" pitchFamily="34" charset="0"/>
                <a:cs typeface="Times New Roman" panose="02020603050405020304" pitchFamily="18" charset="0"/>
              </a:rPr>
              <a:t>“I feel more motivated to try out different styles and genres of writing with an engaging context.”</a:t>
            </a:r>
            <a:endParaRPr lang="en-GB" sz="2400" dirty="0">
              <a:effectLst/>
              <a:latin typeface="Harrington" panose="04040505050A02020702" pitchFamily="82" charset="0"/>
              <a:ea typeface="Calibri" panose="020F0502020204030204" pitchFamily="34" charset="0"/>
              <a:cs typeface="Times New Roman" panose="02020603050405020304" pitchFamily="18" charset="0"/>
            </a:endParaRPr>
          </a:p>
        </p:txBody>
      </p:sp>
      <p:sp>
        <p:nvSpPr>
          <p:cNvPr id="3" name="Rectangle 2"/>
          <p:cNvSpPr/>
          <p:nvPr/>
        </p:nvSpPr>
        <p:spPr>
          <a:xfrm>
            <a:off x="1412382" y="2673007"/>
            <a:ext cx="3919471" cy="1673022"/>
          </a:xfrm>
          <a:prstGeom prst="rect">
            <a:avLst/>
          </a:prstGeom>
        </p:spPr>
        <p:txBody>
          <a:bodyPr wrap="square">
            <a:spAutoFit/>
          </a:bodyPr>
          <a:lstStyle/>
          <a:p>
            <a:pPr>
              <a:lnSpc>
                <a:spcPct val="107000"/>
              </a:lnSpc>
              <a:spcAft>
                <a:spcPts val="800"/>
              </a:spcAft>
            </a:pPr>
            <a:r>
              <a:rPr lang="en-GB" sz="2400" dirty="0">
                <a:latin typeface="Lucida Handwriting" panose="03010101010101010101" pitchFamily="66" charset="0"/>
                <a:ea typeface="Calibri" panose="020F0502020204030204" pitchFamily="34" charset="0"/>
                <a:cs typeface="Times New Roman" panose="02020603050405020304" pitchFamily="18" charset="0"/>
              </a:rPr>
              <a:t>“I will definitely be using this approach every year in my teaching career!”</a:t>
            </a:r>
            <a:endParaRPr lang="en-GB"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704045" y="4928150"/>
            <a:ext cx="6096000" cy="1277850"/>
          </a:xfrm>
          <a:prstGeom prst="rect">
            <a:avLst/>
          </a:prstGeom>
        </p:spPr>
        <p:txBody>
          <a:bodyPr>
            <a:spAutoFit/>
          </a:bodyPr>
          <a:lstStyle/>
          <a:p>
            <a:pPr>
              <a:lnSpc>
                <a:spcPct val="107000"/>
              </a:lnSpc>
              <a:spcAft>
                <a:spcPts val="800"/>
              </a:spcAft>
            </a:pPr>
            <a:r>
              <a:rPr lang="en-GB" sz="2400" dirty="0">
                <a:latin typeface="Lucida Bright" panose="02040602050505020304" pitchFamily="18" charset="0"/>
                <a:ea typeface="Calibri" panose="020F0502020204030204" pitchFamily="34" charset="0"/>
                <a:cs typeface="Times New Roman" panose="02020603050405020304" pitchFamily="18" charset="0"/>
              </a:rPr>
              <a:t>“Pupil motivation, enthusiasm and success rates have increased dramatically.”</a:t>
            </a:r>
            <a:endParaRPr lang="en-GB" sz="2400" dirty="0">
              <a:effectLst/>
              <a:latin typeface="Lucida Bright" panose="020406020505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7426817" y="3213155"/>
            <a:ext cx="3327042" cy="2068195"/>
          </a:xfrm>
          <a:prstGeom prst="rect">
            <a:avLst/>
          </a:prstGeom>
        </p:spPr>
        <p:txBody>
          <a:bodyPr wrap="square">
            <a:spAutoFit/>
          </a:bodyPr>
          <a:lstStyle/>
          <a:p>
            <a:pPr>
              <a:lnSpc>
                <a:spcPct val="107000"/>
              </a:lnSpc>
              <a:spcAft>
                <a:spcPts val="800"/>
              </a:spcAft>
            </a:pPr>
            <a:r>
              <a:rPr lang="en-GB" sz="2400" dirty="0">
                <a:latin typeface="Lucida Calligraphy" panose="03010101010101010101" pitchFamily="66" charset="0"/>
                <a:ea typeface="Calibri" panose="020F0502020204030204" pitchFamily="34" charset="0"/>
                <a:cs typeface="Times New Roman" panose="02020603050405020304" pitchFamily="18" charset="0"/>
              </a:rPr>
              <a:t>“This approach has been particularly effective in motivating some disengaged boys.”</a:t>
            </a:r>
            <a:endParaRPr lang="en-GB" sz="2400" dirty="0">
              <a:effectLst/>
              <a:latin typeface="Lucida Calligraphy" panose="03010101010101010101" pitchFamily="66" charset="0"/>
              <a:ea typeface="Calibri" panose="020F0502020204030204" pitchFamily="34" charset="0"/>
              <a:cs typeface="Times New Roman" panose="02020603050405020304" pitchFamily="18" charset="0"/>
            </a:endParaRPr>
          </a:p>
        </p:txBody>
      </p:sp>
      <p:sp>
        <p:nvSpPr>
          <p:cNvPr id="7" name="Rectangle 6"/>
          <p:cNvSpPr/>
          <p:nvPr/>
        </p:nvSpPr>
        <p:spPr>
          <a:xfrm>
            <a:off x="5842715" y="734015"/>
            <a:ext cx="6096000" cy="1938992"/>
          </a:xfrm>
          <a:prstGeom prst="rect">
            <a:avLst/>
          </a:prstGeom>
        </p:spPr>
        <p:txBody>
          <a:bodyPr>
            <a:spAutoFit/>
          </a:bodyPr>
          <a:lstStyle/>
          <a:p>
            <a:r>
              <a:rPr lang="en-GB" sz="2400" dirty="0" smtClean="0">
                <a:latin typeface="Leelawadee UI" panose="020B0502040204020203" pitchFamily="34" charset="-34"/>
                <a:ea typeface="Calibri" panose="020F0502020204030204" pitchFamily="34" charset="0"/>
                <a:cs typeface="Leelawadee UI" panose="020B0502040204020203" pitchFamily="34" charset="-34"/>
              </a:rPr>
              <a:t>“I </a:t>
            </a:r>
            <a:r>
              <a:rPr lang="en-GB" sz="2400" dirty="0">
                <a:latin typeface="Leelawadee UI" panose="020B0502040204020203" pitchFamily="34" charset="-34"/>
                <a:ea typeface="Calibri" panose="020F0502020204030204" pitchFamily="34" charset="0"/>
                <a:cs typeface="Leelawadee UI" panose="020B0502040204020203" pitchFamily="34" charset="-34"/>
              </a:rPr>
              <a:t>used the job application as a piece of formal assessed writing for this term and I can honestly say it was the best standard of writing I've had at this stage in P6, across the board.”</a:t>
            </a:r>
            <a:endParaRPr lang="en-GB" sz="2400" dirty="0">
              <a:latin typeface="Leelawadee UI" panose="020B0502040204020203" pitchFamily="34" charset="-34"/>
              <a:cs typeface="Leelawadee UI" panose="020B0502040204020203" pitchFamily="34" charset="-34"/>
            </a:endParaRPr>
          </a:p>
        </p:txBody>
      </p:sp>
    </p:spTree>
    <p:extLst>
      <p:ext uri="{BB962C8B-B14F-4D97-AF65-F5344CB8AC3E}">
        <p14:creationId xmlns:p14="http://schemas.microsoft.com/office/powerpoint/2010/main" val="24994959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96788" y="182395"/>
            <a:ext cx="9131313" cy="6387323"/>
          </a:xfrm>
          <a:prstGeom prst="rect">
            <a:avLst/>
          </a:prstGeom>
        </p:spPr>
      </p:pic>
    </p:spTree>
    <p:extLst>
      <p:ext uri="{BB962C8B-B14F-4D97-AF65-F5344CB8AC3E}">
        <p14:creationId xmlns:p14="http://schemas.microsoft.com/office/powerpoint/2010/main" val="1252637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9B7ED49BD87143B54868F99CFCDD3A" ma:contentTypeVersion="2" ma:contentTypeDescription="Create a new document." ma:contentTypeScope="" ma:versionID="c857f9b6272fa61d720fbd09e85c37dc">
  <xsd:schema xmlns:xsd="http://www.w3.org/2001/XMLSchema" xmlns:xs="http://www.w3.org/2001/XMLSchema" xmlns:p="http://schemas.microsoft.com/office/2006/metadata/properties" xmlns:ns2="57c051fb-f14f-4d6e-a94e-91c22bc53097" targetNamespace="http://schemas.microsoft.com/office/2006/metadata/properties" ma:root="true" ma:fieldsID="5279eefb5d38aecf11c9459192992bb4" ns2:_="">
    <xsd:import namespace="57c051fb-f14f-4d6e-a94e-91c22bc53097"/>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c051fb-f14f-4d6e-a94e-91c22bc5309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7A40E5-EA57-4560-B5BB-C1CF358BCB7B}"/>
</file>

<file path=customXml/itemProps2.xml><?xml version="1.0" encoding="utf-8"?>
<ds:datastoreItem xmlns:ds="http://schemas.openxmlformats.org/officeDocument/2006/customXml" ds:itemID="{9C742C7B-7806-4948-B752-0BF1C801A2AB}"/>
</file>

<file path=customXml/itemProps3.xml><?xml version="1.0" encoding="utf-8"?>
<ds:datastoreItem xmlns:ds="http://schemas.openxmlformats.org/officeDocument/2006/customXml" ds:itemID="{7ED9FB5F-82F2-4879-AD73-56035EDA85DC}"/>
</file>

<file path=docProps/app.xml><?xml version="1.0" encoding="utf-8"?>
<Properties xmlns="http://schemas.openxmlformats.org/officeDocument/2006/extended-properties" xmlns:vt="http://schemas.openxmlformats.org/officeDocument/2006/docPropsVTypes">
  <Template>Integral</Template>
  <TotalTime>3171</TotalTime>
  <Words>896</Words>
  <Application>Microsoft Office PowerPoint</Application>
  <PresentationFormat>Widescreen</PresentationFormat>
  <Paragraphs>115</Paragraphs>
  <Slides>27</Slides>
  <Notes>0</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27</vt:i4>
      </vt:variant>
    </vt:vector>
  </HeadingPairs>
  <TitlesOfParts>
    <vt:vector size="40" baseType="lpstr">
      <vt:lpstr>Arial</vt:lpstr>
      <vt:lpstr>Calibri</vt:lpstr>
      <vt:lpstr>Harrington</vt:lpstr>
      <vt:lpstr>Leelawadee UI</vt:lpstr>
      <vt:lpstr>Lucida Bright</vt:lpstr>
      <vt:lpstr>Lucida Calligraphy</vt:lpstr>
      <vt:lpstr>Lucida Handwriting</vt:lpstr>
      <vt:lpstr>Times New Roman</vt:lpstr>
      <vt:lpstr>Tw Cen MT</vt:lpstr>
      <vt:lpstr>Tw Cen MT Condensed</vt:lpstr>
      <vt:lpstr>Wingdings</vt:lpstr>
      <vt:lpstr>Wingdings 3</vt:lpstr>
      <vt:lpstr>Integral</vt:lpstr>
      <vt:lpstr>Argyll and Bute Literacy</vt:lpstr>
      <vt:lpstr>PowerPoint Presentation</vt:lpstr>
      <vt:lpstr>PowerPoint Presentation</vt:lpstr>
      <vt:lpstr>PowerPoint Presentation</vt:lpstr>
      <vt:lpstr>Storyline Scotland</vt:lpstr>
      <vt:lpstr>The Visitor Centre</vt:lpstr>
      <vt:lpstr>PowerPoint Presentation</vt:lpstr>
      <vt:lpstr>PowerPoint Presentation</vt:lpstr>
      <vt:lpstr>PowerPoint Presentation</vt:lpstr>
      <vt:lpstr>Learning across the curriculum (literacy)</vt:lpstr>
      <vt:lpstr>What we did</vt:lpstr>
      <vt:lpstr>PowerPoint Presentation</vt:lpstr>
      <vt:lpstr>PowerPoint Presentation</vt:lpstr>
      <vt:lpstr>PowerPoint Presentation</vt:lpstr>
      <vt:lpstr>Literacy boxes and training</vt:lpstr>
      <vt:lpstr>PowerPoint Presentation</vt:lpstr>
      <vt:lpstr>PowerPoint Presentation</vt:lpstr>
      <vt:lpstr>PowerPoint Presentation</vt:lpstr>
      <vt:lpstr>Training</vt:lpstr>
      <vt:lpstr>Holistic assessment tasks</vt:lpstr>
      <vt:lpstr>Cultures of literacy increasing</vt:lpstr>
      <vt:lpstr>Impact</vt:lpstr>
      <vt:lpstr>Ongoing Concerns</vt:lpstr>
      <vt:lpstr>Updated priorities</vt:lpstr>
      <vt:lpstr>PowerPoint Presentation</vt:lpstr>
      <vt:lpstr>PowerPoint Presentation</vt:lpstr>
      <vt:lpstr>PowerPoint Presentation</vt:lpstr>
    </vt:vector>
  </TitlesOfParts>
  <Company>Argyll &amp; Bute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Argyll and Bute Literacy</dc:title>
  <dc:creator>Bryden, Clare</dc:creator>
  <cp:lastModifiedBy>Hume K (Kirsten)</cp:lastModifiedBy>
  <cp:revision>30</cp:revision>
  <cp:lastPrinted>2019-06-07T11:30:52Z</cp:lastPrinted>
  <dcterms:created xsi:type="dcterms:W3CDTF">2019-05-31T11:01:28Z</dcterms:created>
  <dcterms:modified xsi:type="dcterms:W3CDTF">2019-06-17T07:57:44Z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0x010100129B7ED49BD87143B54868F99CFCDD3A</vt:lpwstr>
  </property>
</Properties>
</file>