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301" r:id="rId5"/>
    <p:sldId id="346" r:id="rId6"/>
    <p:sldId id="332" r:id="rId7"/>
    <p:sldId id="333" r:id="rId8"/>
    <p:sldId id="310" r:id="rId9"/>
    <p:sldId id="330" r:id="rId10"/>
    <p:sldId id="340" r:id="rId11"/>
    <p:sldId id="273" r:id="rId12"/>
    <p:sldId id="336" r:id="rId13"/>
    <p:sldId id="337" r:id="rId14"/>
    <p:sldId id="343" r:id="rId15"/>
    <p:sldId id="341" r:id="rId16"/>
    <p:sldId id="339" r:id="rId17"/>
    <p:sldId id="282" r:id="rId18"/>
    <p:sldId id="344" r:id="rId19"/>
    <p:sldId id="353" r:id="rId20"/>
    <p:sldId id="335"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608687" initials="Z" lastIdx="6" clrIdx="0"/>
  <p:cmAuthor id="1" name="Fairlie H (Helen)" initials="FH(" lastIdx="3" clrIdx="1"/>
  <p:cmAuthor id="2" name="z207589" initials="z"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00ABB5"/>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72410" autoAdjust="0"/>
  </p:normalViewPr>
  <p:slideViewPr>
    <p:cSldViewPr snapToGrid="0">
      <p:cViewPr varScale="1">
        <p:scale>
          <a:sx n="79" d="100"/>
          <a:sy n="79" d="100"/>
        </p:scale>
        <p:origin x="7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E37D0-4FA8-4A1F-87D5-FCDB114B6B1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C1C53CBA-1406-444B-A483-AC7C1750AD83}">
      <dgm:prSet phldrT="[Text]"/>
      <dgm:spPr/>
      <dgm:t>
        <a:bodyPr/>
        <a:lstStyle/>
        <a:p>
          <a:r>
            <a:rPr lang="en-GB" dirty="0" smtClean="0"/>
            <a:t>Modelling the writing process</a:t>
          </a:r>
          <a:endParaRPr lang="en-GB" dirty="0"/>
        </a:p>
      </dgm:t>
    </dgm:pt>
    <dgm:pt modelId="{9834B2F6-D944-4669-9AF6-3D47D132D2D7}" type="parTrans" cxnId="{F5A14F19-701E-4F90-B53D-819C0B625C54}">
      <dgm:prSet/>
      <dgm:spPr/>
      <dgm:t>
        <a:bodyPr/>
        <a:lstStyle/>
        <a:p>
          <a:endParaRPr lang="en-GB"/>
        </a:p>
      </dgm:t>
    </dgm:pt>
    <dgm:pt modelId="{1F7F1FF9-6B7E-4057-8600-ABF7792B3C5C}" type="sibTrans" cxnId="{F5A14F19-701E-4F90-B53D-819C0B625C54}">
      <dgm:prSet/>
      <dgm:spPr/>
      <dgm:t>
        <a:bodyPr/>
        <a:lstStyle/>
        <a:p>
          <a:endParaRPr lang="en-GB"/>
        </a:p>
      </dgm:t>
    </dgm:pt>
    <dgm:pt modelId="{E69E129E-1432-4633-B3D3-E3A722F5C180}">
      <dgm:prSet phldrT="[Text]"/>
      <dgm:spPr/>
      <dgm:t>
        <a:bodyPr/>
        <a:lstStyle/>
        <a:p>
          <a:r>
            <a:rPr lang="en-GB" dirty="0" smtClean="0"/>
            <a:t>thinking</a:t>
          </a:r>
          <a:endParaRPr lang="en-GB" dirty="0"/>
        </a:p>
      </dgm:t>
    </dgm:pt>
    <dgm:pt modelId="{73F21B01-2601-45F6-B51F-1F1AB1693A13}" type="parTrans" cxnId="{8DB2F008-F7D1-491C-AEFF-F9C6CC4EC96E}">
      <dgm:prSet/>
      <dgm:spPr/>
      <dgm:t>
        <a:bodyPr/>
        <a:lstStyle/>
        <a:p>
          <a:endParaRPr lang="en-GB"/>
        </a:p>
      </dgm:t>
    </dgm:pt>
    <dgm:pt modelId="{78CF8C11-2702-415F-9861-C84E6FB123CD}" type="sibTrans" cxnId="{8DB2F008-F7D1-491C-AEFF-F9C6CC4EC96E}">
      <dgm:prSet/>
      <dgm:spPr/>
      <dgm:t>
        <a:bodyPr/>
        <a:lstStyle/>
        <a:p>
          <a:endParaRPr lang="en-GB"/>
        </a:p>
      </dgm:t>
    </dgm:pt>
    <dgm:pt modelId="{D24F7455-C6A8-44CB-9F83-D914936DA061}">
      <dgm:prSet phldrT="[Text]"/>
      <dgm:spPr/>
      <dgm:t>
        <a:bodyPr/>
        <a:lstStyle/>
        <a:p>
          <a:r>
            <a:rPr lang="en-GB" dirty="0" smtClean="0"/>
            <a:t>planning</a:t>
          </a:r>
          <a:endParaRPr lang="en-GB" dirty="0"/>
        </a:p>
      </dgm:t>
    </dgm:pt>
    <dgm:pt modelId="{FA893729-0DF3-49EB-B6A6-20C79CFAAD19}" type="parTrans" cxnId="{405C7C9D-4553-431F-B84D-E49E9621F634}">
      <dgm:prSet/>
      <dgm:spPr/>
      <dgm:t>
        <a:bodyPr/>
        <a:lstStyle/>
        <a:p>
          <a:endParaRPr lang="en-GB"/>
        </a:p>
      </dgm:t>
    </dgm:pt>
    <dgm:pt modelId="{259ADB55-AEDD-4CFF-AD40-A800EEF81D74}" type="sibTrans" cxnId="{405C7C9D-4553-431F-B84D-E49E9621F634}">
      <dgm:prSet/>
      <dgm:spPr/>
      <dgm:t>
        <a:bodyPr/>
        <a:lstStyle/>
        <a:p>
          <a:endParaRPr lang="en-GB"/>
        </a:p>
      </dgm:t>
    </dgm:pt>
    <dgm:pt modelId="{4C8E754B-4305-42BC-A671-F4632C6F74CC}">
      <dgm:prSet phldrT="[Text]"/>
      <dgm:spPr/>
      <dgm:t>
        <a:bodyPr/>
        <a:lstStyle/>
        <a:p>
          <a:r>
            <a:rPr lang="en-GB" dirty="0" smtClean="0"/>
            <a:t>reviewing</a:t>
          </a:r>
          <a:endParaRPr lang="en-GB" dirty="0"/>
        </a:p>
      </dgm:t>
    </dgm:pt>
    <dgm:pt modelId="{054C46EC-F778-4B37-A0D8-377AD319153A}" type="parTrans" cxnId="{A8217D50-97E2-48AE-B34E-3B39361F29D6}">
      <dgm:prSet/>
      <dgm:spPr/>
      <dgm:t>
        <a:bodyPr/>
        <a:lstStyle/>
        <a:p>
          <a:endParaRPr lang="en-GB"/>
        </a:p>
      </dgm:t>
    </dgm:pt>
    <dgm:pt modelId="{E8AE7892-D64C-4F39-8677-1A307CD0CC95}" type="sibTrans" cxnId="{A8217D50-97E2-48AE-B34E-3B39361F29D6}">
      <dgm:prSet/>
      <dgm:spPr/>
      <dgm:t>
        <a:bodyPr/>
        <a:lstStyle/>
        <a:p>
          <a:endParaRPr lang="en-GB"/>
        </a:p>
      </dgm:t>
    </dgm:pt>
    <dgm:pt modelId="{7C446DFA-BA7F-4727-965C-D6ECD742D6B2}">
      <dgm:prSet phldrT="[Text]"/>
      <dgm:spPr/>
      <dgm:t>
        <a:bodyPr/>
        <a:lstStyle/>
        <a:p>
          <a:r>
            <a:rPr lang="en-GB" dirty="0" smtClean="0"/>
            <a:t>editing</a:t>
          </a:r>
          <a:endParaRPr lang="en-GB" dirty="0"/>
        </a:p>
      </dgm:t>
    </dgm:pt>
    <dgm:pt modelId="{A4F0352A-1E67-416D-B233-79DDCBF6AD30}" type="parTrans" cxnId="{EC582658-188B-48C9-A6EC-D6A745132606}">
      <dgm:prSet/>
      <dgm:spPr/>
      <dgm:t>
        <a:bodyPr/>
        <a:lstStyle/>
        <a:p>
          <a:endParaRPr lang="en-GB"/>
        </a:p>
      </dgm:t>
    </dgm:pt>
    <dgm:pt modelId="{76183493-1E90-48C6-AFAD-90874C5D6116}" type="sibTrans" cxnId="{EC582658-188B-48C9-A6EC-D6A745132606}">
      <dgm:prSet/>
      <dgm:spPr/>
      <dgm:t>
        <a:bodyPr/>
        <a:lstStyle/>
        <a:p>
          <a:endParaRPr lang="en-GB"/>
        </a:p>
      </dgm:t>
    </dgm:pt>
    <dgm:pt modelId="{4C67D540-6AEA-458D-BF07-A15462A17D2E}">
      <dgm:prSet/>
      <dgm:spPr/>
      <dgm:t>
        <a:bodyPr/>
        <a:lstStyle/>
        <a:p>
          <a:r>
            <a:rPr lang="en-GB" dirty="0" smtClean="0"/>
            <a:t>publishing</a:t>
          </a:r>
          <a:endParaRPr lang="en-GB" dirty="0"/>
        </a:p>
      </dgm:t>
    </dgm:pt>
    <dgm:pt modelId="{993EB93F-C69B-4DB4-83F6-4C4CB1CC99DC}" type="parTrans" cxnId="{D6169AE1-8BEF-48E1-B905-BCFB7A3486BD}">
      <dgm:prSet/>
      <dgm:spPr/>
      <dgm:t>
        <a:bodyPr/>
        <a:lstStyle/>
        <a:p>
          <a:endParaRPr lang="en-GB"/>
        </a:p>
      </dgm:t>
    </dgm:pt>
    <dgm:pt modelId="{D8A6B9BA-60E3-4B6E-807E-222652AAA464}" type="sibTrans" cxnId="{D6169AE1-8BEF-48E1-B905-BCFB7A3486BD}">
      <dgm:prSet/>
      <dgm:spPr/>
      <dgm:t>
        <a:bodyPr/>
        <a:lstStyle/>
        <a:p>
          <a:endParaRPr lang="en-GB"/>
        </a:p>
      </dgm:t>
    </dgm:pt>
    <dgm:pt modelId="{6FD588F7-32BA-4E5C-B75D-03C11FE1255A}" type="pres">
      <dgm:prSet presAssocID="{7B3E37D0-4FA8-4A1F-87D5-FCDB114B6B1C}" presName="composite" presStyleCnt="0">
        <dgm:presLayoutVars>
          <dgm:chMax val="1"/>
          <dgm:dir/>
          <dgm:resizeHandles val="exact"/>
        </dgm:presLayoutVars>
      </dgm:prSet>
      <dgm:spPr/>
      <dgm:t>
        <a:bodyPr/>
        <a:lstStyle/>
        <a:p>
          <a:endParaRPr lang="en-GB"/>
        </a:p>
      </dgm:t>
    </dgm:pt>
    <dgm:pt modelId="{1147CC4A-1F41-4FBE-845D-C381AE235EC6}" type="pres">
      <dgm:prSet presAssocID="{7B3E37D0-4FA8-4A1F-87D5-FCDB114B6B1C}" presName="radial" presStyleCnt="0">
        <dgm:presLayoutVars>
          <dgm:animLvl val="ctr"/>
        </dgm:presLayoutVars>
      </dgm:prSet>
      <dgm:spPr/>
    </dgm:pt>
    <dgm:pt modelId="{31CB30A0-3414-4493-99ED-941316E482C0}" type="pres">
      <dgm:prSet presAssocID="{C1C53CBA-1406-444B-A483-AC7C1750AD83}" presName="centerShape" presStyleLbl="vennNode1" presStyleIdx="0" presStyleCnt="6"/>
      <dgm:spPr/>
      <dgm:t>
        <a:bodyPr/>
        <a:lstStyle/>
        <a:p>
          <a:endParaRPr lang="en-GB"/>
        </a:p>
      </dgm:t>
    </dgm:pt>
    <dgm:pt modelId="{A1993012-D4FD-441F-9A4A-CB7B8197043F}" type="pres">
      <dgm:prSet presAssocID="{E69E129E-1432-4633-B3D3-E3A722F5C180}" presName="node" presStyleLbl="vennNode1" presStyleIdx="1" presStyleCnt="6">
        <dgm:presLayoutVars>
          <dgm:bulletEnabled val="1"/>
        </dgm:presLayoutVars>
      </dgm:prSet>
      <dgm:spPr/>
      <dgm:t>
        <a:bodyPr/>
        <a:lstStyle/>
        <a:p>
          <a:endParaRPr lang="en-GB"/>
        </a:p>
      </dgm:t>
    </dgm:pt>
    <dgm:pt modelId="{05DC87BE-54E7-4F07-8290-7DFDA01097D5}" type="pres">
      <dgm:prSet presAssocID="{D24F7455-C6A8-44CB-9F83-D914936DA061}" presName="node" presStyleLbl="vennNode1" presStyleIdx="2" presStyleCnt="6">
        <dgm:presLayoutVars>
          <dgm:bulletEnabled val="1"/>
        </dgm:presLayoutVars>
      </dgm:prSet>
      <dgm:spPr/>
      <dgm:t>
        <a:bodyPr/>
        <a:lstStyle/>
        <a:p>
          <a:endParaRPr lang="en-GB"/>
        </a:p>
      </dgm:t>
    </dgm:pt>
    <dgm:pt modelId="{15B85472-0894-4F80-9DEF-B7709299FD7B}" type="pres">
      <dgm:prSet presAssocID="{4C8E754B-4305-42BC-A671-F4632C6F74CC}" presName="node" presStyleLbl="vennNode1" presStyleIdx="3" presStyleCnt="6">
        <dgm:presLayoutVars>
          <dgm:bulletEnabled val="1"/>
        </dgm:presLayoutVars>
      </dgm:prSet>
      <dgm:spPr/>
      <dgm:t>
        <a:bodyPr/>
        <a:lstStyle/>
        <a:p>
          <a:endParaRPr lang="en-GB"/>
        </a:p>
      </dgm:t>
    </dgm:pt>
    <dgm:pt modelId="{D6A2985B-7586-4911-B1C0-9D5CEDF9A83F}" type="pres">
      <dgm:prSet presAssocID="{7C446DFA-BA7F-4727-965C-D6ECD742D6B2}" presName="node" presStyleLbl="vennNode1" presStyleIdx="4" presStyleCnt="6">
        <dgm:presLayoutVars>
          <dgm:bulletEnabled val="1"/>
        </dgm:presLayoutVars>
      </dgm:prSet>
      <dgm:spPr/>
      <dgm:t>
        <a:bodyPr/>
        <a:lstStyle/>
        <a:p>
          <a:endParaRPr lang="en-GB"/>
        </a:p>
      </dgm:t>
    </dgm:pt>
    <dgm:pt modelId="{B8FC0D86-1B19-4BDC-BE81-5EC51B5AAB85}" type="pres">
      <dgm:prSet presAssocID="{4C67D540-6AEA-458D-BF07-A15462A17D2E}" presName="node" presStyleLbl="vennNode1" presStyleIdx="5" presStyleCnt="6">
        <dgm:presLayoutVars>
          <dgm:bulletEnabled val="1"/>
        </dgm:presLayoutVars>
      </dgm:prSet>
      <dgm:spPr/>
      <dgm:t>
        <a:bodyPr/>
        <a:lstStyle/>
        <a:p>
          <a:endParaRPr lang="en-GB"/>
        </a:p>
      </dgm:t>
    </dgm:pt>
  </dgm:ptLst>
  <dgm:cxnLst>
    <dgm:cxn modelId="{F5A14F19-701E-4F90-B53D-819C0B625C54}" srcId="{7B3E37D0-4FA8-4A1F-87D5-FCDB114B6B1C}" destId="{C1C53CBA-1406-444B-A483-AC7C1750AD83}" srcOrd="0" destOrd="0" parTransId="{9834B2F6-D944-4669-9AF6-3D47D132D2D7}" sibTransId="{1F7F1FF9-6B7E-4057-8600-ABF7792B3C5C}"/>
    <dgm:cxn modelId="{D6169AE1-8BEF-48E1-B905-BCFB7A3486BD}" srcId="{C1C53CBA-1406-444B-A483-AC7C1750AD83}" destId="{4C67D540-6AEA-458D-BF07-A15462A17D2E}" srcOrd="4" destOrd="0" parTransId="{993EB93F-C69B-4DB4-83F6-4C4CB1CC99DC}" sibTransId="{D8A6B9BA-60E3-4B6E-807E-222652AAA464}"/>
    <dgm:cxn modelId="{8DB2F008-F7D1-491C-AEFF-F9C6CC4EC96E}" srcId="{C1C53CBA-1406-444B-A483-AC7C1750AD83}" destId="{E69E129E-1432-4633-B3D3-E3A722F5C180}" srcOrd="0" destOrd="0" parTransId="{73F21B01-2601-45F6-B51F-1F1AB1693A13}" sibTransId="{78CF8C11-2702-415F-9861-C84E6FB123CD}"/>
    <dgm:cxn modelId="{5D3135C8-343D-4C82-9945-FFF11C691A6A}" type="presOf" srcId="{D24F7455-C6A8-44CB-9F83-D914936DA061}" destId="{05DC87BE-54E7-4F07-8290-7DFDA01097D5}" srcOrd="0" destOrd="0" presId="urn:microsoft.com/office/officeart/2005/8/layout/radial3"/>
    <dgm:cxn modelId="{61C3EC39-6F44-4F8E-BEBF-A5B0C5BCAB02}" type="presOf" srcId="{C1C53CBA-1406-444B-A483-AC7C1750AD83}" destId="{31CB30A0-3414-4493-99ED-941316E482C0}" srcOrd="0" destOrd="0" presId="urn:microsoft.com/office/officeart/2005/8/layout/radial3"/>
    <dgm:cxn modelId="{405C7C9D-4553-431F-B84D-E49E9621F634}" srcId="{C1C53CBA-1406-444B-A483-AC7C1750AD83}" destId="{D24F7455-C6A8-44CB-9F83-D914936DA061}" srcOrd="1" destOrd="0" parTransId="{FA893729-0DF3-49EB-B6A6-20C79CFAAD19}" sibTransId="{259ADB55-AEDD-4CFF-AD40-A800EEF81D74}"/>
    <dgm:cxn modelId="{67D28998-B2C6-4A66-AC3B-C2444370D4F5}" type="presOf" srcId="{7C446DFA-BA7F-4727-965C-D6ECD742D6B2}" destId="{D6A2985B-7586-4911-B1C0-9D5CEDF9A83F}" srcOrd="0" destOrd="0" presId="urn:microsoft.com/office/officeart/2005/8/layout/radial3"/>
    <dgm:cxn modelId="{EC582658-188B-48C9-A6EC-D6A745132606}" srcId="{C1C53CBA-1406-444B-A483-AC7C1750AD83}" destId="{7C446DFA-BA7F-4727-965C-D6ECD742D6B2}" srcOrd="3" destOrd="0" parTransId="{A4F0352A-1E67-416D-B233-79DDCBF6AD30}" sibTransId="{76183493-1E90-48C6-AFAD-90874C5D6116}"/>
    <dgm:cxn modelId="{28361021-44EB-41B4-A2D6-EC3E2837526E}" type="presOf" srcId="{E69E129E-1432-4633-B3D3-E3A722F5C180}" destId="{A1993012-D4FD-441F-9A4A-CB7B8197043F}" srcOrd="0" destOrd="0" presId="urn:microsoft.com/office/officeart/2005/8/layout/radial3"/>
    <dgm:cxn modelId="{A0CF4796-4E4B-4421-9DFE-1D0320F43252}" type="presOf" srcId="{4C8E754B-4305-42BC-A671-F4632C6F74CC}" destId="{15B85472-0894-4F80-9DEF-B7709299FD7B}" srcOrd="0" destOrd="0" presId="urn:microsoft.com/office/officeart/2005/8/layout/radial3"/>
    <dgm:cxn modelId="{D095CDB0-C7EE-4EE3-A5B0-928402A0EFA2}" type="presOf" srcId="{4C67D540-6AEA-458D-BF07-A15462A17D2E}" destId="{B8FC0D86-1B19-4BDC-BE81-5EC51B5AAB85}" srcOrd="0" destOrd="0" presId="urn:microsoft.com/office/officeart/2005/8/layout/radial3"/>
    <dgm:cxn modelId="{A8217D50-97E2-48AE-B34E-3B39361F29D6}" srcId="{C1C53CBA-1406-444B-A483-AC7C1750AD83}" destId="{4C8E754B-4305-42BC-A671-F4632C6F74CC}" srcOrd="2" destOrd="0" parTransId="{054C46EC-F778-4B37-A0D8-377AD319153A}" sibTransId="{E8AE7892-D64C-4F39-8677-1A307CD0CC95}"/>
    <dgm:cxn modelId="{A93EC87F-967B-4849-9BD5-81E3B01E56F9}" type="presOf" srcId="{7B3E37D0-4FA8-4A1F-87D5-FCDB114B6B1C}" destId="{6FD588F7-32BA-4E5C-B75D-03C11FE1255A}" srcOrd="0" destOrd="0" presId="urn:microsoft.com/office/officeart/2005/8/layout/radial3"/>
    <dgm:cxn modelId="{E717D61A-427A-4F53-BA1A-4CCB7E1FCEF9}" type="presParOf" srcId="{6FD588F7-32BA-4E5C-B75D-03C11FE1255A}" destId="{1147CC4A-1F41-4FBE-845D-C381AE235EC6}" srcOrd="0" destOrd="0" presId="urn:microsoft.com/office/officeart/2005/8/layout/radial3"/>
    <dgm:cxn modelId="{AAAB411F-49D2-4C94-9CD9-CA6299F8C23C}" type="presParOf" srcId="{1147CC4A-1F41-4FBE-845D-C381AE235EC6}" destId="{31CB30A0-3414-4493-99ED-941316E482C0}" srcOrd="0" destOrd="0" presId="urn:microsoft.com/office/officeart/2005/8/layout/radial3"/>
    <dgm:cxn modelId="{9CA0B9CA-CB66-4970-B082-1F0179DE27A1}" type="presParOf" srcId="{1147CC4A-1F41-4FBE-845D-C381AE235EC6}" destId="{A1993012-D4FD-441F-9A4A-CB7B8197043F}" srcOrd="1" destOrd="0" presId="urn:microsoft.com/office/officeart/2005/8/layout/radial3"/>
    <dgm:cxn modelId="{2284C672-6289-4DD9-AD12-DC79C532DD97}" type="presParOf" srcId="{1147CC4A-1F41-4FBE-845D-C381AE235EC6}" destId="{05DC87BE-54E7-4F07-8290-7DFDA01097D5}" srcOrd="2" destOrd="0" presId="urn:microsoft.com/office/officeart/2005/8/layout/radial3"/>
    <dgm:cxn modelId="{CA298B88-CE17-49AC-8736-097508C6A1C2}" type="presParOf" srcId="{1147CC4A-1F41-4FBE-845D-C381AE235EC6}" destId="{15B85472-0894-4F80-9DEF-B7709299FD7B}" srcOrd="3" destOrd="0" presId="urn:microsoft.com/office/officeart/2005/8/layout/radial3"/>
    <dgm:cxn modelId="{FF18AE0F-6972-4E78-9B34-3044879708CF}" type="presParOf" srcId="{1147CC4A-1F41-4FBE-845D-C381AE235EC6}" destId="{D6A2985B-7586-4911-B1C0-9D5CEDF9A83F}" srcOrd="4" destOrd="0" presId="urn:microsoft.com/office/officeart/2005/8/layout/radial3"/>
    <dgm:cxn modelId="{9F13F737-3E3A-47DB-95D9-0ADA5D776052}" type="presParOf" srcId="{1147CC4A-1F41-4FBE-845D-C381AE235EC6}" destId="{B8FC0D86-1B19-4BDC-BE81-5EC51B5AAB8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D7F08-9239-468E-9B23-826CAEC987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A328C0D-90BE-41FB-A70D-E3011AE6C003}">
      <dgm:prSet phldrT="[Text]"/>
      <dgm:spPr/>
      <dgm:t>
        <a:bodyPr/>
        <a:lstStyle/>
        <a:p>
          <a:r>
            <a:rPr lang="en-GB" dirty="0" smtClean="0"/>
            <a:t>Writing to convey experiences or information</a:t>
          </a:r>
          <a:endParaRPr lang="en-GB" dirty="0"/>
        </a:p>
      </dgm:t>
    </dgm:pt>
    <dgm:pt modelId="{71EACE6C-0F91-4229-B8DB-BBACBA0F9235}" type="parTrans" cxnId="{DA5A0C99-53D1-4B74-97FF-780B24540AAB}">
      <dgm:prSet/>
      <dgm:spPr/>
      <dgm:t>
        <a:bodyPr/>
        <a:lstStyle/>
        <a:p>
          <a:endParaRPr lang="en-GB"/>
        </a:p>
      </dgm:t>
    </dgm:pt>
    <dgm:pt modelId="{01F122C4-5F73-4295-80CC-E3C9AFE6A607}" type="sibTrans" cxnId="{DA5A0C99-53D1-4B74-97FF-780B24540AAB}">
      <dgm:prSet/>
      <dgm:spPr/>
      <dgm:t>
        <a:bodyPr/>
        <a:lstStyle/>
        <a:p>
          <a:endParaRPr lang="en-GB"/>
        </a:p>
      </dgm:t>
    </dgm:pt>
    <dgm:pt modelId="{2FA90F90-AF3A-4C93-9179-694F1024AC53}">
      <dgm:prSet phldrT="[Text]"/>
      <dgm:spPr/>
      <dgm:t>
        <a:bodyPr/>
        <a:lstStyle/>
        <a:p>
          <a:r>
            <a:rPr lang="en-GB" dirty="0" smtClean="0"/>
            <a:t>Writing to describe events (real or imagined)</a:t>
          </a:r>
          <a:endParaRPr lang="en-GB" dirty="0"/>
        </a:p>
      </dgm:t>
    </dgm:pt>
    <dgm:pt modelId="{9541B684-297C-4C8F-BA46-2DE12B005671}" type="parTrans" cxnId="{A1CA8DAA-91BB-43FA-B1F1-16F41201686F}">
      <dgm:prSet/>
      <dgm:spPr/>
      <dgm:t>
        <a:bodyPr/>
        <a:lstStyle/>
        <a:p>
          <a:endParaRPr lang="en-GB"/>
        </a:p>
      </dgm:t>
    </dgm:pt>
    <dgm:pt modelId="{80B44509-FBCD-427C-8136-00175D95826C}" type="sibTrans" cxnId="{A1CA8DAA-91BB-43FA-B1F1-16F41201686F}">
      <dgm:prSet/>
      <dgm:spPr/>
      <dgm:t>
        <a:bodyPr/>
        <a:lstStyle/>
        <a:p>
          <a:endParaRPr lang="en-GB"/>
        </a:p>
      </dgm:t>
    </dgm:pt>
    <dgm:pt modelId="{7379105B-0FAD-4DBA-82B6-A908A1F54C7A}">
      <dgm:prSet phldrT="[Text]"/>
      <dgm:spPr/>
      <dgm:t>
        <a:bodyPr/>
        <a:lstStyle/>
        <a:p>
          <a:r>
            <a:rPr lang="en-GB" dirty="0" smtClean="0"/>
            <a:t>Writing to explain processes</a:t>
          </a:r>
          <a:endParaRPr lang="en-GB" dirty="0"/>
        </a:p>
      </dgm:t>
    </dgm:pt>
    <dgm:pt modelId="{C3B5F925-BA26-4AB1-A30B-024A2E51EFC3}" type="parTrans" cxnId="{06CFEF44-1C3F-4546-BC23-B6500116BB7F}">
      <dgm:prSet/>
      <dgm:spPr/>
      <dgm:t>
        <a:bodyPr/>
        <a:lstStyle/>
        <a:p>
          <a:endParaRPr lang="en-GB"/>
        </a:p>
      </dgm:t>
    </dgm:pt>
    <dgm:pt modelId="{EC6CD7D0-2B3E-4BBE-B71A-FAEFF229D5A4}" type="sibTrans" cxnId="{06CFEF44-1C3F-4546-BC23-B6500116BB7F}">
      <dgm:prSet/>
      <dgm:spPr/>
      <dgm:t>
        <a:bodyPr/>
        <a:lstStyle/>
        <a:p>
          <a:endParaRPr lang="en-GB"/>
        </a:p>
      </dgm:t>
    </dgm:pt>
    <dgm:pt modelId="{8FF40AB2-F042-4CC5-89EB-8748F348CDB2}">
      <dgm:prSet phldrT="[Text]"/>
      <dgm:spPr/>
      <dgm:t>
        <a:bodyPr/>
        <a:lstStyle/>
        <a:p>
          <a:r>
            <a:rPr lang="en-GB" dirty="0" smtClean="0"/>
            <a:t>Writing to persuade</a:t>
          </a:r>
          <a:endParaRPr lang="en-GB" dirty="0"/>
        </a:p>
      </dgm:t>
    </dgm:pt>
    <dgm:pt modelId="{BE867458-F058-4A12-97B1-CC32FD884F9A}" type="parTrans" cxnId="{2CE3C8F1-CC9C-4C05-AD6D-8FA69E4926F8}">
      <dgm:prSet/>
      <dgm:spPr/>
      <dgm:t>
        <a:bodyPr/>
        <a:lstStyle/>
        <a:p>
          <a:endParaRPr lang="en-GB"/>
        </a:p>
      </dgm:t>
    </dgm:pt>
    <dgm:pt modelId="{B6F5D7DC-B433-45EA-BE69-1734EDCDE58B}" type="sibTrans" cxnId="{2CE3C8F1-CC9C-4C05-AD6D-8FA69E4926F8}">
      <dgm:prSet/>
      <dgm:spPr/>
      <dgm:t>
        <a:bodyPr/>
        <a:lstStyle/>
        <a:p>
          <a:endParaRPr lang="en-GB"/>
        </a:p>
      </dgm:t>
    </dgm:pt>
    <dgm:pt modelId="{2D577D83-D387-4E1F-8910-2C9FBBBF534B}">
      <dgm:prSet phldrT="[Text]"/>
      <dgm:spPr/>
      <dgm:t>
        <a:bodyPr/>
        <a:lstStyle/>
        <a:p>
          <a:r>
            <a:rPr lang="en-GB" dirty="0" smtClean="0"/>
            <a:t>Writing to explore issues</a:t>
          </a:r>
          <a:endParaRPr lang="en-GB" dirty="0"/>
        </a:p>
      </dgm:t>
    </dgm:pt>
    <dgm:pt modelId="{D940A775-72F5-4CA9-A5BE-146E338F5033}" type="parTrans" cxnId="{29D0A50E-A096-4397-97B4-649EB62C9009}">
      <dgm:prSet/>
      <dgm:spPr/>
      <dgm:t>
        <a:bodyPr/>
        <a:lstStyle/>
        <a:p>
          <a:endParaRPr lang="en-GB"/>
        </a:p>
      </dgm:t>
    </dgm:pt>
    <dgm:pt modelId="{188E4050-2033-443A-A165-D320595509FE}" type="sibTrans" cxnId="{29D0A50E-A096-4397-97B4-649EB62C9009}">
      <dgm:prSet/>
      <dgm:spPr/>
      <dgm:t>
        <a:bodyPr/>
        <a:lstStyle/>
        <a:p>
          <a:endParaRPr lang="en-GB"/>
        </a:p>
      </dgm:t>
    </dgm:pt>
    <dgm:pt modelId="{492197BC-8127-4AD2-AE92-BCCB4A2E668D}">
      <dgm:prSet/>
      <dgm:spPr/>
      <dgm:t>
        <a:bodyPr/>
        <a:lstStyle/>
        <a:p>
          <a:r>
            <a:rPr lang="en-GB" dirty="0" smtClean="0"/>
            <a:t>Writing to </a:t>
          </a:r>
          <a:r>
            <a:rPr lang="en-GB" smtClean="0"/>
            <a:t>express an </a:t>
          </a:r>
          <a:r>
            <a:rPr lang="en-GB" dirty="0" smtClean="0"/>
            <a:t>opinion</a:t>
          </a:r>
          <a:endParaRPr lang="en-GB" dirty="0"/>
        </a:p>
      </dgm:t>
    </dgm:pt>
    <dgm:pt modelId="{520A5DF8-C443-4FED-A668-E78F88C4C89D}" type="parTrans" cxnId="{FE762FFC-4848-4C29-9F60-51AF96764FA6}">
      <dgm:prSet/>
      <dgm:spPr/>
      <dgm:t>
        <a:bodyPr/>
        <a:lstStyle/>
        <a:p>
          <a:endParaRPr lang="en-GB"/>
        </a:p>
      </dgm:t>
    </dgm:pt>
    <dgm:pt modelId="{DF737ABD-4D1E-4555-9A48-A89EC34CBBF2}" type="sibTrans" cxnId="{FE762FFC-4848-4C29-9F60-51AF96764FA6}">
      <dgm:prSet/>
      <dgm:spPr/>
      <dgm:t>
        <a:bodyPr/>
        <a:lstStyle/>
        <a:p>
          <a:endParaRPr lang="en-GB"/>
        </a:p>
      </dgm:t>
    </dgm:pt>
    <dgm:pt modelId="{828B2588-6019-4A2E-BFC7-9F99E39BCF0B}" type="pres">
      <dgm:prSet presAssocID="{E22D7F08-9239-468E-9B23-826CAEC987AA}" presName="diagram" presStyleCnt="0">
        <dgm:presLayoutVars>
          <dgm:dir/>
          <dgm:resizeHandles val="exact"/>
        </dgm:presLayoutVars>
      </dgm:prSet>
      <dgm:spPr/>
      <dgm:t>
        <a:bodyPr/>
        <a:lstStyle/>
        <a:p>
          <a:endParaRPr lang="en-GB"/>
        </a:p>
      </dgm:t>
    </dgm:pt>
    <dgm:pt modelId="{15025361-5106-468D-BBCA-E0F55F18945E}" type="pres">
      <dgm:prSet presAssocID="{6A328C0D-90BE-41FB-A70D-E3011AE6C003}" presName="node" presStyleLbl="node1" presStyleIdx="0" presStyleCnt="6">
        <dgm:presLayoutVars>
          <dgm:bulletEnabled val="1"/>
        </dgm:presLayoutVars>
      </dgm:prSet>
      <dgm:spPr/>
      <dgm:t>
        <a:bodyPr/>
        <a:lstStyle/>
        <a:p>
          <a:endParaRPr lang="en-GB"/>
        </a:p>
      </dgm:t>
    </dgm:pt>
    <dgm:pt modelId="{A32956E1-15E9-4D90-A503-EB4D08505DE7}" type="pres">
      <dgm:prSet presAssocID="{01F122C4-5F73-4295-80CC-E3C9AFE6A607}" presName="sibTrans" presStyleCnt="0"/>
      <dgm:spPr/>
    </dgm:pt>
    <dgm:pt modelId="{4637D675-E5A5-4CE6-914C-AEAA82B3E7B3}" type="pres">
      <dgm:prSet presAssocID="{2FA90F90-AF3A-4C93-9179-694F1024AC53}" presName="node" presStyleLbl="node1" presStyleIdx="1" presStyleCnt="6">
        <dgm:presLayoutVars>
          <dgm:bulletEnabled val="1"/>
        </dgm:presLayoutVars>
      </dgm:prSet>
      <dgm:spPr/>
      <dgm:t>
        <a:bodyPr/>
        <a:lstStyle/>
        <a:p>
          <a:endParaRPr lang="en-GB"/>
        </a:p>
      </dgm:t>
    </dgm:pt>
    <dgm:pt modelId="{53B0E3D4-2A0A-4147-9B7A-8F7C230A63FB}" type="pres">
      <dgm:prSet presAssocID="{80B44509-FBCD-427C-8136-00175D95826C}" presName="sibTrans" presStyleCnt="0"/>
      <dgm:spPr/>
    </dgm:pt>
    <dgm:pt modelId="{A5D4BB16-D1E1-46A7-8721-EA7BBE0E3522}" type="pres">
      <dgm:prSet presAssocID="{7379105B-0FAD-4DBA-82B6-A908A1F54C7A}" presName="node" presStyleLbl="node1" presStyleIdx="2" presStyleCnt="6" custLinFactNeighborX="1292" custLinFactNeighborY="-3540">
        <dgm:presLayoutVars>
          <dgm:bulletEnabled val="1"/>
        </dgm:presLayoutVars>
      </dgm:prSet>
      <dgm:spPr/>
      <dgm:t>
        <a:bodyPr/>
        <a:lstStyle/>
        <a:p>
          <a:endParaRPr lang="en-GB"/>
        </a:p>
      </dgm:t>
    </dgm:pt>
    <dgm:pt modelId="{45D45F12-94C8-4E73-AD71-55CFFC1D30DE}" type="pres">
      <dgm:prSet presAssocID="{EC6CD7D0-2B3E-4BBE-B71A-FAEFF229D5A4}" presName="sibTrans" presStyleCnt="0"/>
      <dgm:spPr/>
    </dgm:pt>
    <dgm:pt modelId="{B94D1851-A9C0-43AD-8187-1D46B6446FD5}" type="pres">
      <dgm:prSet presAssocID="{8FF40AB2-F042-4CC5-89EB-8748F348CDB2}" presName="node" presStyleLbl="node1" presStyleIdx="3" presStyleCnt="6">
        <dgm:presLayoutVars>
          <dgm:bulletEnabled val="1"/>
        </dgm:presLayoutVars>
      </dgm:prSet>
      <dgm:spPr/>
      <dgm:t>
        <a:bodyPr/>
        <a:lstStyle/>
        <a:p>
          <a:endParaRPr lang="en-GB"/>
        </a:p>
      </dgm:t>
    </dgm:pt>
    <dgm:pt modelId="{00C1C4FB-8FB8-45AC-B58E-C307681D4617}" type="pres">
      <dgm:prSet presAssocID="{B6F5D7DC-B433-45EA-BE69-1734EDCDE58B}" presName="sibTrans" presStyleCnt="0"/>
      <dgm:spPr/>
    </dgm:pt>
    <dgm:pt modelId="{E0F69792-5D82-4DF1-AC93-2F1FD497BE4D}" type="pres">
      <dgm:prSet presAssocID="{2D577D83-D387-4E1F-8910-2C9FBBBF534B}" presName="node" presStyleLbl="node1" presStyleIdx="4" presStyleCnt="6">
        <dgm:presLayoutVars>
          <dgm:bulletEnabled val="1"/>
        </dgm:presLayoutVars>
      </dgm:prSet>
      <dgm:spPr/>
      <dgm:t>
        <a:bodyPr/>
        <a:lstStyle/>
        <a:p>
          <a:endParaRPr lang="en-GB"/>
        </a:p>
      </dgm:t>
    </dgm:pt>
    <dgm:pt modelId="{71DC094B-20B0-4356-A144-6B56DA91A06C}" type="pres">
      <dgm:prSet presAssocID="{188E4050-2033-443A-A165-D320595509FE}" presName="sibTrans" presStyleCnt="0"/>
      <dgm:spPr/>
    </dgm:pt>
    <dgm:pt modelId="{1EB4ED9C-D299-4089-9FBF-A0970BE35775}" type="pres">
      <dgm:prSet presAssocID="{492197BC-8127-4AD2-AE92-BCCB4A2E668D}" presName="node" presStyleLbl="node1" presStyleIdx="5" presStyleCnt="6">
        <dgm:presLayoutVars>
          <dgm:bulletEnabled val="1"/>
        </dgm:presLayoutVars>
      </dgm:prSet>
      <dgm:spPr/>
      <dgm:t>
        <a:bodyPr/>
        <a:lstStyle/>
        <a:p>
          <a:endParaRPr lang="en-GB"/>
        </a:p>
      </dgm:t>
    </dgm:pt>
  </dgm:ptLst>
  <dgm:cxnLst>
    <dgm:cxn modelId="{600A606A-4EF7-4E63-8719-3C04EC332948}" type="presOf" srcId="{8FF40AB2-F042-4CC5-89EB-8748F348CDB2}" destId="{B94D1851-A9C0-43AD-8187-1D46B6446FD5}" srcOrd="0" destOrd="0" presId="urn:microsoft.com/office/officeart/2005/8/layout/default"/>
    <dgm:cxn modelId="{512DC1D9-213E-45CE-8A00-0065D8E41DD5}" type="presOf" srcId="{492197BC-8127-4AD2-AE92-BCCB4A2E668D}" destId="{1EB4ED9C-D299-4089-9FBF-A0970BE35775}" srcOrd="0" destOrd="0" presId="urn:microsoft.com/office/officeart/2005/8/layout/default"/>
    <dgm:cxn modelId="{53CAC7DD-506E-4B4F-A482-58126095D047}" type="presOf" srcId="{E22D7F08-9239-468E-9B23-826CAEC987AA}" destId="{828B2588-6019-4A2E-BFC7-9F99E39BCF0B}" srcOrd="0" destOrd="0" presId="urn:microsoft.com/office/officeart/2005/8/layout/default"/>
    <dgm:cxn modelId="{2CE3C8F1-CC9C-4C05-AD6D-8FA69E4926F8}" srcId="{E22D7F08-9239-468E-9B23-826CAEC987AA}" destId="{8FF40AB2-F042-4CC5-89EB-8748F348CDB2}" srcOrd="3" destOrd="0" parTransId="{BE867458-F058-4A12-97B1-CC32FD884F9A}" sibTransId="{B6F5D7DC-B433-45EA-BE69-1734EDCDE58B}"/>
    <dgm:cxn modelId="{A1CA8DAA-91BB-43FA-B1F1-16F41201686F}" srcId="{E22D7F08-9239-468E-9B23-826CAEC987AA}" destId="{2FA90F90-AF3A-4C93-9179-694F1024AC53}" srcOrd="1" destOrd="0" parTransId="{9541B684-297C-4C8F-BA46-2DE12B005671}" sibTransId="{80B44509-FBCD-427C-8136-00175D95826C}"/>
    <dgm:cxn modelId="{9179B592-2E6D-4D05-A027-1C9145F82D0B}" type="presOf" srcId="{2D577D83-D387-4E1F-8910-2C9FBBBF534B}" destId="{E0F69792-5D82-4DF1-AC93-2F1FD497BE4D}" srcOrd="0" destOrd="0" presId="urn:microsoft.com/office/officeart/2005/8/layout/default"/>
    <dgm:cxn modelId="{53659BC5-EAD9-4EB0-9532-BAD1225B6830}" type="presOf" srcId="{7379105B-0FAD-4DBA-82B6-A908A1F54C7A}" destId="{A5D4BB16-D1E1-46A7-8721-EA7BBE0E3522}" srcOrd="0" destOrd="0" presId="urn:microsoft.com/office/officeart/2005/8/layout/default"/>
    <dgm:cxn modelId="{29D0A50E-A096-4397-97B4-649EB62C9009}" srcId="{E22D7F08-9239-468E-9B23-826CAEC987AA}" destId="{2D577D83-D387-4E1F-8910-2C9FBBBF534B}" srcOrd="4" destOrd="0" parTransId="{D940A775-72F5-4CA9-A5BE-146E338F5033}" sibTransId="{188E4050-2033-443A-A165-D320595509FE}"/>
    <dgm:cxn modelId="{FE762FFC-4848-4C29-9F60-51AF96764FA6}" srcId="{E22D7F08-9239-468E-9B23-826CAEC987AA}" destId="{492197BC-8127-4AD2-AE92-BCCB4A2E668D}" srcOrd="5" destOrd="0" parTransId="{520A5DF8-C443-4FED-A668-E78F88C4C89D}" sibTransId="{DF737ABD-4D1E-4555-9A48-A89EC34CBBF2}"/>
    <dgm:cxn modelId="{AB62532E-CBD8-40EC-A7FA-31BDB276D723}" type="presOf" srcId="{2FA90F90-AF3A-4C93-9179-694F1024AC53}" destId="{4637D675-E5A5-4CE6-914C-AEAA82B3E7B3}" srcOrd="0" destOrd="0" presId="urn:microsoft.com/office/officeart/2005/8/layout/default"/>
    <dgm:cxn modelId="{06CFEF44-1C3F-4546-BC23-B6500116BB7F}" srcId="{E22D7F08-9239-468E-9B23-826CAEC987AA}" destId="{7379105B-0FAD-4DBA-82B6-A908A1F54C7A}" srcOrd="2" destOrd="0" parTransId="{C3B5F925-BA26-4AB1-A30B-024A2E51EFC3}" sibTransId="{EC6CD7D0-2B3E-4BBE-B71A-FAEFF229D5A4}"/>
    <dgm:cxn modelId="{DA5A0C99-53D1-4B74-97FF-780B24540AAB}" srcId="{E22D7F08-9239-468E-9B23-826CAEC987AA}" destId="{6A328C0D-90BE-41FB-A70D-E3011AE6C003}" srcOrd="0" destOrd="0" parTransId="{71EACE6C-0F91-4229-B8DB-BBACBA0F9235}" sibTransId="{01F122C4-5F73-4295-80CC-E3C9AFE6A607}"/>
    <dgm:cxn modelId="{DC7A2737-8DFA-43C9-8EA9-B308338515C2}" type="presOf" srcId="{6A328C0D-90BE-41FB-A70D-E3011AE6C003}" destId="{15025361-5106-468D-BBCA-E0F55F18945E}" srcOrd="0" destOrd="0" presId="urn:microsoft.com/office/officeart/2005/8/layout/default"/>
    <dgm:cxn modelId="{1FDC3532-4525-4AED-9161-CBBC0DC065BF}" type="presParOf" srcId="{828B2588-6019-4A2E-BFC7-9F99E39BCF0B}" destId="{15025361-5106-468D-BBCA-E0F55F18945E}" srcOrd="0" destOrd="0" presId="urn:microsoft.com/office/officeart/2005/8/layout/default"/>
    <dgm:cxn modelId="{A4B8D7FA-919D-4B92-95CE-4A756F28F641}" type="presParOf" srcId="{828B2588-6019-4A2E-BFC7-9F99E39BCF0B}" destId="{A32956E1-15E9-4D90-A503-EB4D08505DE7}" srcOrd="1" destOrd="0" presId="urn:microsoft.com/office/officeart/2005/8/layout/default"/>
    <dgm:cxn modelId="{65F283EB-8654-4D65-BE6A-37242CC75E79}" type="presParOf" srcId="{828B2588-6019-4A2E-BFC7-9F99E39BCF0B}" destId="{4637D675-E5A5-4CE6-914C-AEAA82B3E7B3}" srcOrd="2" destOrd="0" presId="urn:microsoft.com/office/officeart/2005/8/layout/default"/>
    <dgm:cxn modelId="{72568B63-6E2F-4C12-A474-377A2E4BE9E4}" type="presParOf" srcId="{828B2588-6019-4A2E-BFC7-9F99E39BCF0B}" destId="{53B0E3D4-2A0A-4147-9B7A-8F7C230A63FB}" srcOrd="3" destOrd="0" presId="urn:microsoft.com/office/officeart/2005/8/layout/default"/>
    <dgm:cxn modelId="{C5137184-7F93-482D-9FF2-340A2FB1236B}" type="presParOf" srcId="{828B2588-6019-4A2E-BFC7-9F99E39BCF0B}" destId="{A5D4BB16-D1E1-46A7-8721-EA7BBE0E3522}" srcOrd="4" destOrd="0" presId="urn:microsoft.com/office/officeart/2005/8/layout/default"/>
    <dgm:cxn modelId="{F48C6D1A-7BD3-473C-BC02-21C094B8196D}" type="presParOf" srcId="{828B2588-6019-4A2E-BFC7-9F99E39BCF0B}" destId="{45D45F12-94C8-4E73-AD71-55CFFC1D30DE}" srcOrd="5" destOrd="0" presId="urn:microsoft.com/office/officeart/2005/8/layout/default"/>
    <dgm:cxn modelId="{D2EAED1D-D365-4A4D-B43B-B1DF6E0F82B3}" type="presParOf" srcId="{828B2588-6019-4A2E-BFC7-9F99E39BCF0B}" destId="{B94D1851-A9C0-43AD-8187-1D46B6446FD5}" srcOrd="6" destOrd="0" presId="urn:microsoft.com/office/officeart/2005/8/layout/default"/>
    <dgm:cxn modelId="{964872E0-152A-4222-8B81-AD29F98CF386}" type="presParOf" srcId="{828B2588-6019-4A2E-BFC7-9F99E39BCF0B}" destId="{00C1C4FB-8FB8-45AC-B58E-C307681D4617}" srcOrd="7" destOrd="0" presId="urn:microsoft.com/office/officeart/2005/8/layout/default"/>
    <dgm:cxn modelId="{801139DB-81D7-484B-8BBC-CD370A8742BD}" type="presParOf" srcId="{828B2588-6019-4A2E-BFC7-9F99E39BCF0B}" destId="{E0F69792-5D82-4DF1-AC93-2F1FD497BE4D}" srcOrd="8" destOrd="0" presId="urn:microsoft.com/office/officeart/2005/8/layout/default"/>
    <dgm:cxn modelId="{D08F58E9-584B-4B82-9382-02C43FB6B5C1}" type="presParOf" srcId="{828B2588-6019-4A2E-BFC7-9F99E39BCF0B}" destId="{71DC094B-20B0-4356-A144-6B56DA91A06C}" srcOrd="9" destOrd="0" presId="urn:microsoft.com/office/officeart/2005/8/layout/default"/>
    <dgm:cxn modelId="{B6084043-025E-4E5F-91F5-FECFF525B158}" type="presParOf" srcId="{828B2588-6019-4A2E-BFC7-9F99E39BCF0B}" destId="{1EB4ED9C-D299-4089-9FBF-A0970BE3577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06/02/2018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06/02/2018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83776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case study</a:t>
            </a:r>
            <a:r>
              <a:rPr lang="en-GB" baseline="0" dirty="0" smtClean="0"/>
              <a:t>, taken from the 3-18 Literacy and English Impact Review illustrates how writing lessons can be planned to ensure that learners working with their own personalised writing targets are able to benefit from peer and teacher support during the writing process, as well as having regular opportunities to apply their learning by writing independently.</a:t>
            </a:r>
            <a:endParaRPr lang="en-GB" dirty="0" smtClean="0"/>
          </a:p>
          <a:p>
            <a:endParaRPr lang="en-GB" dirty="0" smtClean="0"/>
          </a:p>
          <a:p>
            <a:r>
              <a:rPr lang="en-GB" dirty="0" smtClean="0"/>
              <a:t>The</a:t>
            </a:r>
            <a:r>
              <a:rPr lang="en-GB" baseline="0" dirty="0" smtClean="0"/>
              <a:t> reflective questions on the following slide are designed to help participants to think about what kind of strategy could be adopted in their own classrooms to ensure that learners experience different kinds of support, receive regular feedback, work with personalised targets and have regular opportunities to apply their skills by writing independently.</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154773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Outlined on the slide are some broadly defined purposes for writing. * Think about the writing experiences you provide in your establishment.  Think about the writing experiences that you currently offer learners.  Which of these purposes are covered in these experiences?  Some purposes may be covered more often than others.  The activity on the next slide is designed to get practitioners thinking about how to broaden learners’ experience of writing by considering different opportunities for writing across all four contexts of the curriculum.</a:t>
            </a:r>
          </a:p>
          <a:p>
            <a:endParaRPr lang="en-GB" baseline="0" dirty="0" smtClean="0"/>
          </a:p>
          <a:p>
            <a:r>
              <a:rPr lang="en-GB" baseline="0" dirty="0" smtClean="0"/>
              <a:t>*These definitions of purposes for writing were used in the Scottish Survey for Literacy and Numeracy (</a:t>
            </a:r>
            <a:r>
              <a:rPr lang="en-GB" baseline="0" dirty="0" err="1" smtClean="0"/>
              <a:t>SSLN</a:t>
            </a:r>
            <a:r>
              <a:rPr lang="en-GB" baseline="0" dirty="0" smtClean="0"/>
              <a:t>) 2011-2016</a:t>
            </a:r>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C8385F4B-EA1E-4AE7-92EE-4398414DCCB9}" type="slidenum">
              <a:rPr lang="en-GB" smtClean="0"/>
              <a:pPr>
                <a:defRPr/>
              </a:pPr>
              <a:t>14</a:t>
            </a:fld>
            <a:endParaRPr lang="en-GB"/>
          </a:p>
        </p:txBody>
      </p:sp>
    </p:spTree>
    <p:extLst>
      <p:ext uri="{BB962C8B-B14F-4D97-AF65-F5344CB8AC3E}">
        <p14:creationId xmlns:p14="http://schemas.microsoft.com/office/powerpoint/2010/main" val="328800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the downloadable packs of writing samples to explore a range of different examples of writing across learning.  Use the </a:t>
            </a:r>
            <a:r>
              <a:rPr lang="en-GB" baseline="0" dirty="0" err="1" smtClean="0"/>
              <a:t>A3</a:t>
            </a:r>
            <a:r>
              <a:rPr lang="en-GB" baseline="0" dirty="0" smtClean="0"/>
              <a:t> note taking sheet to record any that you might be interested in using / adapting for your own context.  Fill in the gaps with any further ideas that emerge from your discussion.</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1938066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The</a:t>
            </a:r>
            <a:r>
              <a:rPr lang="en-GB" baseline="0" dirty="0" smtClean="0"/>
              <a:t> purpose of this task is to help practitioners to reflect on what impact the workshop session is going to have on their own practice in the short, medium and long term.  Depending on the needs of your context and the content of the workshop, it may be that practitioners can plan in all three boxes, or just one or two.  The purpose of the final column is to help practitioners to think about the additional support that they will need to help them to make changes.  This could involve any combination of the following:</a:t>
            </a:r>
          </a:p>
          <a:p>
            <a:pPr marL="171450" indent="-171450">
              <a:buFont typeface="Arial" pitchFamily="34" charset="0"/>
              <a:buChar char="•"/>
            </a:pPr>
            <a:r>
              <a:rPr lang="en-GB" baseline="0" dirty="0" smtClean="0"/>
              <a:t>Use of resources provided within the workshop materials for classroom displays, to support lesson planning </a:t>
            </a:r>
            <a:r>
              <a:rPr lang="en-GB" baseline="0" dirty="0" err="1" smtClean="0"/>
              <a:t>etc</a:t>
            </a:r>
            <a:endParaRPr lang="en-GB" baseline="0" dirty="0" smtClean="0"/>
          </a:p>
          <a:p>
            <a:pPr marL="171450" indent="-171450">
              <a:buFont typeface="Arial" pitchFamily="34" charset="0"/>
              <a:buChar char="•"/>
            </a:pPr>
            <a:r>
              <a:rPr lang="en-GB" baseline="0" dirty="0" smtClean="0"/>
              <a:t>Further reading and engagement with resources from the National </a:t>
            </a:r>
            <a:r>
              <a:rPr lang="en-GB" baseline="0" smtClean="0"/>
              <a:t>Improvement Hub, </a:t>
            </a:r>
            <a:r>
              <a:rPr lang="en-GB" baseline="0" dirty="0" smtClean="0"/>
              <a:t>or beyond</a:t>
            </a:r>
          </a:p>
          <a:p>
            <a:pPr marL="171450" indent="-171450">
              <a:buFont typeface="Arial" pitchFamily="34" charset="0"/>
              <a:buChar char="•"/>
            </a:pPr>
            <a:r>
              <a:rPr lang="en-GB" baseline="0" dirty="0" smtClean="0"/>
              <a:t>Planning support mechanisms such as self evaluation, peer observation, teacher learning communities… </a:t>
            </a:r>
            <a:endParaRPr lang="en-GB" dirty="0"/>
          </a:p>
        </p:txBody>
      </p:sp>
      <p:sp>
        <p:nvSpPr>
          <p:cNvPr id="4" name="Slide Number Placeholder 3"/>
          <p:cNvSpPr>
            <a:spLocks noGrp="1"/>
          </p:cNvSpPr>
          <p:nvPr>
            <p:ph type="sldNum" sz="quarter" idx="10"/>
          </p:nvPr>
        </p:nvSpPr>
        <p:spPr/>
        <p:txBody>
          <a:bodyPr/>
          <a:lstStyle/>
          <a:p>
            <a:fld id="{575B218A-C04D-4D9D-8C7C-AF8228D61EA3}" type="slidenum">
              <a:rPr lang="en-GB" smtClean="0"/>
              <a:t>16</a:t>
            </a:fld>
            <a:endParaRPr lang="en-GB"/>
          </a:p>
        </p:txBody>
      </p:sp>
    </p:spTree>
    <p:extLst>
      <p:ext uri="{BB962C8B-B14F-4D97-AF65-F5344CB8AC3E}">
        <p14:creationId xmlns:p14="http://schemas.microsoft.com/office/powerpoint/2010/main" val="184061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23863" y="1241425"/>
            <a:ext cx="5949950" cy="3348038"/>
          </a:xfrm>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C4A6D0C-DD2F-47C9-A942-5F749AF7F9B6}" type="slidenum">
              <a:rPr lang="en-GB" smtClean="0">
                <a:solidFill>
                  <a:srgbClr val="000000"/>
                </a:solidFill>
              </a:rPr>
              <a:pPr/>
              <a:t>3</a:t>
            </a:fld>
            <a:endParaRPr lang="en-GB" smtClean="0">
              <a:solidFill>
                <a:srgbClr val="000000"/>
              </a:solidFill>
            </a:endParaRPr>
          </a:p>
        </p:txBody>
      </p:sp>
    </p:spTree>
    <p:extLst>
      <p:ext uri="{BB962C8B-B14F-4D97-AF65-F5344CB8AC3E}">
        <p14:creationId xmlns:p14="http://schemas.microsoft.com/office/powerpoint/2010/main" val="57868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workshop is broken down into sections and an</a:t>
            </a:r>
            <a:r>
              <a:rPr lang="en-GB" baseline="0" dirty="0" smtClean="0"/>
              <a:t> approximate time for completion is provided.  You may decide to complete all of the sections in one session, or you may wish to separate the sections and use them over a longer period of time, for example over the course of a few weeks.    It is recommended that the activities are completed as part of a group but they can be completed by one person.  You should read through the content of the entire presentation in order to decide which sections are most relevant to the needs of your establishment. The reflection and planning activity at the end of the presentation may be completed at the end of each section or when you have completed all of the sections.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395332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69448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may also be useful to have flipchart paper, marker pens and post-its to hand.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4611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quotation George R. R. Martin describes his own approach to writing as a process that is messy and organic as opposed to linear and completely predictable.  Though learners may begin to write with a plan in mind, this may adapt and grow once the process is underway.  Every stage of the process is important from planning through to publishing the final draft.  Practitioners should discuss their own experiences of writing and reflect upon the different stages of their own writing process.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392501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reference to </a:t>
            </a:r>
            <a:r>
              <a:rPr lang="en-GB" baseline="0" dirty="0" err="1" smtClean="0"/>
              <a:t>Eggen</a:t>
            </a:r>
            <a:r>
              <a:rPr lang="en-GB" baseline="0" dirty="0" smtClean="0"/>
              <a:t> and </a:t>
            </a:r>
            <a:r>
              <a:rPr lang="en-GB" baseline="0" dirty="0" err="1" smtClean="0"/>
              <a:t>Kauchak’s</a:t>
            </a:r>
            <a:r>
              <a:rPr lang="en-GB" baseline="0" dirty="0" smtClean="0"/>
              <a:t> Educational Psychology offers a definition of modelling skills in the classroom.  It is included here to get participants thinking about what it actually means to model the skills of writing in their own classroom practice.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Modelling writing</a:t>
            </a:r>
            <a:r>
              <a:rPr lang="en-GB" sz="1200" b="0" baseline="0" dirty="0" smtClean="0"/>
              <a:t> </a:t>
            </a:r>
            <a:r>
              <a:rPr lang="en-GB" sz="1200" b="0" dirty="0" smtClean="0"/>
              <a:t>involves making the thought processes of a writer visible and explicit.</a:t>
            </a:r>
            <a:endParaRPr lang="en-GB" b="0" baseline="0" dirty="0" smtClean="0"/>
          </a:p>
          <a:p>
            <a:endParaRPr lang="en-GB" baseline="0" dirty="0" smtClean="0"/>
          </a:p>
          <a:p>
            <a:r>
              <a:rPr lang="en-GB" baseline="0" dirty="0" smtClean="0"/>
              <a:t>(</a:t>
            </a:r>
            <a:r>
              <a:rPr lang="en-US" sz="1200" kern="1200" dirty="0" err="1" smtClean="0">
                <a:solidFill>
                  <a:schemeClr val="tx1"/>
                </a:solidFill>
                <a:effectLst/>
                <a:latin typeface="+mn-lt"/>
                <a:ea typeface="+mn-ea"/>
                <a:cs typeface="+mn-cs"/>
              </a:rPr>
              <a:t>Eggen</a:t>
            </a:r>
            <a:r>
              <a:rPr lang="en-US" sz="1200" kern="1200" dirty="0" smtClean="0">
                <a:solidFill>
                  <a:schemeClr val="tx1"/>
                </a:solidFill>
                <a:effectLst/>
                <a:latin typeface="+mn-lt"/>
                <a:ea typeface="+mn-ea"/>
                <a:cs typeface="+mn-cs"/>
              </a:rPr>
              <a:t>, Paul and Don </a:t>
            </a:r>
            <a:r>
              <a:rPr lang="en-US" sz="1200" kern="1200" dirty="0" err="1" smtClean="0">
                <a:solidFill>
                  <a:schemeClr val="tx1"/>
                </a:solidFill>
                <a:effectLst/>
                <a:latin typeface="+mn-lt"/>
                <a:ea typeface="+mn-ea"/>
                <a:cs typeface="+mn-cs"/>
              </a:rPr>
              <a:t>Kauchak</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Educational Psychology: Classroom Connections</a:t>
            </a:r>
            <a:r>
              <a:rPr lang="en-US" sz="1200" kern="1200" dirty="0" smtClean="0">
                <a:solidFill>
                  <a:schemeClr val="tx1"/>
                </a:solidFill>
                <a:effectLst/>
                <a:latin typeface="+mn-lt"/>
                <a:ea typeface="+mn-ea"/>
                <a:cs typeface="+mn-cs"/>
              </a:rPr>
              <a:t>. 5th ed. New York: Macmillan, 2001)</a:t>
            </a:r>
          </a:p>
          <a:p>
            <a:endParaRPr lang="en-GB" baseline="0" dirty="0" smtClean="0"/>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000000"/>
              </a:solidFill>
            </a:endParaRPr>
          </a:p>
          <a:p>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4898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smtClean="0"/>
              <a:t>It is effective practice to model the different stages of the writing process:</a:t>
            </a:r>
            <a:r>
              <a:rPr lang="en-GB" sz="1200" b="0" baseline="0" dirty="0" smtClean="0"/>
              <a:t> thinking, planning, reviewing, editing and publishing.  At the same time, it will help learners to see that this process is not linear and that writers are constantly assessing and re-evaluating the choices they make and their likely impact on the reader.  For example, stopping regularly to review written work will lead to adjustments being made to the overall planning of a written piece.  Decisions made about purpose and audience at the thinking stage will inform the editing and the publishing stages, and so on.</a:t>
            </a:r>
            <a:endParaRPr lang="en-GB" sz="1200" b="0" dirty="0" smtClean="0"/>
          </a:p>
          <a:p>
            <a:endParaRPr lang="en-GB" sz="1200" b="0" dirty="0" smtClean="0"/>
          </a:p>
          <a:p>
            <a:r>
              <a:rPr lang="en-GB" sz="1200" b="0" dirty="0" smtClean="0"/>
              <a:t>Participants</a:t>
            </a:r>
            <a:r>
              <a:rPr lang="en-GB" sz="1200" b="0" baseline="0" dirty="0" smtClean="0"/>
              <a:t> should reflect on how they currently model the different stages of the writing process.</a:t>
            </a:r>
            <a:r>
              <a:rPr lang="en-GB" sz="1200" b="0" baseline="0" dirty="0" smtClean="0">
                <a:solidFill>
                  <a:srgbClr val="B3D236"/>
                </a:solidFill>
              </a:rPr>
              <a:t>  There might be some gaps at this stage but they should list as many ideas as possible.  When initial ideas have been recorded, the group can use the </a:t>
            </a:r>
            <a:r>
              <a:rPr lang="en-GB" sz="1200" b="0" baseline="0" dirty="0" err="1" smtClean="0">
                <a:solidFill>
                  <a:srgbClr val="B3D236"/>
                </a:solidFill>
              </a:rPr>
              <a:t>handout</a:t>
            </a:r>
            <a:r>
              <a:rPr lang="en-GB" sz="1200" b="0" baseline="0" dirty="0" smtClean="0">
                <a:solidFill>
                  <a:srgbClr val="B3D236"/>
                </a:solidFill>
              </a:rPr>
              <a:t> “Modelling skills for Writing” which can be found in the accompanying resource pack.  This list is by no means exhaustive and once discussion is underway, participants will probably want to add to it.  </a:t>
            </a:r>
            <a:endParaRPr lang="en-GB" sz="1200" b="1" dirty="0" smtClean="0"/>
          </a:p>
          <a:p>
            <a:endParaRPr lang="en-GB" sz="1200" b="1"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79564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section focusses on a case study taken from the 3-18 Literacy and English impact review.  Participants should read through and consider the details of the case study, on slide 11.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You may then go on to work with the reflective discussion questions on slide 12.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case study and questions are also included in a printable </a:t>
            </a:r>
            <a:r>
              <a:rPr lang="en-GB" baseline="0" dirty="0" err="1" smtClean="0"/>
              <a:t>handout</a:t>
            </a:r>
            <a:r>
              <a:rPr lang="en-GB" baseline="0" dirty="0" smtClean="0"/>
              <a:t> which can be downloaded from the accompanying pack.</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88886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2374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Improving</a:t>
            </a:r>
            <a:r>
              <a:rPr lang="en-GB" sz="1200" baseline="0" dirty="0" smtClean="0">
                <a:solidFill>
                  <a:schemeClr val="tx1">
                    <a:lumMod val="50000"/>
                    <a:lumOff val="50000"/>
                  </a:schemeClr>
                </a:solidFill>
              </a:rPr>
              <a:t> Literacy - Writing</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educationscotland.gov.uk" TargetMode="External"/><Relationship Id="rId5" Type="http://schemas.openxmlformats.org/officeDocument/2006/relationships/hyperlink" Target="mailto:enquiries@educationscotland.gov.uk"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ducationscotland.gov.uk/Images/ModellingStagesoftheWritingProcess_tcm4-857567.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educationscotland.gov.uk/Images/WritingatLivingstonVillagePS_tcm4-857576.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6537" y="2289459"/>
            <a:ext cx="10633257" cy="646331"/>
          </a:xfrm>
          <a:prstGeom prst="rect">
            <a:avLst/>
          </a:prstGeom>
        </p:spPr>
        <p:txBody>
          <a:bodyPr wrap="square">
            <a:spAutoFit/>
          </a:bodyPr>
          <a:lstStyle/>
          <a:p>
            <a:r>
              <a:rPr lang="en-US" sz="3600" dirty="0" smtClean="0">
                <a:solidFill>
                  <a:srgbClr val="00ABB5"/>
                </a:solidFill>
              </a:rPr>
              <a:t>Writing – Professional </a:t>
            </a:r>
            <a:r>
              <a:rPr lang="en-US" sz="3600" smtClean="0">
                <a:solidFill>
                  <a:srgbClr val="00ABB5"/>
                </a:solidFill>
              </a:rPr>
              <a:t>Learning Workshop</a:t>
            </a:r>
            <a:endParaRPr lang="en-US" sz="3600" dirty="0">
              <a:solidFill>
                <a:srgbClr val="00ABB5"/>
              </a:solidFill>
            </a:endParaRPr>
          </a:p>
        </p:txBody>
      </p:sp>
      <p:grpSp>
        <p:nvGrpSpPr>
          <p:cNvPr id="11" name="Group 10"/>
          <p:cNvGrpSpPr/>
          <p:nvPr/>
        </p:nvGrpSpPr>
        <p:grpSpPr>
          <a:xfrm>
            <a:off x="-18536" y="3736100"/>
            <a:ext cx="12263839" cy="3140449"/>
            <a:chOff x="-18539" y="3736092"/>
            <a:chExt cx="12263839" cy="3140449"/>
          </a:xfrm>
        </p:grpSpPr>
        <p:pic>
          <p:nvPicPr>
            <p:cNvPr id="3" name="Picture 2"/>
            <p:cNvPicPr>
              <a:picLocks noChangeAspect="1"/>
            </p:cNvPicPr>
            <p:nvPr/>
          </p:nvPicPr>
          <p:blipFill rotWithShape="1">
            <a:blip r:embed="rId3"/>
            <a:srcRect l="23724" t="23521" r="26011" b="31464"/>
            <a:stretch/>
          </p:blipFill>
          <p:spPr>
            <a:xfrm>
              <a:off x="-18539" y="3736092"/>
              <a:ext cx="12263839" cy="3140449"/>
            </a:xfrm>
            <a:prstGeom prst="rect">
              <a:avLst/>
            </a:prstGeom>
          </p:spPr>
        </p:pic>
        <p:pic>
          <p:nvPicPr>
            <p:cNvPr id="9" name="Picture 8"/>
            <p:cNvPicPr>
              <a:picLocks noChangeAspect="1"/>
            </p:cNvPicPr>
            <p:nvPr/>
          </p:nvPicPr>
          <p:blipFill>
            <a:blip r:embed="rId4"/>
            <a:stretch>
              <a:fillRect/>
            </a:stretch>
          </p:blipFill>
          <p:spPr>
            <a:xfrm>
              <a:off x="8509603" y="5817820"/>
              <a:ext cx="2804346" cy="186956"/>
            </a:xfrm>
            <a:prstGeom prst="rect">
              <a:avLst/>
            </a:prstGeom>
          </p:spPr>
        </p:pic>
      </p:grpSp>
      <p:pic>
        <p:nvPicPr>
          <p:cNvPr id="12" name="Picture 11"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62" y="528429"/>
            <a:ext cx="3392719" cy="1428664"/>
          </a:xfrm>
          <a:prstGeom prst="rect">
            <a:avLst/>
          </a:prstGeom>
        </p:spPr>
      </p:pic>
    </p:spTree>
    <p:extLst>
      <p:ext uri="{BB962C8B-B14F-4D97-AF65-F5344CB8AC3E}">
        <p14:creationId xmlns:p14="http://schemas.microsoft.com/office/powerpoint/2010/main" val="2762732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97" y="2455272"/>
            <a:ext cx="10363200" cy="915726"/>
          </a:xfrm>
        </p:spPr>
        <p:txBody>
          <a:bodyPr/>
          <a:lstStyle/>
          <a:p>
            <a:pPr algn="ctr"/>
            <a:r>
              <a:rPr lang="en-GB" dirty="0" smtClean="0"/>
              <a:t>Case study – a writing strategy</a:t>
            </a:r>
            <a:endParaRPr lang="en-GB" dirty="0"/>
          </a:p>
        </p:txBody>
      </p:sp>
    </p:spTree>
    <p:extLst>
      <p:ext uri="{BB962C8B-B14F-4D97-AF65-F5344CB8AC3E}">
        <p14:creationId xmlns:p14="http://schemas.microsoft.com/office/powerpoint/2010/main" val="1665008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56" y="243409"/>
            <a:ext cx="10836972" cy="711200"/>
          </a:xfrm>
        </p:spPr>
        <p:txBody>
          <a:bodyPr/>
          <a:lstStyle/>
          <a:p>
            <a:pPr algn="ctr"/>
            <a:r>
              <a:rPr lang="en-GB" sz="3600" dirty="0" smtClean="0"/>
              <a:t>Case Study: A Writing Strategy</a:t>
            </a:r>
            <a:endParaRPr lang="en-GB" sz="3600" dirty="0"/>
          </a:p>
        </p:txBody>
      </p:sp>
      <p:sp>
        <p:nvSpPr>
          <p:cNvPr id="3" name="Content Placeholder 2"/>
          <p:cNvSpPr>
            <a:spLocks noGrp="1"/>
          </p:cNvSpPr>
          <p:nvPr>
            <p:ph idx="1"/>
          </p:nvPr>
        </p:nvSpPr>
        <p:spPr>
          <a:xfrm>
            <a:off x="685800" y="1246094"/>
            <a:ext cx="10817923" cy="4499614"/>
          </a:xfrm>
        </p:spPr>
        <p:txBody>
          <a:bodyPr/>
          <a:lstStyle/>
          <a:p>
            <a:r>
              <a:rPr lang="en-GB" dirty="0">
                <a:solidFill>
                  <a:schemeClr val="tx1"/>
                </a:solidFill>
              </a:rPr>
              <a:t>In order to raise attainment in writing, staff in Livingston Village Primary School developed a whole school, structured approach to the organisation of writing lessons.  After a whole class learning and teaching focus, the children are organised into 3 groups to begin their individual pieces of writing.  One group works independently without any further teacher input, one group is provided with additional support from a pupil support worker and the final group is fully supported by the teacher during the lesson.  In this third group, the teacher provides </a:t>
            </a:r>
            <a:r>
              <a:rPr lang="en-GB" dirty="0" smtClean="0">
                <a:solidFill>
                  <a:schemeClr val="tx1"/>
                </a:solidFill>
              </a:rPr>
              <a:t>focussed </a:t>
            </a:r>
            <a:r>
              <a:rPr lang="en-GB" dirty="0">
                <a:solidFill>
                  <a:schemeClr val="tx1"/>
                </a:solidFill>
              </a:rPr>
              <a:t>support for individual children based on their prior learning and on-going formative </a:t>
            </a:r>
            <a:r>
              <a:rPr lang="en-GB" dirty="0" smtClean="0">
                <a:solidFill>
                  <a:schemeClr val="tx1"/>
                </a:solidFill>
              </a:rPr>
              <a:t>feedback. </a:t>
            </a:r>
            <a:r>
              <a:rPr lang="en-GB" dirty="0">
                <a:solidFill>
                  <a:schemeClr val="tx1"/>
                </a:solidFill>
              </a:rPr>
              <a:t>The groups then rotate on a weekly basis so that every 3 weeks, the children are producing a piece of unsupported writing.  Teachers focus their written formative feedback on these unsupported pieces of work and this group then becomes the teacher focus group the following week.  This approach enables staff to continue to improve the quality of pupils’ writing through robust formative assessment, regular opportunities to track progression of individuals, on-going opportunities to engage in purposeful dialogue with learners to support target setting and next steps.   </a:t>
            </a:r>
          </a:p>
          <a:p>
            <a:endParaRPr lang="en-GB" dirty="0"/>
          </a:p>
          <a:p>
            <a:endParaRPr lang="en-GB" sz="2400" dirty="0"/>
          </a:p>
          <a:p>
            <a:endParaRPr lang="en-GB" dirty="0"/>
          </a:p>
        </p:txBody>
      </p:sp>
    </p:spTree>
    <p:extLst>
      <p:ext uri="{BB962C8B-B14F-4D97-AF65-F5344CB8AC3E}">
        <p14:creationId xmlns:p14="http://schemas.microsoft.com/office/powerpoint/2010/main" val="32587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81" y="430213"/>
            <a:ext cx="10836972" cy="711200"/>
          </a:xfrm>
        </p:spPr>
        <p:txBody>
          <a:bodyPr/>
          <a:lstStyle/>
          <a:p>
            <a:pPr algn="ctr"/>
            <a:r>
              <a:rPr lang="en-GB" dirty="0" smtClean="0"/>
              <a:t>Writing strategy: reflective discussion</a:t>
            </a:r>
            <a:endParaRPr lang="en-GB" dirty="0"/>
          </a:p>
        </p:txBody>
      </p:sp>
      <p:sp>
        <p:nvSpPr>
          <p:cNvPr id="3" name="Content Placeholder 2"/>
          <p:cNvSpPr>
            <a:spLocks noGrp="1"/>
          </p:cNvSpPr>
          <p:nvPr>
            <p:ph idx="1"/>
          </p:nvPr>
        </p:nvSpPr>
        <p:spPr>
          <a:xfrm>
            <a:off x="663330" y="1373188"/>
            <a:ext cx="10817923" cy="4665662"/>
          </a:xfrm>
        </p:spPr>
        <p:txBody>
          <a:bodyPr/>
          <a:lstStyle/>
          <a:p>
            <a:pPr marL="342900" indent="-342900">
              <a:buClr>
                <a:srgbClr val="00ABB5"/>
              </a:buClr>
              <a:buFont typeface="Wingdings" pitchFamily="2" charset="2"/>
              <a:buChar char="§"/>
              <a:defRPr/>
            </a:pPr>
            <a:r>
              <a:rPr lang="en-GB" dirty="0">
                <a:solidFill>
                  <a:schemeClr val="tx1"/>
                </a:solidFill>
              </a:rPr>
              <a:t>To what extent do you ensure that learners work with meaningful writing targets that they take forward from piece to piece?</a:t>
            </a:r>
          </a:p>
          <a:p>
            <a:pPr marL="342900" indent="-342900">
              <a:buClr>
                <a:srgbClr val="00ABB5"/>
              </a:buClr>
              <a:buFont typeface="Wingdings" pitchFamily="2" charset="2"/>
              <a:buChar char="§"/>
              <a:defRPr/>
            </a:pPr>
            <a:endParaRPr lang="en-GB" dirty="0">
              <a:solidFill>
                <a:schemeClr val="tx1"/>
              </a:solidFill>
            </a:endParaRPr>
          </a:p>
          <a:p>
            <a:pPr marL="342900" indent="-342900">
              <a:buClr>
                <a:srgbClr val="00ABB5"/>
              </a:buClr>
              <a:buFont typeface="Wingdings" pitchFamily="2" charset="2"/>
              <a:buChar char="§"/>
              <a:defRPr/>
            </a:pPr>
            <a:r>
              <a:rPr lang="en-GB" dirty="0">
                <a:solidFill>
                  <a:schemeClr val="tx1"/>
                </a:solidFill>
              </a:rPr>
              <a:t>What do you do to ensure that learners receive enough peer and teacher support when writing?</a:t>
            </a:r>
          </a:p>
          <a:p>
            <a:pPr marL="342900" indent="-342900">
              <a:buClr>
                <a:srgbClr val="00ABB5"/>
              </a:buClr>
              <a:buFont typeface="Wingdings" pitchFamily="2" charset="2"/>
              <a:buChar char="§"/>
              <a:defRPr/>
            </a:pPr>
            <a:endParaRPr lang="en-GB" dirty="0">
              <a:solidFill>
                <a:schemeClr val="tx1"/>
              </a:solidFill>
            </a:endParaRPr>
          </a:p>
          <a:p>
            <a:pPr marL="342900" indent="-342900">
              <a:buClr>
                <a:srgbClr val="00ABB5"/>
              </a:buClr>
              <a:buFont typeface="Wingdings" pitchFamily="2" charset="2"/>
              <a:buChar char="§"/>
              <a:defRPr/>
            </a:pPr>
            <a:r>
              <a:rPr lang="en-GB" dirty="0">
                <a:solidFill>
                  <a:schemeClr val="tx1"/>
                </a:solidFill>
              </a:rPr>
              <a:t>How do you plan lessons to ensure that all learners are given time to work unsupported in order for them to follow up their next steps in learning?</a:t>
            </a:r>
          </a:p>
          <a:p>
            <a:pPr marL="342900" indent="-342900">
              <a:buClr>
                <a:srgbClr val="00ABB5"/>
              </a:buClr>
              <a:buFont typeface="Wingdings" pitchFamily="2" charset="2"/>
              <a:buChar char="§"/>
              <a:defRPr/>
            </a:pPr>
            <a:endParaRPr lang="en-GB" dirty="0">
              <a:solidFill>
                <a:schemeClr val="tx1"/>
              </a:solidFill>
            </a:endParaRPr>
          </a:p>
          <a:p>
            <a:pPr marL="342900" indent="-342900">
              <a:buClr>
                <a:srgbClr val="00ABB5"/>
              </a:buClr>
              <a:buFont typeface="Wingdings" pitchFamily="2" charset="2"/>
              <a:buChar char="§"/>
              <a:defRPr/>
            </a:pPr>
            <a:r>
              <a:rPr lang="en-GB" dirty="0">
                <a:solidFill>
                  <a:schemeClr val="tx1"/>
                </a:solidFill>
              </a:rPr>
              <a:t>How do you plan lessons to ensure that all learners have regular opportunities to engage in dialogue with you on their next steps?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1374" y="2842989"/>
            <a:ext cx="609600" cy="609600"/>
          </a:xfrm>
          <a:prstGeom prst="rect">
            <a:avLst/>
          </a:prstGeom>
        </p:spPr>
      </p:pic>
    </p:spTree>
    <p:extLst>
      <p:ext uri="{BB962C8B-B14F-4D97-AF65-F5344CB8AC3E}">
        <p14:creationId xmlns:p14="http://schemas.microsoft.com/office/powerpoint/2010/main" val="843959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424" y="2482567"/>
            <a:ext cx="10363200" cy="1362075"/>
          </a:xfrm>
        </p:spPr>
        <p:txBody>
          <a:bodyPr/>
          <a:lstStyle/>
          <a:p>
            <a:pPr algn="ctr"/>
            <a:r>
              <a:rPr lang="en-GB" dirty="0" smtClean="0"/>
              <a:t>Writing across learning</a:t>
            </a:r>
            <a:endParaRPr lang="en-GB" dirty="0"/>
          </a:p>
        </p:txBody>
      </p:sp>
    </p:spTree>
    <p:extLst>
      <p:ext uri="{BB962C8B-B14F-4D97-AF65-F5344CB8AC3E}">
        <p14:creationId xmlns:p14="http://schemas.microsoft.com/office/powerpoint/2010/main" val="3940391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046" y="325298"/>
            <a:ext cx="10836972" cy="711200"/>
          </a:xfrm>
        </p:spPr>
        <p:txBody>
          <a:bodyPr/>
          <a:lstStyle/>
          <a:p>
            <a:pPr algn="ctr"/>
            <a:r>
              <a:rPr lang="en-GB" dirty="0" smtClean="0"/>
              <a:t>Purposes for writing</a:t>
            </a:r>
            <a:endParaRPr lang="en-GB" dirty="0"/>
          </a:p>
        </p:txBody>
      </p:sp>
      <p:graphicFrame>
        <p:nvGraphicFramePr>
          <p:cNvPr id="10" name="Content Placeholder 5"/>
          <p:cNvGraphicFramePr>
            <a:graphicFrameLocks noGrp="1"/>
          </p:cNvGraphicFramePr>
          <p:nvPr>
            <p:ph idx="1"/>
            <p:extLst>
              <p:ext uri="{D42A27DB-BD31-4B8C-83A1-F6EECF244321}">
                <p14:modId xmlns:p14="http://schemas.microsoft.com/office/powerpoint/2010/main" val="3417268041"/>
              </p:ext>
            </p:extLst>
          </p:nvPr>
        </p:nvGraphicFramePr>
        <p:xfrm>
          <a:off x="865188" y="1277938"/>
          <a:ext cx="10818812" cy="370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99512" y="2779294"/>
            <a:ext cx="609600" cy="609600"/>
          </a:xfrm>
          <a:prstGeom prst="rect">
            <a:avLst/>
          </a:prstGeom>
        </p:spPr>
      </p:pic>
    </p:spTree>
    <p:extLst>
      <p:ext uri="{BB962C8B-B14F-4D97-AF65-F5344CB8AC3E}">
        <p14:creationId xmlns:p14="http://schemas.microsoft.com/office/powerpoint/2010/main" val="1035988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00" y="2275564"/>
            <a:ext cx="4659147" cy="32981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73" y="233577"/>
            <a:ext cx="4778706" cy="34145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1337" y="3109452"/>
            <a:ext cx="609600" cy="609600"/>
          </a:xfrm>
          <a:prstGeom prst="rect">
            <a:avLst/>
          </a:prstGeom>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60000">
            <a:off x="5772912" y="501666"/>
            <a:ext cx="3962400" cy="2933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6917" y="1285949"/>
            <a:ext cx="3028950"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
            <a:off x="8257998" y="2237800"/>
            <a:ext cx="4410075" cy="446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74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228600"/>
            <a:ext cx="10836972" cy="711200"/>
          </a:xfrm>
        </p:spPr>
        <p:txBody>
          <a:bodyPr/>
          <a:lstStyle/>
          <a:p>
            <a:pPr algn="ctr"/>
            <a:r>
              <a:rPr lang="en-GB" sz="3600" dirty="0" smtClean="0"/>
              <a:t>Reflection and planning</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9584795"/>
              </p:ext>
            </p:extLst>
          </p:nvPr>
        </p:nvGraphicFramePr>
        <p:xfrm>
          <a:off x="609600" y="1066802"/>
          <a:ext cx="10566400" cy="4952999"/>
        </p:xfrm>
        <a:graphic>
          <a:graphicData uri="http://schemas.openxmlformats.org/drawingml/2006/table">
            <a:tbl>
              <a:tblPr firstRow="1" bandRow="1">
                <a:tableStyleId>{5C22544A-7EE6-4342-B048-85BDC9FD1C3A}</a:tableStyleId>
              </a:tblPr>
              <a:tblGrid>
                <a:gridCol w="2154314"/>
                <a:gridCol w="4000870"/>
                <a:gridCol w="4411216"/>
              </a:tblGrid>
              <a:tr h="936881">
                <a:tc>
                  <a:txBody>
                    <a:bodyPr/>
                    <a:lstStyle/>
                    <a:p>
                      <a:endParaRPr lang="en-GB" dirty="0"/>
                    </a:p>
                  </a:txBody>
                  <a:tcPr marL="121920" marR="121920"/>
                </a:tc>
                <a:tc>
                  <a:txBody>
                    <a:bodyPr/>
                    <a:lstStyle/>
                    <a:p>
                      <a:r>
                        <a:rPr lang="en-GB" sz="1600" dirty="0" smtClean="0"/>
                        <a:t>As</a:t>
                      </a:r>
                      <a:r>
                        <a:rPr lang="en-GB" sz="1600" baseline="0" dirty="0" smtClean="0"/>
                        <a:t> a result of this workshop, what changes will you make to your practice?</a:t>
                      </a:r>
                      <a:endParaRPr lang="en-GB" sz="1600" dirty="0"/>
                    </a:p>
                  </a:txBody>
                  <a:tcPr marL="121920" marR="121920"/>
                </a:tc>
                <a:tc>
                  <a:txBody>
                    <a:bodyPr/>
                    <a:lstStyle/>
                    <a:p>
                      <a:r>
                        <a:rPr lang="en-GB" sz="1600" dirty="0" smtClean="0"/>
                        <a:t>Resources/</a:t>
                      </a:r>
                      <a:r>
                        <a:rPr lang="en-GB" sz="1600" baseline="0" dirty="0" smtClean="0"/>
                        <a:t>further reading/support needed to complete your target.</a:t>
                      </a:r>
                      <a:endParaRPr lang="en-GB" sz="1600" dirty="0"/>
                    </a:p>
                  </a:txBody>
                  <a:tcPr marL="121920" marR="121920"/>
                </a:tc>
              </a:tr>
              <a:tr h="1338706">
                <a:tc>
                  <a:txBody>
                    <a:bodyPr/>
                    <a:lstStyle/>
                    <a:p>
                      <a:r>
                        <a:rPr lang="en-GB" dirty="0" smtClean="0"/>
                        <a:t>Next</a:t>
                      </a:r>
                      <a:r>
                        <a:rPr lang="en-GB" baseline="0" dirty="0" smtClean="0"/>
                        <a:t> week</a:t>
                      </a:r>
                      <a:endParaRPr lang="en-GB" dirty="0"/>
                    </a:p>
                  </a:txBody>
                  <a:tcPr marL="121920" marR="121920"/>
                </a:tc>
                <a:tc>
                  <a:txBody>
                    <a:bodyPr/>
                    <a:lstStyle/>
                    <a:p>
                      <a:endParaRPr lang="en-GB" dirty="0"/>
                    </a:p>
                  </a:txBody>
                  <a:tcPr marL="121920" marR="121920"/>
                </a:tc>
                <a:tc>
                  <a:txBody>
                    <a:bodyPr/>
                    <a:lstStyle/>
                    <a:p>
                      <a:endParaRPr lang="en-GB"/>
                    </a:p>
                  </a:txBody>
                  <a:tcPr marL="121920" marR="121920"/>
                </a:tc>
              </a:tr>
              <a:tr h="1338706">
                <a:tc>
                  <a:txBody>
                    <a:bodyPr/>
                    <a:lstStyle/>
                    <a:p>
                      <a:r>
                        <a:rPr lang="en-GB" smtClean="0"/>
                        <a:t>Next term</a:t>
                      </a:r>
                      <a:endParaRPr lang="en-GB" dirty="0" smtClean="0"/>
                    </a:p>
                  </a:txBody>
                  <a:tcPr marL="121920" marR="121920"/>
                </a:tc>
                <a:tc>
                  <a:txBody>
                    <a:bodyPr/>
                    <a:lstStyle/>
                    <a:p>
                      <a:endParaRPr lang="en-GB" dirty="0" smtClean="0"/>
                    </a:p>
                  </a:txBody>
                  <a:tcPr marL="121920" marR="121920"/>
                </a:tc>
                <a:tc>
                  <a:txBody>
                    <a:bodyPr/>
                    <a:lstStyle/>
                    <a:p>
                      <a:endParaRPr lang="en-GB"/>
                    </a:p>
                  </a:txBody>
                  <a:tcPr marL="121920" marR="121920"/>
                </a:tc>
              </a:tr>
              <a:tr h="1338706">
                <a:tc>
                  <a:txBody>
                    <a:bodyPr/>
                    <a:lstStyle/>
                    <a:p>
                      <a:r>
                        <a:rPr lang="en-GB" dirty="0" smtClean="0"/>
                        <a:t>Next session</a:t>
                      </a:r>
                      <a:endParaRPr lang="en-GB" dirty="0"/>
                    </a:p>
                  </a:txBody>
                  <a:tcPr marL="121920" marR="121920"/>
                </a:tc>
                <a:tc>
                  <a:txBody>
                    <a:bodyPr/>
                    <a:lstStyle/>
                    <a:p>
                      <a:endParaRPr lang="en-GB" dirty="0"/>
                    </a:p>
                  </a:txBody>
                  <a:tcPr marL="121920" marR="121920"/>
                </a:tc>
                <a:tc>
                  <a:txBody>
                    <a:bodyPr/>
                    <a:lstStyle/>
                    <a:p>
                      <a:endParaRPr lang="en-GB" dirty="0"/>
                    </a:p>
                  </a:txBody>
                  <a:tcPr marL="121920" marR="121920"/>
                </a:tc>
              </a:tr>
            </a:tbl>
          </a:graphicData>
        </a:graphic>
      </p:graphicFrame>
    </p:spTree>
    <p:extLst>
      <p:ext uri="{BB962C8B-B14F-4D97-AF65-F5344CB8AC3E}">
        <p14:creationId xmlns:p14="http://schemas.microsoft.com/office/powerpoint/2010/main" val="2780389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538" y="3736094"/>
            <a:ext cx="12263839" cy="3140449"/>
            <a:chOff x="-18539" y="3736092"/>
            <a:chExt cx="12263839" cy="3140449"/>
          </a:xfrm>
        </p:grpSpPr>
        <p:pic>
          <p:nvPicPr>
            <p:cNvPr id="6" name="Picture 5"/>
            <p:cNvPicPr>
              <a:picLocks noChangeAspect="1"/>
            </p:cNvPicPr>
            <p:nvPr/>
          </p:nvPicPr>
          <p:blipFill rotWithShape="1">
            <a:blip r:embed="rId3"/>
            <a:srcRect l="23724" t="23521" r="26011" b="31464"/>
            <a:stretch/>
          </p:blipFill>
          <p:spPr>
            <a:xfrm>
              <a:off x="-18539" y="3736092"/>
              <a:ext cx="12263839" cy="3140449"/>
            </a:xfrm>
            <a:prstGeom prst="rect">
              <a:avLst/>
            </a:prstGeom>
          </p:spPr>
        </p:pic>
        <p:pic>
          <p:nvPicPr>
            <p:cNvPr id="7" name="Picture 6"/>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713769" y="1916499"/>
            <a:ext cx="4386869" cy="3039180"/>
          </a:xfrm>
        </p:spPr>
        <p:txBody>
          <a:bodyPr/>
          <a:lstStyle/>
          <a:p>
            <a:r>
              <a:rPr lang="en-US" sz="1400" b="1" dirty="0" smtClean="0">
                <a:solidFill>
                  <a:schemeClr val="tx1"/>
                </a:solidFill>
              </a:rPr>
              <a:t>Education Scotland</a:t>
            </a:r>
          </a:p>
          <a:p>
            <a:r>
              <a:rPr lang="en-US" sz="1400" dirty="0" err="1" smtClean="0">
                <a:solidFill>
                  <a:schemeClr val="tx1"/>
                </a:solidFill>
              </a:rPr>
              <a:t>Denholm</a:t>
            </a:r>
            <a:r>
              <a:rPr lang="en-US" sz="1400" dirty="0" smtClean="0">
                <a:solidFill>
                  <a:schemeClr val="tx1"/>
                </a:solidFill>
              </a:rPr>
              <a:t> House</a:t>
            </a:r>
            <a:endParaRPr lang="en-GB" sz="1400" dirty="0">
              <a:solidFill>
                <a:schemeClr val="tx1"/>
              </a:solidFill>
            </a:endParaRPr>
          </a:p>
          <a:p>
            <a:r>
              <a:rPr lang="en-US" sz="1400" dirty="0" err="1" smtClean="0">
                <a:solidFill>
                  <a:schemeClr val="tx1"/>
                </a:solidFill>
              </a:rPr>
              <a:t>Almondvale</a:t>
            </a:r>
            <a:r>
              <a:rPr lang="en-US" sz="1400" dirty="0" smtClean="0">
                <a:solidFill>
                  <a:schemeClr val="tx1"/>
                </a:solidFill>
              </a:rPr>
              <a:t> </a:t>
            </a:r>
            <a:r>
              <a:rPr lang="en-US" sz="1400" dirty="0">
                <a:solidFill>
                  <a:schemeClr val="tx1"/>
                </a:solidFill>
              </a:rPr>
              <a:t>Business Park</a:t>
            </a:r>
            <a:endParaRPr lang="en-GB" sz="1400" dirty="0">
              <a:solidFill>
                <a:schemeClr val="tx1"/>
              </a:solidFill>
            </a:endParaRPr>
          </a:p>
          <a:p>
            <a:r>
              <a:rPr lang="en-US" sz="1400" dirty="0" err="1">
                <a:solidFill>
                  <a:schemeClr val="tx1"/>
                </a:solidFill>
              </a:rPr>
              <a:t>Almondvale</a:t>
            </a:r>
            <a:r>
              <a:rPr lang="en-US" sz="1400" dirty="0">
                <a:solidFill>
                  <a:schemeClr val="tx1"/>
                </a:solidFill>
              </a:rPr>
              <a:t> Way</a:t>
            </a:r>
            <a:endParaRPr lang="en-GB" sz="1400" dirty="0">
              <a:solidFill>
                <a:schemeClr val="tx1"/>
              </a:solidFill>
            </a:endParaRPr>
          </a:p>
          <a:p>
            <a:r>
              <a:rPr lang="en-US" sz="1400" dirty="0">
                <a:solidFill>
                  <a:schemeClr val="tx1"/>
                </a:solidFill>
              </a:rPr>
              <a:t>Livingston EH54 6GA</a:t>
            </a:r>
            <a:endParaRPr lang="en-GB" sz="1400" dirty="0">
              <a:solidFill>
                <a:schemeClr val="tx1"/>
              </a:solidFill>
            </a:endParaRPr>
          </a:p>
          <a:p>
            <a:endParaRPr lang="en-GB" sz="1400" dirty="0">
              <a:solidFill>
                <a:schemeClr val="tx1"/>
              </a:solidFill>
            </a:endParaRPr>
          </a:p>
          <a:p>
            <a:r>
              <a:rPr lang="en-US" sz="1400" b="1" dirty="0">
                <a:solidFill>
                  <a:schemeClr val="tx1"/>
                </a:solidFill>
              </a:rPr>
              <a:t>T   </a:t>
            </a:r>
            <a:r>
              <a:rPr lang="en-US" sz="1400" dirty="0">
                <a:solidFill>
                  <a:schemeClr val="tx1"/>
                </a:solidFill>
              </a:rPr>
              <a:t>+44 (0)141 282 5000</a:t>
            </a:r>
            <a:endParaRPr lang="en-GB" sz="1400" dirty="0">
              <a:solidFill>
                <a:schemeClr val="tx1"/>
              </a:solidFill>
            </a:endParaRPr>
          </a:p>
          <a:p>
            <a:r>
              <a:rPr lang="en-US" sz="1400" b="1" dirty="0"/>
              <a:t>E   </a:t>
            </a:r>
            <a:r>
              <a:rPr lang="en-US" sz="1400" dirty="0" smtClean="0">
                <a:hlinkClick r:id="rId5"/>
              </a:rPr>
              <a:t>enquiries@educationscotland.gov.uk</a:t>
            </a:r>
            <a:r>
              <a:rPr lang="en-US" sz="1400" dirty="0" smtClean="0"/>
              <a:t> </a:t>
            </a:r>
            <a:endParaRPr lang="en-GB" sz="1400" dirty="0"/>
          </a:p>
          <a:p>
            <a:r>
              <a:rPr lang="en-US" sz="1400" dirty="0"/>
              <a:t> </a:t>
            </a:r>
            <a:endParaRPr lang="en-GB" sz="1400" dirty="0"/>
          </a:p>
          <a:p>
            <a:r>
              <a:rPr lang="en-US" sz="1400" b="1" dirty="0" smtClean="0">
                <a:solidFill>
                  <a:srgbClr val="00ABB5"/>
                </a:solidFill>
                <a:hlinkClick r:id="rId6"/>
              </a:rPr>
              <a:t>www.educationscotland.gov.uk</a:t>
            </a:r>
            <a:r>
              <a:rPr lang="en-US" sz="1400" dirty="0" smtClean="0">
                <a:solidFill>
                  <a:srgbClr val="00ABB5"/>
                </a:solidFill>
                <a:hlinkClick r:id="rId6"/>
              </a:rPr>
              <a:t> </a:t>
            </a:r>
            <a:endParaRPr lang="en-GB" sz="1400" dirty="0">
              <a:solidFill>
                <a:srgbClr val="00ABB5"/>
              </a:solidFill>
            </a:endParaRPr>
          </a:p>
        </p:txBody>
      </p:sp>
      <p:pic>
        <p:nvPicPr>
          <p:cNvPr id="4" name="Picture 3" descr="ES_alllogos_colour-01.png"/>
          <p:cNvPicPr>
            <a:picLocks noChangeAspect="1"/>
          </p:cNvPicPr>
          <p:nvPr/>
        </p:nvPicPr>
        <p:blipFill rotWithShape="1">
          <a:blip r:embed="rId7" cstate="print">
            <a:extLst>
              <a:ext uri="{28A0092B-C50C-407E-A947-70E740481C1C}">
                <a14:useLocalDpi xmlns:a14="http://schemas.microsoft.com/office/drawing/2010/main" val="0"/>
              </a:ext>
            </a:extLst>
          </a:blip>
          <a:srcRect l="9653" t="15093" r="10209" b="27991"/>
          <a:stretch/>
        </p:blipFill>
        <p:spPr>
          <a:xfrm>
            <a:off x="546913" y="398641"/>
            <a:ext cx="2604792" cy="1131025"/>
          </a:xfrm>
          <a:prstGeom prst="rect">
            <a:avLst/>
          </a:prstGeom>
        </p:spPr>
      </p:pic>
    </p:spTree>
    <p:extLst>
      <p:ext uri="{BB962C8B-B14F-4D97-AF65-F5344CB8AC3E}">
        <p14:creationId xmlns:p14="http://schemas.microsoft.com/office/powerpoint/2010/main" val="3232934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the workshop</a:t>
            </a:r>
            <a:endParaRPr lang="en-GB" dirty="0"/>
          </a:p>
        </p:txBody>
      </p:sp>
      <p:sp>
        <p:nvSpPr>
          <p:cNvPr id="3" name="Content Placeholder 2"/>
          <p:cNvSpPr>
            <a:spLocks noGrp="1"/>
          </p:cNvSpPr>
          <p:nvPr>
            <p:ph idx="1"/>
          </p:nvPr>
        </p:nvSpPr>
        <p:spPr/>
        <p:txBody>
          <a:bodyPr/>
          <a:lstStyle/>
          <a:p>
            <a:r>
              <a:rPr lang="en-GB" dirty="0" smtClean="0"/>
              <a:t>This workshop has been designed to support improvement in teaching and assessing writing in all subject areas in levels first to third.</a:t>
            </a:r>
          </a:p>
          <a:p>
            <a:endParaRPr lang="en-GB" dirty="0"/>
          </a:p>
          <a:p>
            <a:r>
              <a:rPr lang="en-GB" dirty="0" smtClean="0"/>
              <a:t>The workshop can be delivered by Faculty heads, principal teachers, literacy leaders, </a:t>
            </a:r>
            <a:r>
              <a:rPr lang="en-GB" dirty="0" err="1" smtClean="0"/>
              <a:t>CLPL</a:t>
            </a:r>
            <a:r>
              <a:rPr lang="en-GB" dirty="0" smtClean="0"/>
              <a:t> leaders.</a:t>
            </a:r>
          </a:p>
          <a:p>
            <a:endParaRPr lang="en-GB" dirty="0"/>
          </a:p>
          <a:p>
            <a:endParaRPr lang="en-GB" dirty="0"/>
          </a:p>
        </p:txBody>
      </p:sp>
    </p:spTree>
    <p:extLst>
      <p:ext uri="{BB962C8B-B14F-4D97-AF65-F5344CB8AC3E}">
        <p14:creationId xmlns:p14="http://schemas.microsoft.com/office/powerpoint/2010/main" val="122135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24417" y="488958"/>
            <a:ext cx="11049000" cy="782637"/>
          </a:xfrm>
        </p:spPr>
        <p:txBody>
          <a:bodyPr/>
          <a:lstStyle/>
          <a:p>
            <a:pPr algn="ctr" eaLnBrk="1" hangingPunct="1"/>
            <a:r>
              <a:rPr lang="en-GB" sz="3600" dirty="0" smtClean="0">
                <a:cs typeface="Calibri" pitchFamily="34" charset="0"/>
              </a:rPr>
              <a:t>Aims</a:t>
            </a:r>
          </a:p>
        </p:txBody>
      </p:sp>
      <p:sp>
        <p:nvSpPr>
          <p:cNvPr id="3" name="Content Placeholder 2"/>
          <p:cNvSpPr>
            <a:spLocks noGrp="1"/>
          </p:cNvSpPr>
          <p:nvPr>
            <p:ph idx="1"/>
          </p:nvPr>
        </p:nvSpPr>
        <p:spPr>
          <a:xfrm>
            <a:off x="1007538" y="1196976"/>
            <a:ext cx="10521951" cy="4824413"/>
          </a:xfrm>
        </p:spPr>
        <p:txBody>
          <a:bodyPr/>
          <a:lstStyle/>
          <a:p>
            <a:pPr marL="0" indent="0" eaLnBrk="1" hangingPunct="1">
              <a:buClr>
                <a:srgbClr val="00ABB5"/>
              </a:buClr>
              <a:buFont typeface="Arial"/>
              <a:buNone/>
              <a:defRPr/>
            </a:pPr>
            <a:r>
              <a:rPr lang="en-GB" b="1" dirty="0" smtClean="0">
                <a:solidFill>
                  <a:schemeClr val="tx1"/>
                </a:solidFill>
              </a:rPr>
              <a:t>    </a:t>
            </a:r>
          </a:p>
          <a:p>
            <a:pPr marL="0" indent="0" eaLnBrk="1" hangingPunct="1">
              <a:buClr>
                <a:srgbClr val="00ABB5"/>
              </a:buClr>
              <a:buFont typeface="Arial"/>
              <a:buNone/>
              <a:defRPr/>
            </a:pPr>
            <a:endParaRPr lang="en-GB" b="1" dirty="0">
              <a:solidFill>
                <a:schemeClr val="tx1"/>
              </a:solidFill>
            </a:endParaRPr>
          </a:p>
          <a:p>
            <a:pPr marL="0" indent="0" eaLnBrk="1" hangingPunct="1">
              <a:buClr>
                <a:srgbClr val="00ABB5"/>
              </a:buClr>
              <a:buFont typeface="Arial"/>
              <a:buNone/>
              <a:defRPr/>
            </a:pPr>
            <a:endParaRPr lang="en-GB" dirty="0">
              <a:solidFill>
                <a:schemeClr val="tx1"/>
              </a:solidFill>
            </a:endParaRPr>
          </a:p>
          <a:p>
            <a:pPr marL="342900" indent="-342900">
              <a:buClr>
                <a:srgbClr val="00ABB5"/>
              </a:buClr>
              <a:buSzPct val="124000"/>
              <a:buFont typeface="Wingdings" pitchFamily="2" charset="2"/>
              <a:buChar char="§"/>
              <a:defRPr/>
            </a:pPr>
            <a:r>
              <a:rPr lang="en-GB" dirty="0">
                <a:solidFill>
                  <a:schemeClr val="tx1"/>
                </a:solidFill>
              </a:rPr>
              <a:t>To reflect on current practice in the learning and teaching </a:t>
            </a:r>
            <a:r>
              <a:rPr lang="en-GB" dirty="0" smtClean="0">
                <a:solidFill>
                  <a:schemeClr val="tx1"/>
                </a:solidFill>
              </a:rPr>
              <a:t>and assessment of writing</a:t>
            </a:r>
            <a:r>
              <a:rPr lang="en-GB" dirty="0">
                <a:solidFill>
                  <a:schemeClr val="tx1"/>
                </a:solidFill>
              </a:rPr>
              <a:t> </a:t>
            </a:r>
            <a:r>
              <a:rPr lang="en-GB" dirty="0" smtClean="0">
                <a:solidFill>
                  <a:schemeClr val="tx1"/>
                </a:solidFill>
              </a:rPr>
              <a:t>in </a:t>
            </a:r>
            <a:r>
              <a:rPr lang="en-GB" dirty="0">
                <a:solidFill>
                  <a:schemeClr val="tx1"/>
                </a:solidFill>
              </a:rPr>
              <a:t>your establishment</a:t>
            </a:r>
          </a:p>
          <a:p>
            <a:pPr marL="342900" indent="-342900">
              <a:buClr>
                <a:srgbClr val="00ABB5"/>
              </a:buClr>
              <a:buFont typeface="Wingdings" pitchFamily="2" charset="2"/>
              <a:buChar char="§"/>
              <a:defRPr/>
            </a:pPr>
            <a:endParaRPr lang="en-GB" dirty="0">
              <a:solidFill>
                <a:schemeClr val="tx1"/>
              </a:solidFill>
            </a:endParaRPr>
          </a:p>
          <a:p>
            <a:pPr marL="342900" indent="-342900">
              <a:buClr>
                <a:srgbClr val="00ABB5"/>
              </a:buClr>
              <a:buSzPct val="124000"/>
              <a:buFont typeface="Wingdings" pitchFamily="2" charset="2"/>
              <a:buChar char="§"/>
              <a:defRPr/>
            </a:pPr>
            <a:r>
              <a:rPr lang="en-GB" dirty="0">
                <a:solidFill>
                  <a:schemeClr val="tx1"/>
                </a:solidFill>
              </a:rPr>
              <a:t>To develop practitioners’ understanding and skills in this area in order to improve learners’ attainment</a:t>
            </a:r>
            <a:r>
              <a:rPr lang="en-GB" dirty="0" smtClean="0">
                <a:solidFill>
                  <a:schemeClr val="tx1"/>
                </a:solidFill>
              </a:rPr>
              <a:t>.</a:t>
            </a:r>
          </a:p>
          <a:p>
            <a:pPr marL="342900" indent="-342900">
              <a:buClr>
                <a:srgbClr val="00ABB5"/>
              </a:buClr>
              <a:buSzPct val="124000"/>
              <a:buFont typeface="Wingdings" pitchFamily="2" charset="2"/>
              <a:buChar char="§"/>
              <a:defRPr/>
            </a:pPr>
            <a:endParaRPr lang="en-GB" dirty="0">
              <a:solidFill>
                <a:schemeClr val="tx1"/>
              </a:solidFill>
            </a:endParaRPr>
          </a:p>
          <a:p>
            <a:pPr marL="342900" indent="-342900">
              <a:buClr>
                <a:srgbClr val="00ABB5"/>
              </a:buClr>
              <a:buSzPct val="124000"/>
              <a:buFont typeface="Wingdings" pitchFamily="2" charset="2"/>
              <a:buChar char="§"/>
              <a:defRPr/>
            </a:pPr>
            <a:endParaRPr lang="en-GB" dirty="0">
              <a:solidFill>
                <a:schemeClr val="tx1"/>
              </a:solidFill>
            </a:endParaRPr>
          </a:p>
          <a:p>
            <a:pPr>
              <a:buClr>
                <a:srgbClr val="00ABB5"/>
              </a:buClr>
              <a:defRPr/>
            </a:pPr>
            <a:endParaRPr lang="en-GB" sz="3200" dirty="0">
              <a:solidFill>
                <a:schemeClr val="tx1"/>
              </a:solidFill>
            </a:endParaRPr>
          </a:p>
          <a:p>
            <a:pPr eaLnBrk="1" hangingPunct="1">
              <a:buClr>
                <a:srgbClr val="00ABB5"/>
              </a:buClr>
              <a:defRPr/>
            </a:pPr>
            <a:endParaRPr lang="en-GB" sz="2800" dirty="0" smtClean="0">
              <a:solidFill>
                <a:schemeClr val="tx1"/>
              </a:solidFill>
              <a:cs typeface="Calibri" pitchFamily="34" charset="0"/>
            </a:endParaRPr>
          </a:p>
          <a:p>
            <a:pPr marL="1085850" lvl="1" indent="-342900" eaLnBrk="1" hangingPunct="1">
              <a:defRPr/>
            </a:pPr>
            <a:endParaRPr lang="en-GB" sz="2800" dirty="0" smtClean="0">
              <a:solidFill>
                <a:schemeClr val="tx1"/>
              </a:solidFill>
            </a:endParaRPr>
          </a:p>
          <a:p>
            <a:pPr lvl="1" indent="0" eaLnBrk="1" hangingPunct="1">
              <a:buFont typeface="Arial"/>
              <a:buNone/>
              <a:defRPr/>
            </a:pPr>
            <a:endParaRPr lang="en-GB" sz="2400" dirty="0" smtClean="0">
              <a:solidFill>
                <a:schemeClr val="tx1">
                  <a:lumMod val="65000"/>
                  <a:lumOff val="35000"/>
                </a:schemeClr>
              </a:solidFill>
            </a:endParaRPr>
          </a:p>
          <a:p>
            <a:pPr marL="0" indent="0" eaLnBrk="1" hangingPunct="1">
              <a:buClr>
                <a:srgbClr val="00ABB5"/>
              </a:buClr>
              <a:buFont typeface="Arial"/>
              <a:buNone/>
              <a:defRPr/>
            </a:pPr>
            <a:endParaRPr lang="en-GB" sz="2400" b="1" dirty="0" smtClean="0">
              <a:solidFill>
                <a:schemeClr val="tx1">
                  <a:lumMod val="65000"/>
                  <a:lumOff val="35000"/>
                </a:schemeClr>
              </a:solidFill>
            </a:endParaRPr>
          </a:p>
        </p:txBody>
      </p:sp>
    </p:spTree>
    <p:extLst>
      <p:ext uri="{BB962C8B-B14F-4D97-AF65-F5344CB8AC3E}">
        <p14:creationId xmlns:p14="http://schemas.microsoft.com/office/powerpoint/2010/main" val="2840817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59" y="210473"/>
            <a:ext cx="10836972" cy="711200"/>
          </a:xfrm>
        </p:spPr>
        <p:txBody>
          <a:bodyPr/>
          <a:lstStyle/>
          <a:p>
            <a:pPr algn="ctr"/>
            <a:r>
              <a:rPr lang="en-GB" dirty="0" smtClean="0"/>
              <a:t>Outline of workshop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9416189"/>
              </p:ext>
            </p:extLst>
          </p:nvPr>
        </p:nvGraphicFramePr>
        <p:xfrm>
          <a:off x="719329" y="987552"/>
          <a:ext cx="10290048" cy="4403421"/>
        </p:xfrm>
        <a:graphic>
          <a:graphicData uri="http://schemas.openxmlformats.org/drawingml/2006/table">
            <a:tbl>
              <a:tblPr firstRow="1" bandRow="1">
                <a:tableStyleId>{5C22544A-7EE6-4342-B048-85BDC9FD1C3A}</a:tableStyleId>
              </a:tblPr>
              <a:tblGrid>
                <a:gridCol w="857144"/>
                <a:gridCol w="5355362"/>
                <a:gridCol w="1163164"/>
                <a:gridCol w="2914378"/>
              </a:tblGrid>
              <a:tr h="865204">
                <a:tc>
                  <a:txBody>
                    <a:bodyPr/>
                    <a:lstStyle/>
                    <a:p>
                      <a:endParaRPr lang="en-GB" dirty="0"/>
                    </a:p>
                  </a:txBody>
                  <a:tcPr/>
                </a:tc>
                <a:tc>
                  <a:txBody>
                    <a:bodyPr/>
                    <a:lstStyle/>
                    <a:p>
                      <a:r>
                        <a:rPr lang="en-GB" dirty="0" smtClean="0"/>
                        <a:t>Focus</a:t>
                      </a:r>
                      <a:endParaRPr lang="en-GB" dirty="0"/>
                    </a:p>
                  </a:txBody>
                  <a:tcPr/>
                </a:tc>
                <a:tc>
                  <a:txBody>
                    <a:bodyPr/>
                    <a:lstStyle/>
                    <a:p>
                      <a:r>
                        <a:rPr lang="en-GB" dirty="0" smtClean="0"/>
                        <a:t>Slides </a:t>
                      </a:r>
                      <a:endParaRPr lang="en-GB" dirty="0"/>
                    </a:p>
                  </a:txBody>
                  <a:tcPr/>
                </a:tc>
                <a:tc>
                  <a:txBody>
                    <a:bodyPr/>
                    <a:lstStyle/>
                    <a:p>
                      <a:r>
                        <a:rPr lang="en-GB" dirty="0" smtClean="0"/>
                        <a:t>Time (</a:t>
                      </a:r>
                      <a:r>
                        <a:rPr lang="en-GB" dirty="0" err="1" smtClean="0"/>
                        <a:t>approx</a:t>
                      </a:r>
                      <a:r>
                        <a:rPr lang="en-GB" dirty="0" smtClean="0"/>
                        <a:t>)</a:t>
                      </a:r>
                      <a:endParaRPr lang="en-GB" dirty="0"/>
                    </a:p>
                  </a:txBody>
                  <a:tcPr/>
                </a:tc>
              </a:tr>
              <a:tr h="815298">
                <a:tc>
                  <a:txBody>
                    <a:bodyPr/>
                    <a:lstStyle/>
                    <a:p>
                      <a:r>
                        <a:rPr lang="en-GB" dirty="0" smtClean="0"/>
                        <a:t>Part</a:t>
                      </a:r>
                      <a:r>
                        <a:rPr lang="en-GB" baseline="0" dirty="0" smtClean="0"/>
                        <a:t> 1</a:t>
                      </a:r>
                      <a:endParaRPr lang="en-GB" dirty="0"/>
                    </a:p>
                  </a:txBody>
                  <a:tcPr/>
                </a:tc>
                <a:tc>
                  <a:txBody>
                    <a:bodyPr/>
                    <a:lstStyle/>
                    <a:p>
                      <a:r>
                        <a:rPr lang="en-GB" dirty="0" smtClean="0"/>
                        <a:t>Modelling</a:t>
                      </a:r>
                      <a:r>
                        <a:rPr lang="en-GB" baseline="0" dirty="0" smtClean="0"/>
                        <a:t> writing skills</a:t>
                      </a:r>
                      <a:endParaRPr lang="en-GB" dirty="0"/>
                    </a:p>
                  </a:txBody>
                  <a:tcPr/>
                </a:tc>
                <a:tc>
                  <a:txBody>
                    <a:bodyPr/>
                    <a:lstStyle/>
                    <a:p>
                      <a:pPr algn="ctr"/>
                      <a:r>
                        <a:rPr lang="en-GB" dirty="0" smtClean="0"/>
                        <a:t>7-11</a:t>
                      </a:r>
                      <a:endParaRPr lang="en-GB" dirty="0"/>
                    </a:p>
                  </a:txBody>
                  <a:tcPr/>
                </a:tc>
                <a:tc>
                  <a:txBody>
                    <a:bodyPr/>
                    <a:lstStyle/>
                    <a:p>
                      <a:r>
                        <a:rPr lang="en-GB" dirty="0" smtClean="0"/>
                        <a:t>45 </a:t>
                      </a:r>
                      <a:r>
                        <a:rPr lang="en-GB" dirty="0" err="1" smtClean="0"/>
                        <a:t>mins</a:t>
                      </a:r>
                      <a:r>
                        <a:rPr lang="en-GB" dirty="0" smtClean="0"/>
                        <a:t> to an hour</a:t>
                      </a:r>
                      <a:endParaRPr lang="en-GB" dirty="0"/>
                    </a:p>
                  </a:txBody>
                  <a:tcPr/>
                </a:tc>
              </a:tr>
              <a:tr h="815298">
                <a:tc>
                  <a:txBody>
                    <a:bodyPr/>
                    <a:lstStyle/>
                    <a:p>
                      <a:r>
                        <a:rPr lang="en-GB" dirty="0" smtClean="0"/>
                        <a:t>Part</a:t>
                      </a:r>
                      <a:r>
                        <a:rPr lang="en-GB" baseline="0" dirty="0" smtClean="0"/>
                        <a:t> 2</a:t>
                      </a:r>
                      <a:endParaRPr lang="en-GB" dirty="0"/>
                    </a:p>
                  </a:txBody>
                  <a:tcPr/>
                </a:tc>
                <a:tc>
                  <a:txBody>
                    <a:bodyPr/>
                    <a:lstStyle/>
                    <a:p>
                      <a:r>
                        <a:rPr lang="en-GB" dirty="0" smtClean="0">
                          <a:solidFill>
                            <a:schemeClr val="tx1"/>
                          </a:solidFill>
                        </a:rPr>
                        <a:t>Case</a:t>
                      </a:r>
                      <a:r>
                        <a:rPr lang="en-GB" baseline="0" dirty="0" smtClean="0">
                          <a:solidFill>
                            <a:schemeClr val="tx1"/>
                          </a:solidFill>
                        </a:rPr>
                        <a:t> Study – A writing strategy</a:t>
                      </a:r>
                      <a:endParaRPr lang="en-GB" dirty="0">
                        <a:solidFill>
                          <a:schemeClr val="tx1"/>
                        </a:solidFill>
                      </a:endParaRPr>
                    </a:p>
                  </a:txBody>
                  <a:tcPr/>
                </a:tc>
                <a:tc>
                  <a:txBody>
                    <a:bodyPr/>
                    <a:lstStyle/>
                    <a:p>
                      <a:pPr algn="ctr"/>
                      <a:r>
                        <a:rPr lang="en-GB" dirty="0" smtClean="0"/>
                        <a:t>12-14</a:t>
                      </a:r>
                      <a:endParaRPr lang="en-GB" dirty="0"/>
                    </a:p>
                  </a:txBody>
                  <a:tcPr/>
                </a:tc>
                <a:tc>
                  <a:txBody>
                    <a:bodyPr/>
                    <a:lstStyle/>
                    <a:p>
                      <a:r>
                        <a:rPr lang="en-GB" dirty="0" smtClean="0"/>
                        <a:t>30</a:t>
                      </a:r>
                      <a:r>
                        <a:rPr lang="en-GB" baseline="0" dirty="0" smtClean="0"/>
                        <a:t> – 45 </a:t>
                      </a:r>
                      <a:r>
                        <a:rPr lang="en-GB" baseline="0" dirty="0" err="1" smtClean="0"/>
                        <a:t>mins</a:t>
                      </a:r>
                      <a:endParaRPr lang="en-GB" dirty="0"/>
                    </a:p>
                  </a:txBody>
                  <a:tcPr/>
                </a:tc>
              </a:tr>
              <a:tr h="1092323">
                <a:tc>
                  <a:txBody>
                    <a:bodyPr/>
                    <a:lstStyle/>
                    <a:p>
                      <a:r>
                        <a:rPr lang="en-GB" dirty="0" smtClean="0"/>
                        <a:t>Part</a:t>
                      </a:r>
                      <a:r>
                        <a:rPr lang="en-GB" baseline="0" dirty="0" smtClean="0"/>
                        <a:t> 3</a:t>
                      </a:r>
                      <a:endParaRPr lang="en-GB" dirty="0"/>
                    </a:p>
                  </a:txBody>
                  <a:tcPr/>
                </a:tc>
                <a:tc>
                  <a:txBody>
                    <a:bodyPr/>
                    <a:lstStyle/>
                    <a:p>
                      <a:r>
                        <a:rPr lang="en-GB" dirty="0" smtClean="0">
                          <a:solidFill>
                            <a:schemeClr val="tx1"/>
                          </a:solidFill>
                        </a:rPr>
                        <a:t>Writing Across Learning</a:t>
                      </a:r>
                      <a:endParaRPr lang="en-GB" dirty="0">
                        <a:solidFill>
                          <a:schemeClr val="tx1"/>
                        </a:solidFill>
                      </a:endParaRPr>
                    </a:p>
                  </a:txBody>
                  <a:tcPr/>
                </a:tc>
                <a:tc>
                  <a:txBody>
                    <a:bodyPr/>
                    <a:lstStyle/>
                    <a:p>
                      <a:pPr algn="ctr"/>
                      <a:endParaRPr lang="en-GB" dirty="0" smtClean="0"/>
                    </a:p>
                    <a:p>
                      <a:r>
                        <a:rPr lang="en-GB" dirty="0" smtClean="0"/>
                        <a:t>   15-17</a:t>
                      </a:r>
                    </a:p>
                    <a:p>
                      <a:endParaRPr lang="en-GB" dirty="0" smtClean="0"/>
                    </a:p>
                  </a:txBody>
                  <a:tcPr/>
                </a:tc>
                <a:tc>
                  <a:txBody>
                    <a:bodyPr/>
                    <a:lstStyle/>
                    <a:p>
                      <a:r>
                        <a:rPr lang="en-GB" dirty="0" smtClean="0"/>
                        <a:t>45</a:t>
                      </a:r>
                      <a:r>
                        <a:rPr lang="en-GB" baseline="0" dirty="0" smtClean="0"/>
                        <a:t> </a:t>
                      </a:r>
                      <a:r>
                        <a:rPr lang="en-GB" baseline="0" dirty="0" err="1" smtClean="0"/>
                        <a:t>mins</a:t>
                      </a:r>
                      <a:r>
                        <a:rPr lang="en-GB" baseline="0" dirty="0" smtClean="0"/>
                        <a:t> – 2 hours+</a:t>
                      </a:r>
                      <a:endParaRPr lang="en-GB" dirty="0" smtClean="0"/>
                    </a:p>
                    <a:p>
                      <a:endParaRPr lang="en-GB" dirty="0" smtClean="0"/>
                    </a:p>
                    <a:p>
                      <a:endParaRPr lang="en-GB" dirty="0"/>
                    </a:p>
                  </a:txBody>
                  <a:tcPr/>
                </a:tc>
              </a:tr>
              <a:tr h="815298">
                <a:tc>
                  <a:txBody>
                    <a:bodyPr/>
                    <a:lstStyle/>
                    <a:p>
                      <a:r>
                        <a:rPr lang="en-GB" dirty="0" smtClean="0"/>
                        <a:t>Part 4</a:t>
                      </a:r>
                      <a:endParaRPr lang="en-GB" dirty="0"/>
                    </a:p>
                  </a:txBody>
                  <a:tcPr/>
                </a:tc>
                <a:tc>
                  <a:txBody>
                    <a:bodyPr/>
                    <a:lstStyle/>
                    <a:p>
                      <a:r>
                        <a:rPr lang="en-GB" dirty="0" smtClean="0"/>
                        <a:t>Reflection and planning</a:t>
                      </a:r>
                      <a:endParaRPr lang="en-GB" dirty="0"/>
                    </a:p>
                  </a:txBody>
                  <a:tcPr/>
                </a:tc>
                <a:tc>
                  <a:txBody>
                    <a:bodyPr/>
                    <a:lstStyle/>
                    <a:p>
                      <a:pPr algn="ctr"/>
                      <a:r>
                        <a:rPr lang="en-GB" dirty="0" smtClean="0"/>
                        <a:t>23</a:t>
                      </a:r>
                      <a:endParaRPr lang="en-GB" dirty="0"/>
                    </a:p>
                  </a:txBody>
                  <a:tcPr/>
                </a:tc>
                <a:tc>
                  <a:txBody>
                    <a:bodyPr/>
                    <a:lstStyle/>
                    <a:p>
                      <a:r>
                        <a:rPr lang="en-GB" dirty="0" smtClean="0"/>
                        <a:t>15 </a:t>
                      </a:r>
                      <a:r>
                        <a:rPr lang="en-GB" dirty="0" err="1" smtClean="0"/>
                        <a:t>mins</a:t>
                      </a:r>
                      <a:endParaRPr lang="en-GB" dirty="0"/>
                    </a:p>
                  </a:txBody>
                  <a:tcPr/>
                </a:tc>
              </a:tr>
            </a:tbl>
          </a:graphicData>
        </a:graphic>
      </p:graphicFrame>
    </p:spTree>
    <p:extLst>
      <p:ext uri="{BB962C8B-B14F-4D97-AF65-F5344CB8AC3E}">
        <p14:creationId xmlns:p14="http://schemas.microsoft.com/office/powerpoint/2010/main" val="188544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64" y="2045839"/>
            <a:ext cx="10363200" cy="1362075"/>
          </a:xfrm>
        </p:spPr>
        <p:txBody>
          <a:bodyPr/>
          <a:lstStyle/>
          <a:p>
            <a:pPr algn="ctr"/>
            <a:r>
              <a:rPr lang="en-GB" dirty="0" smtClean="0"/>
              <a:t>Modelling writing skills  </a:t>
            </a:r>
            <a:endParaRPr lang="en-GB" dirty="0"/>
          </a:p>
        </p:txBody>
      </p:sp>
    </p:spTree>
    <p:extLst>
      <p:ext uri="{BB962C8B-B14F-4D97-AF65-F5344CB8AC3E}">
        <p14:creationId xmlns:p14="http://schemas.microsoft.com/office/powerpoint/2010/main" val="4104952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160" y="517563"/>
            <a:ext cx="10836972" cy="711200"/>
          </a:xfrm>
        </p:spPr>
        <p:txBody>
          <a:bodyPr/>
          <a:lstStyle/>
          <a:p>
            <a:pPr algn="ctr"/>
            <a:r>
              <a:rPr lang="en-GB" dirty="0" smtClean="0"/>
              <a:t>Resources</a:t>
            </a:r>
            <a:endParaRPr lang="en-GB" dirty="0"/>
          </a:p>
        </p:txBody>
      </p:sp>
      <p:sp>
        <p:nvSpPr>
          <p:cNvPr id="5" name="Content Placeholder 4"/>
          <p:cNvSpPr>
            <a:spLocks noGrp="1"/>
          </p:cNvSpPr>
          <p:nvPr>
            <p:ph idx="1"/>
          </p:nvPr>
        </p:nvSpPr>
        <p:spPr>
          <a:xfrm>
            <a:off x="2265528" y="1883538"/>
            <a:ext cx="8140041" cy="3043303"/>
          </a:xfrm>
        </p:spPr>
        <p:txBody>
          <a:bodyPr/>
          <a:lstStyle/>
          <a:p>
            <a:r>
              <a:rPr lang="en-GB" b="1" dirty="0" smtClean="0">
                <a:solidFill>
                  <a:schemeClr val="tx1"/>
                </a:solidFill>
              </a:rPr>
              <a:t>To complete this workshop each participant will need:</a:t>
            </a:r>
          </a:p>
          <a:p>
            <a:endParaRPr lang="en-GB" b="1" dirty="0" smtClean="0">
              <a:solidFill>
                <a:schemeClr val="tx1"/>
              </a:solidFill>
            </a:endParaRPr>
          </a:p>
          <a:p>
            <a:pPr marL="342900" indent="-342900">
              <a:buClr>
                <a:srgbClr val="00ABB5"/>
              </a:buClr>
              <a:buFont typeface="Wingdings" pitchFamily="2" charset="2"/>
              <a:buChar char="§"/>
              <a:defRPr/>
            </a:pPr>
            <a:r>
              <a:rPr lang="en-GB" dirty="0" err="1">
                <a:solidFill>
                  <a:schemeClr val="tx1"/>
                </a:solidFill>
              </a:rPr>
              <a:t>Handout</a:t>
            </a:r>
            <a:r>
              <a:rPr lang="en-GB" dirty="0">
                <a:solidFill>
                  <a:schemeClr val="tx1"/>
                </a:solidFill>
              </a:rPr>
              <a:t>: </a:t>
            </a:r>
            <a:r>
              <a:rPr lang="en-GB" dirty="0">
                <a:solidFill>
                  <a:schemeClr val="tx1"/>
                </a:solidFill>
                <a:hlinkClick r:id="rId3"/>
              </a:rPr>
              <a:t>Modelling stages of the writing process</a:t>
            </a:r>
            <a:endParaRPr lang="en-GB" dirty="0">
              <a:solidFill>
                <a:schemeClr val="tx1"/>
              </a:solidFill>
            </a:endParaRPr>
          </a:p>
          <a:p>
            <a:pPr marL="342900" indent="-342900">
              <a:buClr>
                <a:srgbClr val="00ABB5"/>
              </a:buClr>
              <a:buFont typeface="Wingdings" pitchFamily="2" charset="2"/>
              <a:buChar char="§"/>
              <a:defRPr/>
            </a:pPr>
            <a:r>
              <a:rPr lang="en-GB" dirty="0" err="1">
                <a:solidFill>
                  <a:schemeClr val="tx1"/>
                </a:solidFill>
              </a:rPr>
              <a:t>Handout</a:t>
            </a:r>
            <a:r>
              <a:rPr lang="en-GB" dirty="0">
                <a:solidFill>
                  <a:schemeClr val="tx1"/>
                </a:solidFill>
              </a:rPr>
              <a:t>: </a:t>
            </a:r>
            <a:r>
              <a:rPr lang="en-GB" dirty="0">
                <a:solidFill>
                  <a:schemeClr val="tx1"/>
                </a:solidFill>
                <a:hlinkClick r:id="rId4"/>
              </a:rPr>
              <a:t>Case study: Writing at Livingston Village Primary </a:t>
            </a:r>
            <a:r>
              <a:rPr lang="en-GB" dirty="0" smtClean="0">
                <a:solidFill>
                  <a:schemeClr val="tx1"/>
                </a:solidFill>
                <a:hlinkClick r:id="rId4"/>
              </a:rPr>
              <a:t>School</a:t>
            </a:r>
            <a:endParaRPr lang="en-GB" dirty="0">
              <a:solidFill>
                <a:schemeClr val="tx1"/>
              </a:solidFill>
            </a:endParaRPr>
          </a:p>
        </p:txBody>
      </p:sp>
    </p:spTree>
    <p:extLst>
      <p:ext uri="{BB962C8B-B14F-4D97-AF65-F5344CB8AC3E}">
        <p14:creationId xmlns:p14="http://schemas.microsoft.com/office/powerpoint/2010/main" val="3629847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6535"/>
            <a:ext cx="10817923" cy="3702050"/>
          </a:xfrm>
        </p:spPr>
        <p:txBody>
          <a:bodyPr/>
          <a:lstStyle/>
          <a:p>
            <a:r>
              <a:rPr lang="en-GB" dirty="0" smtClean="0">
                <a:solidFill>
                  <a:schemeClr val="tx1"/>
                </a:solidFill>
              </a:rPr>
              <a:t>I </a:t>
            </a:r>
            <a:r>
              <a:rPr lang="en-GB" dirty="0">
                <a:solidFill>
                  <a:schemeClr val="tx1"/>
                </a:solidFill>
              </a:rPr>
              <a:t>think there are two types of writers, the architects and the gardeners. The architects plan everything ahead of time, like an architect building a house. They know how many rooms are going to be in the house, what kind of roof they're going to have, where the wires are going to run, what kind of plumbing there's going to be. They have the whole thing designed and blueprinted out before they even nail the first board up. The gardeners dig a hole, drop in a seed and water it. They kind of know what seed it is, they know if planted a fantasy seed or mystery seed or whatever. But as the plant comes up and they water it, they don't know how many branches it's going to have, they find out as it grows. And I'm much more a gardener than an architect</a:t>
            </a:r>
            <a:r>
              <a:rPr lang="en-GB" dirty="0" smtClean="0">
                <a:solidFill>
                  <a:schemeClr val="tx1"/>
                </a:solidFill>
              </a:rPr>
              <a:t>.</a:t>
            </a:r>
            <a:endParaRPr lang="en-GB" sz="2400" dirty="0" smtClean="0">
              <a:solidFill>
                <a:schemeClr val="tx1"/>
              </a:solidFill>
            </a:endParaRPr>
          </a:p>
          <a:p>
            <a:endParaRPr lang="en-GB" dirty="0">
              <a:solidFill>
                <a:schemeClr val="tx1"/>
              </a:solidFill>
            </a:endParaRPr>
          </a:p>
          <a:p>
            <a:r>
              <a:rPr lang="en-GB" dirty="0" smtClean="0">
                <a:solidFill>
                  <a:schemeClr val="tx1"/>
                </a:solidFill>
              </a:rPr>
              <a:t>George R. R. Martin</a:t>
            </a:r>
            <a:endParaRPr lang="en-GB" dirty="0">
              <a:solidFill>
                <a:schemeClr val="tx1"/>
              </a:solidFill>
            </a:endParaRPr>
          </a:p>
        </p:txBody>
      </p:sp>
      <p:sp>
        <p:nvSpPr>
          <p:cNvPr id="4" name="Rounded Rectangular Callout 3"/>
          <p:cNvSpPr/>
          <p:nvPr/>
        </p:nvSpPr>
        <p:spPr>
          <a:xfrm>
            <a:off x="6701050" y="3794078"/>
            <a:ext cx="3248168" cy="1883391"/>
          </a:xfrm>
          <a:prstGeom prst="wedgeRoundRectCallout">
            <a:avLst/>
          </a:prstGeom>
          <a:solidFill>
            <a:srgbClr val="B3D236"/>
          </a:solidFill>
          <a:ln>
            <a:solidFill>
              <a:srgbClr val="00C4C4"/>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solidFill>
                  <a:schemeClr val="tx1"/>
                </a:solidFill>
              </a:rPr>
              <a:t>What type of writer are you?  What stages do you go through when you have to produce a piece of extended writing?</a:t>
            </a:r>
          </a:p>
        </p:txBody>
      </p:sp>
    </p:spTree>
    <p:extLst>
      <p:ext uri="{BB962C8B-B14F-4D97-AF65-F5344CB8AC3E}">
        <p14:creationId xmlns:p14="http://schemas.microsoft.com/office/powerpoint/2010/main" val="161744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otland.gov.uk\Dc1\DCGroup_LN1\HMIE\HMIE_WIDE_INFORMATION\Image_Gallery\Primary School\DSC_0014 Seaview PS Feb 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476" y="1100261"/>
            <a:ext cx="6649877" cy="3263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048" y="253185"/>
            <a:ext cx="4076701" cy="5016758"/>
          </a:xfrm>
          <a:prstGeom prst="rect">
            <a:avLst/>
          </a:prstGeom>
          <a:noFill/>
        </p:spPr>
        <p:txBody>
          <a:bodyPr wrap="square" rtlCol="0">
            <a:spAutoFit/>
          </a:bodyPr>
          <a:lstStyle/>
          <a:p>
            <a:r>
              <a:rPr lang="en-US" sz="2000" b="1" dirty="0"/>
              <a:t>What is </a:t>
            </a:r>
            <a:r>
              <a:rPr lang="en-US" sz="2000" b="1" dirty="0" err="1"/>
              <a:t>modelling</a:t>
            </a:r>
            <a:r>
              <a:rPr lang="en-US" sz="2000" b="1" dirty="0" smtClean="0"/>
              <a:t>?</a:t>
            </a:r>
          </a:p>
          <a:p>
            <a:endParaRPr lang="en-US" sz="2000" dirty="0"/>
          </a:p>
          <a:p>
            <a:r>
              <a:rPr lang="en-US" sz="2000" dirty="0" err="1"/>
              <a:t>Eggen</a:t>
            </a:r>
            <a:r>
              <a:rPr lang="en-US" sz="2000" dirty="0"/>
              <a:t> and </a:t>
            </a:r>
            <a:r>
              <a:rPr lang="en-US" sz="2000" dirty="0" err="1"/>
              <a:t>Kauchak’s</a:t>
            </a:r>
            <a:r>
              <a:rPr lang="en-US" sz="2000" dirty="0"/>
              <a:t> </a:t>
            </a:r>
            <a:r>
              <a:rPr lang="en-US" sz="2000" i="1" dirty="0"/>
              <a:t>Educational Psychology</a:t>
            </a:r>
            <a:r>
              <a:rPr lang="en-US" sz="2000" dirty="0"/>
              <a:t> defines </a:t>
            </a:r>
            <a:r>
              <a:rPr lang="en-US" sz="2000" dirty="0" err="1"/>
              <a:t>modelling</a:t>
            </a:r>
            <a:r>
              <a:rPr lang="en-US" sz="2000" dirty="0"/>
              <a:t> as “changes in people that result from observing the actions of others.” This text also claims that </a:t>
            </a:r>
            <a:r>
              <a:rPr lang="en-US" sz="2000" dirty="0" err="1"/>
              <a:t>modelling</a:t>
            </a:r>
            <a:r>
              <a:rPr lang="en-US" sz="2000" dirty="0"/>
              <a:t> is a key element of social cognitive theory, which “examines the processes involved as people learn observing others and gradually acquire control over their own </a:t>
            </a:r>
            <a:r>
              <a:rPr lang="en-US" sz="2000" dirty="0" err="1"/>
              <a:t>behaviour</a:t>
            </a:r>
            <a:r>
              <a:rPr lang="en-US" sz="2000" dirty="0"/>
              <a:t>.” </a:t>
            </a:r>
            <a:r>
              <a:rPr lang="en-US" sz="2000" dirty="0" smtClean="0"/>
              <a:t> </a:t>
            </a:r>
          </a:p>
          <a:p>
            <a:endParaRPr lang="en-US" sz="2000" dirty="0"/>
          </a:p>
          <a:p>
            <a:r>
              <a:rPr lang="en-US" sz="2000" i="1" dirty="0"/>
              <a:t>Learners need to know what good writing looks and feels like.</a:t>
            </a:r>
          </a:p>
        </p:txBody>
      </p:sp>
      <p:sp>
        <p:nvSpPr>
          <p:cNvPr id="10" name="TextBox 9"/>
          <p:cNvSpPr txBox="1"/>
          <p:nvPr/>
        </p:nvSpPr>
        <p:spPr>
          <a:xfrm>
            <a:off x="400048" y="5386417"/>
            <a:ext cx="10857515" cy="461665"/>
          </a:xfrm>
          <a:prstGeom prst="rect">
            <a:avLst/>
          </a:prstGeom>
          <a:noFill/>
        </p:spPr>
        <p:txBody>
          <a:bodyPr wrap="square" rtlCol="0">
            <a:spAutoFit/>
          </a:bodyPr>
          <a:lstStyle/>
          <a:p>
            <a:pPr>
              <a:defRPr/>
            </a:pPr>
            <a:r>
              <a:rPr lang="en-US" sz="2400" b="1" dirty="0"/>
              <a:t>Discuss with a partner: in what ways do you </a:t>
            </a:r>
            <a:r>
              <a:rPr lang="en-US" sz="2400" b="1" dirty="0" smtClean="0"/>
              <a:t> </a:t>
            </a:r>
            <a:r>
              <a:rPr lang="en-US" sz="2400" b="1" dirty="0"/>
              <a:t>model the writing process?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283" y="4672781"/>
            <a:ext cx="609600" cy="609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3420" y="4672781"/>
            <a:ext cx="609600" cy="609600"/>
          </a:xfrm>
          <a:prstGeom prst="rect">
            <a:avLst/>
          </a:prstGeom>
        </p:spPr>
      </p:pic>
    </p:spTree>
    <p:extLst>
      <p:ext uri="{BB962C8B-B14F-4D97-AF65-F5344CB8AC3E}">
        <p14:creationId xmlns:p14="http://schemas.microsoft.com/office/powerpoint/2010/main" val="1609094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43800" y="1051730"/>
            <a:ext cx="3543300" cy="3970318"/>
          </a:xfrm>
          <a:prstGeom prst="rect">
            <a:avLst/>
          </a:prstGeom>
          <a:noFill/>
        </p:spPr>
        <p:txBody>
          <a:bodyPr wrap="square" rtlCol="0">
            <a:spAutoFit/>
          </a:bodyPr>
          <a:lstStyle/>
          <a:p>
            <a:r>
              <a:rPr lang="en-GB" sz="2800" dirty="0" smtClean="0"/>
              <a:t>How do you currently model the different stages of the writing process?</a:t>
            </a:r>
          </a:p>
          <a:p>
            <a:endParaRPr lang="en-GB" sz="2800" dirty="0"/>
          </a:p>
          <a:p>
            <a:r>
              <a:rPr lang="en-GB" sz="2800" dirty="0" smtClean="0"/>
              <a:t>How do you make visible the dynamic nature of this process?</a:t>
            </a:r>
            <a:endParaRPr lang="en-GB"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40635535"/>
              </p:ext>
            </p:extLst>
          </p:nvPr>
        </p:nvGraphicFramePr>
        <p:xfrm>
          <a:off x="361950" y="533400"/>
          <a:ext cx="7010399"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44865" y="2799736"/>
            <a:ext cx="609600" cy="609600"/>
          </a:xfrm>
          <a:prstGeom prst="rect">
            <a:avLst/>
          </a:prstGeom>
        </p:spPr>
      </p:pic>
    </p:spTree>
    <p:extLst>
      <p:ext uri="{BB962C8B-B14F-4D97-AF65-F5344CB8AC3E}">
        <p14:creationId xmlns:p14="http://schemas.microsoft.com/office/powerpoint/2010/main" val="4167994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C4A696C02DBB4C8465CC46E8131024" ma:contentTypeVersion="2" ma:contentTypeDescription="Create a new document." ma:contentTypeScope="" ma:versionID="07a27d48082577b20fe83212548133fb">
  <xsd:schema xmlns:xsd="http://www.w3.org/2001/XMLSchema" xmlns:xs="http://www.w3.org/2001/XMLSchema" xmlns:p="http://schemas.microsoft.com/office/2006/metadata/properties" xmlns:ns1="http://schemas.microsoft.com/sharepoint/v3" xmlns:ns2="0f8ea6ab-fab5-4788-ace0-e24152f3ba04" targetNamespace="http://schemas.microsoft.com/office/2006/metadata/properties" ma:root="true" ma:fieldsID="3d486c6bdddb95852295d60aca0533e2" ns1:_="" ns2:_="">
    <xsd:import namespace="http://schemas.microsoft.com/sharepoint/v3"/>
    <xsd:import namespace="0f8ea6ab-fab5-4788-ace0-e24152f3ba0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8ea6ab-fab5-4788-ace0-e24152f3ba0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F7A0533-F550-4F57-8990-020B53288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8ea6ab-fab5-4788-ace0-e24152f3b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D7967039-C71A-4B84-9858-0728C216CC08}">
  <ds:schemaRefs>
    <ds:schemaRef ds:uri="http://purl.org/dc/terms/"/>
    <ds:schemaRef ds:uri="0f8ea6ab-fab5-4788-ace0-e24152f3ba04"/>
    <ds:schemaRef ds:uri="http://purl.org/dc/dcmitype/"/>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4486</TotalTime>
  <Words>1922</Words>
  <Application>Microsoft Office PowerPoint</Application>
  <PresentationFormat>Widescreen</PresentationFormat>
  <Paragraphs>146</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Lucida Grande</vt:lpstr>
      <vt:lpstr>Wingdings</vt:lpstr>
      <vt:lpstr>3. Education Scotland Powerpoint Final</vt:lpstr>
      <vt:lpstr>PowerPoint Presentation</vt:lpstr>
      <vt:lpstr>Purpose of the workshop</vt:lpstr>
      <vt:lpstr>Aims</vt:lpstr>
      <vt:lpstr>Outline of workshop</vt:lpstr>
      <vt:lpstr>Modelling writing skills  </vt:lpstr>
      <vt:lpstr>Resources</vt:lpstr>
      <vt:lpstr>PowerPoint Presentation</vt:lpstr>
      <vt:lpstr>PowerPoint Presentation</vt:lpstr>
      <vt:lpstr>PowerPoint Presentation</vt:lpstr>
      <vt:lpstr>Case study – a writing strategy</vt:lpstr>
      <vt:lpstr>Case Study: A Writing Strategy</vt:lpstr>
      <vt:lpstr>Writing strategy: reflective discussion</vt:lpstr>
      <vt:lpstr>Writing across learning</vt:lpstr>
      <vt:lpstr>Purposes for writing</vt:lpstr>
      <vt:lpstr>PowerPoint Presentation</vt:lpstr>
      <vt:lpstr>Reflection and planning</vt:lpstr>
      <vt:lpstr>PowerPoint Presentation</vt:lpstr>
    </vt:vector>
  </TitlesOfParts>
  <Company>Education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 Scotland</dc:creator>
  <cp:keywords>Writing workshop</cp:keywords>
  <cp:lastModifiedBy>Yvonne McBlain</cp:lastModifiedBy>
  <cp:revision>280</cp:revision>
  <cp:lastPrinted>2015-04-20T10:48:44Z</cp:lastPrinted>
  <dcterms:created xsi:type="dcterms:W3CDTF">2014-01-17T15:23:54Z</dcterms:created>
  <dcterms:modified xsi:type="dcterms:W3CDTF">2018-02-06T12:32:15Z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0x01010072C4A696C02DBB4C8465CC46E8131024</vt:lpwstr>
  </property>
  <property fmtid="{D5CDD505-2E9C-101B-9397-08002B2CF9AE}" pid="3" name="_dlc_DocIdItemGuid">
    <vt:lpwstr>c74d0d01-22fa-4460-a599-e806a271597e</vt:lpwstr>
  </property>
</Properties>
</file>