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31"/>
  </p:notesMasterIdLst>
  <p:handoutMasterIdLst>
    <p:handoutMasterId r:id="rId32"/>
  </p:handoutMasterIdLst>
  <p:sldIdLst>
    <p:sldId id="574" r:id="rId4"/>
    <p:sldId id="583" r:id="rId5"/>
    <p:sldId id="443" r:id="rId6"/>
    <p:sldId id="585" r:id="rId7"/>
    <p:sldId id="595" r:id="rId8"/>
    <p:sldId id="602" r:id="rId9"/>
    <p:sldId id="605" r:id="rId10"/>
    <p:sldId id="592" r:id="rId11"/>
    <p:sldId id="594" r:id="rId12"/>
    <p:sldId id="597" r:id="rId13"/>
    <p:sldId id="603" r:id="rId14"/>
    <p:sldId id="604" r:id="rId15"/>
    <p:sldId id="606" r:id="rId16"/>
    <p:sldId id="608" r:id="rId17"/>
    <p:sldId id="587" r:id="rId18"/>
    <p:sldId id="484" r:id="rId19"/>
    <p:sldId id="483" r:id="rId20"/>
    <p:sldId id="607" r:id="rId21"/>
    <p:sldId id="547" r:id="rId22"/>
    <p:sldId id="609" r:id="rId23"/>
    <p:sldId id="610" r:id="rId24"/>
    <p:sldId id="611" r:id="rId25"/>
    <p:sldId id="612" r:id="rId26"/>
    <p:sldId id="613" r:id="rId27"/>
    <p:sldId id="614" r:id="rId28"/>
    <p:sldId id="615" r:id="rId29"/>
    <p:sldId id="616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Arthur C (Celia)" initials="MC(" lastIdx="5" clrIdx="0">
    <p:extLst>
      <p:ext uri="{19B8F6BF-5375-455C-9EA6-DF929625EA0E}">
        <p15:presenceInfo xmlns:p15="http://schemas.microsoft.com/office/powerpoint/2012/main" userId="S-1-5-21-765483983-692928010-316617838-321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B5"/>
    <a:srgbClr val="ED0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73154F84-3684-426F-9827-8108B66F12EF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B0C8BC86-74C9-4F96-B55C-E9869368B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23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59ED1A3A-6BD5-4421-8C63-3D091A355EE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1" rIns="91442" bIns="457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2" tIns="45721" rIns="91442" bIns="4572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2A938D25-0ABE-49A4-AF3F-F75CC7B8E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7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10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2571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2874" y="3467100"/>
            <a:ext cx="6315075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4130A-0D9E-43E6-BB45-1D5CD56E27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45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27133-8B1F-4D3E-93D6-2D65DADA069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37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0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590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04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(Read from slide)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50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05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A844-A137-4FBB-8C1C-6AFD11846AF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26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6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27133-8B1F-4D3E-93D6-2D65DADA069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70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CD9C-A0BE-406A-898B-CDA39E001A44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FAC-A729-4EF1-86FA-103F49808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44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CD9C-A0BE-406A-898B-CDA39E001A44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FAC-A729-4EF1-86FA-103F49808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9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CD9C-A0BE-406A-898B-CDA39E001A44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FAC-A729-4EF1-86FA-103F49808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81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1B-5A73-F347-B7B9-E9239B34313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10-80B8-8E40-81FE-D31F3FAB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1B-5A73-F347-B7B9-E9239B34313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10-80B8-8E40-81FE-D31F3FAB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2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1B-5A73-F347-B7B9-E9239B34313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10-80B8-8E40-81FE-D31F3FAB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99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1B-5A73-F347-B7B9-E9239B34313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10-80B8-8E40-81FE-D31F3FAB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1B-5A73-F347-B7B9-E9239B34313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10-80B8-8E40-81FE-D31F3FAB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6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1B-5A73-F347-B7B9-E9239B34313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10-80B8-8E40-81FE-D31F3FAB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6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1B-5A73-F347-B7B9-E9239B34313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10-80B8-8E40-81FE-D31F3FAB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2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1B-5A73-F347-B7B9-E9239B34313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10-80B8-8E40-81FE-D31F3FAB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7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CD9C-A0BE-406A-898B-CDA39E001A44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FAC-A729-4EF1-86FA-103F49808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61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1B-5A73-F347-B7B9-E9239B34313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10-80B8-8E40-81FE-D31F3FAB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16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1B-5A73-F347-B7B9-E9239B34313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10-80B8-8E40-81FE-D31F3FAB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021B-5A73-F347-B7B9-E9239B34313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5F10-80B8-8E40-81FE-D31F3FAB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85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46" y="2473075"/>
            <a:ext cx="11431316" cy="3753888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046" y="6356353"/>
            <a:ext cx="3006356" cy="365125"/>
          </a:xfrm>
        </p:spPr>
        <p:txBody>
          <a:bodyPr/>
          <a:lstStyle/>
          <a:p>
            <a:fld id="{BF33021B-5A73-F347-B7B9-E9239B343134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3055783" cy="365125"/>
          </a:xfrm>
        </p:spPr>
        <p:txBody>
          <a:bodyPr/>
          <a:lstStyle/>
          <a:p>
            <a:fld id="{29FA5F10-80B8-8E40-81FE-D31F3FABFF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8046" y="1600200"/>
            <a:ext cx="11296916" cy="0"/>
          </a:xfrm>
          <a:prstGeom prst="line">
            <a:avLst/>
          </a:prstGeom>
          <a:ln w="9525">
            <a:solidFill>
              <a:schemeClr val="dk1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97979" y="761904"/>
            <a:ext cx="8895404" cy="442342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pPr algn="l"/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324846" y="1754387"/>
            <a:ext cx="11431316" cy="571215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AE234E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3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CD9C-A0BE-406A-898B-CDA39E001A44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FAC-A729-4EF1-86FA-103F49808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5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CD9C-A0BE-406A-898B-CDA39E001A44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FAC-A729-4EF1-86FA-103F49808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74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CD9C-A0BE-406A-898B-CDA39E001A44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FAC-A729-4EF1-86FA-103F49808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0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CD9C-A0BE-406A-898B-CDA39E001A44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FAC-A729-4EF1-86FA-103F49808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CD9C-A0BE-406A-898B-CDA39E001A44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FAC-A729-4EF1-86FA-103F49808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4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CD9C-A0BE-406A-898B-CDA39E001A44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FAC-A729-4EF1-86FA-103F49808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0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CD9C-A0BE-406A-898B-CDA39E001A44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FAC-A729-4EF1-86FA-103F49808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5CD9C-A0BE-406A-898B-CDA39E001A44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FAC-A729-4EF1-86FA-103F49808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0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3021B-5A73-F347-B7B9-E9239B34313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5F10-80B8-8E40-81FE-D31F3FABF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0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.png"/><Relationship Id="rId4" Type="http://schemas.openxmlformats.org/officeDocument/2006/relationships/hyperlink" Target="https://youtu.be/JVHyGPYiuos" TargetMode="External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" y="5763301"/>
            <a:ext cx="12209384" cy="1042737"/>
          </a:xfrm>
          <a:prstGeom prst="rect">
            <a:avLst/>
          </a:prstGeom>
        </p:spPr>
      </p:pic>
      <p:sp>
        <p:nvSpPr>
          <p:cNvPr id="3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259" y="807727"/>
            <a:ext cx="1168549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AB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Update on:</a:t>
            </a:r>
          </a:p>
          <a:p>
            <a:endParaRPr lang="en-GB" sz="4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Quality Assurance and Moderation Support Officer (QAMSO)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0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Scottish National Standardised Assessments</a:t>
            </a:r>
          </a:p>
          <a:p>
            <a:pPr algn="ctr"/>
            <a:endParaRPr lang="en-GB" sz="4400" b="1" dirty="0">
              <a:solidFill>
                <a:srgbClr val="00B0F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" y="5763301"/>
            <a:ext cx="12209384" cy="1042737"/>
          </a:xfrm>
          <a:prstGeom prst="rect">
            <a:avLst/>
          </a:prstGeom>
        </p:spPr>
      </p:pic>
      <p:sp>
        <p:nvSpPr>
          <p:cNvPr id="5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GB" b="1" dirty="0" err="1" smtClean="0">
                <a:solidFill>
                  <a:srgbClr val="00ABB5"/>
                </a:solidFill>
                <a:latin typeface="+mn-lt"/>
              </a:rPr>
              <a:t>GTCS</a:t>
            </a:r>
            <a:r>
              <a:rPr lang="en-GB" b="1" dirty="0" smtClean="0">
                <a:solidFill>
                  <a:srgbClr val="00ABB5"/>
                </a:solidFill>
                <a:latin typeface="+mn-lt"/>
              </a:rPr>
              <a:t> Professional Recognition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962"/>
            <a:ext cx="10515600" cy="4872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u="sng" dirty="0"/>
              <a:t>All </a:t>
            </a:r>
            <a:r>
              <a:rPr lang="en-GB" u="sng" dirty="0" smtClean="0"/>
              <a:t>QAMSOs will:</a:t>
            </a:r>
          </a:p>
          <a:p>
            <a:r>
              <a:rPr lang="en-GB" dirty="0"/>
              <a:t>H</a:t>
            </a:r>
            <a:r>
              <a:rPr lang="en-GB" dirty="0" smtClean="0"/>
              <a:t>ave the option to complete </a:t>
            </a:r>
            <a:r>
              <a:rPr lang="en-GB" dirty="0"/>
              <a:t>an application for professional </a:t>
            </a:r>
            <a:r>
              <a:rPr lang="en-GB" dirty="0" smtClean="0"/>
              <a:t>recognition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u="sng" dirty="0"/>
              <a:t>Participants will either:</a:t>
            </a:r>
          </a:p>
          <a:p>
            <a:r>
              <a:rPr lang="en-GB" dirty="0" smtClean="0"/>
              <a:t>Develop </a:t>
            </a:r>
            <a:r>
              <a:rPr lang="en-GB" dirty="0"/>
              <a:t>and lead a regional/local moderation </a:t>
            </a:r>
            <a:r>
              <a:rPr lang="en-GB" dirty="0" smtClean="0"/>
              <a:t>event, </a:t>
            </a:r>
            <a:r>
              <a:rPr lang="en-GB" b="1" dirty="0" smtClean="0">
                <a:solidFill>
                  <a:srgbClr val="00ABB5"/>
                </a:solidFill>
              </a:rPr>
              <a:t>or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Submit </a:t>
            </a:r>
            <a:r>
              <a:rPr lang="en-GB" dirty="0"/>
              <a:t>a moderated portfolio of evidence, together with a standards presentation for the national ‘Understanding Standards’ support </a:t>
            </a:r>
            <a:r>
              <a:rPr lang="en-GB" dirty="0" smtClean="0"/>
              <a:t>bank.</a:t>
            </a:r>
            <a:endParaRPr lang="en-GB" dirty="0"/>
          </a:p>
          <a:p>
            <a:pPr marL="0" lvl="0" indent="0">
              <a:buNone/>
            </a:pPr>
            <a:endParaRPr lang="en-GB" sz="2400" dirty="0" smtClean="0"/>
          </a:p>
          <a:p>
            <a:pPr marL="0" lvl="0" indent="0">
              <a:buNone/>
            </a:pPr>
            <a:endParaRPr lang="en-GB" sz="2000" i="1" dirty="0"/>
          </a:p>
          <a:p>
            <a:pPr marL="0" lvl="0" indent="0">
              <a:buNone/>
            </a:pPr>
            <a:endParaRPr lang="en-GB" sz="2000" i="1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51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" y="5763301"/>
            <a:ext cx="12209384" cy="1042737"/>
          </a:xfrm>
          <a:prstGeom prst="rect">
            <a:avLst/>
          </a:prstGeom>
        </p:spPr>
      </p:pic>
      <p:sp>
        <p:nvSpPr>
          <p:cNvPr id="3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925" y="524659"/>
            <a:ext cx="10633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ABB5"/>
                </a:solidFill>
              </a:rPr>
              <a:t>Additional QAMSO Events:  Session 2018/19</a:t>
            </a:r>
          </a:p>
          <a:p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819925" y="1347799"/>
            <a:ext cx="11197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ABB5"/>
                </a:solidFill>
              </a:rPr>
              <a:t>E</a:t>
            </a:r>
            <a:r>
              <a:rPr lang="en-GB" sz="2800" b="1" dirty="0" smtClean="0">
                <a:solidFill>
                  <a:srgbClr val="00ABB5"/>
                </a:solidFill>
              </a:rPr>
              <a:t>vents </a:t>
            </a:r>
            <a:r>
              <a:rPr lang="en-GB" sz="2800" b="1" dirty="0">
                <a:solidFill>
                  <a:srgbClr val="00ABB5"/>
                </a:solidFill>
              </a:rPr>
              <a:t>for </a:t>
            </a:r>
            <a:r>
              <a:rPr lang="en-GB" sz="2800" b="1" dirty="0" smtClean="0">
                <a:solidFill>
                  <a:srgbClr val="00ABB5"/>
                </a:solidFill>
              </a:rPr>
              <a:t>existing QAMSOs </a:t>
            </a:r>
            <a:r>
              <a:rPr lang="en-GB" sz="2800" dirty="0" smtClean="0">
                <a:solidFill>
                  <a:srgbClr val="000000"/>
                </a:solidFill>
              </a:rPr>
              <a:t>i.e. those who have </a:t>
            </a:r>
            <a:r>
              <a:rPr lang="en-GB" sz="2800" dirty="0">
                <a:solidFill>
                  <a:srgbClr val="000000"/>
                </a:solidFill>
              </a:rPr>
              <a:t>undergone </a:t>
            </a:r>
            <a:r>
              <a:rPr lang="en-GB" sz="2800" dirty="0" smtClean="0">
                <a:solidFill>
                  <a:srgbClr val="000000"/>
                </a:solidFill>
              </a:rPr>
              <a:t>national training over the previous two years:</a:t>
            </a:r>
          </a:p>
          <a:p>
            <a:endParaRPr lang="en-GB" sz="2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</a:rPr>
              <a:t>Four national </a:t>
            </a:r>
            <a:r>
              <a:rPr lang="en-GB" sz="2800" dirty="0">
                <a:solidFill>
                  <a:srgbClr val="000000"/>
                </a:solidFill>
              </a:rPr>
              <a:t>events (Reading/Writing/Listening &amp; Talking/Numeracy</a:t>
            </a:r>
            <a:r>
              <a:rPr lang="en-GB" sz="2800" dirty="0" smtClean="0">
                <a:solidFill>
                  <a:srgbClr val="000000"/>
                </a:solidFill>
              </a:rPr>
              <a:t>).</a:t>
            </a:r>
            <a:r>
              <a:rPr lang="en-GB" sz="2800" dirty="0">
                <a:solidFill>
                  <a:srgbClr val="000000"/>
                </a:solidFill>
              </a:rPr>
              <a:t>	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</a:endParaRPr>
          </a:p>
          <a:p>
            <a:r>
              <a:rPr lang="en-GB" sz="2800" dirty="0"/>
              <a:t>These events </a:t>
            </a:r>
            <a:r>
              <a:rPr lang="en-GB" sz="2800" dirty="0" smtClean="0"/>
              <a:t>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Reinforce key moderation messages and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Provide opportunities to moderate across levels and sectors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Encourage continued leadership of moderation events at local and regional level. </a:t>
            </a:r>
            <a:endParaRPr lang="en-GB" sz="2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087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" y="5763301"/>
            <a:ext cx="12209384" cy="1042737"/>
          </a:xfrm>
          <a:prstGeom prst="rect">
            <a:avLst/>
          </a:prstGeom>
        </p:spPr>
      </p:pic>
      <p:sp>
        <p:nvSpPr>
          <p:cNvPr id="3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925" y="524659"/>
            <a:ext cx="1063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25610" y="524659"/>
            <a:ext cx="118218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ABB5"/>
                </a:solidFill>
              </a:rPr>
              <a:t>S</a:t>
            </a:r>
            <a:r>
              <a:rPr lang="en-GB" sz="3600" b="1" dirty="0" smtClean="0">
                <a:solidFill>
                  <a:srgbClr val="00ABB5"/>
                </a:solidFill>
              </a:rPr>
              <a:t>enior leaders/those facilitating moderation </a:t>
            </a:r>
            <a:r>
              <a:rPr lang="en-GB" sz="3600" b="1" dirty="0">
                <a:solidFill>
                  <a:srgbClr val="00ABB5"/>
                </a:solidFill>
              </a:rPr>
              <a:t>in </a:t>
            </a:r>
            <a:r>
              <a:rPr lang="en-GB" sz="3600" b="1" dirty="0" smtClean="0">
                <a:solidFill>
                  <a:srgbClr val="00ABB5"/>
                </a:solidFill>
              </a:rPr>
              <a:t>schools</a:t>
            </a:r>
          </a:p>
          <a:p>
            <a:pPr lvl="0"/>
            <a:endParaRPr lang="en-GB" sz="2800" dirty="0">
              <a:solidFill>
                <a:prstClr val="black"/>
              </a:solidFill>
            </a:endParaRPr>
          </a:p>
          <a:p>
            <a:endParaRPr lang="en-GB" sz="1400" dirty="0" smtClean="0">
              <a:solidFill>
                <a:srgbClr val="000000"/>
              </a:solidFill>
            </a:endParaRPr>
          </a:p>
          <a:p>
            <a:r>
              <a:rPr lang="en-GB" sz="2800" dirty="0" smtClean="0">
                <a:solidFill>
                  <a:srgbClr val="000000"/>
                </a:solidFill>
              </a:rPr>
              <a:t>Events </a:t>
            </a:r>
            <a:r>
              <a:rPr lang="en-GB" sz="2800" dirty="0">
                <a:solidFill>
                  <a:srgbClr val="000000"/>
                </a:solidFill>
              </a:rPr>
              <a:t>in </a:t>
            </a:r>
            <a:r>
              <a:rPr lang="en-GB" sz="2800" b="1" dirty="0" smtClean="0">
                <a:solidFill>
                  <a:srgbClr val="00ABB5"/>
                </a:solidFill>
              </a:rPr>
              <a:t>Regional Improvement </a:t>
            </a:r>
            <a:r>
              <a:rPr lang="en-GB" sz="2800" b="1" dirty="0" err="1" smtClean="0">
                <a:solidFill>
                  <a:srgbClr val="00ABB5"/>
                </a:solidFill>
              </a:rPr>
              <a:t>Collaboratives</a:t>
            </a:r>
            <a:r>
              <a:rPr lang="en-GB" sz="2800" b="1" dirty="0" smtClean="0">
                <a:solidFill>
                  <a:srgbClr val="00ABB5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articulating </a:t>
            </a:r>
            <a:r>
              <a:rPr lang="en-GB" sz="2800" dirty="0">
                <a:solidFill>
                  <a:srgbClr val="000000"/>
                </a:solidFill>
              </a:rPr>
              <a:t>national messages and sharing </a:t>
            </a:r>
            <a:r>
              <a:rPr lang="en-GB" sz="2800" dirty="0" smtClean="0">
                <a:solidFill>
                  <a:srgbClr val="000000"/>
                </a:solidFill>
              </a:rPr>
              <a:t>expectations:</a:t>
            </a:r>
          </a:p>
          <a:p>
            <a:endParaRPr lang="en-GB" sz="28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B</a:t>
            </a:r>
            <a:r>
              <a:rPr lang="en-GB" sz="2800" dirty="0" smtClean="0">
                <a:solidFill>
                  <a:prstClr val="black"/>
                </a:solidFill>
              </a:rPr>
              <a:t>y </a:t>
            </a:r>
            <a:r>
              <a:rPr lang="en-GB" sz="2800" dirty="0">
                <a:solidFill>
                  <a:prstClr val="black"/>
                </a:solidFill>
              </a:rPr>
              <a:t>end of 2018, either as a whole </a:t>
            </a:r>
            <a:r>
              <a:rPr lang="en-GB" sz="2800" dirty="0" err="1" smtClean="0">
                <a:solidFill>
                  <a:prstClr val="black"/>
                </a:solidFill>
              </a:rPr>
              <a:t>RIC</a:t>
            </a:r>
            <a:r>
              <a:rPr lang="en-GB" sz="2800" dirty="0" smtClean="0">
                <a:solidFill>
                  <a:prstClr val="black"/>
                </a:solidFill>
              </a:rPr>
              <a:t> or </a:t>
            </a:r>
            <a:r>
              <a:rPr lang="en-GB" sz="2800" dirty="0">
                <a:solidFill>
                  <a:prstClr val="black"/>
                </a:solidFill>
              </a:rPr>
              <a:t>as </a:t>
            </a:r>
            <a:r>
              <a:rPr lang="en-GB" sz="2800" dirty="0" err="1">
                <a:solidFill>
                  <a:prstClr val="black"/>
                </a:solidFill>
              </a:rPr>
              <a:t>LAs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smtClean="0">
                <a:solidFill>
                  <a:prstClr val="black"/>
                </a:solidFill>
              </a:rPr>
              <a:t>(to </a:t>
            </a:r>
            <a:r>
              <a:rPr lang="en-GB" sz="2800" dirty="0">
                <a:solidFill>
                  <a:prstClr val="black"/>
                </a:solidFill>
              </a:rPr>
              <a:t>suit </a:t>
            </a:r>
            <a:r>
              <a:rPr lang="en-GB" sz="2800" dirty="0" smtClean="0">
                <a:solidFill>
                  <a:prstClr val="black"/>
                </a:solidFill>
              </a:rPr>
              <a:t>geography)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Making better links between national and local </a:t>
            </a:r>
            <a:r>
              <a:rPr lang="en-GB" sz="2800" dirty="0" smtClean="0"/>
              <a:t>programmes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0000"/>
              </a:solidFill>
            </a:endParaRPr>
          </a:p>
          <a:p>
            <a:r>
              <a:rPr lang="en-GB" sz="2800" dirty="0" smtClean="0">
                <a:solidFill>
                  <a:srgbClr val="000000"/>
                </a:solidFill>
              </a:rPr>
              <a:t>Local authority </a:t>
            </a:r>
            <a:r>
              <a:rPr lang="en-GB" sz="2800" b="1" dirty="0" smtClean="0">
                <a:solidFill>
                  <a:srgbClr val="00ABB5"/>
                </a:solidFill>
              </a:rPr>
              <a:t>assessment </a:t>
            </a:r>
            <a:r>
              <a:rPr lang="en-GB" sz="2800" b="1" dirty="0">
                <a:solidFill>
                  <a:srgbClr val="00ABB5"/>
                </a:solidFill>
              </a:rPr>
              <a:t>c</a:t>
            </a:r>
            <a:r>
              <a:rPr lang="en-GB" sz="2800" b="1" dirty="0" smtClean="0">
                <a:solidFill>
                  <a:srgbClr val="00ABB5"/>
                </a:solidFill>
              </a:rPr>
              <a:t>oordinator </a:t>
            </a:r>
            <a:r>
              <a:rPr lang="en-GB" sz="2800" dirty="0" smtClean="0">
                <a:solidFill>
                  <a:srgbClr val="000000"/>
                </a:solidFill>
              </a:rPr>
              <a:t>meetings:</a:t>
            </a:r>
          </a:p>
          <a:p>
            <a:endParaRPr lang="en-GB" sz="2800" dirty="0" smtClean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</a:rPr>
              <a:t>Three </a:t>
            </a:r>
            <a:r>
              <a:rPr lang="en-GB" sz="2800" dirty="0">
                <a:solidFill>
                  <a:srgbClr val="000000"/>
                </a:solidFill>
              </a:rPr>
              <a:t>meetings (September/January/June</a:t>
            </a:r>
            <a:r>
              <a:rPr lang="en-GB" sz="2800" dirty="0" smtClean="0">
                <a:solidFill>
                  <a:srgbClr val="000000"/>
                </a:solidFill>
              </a:rPr>
              <a:t>).</a:t>
            </a:r>
            <a:endParaRPr lang="en-GB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694">
            <a:off x="8695538" y="4139066"/>
            <a:ext cx="1963725" cy="17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784" y="394834"/>
            <a:ext cx="10836972" cy="7112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ABB5"/>
                </a:solidFill>
                <a:latin typeface="+mn-lt"/>
              </a:rPr>
              <a:t>Assessment Coordinators’ Role</a:t>
            </a:r>
            <a:endParaRPr lang="en-GB" sz="4000" b="1" dirty="0">
              <a:solidFill>
                <a:srgbClr val="00ABB5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038" y="1190171"/>
            <a:ext cx="10817923" cy="513625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Each local authority has an Assessment Coordinator.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The</a:t>
            </a:r>
            <a:r>
              <a:rPr lang="en-GB" sz="3200" dirty="0" smtClean="0">
                <a:solidFill>
                  <a:schemeClr val="tx1"/>
                </a:solidFill>
              </a:rPr>
              <a:t> Assessment Coordinator is there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1200150" lvl="1" indent="-457200">
              <a:buClrTx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Organise local moderation to support the National Quality Assurance and Moderation </a:t>
            </a:r>
            <a:r>
              <a:rPr lang="en-GB" sz="2800" dirty="0" smtClean="0">
                <a:solidFill>
                  <a:schemeClr val="tx1"/>
                </a:solidFill>
              </a:rPr>
              <a:t>events</a:t>
            </a:r>
          </a:p>
          <a:p>
            <a:pPr marL="1200150" lvl="1" indent="-457200">
              <a:buClrTx/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1200150" lvl="1" indent="-457200">
              <a:buClrTx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Nominate Quality Assurance and Moderation Support Officers (QAMSO) for each level and </a:t>
            </a:r>
            <a:r>
              <a:rPr lang="en-GB" sz="2800" dirty="0" smtClean="0">
                <a:solidFill>
                  <a:schemeClr val="tx1"/>
                </a:solidFill>
              </a:rPr>
              <a:t>group</a:t>
            </a:r>
          </a:p>
          <a:p>
            <a:pPr marL="1200150" lvl="1" indent="-457200">
              <a:buClrTx/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1200150" lvl="1" indent="-457200">
              <a:buClrTx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Support </a:t>
            </a:r>
            <a:r>
              <a:rPr lang="en-GB" sz="2800" dirty="0" smtClean="0">
                <a:solidFill>
                  <a:schemeClr val="tx1"/>
                </a:solidFill>
              </a:rPr>
              <a:t>the identification/collection </a:t>
            </a:r>
            <a:r>
              <a:rPr lang="en-GB" sz="2800" dirty="0">
                <a:solidFill>
                  <a:schemeClr val="tx1"/>
                </a:solidFill>
              </a:rPr>
              <a:t>of </a:t>
            </a:r>
            <a:r>
              <a:rPr lang="en-GB" sz="2800" dirty="0" smtClean="0">
                <a:solidFill>
                  <a:schemeClr val="tx1"/>
                </a:solidFill>
              </a:rPr>
              <a:t>evidence. </a:t>
            </a:r>
            <a:endParaRPr lang="en-GB" sz="2800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en-GB" sz="3200" dirty="0" smtClean="0"/>
          </a:p>
        </p:txBody>
      </p:sp>
      <p:pic>
        <p:nvPicPr>
          <p:cNvPr id="7" name="Picture 6" descr="green 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" y="5763301"/>
            <a:ext cx="12209384" cy="104273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78298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23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00ABB5"/>
                </a:solidFill>
                <a:latin typeface="+mn-lt"/>
              </a:rPr>
              <a:t>Best practice identified by </a:t>
            </a:r>
            <a:r>
              <a:rPr lang="en-GB" sz="4000" b="1" dirty="0" err="1" smtClean="0">
                <a:solidFill>
                  <a:srgbClr val="00ABB5"/>
                </a:solidFill>
                <a:latin typeface="+mn-lt"/>
              </a:rPr>
              <a:t>QAMSOs</a:t>
            </a:r>
            <a:r>
              <a:rPr lang="en-GB" sz="4000" b="1" dirty="0" smtClean="0">
                <a:solidFill>
                  <a:srgbClr val="00ABB5"/>
                </a:solidFill>
                <a:latin typeface="+mn-lt"/>
              </a:rPr>
              <a:t> in 2017-18</a:t>
            </a:r>
            <a:endParaRPr lang="en-GB" sz="4000" b="1" dirty="0">
              <a:solidFill>
                <a:srgbClr val="00ABB5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192"/>
            <a:ext cx="11456126" cy="5105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 smtClean="0"/>
          </a:p>
          <a:p>
            <a:r>
              <a:rPr lang="en-GB" sz="2400" dirty="0" smtClean="0"/>
              <a:t>Assessment &amp; moderation is now a priority across the local authority</a:t>
            </a:r>
          </a:p>
          <a:p>
            <a:r>
              <a:rPr lang="en-GB" sz="2400" dirty="0" smtClean="0"/>
              <a:t>Regular meetings with QAMSOs and the QAMSO experience being used to plan events</a:t>
            </a:r>
          </a:p>
          <a:p>
            <a:r>
              <a:rPr lang="en-GB" sz="2400" dirty="0" smtClean="0"/>
              <a:t>Clear focus through LA steering groups</a:t>
            </a:r>
          </a:p>
          <a:p>
            <a:r>
              <a:rPr lang="en-GB" sz="2400" dirty="0" smtClean="0"/>
              <a:t>Tiers of drivers – </a:t>
            </a:r>
            <a:r>
              <a:rPr lang="en-GB" sz="2400" dirty="0" err="1" smtClean="0"/>
              <a:t>QIOs</a:t>
            </a:r>
            <a:r>
              <a:rPr lang="en-GB" sz="2400" dirty="0" smtClean="0"/>
              <a:t>/</a:t>
            </a:r>
            <a:r>
              <a:rPr lang="en-GB" sz="2400" dirty="0" err="1" smtClean="0"/>
              <a:t>HTs</a:t>
            </a:r>
            <a:r>
              <a:rPr lang="en-GB" sz="2400" dirty="0" smtClean="0"/>
              <a:t>/Moderation Coordinators/Teachers – shared expectation</a:t>
            </a:r>
          </a:p>
          <a:p>
            <a:r>
              <a:rPr lang="en-GB" sz="2400" dirty="0" smtClean="0"/>
              <a:t>Effective use of in-service for moderation –  effectively planned for</a:t>
            </a:r>
          </a:p>
          <a:p>
            <a:r>
              <a:rPr lang="en-GB" sz="2400" dirty="0" smtClean="0"/>
              <a:t>Sectors working together </a:t>
            </a:r>
          </a:p>
          <a:p>
            <a:r>
              <a:rPr lang="en-GB" sz="2400" dirty="0" smtClean="0"/>
              <a:t>Calendar of planned events in school/cluster/across local authority</a:t>
            </a:r>
          </a:p>
          <a:p>
            <a:r>
              <a:rPr lang="en-GB" sz="2400" dirty="0" smtClean="0"/>
              <a:t>Local banks of evidence as reference points</a:t>
            </a:r>
          </a:p>
          <a:p>
            <a:r>
              <a:rPr lang="en-GB" sz="2400" dirty="0" smtClean="0"/>
              <a:t>Each school contributing to evidence gathering for QAMSO events or local events.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 descr="green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103"/>
            <a:ext cx="12209384" cy="785165"/>
          </a:xfrm>
          <a:prstGeom prst="rect">
            <a:avLst/>
          </a:prstGeom>
        </p:spPr>
      </p:pic>
      <p:sp>
        <p:nvSpPr>
          <p:cNvPr id="5" name="Text Box 8"/>
          <p:cNvSpPr txBox="1"/>
          <p:nvPr/>
        </p:nvSpPr>
        <p:spPr>
          <a:xfrm>
            <a:off x="7162800" y="631190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64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6750" y="830263"/>
            <a:ext cx="11423649" cy="711200"/>
          </a:xfrm>
        </p:spPr>
        <p:txBody>
          <a:bodyPr/>
          <a:lstStyle/>
          <a:p>
            <a:r>
              <a:rPr lang="en-GB" sz="4000" b="1" dirty="0">
                <a:solidFill>
                  <a:srgbClr val="00ABB5"/>
                </a:solidFill>
                <a:latin typeface="Calibri" panose="020F0502020204030204"/>
              </a:rPr>
              <a:t>National resources for </a:t>
            </a:r>
            <a:r>
              <a:rPr lang="en-GB" sz="4000" b="1" dirty="0" smtClean="0">
                <a:solidFill>
                  <a:srgbClr val="00ABB5"/>
                </a:solidFill>
                <a:latin typeface="Calibri" panose="020F0502020204030204"/>
              </a:rPr>
              <a:t>assessment and moderation</a:t>
            </a:r>
            <a:endParaRPr lang="en-GB" sz="32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0" y="1727210"/>
            <a:ext cx="2998153" cy="4374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https://highlandliteracy.files.wordpress.com/2017/06/bm.png?w=333&amp;h=4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43" y="1727210"/>
            <a:ext cx="3171825" cy="43815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t="23544" r="31817" b="10468"/>
          <a:stretch/>
        </p:blipFill>
        <p:spPr bwMode="auto">
          <a:xfrm>
            <a:off x="8255830" y="1720065"/>
            <a:ext cx="3178629" cy="4381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 descr="green 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" y="6108710"/>
            <a:ext cx="12209384" cy="697328"/>
          </a:xfrm>
          <a:prstGeom prst="rect">
            <a:avLst/>
          </a:prstGeom>
        </p:spPr>
      </p:pic>
      <p:sp>
        <p:nvSpPr>
          <p:cNvPr id="11" name="Text Box 8"/>
          <p:cNvSpPr txBox="1"/>
          <p:nvPr/>
        </p:nvSpPr>
        <p:spPr>
          <a:xfrm>
            <a:off x="7178298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60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29649" y="476154"/>
            <a:ext cx="8546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dirty="0">
              <a:latin typeface="Calibri" panose="020F0502020204030204" pitchFamily="34" charset="0"/>
            </a:endParaRPr>
          </a:p>
          <a:p>
            <a:endParaRPr lang="en-GB" sz="2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9808" y="1302914"/>
            <a:ext cx="9309441" cy="5410523"/>
          </a:xfrm>
        </p:spPr>
        <p:txBody>
          <a:bodyPr>
            <a:normAutofit/>
          </a:bodyPr>
          <a:lstStyle/>
          <a:p>
            <a:r>
              <a:rPr lang="en-GB" dirty="0" smtClean="0"/>
              <a:t>Glow (login required)</a:t>
            </a:r>
          </a:p>
          <a:p>
            <a:r>
              <a:rPr lang="en-GB" dirty="0" smtClean="0"/>
              <a:t>Universal resource</a:t>
            </a:r>
          </a:p>
          <a:p>
            <a:r>
              <a:rPr lang="en-GB" dirty="0" smtClean="0"/>
              <a:t>Links to relevant </a:t>
            </a:r>
            <a:r>
              <a:rPr lang="en-GB" dirty="0" err="1" smtClean="0"/>
              <a:t>ES</a:t>
            </a:r>
            <a:r>
              <a:rPr lang="en-GB" dirty="0" smtClean="0"/>
              <a:t> resources (e.g. </a:t>
            </a:r>
            <a:r>
              <a:rPr lang="en-GB" dirty="0" err="1" smtClean="0"/>
              <a:t>BtC5</a:t>
            </a:r>
            <a:r>
              <a:rPr lang="en-GB" dirty="0" smtClean="0"/>
              <a:t>), National Improvement Hub, Moderation </a:t>
            </a:r>
            <a:r>
              <a:rPr lang="en-GB" dirty="0"/>
              <a:t>C</a:t>
            </a:r>
            <a:r>
              <a:rPr lang="en-GB" dirty="0" smtClean="0"/>
              <a:t>ycle</a:t>
            </a:r>
          </a:p>
          <a:p>
            <a:r>
              <a:rPr lang="en-GB" dirty="0" smtClean="0"/>
              <a:t>Sections on each stage of Moderation Cycle include: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GB" sz="2400" dirty="0"/>
              <a:t>Explanation 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GB" sz="2400" dirty="0"/>
              <a:t>Presentation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GB" sz="2400" dirty="0"/>
              <a:t>Workshop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GB" sz="2400" dirty="0"/>
              <a:t>Self evaluation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GB" sz="2400" dirty="0"/>
              <a:t>Moderation documents </a:t>
            </a:r>
          </a:p>
          <a:p>
            <a:pPr marL="1371600" lvl="3" indent="0">
              <a:buNone/>
            </a:pP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9808" y="76693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ABB5"/>
                </a:solidFill>
                <a:latin typeface="+mn-lt"/>
              </a:rPr>
              <a:t>The Glow Moderation Hub </a:t>
            </a:r>
            <a:endParaRPr lang="en-GB" b="1" dirty="0">
              <a:solidFill>
                <a:srgbClr val="00ABB5"/>
              </a:solidFill>
              <a:latin typeface="+mn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90" y="4231088"/>
            <a:ext cx="3960440" cy="131226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408" y="2711473"/>
            <a:ext cx="171192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green 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" y="5753921"/>
            <a:ext cx="12209384" cy="1042737"/>
          </a:xfrm>
          <a:prstGeom prst="rect">
            <a:avLst/>
          </a:prstGeom>
        </p:spPr>
      </p:pic>
      <p:sp>
        <p:nvSpPr>
          <p:cNvPr id="11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9208">
            <a:off x="6908232" y="780830"/>
            <a:ext cx="1669719" cy="16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5794854"/>
            <a:ext cx="9144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585" y="6374080"/>
            <a:ext cx="2103260" cy="18695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0080" y="980728"/>
            <a:ext cx="10369296" cy="54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2pPr>
            <a:lvl3pPr marL="12573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SzTx/>
              <a:buFont typeface="Lucida Grande"/>
              <a:buChar char="-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Wingdings" charset="2"/>
              <a:buChar char="Ø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Lucida Grande"/>
              <a:buChar char="-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Tx/>
              <a:buChar char="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cs typeface="Arial" panose="020B0604020202020204" pitchFamily="34" charset="0"/>
              </a:rPr>
              <a:t>A1 poster of moderation cycle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cs typeface="Arial" panose="020B0604020202020204" pitchFamily="34" charset="0"/>
              </a:rPr>
              <a:t>Assessment animation on Moderation Hub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0" lvl="8" indent="0">
              <a:buNone/>
              <a:defRPr/>
            </a:pPr>
            <a:r>
              <a:rPr lang="en-GB" sz="2400" u="sng" dirty="0">
                <a:hlinkClick r:id="rId4"/>
              </a:rPr>
              <a:t>https://youtu.be/JVHyGPYiuos</a:t>
            </a:r>
            <a:endParaRPr lang="en-GB" sz="2400" dirty="0"/>
          </a:p>
          <a:p>
            <a:pPr lvl="2" indent="0">
              <a:buNone/>
              <a:defRPr/>
            </a:pPr>
            <a:endParaRPr lang="en-GB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/>
            </a:endParaRPr>
          </a:p>
          <a:p>
            <a:pPr marL="342900" indent="-342900">
              <a:buClr>
                <a:srgbClr val="00ABB5"/>
              </a:buClr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chemeClr val="tx1"/>
                </a:solidFill>
              </a:rPr>
              <a:t>Materials on Yammer QAMSO </a:t>
            </a:r>
          </a:p>
          <a:p>
            <a:pPr>
              <a:buClr>
                <a:srgbClr val="00ABB5"/>
              </a:buClr>
              <a:defRPr/>
            </a:pPr>
            <a:r>
              <a:rPr lang="en-GB" sz="2800" kern="0" dirty="0">
                <a:solidFill>
                  <a:schemeClr val="tx1"/>
                </a:solidFill>
              </a:rPr>
              <a:t>    </a:t>
            </a:r>
            <a:r>
              <a:rPr lang="en-GB" sz="2800" kern="0" dirty="0" smtClean="0">
                <a:solidFill>
                  <a:schemeClr val="tx1"/>
                </a:solidFill>
              </a:rPr>
              <a:t>Community (soon to be Teams!)</a:t>
            </a:r>
            <a:endParaRPr lang="en-GB" sz="2800" kern="0" dirty="0">
              <a:solidFill>
                <a:schemeClr val="tx1"/>
              </a:solidFill>
            </a:endParaRPr>
          </a:p>
          <a:p>
            <a:pPr>
              <a:buClr>
                <a:srgbClr val="00ABB5"/>
              </a:buClr>
              <a:defRPr/>
            </a:pPr>
            <a:endParaRPr lang="en-GB" sz="2800" kern="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00ABB5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cs typeface="Arial" panose="020B0604020202020204" pitchFamily="34" charset="0"/>
              </a:rPr>
              <a:t>Scottish National Standardised 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Assessments</a:t>
            </a:r>
            <a:endParaRPr lang="en-GB" sz="2800" kern="0" dirty="0">
              <a:solidFill>
                <a:schemeClr val="tx1"/>
              </a:solidFill>
            </a:endParaRPr>
          </a:p>
          <a:p>
            <a:pPr>
              <a:buClr>
                <a:srgbClr val="00ABB5"/>
              </a:buClr>
              <a:defRPr/>
            </a:pPr>
            <a:r>
              <a:rPr lang="en-GB" sz="2400" kern="0" dirty="0">
                <a:solidFill>
                  <a:schemeClr val="tx1"/>
                </a:solidFill>
                <a:latin typeface="Arial"/>
              </a:rPr>
              <a:t>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1055">
            <a:off x="6857299" y="1178742"/>
            <a:ext cx="1013029" cy="780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987">
            <a:off x="8897192" y="837203"/>
            <a:ext cx="787639" cy="1314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42" y="2636913"/>
            <a:ext cx="1621566" cy="100461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35" y="3641524"/>
            <a:ext cx="2800151" cy="773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49" y="4507900"/>
            <a:ext cx="1633702" cy="1152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 descr="green 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" y="5753921"/>
            <a:ext cx="12209384" cy="1042737"/>
          </a:xfrm>
          <a:prstGeom prst="rect">
            <a:avLst/>
          </a:prstGeom>
        </p:spPr>
      </p:pic>
      <p:sp>
        <p:nvSpPr>
          <p:cNvPr id="15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2959"/>
            <a:ext cx="119023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00ABB5"/>
                </a:solidFill>
                <a:latin typeface="+mn-lt"/>
              </a:rPr>
              <a:t>National resources for assessment and moderation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1825625"/>
            <a:ext cx="11262284" cy="435133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2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263"/>
            <a:ext cx="12209384" cy="1042737"/>
          </a:xfrm>
          <a:prstGeom prst="rect">
            <a:avLst/>
          </a:prstGeom>
        </p:spPr>
      </p:pic>
      <p:sp>
        <p:nvSpPr>
          <p:cNvPr id="5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891" y="1304256"/>
            <a:ext cx="10515600" cy="49804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Commitment to the </a:t>
            </a:r>
            <a:r>
              <a:rPr lang="en-GB" sz="2400" dirty="0" err="1" smtClean="0"/>
              <a:t>QAMSO</a:t>
            </a:r>
            <a:r>
              <a:rPr lang="en-GB" sz="2400" dirty="0" smtClean="0"/>
              <a:t> programme for </a:t>
            </a:r>
            <a:r>
              <a:rPr lang="en-GB" sz="2400" dirty="0" smtClean="0">
                <a:solidFill>
                  <a:srgbClr val="00ABB5"/>
                </a:solidFill>
              </a:rPr>
              <a:t>new practitioners</a:t>
            </a:r>
          </a:p>
          <a:p>
            <a:r>
              <a:rPr lang="en-GB" sz="2400" dirty="0" smtClean="0">
                <a:solidFill>
                  <a:srgbClr val="00ABB5"/>
                </a:solidFill>
              </a:rPr>
              <a:t>Senior staff events </a:t>
            </a:r>
            <a:r>
              <a:rPr lang="en-GB" sz="2400" dirty="0" smtClean="0"/>
              <a:t>to share expectations</a:t>
            </a:r>
          </a:p>
          <a:p>
            <a:r>
              <a:rPr lang="en-GB" sz="2400" dirty="0" smtClean="0"/>
              <a:t>Introduction of </a:t>
            </a:r>
            <a:r>
              <a:rPr lang="en-GB" sz="2400" dirty="0" smtClean="0">
                <a:solidFill>
                  <a:srgbClr val="00ABB5"/>
                </a:solidFill>
              </a:rPr>
              <a:t>Listening &amp; Talking </a:t>
            </a:r>
            <a:r>
              <a:rPr lang="en-GB" sz="2400" dirty="0" smtClean="0"/>
              <a:t>to the suite of training</a:t>
            </a:r>
          </a:p>
          <a:p>
            <a:r>
              <a:rPr lang="en-GB" sz="2400" dirty="0" smtClean="0"/>
              <a:t>Extension of the programme to </a:t>
            </a:r>
            <a:r>
              <a:rPr lang="en-GB" sz="2400" dirty="0" smtClean="0">
                <a:solidFill>
                  <a:srgbClr val="00ABB5"/>
                </a:solidFill>
              </a:rPr>
              <a:t>continue supporting trained QAMSOs</a:t>
            </a:r>
          </a:p>
          <a:p>
            <a:r>
              <a:rPr lang="en-GB" sz="2400" dirty="0" smtClean="0"/>
              <a:t>Emphasis on leadership through development of </a:t>
            </a:r>
            <a:r>
              <a:rPr lang="en-GB" sz="2400" dirty="0" smtClean="0">
                <a:solidFill>
                  <a:srgbClr val="00ABB5"/>
                </a:solidFill>
              </a:rPr>
              <a:t>Professional </a:t>
            </a:r>
            <a:r>
              <a:rPr lang="en-GB" sz="2400" dirty="0">
                <a:solidFill>
                  <a:srgbClr val="00ABB5"/>
                </a:solidFill>
              </a:rPr>
              <a:t>R</a:t>
            </a:r>
            <a:r>
              <a:rPr lang="en-GB" sz="2400" dirty="0" smtClean="0">
                <a:solidFill>
                  <a:srgbClr val="00ABB5"/>
                </a:solidFill>
              </a:rPr>
              <a:t>ecognition </a:t>
            </a:r>
            <a:r>
              <a:rPr lang="en-GB" sz="2400" dirty="0" smtClean="0"/>
              <a:t>model</a:t>
            </a:r>
          </a:p>
          <a:p>
            <a:r>
              <a:rPr lang="en-GB" sz="2400" dirty="0" smtClean="0"/>
              <a:t>Commitment to </a:t>
            </a:r>
            <a:r>
              <a:rPr lang="en-GB" sz="2400" dirty="0" smtClean="0">
                <a:solidFill>
                  <a:srgbClr val="00ABB5"/>
                </a:solidFill>
              </a:rPr>
              <a:t>National Improvement Hub support </a:t>
            </a:r>
            <a:r>
              <a:rPr lang="en-GB" sz="2400" dirty="0" smtClean="0"/>
              <a:t>and sharing of materials</a:t>
            </a:r>
          </a:p>
          <a:p>
            <a:r>
              <a:rPr lang="en-GB" sz="2400" dirty="0" smtClean="0"/>
              <a:t>Moderation</a:t>
            </a:r>
            <a:r>
              <a:rPr lang="en-GB" sz="2400" dirty="0" smtClean="0">
                <a:solidFill>
                  <a:srgbClr val="00ABB5"/>
                </a:solidFill>
              </a:rPr>
              <a:t> across level</a:t>
            </a:r>
            <a:endParaRPr lang="en-GB" sz="2400" dirty="0" smtClean="0"/>
          </a:p>
          <a:p>
            <a:r>
              <a:rPr lang="en-GB" sz="2400" dirty="0" smtClean="0"/>
              <a:t>Commitment to better support the transition from </a:t>
            </a:r>
            <a:r>
              <a:rPr lang="en-GB" sz="2400" dirty="0" smtClean="0">
                <a:solidFill>
                  <a:srgbClr val="00ABB5"/>
                </a:solidFill>
              </a:rPr>
              <a:t>4</a:t>
            </a:r>
            <a:r>
              <a:rPr lang="en-GB" sz="2400" baseline="30000" dirty="0" smtClean="0">
                <a:solidFill>
                  <a:srgbClr val="00ABB5"/>
                </a:solidFill>
              </a:rPr>
              <a:t>th</a:t>
            </a:r>
            <a:r>
              <a:rPr lang="en-GB" sz="2400" dirty="0" smtClean="0">
                <a:solidFill>
                  <a:srgbClr val="00ABB5"/>
                </a:solidFill>
              </a:rPr>
              <a:t> level to NQs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503" y="498257"/>
            <a:ext cx="1197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ABB5"/>
                </a:solidFill>
                <a:latin typeface="+mn-lt"/>
              </a:rPr>
              <a:t>How is Education Scotland supporting BGE moderation?</a:t>
            </a:r>
          </a:p>
        </p:txBody>
      </p:sp>
    </p:spTree>
    <p:extLst>
      <p:ext uri="{BB962C8B-B14F-4D97-AF65-F5344CB8AC3E}">
        <p14:creationId xmlns:p14="http://schemas.microsoft.com/office/powerpoint/2010/main" val="26717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061587" y="288802"/>
            <a:ext cx="7487798" cy="5330263"/>
            <a:chOff x="4653887" y="1369681"/>
            <a:chExt cx="7442609" cy="5330263"/>
          </a:xfrm>
        </p:grpSpPr>
        <p:sp>
          <p:nvSpPr>
            <p:cNvPr id="7" name="Oval 6"/>
            <p:cNvSpPr/>
            <p:nvPr/>
          </p:nvSpPr>
          <p:spPr>
            <a:xfrm>
              <a:off x="7105043" y="2869729"/>
              <a:ext cx="2521198" cy="23318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Teacher Professional Judgement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653887" y="1868225"/>
              <a:ext cx="2339109" cy="1434987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Data from SNSA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670226" y="3335601"/>
              <a:ext cx="2339109" cy="143498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Education Scotland support</a:t>
              </a:r>
              <a:endParaRPr lang="en-GB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686564" y="4817939"/>
              <a:ext cx="2339109" cy="143498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 </a:t>
              </a:r>
              <a:r>
                <a:rPr lang="en-GB" dirty="0" smtClean="0"/>
                <a:t>/</a:t>
              </a:r>
              <a:r>
                <a:rPr lang="en-GB" dirty="0" err="1" smtClean="0"/>
                <a:t>RIC</a:t>
              </a:r>
              <a:r>
                <a:rPr lang="en-GB" dirty="0" smtClean="0"/>
                <a:t> </a:t>
              </a:r>
              <a:r>
                <a:rPr lang="en-GB" dirty="0"/>
                <a:t>support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 rot="1400551">
              <a:off x="9673346" y="1832309"/>
              <a:ext cx="2423150" cy="1211717"/>
            </a:xfrm>
            <a:prstGeom prst="curved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Curved Down Arrow 11"/>
            <p:cNvSpPr/>
            <p:nvPr/>
          </p:nvSpPr>
          <p:spPr>
            <a:xfrm rot="8835210">
              <a:off x="9645309" y="5259482"/>
              <a:ext cx="2423150" cy="1176985"/>
            </a:xfrm>
            <a:prstGeom prst="curved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flipH="1">
              <a:off x="9692174" y="3348059"/>
              <a:ext cx="2379959" cy="143498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BGE Benchmarking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33313" y="5648601"/>
              <a:ext cx="2271003" cy="105134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Evidence of Learning</a:t>
              </a: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8052179" y="5252707"/>
              <a:ext cx="764275" cy="32754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245033" y="1369681"/>
              <a:ext cx="2271003" cy="105134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Evidence of Learning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8063899" y="2493097"/>
              <a:ext cx="764275" cy="32754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19" descr="green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" y="5763301"/>
            <a:ext cx="12209384" cy="1042737"/>
          </a:xfrm>
          <a:prstGeom prst="rect">
            <a:avLst/>
          </a:prstGeom>
        </p:spPr>
      </p:pic>
      <p:sp>
        <p:nvSpPr>
          <p:cNvPr id="21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11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783" y="351291"/>
            <a:ext cx="11229445" cy="7112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ABB5"/>
                </a:solidFill>
                <a:latin typeface="+mn-lt"/>
              </a:rPr>
              <a:t>National QAMSO Programme </a:t>
            </a:r>
            <a:endParaRPr lang="en-GB" sz="4000" b="1" dirty="0">
              <a:solidFill>
                <a:srgbClr val="00ABB5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308" y="1134860"/>
            <a:ext cx="10817923" cy="52392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aim of the </a:t>
            </a:r>
            <a:r>
              <a:rPr lang="en-GB" dirty="0" smtClean="0">
                <a:solidFill>
                  <a:schemeClr val="tx1"/>
                </a:solidFill>
              </a:rPr>
              <a:t>Quality </a:t>
            </a:r>
            <a:r>
              <a:rPr lang="en-GB" dirty="0">
                <a:solidFill>
                  <a:schemeClr val="tx1"/>
                </a:solidFill>
              </a:rPr>
              <a:t>Assurance and Moderation </a:t>
            </a:r>
            <a:r>
              <a:rPr lang="en-GB" dirty="0" smtClean="0">
                <a:solidFill>
                  <a:schemeClr val="tx1"/>
                </a:solidFill>
              </a:rPr>
              <a:t>Support Officer programme </a:t>
            </a:r>
            <a:r>
              <a:rPr lang="en-GB" dirty="0">
                <a:solidFill>
                  <a:schemeClr val="tx1"/>
                </a:solidFill>
              </a:rPr>
              <a:t>is </a:t>
            </a:r>
            <a:r>
              <a:rPr lang="en-GB" dirty="0" smtClean="0">
                <a:solidFill>
                  <a:schemeClr val="tx1"/>
                </a:solidFill>
              </a:rPr>
              <a:t>to:</a:t>
            </a:r>
          </a:p>
          <a:p>
            <a:pPr marL="0" indent="0">
              <a:buNone/>
            </a:pPr>
            <a:endParaRPr lang="en-GB" sz="900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Support </a:t>
            </a:r>
            <a:r>
              <a:rPr lang="en-GB" dirty="0">
                <a:solidFill>
                  <a:schemeClr val="tx1"/>
                </a:solidFill>
              </a:rPr>
              <a:t>local authorities and schools to develop a better understanding of </a:t>
            </a:r>
            <a:r>
              <a:rPr lang="en-GB" dirty="0" smtClean="0">
                <a:solidFill>
                  <a:schemeClr val="tx1"/>
                </a:solidFill>
              </a:rPr>
              <a:t>standards in </a:t>
            </a:r>
            <a:r>
              <a:rPr lang="en-GB" dirty="0" smtClean="0"/>
              <a:t>literacy and numeracy 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sz="900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Support </a:t>
            </a:r>
            <a:r>
              <a:rPr lang="en-GB" dirty="0">
                <a:solidFill>
                  <a:schemeClr val="tx1"/>
                </a:solidFill>
              </a:rPr>
              <a:t>effective assessment and </a:t>
            </a:r>
            <a:r>
              <a:rPr lang="en-GB" dirty="0" smtClean="0">
                <a:solidFill>
                  <a:schemeClr val="tx1"/>
                </a:solidFill>
              </a:rPr>
              <a:t>moderation, </a:t>
            </a:r>
            <a:r>
              <a:rPr lang="en-GB" dirty="0">
                <a:solidFill>
                  <a:schemeClr val="tx1"/>
                </a:solidFill>
              </a:rPr>
              <a:t>including the development of holistic </a:t>
            </a:r>
            <a:r>
              <a:rPr lang="en-GB" dirty="0" smtClean="0">
                <a:solidFill>
                  <a:schemeClr val="tx1"/>
                </a:solidFill>
              </a:rPr>
              <a:t>assessments</a:t>
            </a:r>
          </a:p>
          <a:p>
            <a:endParaRPr lang="en-GB" sz="900" dirty="0" smtClean="0">
              <a:solidFill>
                <a:schemeClr val="tx1"/>
              </a:solidFill>
            </a:endParaRPr>
          </a:p>
          <a:p>
            <a:r>
              <a:rPr lang="en-GB" dirty="0"/>
              <a:t>Share good </a:t>
            </a:r>
            <a:r>
              <a:rPr lang="en-GB" dirty="0" smtClean="0"/>
              <a:t>practice</a:t>
            </a:r>
          </a:p>
          <a:p>
            <a:endParaRPr lang="en-GB" sz="900" dirty="0"/>
          </a:p>
          <a:p>
            <a:r>
              <a:rPr lang="en-GB" dirty="0" smtClean="0">
                <a:solidFill>
                  <a:schemeClr val="tx1"/>
                </a:solidFill>
              </a:rPr>
              <a:t>Enable local authorities </a:t>
            </a:r>
            <a:r>
              <a:rPr lang="en-GB" dirty="0">
                <a:solidFill>
                  <a:schemeClr val="tx1"/>
                </a:solidFill>
              </a:rPr>
              <a:t>and schools to have greater confidence in the validity and reliability of teacher professional judgement.</a:t>
            </a:r>
          </a:p>
          <a:p>
            <a:endParaRPr lang="en-GB" dirty="0"/>
          </a:p>
        </p:txBody>
      </p:sp>
      <p:pic>
        <p:nvPicPr>
          <p:cNvPr id="7" name="Picture 6" descr="green 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" y="6139543"/>
            <a:ext cx="12209384" cy="66649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78298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9208">
            <a:off x="8858038" y="3686534"/>
            <a:ext cx="1669719" cy="16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owerpp_slide2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0" y="20950"/>
            <a:ext cx="9158570" cy="686839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008554" y="772246"/>
            <a:ext cx="6671553" cy="442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00000"/>
                </a:solidFill>
                <a:latin typeface="Calibri"/>
              </a:rPr>
              <a:t>Updates to the SNSA</a:t>
            </a:r>
            <a:endParaRPr lang="en-GB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6049" y="1541908"/>
            <a:ext cx="812070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srgbClr val="C00000"/>
                </a:solidFill>
                <a:latin typeface="Calibri"/>
                <a:cs typeface="Calibri" panose="020F0502020204030204" pitchFamily="34" charset="0"/>
              </a:rPr>
              <a:t>Changes to the SNSA for session 2018/19</a:t>
            </a:r>
            <a:endParaRPr lang="en-GB" sz="2400" dirty="0">
              <a:solidFill>
                <a:srgbClr val="C00000"/>
              </a:solidFill>
              <a:latin typeface="Calibri"/>
              <a:cs typeface="Calibri" panose="020F0502020204030204" pitchFamily="34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SNSA long scale to be used in all reports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National norms to be used in all reports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New feedback process to be built into SNSA platform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Children 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Teachers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Updated training 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p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rogramme – 5 courses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National Report published in December 2018</a:t>
            </a:r>
            <a:endParaRPr lang="en-GB" sz="240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70349"/>
            <a:ext cx="3031300" cy="4038188"/>
          </a:xfrm>
        </p:spPr>
        <p:txBody>
          <a:bodyPr>
            <a:no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Individual Learner:  </a:t>
            </a:r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Overview report with long scale</a:t>
            </a:r>
            <a:r>
              <a:rPr lang="en-AU" sz="2800" dirty="0"/>
              <a:t/>
            </a:r>
            <a:br>
              <a:rPr lang="en-AU" sz="2800" dirty="0"/>
            </a:br>
            <a:r>
              <a:rPr lang="en-AU" sz="3200" dirty="0"/>
              <a:t/>
            </a:r>
            <a:br>
              <a:rPr lang="en-AU" sz="3200" dirty="0"/>
            </a:br>
            <a:endParaRPr lang="en-AU" sz="32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77" y="225468"/>
            <a:ext cx="4784643" cy="6519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164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Understanding the Long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Scale: Band Descriptions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5322483" y="2028325"/>
            <a:ext cx="4059438" cy="367970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olidFill>
                  <a:srgbClr val="AE2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SNSA 2018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Include band descriptions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Align with benchmarks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what a child or young person in this band is typically able to demonstrate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58" y="5904795"/>
            <a:ext cx="243861" cy="236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0244" y="5366186"/>
            <a:ext cx="5720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AU" sz="1400" dirty="0">
                <a:solidFill>
                  <a:srgbClr val="AE23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2 Primary 1 Literacy Description</a:t>
            </a:r>
          </a:p>
          <a:p>
            <a:pPr defTabSz="457200"/>
            <a:endParaRPr lang="en-A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A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in this band are typically able to distinguish letters from numbers and symbols. They are able to match up a range of letters with their sounds and identify the first or last sounds in words.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212" y="2028325"/>
            <a:ext cx="188976" cy="45885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2670" y="2092585"/>
            <a:ext cx="9910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12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above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730 and above</a:t>
            </a:r>
          </a:p>
          <a:p>
            <a:pPr defTabSz="45720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11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682-789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10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634-681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9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586-633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8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538-585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7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490-537</a:t>
            </a:r>
          </a:p>
          <a:p>
            <a:pPr defTabSz="45720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6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442-489</a:t>
            </a:r>
          </a:p>
          <a:p>
            <a:pPr defTabSz="45720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5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394-441</a:t>
            </a:r>
          </a:p>
          <a:p>
            <a:pPr defTabSz="45720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4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346-393</a:t>
            </a:r>
          </a:p>
          <a:p>
            <a:pPr defTabSz="45720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3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298-345</a:t>
            </a:r>
          </a:p>
          <a:p>
            <a:pPr defTabSz="45720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2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250-297</a:t>
            </a:r>
          </a:p>
          <a:p>
            <a:pPr defTabSz="457200"/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1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249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670" y="1739995"/>
            <a:ext cx="2520315" cy="1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5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83458"/>
            <a:ext cx="3401961" cy="2822350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Individual Learner:</a:t>
            </a:r>
            <a:b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Comparative report with national norms -  time referenced </a:t>
            </a:r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00470" y="1417639"/>
            <a:ext cx="1062981" cy="18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sz="1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Numeracy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959" y="125260"/>
            <a:ext cx="4559474" cy="6438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35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owerpp_slide2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0" y="20950"/>
            <a:ext cx="9158570" cy="686839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008554" y="772246"/>
            <a:ext cx="6671553" cy="442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00000"/>
                </a:solidFill>
                <a:latin typeface="Calibri"/>
              </a:rPr>
              <a:t>Updates to Training Programme</a:t>
            </a:r>
            <a:endParaRPr lang="en-GB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6049" y="1541908"/>
            <a:ext cx="8120702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srgbClr val="C00000"/>
                </a:solidFill>
                <a:latin typeface="Calibri"/>
                <a:cs typeface="Calibri" panose="020F0502020204030204" pitchFamily="34" charset="0"/>
              </a:rPr>
              <a:t>5 SNSA training course for session 2018/19</a:t>
            </a:r>
            <a:endParaRPr lang="en-GB" sz="2400" dirty="0">
              <a:solidFill>
                <a:srgbClr val="C00000"/>
              </a:solidFill>
              <a:latin typeface="Calibri"/>
              <a:cs typeface="Calibri" panose="020F0502020204030204" pitchFamily="34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 marL="457200" indent="-457200" defTabSz="457200">
              <a:buFont typeface="+mj-lt"/>
              <a:buAutoNum type="arabicPeriod"/>
            </a:pPr>
            <a: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</a:t>
            </a:r>
            <a: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SNSA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Introduction to Analysing SNSA </a:t>
            </a:r>
            <a: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Update on SNSA Data Analysis – Using the Long </a:t>
            </a:r>
            <a: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Scale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SNSA Data to Support </a:t>
            </a:r>
            <a: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Improvement</a:t>
            </a:r>
          </a:p>
          <a:p>
            <a:pPr marL="457200" indent="-457200" defTabSz="457200">
              <a:buFont typeface="+mj-lt"/>
              <a:buAutoNum type="arabicPeriod"/>
            </a:pPr>
            <a:r>
              <a:rPr lang="en-A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Closer Look at Using SNSA in an ASN &amp; EAL Context</a:t>
            </a:r>
            <a:endParaRPr lang="en-A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owerpp_slide2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0" y="20950"/>
            <a:ext cx="9158570" cy="686839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008554" y="772246"/>
            <a:ext cx="6671553" cy="442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00000"/>
                </a:solidFill>
                <a:latin typeface="Calibri"/>
              </a:rPr>
              <a:t>User Review of the SNSA</a:t>
            </a:r>
            <a:endParaRPr lang="en-GB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6049" y="1541909"/>
            <a:ext cx="8120702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srgbClr val="C00000"/>
                </a:solidFill>
                <a:latin typeface="Calibri"/>
                <a:cs typeface="Calibri" panose="020F0502020204030204" pitchFamily="34" charset="0"/>
              </a:rPr>
              <a:t>Changes to be made in response to user concerns</a:t>
            </a:r>
            <a:endParaRPr lang="en-GB" sz="2400" dirty="0">
              <a:solidFill>
                <a:srgbClr val="C00000"/>
              </a:solidFill>
              <a:latin typeface="Calibri"/>
              <a:cs typeface="Calibri" panose="020F0502020204030204" pitchFamily="34" charset="0"/>
            </a:endParaRPr>
          </a:p>
          <a:p>
            <a:pPr defTabSz="457200"/>
            <a:endParaRPr lang="en-GB" sz="240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Replenishment of questions (30</a:t>
            </a: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%) – replacing those questions that have been a barrier (Hummingbird!)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Re-ordering of questions to ensure children have a more positive start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Re-designing questions to reduce the amount of scrolling and click and drop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Refresh the P1 practice assessments to include all types of questions ( un-supported reading)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Provide tips, hints and training on classroom management including case studies of successful practice – </a:t>
            </a:r>
            <a:r>
              <a:rPr lang="en-GB" sz="2400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published October 2018</a:t>
            </a:r>
            <a:endParaRPr lang="en-GB" sz="240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Establish a P1 practitioner improvement forum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owerpp_slide2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0" y="20950"/>
            <a:ext cx="9158570" cy="686839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008554" y="772246"/>
            <a:ext cx="6671553" cy="442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C00000"/>
                </a:solidFill>
                <a:latin typeface="Calibri"/>
              </a:rPr>
              <a:t>Parliamentary vote on P1 SNSA</a:t>
            </a:r>
            <a:endParaRPr lang="en-GB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6049" y="1541909"/>
            <a:ext cx="8120702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en-GB" sz="2400" dirty="0">
              <a:solidFill>
                <a:srgbClr val="C00000"/>
              </a:solidFill>
              <a:latin typeface="Calibri"/>
              <a:cs typeface="Calibri" panose="020F050202020403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C00000"/>
                </a:solidFill>
                <a:latin typeface="Calibri"/>
                <a:cs typeface="Calibri" panose="020F0502020204030204" pitchFamily="34" charset="0"/>
              </a:rPr>
              <a:t>DFM made a statement to Parliament – 25/10/18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C00000"/>
              </a:solidFill>
              <a:latin typeface="Calibri"/>
              <a:cs typeface="Calibri" panose="020F050202020403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C00000"/>
                </a:solidFill>
                <a:latin typeface="Calibri"/>
                <a:cs typeface="Calibri" panose="020F0502020204030204" pitchFamily="34" charset="0"/>
              </a:rPr>
              <a:t>Established an independent review of the P1 </a:t>
            </a:r>
            <a:r>
              <a:rPr lang="en-GB" sz="2400" dirty="0">
                <a:solidFill>
                  <a:srgbClr val="C00000"/>
                </a:solidFill>
                <a:latin typeface="Calibri"/>
                <a:cs typeface="Calibri" panose="020F0502020204030204" pitchFamily="34" charset="0"/>
              </a:rPr>
              <a:t>assessments to report in May 2019</a:t>
            </a:r>
          </a:p>
          <a:p>
            <a:pPr defTabSz="457200">
              <a:defRPr/>
            </a:pPr>
            <a:endParaRPr lang="en-GB" sz="2400" dirty="0">
              <a:solidFill>
                <a:srgbClr val="C00000"/>
              </a:solidFill>
              <a:latin typeface="Calibri"/>
              <a:cs typeface="Calibri" panose="020F050202020403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C00000"/>
                </a:solidFill>
                <a:latin typeface="Calibri"/>
                <a:cs typeface="Calibri" panose="020F0502020204030204" pitchFamily="34" charset="0"/>
              </a:rPr>
              <a:t>Still believes in the value of assessments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C00000"/>
              </a:solidFill>
              <a:latin typeface="Calibri"/>
              <a:cs typeface="Calibri" panose="020F050202020403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C00000"/>
                </a:solidFill>
                <a:latin typeface="Calibri"/>
                <a:cs typeface="Calibri" panose="020F0502020204030204" pitchFamily="34" charset="0"/>
              </a:rPr>
              <a:t>Advised schools to continue with existing plans to deliver SNSA, including P1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C00000"/>
              </a:solidFill>
              <a:latin typeface="Calibri"/>
              <a:cs typeface="Calibri" panose="020F050202020403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C00000"/>
              </a:solidFill>
              <a:latin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owerpp_slide2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30" y="20950"/>
            <a:ext cx="9158570" cy="686839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008554" y="625289"/>
            <a:ext cx="6671553" cy="442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00000"/>
                </a:solidFill>
                <a:latin typeface="Calibri"/>
              </a:rPr>
              <a:t>SNSA - Key </a:t>
            </a:r>
            <a:r>
              <a:rPr lang="en-GB" dirty="0">
                <a:solidFill>
                  <a:srgbClr val="C00000"/>
                </a:solidFill>
                <a:latin typeface="Calibri"/>
              </a:rPr>
              <a:t>messages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5056" y="1766171"/>
            <a:ext cx="7871278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SNSA is a diagnostic assessment, not a high stakes assessment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SNSA assesses aspects of Literacy and Numeracy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SNSA is aligned to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urriculum for Excellence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SNSA provides indicative information against national curriculum standards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SNSA provides information at a moment in time (of the schools choosing), but can be compared against time referenced national norms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SNSA will show progress of children over time – long scale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SNSA should be part of the moderation process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SNSA contributes to the teacher professional judgment of children’s progress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5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6750" y="830263"/>
            <a:ext cx="11423649" cy="7112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ABB5"/>
                </a:solidFill>
                <a:latin typeface="+mn-lt"/>
              </a:rPr>
              <a:t>National Improvement Framework</a:t>
            </a:r>
            <a:endParaRPr lang="en-GB" sz="4000" b="1" dirty="0">
              <a:solidFill>
                <a:srgbClr val="00ABB5"/>
              </a:solidFill>
              <a:latin typeface="+mn-lt"/>
            </a:endParaRPr>
          </a:p>
        </p:txBody>
      </p:sp>
      <p:pic>
        <p:nvPicPr>
          <p:cNvPr id="7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r="11573"/>
          <a:stretch/>
        </p:blipFill>
        <p:spPr bwMode="auto">
          <a:xfrm>
            <a:off x="2279586" y="1960706"/>
            <a:ext cx="3816414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17291"/>
          <a:stretch/>
        </p:blipFill>
        <p:spPr bwMode="auto">
          <a:xfrm rot="1567478">
            <a:off x="7238747" y="1155358"/>
            <a:ext cx="4531250" cy="495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green 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" y="5763301"/>
            <a:ext cx="12209384" cy="1042737"/>
          </a:xfrm>
          <a:prstGeom prst="rect">
            <a:avLst/>
          </a:prstGeom>
        </p:spPr>
      </p:pic>
      <p:sp>
        <p:nvSpPr>
          <p:cNvPr id="11" name="Text Box 8"/>
          <p:cNvSpPr txBox="1"/>
          <p:nvPr/>
        </p:nvSpPr>
        <p:spPr>
          <a:xfrm>
            <a:off x="7178298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79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011" y="1438525"/>
            <a:ext cx="116259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dirty="0" smtClean="0"/>
              <a:t>‘In </a:t>
            </a:r>
            <a:r>
              <a:rPr lang="en-GB" sz="3600" i="1" dirty="0"/>
              <a:t>developing systematic approaches to the </a:t>
            </a:r>
            <a:r>
              <a:rPr lang="en-GB" sz="3600" b="1" i="1" dirty="0">
                <a:solidFill>
                  <a:srgbClr val="00ABB5"/>
                </a:solidFill>
              </a:rPr>
              <a:t>quality assurance and moderation of assessment across Scotland</a:t>
            </a:r>
            <a:r>
              <a:rPr lang="en-GB" sz="3600" i="1" dirty="0"/>
              <a:t>, support structures have to be put in place so that </a:t>
            </a:r>
            <a:endParaRPr lang="en-GB" sz="3600" i="1" dirty="0" smtClean="0"/>
          </a:p>
          <a:p>
            <a:r>
              <a:rPr lang="en-GB" sz="3600" b="1" i="1" dirty="0" smtClean="0">
                <a:solidFill>
                  <a:srgbClr val="00ABB5"/>
                </a:solidFill>
              </a:rPr>
              <a:t>local </a:t>
            </a:r>
            <a:r>
              <a:rPr lang="en-GB" sz="3600" b="1" i="1" dirty="0">
                <a:solidFill>
                  <a:srgbClr val="00ABB5"/>
                </a:solidFill>
              </a:rPr>
              <a:t>and national practices are fully aligned</a:t>
            </a:r>
            <a:r>
              <a:rPr lang="en-GB" sz="3600" i="1" dirty="0">
                <a:solidFill>
                  <a:srgbClr val="00ABB5"/>
                </a:solidFill>
              </a:rPr>
              <a:t> </a:t>
            </a:r>
            <a:r>
              <a:rPr lang="en-GB" sz="3600" i="1" dirty="0"/>
              <a:t>and </a:t>
            </a:r>
            <a:endParaRPr lang="en-GB" sz="3600" i="1" dirty="0" smtClean="0"/>
          </a:p>
          <a:p>
            <a:r>
              <a:rPr lang="en-GB" sz="3600" i="1" dirty="0" smtClean="0"/>
              <a:t>everyone </a:t>
            </a:r>
            <a:r>
              <a:rPr lang="en-GB" sz="3600" i="1" dirty="0"/>
              <a:t>is clear about roles and </a:t>
            </a:r>
            <a:r>
              <a:rPr lang="en-GB" sz="3600" i="1" dirty="0" smtClean="0"/>
              <a:t>responsibilities.’</a:t>
            </a:r>
          </a:p>
          <a:p>
            <a:endParaRPr lang="en-GB" sz="3200" dirty="0" smtClean="0"/>
          </a:p>
          <a:p>
            <a:r>
              <a:rPr lang="en-GB" sz="2800" i="1" dirty="0" smtClean="0"/>
              <a:t>Building the Curriculum 5: A Framework for Assessment</a:t>
            </a:r>
            <a:endParaRPr lang="en-GB" sz="2800" i="1" dirty="0"/>
          </a:p>
        </p:txBody>
      </p:sp>
      <p:pic>
        <p:nvPicPr>
          <p:cNvPr id="3" name="Picture 2" descr="green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" y="5763301"/>
            <a:ext cx="12209384" cy="1042737"/>
          </a:xfrm>
          <a:prstGeom prst="rect">
            <a:avLst/>
          </a:prstGeom>
        </p:spPr>
      </p:pic>
      <p:sp>
        <p:nvSpPr>
          <p:cNvPr id="4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rgbClr val="00ABB5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399">
            <a:off x="9904046" y="3603354"/>
            <a:ext cx="1334662" cy="195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" y="5763301"/>
            <a:ext cx="12209384" cy="1042737"/>
          </a:xfrm>
          <a:prstGeom prst="rect">
            <a:avLst/>
          </a:prstGeom>
        </p:spPr>
      </p:pic>
      <p:sp>
        <p:nvSpPr>
          <p:cNvPr id="3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447" y="524659"/>
            <a:ext cx="11639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ABB5"/>
                </a:solidFill>
              </a:rPr>
              <a:t>Quality Assurance &amp; Moderation Support Officers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93569" y="1170990"/>
            <a:ext cx="10652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QAMSO programme began in session 2016/2017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Offered training in the moderation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Focused on developing a better understanding of standards in BGE literacy &amp; numeracy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r>
              <a:rPr lang="en-GB" sz="2800" dirty="0" smtClean="0"/>
              <a:t>A review of the programme in June 2018 involved feedback from QAMSOs and Assessment Coordinators from each local authority which has informed planning for 2018-19.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597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" y="5763301"/>
            <a:ext cx="12209384" cy="1042737"/>
          </a:xfrm>
          <a:prstGeom prst="rect">
            <a:avLst/>
          </a:prstGeom>
        </p:spPr>
      </p:pic>
      <p:sp>
        <p:nvSpPr>
          <p:cNvPr id="3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925" y="524659"/>
            <a:ext cx="10633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ABB5"/>
                </a:solidFill>
              </a:rPr>
              <a:t>QAMSO Events:  Session 2018/19</a:t>
            </a:r>
          </a:p>
          <a:p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819925" y="1347799"/>
            <a:ext cx="111979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ABB5"/>
                </a:solidFill>
                <a:cs typeface="Arial" panose="020B0604020202020204" pitchFamily="34" charset="0"/>
              </a:rPr>
              <a:t>L</a:t>
            </a:r>
            <a:r>
              <a:rPr lang="en-GB" sz="2800" b="1" dirty="0" smtClean="0">
                <a:solidFill>
                  <a:srgbClr val="00ABB5"/>
                </a:solidFill>
                <a:cs typeface="Arial" panose="020B0604020202020204" pitchFamily="34" charset="0"/>
              </a:rPr>
              <a:t>aunch events for new QAMSOs </a:t>
            </a:r>
            <a:r>
              <a:rPr lang="en-GB" sz="2800" dirty="0" smtClean="0">
                <a:cs typeface="Arial" panose="020B0604020202020204" pitchFamily="34" charset="0"/>
              </a:rPr>
              <a:t>- literacy and numeracy (all levels):</a:t>
            </a:r>
          </a:p>
          <a:p>
            <a:endParaRPr lang="en-GB" sz="28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i="1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a typeface="Times New Roman" panose="02020603050405020304" pitchFamily="18" charset="0"/>
              </a:rPr>
              <a:t>07 November </a:t>
            </a:r>
            <a:r>
              <a:rPr lang="en-GB" sz="2800" dirty="0" smtClean="0">
                <a:ea typeface="Times New Roman" panose="02020603050405020304" pitchFamily="18" charset="0"/>
              </a:rPr>
              <a:t>2018:  Numeracy - </a:t>
            </a:r>
            <a:r>
              <a:rPr lang="en-GB" sz="2800" dirty="0">
                <a:ea typeface="Times New Roman" panose="02020603050405020304" pitchFamily="18" charset="0"/>
              </a:rPr>
              <a:t>The Hallmark Hotel, </a:t>
            </a:r>
            <a:r>
              <a:rPr lang="en-GB" sz="2800" dirty="0" smtClean="0">
                <a:ea typeface="Times New Roman" panose="02020603050405020304" pitchFamily="18" charset="0"/>
              </a:rPr>
              <a:t>Glasgow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a typeface="Times New Roman" panose="02020603050405020304" pitchFamily="18" charset="0"/>
              </a:rPr>
              <a:t>14 November </a:t>
            </a:r>
            <a:r>
              <a:rPr lang="en-GB" sz="2800" dirty="0" smtClean="0">
                <a:ea typeface="Times New Roman" panose="02020603050405020304" pitchFamily="18" charset="0"/>
              </a:rPr>
              <a:t>2018:  Reading - </a:t>
            </a:r>
            <a:r>
              <a:rPr lang="en-GB" sz="2800" dirty="0">
                <a:ea typeface="Times New Roman" panose="02020603050405020304" pitchFamily="18" charset="0"/>
              </a:rPr>
              <a:t>The Hallmark Hotel, </a:t>
            </a:r>
            <a:r>
              <a:rPr lang="en-GB" sz="2800" dirty="0" smtClean="0">
                <a:ea typeface="Times New Roman" panose="02020603050405020304" pitchFamily="18" charset="0"/>
              </a:rPr>
              <a:t>Glasgow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a typeface="Times New Roman" panose="02020603050405020304" pitchFamily="18" charset="0"/>
              </a:rPr>
              <a:t>21 November </a:t>
            </a:r>
            <a:r>
              <a:rPr lang="en-GB" sz="2800" dirty="0" smtClean="0">
                <a:ea typeface="Times New Roman" panose="02020603050405020304" pitchFamily="18" charset="0"/>
              </a:rPr>
              <a:t>2018:  Writing - The </a:t>
            </a:r>
            <a:r>
              <a:rPr lang="en-GB" sz="2800" dirty="0">
                <a:ea typeface="Times New Roman" panose="02020603050405020304" pitchFamily="18" charset="0"/>
              </a:rPr>
              <a:t>Hallmark Hotel, </a:t>
            </a:r>
            <a:r>
              <a:rPr lang="en-GB" sz="2800" dirty="0" smtClean="0">
                <a:ea typeface="Times New Roman" panose="02020603050405020304" pitchFamily="18" charset="0"/>
              </a:rPr>
              <a:t>Glasgow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a typeface="Times New Roman" panose="02020603050405020304" pitchFamily="18" charset="0"/>
              </a:rPr>
              <a:t>27 November </a:t>
            </a:r>
            <a:r>
              <a:rPr lang="en-GB" sz="2800" dirty="0" smtClean="0">
                <a:ea typeface="Times New Roman" panose="02020603050405020304" pitchFamily="18" charset="0"/>
              </a:rPr>
              <a:t>2018:  Listening </a:t>
            </a:r>
            <a:r>
              <a:rPr lang="en-GB" sz="2800" dirty="0">
                <a:ea typeface="Times New Roman" panose="02020603050405020304" pitchFamily="18" charset="0"/>
              </a:rPr>
              <a:t>and Talking </a:t>
            </a:r>
            <a:r>
              <a:rPr lang="en-GB" sz="2800" dirty="0" smtClean="0">
                <a:ea typeface="Times New Roman" panose="02020603050405020304" pitchFamily="18" charset="0"/>
              </a:rPr>
              <a:t>- The </a:t>
            </a:r>
            <a:r>
              <a:rPr lang="en-GB" sz="2800" dirty="0">
                <a:ea typeface="Times New Roman" panose="02020603050405020304" pitchFamily="18" charset="0"/>
              </a:rPr>
              <a:t>Double Tree by Hilton Hotel, </a:t>
            </a:r>
            <a:r>
              <a:rPr lang="en-GB" sz="2800" dirty="0" smtClean="0">
                <a:ea typeface="Times New Roman" panose="02020603050405020304" pitchFamily="18" charset="0"/>
              </a:rPr>
              <a:t>Glasgow.</a:t>
            </a:r>
            <a:endParaRPr lang="en-GB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615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" y="5763301"/>
            <a:ext cx="12209384" cy="1042737"/>
          </a:xfrm>
          <a:prstGeom prst="rect">
            <a:avLst/>
          </a:prstGeom>
        </p:spPr>
      </p:pic>
      <p:sp>
        <p:nvSpPr>
          <p:cNvPr id="3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635" y="524659"/>
            <a:ext cx="111135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ABB5"/>
                </a:solidFill>
              </a:rPr>
              <a:t>QAMSO Events:  Session 2018/19</a:t>
            </a:r>
            <a:endParaRPr lang="en-GB" sz="3600" b="1" dirty="0">
              <a:solidFill>
                <a:srgbClr val="00ABB5"/>
              </a:solidFill>
            </a:endParaRPr>
          </a:p>
          <a:p>
            <a:endParaRPr lang="en-GB" sz="3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000000"/>
                </a:solidFill>
              </a:rPr>
              <a:t>January </a:t>
            </a:r>
            <a:r>
              <a:rPr lang="en-GB" sz="3200" dirty="0">
                <a:solidFill>
                  <a:srgbClr val="000000"/>
                </a:solidFill>
              </a:rPr>
              <a:t>to March 2019 – </a:t>
            </a:r>
            <a:r>
              <a:rPr lang="en-GB" sz="3200" dirty="0" smtClean="0">
                <a:solidFill>
                  <a:srgbClr val="000000"/>
                </a:solidFill>
              </a:rPr>
              <a:t>per area </a:t>
            </a:r>
            <a:endParaRPr lang="en-GB" sz="320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</a:rPr>
              <a:t>Early/1st levels  </a:t>
            </a:r>
            <a:endParaRPr lang="en-GB" sz="320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</a:rPr>
              <a:t>2nd/3rd levels </a:t>
            </a:r>
            <a:endParaRPr lang="en-GB" sz="320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</a:rPr>
              <a:t>4th/NQ</a:t>
            </a:r>
            <a:endParaRPr lang="en-GB" sz="3200" dirty="0">
              <a:solidFill>
                <a:srgbClr val="000000"/>
              </a:solidFill>
            </a:endParaRPr>
          </a:p>
          <a:p>
            <a:endParaRPr lang="en-GB" sz="3200" dirty="0">
              <a:solidFill>
                <a:srgbClr val="000000"/>
              </a:solidFill>
            </a:endParaRPr>
          </a:p>
          <a:p>
            <a:r>
              <a:rPr lang="en-GB" sz="3200" dirty="0">
                <a:solidFill>
                  <a:srgbClr val="000000"/>
                </a:solidFill>
              </a:rPr>
              <a:t>April to June 2019 – </a:t>
            </a:r>
            <a:r>
              <a:rPr lang="en-GB" sz="3200" dirty="0" smtClean="0">
                <a:solidFill>
                  <a:srgbClr val="000000"/>
                </a:solidFill>
              </a:rPr>
              <a:t>per area </a:t>
            </a:r>
            <a:endParaRPr lang="en-GB" sz="320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</a:rPr>
              <a:t>Early/1st level </a:t>
            </a:r>
            <a:endParaRPr lang="en-GB" sz="320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</a:rPr>
              <a:t>2nd/3rd level</a:t>
            </a:r>
            <a:endParaRPr lang="en-GB" sz="320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</a:rPr>
              <a:t>4th/NQ</a:t>
            </a:r>
            <a:endParaRPr lang="en-GB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208" y="438377"/>
            <a:ext cx="11423649" cy="7112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ABB5"/>
                </a:solidFill>
                <a:latin typeface="+mn-lt"/>
              </a:rPr>
              <a:t>QAMSO events:</a:t>
            </a:r>
            <a:endParaRPr lang="en-GB" b="1" dirty="0">
              <a:solidFill>
                <a:srgbClr val="00ABB5"/>
              </a:solidFill>
              <a:latin typeface="+mn-lt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734240"/>
              </p:ext>
            </p:extLst>
          </p:nvPr>
        </p:nvGraphicFramePr>
        <p:xfrm>
          <a:off x="696657" y="1192210"/>
          <a:ext cx="10817226" cy="377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0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931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October/November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Moderation process &amp; high quality</a:t>
                      </a:r>
                      <a:r>
                        <a:rPr lang="en-GB" sz="2800" baseline="0" dirty="0" smtClean="0"/>
                        <a:t> </a:t>
                      </a:r>
                      <a:r>
                        <a:rPr lang="en-GB" sz="2800" dirty="0" smtClean="0"/>
                        <a:t>assessment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354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January/February/March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Standards and moderation of learner evidence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354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April/May/June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Achievement of a level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25714" y="5102402"/>
            <a:ext cx="107087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* </a:t>
            </a:r>
            <a:r>
              <a:rPr lang="en-GB" sz="2600" b="1" dirty="0" smtClean="0">
                <a:solidFill>
                  <a:srgbClr val="002060"/>
                </a:solidFill>
              </a:rPr>
              <a:t>May </a:t>
            </a:r>
            <a:r>
              <a:rPr lang="en-GB" sz="2600" b="1" dirty="0">
                <a:solidFill>
                  <a:srgbClr val="002060"/>
                </a:solidFill>
              </a:rPr>
              <a:t>alter slightly to reflect information from moderation process </a:t>
            </a:r>
          </a:p>
        </p:txBody>
      </p:sp>
      <p:pic>
        <p:nvPicPr>
          <p:cNvPr id="9" name="Picture 8" descr="green 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" y="5763301"/>
            <a:ext cx="12209384" cy="1042737"/>
          </a:xfrm>
          <a:prstGeom prst="rect">
            <a:avLst/>
          </a:prstGeom>
        </p:spPr>
      </p:pic>
      <p:sp>
        <p:nvSpPr>
          <p:cNvPr id="10" name="Text Box 8"/>
          <p:cNvSpPr txBox="1"/>
          <p:nvPr/>
        </p:nvSpPr>
        <p:spPr>
          <a:xfrm>
            <a:off x="7178298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63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664" y="438377"/>
            <a:ext cx="11423649" cy="711200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/>
            </a:r>
            <a:br>
              <a:rPr lang="en-GB" sz="3200" dirty="0">
                <a:solidFill>
                  <a:schemeClr val="accent5"/>
                </a:solidFill>
              </a:rPr>
            </a:br>
            <a:r>
              <a:rPr lang="en-GB" sz="4000" b="1" dirty="0">
                <a:solidFill>
                  <a:srgbClr val="00ABB5"/>
                </a:solidFill>
                <a:latin typeface="+mn-lt"/>
              </a:rPr>
              <a:t>Quality Assurance and Moderation Support </a:t>
            </a:r>
            <a:r>
              <a:rPr lang="en-GB" sz="4000" b="1" dirty="0" smtClean="0">
                <a:solidFill>
                  <a:srgbClr val="00ABB5"/>
                </a:solidFill>
                <a:latin typeface="+mn-lt"/>
              </a:rPr>
              <a:t>Officers’ </a:t>
            </a:r>
            <a:r>
              <a:rPr lang="en-GB" sz="4000" b="1" dirty="0">
                <a:solidFill>
                  <a:srgbClr val="00ABB5"/>
                </a:solidFill>
                <a:latin typeface="+mn-lt"/>
              </a:rPr>
              <a:t>R</a:t>
            </a:r>
            <a:r>
              <a:rPr lang="en-GB" sz="4000" b="1" dirty="0" smtClean="0">
                <a:solidFill>
                  <a:srgbClr val="00ABB5"/>
                </a:solidFill>
                <a:latin typeface="+mn-lt"/>
              </a:rPr>
              <a:t>ole </a:t>
            </a:r>
            <a:r>
              <a:rPr lang="en-GB" sz="4000" b="1" dirty="0">
                <a:solidFill>
                  <a:srgbClr val="00B0F0"/>
                </a:solidFill>
              </a:rPr>
              <a:t/>
            </a:r>
            <a:br>
              <a:rPr lang="en-GB" sz="4000" b="1" dirty="0">
                <a:solidFill>
                  <a:srgbClr val="00B0F0"/>
                </a:solidFill>
              </a:rPr>
            </a:b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038" y="1175657"/>
            <a:ext cx="10817923" cy="5150769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Attend every quality </a:t>
            </a:r>
            <a:r>
              <a:rPr lang="en-GB" sz="3200" dirty="0">
                <a:solidFill>
                  <a:schemeClr val="tx1"/>
                </a:solidFill>
              </a:rPr>
              <a:t>assurance and moderation event for their </a:t>
            </a:r>
            <a:r>
              <a:rPr lang="en-GB" sz="3200" dirty="0" smtClean="0">
                <a:solidFill>
                  <a:schemeClr val="tx1"/>
                </a:solidFill>
              </a:rPr>
              <a:t>level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Collect a </a:t>
            </a:r>
            <a:r>
              <a:rPr lang="en-GB" sz="3200" dirty="0">
                <a:solidFill>
                  <a:schemeClr val="tx1"/>
                </a:solidFill>
              </a:rPr>
              <a:t>range </a:t>
            </a:r>
            <a:r>
              <a:rPr lang="en-GB" sz="3200" dirty="0" smtClean="0">
                <a:solidFill>
                  <a:schemeClr val="tx1"/>
                </a:solidFill>
              </a:rPr>
              <a:t>of evidence </a:t>
            </a:r>
            <a:r>
              <a:rPr lang="en-GB" sz="3200" dirty="0">
                <a:solidFill>
                  <a:schemeClr val="tx1"/>
                </a:solidFill>
              </a:rPr>
              <a:t>from schools </a:t>
            </a:r>
            <a:r>
              <a:rPr lang="en-GB" sz="3200" dirty="0" smtClean="0">
                <a:solidFill>
                  <a:schemeClr val="tx1"/>
                </a:solidFill>
              </a:rPr>
              <a:t>(ideally evidence that has already </a:t>
            </a:r>
            <a:r>
              <a:rPr lang="en-GB" sz="3200" dirty="0">
                <a:solidFill>
                  <a:schemeClr val="tx1"/>
                </a:solidFill>
              </a:rPr>
              <a:t>gone through school and local </a:t>
            </a:r>
            <a:r>
              <a:rPr lang="en-GB" sz="3200" dirty="0" smtClean="0">
                <a:solidFill>
                  <a:schemeClr val="tx1"/>
                </a:solidFill>
              </a:rPr>
              <a:t>moderation)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Share key learning and </a:t>
            </a:r>
            <a:r>
              <a:rPr lang="en-GB" sz="3200" dirty="0" smtClean="0">
                <a:solidFill>
                  <a:schemeClr val="tx1"/>
                </a:solidFill>
              </a:rPr>
              <a:t>messages in </a:t>
            </a:r>
            <a:r>
              <a:rPr lang="en-GB" sz="3200" dirty="0" smtClean="0"/>
              <a:t>their</a:t>
            </a:r>
            <a:r>
              <a:rPr lang="en-GB" sz="3200" dirty="0" smtClean="0">
                <a:solidFill>
                  <a:schemeClr val="tx1"/>
                </a:solidFill>
              </a:rPr>
              <a:t> own </a:t>
            </a:r>
            <a:r>
              <a:rPr lang="en-GB" sz="3200" dirty="0" smtClean="0"/>
              <a:t>context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Take part in national moderation.</a:t>
            </a:r>
            <a:endParaRPr lang="en-GB" sz="3200" dirty="0" smtClean="0"/>
          </a:p>
        </p:txBody>
      </p:sp>
      <p:pic>
        <p:nvPicPr>
          <p:cNvPr id="7" name="Picture 6" descr="green 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" y="5763301"/>
            <a:ext cx="12209384" cy="104273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78298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 dirty="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 dirty="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9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A22008594</value>
    </field>
    <field name="Objective-Title">
      <value order="0">Headteachers' Events October 2018</value>
    </field>
    <field name="Objective-Description">
      <value order="0"/>
    </field>
    <field name="Objective-CreationStamp">
      <value order="0">2018-08-30T13:36:55Z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2018-08-31T15:10:04Z</value>
    </field>
    <field name="Objective-Owner">
      <value order="0">McGuire, Elizabeth E (Z613035)</value>
    </field>
    <field name="Objective-Path">
      <value order="0">Objective Global Folder:System Folders:Home:McGuire, Elizabeth E (Z613035):NIF</value>
    </field>
    <field name="Objective-Parent">
      <value order="0">NIF</value>
    </field>
    <field name="Objective-State">
      <value order="0">Being Drafted</value>
    </field>
    <field name="Objective-VersionId">
      <value order="0">vA31065874</value>
    </field>
    <field name="Objective-Version">
      <value order="0">0.3</value>
    </field>
    <field name="Objective-VersionNumber">
      <value order="0">3</value>
    </field>
    <field name="Objective-VersionComment">
      <value order="0"/>
    </field>
    <field name="Objective-FileNumber">
      <value order="0"/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35">
      <field name="Objective-Connect Creator">
        <value order="0"/>
      </field>
      <field name="Objective-Date Received">
        <value order="0"/>
      </field>
      <field name="Objective-Date of Original">
        <value order="0"/>
      </field>
      <field name="Objective-SG Web Publication - Category">
        <value order="0"/>
      </field>
      <field name="Objective-SG Web Publication - Category 2 Classifica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1384</Words>
  <Application>Microsoft Office PowerPoint</Application>
  <PresentationFormat>Widescreen</PresentationFormat>
  <Paragraphs>288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Bold</vt:lpstr>
      <vt:lpstr>Calibri</vt:lpstr>
      <vt:lpstr>Calibri Light</vt:lpstr>
      <vt:lpstr>Lucida Grande</vt:lpstr>
      <vt:lpstr>ＭＳ 明朝</vt:lpstr>
      <vt:lpstr>Symbol</vt:lpstr>
      <vt:lpstr>Times New Roman</vt:lpstr>
      <vt:lpstr>Wingdings</vt:lpstr>
      <vt:lpstr>Office Theme</vt:lpstr>
      <vt:lpstr>1_Office Theme</vt:lpstr>
      <vt:lpstr>PowerPoint Presentation</vt:lpstr>
      <vt:lpstr>National QAMSO Programme </vt:lpstr>
      <vt:lpstr>National Improvement Framework</vt:lpstr>
      <vt:lpstr>PowerPoint Presentation</vt:lpstr>
      <vt:lpstr>PowerPoint Presentation</vt:lpstr>
      <vt:lpstr>PowerPoint Presentation</vt:lpstr>
      <vt:lpstr>PowerPoint Presentation</vt:lpstr>
      <vt:lpstr>QAMSO events:</vt:lpstr>
      <vt:lpstr> Quality Assurance and Moderation Support Officers’ Role  </vt:lpstr>
      <vt:lpstr>GTCS Professional Recognition </vt:lpstr>
      <vt:lpstr>PowerPoint Presentation</vt:lpstr>
      <vt:lpstr>PowerPoint Presentation</vt:lpstr>
      <vt:lpstr>Assessment Coordinators’ Role</vt:lpstr>
      <vt:lpstr>Best practice identified by QAMSOs in 2017-18</vt:lpstr>
      <vt:lpstr>National resources for assessment and moderation</vt:lpstr>
      <vt:lpstr>The Glow Moderation Hub </vt:lpstr>
      <vt:lpstr> National resources for assessment and moderation  </vt:lpstr>
      <vt:lpstr>How is Education Scotland supporting BGE moderation?</vt:lpstr>
      <vt:lpstr>PowerPoint Presentation</vt:lpstr>
      <vt:lpstr>PowerPoint Presentation</vt:lpstr>
      <vt:lpstr>Individual Learner:  Overview report with long scale  </vt:lpstr>
      <vt:lpstr>Understanding the Long Scale: Band Descriptions</vt:lpstr>
      <vt:lpstr>Individual Learner: Comparative report with national norms -  time referenced  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Moderation Support 2018-19</dc:title>
  <dc:creator>z613035</dc:creator>
  <cp:lastModifiedBy>Lennon L (Lesley)</cp:lastModifiedBy>
  <cp:revision>144</cp:revision>
  <cp:lastPrinted>2018-10-26T13:52:07Z</cp:lastPrinted>
  <dcterms:created xsi:type="dcterms:W3CDTF">2018-08-30T09:30:39Z</dcterms:created>
  <dcterms:modified xsi:type="dcterms:W3CDTF">2018-11-12T09:27:14Z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A22008594</vt:lpwstr>
  </property>
  <property fmtid="{D5CDD505-2E9C-101B-9397-08002B2CF9AE}" pid="4" name="Objective-Title">
    <vt:lpwstr>Headteachers' Events October 2018</vt:lpwstr>
  </property>
  <property fmtid="{D5CDD505-2E9C-101B-9397-08002B2CF9AE}" pid="5" name="Objective-Description">
    <vt:lpwstr/>
  </property>
  <property fmtid="{D5CDD505-2E9C-101B-9397-08002B2CF9AE}" pid="6" name="Objective-CreationStamp">
    <vt:filetime>2018-08-30T13:37:11Z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2018-08-31T15:10:04Z</vt:filetime>
  </property>
  <property fmtid="{D5CDD505-2E9C-101B-9397-08002B2CF9AE}" pid="11" name="Objective-Owner">
    <vt:lpwstr>McGuire, Elizabeth E (Z613035)</vt:lpwstr>
  </property>
  <property fmtid="{D5CDD505-2E9C-101B-9397-08002B2CF9AE}" pid="12" name="Objective-Path">
    <vt:lpwstr>McGuire, Elizabeth E (Z613035):NIF:</vt:lpwstr>
  </property>
  <property fmtid="{D5CDD505-2E9C-101B-9397-08002B2CF9AE}" pid="13" name="Objective-Parent">
    <vt:lpwstr>NIF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vA31065874</vt:lpwstr>
  </property>
  <property fmtid="{D5CDD505-2E9C-101B-9397-08002B2CF9AE}" pid="16" name="Objective-Version">
    <vt:lpwstr>0.3</vt:lpwstr>
  </property>
  <property fmtid="{D5CDD505-2E9C-101B-9397-08002B2CF9AE}" pid="17" name="Objective-VersionNumber">
    <vt:r8>3</vt:r8>
  </property>
  <property fmtid="{D5CDD505-2E9C-101B-9397-08002B2CF9AE}" pid="18" name="Objective-VersionComment">
    <vt:lpwstr>Updated_x000d_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Connect Creator">
    <vt:lpwstr/>
  </property>
  <property fmtid="{D5CDD505-2E9C-101B-9397-08002B2CF9AE}" pid="23" name="Objective-Date Received">
    <vt:lpwstr/>
  </property>
  <property fmtid="{D5CDD505-2E9C-101B-9397-08002B2CF9AE}" pid="24" name="Objective-Date of Original">
    <vt:lpwstr/>
  </property>
  <property fmtid="{D5CDD505-2E9C-101B-9397-08002B2CF9AE}" pid="25" name="Objective-SG Web Publication - Category">
    <vt:lpwstr/>
  </property>
  <property fmtid="{D5CDD505-2E9C-101B-9397-08002B2CF9AE}" pid="26" name="Objective-SG Web Publication - Category 2 Classification">
    <vt:lpwstr/>
  </property>
  <property fmtid="{D5CDD505-2E9C-101B-9397-08002B2CF9AE}" pid="27" name="Objective-Comment">
    <vt:lpwstr/>
  </property>
  <property fmtid="{D5CDD505-2E9C-101B-9397-08002B2CF9AE}" pid="28" name="Objective-Date of Original [system]">
    <vt:lpwstr/>
  </property>
  <property fmtid="{D5CDD505-2E9C-101B-9397-08002B2CF9AE}" pid="29" name="Objective-Date Received [system]">
    <vt:lpwstr/>
  </property>
  <property fmtid="{D5CDD505-2E9C-101B-9397-08002B2CF9AE}" pid="30" name="Objective-SG Web Publication - Category [system]">
    <vt:lpwstr/>
  </property>
  <property fmtid="{D5CDD505-2E9C-101B-9397-08002B2CF9AE}" pid="31" name="Objective-SG Web Publication - Category 2 Classification [system]">
    <vt:lpwstr/>
  </property>
  <property fmtid="{D5CDD505-2E9C-101B-9397-08002B2CF9AE}" pid="32" name="Objective-Connect Creator [system]">
    <vt:lpwstr/>
  </property>
</Properties>
</file>