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61" r:id="rId5"/>
    <p:sldId id="260" r:id="rId6"/>
    <p:sldId id="295" r:id="rId7"/>
    <p:sldId id="276" r:id="rId8"/>
    <p:sldId id="280" r:id="rId9"/>
    <p:sldId id="275" r:id="rId10"/>
    <p:sldId id="279" r:id="rId11"/>
    <p:sldId id="297" r:id="rId12"/>
    <p:sldId id="298" r:id="rId13"/>
    <p:sldId id="299" r:id="rId14"/>
    <p:sldId id="278" r:id="rId15"/>
    <p:sldId id="281" r:id="rId16"/>
    <p:sldId id="286" r:id="rId17"/>
    <p:sldId id="287" r:id="rId18"/>
    <p:sldId id="271" r:id="rId19"/>
    <p:sldId id="288" r:id="rId20"/>
    <p:sldId id="289" r:id="rId21"/>
    <p:sldId id="290" r:id="rId22"/>
    <p:sldId id="291" r:id="rId23"/>
    <p:sldId id="292" r:id="rId24"/>
    <p:sldId id="274" r:id="rId25"/>
    <p:sldId id="293" r:id="rId26"/>
    <p:sldId id="294" r:id="rId27"/>
    <p:sldId id="296" r:id="rId28"/>
    <p:sldId id="268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236"/>
    <a:srgbClr val="00ABB5"/>
    <a:srgbClr val="00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65" autoAdjust="0"/>
    <p:restoredTop sz="67673" autoAdjust="0"/>
  </p:normalViewPr>
  <p:slideViewPr>
    <p:cSldViewPr snapToGrid="0">
      <p:cViewPr>
        <p:scale>
          <a:sx n="66" d="100"/>
          <a:sy n="66" d="100"/>
        </p:scale>
        <p:origin x="-123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EEAC2-6BA7-4ABE-8AD8-0D26EC897E9A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C41-7247-444A-9DC9-E9ACA2EFD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7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5B34D-ADEC-457E-B4B9-B8BA594A1FF5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C683-9137-4122-84BD-5AA5692D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769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116 schools total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98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27 schools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8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</a:t>
            </a:r>
            <a:r>
              <a:rPr lang="en-GB" baseline="0" dirty="0" smtClean="0"/>
              <a:t> with caution – work on reviewing </a:t>
            </a:r>
            <a:r>
              <a:rPr lang="en-GB" baseline="0" dirty="0" err="1" smtClean="0"/>
              <a:t>SIFs</a:t>
            </a:r>
            <a:r>
              <a:rPr lang="en-GB" baseline="0" dirty="0" smtClean="0"/>
              <a:t> is unfinished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504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with caution – work on reviewing </a:t>
            </a:r>
            <a:r>
              <a:rPr lang="en-GB" dirty="0" err="1" smtClean="0"/>
              <a:t>SIFs</a:t>
            </a:r>
            <a:r>
              <a:rPr lang="en-GB" dirty="0" smtClean="0"/>
              <a:t> is unfinished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Use</a:t>
            </a:r>
            <a:r>
              <a:rPr lang="en-GB" baseline="0" dirty="0" smtClean="0"/>
              <a:t> with caution – work on reviewing </a:t>
            </a:r>
            <a:r>
              <a:rPr lang="en-GB" baseline="0" dirty="0" err="1" smtClean="0"/>
              <a:t>SIFs</a:t>
            </a:r>
            <a:r>
              <a:rPr lang="en-GB" baseline="0" dirty="0" smtClean="0"/>
              <a:t> is unfinished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428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with caution – work on reviewing </a:t>
            </a:r>
            <a:r>
              <a:rPr lang="en-GB" dirty="0" err="1" smtClean="0"/>
              <a:t>SIFs</a:t>
            </a:r>
            <a:r>
              <a:rPr lang="en-GB" dirty="0" smtClean="0"/>
              <a:t> is unfinished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363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with caution – work on reviewing </a:t>
            </a:r>
            <a:r>
              <a:rPr lang="en-GB" dirty="0" err="1" smtClean="0"/>
              <a:t>SIFs</a:t>
            </a:r>
            <a:r>
              <a:rPr lang="en-GB" dirty="0" smtClean="0"/>
              <a:t> is unfinished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457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with caution – work on reviewing </a:t>
            </a:r>
            <a:r>
              <a:rPr lang="en-GB" dirty="0" err="1" smtClean="0"/>
              <a:t>SIFs</a:t>
            </a:r>
            <a:r>
              <a:rPr lang="en-GB" dirty="0" smtClean="0"/>
              <a:t> is unfinished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730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with caution – work on reviewing </a:t>
            </a:r>
            <a:r>
              <a:rPr lang="en-GB" dirty="0" err="1" smtClean="0"/>
              <a:t>SIFs</a:t>
            </a:r>
            <a:r>
              <a:rPr lang="en-GB" dirty="0" smtClean="0"/>
              <a:t> is unfinished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3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Theme</a:t>
            </a:r>
            <a:r>
              <a:rPr lang="en-GB" baseline="0" dirty="0" smtClean="0"/>
              <a:t> – taking stock</a:t>
            </a:r>
          </a:p>
          <a:p>
            <a:r>
              <a:rPr lang="en-GB" baseline="0" dirty="0" smtClean="0"/>
              <a:t>Outline programme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with caution – work on reviewing </a:t>
            </a:r>
            <a:r>
              <a:rPr lang="en-GB" dirty="0" err="1" smtClean="0"/>
              <a:t>SIFs</a:t>
            </a:r>
            <a:r>
              <a:rPr lang="en-GB" dirty="0" smtClean="0"/>
              <a:t> is unfinished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20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Set in the context of the publication of the</a:t>
            </a:r>
            <a:r>
              <a:rPr lang="en-GB" baseline="0" dirty="0" smtClean="0"/>
              <a:t> draft benchmarks 2016 / final benchmarks summer 2017</a:t>
            </a:r>
            <a:endParaRPr lang="en-GB" dirty="0" smtClean="0"/>
          </a:p>
          <a:p>
            <a:endParaRPr lang="en-GB" dirty="0" smtClean="0"/>
          </a:p>
          <a:p>
            <a:r>
              <a:rPr lang="en-GB" baseline="0" dirty="0" smtClean="0"/>
              <a:t>Use with caution – work on reviewing </a:t>
            </a:r>
            <a:r>
              <a:rPr lang="en-GB" baseline="0" dirty="0" err="1" smtClean="0"/>
              <a:t>SIFs</a:t>
            </a:r>
            <a:r>
              <a:rPr lang="en-GB" baseline="0" dirty="0" smtClean="0"/>
              <a:t> is unfinished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788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with caution – work on reviewing </a:t>
            </a:r>
            <a:r>
              <a:rPr lang="en-GB" dirty="0" err="1" smtClean="0"/>
              <a:t>SIFs</a:t>
            </a:r>
            <a:r>
              <a:rPr lang="en-GB" dirty="0" smtClean="0"/>
              <a:t> is unfinished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320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with caution – work on reviewing </a:t>
            </a:r>
            <a:r>
              <a:rPr lang="en-GB" dirty="0" err="1" smtClean="0"/>
              <a:t>SIFs</a:t>
            </a:r>
            <a:r>
              <a:rPr lang="en-GB" dirty="0" smtClean="0"/>
              <a:t> is unfinished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720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This is a back cover page in </a:t>
            </a:r>
            <a:r>
              <a:rPr lang="en-GB" b="1" dirty="0" smtClean="0"/>
              <a:t>blue</a:t>
            </a:r>
            <a:r>
              <a:rPr lang="en-GB" dirty="0" smtClean="0"/>
              <a:t>. You</a:t>
            </a:r>
            <a:r>
              <a:rPr lang="en-GB" baseline="0" dirty="0" smtClean="0"/>
              <a:t> may edit the address if needed only. It can only be once and at the end of the PowerPoint presentation.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Overall</a:t>
            </a:r>
            <a:r>
              <a:rPr lang="en-GB" baseline="0" dirty="0" smtClean="0"/>
              <a:t> objective: To pull together key information about attainment, along with Inspection findings in order to build a picture of strengths and next steps at a national level.</a:t>
            </a:r>
          </a:p>
          <a:p>
            <a:endParaRPr lang="en-GB" baseline="0" dirty="0" smtClean="0"/>
          </a:p>
          <a:p>
            <a:r>
              <a:rPr lang="en-GB" baseline="0" dirty="0" smtClean="0"/>
              <a:t>Health and wellbeing and numeracy teams also working on this.  Work is not finished.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68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56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78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 comparable to </a:t>
            </a:r>
            <a:r>
              <a:rPr lang="en-GB" dirty="0" err="1" smtClean="0"/>
              <a:t>SSLN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SSLN</a:t>
            </a:r>
            <a:r>
              <a:rPr lang="en-GB" baseline="0" dirty="0" smtClean="0"/>
              <a:t> sampled across primaries and </a:t>
            </a:r>
            <a:r>
              <a:rPr lang="en-GB" baseline="0" dirty="0" err="1" smtClean="0"/>
              <a:t>secondaries</a:t>
            </a:r>
            <a:r>
              <a:rPr lang="en-GB" baseline="0" dirty="0" smtClean="0"/>
              <a:t>, comprised of a reading assessment, 2 pieces of writing assessed externally and group discussion assessed by trained visiting assessors.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Achievement of a level data reported by all schools on all pupils based on teacher professional judgement (supported by teacher professional judgement)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42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ACEL</a:t>
            </a:r>
            <a:r>
              <a:rPr lang="en-GB" baseline="0" dirty="0" smtClean="0"/>
              <a:t> </a:t>
            </a:r>
            <a:r>
              <a:rPr lang="en-GB" baseline="0" dirty="0" smtClean="0"/>
              <a:t>experimental stats so no comparison over </a:t>
            </a:r>
            <a:r>
              <a:rPr lang="en-GB" baseline="0" dirty="0" smtClean="0"/>
              <a:t>time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916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83622" y="6307283"/>
            <a:ext cx="364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Literacy Network, Monday 19</a:t>
            </a:r>
            <a:r>
              <a:rPr lang="en-GB" sz="1200" baseline="30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March 2018.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50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463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837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765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968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589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392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844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806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392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00191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Transforming lives through learning</a:t>
            </a: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cxnSp>
        <p:nvCxnSpPr>
          <p:cNvPr id="3" name="Straight Connector 2"/>
          <p:cNvCxnSpPr>
            <a:endCxn id="1030" idx="3"/>
          </p:cNvCxnSpPr>
          <p:nvPr userDrawn="1"/>
        </p:nvCxnSpPr>
        <p:spPr>
          <a:xfrm flipV="1">
            <a:off x="676690" y="6216650"/>
            <a:ext cx="10842210" cy="41072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58726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</a:t>
            </a:r>
            <a:r>
              <a:rPr lang="en-GB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Literacy Network, Monday 19</a:t>
            </a:r>
            <a:r>
              <a:rPr lang="en-GB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March 2018.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educationscotland.gov.uk" TargetMode="Externa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ov.scot/Resource/0051/00517651.pdf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ov.scot/Resource/0052/00528886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6532" y="2289451"/>
            <a:ext cx="10633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National Literacy Network</a:t>
            </a:r>
          </a:p>
          <a:p>
            <a:r>
              <a:rPr lang="en-US" sz="3600" dirty="0" smtClean="0"/>
              <a:t>Monday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March, 2018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58157" y="4496311"/>
            <a:ext cx="10633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B3D236"/>
                </a:solidFill>
              </a:rPr>
              <a:t>Helen Fairlie:  Education Officer, Literacy and English</a:t>
            </a:r>
            <a:endParaRPr lang="en-US" sz="2000" b="1" dirty="0">
              <a:solidFill>
                <a:srgbClr val="B3D23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8539" y="3736092"/>
            <a:ext cx="12263839" cy="3140449"/>
            <a:chOff x="-18539" y="3736092"/>
            <a:chExt cx="12263839" cy="31404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3724" t="23521" r="26011" b="31464"/>
            <a:stretch/>
          </p:blipFill>
          <p:spPr>
            <a:xfrm>
              <a:off x="-18539" y="3736092"/>
              <a:ext cx="12263839" cy="31404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603" y="5817820"/>
              <a:ext cx="2804346" cy="186956"/>
            </a:xfrm>
            <a:prstGeom prst="rect">
              <a:avLst/>
            </a:prstGeom>
          </p:spPr>
        </p:pic>
      </p:grpSp>
      <p:pic>
        <p:nvPicPr>
          <p:cNvPr id="12" name="Picture 11" descr="ES_alllogos_colour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58157" y="528429"/>
            <a:ext cx="3392718" cy="142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8539" y="5840541"/>
            <a:ext cx="12263839" cy="1026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87" y="0"/>
            <a:ext cx="10836972" cy="711200"/>
          </a:xfrm>
        </p:spPr>
        <p:txBody>
          <a:bodyPr/>
          <a:lstStyle/>
          <a:p>
            <a:pPr algn="ctr"/>
            <a:r>
              <a:rPr lang="en-GB" sz="4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Advanced Higher</a:t>
            </a:r>
            <a:endParaRPr lang="en-GB" sz="40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36" y="533032"/>
            <a:ext cx="10817923" cy="582087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2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2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GB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GB" altLang="en-US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GB" altLang="en-US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95034"/>
              </p:ext>
            </p:extLst>
          </p:nvPr>
        </p:nvGraphicFramePr>
        <p:xfrm>
          <a:off x="2026921" y="1127763"/>
          <a:ext cx="9407539" cy="3892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1708"/>
                <a:gridCol w="2573354"/>
                <a:gridCol w="1654159"/>
                <a:gridCol w="1654159"/>
                <a:gridCol w="1654159"/>
              </a:tblGrid>
              <a:tr h="648788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English: S6: Advanced Higher</a:t>
                      </a:r>
                      <a:endParaRPr lang="en-GB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4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S6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Entries</a:t>
                      </a:r>
                      <a:endParaRPr lang="en-GB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A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A-B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A-C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4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2014</a:t>
                      </a:r>
                      <a:endParaRPr lang="en-GB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1478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18.7</a:t>
                      </a:r>
                      <a:endParaRPr lang="en-GB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48.5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84.1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4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2015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1456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17.9</a:t>
                      </a:r>
                      <a:endParaRPr lang="en-GB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48.0</a:t>
                      </a:r>
                      <a:endParaRPr lang="en-GB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80.8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4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2016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1996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22.3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49.5</a:t>
                      </a:r>
                      <a:endParaRPr lang="en-GB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80.1</a:t>
                      </a:r>
                      <a:endParaRPr lang="en-GB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4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2017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2303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17.4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40.4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72.7</a:t>
                      </a:r>
                      <a:endParaRPr lang="en-GB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0413" y="31257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995" y="233915"/>
            <a:ext cx="10836972" cy="711200"/>
          </a:xfrm>
        </p:spPr>
        <p:txBody>
          <a:bodyPr/>
          <a:lstStyle/>
          <a:p>
            <a:r>
              <a:rPr lang="en-GB" dirty="0" smtClean="0"/>
              <a:t>Inspection - Primary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62941"/>
              </p:ext>
            </p:extLst>
          </p:nvPr>
        </p:nvGraphicFramePr>
        <p:xfrm>
          <a:off x="854765" y="2334539"/>
          <a:ext cx="10189032" cy="1405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72"/>
                <a:gridCol w="1698172"/>
                <a:gridCol w="1698172"/>
                <a:gridCol w="1698172"/>
                <a:gridCol w="1698172"/>
                <a:gridCol w="1698172"/>
              </a:tblGrid>
              <a:tr h="46411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Excellent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Very Good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Satisfactory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Weak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Unsatisfactory</a:t>
                      </a:r>
                      <a:endParaRPr lang="en-GB" sz="1600" dirty="0"/>
                    </a:p>
                  </a:txBody>
                  <a:tcPr/>
                </a:tc>
              </a:tr>
              <a:tr h="470564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470564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41%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4765" y="1351722"/>
            <a:ext cx="991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3.2 Raising attainment and achievement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71673" y="5109029"/>
            <a:ext cx="444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August 2016 – December 2017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624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995" y="233915"/>
            <a:ext cx="10836972" cy="711200"/>
          </a:xfrm>
        </p:spPr>
        <p:txBody>
          <a:bodyPr/>
          <a:lstStyle/>
          <a:p>
            <a:r>
              <a:rPr lang="en-GB" dirty="0" smtClean="0"/>
              <a:t>Inspection - Secondary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51225"/>
              </p:ext>
            </p:extLst>
          </p:nvPr>
        </p:nvGraphicFramePr>
        <p:xfrm>
          <a:off x="1030894" y="2292009"/>
          <a:ext cx="10189032" cy="1405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72"/>
                <a:gridCol w="1698172"/>
                <a:gridCol w="1698172"/>
                <a:gridCol w="1698172"/>
                <a:gridCol w="1698172"/>
                <a:gridCol w="1698172"/>
              </a:tblGrid>
              <a:tr h="46411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Excellent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Very Good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Satisfactory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Weak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Unsatisfactory</a:t>
                      </a:r>
                      <a:endParaRPr lang="en-GB" sz="1600" dirty="0"/>
                    </a:p>
                  </a:txBody>
                  <a:tcPr/>
                </a:tc>
              </a:tr>
              <a:tr h="470564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470564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48%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4765" y="1351722"/>
            <a:ext cx="991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3.2 Raising attainment and achievement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71673" y="5109029"/>
            <a:ext cx="444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August 2016 – December 2017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566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53" y="179335"/>
            <a:ext cx="10836972" cy="711200"/>
          </a:xfrm>
        </p:spPr>
        <p:txBody>
          <a:bodyPr/>
          <a:lstStyle/>
          <a:p>
            <a:r>
              <a:rPr lang="en-GB" dirty="0" smtClean="0"/>
              <a:t>Moderation and assessment - Primary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29023"/>
            <a:ext cx="10817923" cy="5446145"/>
          </a:xfrm>
        </p:spPr>
        <p:txBody>
          <a:bodyPr/>
          <a:lstStyle/>
          <a:p>
            <a:r>
              <a:rPr lang="en-GB" sz="2800" dirty="0" smtClean="0"/>
              <a:t>Common comments: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Moderation approaches are in the early stages of development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Schools should develop practice in moderation using the National Benchmarks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Existing systems of monitoring and tracking need to be developed / improved</a:t>
            </a:r>
          </a:p>
          <a:p>
            <a:pPr marL="1200150" lvl="1" indent="-457200">
              <a:buFont typeface="Wingdings" pitchFamily="2" charset="2"/>
              <a:buChar char="Ø"/>
            </a:pPr>
            <a:r>
              <a:rPr lang="en-GB" sz="2800" dirty="0" smtClean="0"/>
              <a:t>Need to be underpinned by more robust processes of moderation to improve confidence in understanding standards</a:t>
            </a:r>
          </a:p>
          <a:p>
            <a:pPr marL="1200150" lvl="1" indent="-457200">
              <a:buFont typeface="Wingdings" pitchFamily="2" charset="2"/>
              <a:buChar char="Ø"/>
            </a:pPr>
            <a:r>
              <a:rPr lang="en-GB" sz="2800" dirty="0" smtClean="0"/>
              <a:t>Need to better enable leaders and staff to identify gaps and plan effective interventions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Moderation and assessment need to draw upon a wider range of evidence</a:t>
            </a:r>
          </a:p>
          <a:p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Structures in place to allow for moderation with other schools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Effective moderation is in place leading to confidence in shared understanding of standards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915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00" y="165245"/>
            <a:ext cx="10836972" cy="711200"/>
          </a:xfrm>
        </p:spPr>
        <p:txBody>
          <a:bodyPr/>
          <a:lstStyle/>
          <a:p>
            <a:r>
              <a:rPr lang="en-GB" dirty="0" smtClean="0"/>
              <a:t>Moderation and assessment – Primary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01886"/>
            <a:ext cx="10817923" cy="5249532"/>
          </a:xfrm>
        </p:spPr>
        <p:txBody>
          <a:bodyPr/>
          <a:lstStyle/>
          <a:p>
            <a:r>
              <a:rPr lang="en-GB" sz="2800" dirty="0" smtClean="0"/>
              <a:t>Also of interest…</a:t>
            </a:r>
          </a:p>
          <a:p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Occasionally moderation approaches are weak / not in place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Occasionally monitoring and tracking systems are ineffective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Structures </a:t>
            </a:r>
            <a:r>
              <a:rPr lang="en-GB" sz="2800" dirty="0"/>
              <a:t>in place to allow for moderation with other schools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Effective moderation is in place leading to confidence in shared understanding of standards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6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86" y="192309"/>
            <a:ext cx="10836972" cy="711200"/>
          </a:xfrm>
        </p:spPr>
        <p:txBody>
          <a:bodyPr/>
          <a:lstStyle/>
          <a:p>
            <a:r>
              <a:rPr lang="en-GB" dirty="0" smtClean="0"/>
              <a:t>Listening and talking - primary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56930"/>
            <a:ext cx="10817923" cy="5061098"/>
          </a:xfrm>
        </p:spPr>
        <p:txBody>
          <a:bodyPr/>
          <a:lstStyle/>
          <a:p>
            <a:r>
              <a:rPr lang="en-GB" sz="3200" dirty="0" smtClean="0"/>
              <a:t>Common comments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Children respond well to instructions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Children demonstrate ability to take turns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Children demonstrate that they are able to share ideas and opinions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Opportunities are given for children to deliver individual spoken presentations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3200" dirty="0"/>
          </a:p>
          <a:p>
            <a:endParaRPr lang="en-GB" sz="3200" dirty="0" smtClean="0"/>
          </a:p>
          <a:p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5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23" y="220663"/>
            <a:ext cx="10836972" cy="711200"/>
          </a:xfrm>
        </p:spPr>
        <p:txBody>
          <a:bodyPr/>
          <a:lstStyle/>
          <a:p>
            <a:r>
              <a:rPr lang="en-GB" dirty="0" smtClean="0"/>
              <a:t>Listening and talking – primary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829" y="944109"/>
            <a:ext cx="10817923" cy="4992234"/>
          </a:xfrm>
        </p:spPr>
        <p:txBody>
          <a:bodyPr/>
          <a:lstStyle/>
          <a:p>
            <a:r>
              <a:rPr lang="en-GB" sz="3200" dirty="0" smtClean="0"/>
              <a:t>Comments on next steps: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/>
              <a:t>Clearer success criteria needed for listening and talking activities to support children to progress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/>
              <a:t>Work on the listening aspect of group discussion – children should learn different ways of building on the contributions of others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2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236" y="264206"/>
            <a:ext cx="10836972" cy="711200"/>
          </a:xfrm>
        </p:spPr>
        <p:txBody>
          <a:bodyPr/>
          <a:lstStyle/>
          <a:p>
            <a:r>
              <a:rPr lang="en-GB" dirty="0" smtClean="0"/>
              <a:t>Reading – primary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72457"/>
            <a:ext cx="10817923" cy="5094514"/>
          </a:xfrm>
        </p:spPr>
        <p:txBody>
          <a:bodyPr/>
          <a:lstStyle/>
          <a:p>
            <a:r>
              <a:rPr lang="en-GB" sz="2800" dirty="0" smtClean="0"/>
              <a:t>Common comments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Children benefit from a positive experience of early reading instruction, including phonics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Children are able to read with expression and fluency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Children demonstrate a good understanding of ideas, character, setting and plot in their study of fiction texts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/>
          </a:p>
          <a:p>
            <a:pPr marL="342900" indent="-342900">
              <a:buFont typeface="Arial" pitchFamily="34" charset="0"/>
              <a:buChar char="•"/>
            </a:pPr>
            <a:endParaRPr lang="en-GB" sz="2800" dirty="0" smtClean="0"/>
          </a:p>
          <a:p>
            <a:r>
              <a:rPr lang="en-GB" sz="2800" dirty="0" smtClean="0"/>
              <a:t>Also of interest…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Schools are promoting reading for pleasure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3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49692"/>
            <a:ext cx="10836972" cy="711200"/>
          </a:xfrm>
        </p:spPr>
        <p:txBody>
          <a:bodyPr/>
          <a:lstStyle/>
          <a:p>
            <a:r>
              <a:rPr lang="en-GB" dirty="0" smtClean="0"/>
              <a:t>Reading - primary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6971"/>
            <a:ext cx="10817923" cy="5138058"/>
          </a:xfrm>
        </p:spPr>
        <p:txBody>
          <a:bodyPr/>
          <a:lstStyle/>
          <a:p>
            <a:r>
              <a:rPr lang="en-GB" sz="3200" dirty="0" smtClean="0"/>
              <a:t>Comments on next steps</a:t>
            </a:r>
          </a:p>
          <a:p>
            <a:endParaRPr lang="en-GB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3200" dirty="0" smtClean="0"/>
              <a:t>Improve approaches to early reading instruction, including phonics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dirty="0" smtClean="0"/>
              <a:t>Develop children’s use of higher order thinking skills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dirty="0" smtClean="0"/>
              <a:t>Increase the range of texts that children engage with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dirty="0" smtClean="0"/>
              <a:t>Introduce more appropriately challenging texts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dirty="0" smtClean="0"/>
              <a:t>Develop children’s independent reading for pleasure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7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22" y="235177"/>
            <a:ext cx="10836972" cy="711200"/>
          </a:xfrm>
        </p:spPr>
        <p:txBody>
          <a:bodyPr/>
          <a:lstStyle/>
          <a:p>
            <a:r>
              <a:rPr lang="en-GB" dirty="0" smtClean="0"/>
              <a:t>Writing – Primary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285" y="987653"/>
            <a:ext cx="10817923" cy="493417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3200" dirty="0" smtClean="0"/>
              <a:t>Children have opportunities to create a range of texts across different genres and purposes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3200" dirty="0" smtClean="0"/>
          </a:p>
          <a:p>
            <a:r>
              <a:rPr lang="en-GB" sz="3200" dirty="0" smtClean="0"/>
              <a:t>Also of interest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dirty="0" smtClean="0"/>
              <a:t>Where schools are being advised to build upon existing moderation approaches, moderation of writing is often in place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5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529" y="2615906"/>
            <a:ext cx="4206942" cy="1869008"/>
          </a:xfrm>
        </p:spPr>
        <p:txBody>
          <a:bodyPr/>
          <a:lstStyle/>
          <a:p>
            <a:pPr algn="ctr"/>
            <a:r>
              <a:rPr lang="en-GB" sz="6600" dirty="0" smtClean="0">
                <a:solidFill>
                  <a:srgbClr val="00ABB5"/>
                </a:solidFill>
              </a:rPr>
              <a:t>Welcome!</a:t>
            </a:r>
            <a:endParaRPr lang="en-GB" sz="66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78720"/>
            <a:ext cx="10836972" cy="711200"/>
          </a:xfrm>
        </p:spPr>
        <p:txBody>
          <a:bodyPr/>
          <a:lstStyle/>
          <a:p>
            <a:r>
              <a:rPr lang="en-GB" dirty="0" smtClean="0"/>
              <a:t>Writing – primary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01485"/>
            <a:ext cx="10817923" cy="5050971"/>
          </a:xfrm>
        </p:spPr>
        <p:txBody>
          <a:bodyPr/>
          <a:lstStyle/>
          <a:p>
            <a:r>
              <a:rPr lang="en-GB" sz="2800" dirty="0"/>
              <a:t>Comments on next steps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/>
              <a:t>Plan more opportunities to apply writing skills across curricular areas and contexts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/>
              <a:t>Feedback provided on writing needs to be more specific in order to aid progress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/>
              <a:t>More attention to grammar, punctuation and spelling is needed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/>
          </a:p>
          <a:p>
            <a:r>
              <a:rPr lang="en-GB" sz="2800" dirty="0"/>
              <a:t>Also of interest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/>
              <a:t>Provide more opportunities for extended writing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/>
              <a:t>Provide more opportunities for independent writing (early primary)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2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995" y="273672"/>
            <a:ext cx="10836972" cy="711200"/>
          </a:xfrm>
        </p:spPr>
        <p:txBody>
          <a:bodyPr/>
          <a:lstStyle/>
          <a:p>
            <a:r>
              <a:rPr lang="en-GB" dirty="0" smtClean="0"/>
              <a:t>Secondary Schools	- Moderation and assessment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22" y="1012893"/>
            <a:ext cx="10817923" cy="485119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Moderation to support schools’ understanding of standards in the Broad General Education is in its early stages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Schools are developing monitoring and tracking systems  that will allow them to see more clearly value added between </a:t>
            </a:r>
            <a:r>
              <a:rPr lang="en-GB" sz="2400" dirty="0" err="1" smtClean="0"/>
              <a:t>S1</a:t>
            </a:r>
            <a:r>
              <a:rPr lang="en-GB" sz="2400" dirty="0" smtClean="0"/>
              <a:t> and </a:t>
            </a:r>
            <a:r>
              <a:rPr lang="en-GB" sz="2400" dirty="0" err="1" smtClean="0"/>
              <a:t>S3</a:t>
            </a: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Improvement in the impact of developing monitoring and tracking systems is dependent upon improved understanding of standards in the </a:t>
            </a:r>
            <a:r>
              <a:rPr lang="en-GB" sz="2400" dirty="0" err="1" smtClean="0"/>
              <a:t>BGE</a:t>
            </a:r>
            <a:r>
              <a:rPr lang="en-GB" sz="2400" dirty="0" smtClean="0"/>
              <a:t> (moderation)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Small numbers of schools had no monitoring and tracking in place and no structured formal moderation in place.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Small numbers of schools noted to be working with cluster primaries to share understanding of standards and to develop assessment materials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380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08" y="235178"/>
            <a:ext cx="10836972" cy="711200"/>
          </a:xfrm>
        </p:spPr>
        <p:txBody>
          <a:bodyPr/>
          <a:lstStyle/>
          <a:p>
            <a:r>
              <a:rPr lang="en-GB" dirty="0" smtClean="0"/>
              <a:t>Secondary schools – Literacy across learning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75657"/>
            <a:ext cx="10817923" cy="4833257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Most common type of comment: Literacy across learning  is in the early stages of development </a:t>
            </a:r>
          </a:p>
          <a:p>
            <a:endParaRPr lang="en-GB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Comments on Literacy coordinators, working groups and teams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Comments on policies, handbooks, common assessment codes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/>
          </a:p>
          <a:p>
            <a:endParaRPr lang="en-GB" sz="2800" dirty="0"/>
          </a:p>
          <a:p>
            <a:r>
              <a:rPr lang="en-GB" sz="2800" dirty="0" smtClean="0"/>
              <a:t>Also of interest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Comments on the visibility of literacy skills being planned and taught across subject areas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6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06149"/>
            <a:ext cx="10836972" cy="711200"/>
          </a:xfrm>
        </p:spPr>
        <p:txBody>
          <a:bodyPr/>
          <a:lstStyle/>
          <a:p>
            <a:r>
              <a:rPr lang="en-GB" dirty="0" smtClean="0"/>
              <a:t>Strategy for raising attainment in literacy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15999"/>
            <a:ext cx="10817923" cy="505097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3200" dirty="0"/>
              <a:t>C</a:t>
            </a:r>
            <a:r>
              <a:rPr lang="en-GB" sz="3200" dirty="0" smtClean="0"/>
              <a:t>omments feature when there is a coherent and effective strategy in place for raising attainment in literacy</a:t>
            </a:r>
          </a:p>
          <a:p>
            <a:pPr marL="1085850" lvl="1" indent="-342900">
              <a:buFont typeface="Wingdings" pitchFamily="2" charset="2"/>
              <a:buChar char="Ø"/>
            </a:pPr>
            <a:r>
              <a:rPr lang="en-GB" sz="3200" dirty="0" smtClean="0"/>
              <a:t>Can be tied up with a school’s involvement in the Scottish Attainment Challenge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dirty="0" smtClean="0"/>
              <a:t>More comments on schools’ strategy for raising attainment in literacy suggest that it is in it’s early stages of development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6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857" y="3073400"/>
            <a:ext cx="10836972" cy="711200"/>
          </a:xfrm>
        </p:spPr>
        <p:txBody>
          <a:bodyPr/>
          <a:lstStyle/>
          <a:p>
            <a:pPr algn="ctr"/>
            <a:r>
              <a:rPr lang="en-GB" sz="5400" dirty="0" smtClean="0"/>
              <a:t>Plenary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32726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46348" y="3708280"/>
            <a:ext cx="12303237" cy="3177533"/>
            <a:chOff x="-46348" y="3708280"/>
            <a:chExt cx="12303237" cy="31775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23560" t="23657" r="26010" b="31599"/>
            <a:stretch/>
          </p:blipFill>
          <p:spPr>
            <a:xfrm>
              <a:off x="-46348" y="3708280"/>
              <a:ext cx="12303237" cy="31775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603" y="5817820"/>
              <a:ext cx="2804346" cy="18695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768" y="1916499"/>
            <a:ext cx="10827033" cy="3039180"/>
          </a:xfrm>
        </p:spPr>
        <p:txBody>
          <a:bodyPr/>
          <a:lstStyle/>
          <a:p>
            <a:r>
              <a:rPr lang="en-US" sz="1400" b="1" dirty="0" smtClean="0"/>
              <a:t>Education Scotland</a:t>
            </a:r>
          </a:p>
          <a:p>
            <a:r>
              <a:rPr lang="en-US" sz="1400" dirty="0" err="1" smtClean="0"/>
              <a:t>Denholm</a:t>
            </a:r>
            <a:r>
              <a:rPr lang="en-US" sz="1400" dirty="0" smtClean="0"/>
              <a:t> House</a:t>
            </a:r>
            <a:endParaRPr lang="en-GB" sz="1400" dirty="0"/>
          </a:p>
          <a:p>
            <a:r>
              <a:rPr lang="en-US" sz="1400" dirty="0" err="1" smtClean="0"/>
              <a:t>Almondvale</a:t>
            </a:r>
            <a:r>
              <a:rPr lang="en-US" sz="1400" dirty="0" smtClean="0"/>
              <a:t> </a:t>
            </a:r>
            <a:r>
              <a:rPr lang="en-US" sz="1400" dirty="0"/>
              <a:t>Business Park</a:t>
            </a:r>
            <a:endParaRPr lang="en-GB" sz="1400" dirty="0"/>
          </a:p>
          <a:p>
            <a:r>
              <a:rPr lang="en-US" sz="1400" dirty="0" err="1"/>
              <a:t>Almondvale</a:t>
            </a:r>
            <a:r>
              <a:rPr lang="en-US" sz="1400" dirty="0"/>
              <a:t> Way</a:t>
            </a:r>
            <a:endParaRPr lang="en-GB" sz="1400" dirty="0"/>
          </a:p>
          <a:p>
            <a:r>
              <a:rPr lang="en-US" sz="1400" dirty="0"/>
              <a:t>Livingston EH54 6GA</a:t>
            </a:r>
            <a:endParaRPr lang="en-GB" sz="1400" dirty="0"/>
          </a:p>
          <a:p>
            <a:endParaRPr lang="en-GB" sz="1400" dirty="0"/>
          </a:p>
          <a:p>
            <a:r>
              <a:rPr lang="en-US" sz="1400" b="1" dirty="0"/>
              <a:t>T   </a:t>
            </a:r>
            <a:r>
              <a:rPr lang="en-US" sz="1400" dirty="0"/>
              <a:t>+44 (0)141 282 5000</a:t>
            </a:r>
            <a:endParaRPr lang="en-GB" sz="1400" dirty="0"/>
          </a:p>
          <a:p>
            <a:r>
              <a:rPr lang="en-US" sz="1400" b="1" dirty="0"/>
              <a:t>E   </a:t>
            </a:r>
            <a:r>
              <a:rPr lang="en-US" sz="1400" dirty="0" err="1"/>
              <a:t>enquiries@educationscotland.gov.uk</a:t>
            </a:r>
            <a:endParaRPr lang="en-GB" sz="1400" dirty="0"/>
          </a:p>
          <a:p>
            <a:r>
              <a:rPr lang="en-US" sz="1400" dirty="0"/>
              <a:t> </a:t>
            </a:r>
            <a:endParaRPr lang="en-GB" sz="1400" dirty="0"/>
          </a:p>
          <a:p>
            <a:r>
              <a:rPr lang="en-GB" sz="1400" b="1" dirty="0" smtClean="0">
                <a:solidFill>
                  <a:srgbClr val="00ABB5"/>
                </a:solidFill>
                <a:hlinkClick r:id="rId5"/>
              </a:rPr>
              <a:t>www.educationscotland.gov.uk</a:t>
            </a:r>
            <a:endParaRPr lang="en-GB" sz="1400" b="1" dirty="0">
              <a:solidFill>
                <a:srgbClr val="00ABB5"/>
              </a:solidFill>
            </a:endParaRPr>
          </a:p>
        </p:txBody>
      </p:sp>
      <p:pic>
        <p:nvPicPr>
          <p:cNvPr id="4" name="Picture 3" descr="ES_alllogos_colour-01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15093" r="10209" b="27991"/>
          <a:stretch/>
        </p:blipFill>
        <p:spPr>
          <a:xfrm>
            <a:off x="546913" y="398639"/>
            <a:ext cx="2604792" cy="11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307748"/>
            <a:ext cx="10836972" cy="711200"/>
          </a:xfrm>
        </p:spPr>
        <p:txBody>
          <a:bodyPr/>
          <a:lstStyle/>
          <a:p>
            <a:pPr algn="ctr"/>
            <a:r>
              <a:rPr lang="en-GB" dirty="0" smtClean="0"/>
              <a:t>National Overview of Literacy – Early findings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052513"/>
            <a:ext cx="47529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0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79" y="319901"/>
            <a:ext cx="3118440" cy="711200"/>
          </a:xfrm>
        </p:spPr>
        <p:txBody>
          <a:bodyPr/>
          <a:lstStyle/>
          <a:p>
            <a:r>
              <a:rPr lang="en-GB" dirty="0" smtClean="0"/>
              <a:t>Attainment – </a:t>
            </a:r>
            <a:r>
              <a:rPr lang="en-GB" dirty="0" err="1" smtClean="0"/>
              <a:t>SSLN</a:t>
            </a:r>
            <a:r>
              <a:rPr lang="en-GB" dirty="0" smtClean="0"/>
              <a:t> 2016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2" y="1469286"/>
            <a:ext cx="5336325" cy="4287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46" y="1469287"/>
            <a:ext cx="5678169" cy="4287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9172" y="5871420"/>
            <a:ext cx="5322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www.gov.scot/Resource/0051/00517651.pdf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66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70" y="288426"/>
            <a:ext cx="3416151" cy="1189923"/>
          </a:xfrm>
        </p:spPr>
        <p:txBody>
          <a:bodyPr/>
          <a:lstStyle/>
          <a:p>
            <a:r>
              <a:rPr lang="en-GB" dirty="0" smtClean="0"/>
              <a:t>Attainment – </a:t>
            </a:r>
            <a:r>
              <a:rPr lang="en-GB" dirty="0" err="1" smtClean="0"/>
              <a:t>SSLN</a:t>
            </a:r>
            <a:r>
              <a:rPr lang="en-GB" dirty="0" smtClean="0"/>
              <a:t> 2016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79" y="883388"/>
            <a:ext cx="7012727" cy="517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8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56" y="213575"/>
            <a:ext cx="2870791" cy="1700285"/>
          </a:xfrm>
        </p:spPr>
        <p:txBody>
          <a:bodyPr/>
          <a:lstStyle/>
          <a:p>
            <a:r>
              <a:rPr lang="en-GB" sz="2400" dirty="0" smtClean="0"/>
              <a:t>Achievement of </a:t>
            </a:r>
            <a:r>
              <a:rPr lang="en-GB" sz="2400" dirty="0" err="1" smtClean="0"/>
              <a:t>CfE</a:t>
            </a:r>
            <a:r>
              <a:rPr lang="en-GB" sz="2400" dirty="0" smtClean="0"/>
              <a:t> Levels, 2016 – 17 Primary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16" y="195226"/>
            <a:ext cx="8272131" cy="566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1826" y="5861069"/>
            <a:ext cx="5322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www.gov.scot/Resource/0052/00528886.pdf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5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48856" y="213575"/>
            <a:ext cx="2870791" cy="170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 smtClean="0"/>
              <a:t>Achievement of </a:t>
            </a:r>
            <a:r>
              <a:rPr lang="en-GB" sz="2400" dirty="0" err="1" smtClean="0"/>
              <a:t>CfE</a:t>
            </a:r>
            <a:r>
              <a:rPr lang="en-GB" sz="2400" dirty="0" smtClean="0"/>
              <a:t> Levels, 2016 – 17 Secondary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05" y="659218"/>
            <a:ext cx="8858848" cy="565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8539" y="5840541"/>
            <a:ext cx="12263839" cy="1026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87" y="0"/>
            <a:ext cx="10836972" cy="711200"/>
          </a:xfrm>
        </p:spPr>
        <p:txBody>
          <a:bodyPr/>
          <a:lstStyle/>
          <a:p>
            <a:pPr algn="ctr"/>
            <a:r>
              <a:rPr lang="en-GB" sz="4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National Qualifications </a:t>
            </a:r>
            <a:r>
              <a:rPr lang="en-GB" sz="4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N5</a:t>
            </a:r>
            <a:r>
              <a:rPr lang="en-GB" sz="4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-AH </a:t>
            </a:r>
            <a:r>
              <a:rPr lang="en-GB" sz="40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GB" sz="4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2014-2017</a:t>
            </a:r>
            <a:endParaRPr lang="en-GB" sz="40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36" y="777240"/>
            <a:ext cx="10817923" cy="5576666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GB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GB" altLang="en-US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GB" altLang="en-US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93906"/>
              </p:ext>
            </p:extLst>
          </p:nvPr>
        </p:nvGraphicFramePr>
        <p:xfrm>
          <a:off x="1569719" y="1432560"/>
          <a:ext cx="8092441" cy="4533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0059"/>
                <a:gridCol w="2213619"/>
                <a:gridCol w="1422921"/>
                <a:gridCol w="1422921"/>
                <a:gridCol w="1422921"/>
              </a:tblGrid>
              <a:tr h="27579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English</a:t>
                      </a:r>
                      <a:r>
                        <a:rPr lang="en-GB" sz="2400" dirty="0">
                          <a:effectLst/>
                        </a:rPr>
                        <a:t>: </a:t>
                      </a:r>
                      <a:r>
                        <a:rPr lang="en-GB" sz="2400" dirty="0" err="1">
                          <a:effectLst/>
                        </a:rPr>
                        <a:t>S4</a:t>
                      </a:r>
                      <a:r>
                        <a:rPr lang="en-GB" sz="2400" dirty="0">
                          <a:effectLst/>
                        </a:rPr>
                        <a:t>: National 5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effectLst/>
                        </a:rPr>
                        <a:t>S4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Entries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A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A-B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A-C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90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2014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27283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39.0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68.1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87.9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89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2015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30250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46.5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74.4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91.0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71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2016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32038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42.2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71.1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90.6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070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2017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34004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41.5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72.7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90.1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0413" y="3213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8539" y="5840541"/>
            <a:ext cx="12263839" cy="1026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87" y="228600"/>
            <a:ext cx="10836972" cy="711200"/>
          </a:xfrm>
        </p:spPr>
        <p:txBody>
          <a:bodyPr/>
          <a:lstStyle/>
          <a:p>
            <a:pPr algn="ctr"/>
            <a:r>
              <a:rPr lang="en-GB" sz="4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S5</a:t>
            </a:r>
            <a:r>
              <a:rPr lang="en-GB" sz="4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- Higher </a:t>
            </a:r>
            <a:endParaRPr lang="en-GB" sz="40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36" y="1280160"/>
            <a:ext cx="10817923" cy="507374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2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2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GB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GB" altLang="en-US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GB" altLang="en-US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87888" y="18875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16950"/>
              </p:ext>
            </p:extLst>
          </p:nvPr>
        </p:nvGraphicFramePr>
        <p:xfrm>
          <a:off x="975359" y="1249678"/>
          <a:ext cx="10287000" cy="4545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6685"/>
                <a:gridCol w="2813924"/>
                <a:gridCol w="1808797"/>
                <a:gridCol w="1808797"/>
                <a:gridCol w="1808797"/>
              </a:tblGrid>
              <a:tr h="909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</a:rPr>
                        <a:t>S5</a:t>
                      </a:r>
                      <a:endParaRPr lang="en-GB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Entries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A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A-B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A-C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09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2014</a:t>
                      </a:r>
                      <a:endParaRPr lang="en-GB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18350</a:t>
                      </a:r>
                      <a:endParaRPr lang="en-GB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26.3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53.5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81.7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09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2015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21802</a:t>
                      </a:r>
                      <a:endParaRPr lang="en-GB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31.0</a:t>
                      </a:r>
                      <a:endParaRPr lang="en-GB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59.3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83.8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09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2016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23714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30.3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57.6</a:t>
                      </a:r>
                      <a:endParaRPr lang="en-GB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83.0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09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2017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24580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27.4</a:t>
                      </a:r>
                      <a:endParaRPr lang="en-GB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55.5</a:t>
                      </a:r>
                      <a:endParaRPr lang="en-GB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80.2</a:t>
                      </a:r>
                      <a:endParaRPr lang="en-GB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9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Education Scotland Powerpoint Fin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DC23D987C44B816AEEDA25B50CC4" ma:contentTypeVersion="0" ma:contentTypeDescription="Create a new document." ma:contentTypeScope="" ma:versionID="b6878043c1e9ea6bb1d8ccfc564780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62884D-D5C0-450B-A88F-C4FBAB0CD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967039-C71A-4B84-9858-0728C216CC08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75B553-2AE0-4B0C-913C-4B15DEBD22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</TotalTime>
  <Words>1229</Words>
  <Application>Microsoft Office PowerPoint</Application>
  <PresentationFormat>Custom</PresentationFormat>
  <Paragraphs>302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3. Education Scotland Powerpoint Final</vt:lpstr>
      <vt:lpstr>PowerPoint Presentation</vt:lpstr>
      <vt:lpstr>Welcome!</vt:lpstr>
      <vt:lpstr>National Overview of Literacy – Early findings </vt:lpstr>
      <vt:lpstr>Attainment – SSLN 2016</vt:lpstr>
      <vt:lpstr>Attainment – SSLN 2016</vt:lpstr>
      <vt:lpstr>Achievement of CfE Levels, 2016 – 17 Primary</vt:lpstr>
      <vt:lpstr>PowerPoint Presentation</vt:lpstr>
      <vt:lpstr>National Qualifications N5-AH : 2014-2017</vt:lpstr>
      <vt:lpstr>S5 - Higher </vt:lpstr>
      <vt:lpstr>Advanced Higher</vt:lpstr>
      <vt:lpstr>Inspection - Primary</vt:lpstr>
      <vt:lpstr>Inspection - Secondary</vt:lpstr>
      <vt:lpstr>Moderation and assessment - Primary</vt:lpstr>
      <vt:lpstr>Moderation and assessment – Primary </vt:lpstr>
      <vt:lpstr>Listening and talking - primary</vt:lpstr>
      <vt:lpstr>Listening and talking – primary </vt:lpstr>
      <vt:lpstr>Reading – primary </vt:lpstr>
      <vt:lpstr>Reading - primary</vt:lpstr>
      <vt:lpstr>Writing – Primary</vt:lpstr>
      <vt:lpstr>Writing – primary </vt:lpstr>
      <vt:lpstr>Secondary Schools - Moderation and assessment  </vt:lpstr>
      <vt:lpstr>Secondary schools – Literacy across learning </vt:lpstr>
      <vt:lpstr>Strategy for raising attainment in literacy</vt:lpstr>
      <vt:lpstr>Plenary</vt:lpstr>
      <vt:lpstr>PowerPoint Presentation</vt:lpstr>
    </vt:vector>
  </TitlesOfParts>
  <Company>Education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Andrew</dc:creator>
  <cp:lastModifiedBy>Helen Fairlie</cp:lastModifiedBy>
  <cp:revision>99</cp:revision>
  <cp:lastPrinted>2014-02-19T15:05:01Z</cp:lastPrinted>
  <dcterms:created xsi:type="dcterms:W3CDTF">2014-01-17T15:23:54Z</dcterms:created>
  <dcterms:modified xsi:type="dcterms:W3CDTF">2018-03-27T10:56:51Z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0x01010079FCDC23D987C44B816AEEDA25B50CC4</vt:lpwstr>
  </property>
  <property fmtid="{D5CDD505-2E9C-101B-9397-08002B2CF9AE}" pid="3" name="_dlc_DocIdItemGuid">
    <vt:lpwstr>c74d0d01-22fa-4460-a599-e806a271597e</vt:lpwstr>
  </property>
</Properties>
</file>