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9" r:id="rId4"/>
    <p:sldId id="280" r:id="rId5"/>
    <p:sldId id="287" r:id="rId6"/>
    <p:sldId id="288" r:id="rId7"/>
    <p:sldId id="281" r:id="rId8"/>
    <p:sldId id="283" r:id="rId9"/>
    <p:sldId id="284" r:id="rId10"/>
    <p:sldId id="285" r:id="rId11"/>
    <p:sldId id="289" r:id="rId12"/>
    <p:sldId id="286" r:id="rId13"/>
  </p:sldIdLst>
  <p:sldSz cx="12192000" cy="6858000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D81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89" d="100"/>
          <a:sy n="89" d="100"/>
        </p:scale>
        <p:origin x="-432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7605-AE7A-4AFB-BDE5-6E43AC8E9297}" type="datetimeFigureOut">
              <a:rPr lang="en-GB" smtClean="0"/>
              <a:pPr/>
              <a:t>14/09/2014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0D13-B0DA-4374-9516-B0B5E16E3CE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31398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7605-AE7A-4AFB-BDE5-6E43AC8E9297}" type="datetimeFigureOut">
              <a:rPr lang="en-GB" smtClean="0"/>
              <a:pPr/>
              <a:t>14/09/2014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0D13-B0DA-4374-9516-B0B5E16E3CE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84359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7605-AE7A-4AFB-BDE5-6E43AC8E9297}" type="datetimeFigureOut">
              <a:rPr lang="en-GB" smtClean="0"/>
              <a:pPr/>
              <a:t>14/09/2014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0D13-B0DA-4374-9516-B0B5E16E3CE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91310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7605-AE7A-4AFB-BDE5-6E43AC8E9297}" type="datetimeFigureOut">
              <a:rPr lang="en-GB" smtClean="0"/>
              <a:pPr/>
              <a:t>14/09/2014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0D13-B0DA-4374-9516-B0B5E16E3CE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33691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7605-AE7A-4AFB-BDE5-6E43AC8E9297}" type="datetimeFigureOut">
              <a:rPr lang="en-GB" smtClean="0"/>
              <a:pPr/>
              <a:t>14/09/2014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0D13-B0DA-4374-9516-B0B5E16E3CE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70717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7605-AE7A-4AFB-BDE5-6E43AC8E9297}" type="datetimeFigureOut">
              <a:rPr lang="en-GB" smtClean="0"/>
              <a:pPr/>
              <a:t>14/09/2014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0D13-B0DA-4374-9516-B0B5E16E3CE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40218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7605-AE7A-4AFB-BDE5-6E43AC8E9297}" type="datetimeFigureOut">
              <a:rPr lang="en-GB" smtClean="0"/>
              <a:pPr/>
              <a:t>14/09/2014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0D13-B0DA-4374-9516-B0B5E16E3CE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8827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7605-AE7A-4AFB-BDE5-6E43AC8E9297}" type="datetimeFigureOut">
              <a:rPr lang="en-GB" smtClean="0"/>
              <a:pPr/>
              <a:t>14/09/2014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0D13-B0DA-4374-9516-B0B5E16E3CE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78855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7605-AE7A-4AFB-BDE5-6E43AC8E9297}" type="datetimeFigureOut">
              <a:rPr lang="en-GB" smtClean="0"/>
              <a:pPr/>
              <a:t>14/09/2014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0D13-B0DA-4374-9516-B0B5E16E3CE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39590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7605-AE7A-4AFB-BDE5-6E43AC8E9297}" type="datetimeFigureOut">
              <a:rPr lang="en-GB" smtClean="0"/>
              <a:pPr/>
              <a:t>14/09/2014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0D13-B0DA-4374-9516-B0B5E16E3CE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68888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7605-AE7A-4AFB-BDE5-6E43AC8E9297}" type="datetimeFigureOut">
              <a:rPr lang="en-GB" smtClean="0"/>
              <a:pPr/>
              <a:t>14/09/2014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0D13-B0DA-4374-9516-B0B5E16E3CE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11993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C7605-AE7A-4AFB-BDE5-6E43AC8E9297}" type="datetimeFigureOut">
              <a:rPr lang="en-GB" smtClean="0"/>
              <a:pPr/>
              <a:t>14/09/2014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90D13-B0DA-4374-9516-B0B5E16E3CE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54793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992"/>
          <a:stretch/>
        </p:blipFill>
        <p:spPr>
          <a:xfrm>
            <a:off x="167038" y="176987"/>
            <a:ext cx="4296474" cy="650632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212064" y="5703376"/>
            <a:ext cx="979936" cy="97993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703377" y="929899"/>
            <a:ext cx="3480452" cy="517064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dirty="0" smtClean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Attack </a:t>
            </a:r>
          </a:p>
          <a:p>
            <a:pPr algn="ctr"/>
            <a:r>
              <a:rPr lang="en-US" sz="6600" b="1" dirty="0" smtClean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of the </a:t>
            </a:r>
          </a:p>
          <a:p>
            <a:pPr algn="ctr"/>
            <a:r>
              <a:rPr lang="en-US" sz="6600" b="1" dirty="0" smtClean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Giant </a:t>
            </a:r>
          </a:p>
          <a:p>
            <a:pPr algn="ctr"/>
            <a:r>
              <a:rPr lang="en-US" sz="6600" b="1" dirty="0" smtClean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Robot </a:t>
            </a:r>
          </a:p>
          <a:p>
            <a:pPr algn="ctr"/>
            <a:r>
              <a:rPr lang="en-US" sz="6600" b="1" dirty="0" smtClean="0">
                <a:ln w="6600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Chickens</a:t>
            </a:r>
            <a:endParaRPr lang="en-US" sz="6600" b="1" cap="none" spc="0" dirty="0">
              <a:ln w="6600">
                <a:solidFill>
                  <a:srgbClr val="FF0000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451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              </a:t>
            </a:r>
            <a:r>
              <a:rPr lang="en-GB" sz="6000" dirty="0" err="1" smtClean="0">
                <a:latin typeface="Algerian" panose="04020705040A02060702" pitchFamily="82" charset="0"/>
              </a:rPr>
              <a:t>Metalinguistics</a:t>
            </a:r>
            <a:endParaRPr lang="en-GB" sz="6000" dirty="0">
              <a:latin typeface="Algerian" panose="04020705040A02060702" pitchFamily="82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984339" cy="3019647"/>
          </a:xfrm>
        </p:spPr>
      </p:pic>
      <p:sp>
        <p:nvSpPr>
          <p:cNvPr id="4" name="TextBox 3"/>
          <p:cNvSpPr txBox="1"/>
          <p:nvPr/>
        </p:nvSpPr>
        <p:spPr>
          <a:xfrm>
            <a:off x="2275368" y="2055813"/>
            <a:ext cx="958788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MV Boli" panose="02000500030200090000" pitchFamily="2" charset="0"/>
                <a:cs typeface="MV Boli" panose="02000500030200090000" pitchFamily="2" charset="0"/>
              </a:rPr>
              <a:t>For each of the words that you have identified,</a:t>
            </a:r>
          </a:p>
          <a:p>
            <a:r>
              <a:rPr lang="en-GB" sz="3200" dirty="0">
                <a:latin typeface="MV Boli" panose="02000500030200090000" pitchFamily="2" charset="0"/>
                <a:cs typeface="MV Boli" panose="02000500030200090000" pitchFamily="2" charset="0"/>
              </a:rPr>
              <a:t>u</a:t>
            </a:r>
            <a:r>
              <a:rPr lang="en-GB" sz="3200" dirty="0" smtClean="0">
                <a:latin typeface="MV Boli" panose="02000500030200090000" pitchFamily="2" charset="0"/>
                <a:cs typeface="MV Boli" panose="02000500030200090000" pitchFamily="2" charset="0"/>
              </a:rPr>
              <a:t>se the dictionary to find the meaning.</a:t>
            </a:r>
            <a:endParaRPr lang="en-GB" sz="32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7762" y="3416744"/>
            <a:ext cx="11793613" cy="153888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4000" u="sng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ency FB" panose="020B0503020202020204" pitchFamily="34" charset="0"/>
              </a:rPr>
              <a:t>Fascinated</a:t>
            </a:r>
            <a:r>
              <a:rPr lang="en-US" sz="400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ency FB" panose="020B0503020202020204" pitchFamily="34" charset="0"/>
              </a:rPr>
              <a:t> : to be interested strongly in something </a:t>
            </a:r>
            <a:endParaRPr lang="en-US" sz="4000" dirty="0" smtClean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gency FB" panose="020B0503020202020204" pitchFamily="34" charset="0"/>
            </a:endParaRPr>
          </a:p>
          <a:p>
            <a:r>
              <a:rPr lang="en-US" sz="400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ency FB" panose="020B0503020202020204" pitchFamily="34" charset="0"/>
              </a:rPr>
              <a:t>                     or </a:t>
            </a:r>
            <a:r>
              <a:rPr lang="en-US" sz="400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ency FB" panose="020B0503020202020204" pitchFamily="34" charset="0"/>
              </a:rPr>
              <a:t>someone</a:t>
            </a:r>
            <a:r>
              <a:rPr lang="en-US" sz="540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ency FB" panose="020B0503020202020204" pitchFamily="34" charset="0"/>
              </a:rPr>
              <a:t>.</a:t>
            </a:r>
            <a:endParaRPr lang="en-US" sz="5400" b="0" cap="none" spc="0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815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              </a:t>
            </a:r>
            <a:r>
              <a:rPr lang="en-GB" sz="6000" dirty="0" err="1" smtClean="0">
                <a:latin typeface="Algerian" panose="04020705040A02060702" pitchFamily="82" charset="0"/>
              </a:rPr>
              <a:t>Metalinguistics</a:t>
            </a:r>
            <a:endParaRPr lang="en-GB" sz="6000" dirty="0">
              <a:latin typeface="Algerian" panose="04020705040A02060702" pitchFamily="82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984339" cy="3019647"/>
          </a:xfrm>
        </p:spPr>
      </p:pic>
      <p:sp>
        <p:nvSpPr>
          <p:cNvPr id="4" name="TextBox 3"/>
          <p:cNvSpPr txBox="1"/>
          <p:nvPr/>
        </p:nvSpPr>
        <p:spPr>
          <a:xfrm>
            <a:off x="2275368" y="2055813"/>
            <a:ext cx="958788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MV Boli" panose="02000500030200090000" pitchFamily="2" charset="0"/>
                <a:cs typeface="MV Boli" panose="02000500030200090000" pitchFamily="2" charset="0"/>
              </a:rPr>
              <a:t>For each of the words that you have identified,</a:t>
            </a:r>
          </a:p>
          <a:p>
            <a:r>
              <a:rPr lang="en-GB" sz="3200" dirty="0">
                <a:latin typeface="MV Boli" panose="02000500030200090000" pitchFamily="2" charset="0"/>
                <a:cs typeface="MV Boli" panose="02000500030200090000" pitchFamily="2" charset="0"/>
              </a:rPr>
              <a:t>u</a:t>
            </a:r>
            <a:r>
              <a:rPr lang="en-GB" sz="3200" dirty="0" smtClean="0">
                <a:latin typeface="MV Boli" panose="02000500030200090000" pitchFamily="2" charset="0"/>
                <a:cs typeface="MV Boli" panose="02000500030200090000" pitchFamily="2" charset="0"/>
              </a:rPr>
              <a:t>se the dictionary to find the meaning.</a:t>
            </a:r>
            <a:endParaRPr lang="en-GB" sz="32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7762" y="3416744"/>
            <a:ext cx="11793613" cy="153888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4000" u="sng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ency FB" panose="020B0503020202020204" pitchFamily="34" charset="0"/>
              </a:rPr>
              <a:t>Fascinated</a:t>
            </a:r>
            <a:r>
              <a:rPr lang="en-US" sz="400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ency FB" panose="020B0503020202020204" pitchFamily="34" charset="0"/>
              </a:rPr>
              <a:t> : to be interested strongly in something </a:t>
            </a:r>
            <a:endParaRPr lang="en-US" sz="4000" dirty="0" smtClean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gency FB" panose="020B0503020202020204" pitchFamily="34" charset="0"/>
            </a:endParaRPr>
          </a:p>
          <a:p>
            <a:r>
              <a:rPr lang="en-US" sz="400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ency FB" panose="020B0503020202020204" pitchFamily="34" charset="0"/>
              </a:rPr>
              <a:t>                     or </a:t>
            </a:r>
            <a:r>
              <a:rPr lang="en-US" sz="400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ency FB" panose="020B0503020202020204" pitchFamily="34" charset="0"/>
              </a:rPr>
              <a:t>someone</a:t>
            </a:r>
            <a:r>
              <a:rPr lang="en-US" sz="540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ency FB" panose="020B0503020202020204" pitchFamily="34" charset="0"/>
              </a:rPr>
              <a:t>.</a:t>
            </a:r>
            <a:endParaRPr lang="en-US" sz="5400" b="0" cap="none" spc="0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gency FB" panose="020B0503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63628" y="5237459"/>
            <a:ext cx="102002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MV Boli" panose="02000500030200090000" pitchFamily="2" charset="0"/>
                <a:cs typeface="MV Boli" panose="02000500030200090000" pitchFamily="2" charset="0"/>
              </a:rPr>
              <a:t>Now, place the word into an appropriate sentence.</a:t>
            </a:r>
            <a:endParaRPr lang="en-GB" sz="32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815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              </a:t>
            </a:r>
            <a:r>
              <a:rPr lang="en-GB" sz="6000" dirty="0" err="1" smtClean="0">
                <a:latin typeface="Algerian" panose="04020705040A02060702" pitchFamily="82" charset="0"/>
              </a:rPr>
              <a:t>Metalinguistics</a:t>
            </a:r>
            <a:endParaRPr lang="en-GB" sz="6000" dirty="0">
              <a:latin typeface="Algerian" panose="04020705040A02060702" pitchFamily="82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984339" cy="3019647"/>
          </a:xfrm>
        </p:spPr>
      </p:pic>
      <p:sp>
        <p:nvSpPr>
          <p:cNvPr id="4" name="TextBox 3"/>
          <p:cNvSpPr txBox="1"/>
          <p:nvPr/>
        </p:nvSpPr>
        <p:spPr>
          <a:xfrm>
            <a:off x="2275368" y="2055813"/>
            <a:ext cx="958788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MV Boli" panose="02000500030200090000" pitchFamily="2" charset="0"/>
                <a:cs typeface="MV Boli" panose="02000500030200090000" pitchFamily="2" charset="0"/>
              </a:rPr>
              <a:t>For each of the words that you have identified,</a:t>
            </a:r>
          </a:p>
          <a:p>
            <a:r>
              <a:rPr lang="en-GB" sz="3200" dirty="0">
                <a:latin typeface="MV Boli" panose="02000500030200090000" pitchFamily="2" charset="0"/>
                <a:cs typeface="MV Boli" panose="02000500030200090000" pitchFamily="2" charset="0"/>
              </a:rPr>
              <a:t>u</a:t>
            </a:r>
            <a:r>
              <a:rPr lang="en-GB" sz="3200" dirty="0" smtClean="0">
                <a:latin typeface="MV Boli" panose="02000500030200090000" pitchFamily="2" charset="0"/>
                <a:cs typeface="MV Boli" panose="02000500030200090000" pitchFamily="2" charset="0"/>
              </a:rPr>
              <a:t>se the dictionary to find the meaning.</a:t>
            </a:r>
            <a:endParaRPr lang="en-GB" sz="32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7762" y="3416744"/>
            <a:ext cx="675056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u="sng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ency FB" panose="020B0503020202020204" pitchFamily="34" charset="0"/>
              </a:rPr>
              <a:t>Fascinated</a:t>
            </a:r>
            <a:r>
              <a:rPr lang="en-US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ency FB" panose="020B0503020202020204" pitchFamily="34" charset="0"/>
              </a:rPr>
              <a:t> : to be interested strongly in </a:t>
            </a:r>
            <a:r>
              <a:rPr lang="en-US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ency FB" panose="020B0503020202020204" pitchFamily="34" charset="0"/>
              </a:rPr>
              <a:t>something or </a:t>
            </a:r>
            <a:r>
              <a:rPr lang="en-US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ency FB" panose="020B0503020202020204" pitchFamily="34" charset="0"/>
              </a:rPr>
              <a:t>someone.</a:t>
            </a:r>
            <a:endParaRPr lang="en-US" b="0" cap="none" spc="0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gency FB" panose="020B0503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1997" y="4304868"/>
            <a:ext cx="11684609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itchFamily="66" charset="0"/>
              </a:rPr>
              <a:t>It was no surprise that the children were </a:t>
            </a:r>
            <a:r>
              <a:rPr lang="en-US" sz="2800" u="sng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itchFamily="66" charset="0"/>
              </a:rPr>
              <a:t>fascinated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itchFamily="66" charset="0"/>
              </a:rPr>
              <a:t> by the snow as </a:t>
            </a:r>
          </a:p>
          <a:p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itchFamily="66" charset="0"/>
              </a:rPr>
              <a:t>this was the first time they had 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itchFamily="66" charset="0"/>
              </a:rPr>
              <a:t>ever seen the white fluffy flakes </a:t>
            </a:r>
          </a:p>
          <a:p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itchFamily="66" charset="0"/>
              </a:rPr>
              <a:t>fall from the sky!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itchFamily="66" charset="0"/>
              </a:rPr>
              <a:t>.</a:t>
            </a:r>
            <a:endParaRPr lang="en-US" sz="2800" b="0" cap="none" spc="0" dirty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921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              </a:t>
            </a:r>
            <a:r>
              <a:rPr lang="en-GB" sz="6000" dirty="0" err="1" smtClean="0">
                <a:latin typeface="Algerian" panose="04020705040A02060702" pitchFamily="82" charset="0"/>
              </a:rPr>
              <a:t>Metalinguistics</a:t>
            </a:r>
            <a:endParaRPr lang="en-GB" sz="6000" dirty="0">
              <a:latin typeface="Algerian" panose="04020705040A02060702" pitchFamily="82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984339" cy="3019647"/>
          </a:xfrm>
        </p:spPr>
      </p:pic>
      <p:sp>
        <p:nvSpPr>
          <p:cNvPr id="4" name="TextBox 3"/>
          <p:cNvSpPr txBox="1"/>
          <p:nvPr/>
        </p:nvSpPr>
        <p:spPr>
          <a:xfrm>
            <a:off x="2275368" y="2055813"/>
            <a:ext cx="942116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MV Boli" panose="02000500030200090000" pitchFamily="2" charset="0"/>
                <a:cs typeface="MV Boli" panose="02000500030200090000" pitchFamily="2" charset="0"/>
              </a:rPr>
              <a:t>Read through Chapter 1 and copy down any </a:t>
            </a:r>
          </a:p>
          <a:p>
            <a:r>
              <a:rPr lang="en-GB" sz="3200" dirty="0" smtClean="0">
                <a:latin typeface="MV Boli" panose="02000500030200090000" pitchFamily="2" charset="0"/>
                <a:cs typeface="MV Boli" panose="02000500030200090000" pitchFamily="2" charset="0"/>
              </a:rPr>
              <a:t>words that are new, interesting or unfamiliar.</a:t>
            </a:r>
            <a:endParaRPr lang="en-GB" sz="32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547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              </a:t>
            </a:r>
            <a:r>
              <a:rPr lang="en-GB" sz="6000" dirty="0" err="1" smtClean="0">
                <a:latin typeface="Algerian" panose="04020705040A02060702" pitchFamily="82" charset="0"/>
              </a:rPr>
              <a:t>Metalinguistics</a:t>
            </a:r>
            <a:endParaRPr lang="en-GB" sz="6000" dirty="0">
              <a:latin typeface="Algerian" panose="04020705040A02060702" pitchFamily="82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984339" cy="3019647"/>
          </a:xfrm>
        </p:spPr>
      </p:pic>
      <p:sp>
        <p:nvSpPr>
          <p:cNvPr id="4" name="TextBox 3"/>
          <p:cNvSpPr txBox="1"/>
          <p:nvPr/>
        </p:nvSpPr>
        <p:spPr>
          <a:xfrm>
            <a:off x="2275368" y="2055813"/>
            <a:ext cx="942116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MV Boli" panose="02000500030200090000" pitchFamily="2" charset="0"/>
                <a:cs typeface="MV Boli" panose="02000500030200090000" pitchFamily="2" charset="0"/>
              </a:rPr>
              <a:t>Read through Chapter 1 and copy down any </a:t>
            </a:r>
          </a:p>
          <a:p>
            <a:r>
              <a:rPr lang="en-GB" sz="3200" dirty="0" smtClean="0">
                <a:latin typeface="MV Boli" panose="02000500030200090000" pitchFamily="2" charset="0"/>
                <a:cs typeface="MV Boli" panose="02000500030200090000" pitchFamily="2" charset="0"/>
              </a:rPr>
              <a:t>words that are new, interesting or unfamiliar.</a:t>
            </a:r>
            <a:endParaRPr lang="en-GB" sz="32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3498156"/>
            <a:ext cx="24529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ency FB" panose="020B0503020202020204" pitchFamily="34" charset="0"/>
              </a:rPr>
              <a:t>fascinated</a:t>
            </a:r>
            <a:endParaRPr lang="en-US" sz="5400" b="0" cap="none" spc="0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06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              </a:t>
            </a:r>
            <a:r>
              <a:rPr lang="en-GB" sz="6000" dirty="0" err="1" smtClean="0">
                <a:latin typeface="Algerian" panose="04020705040A02060702" pitchFamily="82" charset="0"/>
              </a:rPr>
              <a:t>Metalinguistics</a:t>
            </a:r>
            <a:endParaRPr lang="en-GB" sz="6000" dirty="0">
              <a:latin typeface="Algerian" panose="04020705040A02060702" pitchFamily="82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984339" cy="3019647"/>
          </a:xfrm>
        </p:spPr>
      </p:pic>
      <p:sp>
        <p:nvSpPr>
          <p:cNvPr id="4" name="TextBox 3"/>
          <p:cNvSpPr txBox="1"/>
          <p:nvPr/>
        </p:nvSpPr>
        <p:spPr>
          <a:xfrm>
            <a:off x="2275368" y="2055813"/>
            <a:ext cx="942116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MV Boli" panose="02000500030200090000" pitchFamily="2" charset="0"/>
                <a:cs typeface="MV Boli" panose="02000500030200090000" pitchFamily="2" charset="0"/>
              </a:rPr>
              <a:t>Read through Chapter 1 and copy down any </a:t>
            </a:r>
          </a:p>
          <a:p>
            <a:r>
              <a:rPr lang="en-GB" sz="3200" dirty="0" smtClean="0">
                <a:latin typeface="MV Boli" panose="02000500030200090000" pitchFamily="2" charset="0"/>
                <a:cs typeface="MV Boli" panose="02000500030200090000" pitchFamily="2" charset="0"/>
              </a:rPr>
              <a:t>words that are new, interesting or unfamiliar.</a:t>
            </a:r>
            <a:endParaRPr lang="en-GB" sz="32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3498156"/>
            <a:ext cx="24529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ency FB" panose="020B0503020202020204" pitchFamily="34" charset="0"/>
              </a:rPr>
              <a:t>fascinated</a:t>
            </a:r>
            <a:endParaRPr lang="en-US" sz="5400" b="0" cap="none" spc="0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gency FB" panose="020B0503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72366" y="4877072"/>
            <a:ext cx="332975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dirty="0" err="1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ush Script MT" panose="03060802040406070304" pitchFamily="66" charset="0"/>
              </a:rPr>
              <a:t>civilisation</a:t>
            </a:r>
            <a:endParaRPr lang="en-US" sz="7200" b="0" cap="none" spc="0" dirty="0">
              <a:ln w="0"/>
              <a:solidFill>
                <a:srgbClr val="00B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rush Script MT" panose="0306080204040607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481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              </a:t>
            </a:r>
            <a:r>
              <a:rPr lang="en-GB" sz="6000" dirty="0" err="1" smtClean="0">
                <a:latin typeface="Algerian" panose="04020705040A02060702" pitchFamily="82" charset="0"/>
              </a:rPr>
              <a:t>Metalinguistics</a:t>
            </a:r>
            <a:endParaRPr lang="en-GB" sz="6000" dirty="0">
              <a:latin typeface="Algerian" panose="04020705040A02060702" pitchFamily="82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984339" cy="3019647"/>
          </a:xfrm>
        </p:spPr>
      </p:pic>
      <p:sp>
        <p:nvSpPr>
          <p:cNvPr id="4" name="TextBox 3"/>
          <p:cNvSpPr txBox="1"/>
          <p:nvPr/>
        </p:nvSpPr>
        <p:spPr>
          <a:xfrm>
            <a:off x="2275368" y="2055813"/>
            <a:ext cx="942116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MV Boli" panose="02000500030200090000" pitchFamily="2" charset="0"/>
                <a:cs typeface="MV Boli" panose="02000500030200090000" pitchFamily="2" charset="0"/>
              </a:rPr>
              <a:t>Read through Chapter 1 and copy down any </a:t>
            </a:r>
          </a:p>
          <a:p>
            <a:r>
              <a:rPr lang="en-GB" sz="3200" dirty="0" smtClean="0">
                <a:latin typeface="MV Boli" panose="02000500030200090000" pitchFamily="2" charset="0"/>
                <a:cs typeface="MV Boli" panose="02000500030200090000" pitchFamily="2" charset="0"/>
              </a:rPr>
              <a:t>words that are new, interesting or unfamiliar.</a:t>
            </a:r>
            <a:endParaRPr lang="en-GB" sz="32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3498156"/>
            <a:ext cx="24529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ency FB" panose="020B0503020202020204" pitchFamily="34" charset="0"/>
              </a:rPr>
              <a:t>fascinated</a:t>
            </a:r>
            <a:endParaRPr lang="en-US" sz="5400" b="0" cap="none" spc="0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gency FB" panose="020B0503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72366" y="4877072"/>
            <a:ext cx="332975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dirty="0" err="1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ush Script MT" panose="03060802040406070304" pitchFamily="66" charset="0"/>
              </a:rPr>
              <a:t>civilisation</a:t>
            </a:r>
            <a:endParaRPr lang="en-US" sz="7200" b="0" cap="none" spc="0" dirty="0">
              <a:ln w="0"/>
              <a:solidFill>
                <a:srgbClr val="00B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rush Script MT" panose="03060802040406070304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42575" y="3892294"/>
            <a:ext cx="34227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haroni" pitchFamily="2" charset="-79"/>
                <a:cs typeface="Aharoni" pitchFamily="2" charset="-79"/>
              </a:rPr>
              <a:t>crumbling</a:t>
            </a:r>
            <a:endParaRPr lang="en-US" sz="5400" b="0" cap="none" spc="0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481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              </a:t>
            </a:r>
            <a:r>
              <a:rPr lang="en-GB" sz="6000" dirty="0" err="1" smtClean="0">
                <a:latin typeface="Algerian" panose="04020705040A02060702" pitchFamily="82" charset="0"/>
              </a:rPr>
              <a:t>Metalinguistics</a:t>
            </a:r>
            <a:endParaRPr lang="en-GB" sz="6000" dirty="0">
              <a:latin typeface="Algerian" panose="04020705040A02060702" pitchFamily="82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984339" cy="3019647"/>
          </a:xfrm>
        </p:spPr>
      </p:pic>
      <p:sp>
        <p:nvSpPr>
          <p:cNvPr id="4" name="TextBox 3"/>
          <p:cNvSpPr txBox="1"/>
          <p:nvPr/>
        </p:nvSpPr>
        <p:spPr>
          <a:xfrm>
            <a:off x="2275368" y="2055813"/>
            <a:ext cx="942116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MV Boli" panose="02000500030200090000" pitchFamily="2" charset="0"/>
                <a:cs typeface="MV Boli" panose="02000500030200090000" pitchFamily="2" charset="0"/>
              </a:rPr>
              <a:t>Read through Chapter 1 and copy down any </a:t>
            </a:r>
          </a:p>
          <a:p>
            <a:r>
              <a:rPr lang="en-GB" sz="3200" dirty="0" smtClean="0">
                <a:latin typeface="MV Boli" panose="02000500030200090000" pitchFamily="2" charset="0"/>
                <a:cs typeface="MV Boli" panose="02000500030200090000" pitchFamily="2" charset="0"/>
              </a:rPr>
              <a:t>words that are new, interesting or unfamiliar.</a:t>
            </a:r>
            <a:endParaRPr lang="en-GB" sz="32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3498156"/>
            <a:ext cx="24529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ency FB" panose="020B0503020202020204" pitchFamily="34" charset="0"/>
              </a:rPr>
              <a:t>fascinated</a:t>
            </a:r>
            <a:endParaRPr lang="en-US" sz="5400" b="0" cap="none" spc="0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gency FB" panose="020B0503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72366" y="4877072"/>
            <a:ext cx="332975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dirty="0" err="1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ush Script MT" panose="03060802040406070304" pitchFamily="66" charset="0"/>
              </a:rPr>
              <a:t>civilisation</a:t>
            </a:r>
            <a:endParaRPr lang="en-US" sz="7200" b="0" cap="none" spc="0" dirty="0">
              <a:ln w="0"/>
              <a:solidFill>
                <a:srgbClr val="00B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rush Script MT" panose="03060802040406070304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42575" y="3892294"/>
            <a:ext cx="34227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haroni" pitchFamily="2" charset="-79"/>
                <a:cs typeface="Aharoni" pitchFamily="2" charset="-79"/>
              </a:rPr>
              <a:t>crumbling</a:t>
            </a:r>
            <a:endParaRPr lang="en-US" sz="5400" b="0" cap="none" spc="0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359150" y="3056722"/>
            <a:ext cx="12907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geeky</a:t>
            </a:r>
            <a:endParaRPr lang="en-US" sz="5400" b="0" cap="none" spc="0" dirty="0">
              <a:ln w="0"/>
              <a:solidFill>
                <a:srgbClr val="00B0F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481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              </a:t>
            </a:r>
            <a:r>
              <a:rPr lang="en-GB" sz="6000" dirty="0" err="1" smtClean="0">
                <a:latin typeface="Algerian" panose="04020705040A02060702" pitchFamily="82" charset="0"/>
              </a:rPr>
              <a:t>Metalinguistics</a:t>
            </a:r>
            <a:endParaRPr lang="en-GB" sz="6000" dirty="0">
              <a:latin typeface="Algerian" panose="04020705040A02060702" pitchFamily="82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984339" cy="3019647"/>
          </a:xfrm>
        </p:spPr>
      </p:pic>
      <p:sp>
        <p:nvSpPr>
          <p:cNvPr id="4" name="TextBox 3"/>
          <p:cNvSpPr txBox="1"/>
          <p:nvPr/>
        </p:nvSpPr>
        <p:spPr>
          <a:xfrm>
            <a:off x="2275368" y="2055813"/>
            <a:ext cx="942116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MV Boli" panose="02000500030200090000" pitchFamily="2" charset="0"/>
                <a:cs typeface="MV Boli" panose="02000500030200090000" pitchFamily="2" charset="0"/>
              </a:rPr>
              <a:t>Read through Chapter 1 and copy down any </a:t>
            </a:r>
          </a:p>
          <a:p>
            <a:r>
              <a:rPr lang="en-GB" sz="3200" dirty="0" smtClean="0">
                <a:latin typeface="MV Boli" panose="02000500030200090000" pitchFamily="2" charset="0"/>
                <a:cs typeface="MV Boli" panose="02000500030200090000" pitchFamily="2" charset="0"/>
              </a:rPr>
              <a:t>words that are new, interesting or unfamiliar.</a:t>
            </a:r>
            <a:endParaRPr lang="en-GB" sz="32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3498156"/>
            <a:ext cx="24529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ency FB" panose="020B0503020202020204" pitchFamily="34" charset="0"/>
              </a:rPr>
              <a:t>fascinated</a:t>
            </a:r>
            <a:endParaRPr lang="en-US" sz="5400" b="0" cap="none" spc="0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gency FB" panose="020B0503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72366" y="4877072"/>
            <a:ext cx="332975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dirty="0" err="1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ush Script MT" panose="03060802040406070304" pitchFamily="66" charset="0"/>
              </a:rPr>
              <a:t>civilisation</a:t>
            </a:r>
            <a:endParaRPr lang="en-US" sz="7200" b="0" cap="none" spc="0" dirty="0">
              <a:ln w="0"/>
              <a:solidFill>
                <a:srgbClr val="00B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rush Script MT" panose="03060802040406070304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82326" y="3977499"/>
            <a:ext cx="292900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obsession</a:t>
            </a:r>
            <a:endParaRPr lang="en-US" sz="4800" b="0" cap="none" spc="0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01444" y="2914832"/>
            <a:ext cx="34227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haroni" pitchFamily="2" charset="-79"/>
                <a:cs typeface="Aharoni" pitchFamily="2" charset="-79"/>
              </a:rPr>
              <a:t>crumbling</a:t>
            </a:r>
            <a:endParaRPr lang="en-US" sz="5400" b="0" cap="none" spc="0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956723" y="3802956"/>
            <a:ext cx="12907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geeky</a:t>
            </a:r>
            <a:endParaRPr lang="en-US" sz="5400" b="0" cap="none" spc="0" dirty="0">
              <a:ln w="0"/>
              <a:solidFill>
                <a:srgbClr val="00B0F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149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              </a:t>
            </a:r>
            <a:r>
              <a:rPr lang="en-GB" sz="6000" dirty="0" err="1" smtClean="0">
                <a:latin typeface="Algerian" panose="04020705040A02060702" pitchFamily="82" charset="0"/>
              </a:rPr>
              <a:t>Metalinguistics</a:t>
            </a:r>
            <a:endParaRPr lang="en-GB" sz="6000" dirty="0">
              <a:latin typeface="Algerian" panose="04020705040A02060702" pitchFamily="82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984339" cy="3019647"/>
          </a:xfrm>
        </p:spPr>
      </p:pic>
      <p:sp>
        <p:nvSpPr>
          <p:cNvPr id="4" name="TextBox 3"/>
          <p:cNvSpPr txBox="1"/>
          <p:nvPr/>
        </p:nvSpPr>
        <p:spPr>
          <a:xfrm>
            <a:off x="2275368" y="2055813"/>
            <a:ext cx="942116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MV Boli" panose="02000500030200090000" pitchFamily="2" charset="0"/>
                <a:cs typeface="MV Boli" panose="02000500030200090000" pitchFamily="2" charset="0"/>
              </a:rPr>
              <a:t>Read through Chapter 1 and copy down any </a:t>
            </a:r>
          </a:p>
          <a:p>
            <a:r>
              <a:rPr lang="en-GB" sz="3200" dirty="0" smtClean="0">
                <a:latin typeface="MV Boli" panose="02000500030200090000" pitchFamily="2" charset="0"/>
                <a:cs typeface="MV Boli" panose="02000500030200090000" pitchFamily="2" charset="0"/>
              </a:rPr>
              <a:t>words that are new, interesting or unfamiliar.</a:t>
            </a:r>
            <a:endParaRPr lang="en-GB" sz="32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3498156"/>
            <a:ext cx="24529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ency FB" panose="020B0503020202020204" pitchFamily="34" charset="0"/>
              </a:rPr>
              <a:t>fascinated</a:t>
            </a:r>
            <a:endParaRPr lang="en-US" sz="5400" b="0" cap="none" spc="0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gency FB" panose="020B0503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72366" y="4877072"/>
            <a:ext cx="332975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dirty="0" err="1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ush Script MT" panose="03060802040406070304" pitchFamily="66" charset="0"/>
              </a:rPr>
              <a:t>civilisation</a:t>
            </a:r>
            <a:endParaRPr lang="en-US" sz="7200" b="0" cap="none" spc="0" dirty="0">
              <a:ln w="0"/>
              <a:solidFill>
                <a:srgbClr val="00B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rush Script MT" panose="03060802040406070304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18657" y="4038999"/>
            <a:ext cx="292900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obsession</a:t>
            </a:r>
            <a:endParaRPr lang="en-US" sz="4800" b="0" cap="none" spc="0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752884" y="5267720"/>
            <a:ext cx="252184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eestyle Script" panose="030804020302050B0404" pitchFamily="66" charset="0"/>
              </a:rPr>
              <a:t>shrugged</a:t>
            </a:r>
            <a:endParaRPr lang="en-US" sz="80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Freestyle Script" panose="030804020302050B04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595734" y="2956874"/>
            <a:ext cx="34227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haroni" pitchFamily="2" charset="-79"/>
                <a:cs typeface="Aharoni" pitchFamily="2" charset="-79"/>
              </a:rPr>
              <a:t>crumbling</a:t>
            </a:r>
            <a:endParaRPr lang="en-US" sz="5400" b="0" cap="none" spc="0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208971" y="3340502"/>
            <a:ext cx="12907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geeky</a:t>
            </a:r>
            <a:endParaRPr lang="en-US" sz="5400" b="0" cap="none" spc="0" dirty="0">
              <a:ln w="0"/>
              <a:solidFill>
                <a:srgbClr val="00B0F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9599" y="6050928"/>
            <a:ext cx="305083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eestyle Script" panose="030804020302050B0404" pitchFamily="66" charset="0"/>
              </a:rPr>
              <a:t>(examples from page 7)</a:t>
            </a:r>
            <a:endParaRPr lang="en-US" sz="3600" b="1" cap="none" spc="0" dirty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Freestyle Script" panose="030804020302050B04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729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              </a:t>
            </a:r>
            <a:r>
              <a:rPr lang="en-GB" sz="6000" dirty="0" err="1" smtClean="0">
                <a:latin typeface="Algerian" panose="04020705040A02060702" pitchFamily="82" charset="0"/>
              </a:rPr>
              <a:t>Metalinguistics</a:t>
            </a:r>
            <a:endParaRPr lang="en-GB" sz="6000" dirty="0">
              <a:latin typeface="Algerian" panose="04020705040A02060702" pitchFamily="82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984339" cy="3019647"/>
          </a:xfrm>
        </p:spPr>
      </p:pic>
      <p:sp>
        <p:nvSpPr>
          <p:cNvPr id="4" name="TextBox 3"/>
          <p:cNvSpPr txBox="1"/>
          <p:nvPr/>
        </p:nvSpPr>
        <p:spPr>
          <a:xfrm>
            <a:off x="2275368" y="2055813"/>
            <a:ext cx="958788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MV Boli" panose="02000500030200090000" pitchFamily="2" charset="0"/>
                <a:cs typeface="MV Boli" panose="02000500030200090000" pitchFamily="2" charset="0"/>
              </a:rPr>
              <a:t>For each of the words that you have identified,</a:t>
            </a:r>
          </a:p>
          <a:p>
            <a:r>
              <a:rPr lang="en-GB" sz="3200" dirty="0">
                <a:latin typeface="MV Boli" panose="02000500030200090000" pitchFamily="2" charset="0"/>
                <a:cs typeface="MV Boli" panose="02000500030200090000" pitchFamily="2" charset="0"/>
              </a:rPr>
              <a:t>u</a:t>
            </a:r>
            <a:r>
              <a:rPr lang="en-GB" sz="3200" dirty="0" smtClean="0">
                <a:latin typeface="MV Boli" panose="02000500030200090000" pitchFamily="2" charset="0"/>
                <a:cs typeface="MV Boli" panose="02000500030200090000" pitchFamily="2" charset="0"/>
              </a:rPr>
              <a:t>se the dictionary to find the meaning.</a:t>
            </a:r>
            <a:endParaRPr lang="en-GB" sz="32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64381" y="3384772"/>
            <a:ext cx="210346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ency FB" panose="020B0503020202020204" pitchFamily="34" charset="0"/>
              </a:rPr>
              <a:t>Fascinated :</a:t>
            </a:r>
            <a:endParaRPr lang="en-US" sz="5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782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324</Words>
  <Application>Microsoft Office PowerPoint</Application>
  <PresentationFormat>Custom</PresentationFormat>
  <Paragraphs>70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               Metalinguistics</vt:lpstr>
      <vt:lpstr>               Metalinguistics</vt:lpstr>
      <vt:lpstr>               Metalinguistics</vt:lpstr>
      <vt:lpstr>               Metalinguistics</vt:lpstr>
      <vt:lpstr>               Metalinguistics</vt:lpstr>
      <vt:lpstr>               Metalinguistics</vt:lpstr>
      <vt:lpstr>               Metalinguistics</vt:lpstr>
      <vt:lpstr>               Metalinguistics</vt:lpstr>
      <vt:lpstr>               Metalinguistics</vt:lpstr>
      <vt:lpstr>               Metalinguistics</vt:lpstr>
      <vt:lpstr>               Metalinguistics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Marion Duff</dc:creator>
  <cp:lastModifiedBy>Irwin</cp:lastModifiedBy>
  <cp:revision>6</cp:revision>
  <cp:lastPrinted>2014-09-10T13:43:48Z</cp:lastPrinted>
  <dcterms:created xsi:type="dcterms:W3CDTF">2014-09-10T13:12:35Z</dcterms:created>
  <dcterms:modified xsi:type="dcterms:W3CDTF">2014-09-14T14:39:29Z</dcterms:modified>
</cp:coreProperties>
</file>