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409"/>
    <a:srgbClr val="E7D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39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35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1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9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71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1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27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5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9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8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9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7605-AE7A-4AFB-BDE5-6E43AC8E9297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79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2"/>
          <a:stretch/>
        </p:blipFill>
        <p:spPr>
          <a:xfrm>
            <a:off x="167038" y="176987"/>
            <a:ext cx="4296474" cy="65063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064" y="5703376"/>
            <a:ext cx="979936" cy="9799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03377" y="929899"/>
            <a:ext cx="3480452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Attack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of the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Giant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Robot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Chickens</a:t>
            </a:r>
            <a:endParaRPr lang="en-US" sz="66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45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4275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and list all the words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that have an apostrophe into your Active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Literacy Jotter</a:t>
            </a:r>
            <a:r>
              <a:rPr lang="en-GB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(there should be 23).</a:t>
            </a:r>
            <a:endParaRPr lang="en-GB" sz="2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7718" y="365125"/>
            <a:ext cx="9216081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</a:t>
            </a:r>
            <a:r>
              <a:rPr lang="en-GB" sz="6000" dirty="0" smtClean="0">
                <a:latin typeface="Algerian" panose="04020705040A02060702" pitchFamily="82" charset="0"/>
              </a:rPr>
              <a:t>Grammar - </a:t>
            </a:r>
            <a:r>
              <a:rPr lang="en-GB" sz="6000" dirty="0" smtClean="0">
                <a:latin typeface="Algerian" panose="04020705040A02060702" pitchFamily="82" charset="0"/>
              </a:rPr>
              <a:t>Apostrophes</a:t>
            </a:r>
            <a:endParaRPr lang="en-GB" sz="6000" dirty="0">
              <a:latin typeface="Algerian" panose="04020705040A020607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5727" y="3900378"/>
            <a:ext cx="40046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 smtClean="0">
                <a:solidFill>
                  <a:srgbClr val="FF0000"/>
                </a:solidFill>
                <a:latin typeface="Monotype Corsiva" pitchFamily="66" charset="0"/>
                <a:cs typeface="MV Boli" panose="02000500030200090000" pitchFamily="2" charset="0"/>
              </a:rPr>
              <a:t>for example:	don’t</a:t>
            </a:r>
          </a:p>
          <a:p>
            <a:r>
              <a:rPr lang="en-GB" sz="4400" i="1" dirty="0" smtClean="0">
                <a:solidFill>
                  <a:srgbClr val="FF0000"/>
                </a:solidFill>
                <a:latin typeface="Monotype Corsiva" pitchFamily="66" charset="0"/>
                <a:cs typeface="MV Boli" panose="02000500030200090000" pitchFamily="2" charset="0"/>
              </a:rPr>
              <a:t>			he’d</a:t>
            </a:r>
            <a:endParaRPr lang="en-GB" sz="4400" i="1" dirty="0">
              <a:solidFill>
                <a:srgbClr val="FF0000"/>
              </a:solidFill>
              <a:latin typeface="Monotype Corsiva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57826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Now, can you write next to each word either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a (c) or a (p) to indicate whether or not the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apostrophe is to indicate a contraction – joining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two words or possession – belonging to.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75934" y="365125"/>
            <a:ext cx="9277865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</a:t>
            </a:r>
            <a:r>
              <a:rPr lang="en-GB" sz="6000" dirty="0" smtClean="0">
                <a:latin typeface="Algerian" panose="04020705040A02060702" pitchFamily="82" charset="0"/>
              </a:rPr>
              <a:t>Grammar - Apostrophes</a:t>
            </a:r>
            <a:endParaRPr lang="en-GB" sz="6000" dirty="0">
              <a:latin typeface="Algerian" panose="04020705040A020607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5727" y="4236709"/>
            <a:ext cx="538961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 smtClean="0">
                <a:solidFill>
                  <a:srgbClr val="FF0000"/>
                </a:solidFill>
                <a:latin typeface="Monotype Corsiva" pitchFamily="66" charset="0"/>
                <a:cs typeface="MV Boli" panose="02000500030200090000" pitchFamily="2" charset="0"/>
              </a:rPr>
              <a:t>for example:	don’t	(c)</a:t>
            </a:r>
          </a:p>
          <a:p>
            <a:r>
              <a:rPr lang="en-GB" sz="4400" i="1" dirty="0" smtClean="0">
                <a:solidFill>
                  <a:srgbClr val="FF0000"/>
                </a:solidFill>
                <a:latin typeface="Monotype Corsiva" pitchFamily="66" charset="0"/>
                <a:cs typeface="MV Boli" panose="02000500030200090000" pitchFamily="2" charset="0"/>
              </a:rPr>
              <a:t>			he’d		(c)</a:t>
            </a:r>
          </a:p>
          <a:p>
            <a:r>
              <a:rPr lang="en-GB" sz="4400" i="1" dirty="0" smtClean="0">
                <a:solidFill>
                  <a:srgbClr val="FF0000"/>
                </a:solidFill>
                <a:latin typeface="Monotype Corsiva" pitchFamily="66" charset="0"/>
                <a:cs typeface="MV Boli" panose="02000500030200090000" pitchFamily="2" charset="0"/>
              </a:rPr>
              <a:t>			people’s	(p)</a:t>
            </a:r>
            <a:endParaRPr lang="en-GB" sz="4400" i="1" dirty="0">
              <a:solidFill>
                <a:srgbClr val="FF0000"/>
              </a:solidFill>
              <a:latin typeface="Monotype Corsiva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1422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Then, can you write next to each contraction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the two words that have been joined.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38864" y="365125"/>
            <a:ext cx="9314935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</a:t>
            </a:r>
            <a:r>
              <a:rPr lang="en-GB" sz="6000" dirty="0" smtClean="0">
                <a:latin typeface="Algerian" panose="04020705040A02060702" pitchFamily="82" charset="0"/>
              </a:rPr>
              <a:t>Grammar - Apostrophes</a:t>
            </a:r>
            <a:endParaRPr lang="en-GB" sz="6000" dirty="0">
              <a:latin typeface="Algerian" panose="04020705040A020607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5727" y="4236709"/>
            <a:ext cx="920957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 smtClean="0">
                <a:solidFill>
                  <a:srgbClr val="FF0000"/>
                </a:solidFill>
                <a:latin typeface="Monotype Corsiva" pitchFamily="66" charset="0"/>
                <a:cs typeface="MV Boli" panose="02000500030200090000" pitchFamily="2" charset="0"/>
              </a:rPr>
              <a:t>for example:	don’t	(c)	- do not</a:t>
            </a:r>
          </a:p>
          <a:p>
            <a:r>
              <a:rPr lang="en-GB" sz="4400" i="1" dirty="0" smtClean="0">
                <a:solidFill>
                  <a:srgbClr val="FF0000"/>
                </a:solidFill>
                <a:latin typeface="Monotype Corsiva" pitchFamily="66" charset="0"/>
                <a:cs typeface="MV Boli" panose="02000500030200090000" pitchFamily="2" charset="0"/>
              </a:rPr>
              <a:t>			he’d		(c)	- he would/he did</a:t>
            </a:r>
          </a:p>
          <a:p>
            <a:r>
              <a:rPr lang="en-GB" sz="4400" i="1" dirty="0" smtClean="0">
                <a:solidFill>
                  <a:srgbClr val="FF0000"/>
                </a:solidFill>
                <a:latin typeface="Monotype Corsiva" pitchFamily="66" charset="0"/>
                <a:cs typeface="MV Boli" panose="02000500030200090000" pitchFamily="2" charset="0"/>
              </a:rPr>
              <a:t>			people’s	(p)</a:t>
            </a:r>
            <a:endParaRPr lang="en-GB" sz="4400" i="1" dirty="0">
              <a:solidFill>
                <a:srgbClr val="FF0000"/>
              </a:solidFill>
              <a:latin typeface="Monotype Corsiva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107</Words>
  <Application>Microsoft Office PowerPoint</Application>
  <PresentationFormat>Custom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               Grammar - Apostrophes</vt:lpstr>
      <vt:lpstr>               Grammar - Apostrophes</vt:lpstr>
      <vt:lpstr>               Grammar - Apostrophes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Duff</dc:creator>
  <cp:lastModifiedBy>Yvonne Manning</cp:lastModifiedBy>
  <cp:revision>13</cp:revision>
  <cp:lastPrinted>2014-09-10T13:43:48Z</cp:lastPrinted>
  <dcterms:created xsi:type="dcterms:W3CDTF">2014-09-10T13:12:35Z</dcterms:created>
  <dcterms:modified xsi:type="dcterms:W3CDTF">2014-10-22T09:12:23Z</dcterms:modified>
</cp:coreProperties>
</file>