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5409"/>
    <a:srgbClr val="E7D8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7" d="100"/>
          <a:sy n="77" d="100"/>
        </p:scale>
        <p:origin x="-90" y="-7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22/10/2014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398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22/10/2014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359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22/10/2014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310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22/10/2014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691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22/10/2014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717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22/10/2014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218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22/10/2014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27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22/10/2014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855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22/10/2014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590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22/10/2014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888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7605-AE7A-4AFB-BDE5-6E43AC8E9297}" type="datetimeFigureOut">
              <a:rPr lang="en-GB" smtClean="0"/>
              <a:pPr/>
              <a:t>22/10/2014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993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C7605-AE7A-4AFB-BDE5-6E43AC8E9297}" type="datetimeFigureOut">
              <a:rPr lang="en-GB" smtClean="0"/>
              <a:pPr/>
              <a:t>22/10/2014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90D13-B0DA-4374-9516-B0B5E16E3C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793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92"/>
          <a:stretch/>
        </p:blipFill>
        <p:spPr>
          <a:xfrm>
            <a:off x="167038" y="176987"/>
            <a:ext cx="4296474" cy="65063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2064" y="5703376"/>
            <a:ext cx="979936" cy="97993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703377" y="929899"/>
            <a:ext cx="3480452" cy="517064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Attack </a:t>
            </a:r>
          </a:p>
          <a:p>
            <a:pPr algn="ctr"/>
            <a:r>
              <a:rPr lang="en-US" sz="6600" b="1" dirty="0" smtClean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of the </a:t>
            </a:r>
          </a:p>
          <a:p>
            <a:pPr algn="ctr"/>
            <a:r>
              <a:rPr lang="en-US" sz="6600" b="1" dirty="0" smtClean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Giant </a:t>
            </a:r>
          </a:p>
          <a:p>
            <a:pPr algn="ctr"/>
            <a:r>
              <a:rPr lang="en-US" sz="6600" b="1" dirty="0" smtClean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Robot </a:t>
            </a:r>
          </a:p>
          <a:p>
            <a:pPr algn="ctr"/>
            <a:r>
              <a:rPr lang="en-US" sz="6600" b="1" dirty="0" smtClean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Chickens</a:t>
            </a:r>
            <a:endParaRPr lang="en-US" sz="6600" b="1" cap="none" spc="0" dirty="0">
              <a:ln w="660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451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84339" cy="3019647"/>
          </a:xfrm>
        </p:spPr>
      </p:pic>
      <p:sp>
        <p:nvSpPr>
          <p:cNvPr id="4" name="TextBox 3"/>
          <p:cNvSpPr txBox="1"/>
          <p:nvPr/>
        </p:nvSpPr>
        <p:spPr>
          <a:xfrm>
            <a:off x="2275368" y="2055813"/>
            <a:ext cx="942758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Read through Chapter 1 and list all the words </a:t>
            </a:r>
          </a:p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that have an apostrophe into your Active</a:t>
            </a:r>
          </a:p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Literacy Jotter</a:t>
            </a:r>
            <a:r>
              <a:rPr lang="en-GB" sz="2000" dirty="0" smtClean="0">
                <a:latin typeface="MV Boli" panose="02000500030200090000" pitchFamily="2" charset="0"/>
                <a:cs typeface="MV Boli" panose="02000500030200090000" pitchFamily="2" charset="0"/>
              </a:rPr>
              <a:t>(there should be 23).</a:t>
            </a:r>
            <a:endParaRPr lang="en-GB" sz="20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137718" y="365125"/>
            <a:ext cx="9216081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               </a:t>
            </a:r>
            <a:r>
              <a:rPr lang="en-GB" sz="6000" dirty="0" smtClean="0">
                <a:latin typeface="Algerian" panose="04020705040A02060702" pitchFamily="82" charset="0"/>
              </a:rPr>
              <a:t>Grammar - </a:t>
            </a:r>
            <a:r>
              <a:rPr lang="en-GB" sz="6000" dirty="0" smtClean="0">
                <a:latin typeface="Algerian" panose="04020705040A02060702" pitchFamily="82" charset="0"/>
              </a:rPr>
              <a:t>Apostrophes</a:t>
            </a:r>
            <a:endParaRPr lang="en-GB" sz="6000" dirty="0">
              <a:latin typeface="Algerian" panose="04020705040A02060702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85727" y="3900378"/>
            <a:ext cx="400462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i="1" dirty="0" smtClean="0">
                <a:solidFill>
                  <a:srgbClr val="FF0000"/>
                </a:solidFill>
                <a:latin typeface="Monotype Corsiva" pitchFamily="66" charset="0"/>
                <a:cs typeface="MV Boli" panose="02000500030200090000" pitchFamily="2" charset="0"/>
              </a:rPr>
              <a:t>for example:	don’t</a:t>
            </a:r>
          </a:p>
          <a:p>
            <a:r>
              <a:rPr lang="en-GB" sz="4400" i="1" dirty="0" smtClean="0">
                <a:solidFill>
                  <a:srgbClr val="FF0000"/>
                </a:solidFill>
                <a:latin typeface="Monotype Corsiva" pitchFamily="66" charset="0"/>
                <a:cs typeface="MV Boli" panose="02000500030200090000" pitchFamily="2" charset="0"/>
              </a:rPr>
              <a:t>			he’d</a:t>
            </a:r>
            <a:endParaRPr lang="en-GB" sz="4400" i="1" dirty="0">
              <a:solidFill>
                <a:srgbClr val="FF0000"/>
              </a:solidFill>
              <a:latin typeface="Monotype Corsiva" pitchFamily="66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47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84339" cy="3019647"/>
          </a:xfrm>
        </p:spPr>
      </p:pic>
      <p:sp>
        <p:nvSpPr>
          <p:cNvPr id="4" name="TextBox 3"/>
          <p:cNvSpPr txBox="1"/>
          <p:nvPr/>
        </p:nvSpPr>
        <p:spPr>
          <a:xfrm>
            <a:off x="2275368" y="2055813"/>
            <a:ext cx="957826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Now, can you write next to each word either</a:t>
            </a:r>
          </a:p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a (c) or a (p) to indicate whether or not the</a:t>
            </a:r>
          </a:p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apostrophe is to indicate a contraction – joining</a:t>
            </a:r>
          </a:p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two words or possession – belonging to.</a:t>
            </a:r>
            <a:endParaRPr lang="en-GB" sz="3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075934" y="365125"/>
            <a:ext cx="9277865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               </a:t>
            </a:r>
            <a:r>
              <a:rPr lang="en-GB" sz="6000" dirty="0" smtClean="0">
                <a:latin typeface="Algerian" panose="04020705040A02060702" pitchFamily="82" charset="0"/>
              </a:rPr>
              <a:t>Grammar - Apostrophes</a:t>
            </a:r>
            <a:endParaRPr lang="en-GB" sz="6000" dirty="0">
              <a:latin typeface="Algerian" panose="04020705040A02060702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85727" y="4236709"/>
            <a:ext cx="5389617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i="1" dirty="0" smtClean="0">
                <a:solidFill>
                  <a:srgbClr val="FF0000"/>
                </a:solidFill>
                <a:latin typeface="Monotype Corsiva" pitchFamily="66" charset="0"/>
                <a:cs typeface="MV Boli" panose="02000500030200090000" pitchFamily="2" charset="0"/>
              </a:rPr>
              <a:t>for example:	don’t	(c)</a:t>
            </a:r>
          </a:p>
          <a:p>
            <a:r>
              <a:rPr lang="en-GB" sz="4400" i="1" dirty="0" smtClean="0">
                <a:solidFill>
                  <a:srgbClr val="FF0000"/>
                </a:solidFill>
                <a:latin typeface="Monotype Corsiva" pitchFamily="66" charset="0"/>
                <a:cs typeface="MV Boli" panose="02000500030200090000" pitchFamily="2" charset="0"/>
              </a:rPr>
              <a:t>			he’d		(c)</a:t>
            </a:r>
          </a:p>
          <a:p>
            <a:r>
              <a:rPr lang="en-GB" sz="4400" i="1" dirty="0" smtClean="0">
                <a:solidFill>
                  <a:srgbClr val="FF0000"/>
                </a:solidFill>
                <a:latin typeface="Monotype Corsiva" pitchFamily="66" charset="0"/>
                <a:cs typeface="MV Boli" panose="02000500030200090000" pitchFamily="2" charset="0"/>
              </a:rPr>
              <a:t>			people’s	(p)</a:t>
            </a:r>
            <a:endParaRPr lang="en-GB" sz="4400" i="1" dirty="0">
              <a:solidFill>
                <a:srgbClr val="FF0000"/>
              </a:solidFill>
              <a:latin typeface="Monotype Corsiva" pitchFamily="66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47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84339" cy="3019647"/>
          </a:xfrm>
        </p:spPr>
      </p:pic>
      <p:sp>
        <p:nvSpPr>
          <p:cNvPr id="4" name="TextBox 3"/>
          <p:cNvSpPr txBox="1"/>
          <p:nvPr/>
        </p:nvSpPr>
        <p:spPr>
          <a:xfrm>
            <a:off x="2275368" y="2055813"/>
            <a:ext cx="914224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Then, can you write next to each contraction</a:t>
            </a:r>
          </a:p>
          <a:p>
            <a:r>
              <a:rPr lang="en-GB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the two words that have been joined.</a:t>
            </a:r>
            <a:endParaRPr lang="en-GB" sz="3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038864" y="365125"/>
            <a:ext cx="9314935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               </a:t>
            </a:r>
            <a:r>
              <a:rPr lang="en-GB" sz="6000" dirty="0" smtClean="0">
                <a:latin typeface="Algerian" panose="04020705040A02060702" pitchFamily="82" charset="0"/>
              </a:rPr>
              <a:t>Grammar - Apostrophes</a:t>
            </a:r>
            <a:endParaRPr lang="en-GB" sz="6000" dirty="0">
              <a:latin typeface="Algerian" panose="04020705040A02060702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85727" y="4236709"/>
            <a:ext cx="9209572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i="1" dirty="0" smtClean="0">
                <a:solidFill>
                  <a:srgbClr val="FF0000"/>
                </a:solidFill>
                <a:latin typeface="Monotype Corsiva" pitchFamily="66" charset="0"/>
                <a:cs typeface="MV Boli" panose="02000500030200090000" pitchFamily="2" charset="0"/>
              </a:rPr>
              <a:t>for example:	don’t	(c)	- do not</a:t>
            </a:r>
          </a:p>
          <a:p>
            <a:r>
              <a:rPr lang="en-GB" sz="4400" i="1" dirty="0" smtClean="0">
                <a:solidFill>
                  <a:srgbClr val="FF0000"/>
                </a:solidFill>
                <a:latin typeface="Monotype Corsiva" pitchFamily="66" charset="0"/>
                <a:cs typeface="MV Boli" panose="02000500030200090000" pitchFamily="2" charset="0"/>
              </a:rPr>
              <a:t>			he’d		(c)	- he would/he did</a:t>
            </a:r>
          </a:p>
          <a:p>
            <a:r>
              <a:rPr lang="en-GB" sz="4400" i="1" dirty="0" smtClean="0">
                <a:solidFill>
                  <a:srgbClr val="FF0000"/>
                </a:solidFill>
                <a:latin typeface="Monotype Corsiva" pitchFamily="66" charset="0"/>
                <a:cs typeface="MV Boli" panose="02000500030200090000" pitchFamily="2" charset="0"/>
              </a:rPr>
              <a:t>			people’s	(p)</a:t>
            </a:r>
            <a:endParaRPr lang="en-GB" sz="4400" i="1" dirty="0">
              <a:solidFill>
                <a:srgbClr val="FF0000"/>
              </a:solidFill>
              <a:latin typeface="Monotype Corsiva" pitchFamily="66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47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107</Words>
  <Application>Microsoft Office PowerPoint</Application>
  <PresentationFormat>Custom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               Grammar - Apostrophes</vt:lpstr>
      <vt:lpstr>               Grammar - Apostrophes</vt:lpstr>
      <vt:lpstr>               Grammar - Apostrophes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Marion Duff</dc:creator>
  <cp:lastModifiedBy>Yvonne Manning</cp:lastModifiedBy>
  <cp:revision>13</cp:revision>
  <cp:lastPrinted>2014-09-10T13:43:48Z</cp:lastPrinted>
  <dcterms:created xsi:type="dcterms:W3CDTF">2014-09-10T13:12:35Z</dcterms:created>
  <dcterms:modified xsi:type="dcterms:W3CDTF">2014-10-22T09:12:23Z</dcterms:modified>
</cp:coreProperties>
</file>