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98" r:id="rId5"/>
    <p:sldId id="304" r:id="rId6"/>
    <p:sldId id="309" r:id="rId7"/>
    <p:sldId id="305" r:id="rId8"/>
    <p:sldId id="306" r:id="rId9"/>
    <p:sldId id="307" r:id="rId10"/>
    <p:sldId id="283" r:id="rId11"/>
    <p:sldId id="296" r:id="rId12"/>
    <p:sldId id="274" r:id="rId13"/>
    <p:sldId id="308" r:id="rId14"/>
    <p:sldId id="285" r:id="rId15"/>
    <p:sldId id="286" r:id="rId16"/>
    <p:sldId id="287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B5"/>
    <a:srgbClr val="EFEEED"/>
    <a:srgbClr val="86C063"/>
    <a:srgbClr val="333F48"/>
    <a:srgbClr val="A1D65E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568"/>
  </p:normalViewPr>
  <p:slideViewPr>
    <p:cSldViewPr snapToObjects="1">
      <p:cViewPr varScale="1">
        <p:scale>
          <a:sx n="80" d="100"/>
          <a:sy n="80" d="100"/>
        </p:scale>
        <p:origin x="900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na Bennet" userId="fd324e09-3f96-441b-93bf-71794960e47b" providerId="ADAL" clId="{3DB368DA-6AD5-4891-8906-66E5D8FB5F9A}"/>
    <pc:docChg chg="modSld">
      <pc:chgData name="Lorna Bennet" userId="fd324e09-3f96-441b-93bf-71794960e47b" providerId="ADAL" clId="{3DB368DA-6AD5-4891-8906-66E5D8FB5F9A}" dt="2021-08-11T21:20:40.404" v="0" actId="1036"/>
      <pc:docMkLst>
        <pc:docMk/>
      </pc:docMkLst>
      <pc:sldChg chg="modSp mod">
        <pc:chgData name="Lorna Bennet" userId="fd324e09-3f96-441b-93bf-71794960e47b" providerId="ADAL" clId="{3DB368DA-6AD5-4891-8906-66E5D8FB5F9A}" dt="2021-08-11T21:20:40.404" v="0" actId="1036"/>
        <pc:sldMkLst>
          <pc:docMk/>
          <pc:sldMk cId="487102642" sldId="287"/>
        </pc:sldMkLst>
        <pc:picChg chg="mod">
          <ac:chgData name="Lorna Bennet" userId="fd324e09-3f96-441b-93bf-71794960e47b" providerId="ADAL" clId="{3DB368DA-6AD5-4891-8906-66E5D8FB5F9A}" dt="2021-08-11T21:20:40.404" v="0" actId="1036"/>
          <ac:picMkLst>
            <pc:docMk/>
            <pc:sldMk cId="487102642" sldId="287"/>
            <ac:picMk id="4" creationId="{00000000-0000-0000-0000-000000000000}"/>
          </ac:picMkLst>
        </pc:picChg>
      </pc:sldChg>
    </pc:docChg>
  </pc:docChgLst>
  <pc:docChgLst>
    <pc:chgData name="Lorna Bennet" userId="S::lorna.bennet@ore.catapult.org.uk::fd324e09-3f96-441b-93bf-71794960e47b" providerId="AD" clId="Web-{20A1BE0A-C339-4C09-9669-404D52B88BC0}"/>
    <pc:docChg chg="modSld">
      <pc:chgData name="Lorna Bennet" userId="S::lorna.bennet@ore.catapult.org.uk::fd324e09-3f96-441b-93bf-71794960e47b" providerId="AD" clId="Web-{20A1BE0A-C339-4C09-9669-404D52B88BC0}" dt="2020-01-15T13:27:16.815" v="0" actId="14100"/>
      <pc:docMkLst>
        <pc:docMk/>
      </pc:docMkLst>
      <pc:sldChg chg="modSp">
        <pc:chgData name="Lorna Bennet" userId="S::lorna.bennet@ore.catapult.org.uk::fd324e09-3f96-441b-93bf-71794960e47b" providerId="AD" clId="Web-{20A1BE0A-C339-4C09-9669-404D52B88BC0}" dt="2020-01-15T13:27:16.815" v="0" actId="14100"/>
        <pc:sldMkLst>
          <pc:docMk/>
          <pc:sldMk cId="759186003" sldId="307"/>
        </pc:sldMkLst>
        <pc:picChg chg="mod">
          <ac:chgData name="Lorna Bennet" userId="S::lorna.bennet@ore.catapult.org.uk::fd324e09-3f96-441b-93bf-71794960e47b" providerId="AD" clId="Web-{20A1BE0A-C339-4C09-9669-404D52B88BC0}" dt="2020-01-15T13:27:16.815" v="0" actId="14100"/>
          <ac:picMkLst>
            <pc:docMk/>
            <pc:sldMk cId="759186003" sldId="307"/>
            <ac:picMk id="6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5A9D4-80B2-E340-B0EA-B9948435DD7C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E7468-9FFA-EB43-B97C-93103AEB8F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57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2D766-FBAC-C344-8E13-3BB570F55B35}" type="datetimeFigureOut">
              <a:rPr lang="en-US" smtClean="0"/>
              <a:pPr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E6120-70E1-0349-B04C-C5C9ABEC8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8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E6120-70E1-0349-B04C-C5C9ABEC85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93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E6120-70E1-0349-B04C-C5C9ABEC8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2400" y="152401"/>
            <a:ext cx="1695450" cy="29125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930400" y="3420534"/>
            <a:ext cx="1695450" cy="2370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14750" y="152400"/>
            <a:ext cx="1695450" cy="26606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511800" y="3429000"/>
            <a:ext cx="1695450" cy="6667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96150" y="3429000"/>
            <a:ext cx="1695450" cy="1346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eneric wave close up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3149600"/>
            <a:ext cx="1695450" cy="1206500"/>
          </a:xfrm>
          <a:prstGeom prst="rect">
            <a:avLst/>
          </a:prstGeom>
        </p:spPr>
      </p:pic>
      <p:pic>
        <p:nvPicPr>
          <p:cNvPr id="18" name="Picture 17" descr="PAP864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400" y="152400"/>
            <a:ext cx="1695450" cy="3187700"/>
          </a:xfrm>
          <a:prstGeom prst="rect">
            <a:avLst/>
          </a:prstGeom>
        </p:spPr>
      </p:pic>
      <p:sp>
        <p:nvSpPr>
          <p:cNvPr id="21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258233" y="6324600"/>
            <a:ext cx="1568979" cy="304800"/>
          </a:xfrm>
        </p:spPr>
        <p:txBody>
          <a:bodyPr lIns="0">
            <a:noAutofit/>
          </a:bodyPr>
          <a:lstStyle>
            <a:lvl1pPr>
              <a:buNone/>
              <a:defRPr sz="20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01 / 01 / 2017</a:t>
            </a:r>
          </a:p>
        </p:txBody>
      </p:sp>
      <p:sp>
        <p:nvSpPr>
          <p:cNvPr id="22" name="Text Placeholder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48261" y="6324599"/>
            <a:ext cx="4909738" cy="304801"/>
          </a:xfrm>
        </p:spPr>
        <p:txBody>
          <a:bodyPr lIns="0">
            <a:noAutofit/>
          </a:bodyPr>
          <a:lstStyle>
            <a:lvl1pPr>
              <a:buNone/>
              <a:defRPr sz="2000" b="1" baseline="0">
                <a:solidFill>
                  <a:srgbClr val="8C8686"/>
                </a:solidFill>
              </a:defRPr>
            </a:lvl1pPr>
          </a:lstStyle>
          <a:p>
            <a:pPr lvl="0"/>
            <a:r>
              <a:rPr lang="en-US" dirty="0"/>
              <a:t>Presenter Name Surname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rot="5400000">
            <a:off x="1684006" y="6522707"/>
            <a:ext cx="288000" cy="1588"/>
          </a:xfrm>
          <a:prstGeom prst="line">
            <a:avLst/>
          </a:prstGeom>
          <a:ln>
            <a:solidFill>
              <a:schemeClr val="tx1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UPDATED-Catapult Logo Blue CMY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250" y="6126674"/>
            <a:ext cx="1708150" cy="542686"/>
          </a:xfrm>
          <a:prstGeom prst="rect">
            <a:avLst/>
          </a:prstGeom>
        </p:spPr>
      </p:pic>
      <p:sp>
        <p:nvSpPr>
          <p:cNvPr id="16" name="Title 16"/>
          <p:cNvSpPr>
            <a:spLocks noGrp="1"/>
          </p:cNvSpPr>
          <p:nvPr>
            <p:ph type="title" hasCustomPrompt="1"/>
          </p:nvPr>
        </p:nvSpPr>
        <p:spPr>
          <a:xfrm>
            <a:off x="250825" y="4645937"/>
            <a:ext cx="6265392" cy="1550076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7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5895"/>
          <a:stretch/>
        </p:blipFill>
        <p:spPr>
          <a:xfrm>
            <a:off x="5511800" y="151725"/>
            <a:ext cx="3479800" cy="31883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+ portrait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41438"/>
            <a:ext cx="5473303" cy="4854575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842000" y="5604970"/>
            <a:ext cx="3060700" cy="592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000" y="1341438"/>
            <a:ext cx="3051175" cy="41751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PORTRAIT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01" y="5604969"/>
            <a:ext cx="3060700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2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+ landscape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39402"/>
            <a:ext cx="3117526" cy="4856611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5842000" y="5054476"/>
            <a:ext cx="3060700" cy="592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01" y="5054475"/>
            <a:ext cx="3060700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491880" y="1339402"/>
            <a:ext cx="5401296" cy="3601766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LANDSCAPE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491880" y="5054474"/>
            <a:ext cx="2255777" cy="11415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+ 2 x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39402"/>
            <a:ext cx="5473303" cy="4856611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000" y="3802684"/>
            <a:ext cx="3051175" cy="2393329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/>
              <a:t>INSERT IMAGE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1339402"/>
            <a:ext cx="3051175" cy="231376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/>
              <a:t>INSERT IMAGE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0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+ 2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39402"/>
            <a:ext cx="5473303" cy="4856611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000" y="3802684"/>
            <a:ext cx="3051175" cy="1709673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/>
              <a:t>INSERT IMAGE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5842000" y="5604970"/>
            <a:ext cx="3051175" cy="592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842001" y="5604969"/>
            <a:ext cx="3060700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842000" y="1339402"/>
            <a:ext cx="3051175" cy="1709673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/>
              <a:t>INSERT IMAGE</a:t>
            </a:r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5842000" y="3141688"/>
            <a:ext cx="3051175" cy="5926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842001" y="3141687"/>
            <a:ext cx="3060700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22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+ landscape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4" y="1339402"/>
            <a:ext cx="3356471" cy="4856611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07904" y="1339401"/>
            <a:ext cx="2592288" cy="4856611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400800" y="1339401"/>
            <a:ext cx="2493302" cy="2376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400800" y="3820012"/>
            <a:ext cx="2494800" cy="2376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+ landscape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4" y="1339402"/>
            <a:ext cx="3356471" cy="4856611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07904" y="1339401"/>
            <a:ext cx="2592288" cy="4177831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400800" y="1339401"/>
            <a:ext cx="2493302" cy="1683717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707902" y="5604969"/>
            <a:ext cx="2592290" cy="592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07903" y="5604968"/>
            <a:ext cx="2592289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6398374" y="3124358"/>
            <a:ext cx="2504326" cy="5926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398375" y="3124357"/>
            <a:ext cx="2504325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00800" y="3821344"/>
            <a:ext cx="2493302" cy="1683717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IMAGE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6398374" y="5606301"/>
            <a:ext cx="2504326" cy="592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398375" y="5606300"/>
            <a:ext cx="2504325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9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9700" y="139700"/>
            <a:ext cx="8864600" cy="6056314"/>
          </a:xfrm>
        </p:spPr>
        <p:txBody>
          <a:bodyPr lIns="720000" rIns="720000" anchor="ctr">
            <a:normAutofit/>
          </a:bodyPr>
          <a:lstStyle>
            <a:lvl1pPr marL="0" indent="0">
              <a:buNone/>
              <a:defRPr sz="5000" b="1" baseline="0">
                <a:solidFill>
                  <a:schemeClr val="bg1"/>
                </a:solidFill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en-US" dirty="0"/>
              <a:t>Our testing and demonstration facilities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39700" y="139700"/>
            <a:ext cx="4576316" cy="6056314"/>
          </a:xfrm>
        </p:spPr>
        <p:txBody>
          <a:bodyPr lIns="720000" rIns="720000" anchor="ctr">
            <a:normAutofit/>
          </a:bodyPr>
          <a:lstStyle>
            <a:lvl1pPr marL="0" indent="0">
              <a:buNone/>
              <a:defRPr sz="3500" b="1" baseline="0">
                <a:solidFill>
                  <a:schemeClr val="bg1"/>
                </a:solidFill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en-US" dirty="0"/>
              <a:t>3MW Tidal Turbine Nacelle Testing Facility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716017" y="260350"/>
            <a:ext cx="4186683" cy="5813879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    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Quote page with n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7036" y="457200"/>
            <a:ext cx="553564" cy="410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133236" y="4437112"/>
            <a:ext cx="553564" cy="410047"/>
          </a:xfrm>
          <a:prstGeom prst="rect">
            <a:avLst/>
          </a:prstGeom>
        </p:spPr>
      </p:pic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55700" y="866775"/>
            <a:ext cx="6832600" cy="36423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  <a:lvl2pPr marL="0" indent="0" algn="ctr">
              <a:buNone/>
              <a:defRPr sz="3200">
                <a:solidFill>
                  <a:schemeClr val="tx2"/>
                </a:solidFill>
              </a:defRPr>
            </a:lvl2pPr>
            <a:lvl3pPr marL="0" indent="0" algn="ctr">
              <a:buNone/>
              <a:defRPr sz="3200">
                <a:solidFill>
                  <a:schemeClr val="tx2"/>
                </a:solidFill>
              </a:defRPr>
            </a:lvl3pPr>
            <a:lvl4pPr marL="0" indent="0" algn="ctr">
              <a:buNone/>
              <a:defRPr sz="3200">
                <a:solidFill>
                  <a:schemeClr val="tx2"/>
                </a:solidFill>
              </a:defRPr>
            </a:lvl4pPr>
            <a:lvl5pPr marL="0" indent="0" algn="ctr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Quote page </a:t>
            </a: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sit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consecteteur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gravida</a:t>
            </a:r>
            <a:r>
              <a:rPr lang="en-GB" dirty="0"/>
              <a:t> non </a:t>
            </a:r>
            <a:r>
              <a:rPr lang="en-GB" dirty="0" err="1"/>
              <a:t>volutat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11560" y="5157192"/>
            <a:ext cx="3848348" cy="36703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 baseline="0">
                <a:solidFill>
                  <a:schemeClr val="tx2"/>
                </a:solidFill>
              </a:defRPr>
            </a:lvl1pPr>
            <a:lvl2pPr marL="0" indent="0" algn="ctr">
              <a:buNone/>
              <a:defRPr sz="3200">
                <a:solidFill>
                  <a:schemeClr val="tx2"/>
                </a:solidFill>
              </a:defRPr>
            </a:lvl2pPr>
            <a:lvl3pPr marL="0" indent="0" algn="ctr">
              <a:buNone/>
              <a:defRPr sz="3200">
                <a:solidFill>
                  <a:schemeClr val="tx2"/>
                </a:solidFill>
              </a:defRPr>
            </a:lvl3pPr>
            <a:lvl4pPr marL="0" indent="0" algn="ctr">
              <a:buNone/>
              <a:defRPr sz="3200">
                <a:solidFill>
                  <a:schemeClr val="tx2"/>
                </a:solidFill>
              </a:defRPr>
            </a:lvl4pPr>
            <a:lvl5pPr marL="0" indent="0" algn="ctr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11560" y="5530417"/>
            <a:ext cx="5360516" cy="36703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  <a:lvl2pPr marL="0" indent="0" algn="ctr">
              <a:buNone/>
              <a:defRPr sz="3200">
                <a:solidFill>
                  <a:schemeClr val="tx2"/>
                </a:solidFill>
              </a:defRPr>
            </a:lvl2pPr>
            <a:lvl3pPr marL="0" indent="0" algn="ctr">
              <a:buNone/>
              <a:defRPr sz="3200">
                <a:solidFill>
                  <a:schemeClr val="tx2"/>
                </a:solidFill>
              </a:defRPr>
            </a:lvl3pPr>
            <a:lvl4pPr marL="0" indent="0" algn="ctr">
              <a:buNone/>
              <a:defRPr sz="3200">
                <a:solidFill>
                  <a:schemeClr val="tx2"/>
                </a:solidFill>
              </a:defRPr>
            </a:lvl4pPr>
            <a:lvl5pPr marL="0" indent="0" algn="ctr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Job title, Company name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7544" y="5157192"/>
            <a:ext cx="72008" cy="7392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atapult voic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9" y="866775"/>
            <a:ext cx="7091634" cy="46724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i="0" baseline="0">
                <a:solidFill>
                  <a:schemeClr val="tx2"/>
                </a:solidFill>
              </a:defRPr>
            </a:lvl1pPr>
            <a:lvl2pPr marL="0" indent="0" algn="ctr">
              <a:buNone/>
              <a:defRPr sz="3200">
                <a:solidFill>
                  <a:schemeClr val="tx2"/>
                </a:solidFill>
              </a:defRPr>
            </a:lvl2pPr>
            <a:lvl3pPr marL="0" indent="0" algn="ctr">
              <a:buNone/>
              <a:defRPr sz="3200">
                <a:solidFill>
                  <a:schemeClr val="tx2"/>
                </a:solidFill>
              </a:defRPr>
            </a:lvl3pPr>
            <a:lvl4pPr marL="0" indent="0" algn="ctr">
              <a:buNone/>
              <a:defRPr sz="3200">
                <a:solidFill>
                  <a:schemeClr val="tx2"/>
                </a:solidFill>
              </a:defRPr>
            </a:lvl4pPr>
            <a:lvl5pPr marL="0" indent="0" algn="ctr">
              <a:buNone/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Our vision:</a:t>
            </a:r>
          </a:p>
          <a:p>
            <a:pPr lvl="0"/>
            <a:r>
              <a:rPr lang="en-GB" dirty="0"/>
              <a:t>Abundant, affordable energy from offshore wind, wave and tidal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135243" y="5533070"/>
            <a:ext cx="556253" cy="417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5012" y="449585"/>
            <a:ext cx="556253" cy="41719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531394" y="623125"/>
            <a:ext cx="134363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Agenda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136" y="1502115"/>
            <a:ext cx="7560642" cy="91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67544" y="1412776"/>
            <a:ext cx="8435156" cy="766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2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act us - back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9700" y="139700"/>
            <a:ext cx="8864600" cy="6056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   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230733" y="1589983"/>
            <a:ext cx="29974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accent2"/>
                </a:solidFill>
              </a:rPr>
              <a:t>BLYTH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ORE Catapult</a:t>
            </a: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National Renewable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Energy Centre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Offshore House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Albert Street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Blyth, Northumberland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NE24 1LZ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T +44 (0)1670 359 555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F +44 (0)1670 359 666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39552" y="1589983"/>
            <a:ext cx="26642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accent2"/>
                </a:solidFill>
              </a:rPr>
              <a:t>GLASGOW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ORE Catapult</a:t>
            </a: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Inovo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121 George Street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Glasgow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G1 1RD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T +44 (0)333 004 1400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F +44 (0)333 004 1399</a:t>
            </a:r>
          </a:p>
          <a:p>
            <a:pPr lvl="0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5895029" y="1589983"/>
            <a:ext cx="299745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chemeClr val="accent2"/>
                </a:solidFill>
              </a:rPr>
              <a:t>LEVENMOUTH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ORE Catapult</a:t>
            </a:r>
          </a:p>
          <a:p>
            <a:pPr lvl="0"/>
            <a:r>
              <a:rPr lang="en-US" b="1" dirty="0">
                <a:solidFill>
                  <a:schemeClr val="bg1"/>
                </a:solidFill>
              </a:rPr>
              <a:t>Fife Renewables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Innovation Centre (FRIC)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Ajax Way 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Leven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KY8 3RS</a:t>
            </a:r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T +44 (0)1670 359 555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F +44 (0)1670 359 666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39552" y="51208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err="1">
                <a:solidFill>
                  <a:schemeClr val="bg1"/>
                </a:solidFill>
              </a:rPr>
              <a:t>info@ore.catapult.org.uk</a:t>
            </a:r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en-US" b="1" dirty="0" err="1">
                <a:solidFill>
                  <a:schemeClr val="bg1"/>
                </a:solidFill>
              </a:rPr>
              <a:t>ore.catapult.org.uk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531394" y="623125"/>
            <a:ext cx="177324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Contact</a:t>
            </a:r>
            <a:r>
              <a:rPr lang="en-US" sz="2700" b="1" baseline="0" dirty="0">
                <a:solidFill>
                  <a:schemeClr val="bg1"/>
                </a:solidFill>
              </a:rPr>
              <a:t> us</a:t>
            </a:r>
            <a:endParaRPr lang="en-US" sz="270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41438"/>
            <a:ext cx="8642350" cy="4854575"/>
          </a:xfrm>
        </p:spPr>
        <p:txBody>
          <a:bodyPr lIns="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pos="5602" userDrawn="1">
          <p15:clr>
            <a:srgbClr val="FBAE40"/>
          </p15:clr>
        </p15:guide>
        <p15:guide id="4" orient="horz" pos="3903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4" y="1346914"/>
            <a:ext cx="4248000" cy="4849099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4700" y="1341438"/>
            <a:ext cx="4238475" cy="4854575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 Image only - no captio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50825" y="1341437"/>
            <a:ext cx="8642350" cy="485457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 Image only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50825" y="1341437"/>
            <a:ext cx="8642350" cy="403177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3275856" y="5445224"/>
            <a:ext cx="5617319" cy="7507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50825" y="5445225"/>
            <a:ext cx="2953023" cy="3600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6600" y="5445125"/>
            <a:ext cx="5616575" cy="7508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  <p:sp>
        <p:nvSpPr>
          <p:cNvPr id="12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+ square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41438"/>
            <a:ext cx="3673103" cy="4854575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040155" y="1341438"/>
            <a:ext cx="4853020" cy="485457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SQUARE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+ square image +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41438"/>
            <a:ext cx="4358497" cy="4854575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727974" y="1341437"/>
            <a:ext cx="4165200" cy="41652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SQUARE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730620" y="5604970"/>
            <a:ext cx="4170724" cy="592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730621" y="5604969"/>
            <a:ext cx="4162553" cy="591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baseline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Type image caption here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+ portrait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59172" y="6294735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3"/>
                </a:solidFill>
              </a:rPr>
              <a:t>ore.catapult.org.uk</a:t>
            </a:r>
            <a:endParaRPr lang="en-US" sz="1200" b="1" dirty="0">
              <a:solidFill>
                <a:schemeClr val="accent3"/>
              </a:solidFill>
            </a:endParaRPr>
          </a:p>
          <a:p>
            <a:r>
              <a:rPr lang="en-US" sz="1200" b="1" dirty="0">
                <a:solidFill>
                  <a:schemeClr val="accent3"/>
                </a:solidFill>
              </a:rPr>
              <a:t>     @</a:t>
            </a:r>
            <a:r>
              <a:rPr lang="en-US" sz="1200" b="1" dirty="0" err="1">
                <a:solidFill>
                  <a:schemeClr val="accent3"/>
                </a:solidFill>
              </a:rPr>
              <a:t>orecatapult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20" name="Picture 19" descr="UPDATED-Catapult Logo Blue CMYK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18" y="6345535"/>
            <a:ext cx="1213282" cy="385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136" y="6570364"/>
            <a:ext cx="152400" cy="127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250824" y="1159430"/>
            <a:ext cx="8651876" cy="0"/>
          </a:xfrm>
          <a:prstGeom prst="line">
            <a:avLst/>
          </a:prstGeom>
          <a:ln w="38100" cap="flat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341438"/>
            <a:ext cx="5473303" cy="4854575"/>
          </a:xfrm>
        </p:spPr>
        <p:txBody>
          <a:bodyPr wrap="square" lIns="0" numCol="1" spcCol="180000">
            <a:noAutofit/>
          </a:bodyPr>
          <a:lstStyle>
            <a:lvl1pPr marL="0" indent="0">
              <a:buFontTx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 here </a:t>
            </a:r>
          </a:p>
          <a:p>
            <a:pPr lvl="0"/>
            <a:r>
              <a:rPr lang="en-US" dirty="0"/>
              <a:t>Size: 18pt </a:t>
            </a:r>
          </a:p>
          <a:p>
            <a:pPr lvl="0"/>
            <a:r>
              <a:rPr lang="en-US" dirty="0" err="1"/>
              <a:t>Colour</a:t>
            </a:r>
            <a:r>
              <a:rPr lang="en-US" dirty="0"/>
              <a:t>: 50% black</a:t>
            </a:r>
          </a:p>
          <a:p>
            <a:pPr lvl="0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42000" y="1341438"/>
            <a:ext cx="3051175" cy="485457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000" b="1" baseline="0"/>
            </a:lvl1pPr>
          </a:lstStyle>
          <a:p>
            <a:r>
              <a:rPr lang="en-US" dirty="0"/>
              <a:t>INSERT </a:t>
            </a:r>
          </a:p>
          <a:p>
            <a:r>
              <a:rPr lang="en-US" dirty="0"/>
              <a:t>PORTRAIT </a:t>
            </a:r>
          </a:p>
          <a:p>
            <a:r>
              <a:rPr lang="en-US" dirty="0"/>
              <a:t>IMAGE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Resize image to fit, </a:t>
            </a:r>
          </a:p>
          <a:p>
            <a:r>
              <a:rPr lang="en-US" dirty="0"/>
              <a:t>do not resize box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250824" y="274638"/>
            <a:ext cx="8642351" cy="884792"/>
          </a:xfrm>
        </p:spPr>
        <p:txBody>
          <a:bodyPr lIns="0" tIns="36000" rIns="180000" bIns="72000" anchor="b" anchorCtr="0">
            <a:noAutofit/>
          </a:bodyPr>
          <a:lstStyle>
            <a:lvl1pPr>
              <a:defRPr sz="2500" b="1" i="0" spc="0" baseline="0">
                <a:solidFill>
                  <a:schemeClr val="accent3"/>
                </a:solidFill>
                <a:latin typeface="+mj-lt"/>
                <a:cs typeface="Franklin Gothic Medium"/>
              </a:defRPr>
            </a:lvl1pPr>
          </a:lstStyle>
          <a:p>
            <a:r>
              <a:rPr lang="en-GB" dirty="0"/>
              <a:t>Page title here</a:t>
            </a:r>
            <a:br>
              <a:rPr lang="en-GB" dirty="0"/>
            </a:br>
            <a:r>
              <a:rPr lang="en-GB" dirty="0"/>
              <a:t>Page title here  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">
          <p15:clr>
            <a:srgbClr val="FBAE40"/>
          </p15:clr>
        </p15:guide>
        <p15:guide id="2" pos="158">
          <p15:clr>
            <a:srgbClr val="FBAE40"/>
          </p15:clr>
        </p15:guide>
        <p15:guide id="3" pos="5602">
          <p15:clr>
            <a:srgbClr val="FBAE40"/>
          </p15:clr>
        </p15:guide>
        <p15:guide id="4" orient="horz" pos="3903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18E49-B063-914F-8FDA-093CD90D1DAE}" type="datetimeFigureOut">
              <a:rPr lang="en-US" smtClean="0"/>
              <a:pPr/>
              <a:t>8/11/2021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C230F-B7EA-1348-B3D6-89AAA42B47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6" r:id="rId2"/>
    <p:sldLayoutId id="2147483651" r:id="rId3"/>
    <p:sldLayoutId id="2147483660" r:id="rId4"/>
    <p:sldLayoutId id="2147483657" r:id="rId5"/>
    <p:sldLayoutId id="2147483658" r:id="rId6"/>
    <p:sldLayoutId id="2147483669" r:id="rId7"/>
    <p:sldLayoutId id="2147483670" r:id="rId8"/>
    <p:sldLayoutId id="2147483662" r:id="rId9"/>
    <p:sldLayoutId id="2147483661" r:id="rId10"/>
    <p:sldLayoutId id="2147483665" r:id="rId11"/>
    <p:sldLayoutId id="2147483664" r:id="rId12"/>
    <p:sldLayoutId id="2147483663" r:id="rId13"/>
    <p:sldLayoutId id="2147483671" r:id="rId14"/>
    <p:sldLayoutId id="2147483672" r:id="rId15"/>
    <p:sldLayoutId id="2147483667" r:id="rId16"/>
    <p:sldLayoutId id="2147483668" r:id="rId17"/>
    <p:sldLayoutId id="2147483666" r:id="rId18"/>
    <p:sldLayoutId id="2147483674" r:id="rId19"/>
    <p:sldLayoutId id="2147483673" r:id="rId20"/>
    <p:sldLayoutId id="2147483675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1r7CFares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12/03/2018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4" y="4645937"/>
            <a:ext cx="6272805" cy="1159327"/>
          </a:xfrm>
        </p:spPr>
        <p:txBody>
          <a:bodyPr/>
          <a:lstStyle/>
          <a:p>
            <a:r>
              <a:rPr lang="en-GB" dirty="0"/>
              <a:t>Offshore Renewable Energy Catapult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7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Transporting large blades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CCDF875-3B83-4241-8F36-72F93BDABB6F}"/>
              </a:ext>
            </a:extLst>
          </p:cNvPr>
          <p:cNvSpPr txBox="1">
            <a:spLocks/>
          </p:cNvSpPr>
          <p:nvPr/>
        </p:nvSpPr>
        <p:spPr>
          <a:xfrm>
            <a:off x="1773396" y="3838985"/>
            <a:ext cx="5597208" cy="1028808"/>
          </a:xfrm>
          <a:prstGeom prst="rect">
            <a:avLst/>
          </a:prstGeom>
        </p:spPr>
        <p:txBody>
          <a:bodyPr vert="horz" lIns="0" tIns="36000" rIns="180000" bIns="7200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i="0" kern="1200" spc="0" baseline="0">
                <a:solidFill>
                  <a:schemeClr val="accent3"/>
                </a:solidFill>
                <a:latin typeface="+mj-lt"/>
                <a:ea typeface="+mj-ea"/>
                <a:cs typeface="Franklin Gothic Medium"/>
              </a:defRPr>
            </a:lvl1pPr>
          </a:lstStyle>
          <a:p>
            <a:pPr algn="ctr"/>
            <a:r>
              <a:rPr lang="en-GB" sz="2800" dirty="0">
                <a:solidFill>
                  <a:srgbClr val="00A7B5"/>
                </a:solidFill>
              </a:rPr>
              <a:t>Question: how do you transport a wind turbine blade?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1DBAF177-B0EE-4E41-B37C-0CD01F94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18" y="1340768"/>
            <a:ext cx="4385564" cy="24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2805659-CD22-C146-B103-F7BC80A2179E}"/>
              </a:ext>
            </a:extLst>
          </p:cNvPr>
          <p:cNvSpPr txBox="1">
            <a:spLocks/>
          </p:cNvSpPr>
          <p:nvPr/>
        </p:nvSpPr>
        <p:spPr>
          <a:xfrm>
            <a:off x="2379218" y="5157192"/>
            <a:ext cx="4385564" cy="576064"/>
          </a:xfrm>
          <a:prstGeom prst="rect">
            <a:avLst/>
          </a:prstGeom>
          <a:solidFill>
            <a:schemeClr val="tx1"/>
          </a:solidFill>
        </p:spPr>
        <p:txBody>
          <a:bodyPr vert="horz" lIns="0" tIns="36000" rIns="180000" bIns="7200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i="0" kern="1200" spc="0" baseline="0">
                <a:solidFill>
                  <a:schemeClr val="accent3"/>
                </a:solidFill>
                <a:latin typeface="+mj-lt"/>
                <a:ea typeface="+mj-ea"/>
                <a:cs typeface="Franklin Gothic Medium"/>
              </a:defRPr>
            </a:lvl1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Watch this video &gt;&gt;</a:t>
            </a:r>
            <a:endParaRPr lang="en-GB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Transporting large blades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3" y="1405390"/>
            <a:ext cx="8166315" cy="43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2" y="1405389"/>
            <a:ext cx="8166315" cy="43081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Blade arrival</a:t>
            </a:r>
          </a:p>
        </p:txBody>
      </p:sp>
    </p:spTree>
    <p:extLst>
      <p:ext uri="{BB962C8B-B14F-4D97-AF65-F5344CB8AC3E}">
        <p14:creationId xmlns:p14="http://schemas.microsoft.com/office/powerpoint/2010/main" val="154099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2" y="1425071"/>
            <a:ext cx="8169596" cy="43081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Blade arrival</a:t>
            </a:r>
          </a:p>
        </p:txBody>
      </p:sp>
    </p:spTree>
    <p:extLst>
      <p:ext uri="{BB962C8B-B14F-4D97-AF65-F5344CB8AC3E}">
        <p14:creationId xmlns:p14="http://schemas.microsoft.com/office/powerpoint/2010/main" val="48710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0CFF4-C739-5549-8DC8-D591BE4251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5"/>
          <a:stretch/>
        </p:blipFill>
        <p:spPr>
          <a:xfrm>
            <a:off x="251520" y="1484784"/>
            <a:ext cx="8699453" cy="417646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7405F68A-7D05-584C-B835-D8D95C1C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274638"/>
            <a:ext cx="8642351" cy="884792"/>
          </a:xfrm>
        </p:spPr>
        <p:txBody>
          <a:bodyPr/>
          <a:lstStyle/>
          <a:p>
            <a:r>
              <a:rPr lang="en-GB" dirty="0"/>
              <a:t>Blade in our facility</a:t>
            </a:r>
          </a:p>
        </p:txBody>
      </p:sp>
    </p:spTree>
    <p:extLst>
      <p:ext uri="{BB962C8B-B14F-4D97-AF65-F5344CB8AC3E}">
        <p14:creationId xmlns:p14="http://schemas.microsoft.com/office/powerpoint/2010/main" val="16344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Blade challenge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823" y="1340768"/>
            <a:ext cx="86423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Design, build and test your own blades</a:t>
            </a:r>
          </a:p>
          <a:p>
            <a:endParaRPr lang="en-GB" sz="2800" b="1" dirty="0"/>
          </a:p>
          <a:p>
            <a:pPr marL="342900" indent="-342900">
              <a:buFont typeface="Arial" charset="0"/>
              <a:buChar char="•"/>
            </a:pPr>
            <a:r>
              <a:rPr lang="en-GB" sz="2800" dirty="0"/>
              <a:t>Paper, </a:t>
            </a:r>
            <a:r>
              <a:rPr lang="en-GB" sz="2800" dirty="0" err="1"/>
              <a:t>sellotape</a:t>
            </a:r>
            <a:r>
              <a:rPr lang="en-GB" sz="2800" dirty="0"/>
              <a:t> and dowels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800" dirty="0"/>
              <a:t>Test your blades over two distances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800" dirty="0"/>
              <a:t>Record your results using the voltmeter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800" dirty="0"/>
              <a:t>Once results have been recorded, redesign your blades and try them again - see if you can beat your reading!</a:t>
            </a:r>
          </a:p>
          <a:p>
            <a:pPr marL="342900" indent="-342900">
              <a:buFont typeface="Arial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60056C5-263E-5E4F-A100-AB8AFB59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and 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84000-B30E-5E48-9815-125229E06FC5}"/>
              </a:ext>
            </a:extLst>
          </p:cNvPr>
          <p:cNvSpPr txBox="1"/>
          <p:nvPr/>
        </p:nvSpPr>
        <p:spPr>
          <a:xfrm>
            <a:off x="1799692" y="1844824"/>
            <a:ext cx="55446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Listen carefully!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800" dirty="0"/>
              <a:t>Fire alarms</a:t>
            </a:r>
          </a:p>
          <a:p>
            <a:pPr algn="ctr"/>
            <a:r>
              <a:rPr lang="en-US" sz="2800" dirty="0"/>
              <a:t>Toilets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244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9375"/>
            <a:ext cx="9361040" cy="69159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9D7"/>
                </a:solidFill>
                <a:latin typeface="Corbel" charset="0"/>
                <a:ea typeface="Corbel" charset="0"/>
                <a:cs typeface="Corbel" charset="0"/>
              </a:rPr>
              <a:t>The Parts of a Wind Turbine</a:t>
            </a:r>
            <a:br>
              <a:rPr lang="en-US" dirty="0">
                <a:solidFill>
                  <a:srgbClr val="00B9D7"/>
                </a:solidFill>
                <a:latin typeface="Corbel" charset="0"/>
                <a:ea typeface="Corbel" charset="0"/>
                <a:cs typeface="Corbel" charset="0"/>
              </a:rPr>
            </a:br>
            <a:endParaRPr lang="en-US" dirty="0">
              <a:solidFill>
                <a:srgbClr val="00B9D7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84494" y="717034"/>
            <a:ext cx="7296778" cy="5429012"/>
            <a:chOff x="584494" y="717034"/>
            <a:chExt cx="7296778" cy="5429012"/>
          </a:xfrm>
        </p:grpSpPr>
        <p:grpSp>
          <p:nvGrpSpPr>
            <p:cNvPr id="17" name="Group 16"/>
            <p:cNvGrpSpPr/>
            <p:nvPr/>
          </p:nvGrpSpPr>
          <p:grpSpPr>
            <a:xfrm>
              <a:off x="3085119" y="717034"/>
              <a:ext cx="4643753" cy="1097847"/>
              <a:chOff x="3085119" y="717034"/>
              <a:chExt cx="4643753" cy="1097847"/>
            </a:xfrm>
          </p:grpSpPr>
          <p:sp>
            <p:nvSpPr>
              <p:cNvPr id="10" name="Arrow: Right 9"/>
              <p:cNvSpPr/>
              <p:nvPr/>
            </p:nvSpPr>
            <p:spPr>
              <a:xfrm rot="9093176">
                <a:off x="3085119" y="1388161"/>
                <a:ext cx="2638697" cy="426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639820" y="717034"/>
                <a:ext cx="208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Nacelle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84494" y="1265149"/>
              <a:ext cx="2089052" cy="2929083"/>
              <a:chOff x="584494" y="1265149"/>
              <a:chExt cx="2089052" cy="2929083"/>
            </a:xfrm>
          </p:grpSpPr>
          <p:sp>
            <p:nvSpPr>
              <p:cNvPr id="9" name="Arrow: Right 8"/>
              <p:cNvSpPr/>
              <p:nvPr/>
            </p:nvSpPr>
            <p:spPr>
              <a:xfrm rot="18302921">
                <a:off x="519163" y="2371138"/>
                <a:ext cx="2638697" cy="426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4494" y="3824900"/>
                <a:ext cx="208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Blades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143794" y="5402366"/>
              <a:ext cx="4737478" cy="743680"/>
              <a:chOff x="3143794" y="5402366"/>
              <a:chExt cx="4737478" cy="743680"/>
            </a:xfrm>
          </p:grpSpPr>
          <p:sp>
            <p:nvSpPr>
              <p:cNvPr id="2" name="Arrow: Right 1"/>
              <p:cNvSpPr/>
              <p:nvPr/>
            </p:nvSpPr>
            <p:spPr>
              <a:xfrm rot="11885884">
                <a:off x="3143794" y="5402366"/>
                <a:ext cx="2638697" cy="426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792220" y="5776714"/>
                <a:ext cx="208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Transition Piece (TP)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142788" y="3787129"/>
              <a:ext cx="4738484" cy="426720"/>
              <a:chOff x="3142788" y="3787129"/>
              <a:chExt cx="4738484" cy="426720"/>
            </a:xfrm>
          </p:grpSpPr>
          <p:sp>
            <p:nvSpPr>
              <p:cNvPr id="11" name="Arrow: Right 10"/>
              <p:cNvSpPr/>
              <p:nvPr/>
            </p:nvSpPr>
            <p:spPr>
              <a:xfrm rot="10800000">
                <a:off x="3142788" y="3787129"/>
                <a:ext cx="2578804" cy="42672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792220" y="3794742"/>
                <a:ext cx="2089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Tower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8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Parts of the Blade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32" t="29952" r="66460" b="41155"/>
          <a:stretch/>
        </p:blipFill>
        <p:spPr>
          <a:xfrm>
            <a:off x="250823" y="1856116"/>
            <a:ext cx="8564873" cy="30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 Blade works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696" y="1341438"/>
            <a:ext cx="4705350" cy="1933575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7593" y="1663655"/>
            <a:ext cx="3673103" cy="48545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Similar to a aircraft wing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high pressure is turned into rotation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28" y="3631381"/>
            <a:ext cx="3492500" cy="2032000"/>
          </a:xfrm>
          <a:prstGeom prst="rect">
            <a:avLst/>
          </a:prstGeom>
        </p:spPr>
      </p:pic>
      <p:sp>
        <p:nvSpPr>
          <p:cNvPr id="13" name="Text Placeholder 1"/>
          <p:cNvSpPr txBox="1">
            <a:spLocks/>
          </p:cNvSpPr>
          <p:nvPr/>
        </p:nvSpPr>
        <p:spPr>
          <a:xfrm>
            <a:off x="4066803" y="4314466"/>
            <a:ext cx="3673103" cy="1232669"/>
          </a:xfrm>
          <a:prstGeom prst="rect">
            <a:avLst/>
          </a:prstGeom>
        </p:spPr>
        <p:txBody>
          <a:bodyPr vert="horz" wrap="square" lIns="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Cross section or profile of the blade changes along its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0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Made using two moulds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Build using fibreglass matting, resin and balsa wood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Some made in a one, some made in two halves.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 blade is made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071" r="24071"/>
          <a:stretch>
            <a:fillRect/>
          </a:stretch>
        </p:blipFill>
        <p:spPr>
          <a:xfrm>
            <a:off x="3899053" y="1341438"/>
            <a:ext cx="4994122" cy="4263621"/>
          </a:xfrm>
        </p:spPr>
      </p:pic>
    </p:spTree>
    <p:extLst>
      <p:ext uri="{BB962C8B-B14F-4D97-AF65-F5344CB8AC3E}">
        <p14:creationId xmlns:p14="http://schemas.microsoft.com/office/powerpoint/2010/main" val="75918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Blade testing</a:t>
            </a:r>
          </a:p>
        </p:txBody>
      </p:sp>
    </p:spTree>
    <p:extLst>
      <p:ext uri="{BB962C8B-B14F-4D97-AF65-F5344CB8AC3E}">
        <p14:creationId xmlns:p14="http://schemas.microsoft.com/office/powerpoint/2010/main" val="32402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4" name="Blade tes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259759"/>
            <a:ext cx="8496944" cy="47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pic>
        <p:nvPicPr>
          <p:cNvPr id="2" name="Dual axis_fs7">
            <a:hlinkClick r:id="" action="ppaction://media"/>
            <a:extLst>
              <a:ext uri="{FF2B5EF4-FFF2-40B4-BE49-F238E27FC236}">
                <a16:creationId xmlns:a16="http://schemas.microsoft.com/office/drawing/2014/main" id="{0F56944B-14ED-3A44-97EA-F8299810EA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68760"/>
            <a:ext cx="8352928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141313"/>
      </a:dk1>
      <a:lt1>
        <a:srgbClr val="FFFFFE"/>
      </a:lt1>
      <a:dk2>
        <a:srgbClr val="FFFFFE"/>
      </a:dk2>
      <a:lt2>
        <a:srgbClr val="FFFFFE"/>
      </a:lt2>
      <a:accent1>
        <a:srgbClr val="18252F"/>
      </a:accent1>
      <a:accent2>
        <a:srgbClr val="8D7E46"/>
      </a:accent2>
      <a:accent3>
        <a:srgbClr val="00AEC7"/>
      </a:accent3>
      <a:accent4>
        <a:srgbClr val="FFFFFE"/>
      </a:accent4>
      <a:accent5>
        <a:srgbClr val="FFFFFE"/>
      </a:accent5>
      <a:accent6>
        <a:srgbClr val="FFFFFE"/>
      </a:accent6>
      <a:hlink>
        <a:srgbClr val="FFFFFE"/>
      </a:hlink>
      <a:folHlink>
        <a:srgbClr val="FFFFFE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BRANDED POWERPOINT TEMPLATE" id="{D9617E1B-C76F-4118-941E-4DB0AFF091D9}" vid="{0304B0DD-BBAB-40CF-BE90-60E28F59E3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313C1C98EBED418AD833071F498A5E" ma:contentTypeVersion="11" ma:contentTypeDescription="Create a new document." ma:contentTypeScope="" ma:versionID="154cf475f3c4e86e82e7c9f299527615">
  <xsd:schema xmlns:xsd="http://www.w3.org/2001/XMLSchema" xmlns:xs="http://www.w3.org/2001/XMLSchema" xmlns:p="http://schemas.microsoft.com/office/2006/metadata/properties" xmlns:ns2="4999ff27-a977-447c-b95c-f61e38d9946b" xmlns:ns3="372947d7-63dd-47f1-9a81-0412b4db2c72" targetNamespace="http://schemas.microsoft.com/office/2006/metadata/properties" ma:root="true" ma:fieldsID="37314f53e7f808b3c96dd0106d2e624c" ns2:_="" ns3:_="">
    <xsd:import namespace="4999ff27-a977-447c-b95c-f61e38d9946b"/>
    <xsd:import namespace="372947d7-63dd-47f1-9a81-0412b4db2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99ff27-a977-447c-b95c-f61e38d994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947d7-63dd-47f1-9a81-0412b4db2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D15A3-FB20-4E2B-9934-22C434DFF3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F47FC3C-4CA2-4AA7-8639-E716451835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99ff27-a977-447c-b95c-f61e38d9946b"/>
    <ds:schemaRef ds:uri="372947d7-63dd-47f1-9a81-0412b4db2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1D5992-6C16-4500-AC46-CB26BA84F2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BRANDED POWERPOINT TEMPLATE FINAL</Template>
  <TotalTime>1748</TotalTime>
  <Words>175</Words>
  <Application>Microsoft Office PowerPoint</Application>
  <PresentationFormat>On-screen Show (4:3)</PresentationFormat>
  <Paragraphs>40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Office Theme</vt:lpstr>
      <vt:lpstr>Offshore Renewable Energy Catapult</vt:lpstr>
      <vt:lpstr>Health and safety</vt:lpstr>
      <vt:lpstr>The Parts of a Wind Turbine </vt:lpstr>
      <vt:lpstr>Different Parts of the Blade</vt:lpstr>
      <vt:lpstr>How a Blade works</vt:lpstr>
      <vt:lpstr>How a blade is made</vt:lpstr>
      <vt:lpstr>PowerPoint Presentation</vt:lpstr>
      <vt:lpstr>Video</vt:lpstr>
      <vt:lpstr>Video</vt:lpstr>
      <vt:lpstr>Transporting large blades</vt:lpstr>
      <vt:lpstr>Transporting large blades</vt:lpstr>
      <vt:lpstr>Blade arrival</vt:lpstr>
      <vt:lpstr>Blade arrival</vt:lpstr>
      <vt:lpstr>Blade in our facility</vt:lpstr>
      <vt:lpstr>Blade challenge</vt:lpstr>
    </vt:vector>
  </TitlesOfParts>
  <Company>Narec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Buchan</dc:creator>
  <cp:lastModifiedBy>Lorna Bennet</cp:lastModifiedBy>
  <cp:revision>30</cp:revision>
  <dcterms:created xsi:type="dcterms:W3CDTF">2017-01-26T11:20:39Z</dcterms:created>
  <dcterms:modified xsi:type="dcterms:W3CDTF">2021-08-11T21:20:44Z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0x010100CC313C1C98EBED418AD833071F498A5E</vt:lpwstr>
  </property>
</Properties>
</file>