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0"/>
  </p:notesMasterIdLst>
  <p:sldIdLst>
    <p:sldId id="256" r:id="rId2"/>
    <p:sldId id="258" r:id="rId3"/>
    <p:sldId id="257" r:id="rId4"/>
    <p:sldId id="259" r:id="rId5"/>
    <p:sldId id="263" r:id="rId6"/>
    <p:sldId id="261" r:id="rId7"/>
    <p:sldId id="262" r:id="rId8"/>
    <p:sldId id="260"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616" autoAdjust="0"/>
    <p:restoredTop sz="94660"/>
  </p:normalViewPr>
  <p:slideViewPr>
    <p:cSldViewPr snapToGrid="0">
      <p:cViewPr varScale="1">
        <p:scale>
          <a:sx n="59" d="100"/>
          <a:sy n="59" d="100"/>
        </p:scale>
        <p:origin x="96" y="117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480D108-CFF8-4E64-BB24-3B128CF44025}" type="datetimeFigureOut">
              <a:rPr lang="en-GB" smtClean="0"/>
              <a:t>09/12/2016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F8F923E-C772-4CB0-9E6E-F7E77808CE11}" type="slidenum">
              <a:rPr lang="en-GB" smtClean="0"/>
              <a:t>‹#›</a:t>
            </a:fld>
            <a:endParaRPr lang="en-GB"/>
          </a:p>
        </p:txBody>
      </p:sp>
    </p:spTree>
    <p:extLst>
      <p:ext uri="{BB962C8B-B14F-4D97-AF65-F5344CB8AC3E}">
        <p14:creationId xmlns:p14="http://schemas.microsoft.com/office/powerpoint/2010/main" val="38309512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BF8F923E-C772-4CB0-9E6E-F7E77808CE11}" type="slidenum">
              <a:rPr lang="en-GB" smtClean="0"/>
              <a:t>1</a:t>
            </a:fld>
            <a:endParaRPr lang="en-GB"/>
          </a:p>
        </p:txBody>
      </p:sp>
    </p:spTree>
    <p:extLst>
      <p:ext uri="{BB962C8B-B14F-4D97-AF65-F5344CB8AC3E}">
        <p14:creationId xmlns:p14="http://schemas.microsoft.com/office/powerpoint/2010/main" val="34664758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FD24536D-AA70-4258-AFCA-4FF4527E1188}" type="datetimeFigureOut">
              <a:rPr lang="en-GB" smtClean="0"/>
              <a:t>09/12/2016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5CE041-EC03-4E64-8488-ADA9BE8059BF}" type="slidenum">
              <a:rPr lang="en-GB" smtClean="0"/>
              <a:t>‹#›</a:t>
            </a:fld>
            <a:endParaRPr lang="en-GB"/>
          </a:p>
        </p:txBody>
      </p:sp>
    </p:spTree>
    <p:extLst>
      <p:ext uri="{BB962C8B-B14F-4D97-AF65-F5344CB8AC3E}">
        <p14:creationId xmlns:p14="http://schemas.microsoft.com/office/powerpoint/2010/main" val="32423493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D24536D-AA70-4258-AFCA-4FF4527E1188}" type="datetimeFigureOut">
              <a:rPr lang="en-GB" smtClean="0"/>
              <a:t>09/12/2016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5CE041-EC03-4E64-8488-ADA9BE8059BF}" type="slidenum">
              <a:rPr lang="en-GB" smtClean="0"/>
              <a:t>‹#›</a:t>
            </a:fld>
            <a:endParaRPr lang="en-GB"/>
          </a:p>
        </p:txBody>
      </p:sp>
    </p:spTree>
    <p:extLst>
      <p:ext uri="{BB962C8B-B14F-4D97-AF65-F5344CB8AC3E}">
        <p14:creationId xmlns:p14="http://schemas.microsoft.com/office/powerpoint/2010/main" val="94181095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D24536D-AA70-4258-AFCA-4FF4527E1188}" type="datetimeFigureOut">
              <a:rPr lang="en-GB" smtClean="0"/>
              <a:t>09/12/2016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5CE041-EC03-4E64-8488-ADA9BE8059BF}" type="slidenum">
              <a:rPr lang="en-GB" smtClean="0"/>
              <a:t>‹#›</a:t>
            </a:fld>
            <a:endParaRPr lang="en-GB"/>
          </a:p>
        </p:txBody>
      </p:sp>
    </p:spTree>
    <p:extLst>
      <p:ext uri="{BB962C8B-B14F-4D97-AF65-F5344CB8AC3E}">
        <p14:creationId xmlns:p14="http://schemas.microsoft.com/office/powerpoint/2010/main" val="38432855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FD24536D-AA70-4258-AFCA-4FF4527E1188}" type="datetimeFigureOut">
              <a:rPr lang="en-GB" smtClean="0"/>
              <a:t>09/12/2016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5CE041-EC03-4E64-8488-ADA9BE8059BF}" type="slidenum">
              <a:rPr lang="en-GB" smtClean="0"/>
              <a:t>‹#›</a:t>
            </a:fld>
            <a:endParaRPr lang="en-GB"/>
          </a:p>
        </p:txBody>
      </p:sp>
    </p:spTree>
    <p:extLst>
      <p:ext uri="{BB962C8B-B14F-4D97-AF65-F5344CB8AC3E}">
        <p14:creationId xmlns:p14="http://schemas.microsoft.com/office/powerpoint/2010/main" val="4253161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D24536D-AA70-4258-AFCA-4FF4527E1188}" type="datetimeFigureOut">
              <a:rPr lang="en-GB" smtClean="0"/>
              <a:t>09/12/2016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5CE041-EC03-4E64-8488-ADA9BE8059BF}" type="slidenum">
              <a:rPr lang="en-GB" smtClean="0"/>
              <a:t>‹#›</a:t>
            </a:fld>
            <a:endParaRPr lang="en-GB"/>
          </a:p>
        </p:txBody>
      </p:sp>
    </p:spTree>
    <p:extLst>
      <p:ext uri="{BB962C8B-B14F-4D97-AF65-F5344CB8AC3E}">
        <p14:creationId xmlns:p14="http://schemas.microsoft.com/office/powerpoint/2010/main" val="26700815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FD24536D-AA70-4258-AFCA-4FF4527E1188}" type="datetimeFigureOut">
              <a:rPr lang="en-GB" smtClean="0"/>
              <a:t>09/12/2016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5CE041-EC03-4E64-8488-ADA9BE8059BF}" type="slidenum">
              <a:rPr lang="en-GB" smtClean="0"/>
              <a:t>‹#›</a:t>
            </a:fld>
            <a:endParaRPr lang="en-GB"/>
          </a:p>
        </p:txBody>
      </p:sp>
    </p:spTree>
    <p:extLst>
      <p:ext uri="{BB962C8B-B14F-4D97-AF65-F5344CB8AC3E}">
        <p14:creationId xmlns:p14="http://schemas.microsoft.com/office/powerpoint/2010/main" val="6572268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FD24536D-AA70-4258-AFCA-4FF4527E1188}" type="datetimeFigureOut">
              <a:rPr lang="en-GB" smtClean="0"/>
              <a:t>09/12/2016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15CE041-EC03-4E64-8488-ADA9BE8059BF}" type="slidenum">
              <a:rPr lang="en-GB" smtClean="0"/>
              <a:t>‹#›</a:t>
            </a:fld>
            <a:endParaRPr lang="en-GB"/>
          </a:p>
        </p:txBody>
      </p:sp>
    </p:spTree>
    <p:extLst>
      <p:ext uri="{BB962C8B-B14F-4D97-AF65-F5344CB8AC3E}">
        <p14:creationId xmlns:p14="http://schemas.microsoft.com/office/powerpoint/2010/main" val="257845437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FD24536D-AA70-4258-AFCA-4FF4527E1188}" type="datetimeFigureOut">
              <a:rPr lang="en-GB" smtClean="0"/>
              <a:t>09/12/2016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15CE041-EC03-4E64-8488-ADA9BE8059BF}" type="slidenum">
              <a:rPr lang="en-GB" smtClean="0"/>
              <a:t>‹#›</a:t>
            </a:fld>
            <a:endParaRPr lang="en-GB"/>
          </a:p>
        </p:txBody>
      </p:sp>
    </p:spTree>
    <p:extLst>
      <p:ext uri="{BB962C8B-B14F-4D97-AF65-F5344CB8AC3E}">
        <p14:creationId xmlns:p14="http://schemas.microsoft.com/office/powerpoint/2010/main" val="39832142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24536D-AA70-4258-AFCA-4FF4527E1188}" type="datetimeFigureOut">
              <a:rPr lang="en-GB" smtClean="0"/>
              <a:t>09/12/2016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15CE041-EC03-4E64-8488-ADA9BE8059BF}" type="slidenum">
              <a:rPr lang="en-GB" smtClean="0"/>
              <a:t>‹#›</a:t>
            </a:fld>
            <a:endParaRPr lang="en-GB"/>
          </a:p>
        </p:txBody>
      </p:sp>
    </p:spTree>
    <p:extLst>
      <p:ext uri="{BB962C8B-B14F-4D97-AF65-F5344CB8AC3E}">
        <p14:creationId xmlns:p14="http://schemas.microsoft.com/office/powerpoint/2010/main" val="2013371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24536D-AA70-4258-AFCA-4FF4527E1188}" type="datetimeFigureOut">
              <a:rPr lang="en-GB" smtClean="0"/>
              <a:t>09/12/2016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5CE041-EC03-4E64-8488-ADA9BE8059BF}" type="slidenum">
              <a:rPr lang="en-GB" smtClean="0"/>
              <a:t>‹#›</a:t>
            </a:fld>
            <a:endParaRPr lang="en-GB"/>
          </a:p>
        </p:txBody>
      </p:sp>
    </p:spTree>
    <p:extLst>
      <p:ext uri="{BB962C8B-B14F-4D97-AF65-F5344CB8AC3E}">
        <p14:creationId xmlns:p14="http://schemas.microsoft.com/office/powerpoint/2010/main" val="23485851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D24536D-AA70-4258-AFCA-4FF4527E1188}" type="datetimeFigureOut">
              <a:rPr lang="en-GB" smtClean="0"/>
              <a:t>09/12/2016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5CE041-EC03-4E64-8488-ADA9BE8059BF}" type="slidenum">
              <a:rPr lang="en-GB" smtClean="0"/>
              <a:t>‹#›</a:t>
            </a:fld>
            <a:endParaRPr lang="en-GB"/>
          </a:p>
        </p:txBody>
      </p:sp>
    </p:spTree>
    <p:extLst>
      <p:ext uri="{BB962C8B-B14F-4D97-AF65-F5344CB8AC3E}">
        <p14:creationId xmlns:p14="http://schemas.microsoft.com/office/powerpoint/2010/main" val="40078403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D24536D-AA70-4258-AFCA-4FF4527E1188}" type="datetimeFigureOut">
              <a:rPr lang="en-GB" smtClean="0"/>
              <a:t>09/12/2016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15CE041-EC03-4E64-8488-ADA9BE8059BF}" type="slidenum">
              <a:rPr lang="en-GB" smtClean="0"/>
              <a:t>‹#›</a:t>
            </a:fld>
            <a:endParaRPr lang="en-GB"/>
          </a:p>
        </p:txBody>
      </p:sp>
    </p:spTree>
    <p:extLst>
      <p:ext uri="{BB962C8B-B14F-4D97-AF65-F5344CB8AC3E}">
        <p14:creationId xmlns:p14="http://schemas.microsoft.com/office/powerpoint/2010/main" val="146384195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eg"/><Relationship Id="rId3" Type="http://schemas.openxmlformats.org/officeDocument/2006/relationships/image" Target="../media/image1.jpeg"/><Relationship Id="rId7" Type="http://schemas.openxmlformats.org/officeDocument/2006/relationships/image" Target="../media/image5.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9.jpg"/><Relationship Id="rId1" Type="http://schemas.openxmlformats.org/officeDocument/2006/relationships/slideLayout" Target="../slideLayouts/slideLayout2.xml"/><Relationship Id="rId6" Type="http://schemas.openxmlformats.org/officeDocument/2006/relationships/image" Target="../media/image10.jpg"/><Relationship Id="rId5" Type="http://schemas.openxmlformats.org/officeDocument/2006/relationships/image" Target="../media/image4.jpeg"/><Relationship Id="rId4" Type="http://schemas.openxmlformats.org/officeDocument/2006/relationships/image" Target="../media/image3.jpe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1183342" y="416859"/>
            <a:ext cx="9910482" cy="1015663"/>
          </a:xfrm>
          <a:prstGeom prst="rect">
            <a:avLst/>
          </a:prstGeom>
          <a:noFill/>
        </p:spPr>
        <p:txBody>
          <a:bodyPr wrap="square" rtlCol="0">
            <a:spAutoFit/>
          </a:bodyPr>
          <a:lstStyle/>
          <a:p>
            <a:pPr algn="ctr"/>
            <a:r>
              <a:rPr lang="en-GB" sz="6000" b="1" dirty="0" smtClean="0">
                <a:solidFill>
                  <a:srgbClr val="FF0000"/>
                </a:solidFill>
                <a:effectLst>
                  <a:outerShdw blurRad="38100" dist="38100" dir="2700000" algn="tl">
                    <a:srgbClr val="000000">
                      <a:alpha val="43137"/>
                    </a:srgbClr>
                  </a:outerShdw>
                </a:effectLst>
                <a:latin typeface="Comic Sans MS" panose="030F0702030302020204" pitchFamily="66" charset="0"/>
              </a:rPr>
              <a:t>CHRISTMAS BAKE SALE</a:t>
            </a:r>
            <a:endParaRPr lang="en-GB" sz="6000" b="1"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pic>
        <p:nvPicPr>
          <p:cNvPr id="1032" name="Picture 8" descr="http://tse1.mm.bing.net/th?&amp;id=OIP.Ma517084ff0825db6c78ef3d2cc5aa350H0&amp;w=300&amp;h=300&amp;c=0&amp;pid=1.9&amp;rs=0&amp;p=0&amp;r=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91118" y="3572296"/>
            <a:ext cx="2615034" cy="2615034"/>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descr="http://tse1.mm.bing.net/th?&amp;id=OIP.M3704618a329e491189045632eb054d30H0&amp;w=225&amp;h=300&amp;c=0&amp;pid=1.9&amp;rs=0&amp;p=0&amp;r=0"/>
          <p:cNvPicPr>
            <a:picLocks noChangeAspect="1" noChangeArrowheads="1"/>
          </p:cNvPicPr>
          <p:nvPr/>
        </p:nvPicPr>
        <p:blipFill rotWithShape="1">
          <a:blip r:embed="rId4">
            <a:extLst>
              <a:ext uri="{28A0092B-C50C-407E-A947-70E740481C1C}">
                <a14:useLocalDpi xmlns:a14="http://schemas.microsoft.com/office/drawing/2010/main" val="0"/>
              </a:ext>
            </a:extLst>
          </a:blip>
          <a:srcRect r="18323" b="1595"/>
          <a:stretch/>
        </p:blipFill>
        <p:spPr bwMode="auto">
          <a:xfrm>
            <a:off x="6138583" y="2818130"/>
            <a:ext cx="1695546" cy="2723742"/>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descr="http://tse1.mm.bing.net/th?&amp;id=OIP.M5e2a599ea322ee2a1560378370d3c6c1o0&amp;w=300&amp;h=300&amp;c=0&amp;pid=1.9&amp;rs=0&amp;p=0&amp;r=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9459" y="2054037"/>
            <a:ext cx="2308587" cy="2308587"/>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descr="http://tse1.mm.bing.net/th?&amp;id=OIP.M897b9ded3452b6c73300495f2ee0c1d8o0&amp;w=299&amp;h=280&amp;c=0&amp;pid=1.9&amp;rs=0&amp;p=0&amp;r=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076765" y="2141445"/>
            <a:ext cx="2667374" cy="2497876"/>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descr="http://tse1.mm.bing.net/th?&amp;id=OIP.M0b0ba7cd1e01a8728fc8a86b43a62ef0o0&amp;w=300&amp;h=300&amp;c=0&amp;pid=1.9&amp;rs=0&amp;p=0&amp;r=0"/>
          <p:cNvPicPr>
            <a:picLocks noChangeAspect="1" noChangeArrowheads="1"/>
          </p:cNvPicPr>
          <p:nvPr/>
        </p:nvPicPr>
        <p:blipFill rotWithShape="1">
          <a:blip r:embed="rId7">
            <a:extLst>
              <a:ext uri="{28A0092B-C50C-407E-A947-70E740481C1C}">
                <a14:useLocalDpi xmlns:a14="http://schemas.microsoft.com/office/drawing/2010/main" val="0"/>
              </a:ext>
            </a:extLst>
          </a:blip>
          <a:srcRect l="16653" t="3499" r="8409" b="6234"/>
          <a:stretch/>
        </p:blipFill>
        <p:spPr bwMode="auto">
          <a:xfrm>
            <a:off x="847165" y="4935071"/>
            <a:ext cx="1183342" cy="1425388"/>
          </a:xfrm>
          <a:prstGeom prst="rect">
            <a:avLst/>
          </a:prstGeom>
          <a:noFill/>
          <a:extLst>
            <a:ext uri="{909E8E84-426E-40DD-AFC4-6F175D3DCCD1}">
              <a14:hiddenFill xmlns:a14="http://schemas.microsoft.com/office/drawing/2010/main">
                <a:solidFill>
                  <a:srgbClr val="FFFFFF"/>
                </a:solidFill>
              </a14:hiddenFill>
            </a:ext>
          </a:extLst>
        </p:spPr>
      </p:pic>
      <p:pic>
        <p:nvPicPr>
          <p:cNvPr id="13" name="Picture 16" descr="http://tse1.mm.bing.net/th?&amp;id=OIP.M0b0ba7cd1e01a8728fc8a86b43a62ef0o0&amp;w=300&amp;h=300&amp;c=0&amp;pid=1.9&amp;rs=0&amp;p=0&amp;r=0"/>
          <p:cNvPicPr>
            <a:picLocks noChangeAspect="1" noChangeArrowheads="1"/>
          </p:cNvPicPr>
          <p:nvPr/>
        </p:nvPicPr>
        <p:blipFill rotWithShape="1">
          <a:blip r:embed="rId7">
            <a:extLst>
              <a:ext uri="{28A0092B-C50C-407E-A947-70E740481C1C}">
                <a14:useLocalDpi xmlns:a14="http://schemas.microsoft.com/office/drawing/2010/main" val="0"/>
              </a:ext>
            </a:extLst>
          </a:blip>
          <a:srcRect l="16653" t="3499" r="8409" b="6234"/>
          <a:stretch/>
        </p:blipFill>
        <p:spPr bwMode="auto">
          <a:xfrm>
            <a:off x="7502456" y="1566520"/>
            <a:ext cx="1183342" cy="1425388"/>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descr="http://tse1.mm.bing.net/th?&amp;id=OIP.M42ac32936bbe075a2aba91e8b6b91114H0&amp;w=299&amp;h=299&amp;c=0&amp;pid=1.9&amp;rs=0&amp;p=0&amp;r=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322008" y="1637129"/>
            <a:ext cx="1753253" cy="1753254"/>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8" descr="http://tse1.mm.bing.net/th?&amp;id=OIP.M42ac32936bbe075a2aba91e8b6b91114H0&amp;w=299&amp;h=299&amp;c=0&amp;pid=1.9&amp;rs=0&amp;p=0&amp;r=0"/>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8240062" y="4879813"/>
            <a:ext cx="1753253" cy="17532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7846285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Image result for christmas wallpaper for compute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83241"/>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569258" y="5190565"/>
            <a:ext cx="11053483" cy="1569660"/>
          </a:xfrm>
          <a:prstGeom prst="rect">
            <a:avLst/>
          </a:prstGeom>
        </p:spPr>
        <p:txBody>
          <a:bodyPr wrap="square">
            <a:spAutoFit/>
          </a:bodyPr>
          <a:lstStyle/>
          <a:p>
            <a:pPr algn="ctr"/>
            <a:r>
              <a:rPr lang="en-GB" sz="9600" b="1" dirty="0" smtClean="0">
                <a:solidFill>
                  <a:srgbClr val="FF0000"/>
                </a:solidFill>
                <a:effectLst>
                  <a:outerShdw blurRad="38100" dist="38100" dir="2700000" algn="tl">
                    <a:srgbClr val="000000">
                      <a:alpha val="43137"/>
                    </a:srgbClr>
                  </a:outerShdw>
                </a:effectLst>
                <a:latin typeface="Comic Sans MS" panose="030F0702030302020204" pitchFamily="66" charset="0"/>
              </a:rPr>
              <a:t>BAKE </a:t>
            </a:r>
            <a:r>
              <a:rPr lang="en-GB" sz="9600" b="1" dirty="0">
                <a:solidFill>
                  <a:srgbClr val="FF0000"/>
                </a:solidFill>
                <a:effectLst>
                  <a:outerShdw blurRad="38100" dist="38100" dir="2700000" algn="tl">
                    <a:srgbClr val="000000">
                      <a:alpha val="43137"/>
                    </a:srgbClr>
                  </a:outerShdw>
                </a:effectLst>
                <a:latin typeface="Comic Sans MS" panose="030F0702030302020204" pitchFamily="66" charset="0"/>
              </a:rPr>
              <a:t>SALE</a:t>
            </a:r>
          </a:p>
        </p:txBody>
      </p:sp>
    </p:spTree>
    <p:extLst>
      <p:ext uri="{BB962C8B-B14F-4D97-AF65-F5344CB8AC3E}">
        <p14:creationId xmlns:p14="http://schemas.microsoft.com/office/powerpoint/2010/main" val="173860412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4776" y="365126"/>
            <a:ext cx="10789024" cy="1100604"/>
          </a:xfrm>
        </p:spPr>
        <p:txBody>
          <a:bodyPr>
            <a:normAutofit/>
          </a:bodyPr>
          <a:lstStyle/>
          <a:p>
            <a:r>
              <a:rPr lang="en-GB" sz="5400" b="1" dirty="0" smtClean="0">
                <a:solidFill>
                  <a:srgbClr val="FF0000"/>
                </a:solidFill>
                <a:effectLst>
                  <a:outerShdw blurRad="38100" dist="38100" dir="2700000" algn="tl">
                    <a:srgbClr val="000000">
                      <a:alpha val="43137"/>
                    </a:srgbClr>
                  </a:outerShdw>
                </a:effectLst>
                <a:latin typeface="Comic Sans MS" panose="030F0702030302020204" pitchFamily="66" charset="0"/>
              </a:rPr>
              <a:t>TODAYS LESSON</a:t>
            </a:r>
            <a:endParaRPr lang="en-GB" sz="5400" b="1" dirty="0">
              <a:solidFill>
                <a:srgbClr val="FF0000"/>
              </a:solidFill>
              <a:effectLst>
                <a:outerShdw blurRad="38100" dist="38100" dir="2700000" algn="tl">
                  <a:srgbClr val="000000">
                    <a:alpha val="43137"/>
                  </a:srgbClr>
                </a:outerShdw>
              </a:effectLst>
              <a:latin typeface="Comic Sans MS" panose="030F0702030302020204" pitchFamily="66" charset="0"/>
            </a:endParaRPr>
          </a:p>
        </p:txBody>
      </p:sp>
      <p:sp>
        <p:nvSpPr>
          <p:cNvPr id="3" name="Content Placeholder 2"/>
          <p:cNvSpPr>
            <a:spLocks noGrp="1"/>
          </p:cNvSpPr>
          <p:nvPr>
            <p:ph idx="1"/>
          </p:nvPr>
        </p:nvSpPr>
        <p:spPr>
          <a:xfrm>
            <a:off x="134471" y="1657882"/>
            <a:ext cx="11851341" cy="5079093"/>
          </a:xfrm>
        </p:spPr>
        <p:txBody>
          <a:bodyPr>
            <a:normAutofit fontScale="62500" lnSpcReduction="20000"/>
          </a:bodyPr>
          <a:lstStyle/>
          <a:p>
            <a:pPr marL="0" indent="0">
              <a:buNone/>
            </a:pPr>
            <a:r>
              <a:rPr lang="en-GB" sz="4600" b="1" u="sng" dirty="0" smtClean="0"/>
              <a:t>Learning Intention:</a:t>
            </a:r>
          </a:p>
          <a:p>
            <a:pPr lvl="0"/>
            <a:r>
              <a:rPr lang="en-GB" sz="4600" dirty="0"/>
              <a:t>To deepen our understanding about the role of the marketing department.</a:t>
            </a:r>
          </a:p>
          <a:p>
            <a:pPr marL="0" indent="0">
              <a:buNone/>
            </a:pPr>
            <a:endParaRPr lang="en-GB" sz="4600" dirty="0" smtClean="0"/>
          </a:p>
          <a:p>
            <a:pPr marL="0" indent="0" algn="ctr">
              <a:buNone/>
            </a:pPr>
            <a:r>
              <a:rPr lang="en-GB" sz="4600" dirty="0" smtClean="0"/>
              <a:t>Context</a:t>
            </a:r>
            <a:r>
              <a:rPr lang="en-GB" sz="4600" dirty="0"/>
              <a:t>: Advertising a bake </a:t>
            </a:r>
            <a:r>
              <a:rPr lang="en-GB" sz="4600" dirty="0" smtClean="0"/>
              <a:t>sale</a:t>
            </a:r>
          </a:p>
          <a:p>
            <a:pPr marL="0" indent="0">
              <a:buNone/>
            </a:pPr>
            <a:endParaRPr lang="en-GB" sz="4600" dirty="0"/>
          </a:p>
          <a:p>
            <a:pPr marL="0" indent="0">
              <a:buNone/>
            </a:pPr>
            <a:endParaRPr lang="en-GB" sz="4600" b="1" u="sng" dirty="0" smtClean="0"/>
          </a:p>
          <a:p>
            <a:pPr marL="0" indent="0">
              <a:buNone/>
            </a:pPr>
            <a:r>
              <a:rPr lang="en-GB" sz="4600" b="1" u="sng" dirty="0" smtClean="0"/>
              <a:t>Success Criteria:</a:t>
            </a:r>
          </a:p>
          <a:p>
            <a:r>
              <a:rPr lang="en-GB" sz="4600" dirty="0" smtClean="0"/>
              <a:t>I </a:t>
            </a:r>
            <a:r>
              <a:rPr lang="en-GB" sz="4600" dirty="0"/>
              <a:t>can use Word Processing to create an eye catching poster advertising our bake sale using appropriate text size, diagrams and language.</a:t>
            </a:r>
          </a:p>
          <a:p>
            <a:pPr lvl="0"/>
            <a:r>
              <a:rPr lang="en-GB" sz="4600" dirty="0"/>
              <a:t>I can include the relevant information about the bake sale for example, where it is, when it is, who is organising it, what the purpose is and the price of various items.</a:t>
            </a:r>
          </a:p>
          <a:p>
            <a:endParaRPr lang="en-GB" dirty="0"/>
          </a:p>
        </p:txBody>
      </p:sp>
      <p:pic>
        <p:nvPicPr>
          <p:cNvPr id="4" name="Picture 12" descr="http://tse1.mm.bing.net/th?&amp;id=OIP.M5e2a599ea322ee2a1560378370d3c6c1o0&amp;w=300&amp;h=300&amp;c=0&amp;pid=1.9&amp;rs=0&amp;p=0&amp;r=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500901" y="172972"/>
            <a:ext cx="1484911" cy="1484911"/>
          </a:xfrm>
          <a:prstGeom prst="rect">
            <a:avLst/>
          </a:prstGeom>
          <a:noFill/>
          <a:extLst>
            <a:ext uri="{909E8E84-426E-40DD-AFC4-6F175D3DCCD1}">
              <a14:hiddenFill xmlns:a14="http://schemas.microsoft.com/office/drawing/2010/main">
                <a:solidFill>
                  <a:srgbClr val="FFFFFF"/>
                </a:solidFill>
              </a14:hiddenFill>
            </a:ext>
          </a:extLst>
        </p:spPr>
      </p:pic>
      <p:sp>
        <p:nvSpPr>
          <p:cNvPr id="5" name="Explosion 2 4"/>
          <p:cNvSpPr/>
          <p:nvPr/>
        </p:nvSpPr>
        <p:spPr>
          <a:xfrm rot="227194">
            <a:off x="1533969" y="2432678"/>
            <a:ext cx="9453282" cy="1653041"/>
          </a:xfrm>
          <a:prstGeom prst="irregularSeal2">
            <a:avLst/>
          </a:prstGeom>
          <a:noFill/>
          <a:ln w="571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128847100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3046" y="0"/>
            <a:ext cx="1749388" cy="1325563"/>
          </a:xfrm>
        </p:spPr>
        <p:txBody>
          <a:bodyPr/>
          <a:lstStyle/>
          <a:p>
            <a:r>
              <a:rPr lang="en-GB" b="1" u="sng" dirty="0" smtClean="0">
                <a:solidFill>
                  <a:srgbClr val="FF0000"/>
                </a:solidFill>
                <a:effectLst>
                  <a:outerShdw blurRad="38100" dist="38100" dir="2700000" algn="tl">
                    <a:srgbClr val="000000">
                      <a:alpha val="43137"/>
                    </a:srgbClr>
                  </a:outerShdw>
                </a:effectLst>
                <a:latin typeface="Comic Sans MS" panose="030F0702030302020204" pitchFamily="66" charset="0"/>
              </a:rPr>
              <a:t>TASK</a:t>
            </a:r>
            <a:endParaRPr lang="en-GB" u="sng" dirty="0"/>
          </a:p>
        </p:txBody>
      </p:sp>
      <p:pic>
        <p:nvPicPr>
          <p:cNvPr id="12" name="Picture 16" descr="http://tse1.mm.bing.net/th?&amp;id=OIP.M0b0ba7cd1e01a8728fc8a86b43a62ef0o0&amp;w=300&amp;h=300&amp;c=0&amp;pid=1.9&amp;rs=0&amp;p=0&amp;r=0"/>
          <p:cNvPicPr>
            <a:picLocks noChangeAspect="1" noChangeArrowheads="1"/>
          </p:cNvPicPr>
          <p:nvPr/>
        </p:nvPicPr>
        <p:blipFill rotWithShape="1">
          <a:blip r:embed="rId2">
            <a:extLst>
              <a:ext uri="{28A0092B-C50C-407E-A947-70E740481C1C}">
                <a14:useLocalDpi xmlns:a14="http://schemas.microsoft.com/office/drawing/2010/main" val="0"/>
              </a:ext>
            </a:extLst>
          </a:blip>
          <a:srcRect l="16653" t="3499" r="8409" b="6234"/>
          <a:stretch/>
        </p:blipFill>
        <p:spPr bwMode="auto">
          <a:xfrm>
            <a:off x="9287193" y="5246228"/>
            <a:ext cx="1183342" cy="1425388"/>
          </a:xfrm>
          <a:prstGeom prst="rect">
            <a:avLst/>
          </a:prstGeom>
          <a:noFill/>
          <a:extLst>
            <a:ext uri="{909E8E84-426E-40DD-AFC4-6F175D3DCCD1}">
              <a14:hiddenFill xmlns:a14="http://schemas.microsoft.com/office/drawing/2010/main">
                <a:solidFill>
                  <a:srgbClr val="FFFFFF"/>
                </a:solidFill>
              </a14:hiddenFill>
            </a:ext>
          </a:extLst>
        </p:spPr>
      </p:pic>
      <p:pic>
        <p:nvPicPr>
          <p:cNvPr id="15" name="Picture 18" descr="http://tse1.mm.bing.net/th?&amp;id=OIP.M42ac32936bbe075a2aba91e8b6b91114H0&amp;w=299&amp;h=299&amp;c=0&amp;pid=1.9&amp;rs=0&amp;p=0&amp;r=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0612696" y="5480842"/>
            <a:ext cx="1233987" cy="1233988"/>
          </a:xfrm>
          <a:prstGeom prst="rect">
            <a:avLst/>
          </a:prstGeom>
          <a:noFill/>
          <a:extLst>
            <a:ext uri="{909E8E84-426E-40DD-AFC4-6F175D3DCCD1}">
              <a14:hiddenFill xmlns:a14="http://schemas.microsoft.com/office/drawing/2010/main">
                <a:solidFill>
                  <a:srgbClr val="FFFFFF"/>
                </a:solidFill>
              </a14:hiddenFill>
            </a:ext>
          </a:extLst>
        </p:spPr>
      </p:pic>
      <p:sp>
        <p:nvSpPr>
          <p:cNvPr id="16" name="TextBox 15"/>
          <p:cNvSpPr txBox="1"/>
          <p:nvPr/>
        </p:nvSpPr>
        <p:spPr>
          <a:xfrm>
            <a:off x="851771" y="1540701"/>
            <a:ext cx="10459232" cy="3108543"/>
          </a:xfrm>
          <a:prstGeom prst="rect">
            <a:avLst/>
          </a:prstGeom>
          <a:solidFill>
            <a:schemeClr val="bg1"/>
          </a:solidFill>
          <a:ln w="57150">
            <a:solidFill>
              <a:srgbClr val="FF0000"/>
            </a:solidFill>
          </a:ln>
        </p:spPr>
        <p:txBody>
          <a:bodyPr wrap="square" rtlCol="0">
            <a:spAutoFit/>
          </a:bodyPr>
          <a:lstStyle/>
          <a:p>
            <a:pPr algn="ctr"/>
            <a:r>
              <a:rPr lang="en-GB" sz="2800" dirty="0" smtClean="0">
                <a:latin typeface="Comic Sans MS" panose="030F0702030302020204" pitchFamily="66" charset="0"/>
              </a:rPr>
              <a:t>You are going to create a class business that will run a Christmas Bake Sale. It is your responsibility to produce the marketing materials for your posters, and then produce the products to sell at your Bake Sale.</a:t>
            </a:r>
          </a:p>
          <a:p>
            <a:pPr algn="ctr"/>
            <a:endParaRPr lang="en-GB" sz="2800" dirty="0" smtClean="0">
              <a:latin typeface="Comic Sans MS" panose="030F0702030302020204" pitchFamily="66" charset="0"/>
            </a:endParaRPr>
          </a:p>
          <a:p>
            <a:pPr algn="ctr"/>
            <a:r>
              <a:rPr lang="en-GB" sz="2800" dirty="0" smtClean="0">
                <a:latin typeface="Comic Sans MS" panose="030F0702030302020204" pitchFamily="66" charset="0"/>
              </a:rPr>
              <a:t>Remember the bake sale will </a:t>
            </a:r>
            <a:r>
              <a:rPr lang="en-GB" sz="2800" dirty="0" smtClean="0">
                <a:latin typeface="Comic Sans MS" panose="030F0702030302020204" pitchFamily="66" charset="0"/>
              </a:rPr>
              <a:t>be next Thursday, </a:t>
            </a:r>
            <a:r>
              <a:rPr lang="en-GB" sz="2800" dirty="0" smtClean="0">
                <a:latin typeface="Comic Sans MS" panose="030F0702030302020204" pitchFamily="66" charset="0"/>
              </a:rPr>
              <a:t>and you will </a:t>
            </a:r>
            <a:r>
              <a:rPr lang="en-GB" sz="2800" b="1" u="sng" dirty="0" smtClean="0">
                <a:latin typeface="Comic Sans MS" panose="030F0702030302020204" pitchFamily="66" charset="0"/>
              </a:rPr>
              <a:t>all</a:t>
            </a:r>
            <a:r>
              <a:rPr lang="en-GB" sz="2800" dirty="0" smtClean="0">
                <a:latin typeface="Comic Sans MS" panose="030F0702030302020204" pitchFamily="66" charset="0"/>
              </a:rPr>
              <a:t> be expected to sell the cakes during lunch</a:t>
            </a:r>
            <a:endParaRPr lang="en-GB" sz="2800" dirty="0">
              <a:latin typeface="Comic Sans MS" panose="030F0702030302020204" pitchFamily="66" charset="0"/>
            </a:endParaRPr>
          </a:p>
        </p:txBody>
      </p:sp>
    </p:spTree>
    <p:extLst>
      <p:ext uri="{BB962C8B-B14F-4D97-AF65-F5344CB8AC3E}">
        <p14:creationId xmlns:p14="http://schemas.microsoft.com/office/powerpoint/2010/main" val="24161675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FF0000"/>
                </a:solidFill>
                <a:effectLst>
                  <a:outerShdw blurRad="38100" dist="38100" dir="2700000" algn="tl">
                    <a:srgbClr val="000000">
                      <a:alpha val="43137"/>
                    </a:srgbClr>
                  </a:outerShdw>
                </a:effectLst>
                <a:latin typeface="Comic Sans MS" panose="030F0702030302020204" pitchFamily="66" charset="0"/>
              </a:rPr>
              <a:t>Things to include</a:t>
            </a:r>
            <a:endParaRPr lang="en-GB" dirty="0"/>
          </a:p>
        </p:txBody>
      </p:sp>
      <p:sp>
        <p:nvSpPr>
          <p:cNvPr id="3" name="Content Placeholder 2"/>
          <p:cNvSpPr>
            <a:spLocks noGrp="1"/>
          </p:cNvSpPr>
          <p:nvPr>
            <p:ph sz="half" idx="2"/>
          </p:nvPr>
        </p:nvSpPr>
        <p:spPr/>
        <p:txBody>
          <a:bodyPr>
            <a:normAutofit/>
          </a:bodyPr>
          <a:lstStyle/>
          <a:p>
            <a:pPr marL="0" indent="0">
              <a:buNone/>
            </a:pPr>
            <a:r>
              <a:rPr lang="en-GB" sz="3600" dirty="0" smtClean="0">
                <a:solidFill>
                  <a:srgbClr val="00B050"/>
                </a:solidFill>
              </a:rPr>
              <a:t>Where is the bake sale?</a:t>
            </a:r>
          </a:p>
          <a:p>
            <a:pPr marL="0" indent="0">
              <a:buNone/>
            </a:pPr>
            <a:r>
              <a:rPr lang="en-GB" sz="3600" dirty="0" smtClean="0">
                <a:solidFill>
                  <a:srgbClr val="00B050"/>
                </a:solidFill>
              </a:rPr>
              <a:t>When is it?</a:t>
            </a:r>
          </a:p>
          <a:p>
            <a:pPr marL="0" indent="0">
              <a:buNone/>
            </a:pPr>
            <a:r>
              <a:rPr lang="en-GB" sz="3600" dirty="0" smtClean="0">
                <a:solidFill>
                  <a:srgbClr val="00B050"/>
                </a:solidFill>
              </a:rPr>
              <a:t>Who is organising it?</a:t>
            </a:r>
            <a:endParaRPr lang="en-GB" sz="3600" dirty="0">
              <a:solidFill>
                <a:srgbClr val="00B050"/>
              </a:solidFill>
            </a:endParaRPr>
          </a:p>
        </p:txBody>
      </p:sp>
      <p:sp>
        <p:nvSpPr>
          <p:cNvPr id="8" name="Content Placeholder 7"/>
          <p:cNvSpPr>
            <a:spLocks noGrp="1"/>
          </p:cNvSpPr>
          <p:nvPr>
            <p:ph sz="quarter" idx="4"/>
          </p:nvPr>
        </p:nvSpPr>
        <p:spPr/>
        <p:txBody>
          <a:bodyPr>
            <a:normAutofit/>
          </a:bodyPr>
          <a:lstStyle/>
          <a:p>
            <a:pPr marL="0" indent="0">
              <a:buNone/>
            </a:pPr>
            <a:r>
              <a:rPr lang="en-GB" sz="3600" dirty="0" smtClean="0">
                <a:solidFill>
                  <a:srgbClr val="00B050"/>
                </a:solidFill>
              </a:rPr>
              <a:t>The Joint</a:t>
            </a:r>
          </a:p>
          <a:p>
            <a:pPr marL="0" indent="0">
              <a:buNone/>
            </a:pPr>
            <a:r>
              <a:rPr lang="en-GB" sz="3600" dirty="0" smtClean="0">
                <a:solidFill>
                  <a:srgbClr val="00B050"/>
                </a:solidFill>
              </a:rPr>
              <a:t>Thursday 15</a:t>
            </a:r>
            <a:r>
              <a:rPr lang="en-GB" sz="3600" baseline="30000" dirty="0" smtClean="0">
                <a:solidFill>
                  <a:srgbClr val="00B050"/>
                </a:solidFill>
              </a:rPr>
              <a:t>th</a:t>
            </a:r>
            <a:r>
              <a:rPr lang="en-GB" sz="3600" dirty="0" smtClean="0">
                <a:solidFill>
                  <a:srgbClr val="00B050"/>
                </a:solidFill>
              </a:rPr>
              <a:t> December</a:t>
            </a:r>
          </a:p>
          <a:p>
            <a:pPr marL="0" indent="0">
              <a:buNone/>
            </a:pPr>
            <a:r>
              <a:rPr lang="en-GB" sz="3600" dirty="0" smtClean="0">
                <a:solidFill>
                  <a:srgbClr val="00B050"/>
                </a:solidFill>
              </a:rPr>
              <a:t>S1/4</a:t>
            </a:r>
            <a:endParaRPr lang="en-GB" sz="3600" dirty="0">
              <a:solidFill>
                <a:srgbClr val="00B050"/>
              </a:solidFill>
            </a:endParaRPr>
          </a:p>
        </p:txBody>
      </p:sp>
      <p:pic>
        <p:nvPicPr>
          <p:cNvPr id="9" name="Picture 8" descr="http://tse1.mm.bing.net/th?&amp;id=OIP.Ma517084ff0825db6c78ef3d2cc5aa350H0&amp;w=300&amp;h=300&amp;c=0&amp;pid=1.9&amp;rs=0&amp;p=0&amp;r=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38480" y="4572000"/>
            <a:ext cx="2039872" cy="2039872"/>
          </a:xfrm>
          <a:prstGeom prst="rect">
            <a:avLst/>
          </a:prstGeom>
          <a:noFill/>
          <a:extLst>
            <a:ext uri="{909E8E84-426E-40DD-AFC4-6F175D3DCCD1}">
              <a14:hiddenFill xmlns:a14="http://schemas.microsoft.com/office/drawing/2010/main">
                <a:solidFill>
                  <a:srgbClr val="FFFFFF"/>
                </a:solidFill>
              </a14:hiddenFill>
            </a:ext>
          </a:extLst>
        </p:spPr>
      </p:pic>
      <p:pic>
        <p:nvPicPr>
          <p:cNvPr id="10" name="Picture 10" descr="http://tse1.mm.bing.net/th?&amp;id=OIP.M3704618a329e491189045632eb054d30H0&amp;w=225&amp;h=300&amp;c=0&amp;pid=1.9&amp;rs=0&amp;p=0&amp;r=0"/>
          <p:cNvPicPr>
            <a:picLocks noChangeAspect="1" noChangeArrowheads="1"/>
          </p:cNvPicPr>
          <p:nvPr/>
        </p:nvPicPr>
        <p:blipFill rotWithShape="1">
          <a:blip r:embed="rId3">
            <a:extLst>
              <a:ext uri="{28A0092B-C50C-407E-A947-70E740481C1C}">
                <a14:useLocalDpi xmlns:a14="http://schemas.microsoft.com/office/drawing/2010/main" val="0"/>
              </a:ext>
            </a:extLst>
          </a:blip>
          <a:srcRect r="18323" b="1595"/>
          <a:stretch/>
        </p:blipFill>
        <p:spPr bwMode="auto">
          <a:xfrm>
            <a:off x="10112518" y="500539"/>
            <a:ext cx="1091795" cy="175387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68885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8">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8">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5400" b="1" dirty="0" smtClean="0">
                <a:solidFill>
                  <a:srgbClr val="FF0000"/>
                </a:solidFill>
                <a:effectLst>
                  <a:outerShdw blurRad="38100" dist="38100" dir="2700000" algn="tl">
                    <a:srgbClr val="000000">
                      <a:alpha val="43137"/>
                    </a:srgbClr>
                  </a:outerShdw>
                </a:effectLst>
                <a:latin typeface="Comic Sans MS" panose="030F0702030302020204" pitchFamily="66" charset="0"/>
              </a:rPr>
              <a:t>PRICES</a:t>
            </a:r>
            <a:endParaRPr lang="en-GB" sz="5400" dirty="0"/>
          </a:p>
        </p:txBody>
      </p:sp>
      <p:sp>
        <p:nvSpPr>
          <p:cNvPr id="3" name="Content Placeholder 2"/>
          <p:cNvSpPr>
            <a:spLocks noGrp="1"/>
          </p:cNvSpPr>
          <p:nvPr>
            <p:ph idx="1"/>
          </p:nvPr>
        </p:nvSpPr>
        <p:spPr>
          <a:xfrm>
            <a:off x="838200" y="1954059"/>
            <a:ext cx="10515600" cy="2642993"/>
          </a:xfrm>
        </p:spPr>
        <p:txBody>
          <a:bodyPr>
            <a:noAutofit/>
          </a:bodyPr>
          <a:lstStyle/>
          <a:p>
            <a:pPr>
              <a:buBlip>
                <a:blip r:embed="rId2"/>
              </a:buBlip>
            </a:pPr>
            <a:r>
              <a:rPr lang="en-GB" sz="5400" dirty="0" smtClean="0">
                <a:solidFill>
                  <a:srgbClr val="00B050"/>
                </a:solidFill>
              </a:rPr>
              <a:t>Cookies – 40p</a:t>
            </a:r>
          </a:p>
          <a:p>
            <a:pPr>
              <a:buBlip>
                <a:blip r:embed="rId2"/>
              </a:buBlip>
            </a:pPr>
            <a:r>
              <a:rPr lang="en-GB" sz="5400" dirty="0" smtClean="0">
                <a:solidFill>
                  <a:srgbClr val="00B050"/>
                </a:solidFill>
              </a:rPr>
              <a:t>Cupcakes – 50p</a:t>
            </a:r>
          </a:p>
          <a:p>
            <a:pPr>
              <a:buBlip>
                <a:blip r:embed="rId2"/>
              </a:buBlip>
            </a:pPr>
            <a:r>
              <a:rPr lang="en-GB" sz="5400" dirty="0" smtClean="0">
                <a:solidFill>
                  <a:srgbClr val="00B050"/>
                </a:solidFill>
              </a:rPr>
              <a:t>Biscuits – 40p</a:t>
            </a:r>
          </a:p>
        </p:txBody>
      </p:sp>
    </p:spTree>
    <p:extLst>
      <p:ext uri="{BB962C8B-B14F-4D97-AF65-F5344CB8AC3E}">
        <p14:creationId xmlns:p14="http://schemas.microsoft.com/office/powerpoint/2010/main" val="35199610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u="sng" dirty="0" smtClean="0">
                <a:solidFill>
                  <a:srgbClr val="FF0000"/>
                </a:solidFill>
                <a:effectLst>
                  <a:outerShdw blurRad="38100" dist="38100" dir="2700000" algn="tl">
                    <a:srgbClr val="000000">
                      <a:alpha val="43137"/>
                    </a:srgbClr>
                  </a:outerShdw>
                </a:effectLst>
                <a:latin typeface="Comic Sans MS" panose="030F0702030302020204" pitchFamily="66" charset="0"/>
              </a:rPr>
              <a:t>WHO IS IT FOR?</a:t>
            </a:r>
            <a:endParaRPr lang="en-GB" dirty="0"/>
          </a:p>
        </p:txBody>
      </p:sp>
      <p:sp>
        <p:nvSpPr>
          <p:cNvPr id="3" name="Content Placeholder 2"/>
          <p:cNvSpPr>
            <a:spLocks noGrp="1"/>
          </p:cNvSpPr>
          <p:nvPr>
            <p:ph idx="1"/>
          </p:nvPr>
        </p:nvSpPr>
        <p:spPr/>
        <p:txBody>
          <a:bodyPr>
            <a:normAutofit/>
          </a:bodyPr>
          <a:lstStyle/>
          <a:p>
            <a:pPr algn="ctr">
              <a:buBlip>
                <a:blip r:embed="rId2"/>
              </a:buBlip>
            </a:pPr>
            <a:r>
              <a:rPr lang="en-GB" sz="4800" b="1" dirty="0">
                <a:solidFill>
                  <a:srgbClr val="7030A0"/>
                </a:solidFill>
              </a:rPr>
              <a:t>Glasgow Children’s Hospital Charity (formerly </a:t>
            </a:r>
            <a:r>
              <a:rPr lang="en-GB" sz="4800" b="1" dirty="0" err="1">
                <a:solidFill>
                  <a:srgbClr val="7030A0"/>
                </a:solidFill>
              </a:rPr>
              <a:t>Yorkhill</a:t>
            </a:r>
            <a:r>
              <a:rPr lang="en-GB" sz="4800" b="1" dirty="0">
                <a:solidFill>
                  <a:srgbClr val="7030A0"/>
                </a:solidFill>
              </a:rPr>
              <a:t>).</a:t>
            </a:r>
            <a:endParaRPr lang="en-GB" sz="4800" dirty="0">
              <a:solidFill>
                <a:srgbClr val="7030A0"/>
              </a:solidFill>
            </a:endParaRPr>
          </a:p>
        </p:txBody>
      </p:sp>
      <p:pic>
        <p:nvPicPr>
          <p:cNvPr id="7" name="Picture 16" descr="http://tse1.mm.bing.net/th?&amp;id=OIP.M0b0ba7cd1e01a8728fc8a86b43a62ef0o0&amp;w=300&amp;h=300&amp;c=0&amp;pid=1.9&amp;rs=0&amp;p=0&amp;r=0"/>
          <p:cNvPicPr>
            <a:picLocks noChangeAspect="1" noChangeArrowheads="1"/>
          </p:cNvPicPr>
          <p:nvPr/>
        </p:nvPicPr>
        <p:blipFill rotWithShape="1">
          <a:blip r:embed="rId3">
            <a:extLst>
              <a:ext uri="{28A0092B-C50C-407E-A947-70E740481C1C}">
                <a14:useLocalDpi xmlns:a14="http://schemas.microsoft.com/office/drawing/2010/main" val="0"/>
              </a:ext>
            </a:extLst>
          </a:blip>
          <a:srcRect l="16653" t="3499" r="8409" b="6234"/>
          <a:stretch/>
        </p:blipFill>
        <p:spPr bwMode="auto">
          <a:xfrm>
            <a:off x="10613095" y="365125"/>
            <a:ext cx="1209133" cy="1456455"/>
          </a:xfrm>
          <a:prstGeom prst="rect">
            <a:avLst/>
          </a:prstGeom>
          <a:noFill/>
          <a:extLst>
            <a:ext uri="{909E8E84-426E-40DD-AFC4-6F175D3DCCD1}">
              <a14:hiddenFill xmlns:a14="http://schemas.microsoft.com/office/drawing/2010/main">
                <a:solidFill>
                  <a:srgbClr val="FFFFFF"/>
                </a:solidFill>
              </a14:hiddenFill>
            </a:ext>
          </a:extLst>
        </p:spPr>
      </p:pic>
      <p:pic>
        <p:nvPicPr>
          <p:cNvPr id="8" name="Picture 12" descr="http://tse1.mm.bing.net/th?&amp;id=OIP.M5e2a599ea322ee2a1560378370d3c6c1o0&amp;w=300&amp;h=300&amp;c=0&amp;pid=1.9&amp;rs=0&amp;p=0&amp;r=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9772" y="3497486"/>
            <a:ext cx="2308587" cy="2308587"/>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14" descr="http://tse1.mm.bing.net/th?&amp;id=OIP.M897b9ded3452b6c73300495f2ee0c1d8o0&amp;w=299&amp;h=280&amp;c=0&amp;pid=1.9&amp;rs=0&amp;p=0&amp;r=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9379448" y="4308943"/>
            <a:ext cx="1852471" cy="173475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3581606" y="3497486"/>
            <a:ext cx="5222090" cy="1252400"/>
          </a:xfrm>
          <a:prstGeom prst="rect">
            <a:avLst/>
          </a:prstGeom>
        </p:spPr>
      </p:pic>
    </p:spTree>
    <p:extLst>
      <p:ext uri="{BB962C8B-B14F-4D97-AF65-F5344CB8AC3E}">
        <p14:creationId xmlns:p14="http://schemas.microsoft.com/office/powerpoint/2010/main" val="25862330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solidFill>
                  <a:srgbClr val="FF0000"/>
                </a:solidFill>
                <a:effectLst>
                  <a:outerShdw blurRad="38100" dist="38100" dir="2700000" algn="tl">
                    <a:srgbClr val="000000">
                      <a:alpha val="43137"/>
                    </a:srgbClr>
                  </a:outerShdw>
                </a:effectLst>
                <a:latin typeface="Comic Sans MS" panose="030F0702030302020204" pitchFamily="66" charset="0"/>
              </a:rPr>
              <a:t>WERE WE SUCCESSFUL?</a:t>
            </a:r>
            <a:endParaRPr lang="en-GB" dirty="0"/>
          </a:p>
        </p:txBody>
      </p:sp>
      <p:sp>
        <p:nvSpPr>
          <p:cNvPr id="3" name="Content Placeholder 2"/>
          <p:cNvSpPr>
            <a:spLocks noGrp="1"/>
          </p:cNvSpPr>
          <p:nvPr>
            <p:ph idx="1"/>
          </p:nvPr>
        </p:nvSpPr>
        <p:spPr/>
        <p:txBody>
          <a:bodyPr/>
          <a:lstStyle/>
          <a:p>
            <a:pPr marL="0" indent="0">
              <a:buNone/>
            </a:pPr>
            <a:r>
              <a:rPr lang="en-GB" b="1" u="sng" dirty="0"/>
              <a:t>Success Criteria:</a:t>
            </a:r>
          </a:p>
          <a:p>
            <a:r>
              <a:rPr lang="en-GB" dirty="0"/>
              <a:t>I can use Word Processing to create an eye catching poster advertising our bake sale using appropriate text size, diagrams and language.</a:t>
            </a:r>
          </a:p>
          <a:p>
            <a:pPr lvl="0"/>
            <a:r>
              <a:rPr lang="en-GB" dirty="0"/>
              <a:t>I can include the relevant information about the bake sale for example, where it is, when it is, who is organising it, what the purpose is and the price of various items.</a:t>
            </a:r>
          </a:p>
          <a:p>
            <a:endParaRPr lang="en-GB" dirty="0"/>
          </a:p>
        </p:txBody>
      </p:sp>
      <p:pic>
        <p:nvPicPr>
          <p:cNvPr id="4" name="Picture 8" descr="http://tse1.mm.bing.net/th?&amp;id=OIP.Ma517084ff0825db6c78ef3d2cc5aa350H0&amp;w=300&amp;h=300&amp;c=0&amp;pid=1.9&amp;rs=0&amp;p=0&amp;r=0"/>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539894" y="4316505"/>
            <a:ext cx="2138457" cy="213845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10" descr="http://tse1.mm.bing.net/th?&amp;id=OIP.M3704618a329e491189045632eb054d30H0&amp;w=225&amp;h=300&amp;c=0&amp;pid=1.9&amp;rs=0&amp;p=0&amp;r=0"/>
          <p:cNvPicPr>
            <a:picLocks noChangeAspect="1" noChangeArrowheads="1"/>
          </p:cNvPicPr>
          <p:nvPr/>
        </p:nvPicPr>
        <p:blipFill rotWithShape="1">
          <a:blip r:embed="rId3">
            <a:extLst>
              <a:ext uri="{28A0092B-C50C-407E-A947-70E740481C1C}">
                <a14:useLocalDpi xmlns:a14="http://schemas.microsoft.com/office/drawing/2010/main" val="0"/>
              </a:ext>
            </a:extLst>
          </a:blip>
          <a:srcRect r="18323" b="1595"/>
          <a:stretch/>
        </p:blipFill>
        <p:spPr bwMode="auto">
          <a:xfrm>
            <a:off x="8314165" y="4346939"/>
            <a:ext cx="1225729" cy="196902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14" descr="http://tse1.mm.bing.net/th?&amp;id=OIP.M897b9ded3452b6c73300495f2ee0c1d8o0&amp;w=299&amp;h=280&amp;c=0&amp;pid=1.9&amp;rs=0&amp;p=0&amp;r=0"/>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501329" y="446088"/>
            <a:ext cx="1852471" cy="17347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1653676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289</TotalTime>
  <Words>271</Words>
  <Application>Microsoft Office PowerPoint</Application>
  <PresentationFormat>Widescreen</PresentationFormat>
  <Paragraphs>34</Paragraphs>
  <Slides>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Calibri Light</vt:lpstr>
      <vt:lpstr>Comic Sans MS</vt:lpstr>
      <vt:lpstr>Office Theme</vt:lpstr>
      <vt:lpstr>PowerPoint Presentation</vt:lpstr>
      <vt:lpstr>PowerPoint Presentation</vt:lpstr>
      <vt:lpstr>TODAYS LESSON</vt:lpstr>
      <vt:lpstr>TASK</vt:lpstr>
      <vt:lpstr>Things to include</vt:lpstr>
      <vt:lpstr>PRICES</vt:lpstr>
      <vt:lpstr>WHO IS IT FOR?</vt:lpstr>
      <vt:lpstr>WERE WE SUCCESSFUL?</vt:lpstr>
    </vt:vector>
  </TitlesOfParts>
  <Company>Falkirk Council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Kirstie Young</dc:creator>
  <cp:lastModifiedBy>Kirstie Young</cp:lastModifiedBy>
  <cp:revision>12</cp:revision>
  <dcterms:created xsi:type="dcterms:W3CDTF">2016-12-01T13:42:36Z</dcterms:created>
  <dcterms:modified xsi:type="dcterms:W3CDTF">2016-12-09T10:17:31Z</dcterms:modified>
</cp:coreProperties>
</file>