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06" r:id="rId3"/>
    <p:sldId id="341" r:id="rId4"/>
    <p:sldId id="345" r:id="rId5"/>
    <p:sldId id="313" r:id="rId6"/>
    <p:sldId id="344" r:id="rId7"/>
    <p:sldId id="348" r:id="rId8"/>
    <p:sldId id="349" r:id="rId9"/>
    <p:sldId id="343" r:id="rId10"/>
    <p:sldId id="342" r:id="rId11"/>
    <p:sldId id="347" r:id="rId12"/>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2" autoAdjust="0"/>
    <p:restoredTop sz="90953" autoAdjust="0"/>
  </p:normalViewPr>
  <p:slideViewPr>
    <p:cSldViewPr>
      <p:cViewPr varScale="1">
        <p:scale>
          <a:sx n="69" d="100"/>
          <a:sy n="69" d="100"/>
        </p:scale>
        <p:origin x="437" y="58"/>
      </p:cViewPr>
      <p:guideLst>
        <p:guide orient="horz" pos="2160"/>
        <p:guide pos="2880"/>
      </p:guideLst>
    </p:cSldViewPr>
  </p:slideViewPr>
  <p:outlineViewPr>
    <p:cViewPr>
      <p:scale>
        <a:sx n="33" d="100"/>
        <a:sy n="33" d="100"/>
      </p:scale>
      <p:origin x="48" y="4840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sz="quarter" idx="1"/>
          </p:nvPr>
        </p:nvSpPr>
        <p:spPr bwMode="auto">
          <a:xfrm>
            <a:off x="3851275" y="0"/>
            <a:ext cx="2946400"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pPr>
              <a:defRPr/>
            </a:pPr>
            <a:endParaRPr lang="en-US" altLang="en-US"/>
          </a:p>
        </p:txBody>
      </p:sp>
      <p:sp>
        <p:nvSpPr>
          <p:cNvPr id="7172" name="Rectangle 4"/>
          <p:cNvSpPr>
            <a:spLocks noGrp="1" noChangeArrowheads="1"/>
          </p:cNvSpPr>
          <p:nvPr>
            <p:ph type="ftr" sz="quarter" idx="2"/>
          </p:nvPr>
        </p:nvSpPr>
        <p:spPr bwMode="auto">
          <a:xfrm>
            <a:off x="0" y="9431338"/>
            <a:ext cx="2946400"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pPr>
              <a:defRPr/>
            </a:pPr>
            <a:endParaRPr lang="en-US" altLang="en-US"/>
          </a:p>
        </p:txBody>
      </p:sp>
      <p:sp>
        <p:nvSpPr>
          <p:cNvPr id="7173" name="Rectangle 5"/>
          <p:cNvSpPr>
            <a:spLocks noGrp="1" noChangeArrowheads="1"/>
          </p:cNvSpPr>
          <p:nvPr>
            <p:ph type="sldNum" sz="quarter" idx="3"/>
          </p:nvPr>
        </p:nvSpPr>
        <p:spPr bwMode="auto">
          <a:xfrm>
            <a:off x="3851275" y="9431338"/>
            <a:ext cx="2946400"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E1FCE340-C08C-489F-817B-8704DAD47C82}" type="slidenum">
              <a:rPr lang="en-US" altLang="en-US"/>
              <a:pPr>
                <a:defRPr/>
              </a:pPr>
              <a:t>‹#›</a:t>
            </a:fld>
            <a:endParaRPr lang="en-US" altLang="en-US"/>
          </a:p>
        </p:txBody>
      </p:sp>
    </p:spTree>
    <p:extLst>
      <p:ext uri="{BB962C8B-B14F-4D97-AF65-F5344CB8AC3E}">
        <p14:creationId xmlns:p14="http://schemas.microsoft.com/office/powerpoint/2010/main" val="3549882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pPr>
              <a:defRPr/>
            </a:pPr>
            <a:endParaRPr lang="en-US" altLang="en-US"/>
          </a:p>
        </p:txBody>
      </p:sp>
      <p:sp>
        <p:nvSpPr>
          <p:cNvPr id="4099" name="Rectangle 3"/>
          <p:cNvSpPr>
            <a:spLocks noGrp="1" noChangeArrowheads="1"/>
          </p:cNvSpPr>
          <p:nvPr>
            <p:ph type="dt" idx="1"/>
          </p:nvPr>
        </p:nvSpPr>
        <p:spPr bwMode="auto">
          <a:xfrm>
            <a:off x="3851275" y="0"/>
            <a:ext cx="2946400"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06463" y="4716463"/>
            <a:ext cx="4984750" cy="446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pPr>
              <a:defRPr/>
            </a:pPr>
            <a:endParaRPr lang="en-US" alt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0D0A4E4B-00F6-4B40-9C56-BE09138B866A}" type="slidenum">
              <a:rPr lang="en-US" altLang="en-US"/>
              <a:pPr>
                <a:defRPr/>
              </a:pPr>
              <a:t>‹#›</a:t>
            </a:fld>
            <a:endParaRPr lang="en-US" altLang="en-US"/>
          </a:p>
        </p:txBody>
      </p:sp>
    </p:spTree>
    <p:extLst>
      <p:ext uri="{BB962C8B-B14F-4D97-AF65-F5344CB8AC3E}">
        <p14:creationId xmlns:p14="http://schemas.microsoft.com/office/powerpoint/2010/main" val="2938754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13A1EC5-810D-4FFA-BF66-E579537D4B98}" type="slidenum">
              <a:rPr lang="en-US" altLang="en-US" sz="1200" smtClean="0"/>
              <a:pPr/>
              <a:t>1</a:t>
            </a:fld>
            <a:endParaRPr lang="en-US" altLang="en-US" sz="1200"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en-US" altLang="en-US" dirty="0" smtClean="0"/>
              <a:t>I will come back to the scenario towards</a:t>
            </a:r>
            <a:r>
              <a:rPr lang="en-US" altLang="en-US" baseline="0" dirty="0" smtClean="0"/>
              <a:t> the end of this presentation however this is an opportunity for me to cover the how information in relation to CSE can be used to keep children, young people and communities safe.</a:t>
            </a:r>
          </a:p>
          <a:p>
            <a:pPr eaLnBrk="1" hangingPunct="1"/>
            <a:endParaRPr lang="en-US" altLang="en-US" baseline="0" dirty="0" smtClean="0"/>
          </a:p>
          <a:p>
            <a:pPr eaLnBrk="1" hangingPunct="1"/>
            <a:r>
              <a:rPr lang="en-US" altLang="en-US" baseline="0" dirty="0" smtClean="0"/>
              <a:t>This short presentation will give yourselves a chance to discuss what you have in place in your areas to “ stand up “ such an investigations and where there could be learning applied. </a:t>
            </a:r>
            <a:endParaRPr lang="en-US" altLang="en-US" dirty="0" smtClean="0"/>
          </a:p>
        </p:txBody>
      </p:sp>
    </p:spTree>
    <p:extLst>
      <p:ext uri="{BB962C8B-B14F-4D97-AF65-F5344CB8AC3E}">
        <p14:creationId xmlns:p14="http://schemas.microsoft.com/office/powerpoint/2010/main" val="2391286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D0A4E4B-00F6-4B40-9C56-BE09138B866A}" type="slidenum">
              <a:rPr lang="en-US" altLang="en-US" smtClean="0"/>
              <a:pPr>
                <a:defRPr/>
              </a:pPr>
              <a:t>2</a:t>
            </a:fld>
            <a:endParaRPr lang="en-US" altLang="en-US"/>
          </a:p>
        </p:txBody>
      </p:sp>
    </p:spTree>
    <p:extLst>
      <p:ext uri="{BB962C8B-B14F-4D97-AF65-F5344CB8AC3E}">
        <p14:creationId xmlns:p14="http://schemas.microsoft.com/office/powerpoint/2010/main" val="2022737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D0A4E4B-00F6-4B40-9C56-BE09138B866A}" type="slidenum">
              <a:rPr lang="en-US" altLang="en-US" smtClean="0"/>
              <a:pPr>
                <a:defRPr/>
              </a:pPr>
              <a:t>3</a:t>
            </a:fld>
            <a:endParaRPr lang="en-US" altLang="en-US"/>
          </a:p>
        </p:txBody>
      </p:sp>
    </p:spTree>
    <p:extLst>
      <p:ext uri="{BB962C8B-B14F-4D97-AF65-F5344CB8AC3E}">
        <p14:creationId xmlns:p14="http://schemas.microsoft.com/office/powerpoint/2010/main" val="1034296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a:t>
            </a:r>
            <a:r>
              <a:rPr lang="en-GB" baseline="0" dirty="0" smtClean="0"/>
              <a:t> the years terminology has become more of an issue than ever before.  How people places and events are labelled has taken on new meanings from Child Sexual Abuse, Child Sexual Exploitation., Child Trafficking, Online Child Sexual Exploitation, to County lines . In essence what we are talking about when we talk about CSE is Child Sexual abuse and indeed this may or may not </a:t>
            </a:r>
            <a:r>
              <a:rPr lang="en-GB" baseline="0" smtClean="0"/>
              <a:t>involve trafficking </a:t>
            </a:r>
            <a:endParaRPr lang="en-GB" dirty="0"/>
          </a:p>
        </p:txBody>
      </p:sp>
      <p:sp>
        <p:nvSpPr>
          <p:cNvPr id="4" name="Slide Number Placeholder 3"/>
          <p:cNvSpPr>
            <a:spLocks noGrp="1"/>
          </p:cNvSpPr>
          <p:nvPr>
            <p:ph type="sldNum" sz="quarter" idx="10"/>
          </p:nvPr>
        </p:nvSpPr>
        <p:spPr/>
        <p:txBody>
          <a:bodyPr/>
          <a:lstStyle/>
          <a:p>
            <a:pPr>
              <a:defRPr/>
            </a:pPr>
            <a:fld id="{0D0A4E4B-00F6-4B40-9C56-BE09138B866A}" type="slidenum">
              <a:rPr lang="en-US" altLang="en-US" smtClean="0"/>
              <a:pPr>
                <a:defRPr/>
              </a:pPr>
              <a:t>4</a:t>
            </a:fld>
            <a:endParaRPr lang="en-US" altLang="en-US"/>
          </a:p>
        </p:txBody>
      </p:sp>
    </p:spTree>
    <p:extLst>
      <p:ext uri="{BB962C8B-B14F-4D97-AF65-F5344CB8AC3E}">
        <p14:creationId xmlns:p14="http://schemas.microsoft.com/office/powerpoint/2010/main" val="419151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214041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5246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381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86525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790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78523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9084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020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8331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040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9031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79975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524000"/>
            <a:ext cx="77724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b="1" kern="1200">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898525" y="4114800"/>
            <a:ext cx="6934200" cy="1154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a:spAutoFit/>
          </a:bodyPr>
          <a:lstStyle>
            <a:lvl1pPr>
              <a:spcBef>
                <a:spcPct val="20000"/>
              </a:spcBef>
              <a:buChar char="•"/>
              <a:defRPr sz="20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400" b="1"/>
              <a:t>National Child Sexual Exploitation and Trafficking Workshop – Intelligence Led Investigations</a:t>
            </a:r>
            <a:endParaRPr lang="en-US" altLang="en-US" sz="2400">
              <a:solidFill>
                <a:schemeClr val="tx1"/>
              </a:solidFill>
            </a:endParaRPr>
          </a:p>
        </p:txBody>
      </p:sp>
      <p:sp>
        <p:nvSpPr>
          <p:cNvPr id="4099" name="Text Box 5"/>
          <p:cNvSpPr txBox="1">
            <a:spLocks noChangeArrowheads="1"/>
          </p:cNvSpPr>
          <p:nvPr/>
        </p:nvSpPr>
        <p:spPr bwMode="auto">
          <a:xfrm>
            <a:off x="898525" y="5638800"/>
            <a:ext cx="7543800" cy="738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a:spAutoFit/>
          </a:bodyPr>
          <a:lstStyle>
            <a:lvl1pPr>
              <a:spcBef>
                <a:spcPct val="20000"/>
              </a:spcBef>
              <a:buChar char="•"/>
              <a:defRPr sz="20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a:spcBef>
                <a:spcPct val="50000"/>
              </a:spcBef>
              <a:buFontTx/>
              <a:buNone/>
            </a:pPr>
            <a:endParaRPr lang="en-US" altLang="en-US" sz="1800"/>
          </a:p>
          <a:p>
            <a:pPr>
              <a:spcBef>
                <a:spcPct val="50000"/>
              </a:spcBef>
              <a:buFontTx/>
              <a:buNone/>
            </a:pPr>
            <a:r>
              <a:rPr lang="en-US" altLang="en-US" sz="1800"/>
              <a:t>Police Scotland</a:t>
            </a:r>
            <a:endParaRPr lang="en-US" altLang="en-US" sz="240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mtClean="0"/>
              <a:t>Intelligence Led – How do we achieve?</a:t>
            </a:r>
          </a:p>
        </p:txBody>
      </p:sp>
      <p:sp>
        <p:nvSpPr>
          <p:cNvPr id="14339" name="Content Placeholder 2"/>
          <p:cNvSpPr>
            <a:spLocks noGrp="1"/>
          </p:cNvSpPr>
          <p:nvPr>
            <p:ph idx="1"/>
          </p:nvPr>
        </p:nvSpPr>
        <p:spPr/>
        <p:txBody>
          <a:bodyPr/>
          <a:lstStyle/>
          <a:p>
            <a:endParaRPr lang="en-GB" altLang="en-US" smtClean="0"/>
          </a:p>
          <a:p>
            <a:r>
              <a:rPr lang="en-GB" altLang="en-US" smtClean="0"/>
              <a:t>Maximising Sources of Intelligence</a:t>
            </a:r>
          </a:p>
          <a:p>
            <a:r>
              <a:rPr lang="en-GB" altLang="en-US" smtClean="0"/>
              <a:t>Eyes and Ears of Community</a:t>
            </a:r>
          </a:p>
          <a:p>
            <a:r>
              <a:rPr lang="en-GB" altLang="en-US" smtClean="0"/>
              <a:t>Police Assets</a:t>
            </a:r>
          </a:p>
          <a:p>
            <a:r>
              <a:rPr lang="en-GB" altLang="en-US" smtClean="0"/>
              <a:t>Practitioner knowledge and information</a:t>
            </a:r>
          </a:p>
          <a:p>
            <a:r>
              <a:rPr lang="en-GB" altLang="en-US" smtClean="0"/>
              <a:t>Online Information</a:t>
            </a:r>
          </a:p>
          <a:p>
            <a:r>
              <a:rPr lang="en-GB" altLang="en-US" smtClean="0"/>
              <a:t>Open Source</a:t>
            </a:r>
          </a:p>
          <a:p>
            <a:endParaRPr lang="en-GB" altLang="en-US" smtClean="0"/>
          </a:p>
          <a:p>
            <a:r>
              <a:rPr lang="en-GB" altLang="en-US" smtClean="0"/>
              <a:t>INGATHERED, ASSESSED AND EVALUATED AND ACTIONED</a:t>
            </a:r>
          </a:p>
          <a:p>
            <a:endParaRPr lang="en-GB" altLang="en-US" smtClean="0"/>
          </a:p>
          <a:p>
            <a:endParaRPr lang="en-GB"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smtClean="0"/>
              <a:t>The Future of Information Collection</a:t>
            </a:r>
          </a:p>
        </p:txBody>
      </p:sp>
      <p:sp>
        <p:nvSpPr>
          <p:cNvPr id="16387" name="Content Placeholder 2"/>
          <p:cNvSpPr>
            <a:spLocks noGrp="1"/>
          </p:cNvSpPr>
          <p:nvPr>
            <p:ph idx="1"/>
          </p:nvPr>
        </p:nvSpPr>
        <p:spPr/>
        <p:txBody>
          <a:bodyPr/>
          <a:lstStyle/>
          <a:p>
            <a:r>
              <a:rPr lang="en-GB" altLang="en-US" dirty="0" smtClean="0"/>
              <a:t>Barnardo’s </a:t>
            </a:r>
            <a:r>
              <a:rPr lang="en-GB" altLang="en-US" dirty="0" err="1" smtClean="0"/>
              <a:t>Crimestoppers</a:t>
            </a:r>
            <a:r>
              <a:rPr lang="en-GB" altLang="en-US" dirty="0" smtClean="0"/>
              <a:t> CSE Night time Economy</a:t>
            </a:r>
          </a:p>
          <a:p>
            <a:endParaRPr lang="en-GB" altLang="en-US" dirty="0" smtClean="0"/>
          </a:p>
          <a:p>
            <a:r>
              <a:rPr lang="en-GB" altLang="en-US" dirty="0" smtClean="0"/>
              <a:t>Police and Partners Electronic Portal</a:t>
            </a:r>
          </a:p>
          <a:p>
            <a:endParaRPr lang="en-GB" altLang="en-US" dirty="0" smtClean="0"/>
          </a:p>
          <a:p>
            <a:pPr lvl="1">
              <a:buFont typeface="Wingdings" panose="05000000000000000000" pitchFamily="2" charset="2"/>
              <a:buChar char="Ø"/>
            </a:pPr>
            <a:r>
              <a:rPr lang="en-GB" altLang="en-US" dirty="0" smtClean="0"/>
              <a:t>Across all Public Protection arenas</a:t>
            </a:r>
          </a:p>
          <a:p>
            <a:pPr lvl="1">
              <a:buFont typeface="Wingdings" panose="05000000000000000000" pitchFamily="2" charset="2"/>
              <a:buChar char="Ø"/>
            </a:pPr>
            <a:r>
              <a:rPr lang="en-GB" altLang="en-US" dirty="0" smtClean="0"/>
              <a:t>Safe, secure transmission via online form</a:t>
            </a:r>
          </a:p>
          <a:p>
            <a:pPr lvl="1">
              <a:buFont typeface="Wingdings" panose="05000000000000000000" pitchFamily="2" charset="2"/>
              <a:buChar char="Ø"/>
            </a:pPr>
            <a:r>
              <a:rPr lang="en-GB" altLang="en-US" dirty="0" smtClean="0"/>
              <a:t>Embedded guidance to assist practitioners</a:t>
            </a:r>
          </a:p>
          <a:p>
            <a:pPr lvl="1">
              <a:buFont typeface="Wingdings" panose="05000000000000000000" pitchFamily="2" charset="2"/>
              <a:buChar char="Ø"/>
            </a:pPr>
            <a:r>
              <a:rPr lang="en-GB" altLang="en-US" dirty="0" smtClean="0"/>
              <a:t>Information will be subject to assessment and evaluation</a:t>
            </a:r>
          </a:p>
          <a:p>
            <a:pPr lvl="1">
              <a:buFont typeface="Wingdings" panose="05000000000000000000" pitchFamily="2" charset="2"/>
              <a:buChar char="Ø"/>
            </a:pPr>
            <a:r>
              <a:rPr lang="en-GB" altLang="en-US" dirty="0" smtClean="0"/>
              <a:t>Internal partners include community officers, intelligence officers and public protection officers</a:t>
            </a:r>
          </a:p>
          <a:p>
            <a:pPr lvl="1">
              <a:buFont typeface="Wingdings" panose="05000000000000000000" pitchFamily="2" charset="2"/>
              <a:buChar char="Ø"/>
            </a:pPr>
            <a:r>
              <a:rPr lang="en-GB" altLang="en-US" dirty="0" smtClean="0"/>
              <a:t>It will not be used to report a crime or any child protection concerns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t>Role of the Police</a:t>
            </a:r>
          </a:p>
        </p:txBody>
      </p:sp>
      <p:sp>
        <p:nvSpPr>
          <p:cNvPr id="3" name="Content Placeholder 2"/>
          <p:cNvSpPr>
            <a:spLocks noGrp="1"/>
          </p:cNvSpPr>
          <p:nvPr>
            <p:ph idx="1"/>
          </p:nvPr>
        </p:nvSpPr>
        <p:spPr/>
        <p:txBody>
          <a:bodyPr/>
          <a:lstStyle/>
          <a:p>
            <a:pPr marL="0" indent="0">
              <a:buFontTx/>
              <a:buNone/>
              <a:defRPr/>
            </a:pPr>
            <a:r>
              <a:rPr lang="en-GB" sz="1800" b="1" dirty="0" smtClean="0"/>
              <a:t>Police and Fire Reform Act 2012</a:t>
            </a:r>
          </a:p>
          <a:p>
            <a:pPr marL="0" indent="0">
              <a:buFontTx/>
              <a:buNone/>
              <a:defRPr/>
            </a:pPr>
            <a:endParaRPr lang="en-GB" sz="1800" b="1" dirty="0" smtClean="0"/>
          </a:p>
          <a:p>
            <a:pPr>
              <a:defRPr/>
            </a:pPr>
            <a:r>
              <a:rPr lang="en-GB" sz="1800" dirty="0" smtClean="0"/>
              <a:t>Section 32 </a:t>
            </a:r>
          </a:p>
          <a:p>
            <a:pPr marL="0" indent="0">
              <a:buFontTx/>
              <a:buNone/>
              <a:defRPr/>
            </a:pPr>
            <a:r>
              <a:rPr lang="en-GB" sz="1800" dirty="0" smtClean="0"/>
              <a:t>The main purpose of policing is to improve the safety and wellbeing of persons, localities and communities in Scotland</a:t>
            </a:r>
          </a:p>
          <a:p>
            <a:pPr marL="0" indent="0">
              <a:buFontTx/>
              <a:buNone/>
              <a:defRPr/>
            </a:pPr>
            <a:endParaRPr lang="en-GB" sz="1800" dirty="0"/>
          </a:p>
          <a:p>
            <a:pPr marL="0" indent="0">
              <a:buFontTx/>
              <a:buNone/>
              <a:defRPr/>
            </a:pPr>
            <a:r>
              <a:rPr lang="en-GB" sz="1800" dirty="0" smtClean="0"/>
              <a:t>The police service, working in collaboration with others where appropriate, should seek to achieve that main purpose by policing in a way which is accessible to and engages with local communities and promotes measures to prevent crime, harm and disorder</a:t>
            </a:r>
          </a:p>
          <a:p>
            <a:pPr marL="0" indent="0">
              <a:buFontTx/>
              <a:buNone/>
              <a:defRPr/>
            </a:pPr>
            <a:endParaRPr lang="en-GB" sz="1800" dirty="0" smtClean="0"/>
          </a:p>
          <a:p>
            <a:pPr>
              <a:defRPr/>
            </a:pPr>
            <a:r>
              <a:rPr lang="en-GB" sz="1800" dirty="0" smtClean="0"/>
              <a:t>Section 20</a:t>
            </a:r>
          </a:p>
          <a:p>
            <a:pPr marL="0" indent="0">
              <a:buFontTx/>
              <a:buNone/>
              <a:defRPr/>
            </a:pPr>
            <a:r>
              <a:rPr lang="en-GB" sz="1800" dirty="0" smtClean="0"/>
              <a:t>It is the duty of a constable to prevent and detect crime</a:t>
            </a:r>
            <a:endParaRPr lang="en-GB"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GB" altLang="en-US" smtClean="0"/>
              <a:t>CHILD PROTECTION IS </a:t>
            </a:r>
            <a:r>
              <a:rPr lang="en-GB" altLang="en-US" u="sng" smtClean="0">
                <a:solidFill>
                  <a:srgbClr val="FF0000"/>
                </a:solidFill>
              </a:rPr>
              <a:t>STILL </a:t>
            </a:r>
            <a:r>
              <a:rPr lang="en-GB" altLang="en-US" smtClean="0"/>
              <a:t>EVERYONE’S 	RESPONSIBILTY</a:t>
            </a:r>
          </a:p>
        </p:txBody>
      </p:sp>
      <p:pic>
        <p:nvPicPr>
          <p:cNvPr id="7171" name="Picture 2" descr="https://media.licdn.com/mpr/mpr/shrinknp_400_400/AAEAAQAAAAAAAAceAAAAJGRiZjA4MmI5LWY4NTMtNGEwYi04MzhmLTZjZjI4ZDlkODM1Mg.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92275" y="2492375"/>
            <a:ext cx="5400675" cy="2484438"/>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Child Protection - First Actions</a:t>
            </a:r>
          </a:p>
        </p:txBody>
      </p:sp>
      <p:sp>
        <p:nvSpPr>
          <p:cNvPr id="8195" name="Content Placeholder 2"/>
          <p:cNvSpPr>
            <a:spLocks noGrp="1"/>
          </p:cNvSpPr>
          <p:nvPr>
            <p:ph idx="1"/>
          </p:nvPr>
        </p:nvSpPr>
        <p:spPr/>
        <p:txBody>
          <a:bodyPr/>
          <a:lstStyle/>
          <a:p>
            <a:pPr marL="0" indent="0">
              <a:buFontTx/>
              <a:buNone/>
            </a:pPr>
            <a:r>
              <a:rPr lang="en-GB" altLang="en-US" smtClean="0"/>
              <a:t>CSE/Child Trafficking/Sexual Abuse = Child Protection </a:t>
            </a:r>
          </a:p>
          <a:p>
            <a:pPr marL="0" indent="0">
              <a:buFontTx/>
              <a:buNone/>
            </a:pPr>
            <a:endParaRPr lang="en-GB" altLang="en-US" smtClean="0"/>
          </a:p>
          <a:p>
            <a:pPr marL="0" indent="0">
              <a:buFontTx/>
              <a:buNone/>
            </a:pPr>
            <a:r>
              <a:rPr lang="en-GB" altLang="en-US" smtClean="0"/>
              <a:t>Child Protection = IRD</a:t>
            </a:r>
          </a:p>
          <a:p>
            <a:pPr marL="0" indent="0">
              <a:buFontTx/>
              <a:buNone/>
            </a:pPr>
            <a:endParaRPr lang="en-GB" altLang="en-US" smtClean="0"/>
          </a:p>
          <a:p>
            <a:pPr marL="0" indent="0">
              <a:buFontTx/>
              <a:buNone/>
            </a:pPr>
            <a:r>
              <a:rPr lang="en-GB" altLang="en-US" smtClean="0"/>
              <a:t>IRD = joint information sharing, assessment and decision making about risk to children involving the core agencies who are Police, Social Work, who both have a statutory responsibility and Health</a:t>
            </a:r>
          </a:p>
          <a:p>
            <a:pPr marL="0" indent="0">
              <a:buFontTx/>
              <a:buNone/>
            </a:pPr>
            <a:endParaRPr lang="en-GB" altLang="en-US" smtClean="0"/>
          </a:p>
          <a:p>
            <a:pPr marL="0" indent="0">
              <a:buFontTx/>
              <a:buNone/>
            </a:pPr>
            <a:r>
              <a:rPr lang="en-GB" altLang="en-US" smtClean="0"/>
              <a:t>IRD = the central mechanism to co-ordinate inter-agency child protection processes</a:t>
            </a:r>
          </a:p>
          <a:p>
            <a:pPr marL="0" indent="0">
              <a:buFontTx/>
              <a:buNone/>
            </a:pPr>
            <a:endParaRPr lang="en-GB"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CSE Investigative Aims</a:t>
            </a:r>
          </a:p>
        </p:txBody>
      </p:sp>
      <p:sp>
        <p:nvSpPr>
          <p:cNvPr id="3" name="Content Placeholder 2"/>
          <p:cNvSpPr>
            <a:spLocks noGrp="1"/>
          </p:cNvSpPr>
          <p:nvPr>
            <p:ph idx="1"/>
          </p:nvPr>
        </p:nvSpPr>
        <p:spPr/>
        <p:txBody>
          <a:bodyPr/>
          <a:lstStyle/>
          <a:p>
            <a:pPr marL="0" indent="0">
              <a:buFontTx/>
              <a:buNone/>
              <a:defRPr/>
            </a:pPr>
            <a:endParaRPr lang="en-GB" dirty="0" smtClean="0"/>
          </a:p>
          <a:p>
            <a:pPr>
              <a:defRPr/>
            </a:pPr>
            <a:r>
              <a:rPr lang="en-GB" dirty="0" smtClean="0"/>
              <a:t>VICTIM </a:t>
            </a:r>
            <a:r>
              <a:rPr lang="en-GB" dirty="0"/>
              <a:t>CENTRED </a:t>
            </a:r>
            <a:r>
              <a:rPr lang="en-GB" dirty="0" smtClean="0"/>
              <a:t>PERPETRATOR </a:t>
            </a:r>
            <a:r>
              <a:rPr lang="en-GB" dirty="0"/>
              <a:t>APPROACH</a:t>
            </a:r>
          </a:p>
          <a:p>
            <a:pPr marL="0" indent="0">
              <a:buFontTx/>
              <a:buNone/>
              <a:defRPr/>
            </a:pPr>
            <a:endParaRPr lang="en-GB" dirty="0" smtClean="0"/>
          </a:p>
          <a:p>
            <a:pPr marL="0" indent="0">
              <a:buFontTx/>
              <a:buNone/>
              <a:defRPr/>
            </a:pPr>
            <a:r>
              <a:rPr lang="en-GB" dirty="0" smtClean="0"/>
              <a:t>The key investigative themes to be considered for all CSE investigations irrespective of scale, size and location are as follows:</a:t>
            </a:r>
          </a:p>
          <a:p>
            <a:pPr>
              <a:defRPr/>
            </a:pPr>
            <a:endParaRPr lang="en-GB" dirty="0"/>
          </a:p>
          <a:p>
            <a:pPr>
              <a:defRPr/>
            </a:pPr>
            <a:r>
              <a:rPr lang="en-GB" dirty="0" smtClean="0"/>
              <a:t>Detection</a:t>
            </a:r>
          </a:p>
          <a:p>
            <a:pPr>
              <a:defRPr/>
            </a:pPr>
            <a:r>
              <a:rPr lang="en-GB" dirty="0" smtClean="0"/>
              <a:t>Protection</a:t>
            </a:r>
          </a:p>
          <a:p>
            <a:pPr>
              <a:defRPr/>
            </a:pPr>
            <a:r>
              <a:rPr lang="en-GB" dirty="0" smtClean="0"/>
              <a:t>Intervention</a:t>
            </a:r>
          </a:p>
          <a:p>
            <a:pPr>
              <a:defRPr/>
            </a:pPr>
            <a:r>
              <a:rPr lang="en-GB" dirty="0" smtClean="0"/>
              <a:t>Prevention</a:t>
            </a:r>
          </a:p>
          <a:p>
            <a:pPr marL="0" indent="0">
              <a:buFontTx/>
              <a:buNone/>
              <a:defRPr/>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Perpetrator Focused </a:t>
            </a:r>
          </a:p>
        </p:txBody>
      </p:sp>
      <p:sp>
        <p:nvSpPr>
          <p:cNvPr id="10243" name="Content Placeholder 2"/>
          <p:cNvSpPr>
            <a:spLocks noGrp="1"/>
          </p:cNvSpPr>
          <p:nvPr>
            <p:ph idx="1"/>
          </p:nvPr>
        </p:nvSpPr>
        <p:spPr/>
        <p:txBody>
          <a:bodyPr/>
          <a:lstStyle/>
          <a:p>
            <a:pPr marL="0" indent="0" eaLnBrk="1" hangingPunct="1">
              <a:buFontTx/>
              <a:buNone/>
            </a:pPr>
            <a:r>
              <a:rPr lang="en-GB" altLang="en-US" sz="1800" smtClean="0"/>
              <a:t>Consider this in two elements</a:t>
            </a:r>
          </a:p>
          <a:p>
            <a:pPr marL="0" indent="0" eaLnBrk="1" hangingPunct="1">
              <a:buFontTx/>
              <a:buNone/>
            </a:pPr>
            <a:r>
              <a:rPr lang="en-GB" altLang="en-US" sz="1800" smtClean="0"/>
              <a:t>Reactive – the specific reports</a:t>
            </a:r>
          </a:p>
          <a:p>
            <a:pPr marL="0" indent="0" eaLnBrk="1" hangingPunct="1">
              <a:buFontTx/>
              <a:buNone/>
            </a:pPr>
            <a:r>
              <a:rPr lang="en-GB" altLang="en-US" sz="1800" smtClean="0"/>
              <a:t>Proactive – targeting individuals and criminal lifestyles</a:t>
            </a:r>
          </a:p>
          <a:p>
            <a:pPr marL="0" indent="0" eaLnBrk="1" hangingPunct="1">
              <a:buFontTx/>
              <a:buNone/>
            </a:pPr>
            <a:endParaRPr lang="en-GB" altLang="en-US" sz="1800" smtClean="0"/>
          </a:p>
          <a:p>
            <a:pPr marL="0" indent="0" eaLnBrk="1" hangingPunct="1">
              <a:buFontTx/>
              <a:buNone/>
            </a:pPr>
            <a:r>
              <a:rPr lang="en-GB" altLang="en-US" sz="1800" smtClean="0"/>
              <a:t>This assists in producing a risk assessment regarding any current risk posed by the perpetrator</a:t>
            </a:r>
          </a:p>
          <a:p>
            <a:pPr marL="0" indent="0" eaLnBrk="1" hangingPunct="1">
              <a:buFontTx/>
              <a:buNone/>
            </a:pPr>
            <a:endParaRPr lang="en-GB" altLang="en-US" sz="1800" smtClean="0"/>
          </a:p>
          <a:p>
            <a:pPr marL="0" indent="0" eaLnBrk="1" hangingPunct="1">
              <a:buFontTx/>
              <a:buNone/>
            </a:pPr>
            <a:r>
              <a:rPr lang="en-GB" altLang="en-US" sz="1800" smtClean="0"/>
              <a:t>Where multiple perpetrators are involved, consider prioritising them based upon:</a:t>
            </a:r>
          </a:p>
          <a:p>
            <a:pPr lvl="1" eaLnBrk="1" hangingPunct="1">
              <a:buFont typeface="Arial" panose="020B0604020202020204" pitchFamily="34" charset="0"/>
              <a:buChar char="•"/>
            </a:pPr>
            <a:r>
              <a:rPr lang="en-GB" altLang="en-US" sz="1800" smtClean="0"/>
              <a:t>Current risk</a:t>
            </a:r>
          </a:p>
          <a:p>
            <a:pPr lvl="1" eaLnBrk="1" hangingPunct="1">
              <a:buFont typeface="Arial" panose="020B0604020202020204" pitchFamily="34" charset="0"/>
              <a:buChar char="•"/>
            </a:pPr>
            <a:r>
              <a:rPr lang="en-GB" altLang="en-US" sz="1800" smtClean="0"/>
              <a:t>Intelligence/evidence of Involvement in current/other criminality</a:t>
            </a:r>
          </a:p>
          <a:p>
            <a:pPr lvl="1" eaLnBrk="1" hangingPunct="1">
              <a:buFont typeface="Arial" panose="020B0604020202020204" pitchFamily="34" charset="0"/>
              <a:buChar char="•"/>
            </a:pPr>
            <a:r>
              <a:rPr lang="en-GB" altLang="en-US" sz="1800" smtClean="0"/>
              <a:t>Gravity of offence</a:t>
            </a:r>
          </a:p>
          <a:p>
            <a:pPr lvl="1" eaLnBrk="1" hangingPunct="1">
              <a:buFont typeface="Arial" panose="020B0604020202020204" pitchFamily="34" charset="0"/>
              <a:buChar char="•"/>
            </a:pPr>
            <a:r>
              <a:rPr lang="en-GB" altLang="en-US" sz="1800" smtClean="0"/>
              <a:t>Those who feature in previous CSE investigations</a:t>
            </a:r>
          </a:p>
          <a:p>
            <a:pPr marL="0" indent="0">
              <a:buFontTx/>
              <a:buNone/>
            </a:pPr>
            <a:endParaRPr lang="en-GB"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mtClean="0"/>
              <a:t>Perpetrator Activity</a:t>
            </a:r>
          </a:p>
        </p:txBody>
      </p:sp>
      <p:sp>
        <p:nvSpPr>
          <p:cNvPr id="11267" name="Content Placeholder 2"/>
          <p:cNvSpPr>
            <a:spLocks noGrp="1"/>
          </p:cNvSpPr>
          <p:nvPr>
            <p:ph idx="1"/>
          </p:nvPr>
        </p:nvSpPr>
        <p:spPr/>
        <p:txBody>
          <a:bodyPr/>
          <a:lstStyle/>
          <a:p>
            <a:endParaRPr lang="en-GB" altLang="en-US" smtClean="0"/>
          </a:p>
          <a:p>
            <a:r>
              <a:rPr lang="en-GB" altLang="en-US" smtClean="0"/>
              <a:t>Identify all investigative opportunities to pursue all known offenders including involvement in other criminality</a:t>
            </a:r>
          </a:p>
          <a:p>
            <a:r>
              <a:rPr lang="en-GB" altLang="en-US" smtClean="0"/>
              <a:t>Identify opportunities to apply grooming legislation</a:t>
            </a:r>
          </a:p>
          <a:p>
            <a:r>
              <a:rPr lang="en-GB" altLang="en-US" smtClean="0"/>
              <a:t>Identify opportunities to apply preventative orders</a:t>
            </a:r>
          </a:p>
          <a:p>
            <a:r>
              <a:rPr lang="en-GB" altLang="en-US" smtClean="0"/>
              <a:t>Identify opportunities to apply trafficking legislation</a:t>
            </a:r>
          </a:p>
          <a:p>
            <a:r>
              <a:rPr lang="en-GB" altLang="en-US" smtClean="0"/>
              <a:t>Employ where possible disruption tactics in relation to suspects</a:t>
            </a:r>
          </a:p>
          <a:p>
            <a:r>
              <a:rPr lang="en-GB" altLang="en-US" smtClean="0"/>
              <a:t>Consider utilising all available assets </a:t>
            </a:r>
          </a:p>
          <a:p>
            <a:endParaRPr lang="en-GB" altLang="en-US" smtClean="0"/>
          </a:p>
          <a:p>
            <a:endParaRPr lang="en-GB"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81000"/>
            <a:ext cx="7772400" cy="887413"/>
          </a:xfrm>
        </p:spPr>
        <p:txBody>
          <a:bodyPr/>
          <a:lstStyle/>
          <a:p>
            <a:r>
              <a:rPr lang="en-GB" altLang="en-US" smtClean="0"/>
              <a:t>Partnership Working To Tackle Offending Behaviour</a:t>
            </a:r>
          </a:p>
        </p:txBody>
      </p:sp>
      <p:sp>
        <p:nvSpPr>
          <p:cNvPr id="3" name="Content Placeholder 2"/>
          <p:cNvSpPr>
            <a:spLocks noGrp="1"/>
          </p:cNvSpPr>
          <p:nvPr>
            <p:ph idx="1"/>
          </p:nvPr>
        </p:nvSpPr>
        <p:spPr/>
        <p:txBody>
          <a:bodyPr/>
          <a:lstStyle/>
          <a:p>
            <a:pPr>
              <a:defRPr/>
            </a:pPr>
            <a:r>
              <a:rPr lang="en-GB" dirty="0" smtClean="0"/>
              <a:t>Partnership working – Key </a:t>
            </a:r>
          </a:p>
          <a:p>
            <a:pPr marL="0" indent="0">
              <a:buFontTx/>
              <a:buNone/>
              <a:defRPr/>
            </a:pPr>
            <a:r>
              <a:rPr lang="en-GB" dirty="0" smtClean="0"/>
              <a:t>	Criminal Justice</a:t>
            </a:r>
          </a:p>
          <a:p>
            <a:pPr marL="0" indent="0">
              <a:buFontTx/>
              <a:buNone/>
              <a:defRPr/>
            </a:pPr>
            <a:r>
              <a:rPr lang="en-GB" dirty="0" smtClean="0"/>
              <a:t>	Licensing</a:t>
            </a:r>
          </a:p>
          <a:p>
            <a:pPr marL="0" indent="0">
              <a:buFontTx/>
              <a:buNone/>
              <a:defRPr/>
            </a:pPr>
            <a:r>
              <a:rPr lang="en-GB" dirty="0" smtClean="0"/>
              <a:t>	Housing</a:t>
            </a:r>
          </a:p>
          <a:p>
            <a:pPr marL="0" indent="0">
              <a:buFontTx/>
              <a:buNone/>
              <a:defRPr/>
            </a:pPr>
            <a:r>
              <a:rPr lang="en-GB" dirty="0" smtClean="0"/>
              <a:t>	Social Work</a:t>
            </a:r>
          </a:p>
          <a:p>
            <a:pPr marL="0" indent="0">
              <a:buFontTx/>
              <a:buNone/>
              <a:defRPr/>
            </a:pPr>
            <a:r>
              <a:rPr lang="en-GB" dirty="0" smtClean="0"/>
              <a:t>	Health</a:t>
            </a:r>
          </a:p>
          <a:p>
            <a:pPr marL="0" indent="0">
              <a:buFontTx/>
              <a:buNone/>
              <a:defRPr/>
            </a:pPr>
            <a:r>
              <a:rPr lang="en-GB" dirty="0" smtClean="0"/>
              <a:t>	Education</a:t>
            </a:r>
          </a:p>
          <a:p>
            <a:pPr marL="0" indent="0">
              <a:buFontTx/>
              <a:buNone/>
              <a:defRPr/>
            </a:pPr>
            <a:r>
              <a:rPr lang="en-GB" dirty="0"/>
              <a:t>	</a:t>
            </a:r>
            <a:r>
              <a:rPr lang="en-GB" dirty="0" smtClean="0"/>
              <a:t>HMRC	</a:t>
            </a:r>
          </a:p>
          <a:p>
            <a:pPr marL="0" indent="0">
              <a:buFontTx/>
              <a:buNone/>
              <a:defRPr/>
            </a:pPr>
            <a:r>
              <a:rPr lang="en-GB" dirty="0" smtClean="0"/>
              <a:t>	Barnardo’s and 3</a:t>
            </a:r>
            <a:r>
              <a:rPr lang="en-GB" baseline="30000" dirty="0" smtClean="0"/>
              <a:t>rd</a:t>
            </a:r>
            <a:r>
              <a:rPr lang="en-GB" dirty="0" smtClean="0"/>
              <a:t> Sector Agencies</a:t>
            </a:r>
          </a:p>
          <a:p>
            <a:pPr marL="0" indent="0">
              <a:buFontTx/>
              <a:buNone/>
              <a:defRPr/>
            </a:pPr>
            <a:r>
              <a:rPr lang="en-GB" dirty="0" smtClean="0"/>
              <a:t>	SEPA</a:t>
            </a:r>
          </a:p>
          <a:p>
            <a:pPr marL="0" indent="0">
              <a:buFontTx/>
              <a:buNone/>
              <a:defRPr/>
            </a:pPr>
            <a:r>
              <a:rPr lang="en-GB" dirty="0"/>
              <a:t>	</a:t>
            </a:r>
            <a:r>
              <a:rPr lang="en-GB" dirty="0" smtClean="0"/>
              <a:t>UKBA</a:t>
            </a:r>
          </a:p>
          <a:p>
            <a:pPr marL="0" indent="0">
              <a:buFontTx/>
              <a:buNone/>
              <a:defRPr/>
            </a:pPr>
            <a:endParaRPr lang="en-GB" dirty="0" smtClean="0"/>
          </a:p>
          <a:p>
            <a:pPr marL="0" indent="0">
              <a:buFontTx/>
              <a:buNone/>
              <a:defRPr/>
            </a:pPr>
            <a:r>
              <a:rPr lang="en-GB" dirty="0" smtClean="0"/>
              <a:t>	</a:t>
            </a:r>
          </a:p>
          <a:p>
            <a:pPr>
              <a:defRPr/>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mtClean="0"/>
              <a:t>Intelligence – What do We Mean?</a:t>
            </a:r>
          </a:p>
        </p:txBody>
      </p:sp>
      <p:sp>
        <p:nvSpPr>
          <p:cNvPr id="13315" name="Content Placeholder 2"/>
          <p:cNvSpPr>
            <a:spLocks noGrp="1"/>
          </p:cNvSpPr>
          <p:nvPr>
            <p:ph idx="1"/>
          </p:nvPr>
        </p:nvSpPr>
        <p:spPr/>
        <p:txBody>
          <a:bodyPr/>
          <a:lstStyle/>
          <a:p>
            <a:r>
              <a:rPr lang="en-GB" altLang="en-US" dirty="0" smtClean="0"/>
              <a:t>Intelligence is ‘The gathering or distributing of information’</a:t>
            </a:r>
          </a:p>
          <a:p>
            <a:r>
              <a:rPr lang="en-GB" altLang="en-US" dirty="0" smtClean="0"/>
              <a:t>Information gathered or distributed by Police can only be held for a Policing purpose i.e.</a:t>
            </a:r>
          </a:p>
          <a:p>
            <a:endParaRPr lang="en-GB" altLang="en-US" dirty="0" smtClean="0"/>
          </a:p>
          <a:p>
            <a:pPr lvl="1">
              <a:buFont typeface="Wingdings" panose="05000000000000000000" pitchFamily="2" charset="2"/>
              <a:buChar char="Ø"/>
            </a:pPr>
            <a:r>
              <a:rPr lang="en-GB" altLang="en-US" dirty="0" smtClean="0"/>
              <a:t>The prevention and detection of crime</a:t>
            </a:r>
          </a:p>
          <a:p>
            <a:pPr lvl="1">
              <a:buFont typeface="Wingdings" panose="05000000000000000000" pitchFamily="2" charset="2"/>
              <a:buChar char="Ø"/>
            </a:pPr>
            <a:r>
              <a:rPr lang="en-GB" altLang="en-US" dirty="0" smtClean="0"/>
              <a:t>The protection from harm to an individual or their property</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2632</TotalTime>
  <Words>623</Words>
  <Application>Microsoft Office PowerPoint</Application>
  <PresentationFormat>On-screen Show (4:3)</PresentationFormat>
  <Paragraphs>101</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Wingdings</vt:lpstr>
      <vt:lpstr>Blank Presentation</vt:lpstr>
      <vt:lpstr>PowerPoint Presentation</vt:lpstr>
      <vt:lpstr>Role of the Police</vt:lpstr>
      <vt:lpstr>CHILD PROTECTION IS STILL EVERYONE’S  RESPONSIBILTY</vt:lpstr>
      <vt:lpstr>Child Protection - First Actions</vt:lpstr>
      <vt:lpstr>CSE Investigative Aims</vt:lpstr>
      <vt:lpstr>Perpetrator Focused </vt:lpstr>
      <vt:lpstr>Perpetrator Activity</vt:lpstr>
      <vt:lpstr>Partnership Working To Tackle Offending Behaviour</vt:lpstr>
      <vt:lpstr>Intelligence – What do We Mean?</vt:lpstr>
      <vt:lpstr>Intelligence Led – How do we achieve?</vt:lpstr>
      <vt:lpstr>The Future of Information Collection</vt:lpstr>
    </vt:vector>
  </TitlesOfParts>
  <Company>Strathclyde Police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Murie, Sheila (Social Work)</cp:lastModifiedBy>
  <cp:revision>137</cp:revision>
  <cp:lastPrinted>2016-01-22T17:02:07Z</cp:lastPrinted>
  <dcterms:created xsi:type="dcterms:W3CDTF">2013-03-06T10:41:04Z</dcterms:created>
  <dcterms:modified xsi:type="dcterms:W3CDTF">2019-02-20T15:54:04Z</dcterms:modified>
</cp:coreProperties>
</file>