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jpg" ContentType="image/jpeg"/>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1.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26.jp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34.jp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57" r:id="rId2"/>
    <p:sldId id="353" r:id="rId3"/>
    <p:sldId id="330" r:id="rId4"/>
    <p:sldId id="364" r:id="rId5"/>
    <p:sldId id="283" r:id="rId6"/>
    <p:sldId id="284" r:id="rId7"/>
    <p:sldId id="312" r:id="rId8"/>
    <p:sldId id="365" r:id="rId9"/>
    <p:sldId id="259" r:id="rId10"/>
    <p:sldId id="369" r:id="rId11"/>
    <p:sldId id="370" r:id="rId12"/>
    <p:sldId id="333" r:id="rId13"/>
    <p:sldId id="266" r:id="rId14"/>
    <p:sldId id="375" r:id="rId15"/>
    <p:sldId id="268" r:id="rId16"/>
    <p:sldId id="270" r:id="rId17"/>
    <p:sldId id="278" r:id="rId18"/>
    <p:sldId id="376" r:id="rId19"/>
    <p:sldId id="377" r:id="rId20"/>
    <p:sldId id="378" r:id="rId21"/>
    <p:sldId id="371" r:id="rId22"/>
    <p:sldId id="360" r:id="rId23"/>
    <p:sldId id="332" r:id="rId24"/>
    <p:sldId id="262" r:id="rId25"/>
    <p:sldId id="363" r:id="rId26"/>
    <p:sldId id="263" r:id="rId27"/>
    <p:sldId id="349" r:id="rId28"/>
    <p:sldId id="361" r:id="rId29"/>
    <p:sldId id="322" r:id="rId30"/>
    <p:sldId id="316" r:id="rId31"/>
    <p:sldId id="329" r:id="rId32"/>
    <p:sldId id="319" r:id="rId33"/>
    <p:sldId id="318" r:id="rId34"/>
    <p:sldId id="355" r:id="rId35"/>
    <p:sldId id="373" r:id="rId36"/>
    <p:sldId id="306" r:id="rId37"/>
    <p:sldId id="366" r:id="rId38"/>
    <p:sldId id="288" r:id="rId39"/>
    <p:sldId id="368" r:id="rId40"/>
    <p:sldId id="293" r:id="rId41"/>
    <p:sldId id="344" r:id="rId42"/>
    <p:sldId id="343" r:id="rId43"/>
    <p:sldId id="290" r:id="rId44"/>
    <p:sldId id="291" r:id="rId45"/>
    <p:sldId id="292" r:id="rId46"/>
    <p:sldId id="315" r:id="rId47"/>
    <p:sldId id="308" r:id="rId48"/>
    <p:sldId id="320" r:id="rId49"/>
    <p:sldId id="294" r:id="rId50"/>
    <p:sldId id="367" r:id="rId51"/>
    <p:sldId id="336" r:id="rId52"/>
    <p:sldId id="337" r:id="rId53"/>
    <p:sldId id="345" r:id="rId54"/>
    <p:sldId id="346" r:id="rId55"/>
    <p:sldId id="347" r:id="rId56"/>
    <p:sldId id="348" r:id="rId57"/>
    <p:sldId id="339" r:id="rId58"/>
    <p:sldId id="340" r:id="rId59"/>
    <p:sldId id="341" r:id="rId60"/>
    <p:sldId id="342" r:id="rId61"/>
    <p:sldId id="354" r:id="rId62"/>
    <p:sldId id="338" r:id="rId63"/>
    <p:sldId id="323" r:id="rId64"/>
    <p:sldId id="327" r:id="rId65"/>
    <p:sldId id="372" r:id="rId66"/>
    <p:sldId id="350" r:id="rId67"/>
    <p:sldId id="351" r:id="rId68"/>
    <p:sldId id="35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69" autoAdjust="0"/>
  </p:normalViewPr>
  <p:slideViewPr>
    <p:cSldViewPr>
      <p:cViewPr varScale="1">
        <p:scale>
          <a:sx n="95" d="100"/>
          <a:sy n="95" d="100"/>
        </p:scale>
        <p:origin x="44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DMW:Documents:_IHI:IHI%20SW%20SHA%20(UK):IHI%20SW%20SHA%20LS1:API%20Measurement%20Charts.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DMW:Documents:_IHI:IHI%20SW%20SHA%20(UK):IHI%20SW%20SHA%20LS1:API%20Measurement%20Charts.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DMW:Documents:_IHI:IHI%20SW%20SHA%20(UK):IHI%20SW%20SHA%20LS1:API%20Measurement%20Charts.xlsx"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Macintosh%20HD:Users:DMW:Documents:_IHI:IHI%20SW%20SHA%20(UK):IHI%20SW%20SHA%20LS1:API%20Measurement%20Chart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a:t>
            </a:r>
            <a:r>
              <a:rPr lang="en-GB" dirty="0" smtClean="0"/>
              <a:t>children</a:t>
            </a:r>
            <a:r>
              <a:rPr lang="en-GB" baseline="0" dirty="0" smtClean="0"/>
              <a:t> </a:t>
            </a:r>
            <a:r>
              <a:rPr lang="en-GB" baseline="0" dirty="0"/>
              <a:t>with an engagement score of '5' by Week</a:t>
            </a:r>
            <a:endParaRPr lang="en-GB" dirty="0"/>
          </a:p>
        </c:rich>
      </c:tx>
      <c:overlay val="0"/>
      <c:spPr>
        <a:noFill/>
        <a:ln>
          <a:noFill/>
        </a:ln>
        <a:effectLst/>
      </c:spPr>
    </c:title>
    <c:autoTitleDeleted val="0"/>
    <c:plotArea>
      <c:layout/>
      <c:lineChart>
        <c:grouping val="standard"/>
        <c:varyColors val="0"/>
        <c:ser>
          <c:idx val="0"/>
          <c:order val="0"/>
          <c:marker>
            <c:symbol val="circle"/>
            <c:size val="5"/>
            <c:spPr>
              <a:solidFill>
                <a:schemeClr val="tx1">
                  <a:lumMod val="65000"/>
                  <a:lumOff val="35000"/>
                </a:schemeClr>
              </a:solidFill>
              <a:ln w="9525">
                <a:noFill/>
              </a:ln>
              <a:effectLst/>
            </c:spPr>
          </c:marker>
          <c:cat>
            <c:numRef>
              <c:f>'Prior Knowledge'!$A$24:$A$35</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Knowledge'!$D$24:$D$35</c:f>
              <c:numCache>
                <c:formatCode>0%</c:formatCode>
                <c:ptCount val="12"/>
                <c:pt idx="0">
                  <c:v>1</c:v>
                </c:pt>
                <c:pt idx="1">
                  <c:v>0.95833333333333337</c:v>
                </c:pt>
                <c:pt idx="2">
                  <c:v>0.91666666666666663</c:v>
                </c:pt>
                <c:pt idx="3">
                  <c:v>1</c:v>
                </c:pt>
                <c:pt idx="4">
                  <c:v>0.875</c:v>
                </c:pt>
                <c:pt idx="5">
                  <c:v>#N/A</c:v>
                </c:pt>
                <c:pt idx="6">
                  <c:v>0.83333333333333337</c:v>
                </c:pt>
                <c:pt idx="7">
                  <c:v>0.91666666666666663</c:v>
                </c:pt>
                <c:pt idx="8">
                  <c:v>0.95833333333333337</c:v>
                </c:pt>
                <c:pt idx="9">
                  <c:v>1</c:v>
                </c:pt>
                <c:pt idx="10">
                  <c:v>0.83333333333333337</c:v>
                </c:pt>
                <c:pt idx="11">
                  <c:v>0.91666666666666663</c:v>
                </c:pt>
              </c:numCache>
            </c:numRef>
          </c:val>
          <c:smooth val="0"/>
          <c:extLst xmlns:c16r2="http://schemas.microsoft.com/office/drawing/2015/06/chart">
            <c:ext xmlns:c16="http://schemas.microsoft.com/office/drawing/2014/chart" uri="{C3380CC4-5D6E-409C-BE32-E72D297353CC}">
              <c16:uniqueId val="{00000000-07E9-4236-8B7D-6052171C3199}"/>
            </c:ext>
          </c:extLst>
        </c:ser>
        <c:ser>
          <c:idx val="1"/>
          <c:order val="1"/>
          <c:marker>
            <c:symbol val="none"/>
          </c:marker>
          <c:cat>
            <c:numRef>
              <c:f>'Prior Knowledge'!$A$24:$A$35</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Knowledge'!$E$24:$E$35</c:f>
              <c:numCache>
                <c:formatCode>0%</c:formatCode>
                <c:ptCount val="12"/>
                <c:pt idx="0">
                  <c:v>0.91666666666666663</c:v>
                </c:pt>
                <c:pt idx="1">
                  <c:v>0.91666666666666663</c:v>
                </c:pt>
                <c:pt idx="2">
                  <c:v>0.91666666666666663</c:v>
                </c:pt>
                <c:pt idx="3">
                  <c:v>0.91666666666666663</c:v>
                </c:pt>
                <c:pt idx="4">
                  <c:v>0.91666666666666663</c:v>
                </c:pt>
                <c:pt idx="5">
                  <c:v>0.91666666666666663</c:v>
                </c:pt>
                <c:pt idx="6">
                  <c:v>0.91666666666666663</c:v>
                </c:pt>
                <c:pt idx="7">
                  <c:v>0.91666666666666663</c:v>
                </c:pt>
                <c:pt idx="8">
                  <c:v>0.91666666666666663</c:v>
                </c:pt>
                <c:pt idx="9">
                  <c:v>0.91666666666666663</c:v>
                </c:pt>
                <c:pt idx="10">
                  <c:v>0.91666666666666663</c:v>
                </c:pt>
                <c:pt idx="11">
                  <c:v>0.91666666666666663</c:v>
                </c:pt>
              </c:numCache>
            </c:numRef>
          </c:val>
          <c:smooth val="0"/>
          <c:extLst xmlns:c16r2="http://schemas.microsoft.com/office/drawing/2015/06/chart">
            <c:ext xmlns:c16="http://schemas.microsoft.com/office/drawing/2014/chart" uri="{C3380CC4-5D6E-409C-BE32-E72D297353CC}">
              <c16:uniqueId val="{00000000-D881-4779-A8FA-EECB7ACB0B11}"/>
            </c:ext>
          </c:extLst>
        </c:ser>
        <c:dLbls>
          <c:showLegendKey val="0"/>
          <c:showVal val="0"/>
          <c:showCatName val="0"/>
          <c:showSerName val="0"/>
          <c:showPercent val="0"/>
          <c:showBubbleSize val="0"/>
        </c:dLbls>
        <c:marker val="1"/>
        <c:smooth val="0"/>
        <c:axId val="130333840"/>
        <c:axId val="129334608"/>
      </c:lineChart>
      <c:catAx>
        <c:axId val="130333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334608"/>
        <c:crosses val="autoZero"/>
        <c:auto val="0"/>
        <c:lblAlgn val="ctr"/>
        <c:lblOffset val="100"/>
        <c:noMultiLvlLbl val="1"/>
      </c:catAx>
      <c:valAx>
        <c:axId val="129334608"/>
        <c:scaling>
          <c:orientation val="minMax"/>
          <c:max val="1"/>
          <c:min val="0.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Percentage</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3338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Percentage</a:t>
            </a:r>
            <a:r>
              <a:rPr lang="en-GB" baseline="0" dirty="0" smtClean="0"/>
              <a:t> of children attending Art Therapy classes</a:t>
            </a:r>
            <a:endParaRPr lang="en-GB" dirty="0"/>
          </a:p>
        </c:rich>
      </c:tx>
      <c:overlay val="0"/>
      <c:spPr>
        <a:noFill/>
        <a:ln>
          <a:noFill/>
        </a:ln>
        <a:effectLst/>
      </c:spPr>
    </c:title>
    <c:autoTitleDeleted val="0"/>
    <c:plotArea>
      <c:layout/>
      <c:lineChart>
        <c:grouping val="standard"/>
        <c:varyColors val="0"/>
        <c:ser>
          <c:idx val="0"/>
          <c:order val="0"/>
          <c:marker>
            <c:symbol val="circle"/>
            <c:size val="5"/>
            <c:spPr>
              <a:solidFill>
                <a:schemeClr val="tx1">
                  <a:lumMod val="65000"/>
                  <a:lumOff val="35000"/>
                </a:schemeClr>
              </a:solidFill>
              <a:ln w="9525">
                <a:solidFill>
                  <a:schemeClr val="tx1"/>
                </a:solidFill>
              </a:ln>
              <a:effectLst/>
            </c:spPr>
          </c:marker>
          <c:cat>
            <c:numRef>
              <c:f>'Prior Knowledge'!$A$3:$A$14</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Knowledge'!$D$3:$D$14</c:f>
              <c:numCache>
                <c:formatCode>0%</c:formatCode>
                <c:ptCount val="12"/>
                <c:pt idx="0">
                  <c:v>0.25</c:v>
                </c:pt>
                <c:pt idx="1">
                  <c:v>0.16666666666666666</c:v>
                </c:pt>
                <c:pt idx="2">
                  <c:v>0.20833333333333334</c:v>
                </c:pt>
                <c:pt idx="3">
                  <c:v>0.16666666666666666</c:v>
                </c:pt>
                <c:pt idx="4">
                  <c:v>0.125</c:v>
                </c:pt>
                <c:pt idx="5">
                  <c:v>#N/A</c:v>
                </c:pt>
                <c:pt idx="6">
                  <c:v>8.3333333333333329E-2</c:v>
                </c:pt>
                <c:pt idx="7">
                  <c:v>0.125</c:v>
                </c:pt>
                <c:pt idx="8">
                  <c:v>4.1666666666666664E-2</c:v>
                </c:pt>
                <c:pt idx="9">
                  <c:v>4.1666666666666664E-2</c:v>
                </c:pt>
                <c:pt idx="10">
                  <c:v>0.25</c:v>
                </c:pt>
                <c:pt idx="11">
                  <c:v>0.29166666666666669</c:v>
                </c:pt>
              </c:numCache>
            </c:numRef>
          </c:val>
          <c:smooth val="0"/>
          <c:extLst xmlns:c16r2="http://schemas.microsoft.com/office/drawing/2015/06/chart">
            <c:ext xmlns:c16="http://schemas.microsoft.com/office/drawing/2014/chart" uri="{C3380CC4-5D6E-409C-BE32-E72D297353CC}">
              <c16:uniqueId val="{00000000-5A27-4AB5-9309-E61F02BD72AF}"/>
            </c:ext>
          </c:extLst>
        </c:ser>
        <c:ser>
          <c:idx val="1"/>
          <c:order val="1"/>
          <c:marker>
            <c:symbol val="none"/>
          </c:marker>
          <c:cat>
            <c:numRef>
              <c:f>'Prior Knowledge'!$A$3:$A$14</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Knowledge'!$E$3:$E$14</c:f>
              <c:numCache>
                <c:formatCode>0%</c:formatCode>
                <c:ptCount val="12"/>
                <c:pt idx="0">
                  <c:v>0.16666666666666666</c:v>
                </c:pt>
                <c:pt idx="1">
                  <c:v>0.16666666666666666</c:v>
                </c:pt>
                <c:pt idx="2">
                  <c:v>0.16666666666666666</c:v>
                </c:pt>
                <c:pt idx="3">
                  <c:v>0.16666666666666666</c:v>
                </c:pt>
                <c:pt idx="4">
                  <c:v>0.16666666666666666</c:v>
                </c:pt>
                <c:pt idx="5">
                  <c:v>0.16666666666666666</c:v>
                </c:pt>
                <c:pt idx="6">
                  <c:v>0.16666666666666666</c:v>
                </c:pt>
                <c:pt idx="7">
                  <c:v>0.16666666666666666</c:v>
                </c:pt>
                <c:pt idx="8">
                  <c:v>0.16666666666666666</c:v>
                </c:pt>
                <c:pt idx="9">
                  <c:v>0.16666666666666666</c:v>
                </c:pt>
                <c:pt idx="10">
                  <c:v>0.16666666666666666</c:v>
                </c:pt>
                <c:pt idx="11">
                  <c:v>0.16666666666666666</c:v>
                </c:pt>
              </c:numCache>
            </c:numRef>
          </c:val>
          <c:smooth val="0"/>
          <c:extLst xmlns:c16r2="http://schemas.microsoft.com/office/drawing/2015/06/chart">
            <c:ext xmlns:c16="http://schemas.microsoft.com/office/drawing/2014/chart" uri="{C3380CC4-5D6E-409C-BE32-E72D297353CC}">
              <c16:uniqueId val="{00000000-7D1E-4087-A170-9B78975E6BF8}"/>
            </c:ext>
          </c:extLst>
        </c:ser>
        <c:dLbls>
          <c:showLegendKey val="0"/>
          <c:showVal val="0"/>
          <c:showCatName val="0"/>
          <c:showSerName val="0"/>
          <c:showPercent val="0"/>
          <c:showBubbleSize val="0"/>
        </c:dLbls>
        <c:marker val="1"/>
        <c:smooth val="0"/>
        <c:axId val="129333040"/>
        <c:axId val="129333432"/>
      </c:lineChart>
      <c:catAx>
        <c:axId val="1293330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333432"/>
        <c:crosses val="autoZero"/>
        <c:auto val="0"/>
        <c:lblAlgn val="ctr"/>
        <c:lblOffset val="100"/>
        <c:noMultiLvlLbl val="0"/>
      </c:catAx>
      <c:valAx>
        <c:axId val="12933343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smtClean="0"/>
                  <a:t>Percentage of Learners</a:t>
                </a:r>
                <a:endParaRPr lang="en-GB" sz="1400" dirty="0"/>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3330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Attendance </a:t>
            </a:r>
            <a:r>
              <a:rPr lang="en-GB" baseline="0" dirty="0"/>
              <a:t>by Week</a:t>
            </a:r>
            <a:endParaRPr lang="en-GB" dirty="0"/>
          </a:p>
        </c:rich>
      </c:tx>
      <c:overlay val="0"/>
      <c:spPr>
        <a:noFill/>
        <a:ln>
          <a:noFill/>
        </a:ln>
        <a:effectLst/>
      </c:spPr>
    </c:title>
    <c:autoTitleDeleted val="0"/>
    <c:plotArea>
      <c:layout/>
      <c:lineChart>
        <c:grouping val="standard"/>
        <c:varyColors val="0"/>
        <c:ser>
          <c:idx val="0"/>
          <c:order val="0"/>
          <c:marker>
            <c:symbol val="circle"/>
            <c:size val="5"/>
            <c:spPr>
              <a:solidFill>
                <a:schemeClr val="tx1">
                  <a:lumMod val="65000"/>
                  <a:lumOff val="35000"/>
                </a:schemeClr>
              </a:solidFill>
              <a:ln w="9525">
                <a:noFill/>
              </a:ln>
              <a:effectLst/>
            </c:spPr>
          </c:marker>
          <c:cat>
            <c:numRef>
              <c:f>Metalinguistics!$A$24:$A$35</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Metalinguistics!$D$24:$D$35</c:f>
              <c:numCache>
                <c:formatCode>0%</c:formatCode>
                <c:ptCount val="12"/>
                <c:pt idx="0">
                  <c:v>1</c:v>
                </c:pt>
                <c:pt idx="1">
                  <c:v>0.91666666666666663</c:v>
                </c:pt>
                <c:pt idx="2">
                  <c:v>0.83333333333333337</c:v>
                </c:pt>
                <c:pt idx="3">
                  <c:v>0.875</c:v>
                </c:pt>
                <c:pt idx="4">
                  <c:v>0.91666666666666663</c:v>
                </c:pt>
                <c:pt idx="5">
                  <c:v>#N/A</c:v>
                </c:pt>
                <c:pt idx="6">
                  <c:v>1</c:v>
                </c:pt>
                <c:pt idx="7">
                  <c:v>1</c:v>
                </c:pt>
                <c:pt idx="8">
                  <c:v>0.875</c:v>
                </c:pt>
                <c:pt idx="9">
                  <c:v>0.83333333333333337</c:v>
                </c:pt>
                <c:pt idx="10">
                  <c:v>1</c:v>
                </c:pt>
                <c:pt idx="11">
                  <c:v>0.91666666666666663</c:v>
                </c:pt>
              </c:numCache>
            </c:numRef>
          </c:val>
          <c:smooth val="0"/>
          <c:extLst xmlns:c16r2="http://schemas.microsoft.com/office/drawing/2015/06/chart">
            <c:ext xmlns:c16="http://schemas.microsoft.com/office/drawing/2014/chart" uri="{C3380CC4-5D6E-409C-BE32-E72D297353CC}">
              <c16:uniqueId val="{00000000-D107-45D8-84FF-12E81BAFE1BD}"/>
            </c:ext>
          </c:extLst>
        </c:ser>
        <c:ser>
          <c:idx val="1"/>
          <c:order val="1"/>
          <c:marker>
            <c:symbol val="none"/>
          </c:marker>
          <c:cat>
            <c:numRef>
              <c:f>Metalinguistics!$A$24:$A$35</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Metalinguistics!$E$24:$E$35</c:f>
              <c:numCache>
                <c:formatCode>0%</c:formatCode>
                <c:ptCount val="12"/>
                <c:pt idx="0">
                  <c:v>0.91666666666666663</c:v>
                </c:pt>
                <c:pt idx="1">
                  <c:v>0.91666666666666663</c:v>
                </c:pt>
                <c:pt idx="2">
                  <c:v>0.91666666666666663</c:v>
                </c:pt>
                <c:pt idx="3">
                  <c:v>0.91666666666666663</c:v>
                </c:pt>
                <c:pt idx="4">
                  <c:v>0.91666666666666663</c:v>
                </c:pt>
                <c:pt idx="5">
                  <c:v>0.91666666666666663</c:v>
                </c:pt>
                <c:pt idx="6">
                  <c:v>0.91666666666666663</c:v>
                </c:pt>
                <c:pt idx="7">
                  <c:v>0.91666666666666663</c:v>
                </c:pt>
                <c:pt idx="8">
                  <c:v>0.91666666666666663</c:v>
                </c:pt>
                <c:pt idx="9">
                  <c:v>0.91666666666666663</c:v>
                </c:pt>
                <c:pt idx="10">
                  <c:v>0.91666666666666663</c:v>
                </c:pt>
                <c:pt idx="11">
                  <c:v>0.91666666666666663</c:v>
                </c:pt>
              </c:numCache>
            </c:numRef>
          </c:val>
          <c:smooth val="0"/>
          <c:extLst xmlns:c16r2="http://schemas.microsoft.com/office/drawing/2015/06/chart">
            <c:ext xmlns:c16="http://schemas.microsoft.com/office/drawing/2014/chart" uri="{C3380CC4-5D6E-409C-BE32-E72D297353CC}">
              <c16:uniqueId val="{00000000-F51C-40B1-94A4-6C3D49481339}"/>
            </c:ext>
          </c:extLst>
        </c:ser>
        <c:dLbls>
          <c:showLegendKey val="0"/>
          <c:showVal val="0"/>
          <c:showCatName val="0"/>
          <c:showSerName val="0"/>
          <c:showPercent val="0"/>
          <c:showBubbleSize val="0"/>
        </c:dLbls>
        <c:marker val="1"/>
        <c:smooth val="0"/>
        <c:axId val="129335392"/>
        <c:axId val="131953176"/>
      </c:lineChart>
      <c:catAx>
        <c:axId val="1293353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953176"/>
        <c:crosses val="autoZero"/>
        <c:auto val="0"/>
        <c:lblAlgn val="ctr"/>
        <c:lblOffset val="100"/>
        <c:noMultiLvlLbl val="1"/>
      </c:catAx>
      <c:valAx>
        <c:axId val="131953176"/>
        <c:scaling>
          <c:orientation val="minMax"/>
          <c:min val="0.70000000000000007"/>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Percentage</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335392"/>
        <c:crosses val="autoZero"/>
        <c:crossBetween val="between"/>
      </c:valAx>
      <c:spPr>
        <a:noFill/>
        <a:ln w="25400">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a:t>
            </a:r>
            <a:r>
              <a:rPr lang="en-GB" dirty="0" smtClean="0"/>
              <a:t>children </a:t>
            </a:r>
            <a:r>
              <a:rPr lang="en-GB" dirty="0"/>
              <a:t>with</a:t>
            </a:r>
            <a:r>
              <a:rPr lang="en-GB" baseline="0" dirty="0"/>
              <a:t> a </a:t>
            </a:r>
            <a:r>
              <a:rPr lang="en-GB" baseline="0" dirty="0" smtClean="0"/>
              <a:t> “Feelings” </a:t>
            </a:r>
            <a:r>
              <a:rPr lang="en-GB" baseline="0" dirty="0"/>
              <a:t>score of </a:t>
            </a:r>
            <a:r>
              <a:rPr lang="en-GB" baseline="0" dirty="0" smtClean="0"/>
              <a:t>'3 or above' </a:t>
            </a:r>
            <a:r>
              <a:rPr lang="en-GB" baseline="0" dirty="0"/>
              <a:t>by Week</a:t>
            </a:r>
            <a:endParaRPr lang="en-GB" dirty="0"/>
          </a:p>
        </c:rich>
      </c:tx>
      <c:overlay val="0"/>
      <c:spPr>
        <a:noFill/>
        <a:ln>
          <a:noFill/>
        </a:ln>
        <a:effectLst/>
      </c:spPr>
    </c:title>
    <c:autoTitleDeleted val="0"/>
    <c:plotArea>
      <c:layout>
        <c:manualLayout>
          <c:layoutTarget val="inner"/>
          <c:xMode val="edge"/>
          <c:yMode val="edge"/>
          <c:x val="0.1119250584018751"/>
          <c:y val="0.12849355731537521"/>
          <c:w val="0.86628197478286983"/>
          <c:h val="0.61915616314451771"/>
        </c:manualLayout>
      </c:layout>
      <c:lineChart>
        <c:grouping val="standard"/>
        <c:varyColors val="0"/>
        <c:ser>
          <c:idx val="0"/>
          <c:order val="0"/>
          <c:marker>
            <c:symbol val="circle"/>
            <c:size val="5"/>
            <c:spPr>
              <a:solidFill>
                <a:schemeClr val="tx1">
                  <a:lumMod val="65000"/>
                  <a:lumOff val="35000"/>
                </a:schemeClr>
              </a:solidFill>
              <a:ln w="9525">
                <a:solidFill>
                  <a:schemeClr val="tx1"/>
                </a:solidFill>
              </a:ln>
              <a:effectLst/>
            </c:spPr>
          </c:marker>
          <c:cat>
            <c:numRef>
              <c:f>Metalinguistics!$A$3:$A$14</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Metalinguistics!$D$3:$D$14</c:f>
              <c:numCache>
                <c:formatCode>0%</c:formatCode>
                <c:ptCount val="12"/>
                <c:pt idx="0">
                  <c:v>0.16666666666666666</c:v>
                </c:pt>
                <c:pt idx="1">
                  <c:v>0.20833333333333334</c:v>
                </c:pt>
                <c:pt idx="2">
                  <c:v>8.3333333333333329E-2</c:v>
                </c:pt>
                <c:pt idx="3">
                  <c:v>0.16666666666666666</c:v>
                </c:pt>
                <c:pt idx="4">
                  <c:v>0.25</c:v>
                </c:pt>
                <c:pt idx="5">
                  <c:v>#N/A</c:v>
                </c:pt>
                <c:pt idx="6">
                  <c:v>4.1666666666666664E-2</c:v>
                </c:pt>
                <c:pt idx="7">
                  <c:v>4.1666666666666664E-2</c:v>
                </c:pt>
                <c:pt idx="8">
                  <c:v>0</c:v>
                </c:pt>
                <c:pt idx="9">
                  <c:v>4.1666666666666664E-2</c:v>
                </c:pt>
                <c:pt idx="10">
                  <c:v>0</c:v>
                </c:pt>
                <c:pt idx="11">
                  <c:v>0</c:v>
                </c:pt>
              </c:numCache>
            </c:numRef>
          </c:val>
          <c:smooth val="0"/>
          <c:extLst xmlns:c16r2="http://schemas.microsoft.com/office/drawing/2015/06/chart">
            <c:ext xmlns:c16="http://schemas.microsoft.com/office/drawing/2014/chart" uri="{C3380CC4-5D6E-409C-BE32-E72D297353CC}">
              <c16:uniqueId val="{00000000-BAEA-494D-BAF8-4851AAB93F29}"/>
            </c:ext>
          </c:extLst>
        </c:ser>
        <c:ser>
          <c:idx val="1"/>
          <c:order val="1"/>
          <c:marker>
            <c:symbol val="none"/>
          </c:marker>
          <c:cat>
            <c:numRef>
              <c:f>Metalinguistics!$A$3:$A$14</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Metalinguistics!$E$3:$E$14</c:f>
              <c:numCache>
                <c:formatCode>0%</c:formatCode>
                <c:ptCount val="12"/>
                <c:pt idx="0">
                  <c:v>4.1666666666666664E-2</c:v>
                </c:pt>
                <c:pt idx="1">
                  <c:v>4.1666666666666664E-2</c:v>
                </c:pt>
                <c:pt idx="2">
                  <c:v>4.1666666666666664E-2</c:v>
                </c:pt>
                <c:pt idx="3">
                  <c:v>4.1666666666666664E-2</c:v>
                </c:pt>
                <c:pt idx="4">
                  <c:v>4.1666666666666664E-2</c:v>
                </c:pt>
                <c:pt idx="5">
                  <c:v>4.1666666666666664E-2</c:v>
                </c:pt>
                <c:pt idx="6">
                  <c:v>4.1666666666666664E-2</c:v>
                </c:pt>
                <c:pt idx="7">
                  <c:v>4.1666666666666664E-2</c:v>
                </c:pt>
                <c:pt idx="8">
                  <c:v>4.1666666666666664E-2</c:v>
                </c:pt>
                <c:pt idx="9">
                  <c:v>4.1666666666666664E-2</c:v>
                </c:pt>
                <c:pt idx="10">
                  <c:v>4.1666666666666664E-2</c:v>
                </c:pt>
                <c:pt idx="11">
                  <c:v>4.1666666666666664E-2</c:v>
                </c:pt>
              </c:numCache>
            </c:numRef>
          </c:val>
          <c:smooth val="0"/>
          <c:extLst xmlns:c16r2="http://schemas.microsoft.com/office/drawing/2015/06/chart">
            <c:ext xmlns:c16="http://schemas.microsoft.com/office/drawing/2014/chart" uri="{C3380CC4-5D6E-409C-BE32-E72D297353CC}">
              <c16:uniqueId val="{00000000-5876-463A-BD53-8F311CA7E540}"/>
            </c:ext>
          </c:extLst>
        </c:ser>
        <c:dLbls>
          <c:showLegendKey val="0"/>
          <c:showVal val="0"/>
          <c:showCatName val="0"/>
          <c:showSerName val="0"/>
          <c:showPercent val="0"/>
          <c:showBubbleSize val="0"/>
        </c:dLbls>
        <c:marker val="1"/>
        <c:smooth val="0"/>
        <c:axId val="131953960"/>
        <c:axId val="131954352"/>
      </c:lineChart>
      <c:catAx>
        <c:axId val="131953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954352"/>
        <c:crosses val="autoZero"/>
        <c:auto val="0"/>
        <c:lblAlgn val="ctr"/>
        <c:lblOffset val="100"/>
        <c:noMultiLvlLbl val="0"/>
      </c:catAx>
      <c:valAx>
        <c:axId val="1319543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Percentage</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9539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Delay Time (Hours)</c:v>
                </c:pt>
              </c:strCache>
            </c:strRef>
          </c:tx>
          <c:invertIfNegative val="0"/>
          <c:dLbls>
            <c:spPr>
              <a:noFill/>
              <a:ln>
                <a:noFill/>
              </a:ln>
              <a:effectLst/>
            </c:spPr>
            <c:txPr>
              <a:bodyPr/>
              <a:lstStyle/>
              <a:p>
                <a:pPr>
                  <a:defRPr sz="61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Before Change (Measure on Week 4)</c:v>
                </c:pt>
                <c:pt idx="1">
                  <c:v>After Change (Meaure on Week 11)</c:v>
                </c:pt>
              </c:strCache>
            </c:strRef>
          </c:cat>
          <c:val>
            <c:numRef>
              <c:f>Sheet1!$B$2:$B$3</c:f>
              <c:numCache>
                <c:formatCode>General</c:formatCode>
                <c:ptCount val="2"/>
                <c:pt idx="0">
                  <c:v>8</c:v>
                </c:pt>
                <c:pt idx="1">
                  <c:v>3</c:v>
                </c:pt>
              </c:numCache>
            </c:numRef>
          </c:val>
          <c:extLst xmlns:c16r2="http://schemas.microsoft.com/office/drawing/2015/06/chart">
            <c:ext xmlns:c16="http://schemas.microsoft.com/office/drawing/2014/chart" uri="{C3380CC4-5D6E-409C-BE32-E72D297353CC}">
              <c16:uniqueId val="{00000000-A1E0-4879-8837-0913C1894793}"/>
            </c:ext>
          </c:extLst>
        </c:ser>
        <c:dLbls>
          <c:showLegendKey val="0"/>
          <c:showVal val="1"/>
          <c:showCatName val="0"/>
          <c:showSerName val="0"/>
          <c:showPercent val="0"/>
          <c:showBubbleSize val="0"/>
        </c:dLbls>
        <c:gapWidth val="150"/>
        <c:overlap val="100"/>
        <c:axId val="131955136"/>
        <c:axId val="131955528"/>
      </c:barChart>
      <c:catAx>
        <c:axId val="131955136"/>
        <c:scaling>
          <c:orientation val="minMax"/>
        </c:scaling>
        <c:delete val="0"/>
        <c:axPos val="b"/>
        <c:numFmt formatCode="General" sourceLinked="0"/>
        <c:majorTickMark val="out"/>
        <c:minorTickMark val="none"/>
        <c:tickLblPos val="nextTo"/>
        <c:txPr>
          <a:bodyPr wrap="square">
            <a:noAutofit/>
          </a:bodyPr>
          <a:lstStyle/>
          <a:p>
            <a:pPr algn="ctr">
              <a:defRPr/>
            </a:pPr>
            <a:endParaRPr lang="en-US"/>
          </a:p>
        </c:txPr>
        <c:crossAx val="131955528"/>
        <c:crosses val="autoZero"/>
        <c:auto val="1"/>
        <c:lblAlgn val="ctr"/>
        <c:lblOffset val="100"/>
        <c:noMultiLvlLbl val="0"/>
      </c:catAx>
      <c:valAx>
        <c:axId val="131955528"/>
        <c:scaling>
          <c:orientation val="minMax"/>
        </c:scaling>
        <c:delete val="0"/>
        <c:axPos val="l"/>
        <c:title>
          <c:tx>
            <c:rich>
              <a:bodyPr/>
              <a:lstStyle/>
              <a:p>
                <a:pPr>
                  <a:defRPr/>
                </a:pPr>
                <a:r>
                  <a:rPr lang="en-US" dirty="0"/>
                  <a:t>Delay time (hours)</a:t>
                </a:r>
              </a:p>
            </c:rich>
          </c:tx>
          <c:overlay val="0"/>
        </c:title>
        <c:numFmt formatCode="General" sourceLinked="1"/>
        <c:majorTickMark val="out"/>
        <c:minorTickMark val="none"/>
        <c:tickLblPos val="nextTo"/>
        <c:crossAx val="13195513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12700">
              <a:solidFill>
                <a:srgbClr val="000000"/>
              </a:solidFill>
            </a:ln>
          </c:spPr>
          <c:marker>
            <c:symbol val="circle"/>
            <c:size val="7"/>
            <c:spPr>
              <a:solidFill>
                <a:srgbClr val="000000"/>
              </a:solidFill>
              <a:ln>
                <a:solidFill>
                  <a:srgbClr val="000000"/>
                </a:solidFill>
              </a:ln>
            </c:spPr>
          </c:marker>
          <c:dPt>
            <c:idx val="3"/>
            <c:marker>
              <c:symbol val="plus"/>
              <c:size val="10"/>
              <c:spPr>
                <a:solidFill>
                  <a:srgbClr val="00B050"/>
                </a:solidFill>
                <a:ln>
                  <a:solidFill>
                    <a:srgbClr val="000000"/>
                  </a:solidFill>
                </a:ln>
              </c:spPr>
            </c:marker>
            <c:bubble3D val="0"/>
            <c:extLst xmlns:c16r2="http://schemas.microsoft.com/office/drawing/2015/06/chart">
              <c:ext xmlns:c16="http://schemas.microsoft.com/office/drawing/2014/chart" uri="{C3380CC4-5D6E-409C-BE32-E72D297353CC}">
                <c16:uniqueId val="{00000000-7867-4A51-A574-FF3D04093567}"/>
              </c:ext>
            </c:extLst>
          </c:dPt>
          <c:dPt>
            <c:idx val="10"/>
            <c:marker>
              <c:symbol val="plus"/>
              <c:size val="10"/>
              <c:spPr>
                <a:solidFill>
                  <a:srgbClr val="FF0000"/>
                </a:solidFill>
                <a:ln>
                  <a:solidFill>
                    <a:srgbClr val="000000"/>
                  </a:solidFill>
                </a:ln>
              </c:spPr>
            </c:marker>
            <c:bubble3D val="0"/>
            <c:extLst xmlns:c16r2="http://schemas.microsoft.com/office/drawing/2015/06/chart">
              <c:ext xmlns:c16="http://schemas.microsoft.com/office/drawing/2014/chart" uri="{C3380CC4-5D6E-409C-BE32-E72D297353CC}">
                <c16:uniqueId val="{00000001-7867-4A51-A574-FF3D04093567}"/>
              </c:ext>
            </c:extLst>
          </c:dPt>
          <c:val>
            <c:numRef>
              <c:f>'Case 2'!$B$2:$B$15</c:f>
              <c:numCache>
                <c:formatCode>General</c:formatCode>
                <c:ptCount val="14"/>
                <c:pt idx="0">
                  <c:v>6</c:v>
                </c:pt>
                <c:pt idx="1">
                  <c:v>2</c:v>
                </c:pt>
                <c:pt idx="2">
                  <c:v>3</c:v>
                </c:pt>
                <c:pt idx="3">
                  <c:v>8</c:v>
                </c:pt>
                <c:pt idx="4">
                  <c:v>4</c:v>
                </c:pt>
                <c:pt idx="5">
                  <c:v>2</c:v>
                </c:pt>
                <c:pt idx="6">
                  <c:v>9</c:v>
                </c:pt>
                <c:pt idx="7">
                  <c:v>7</c:v>
                </c:pt>
                <c:pt idx="8">
                  <c:v>3</c:v>
                </c:pt>
                <c:pt idx="9">
                  <c:v>6</c:v>
                </c:pt>
                <c:pt idx="10">
                  <c:v>3</c:v>
                </c:pt>
                <c:pt idx="11">
                  <c:v>5</c:v>
                </c:pt>
                <c:pt idx="12">
                  <c:v>8</c:v>
                </c:pt>
                <c:pt idx="13">
                  <c:v>4</c:v>
                </c:pt>
              </c:numCache>
            </c:numRef>
          </c:val>
          <c:smooth val="0"/>
          <c:extLst xmlns:c16r2="http://schemas.microsoft.com/office/drawing/2015/06/chart">
            <c:ext xmlns:c16="http://schemas.microsoft.com/office/drawing/2014/chart" uri="{C3380CC4-5D6E-409C-BE32-E72D297353CC}">
              <c16:uniqueId val="{00000002-7867-4A51-A574-FF3D04093567}"/>
            </c:ext>
          </c:extLst>
        </c:ser>
        <c:dLbls>
          <c:showLegendKey val="0"/>
          <c:showVal val="0"/>
          <c:showCatName val="0"/>
          <c:showSerName val="0"/>
          <c:showPercent val="0"/>
          <c:showBubbleSize val="0"/>
        </c:dLbls>
        <c:marker val="1"/>
        <c:smooth val="0"/>
        <c:axId val="131956312"/>
        <c:axId val="131956704"/>
      </c:lineChart>
      <c:catAx>
        <c:axId val="131956312"/>
        <c:scaling>
          <c:orientation val="minMax"/>
        </c:scaling>
        <c:delete val="0"/>
        <c:axPos val="b"/>
        <c:title>
          <c:tx>
            <c:rich>
              <a:bodyPr/>
              <a:lstStyle/>
              <a:p>
                <a:pPr>
                  <a:defRPr sz="1900"/>
                </a:pPr>
                <a:r>
                  <a:rPr lang="en-US" sz="1900" dirty="0"/>
                  <a:t>Weeks</a:t>
                </a:r>
              </a:p>
            </c:rich>
          </c:tx>
          <c:overlay val="0"/>
        </c:title>
        <c:majorTickMark val="out"/>
        <c:minorTickMark val="none"/>
        <c:tickLblPos val="nextTo"/>
        <c:txPr>
          <a:bodyPr/>
          <a:lstStyle/>
          <a:p>
            <a:pPr>
              <a:defRPr sz="1900"/>
            </a:pPr>
            <a:endParaRPr lang="en-US"/>
          </a:p>
        </c:txPr>
        <c:crossAx val="131956704"/>
        <c:crosses val="autoZero"/>
        <c:auto val="1"/>
        <c:lblAlgn val="ctr"/>
        <c:lblOffset val="100"/>
        <c:noMultiLvlLbl val="0"/>
      </c:catAx>
      <c:valAx>
        <c:axId val="131956704"/>
        <c:scaling>
          <c:orientation val="minMax"/>
        </c:scaling>
        <c:delete val="0"/>
        <c:axPos val="l"/>
        <c:title>
          <c:tx>
            <c:rich>
              <a:bodyPr/>
              <a:lstStyle/>
              <a:p>
                <a:pPr>
                  <a:defRPr sz="1800"/>
                </a:pPr>
                <a:r>
                  <a:rPr lang="en-US" sz="1800" dirty="0"/>
                  <a:t>Delay time (hours)</a:t>
                </a:r>
              </a:p>
            </c:rich>
          </c:tx>
          <c:overlay val="0"/>
        </c:title>
        <c:numFmt formatCode="General" sourceLinked="1"/>
        <c:majorTickMark val="out"/>
        <c:minorTickMark val="none"/>
        <c:tickLblPos val="nextTo"/>
        <c:txPr>
          <a:bodyPr/>
          <a:lstStyle/>
          <a:p>
            <a:pPr>
              <a:defRPr sz="1900"/>
            </a:pPr>
            <a:endParaRPr lang="en-US"/>
          </a:p>
        </c:txPr>
        <c:crossAx val="131956312"/>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12700">
              <a:solidFill>
                <a:srgbClr val="000000"/>
              </a:solidFill>
            </a:ln>
          </c:spPr>
          <c:marker>
            <c:symbol val="circle"/>
            <c:size val="7"/>
            <c:spPr>
              <a:solidFill>
                <a:srgbClr val="000000"/>
              </a:solidFill>
              <a:ln>
                <a:solidFill>
                  <a:srgbClr val="000000"/>
                </a:solidFill>
              </a:ln>
            </c:spPr>
          </c:marker>
          <c:dPt>
            <c:idx val="3"/>
            <c:marker>
              <c:symbol val="plus"/>
              <c:size val="10"/>
              <c:spPr>
                <a:solidFill>
                  <a:srgbClr val="00B050"/>
                </a:solidFill>
                <a:ln>
                  <a:solidFill>
                    <a:srgbClr val="000000"/>
                  </a:solidFill>
                </a:ln>
              </c:spPr>
            </c:marker>
            <c:bubble3D val="0"/>
            <c:extLst xmlns:c16r2="http://schemas.microsoft.com/office/drawing/2015/06/chart">
              <c:ext xmlns:c16="http://schemas.microsoft.com/office/drawing/2014/chart" uri="{C3380CC4-5D6E-409C-BE32-E72D297353CC}">
                <c16:uniqueId val="{00000000-26C9-49F5-B400-D79D50DEC6CE}"/>
              </c:ext>
            </c:extLst>
          </c:dPt>
          <c:dPt>
            <c:idx val="10"/>
            <c:marker>
              <c:symbol val="plus"/>
              <c:size val="10"/>
              <c:spPr>
                <a:solidFill>
                  <a:srgbClr val="FF0000"/>
                </a:solidFill>
                <a:ln>
                  <a:solidFill>
                    <a:srgbClr val="000000"/>
                  </a:solidFill>
                </a:ln>
              </c:spPr>
            </c:marker>
            <c:bubble3D val="0"/>
            <c:extLst xmlns:c16r2="http://schemas.microsoft.com/office/drawing/2015/06/chart">
              <c:ext xmlns:c16="http://schemas.microsoft.com/office/drawing/2014/chart" uri="{C3380CC4-5D6E-409C-BE32-E72D297353CC}">
                <c16:uniqueId val="{00000001-26C9-49F5-B400-D79D50DEC6CE}"/>
              </c:ext>
            </c:extLst>
          </c:dPt>
          <c:val>
            <c:numRef>
              <c:f>'Case 3'!$B$2:$B$15</c:f>
              <c:numCache>
                <c:formatCode>General</c:formatCode>
                <c:ptCount val="14"/>
                <c:pt idx="0">
                  <c:v>9</c:v>
                </c:pt>
                <c:pt idx="1">
                  <c:v>9</c:v>
                </c:pt>
                <c:pt idx="2">
                  <c:v>6</c:v>
                </c:pt>
                <c:pt idx="3">
                  <c:v>8</c:v>
                </c:pt>
                <c:pt idx="4">
                  <c:v>7</c:v>
                </c:pt>
                <c:pt idx="5">
                  <c:v>6</c:v>
                </c:pt>
                <c:pt idx="6">
                  <c:v>6</c:v>
                </c:pt>
                <c:pt idx="7">
                  <c:v>4</c:v>
                </c:pt>
                <c:pt idx="8">
                  <c:v>4</c:v>
                </c:pt>
                <c:pt idx="9">
                  <c:v>3</c:v>
                </c:pt>
                <c:pt idx="10">
                  <c:v>3</c:v>
                </c:pt>
                <c:pt idx="11">
                  <c:v>2</c:v>
                </c:pt>
                <c:pt idx="12">
                  <c:v>3</c:v>
                </c:pt>
                <c:pt idx="13">
                  <c:v>2</c:v>
                </c:pt>
              </c:numCache>
            </c:numRef>
          </c:val>
          <c:smooth val="0"/>
          <c:extLst xmlns:c16r2="http://schemas.microsoft.com/office/drawing/2015/06/chart">
            <c:ext xmlns:c16="http://schemas.microsoft.com/office/drawing/2014/chart" uri="{C3380CC4-5D6E-409C-BE32-E72D297353CC}">
              <c16:uniqueId val="{00000002-26C9-49F5-B400-D79D50DEC6CE}"/>
            </c:ext>
          </c:extLst>
        </c:ser>
        <c:dLbls>
          <c:showLegendKey val="0"/>
          <c:showVal val="0"/>
          <c:showCatName val="0"/>
          <c:showSerName val="0"/>
          <c:showPercent val="0"/>
          <c:showBubbleSize val="0"/>
        </c:dLbls>
        <c:marker val="1"/>
        <c:smooth val="0"/>
        <c:axId val="132526400"/>
        <c:axId val="132526792"/>
      </c:lineChart>
      <c:catAx>
        <c:axId val="132526400"/>
        <c:scaling>
          <c:orientation val="minMax"/>
        </c:scaling>
        <c:delete val="0"/>
        <c:axPos val="b"/>
        <c:title>
          <c:tx>
            <c:rich>
              <a:bodyPr/>
              <a:lstStyle/>
              <a:p>
                <a:pPr>
                  <a:defRPr sz="1900"/>
                </a:pPr>
                <a:r>
                  <a:rPr lang="en-US" sz="1900" dirty="0"/>
                  <a:t>Weeks</a:t>
                </a:r>
              </a:p>
            </c:rich>
          </c:tx>
          <c:overlay val="0"/>
        </c:title>
        <c:majorTickMark val="out"/>
        <c:minorTickMark val="none"/>
        <c:tickLblPos val="nextTo"/>
        <c:txPr>
          <a:bodyPr/>
          <a:lstStyle/>
          <a:p>
            <a:pPr>
              <a:defRPr sz="1900"/>
            </a:pPr>
            <a:endParaRPr lang="en-US"/>
          </a:p>
        </c:txPr>
        <c:crossAx val="132526792"/>
        <c:crosses val="autoZero"/>
        <c:auto val="1"/>
        <c:lblAlgn val="ctr"/>
        <c:lblOffset val="100"/>
        <c:noMultiLvlLbl val="0"/>
      </c:catAx>
      <c:valAx>
        <c:axId val="132526792"/>
        <c:scaling>
          <c:orientation val="minMax"/>
        </c:scaling>
        <c:delete val="0"/>
        <c:axPos val="l"/>
        <c:title>
          <c:tx>
            <c:rich>
              <a:bodyPr/>
              <a:lstStyle/>
              <a:p>
                <a:pPr>
                  <a:defRPr sz="1900"/>
                </a:pPr>
                <a:r>
                  <a:rPr lang="en-US" sz="1900" dirty="0"/>
                  <a:t>Delay time (hours)</a:t>
                </a:r>
              </a:p>
            </c:rich>
          </c:tx>
          <c:overlay val="0"/>
        </c:title>
        <c:numFmt formatCode="General" sourceLinked="1"/>
        <c:majorTickMark val="out"/>
        <c:minorTickMark val="none"/>
        <c:tickLblPos val="nextTo"/>
        <c:txPr>
          <a:bodyPr/>
          <a:lstStyle/>
          <a:p>
            <a:pPr>
              <a:defRPr sz="1900"/>
            </a:pPr>
            <a:endParaRPr lang="en-US"/>
          </a:p>
        </c:txPr>
        <c:crossAx val="132526400"/>
        <c:crosses val="autoZero"/>
        <c:crossBetween val="between"/>
      </c:valAx>
    </c:plotArea>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'Case 4'!$B$1</c:f>
              <c:strCache>
                <c:ptCount val="1"/>
                <c:pt idx="0">
                  <c:v>Case 4</c:v>
                </c:pt>
              </c:strCache>
            </c:strRef>
          </c:tx>
          <c:spPr>
            <a:ln>
              <a:solidFill>
                <a:srgbClr val="000000"/>
              </a:solidFill>
            </a:ln>
          </c:spPr>
          <c:marker>
            <c:spPr>
              <a:solidFill>
                <a:srgbClr val="000000"/>
              </a:solidFill>
              <a:ln>
                <a:solidFill>
                  <a:srgbClr val="000000"/>
                </a:solidFill>
              </a:ln>
            </c:spPr>
          </c:marker>
          <c:dPt>
            <c:idx val="3"/>
            <c:marker>
              <c:symbol val="square"/>
              <c:size val="10"/>
              <c:spPr>
                <a:solidFill>
                  <a:srgbClr val="00B050"/>
                </a:solidFill>
                <a:ln>
                  <a:solidFill>
                    <a:srgbClr val="000000"/>
                  </a:solidFill>
                </a:ln>
              </c:spPr>
            </c:marker>
            <c:bubble3D val="0"/>
            <c:extLst xmlns:c16r2="http://schemas.microsoft.com/office/drawing/2015/06/chart">
              <c:ext xmlns:c16="http://schemas.microsoft.com/office/drawing/2014/chart" uri="{C3380CC4-5D6E-409C-BE32-E72D297353CC}">
                <c16:uniqueId val="{00000000-2BE1-4D1E-A355-678EBF31E52B}"/>
              </c:ext>
            </c:extLst>
          </c:dPt>
          <c:dPt>
            <c:idx val="10"/>
            <c:marker>
              <c:symbol val="square"/>
              <c:size val="10"/>
              <c:spPr>
                <a:solidFill>
                  <a:srgbClr val="FF0000"/>
                </a:solidFill>
                <a:ln>
                  <a:solidFill>
                    <a:srgbClr val="000000"/>
                  </a:solidFill>
                </a:ln>
              </c:spPr>
            </c:marker>
            <c:bubble3D val="0"/>
            <c:extLst xmlns:c16r2="http://schemas.microsoft.com/office/drawing/2015/06/chart">
              <c:ext xmlns:c16="http://schemas.microsoft.com/office/drawing/2014/chart" uri="{C3380CC4-5D6E-409C-BE32-E72D297353CC}">
                <c16:uniqueId val="{00000001-2BE1-4D1E-A355-678EBF31E52B}"/>
              </c:ext>
            </c:extLst>
          </c:dPt>
          <c:val>
            <c:numRef>
              <c:f>'Case 4'!$B$2:$B$15</c:f>
              <c:numCache>
                <c:formatCode>General</c:formatCode>
                <c:ptCount val="14"/>
                <c:pt idx="0">
                  <c:v>8</c:v>
                </c:pt>
                <c:pt idx="1">
                  <c:v>9</c:v>
                </c:pt>
                <c:pt idx="2">
                  <c:v>7</c:v>
                </c:pt>
                <c:pt idx="3">
                  <c:v>8</c:v>
                </c:pt>
                <c:pt idx="4">
                  <c:v>6</c:v>
                </c:pt>
                <c:pt idx="5">
                  <c:v>7</c:v>
                </c:pt>
                <c:pt idx="6">
                  <c:v>8</c:v>
                </c:pt>
                <c:pt idx="7">
                  <c:v>3</c:v>
                </c:pt>
                <c:pt idx="8">
                  <c:v>2</c:v>
                </c:pt>
                <c:pt idx="9">
                  <c:v>4</c:v>
                </c:pt>
                <c:pt idx="10">
                  <c:v>3</c:v>
                </c:pt>
                <c:pt idx="11">
                  <c:v>6</c:v>
                </c:pt>
                <c:pt idx="12">
                  <c:v>8</c:v>
                </c:pt>
                <c:pt idx="13">
                  <c:v>9</c:v>
                </c:pt>
              </c:numCache>
            </c:numRef>
          </c:val>
          <c:smooth val="0"/>
          <c:extLst xmlns:c16r2="http://schemas.microsoft.com/office/drawing/2015/06/chart">
            <c:ext xmlns:c16="http://schemas.microsoft.com/office/drawing/2014/chart" uri="{C3380CC4-5D6E-409C-BE32-E72D297353CC}">
              <c16:uniqueId val="{00000002-2BE1-4D1E-A355-678EBF31E52B}"/>
            </c:ext>
          </c:extLst>
        </c:ser>
        <c:dLbls>
          <c:showLegendKey val="0"/>
          <c:showVal val="0"/>
          <c:showCatName val="0"/>
          <c:showSerName val="0"/>
          <c:showPercent val="0"/>
          <c:showBubbleSize val="0"/>
        </c:dLbls>
        <c:marker val="1"/>
        <c:smooth val="0"/>
        <c:axId val="132527576"/>
        <c:axId val="132527968"/>
      </c:lineChart>
      <c:catAx>
        <c:axId val="132527576"/>
        <c:scaling>
          <c:orientation val="minMax"/>
        </c:scaling>
        <c:delete val="0"/>
        <c:axPos val="b"/>
        <c:title>
          <c:tx>
            <c:rich>
              <a:bodyPr/>
              <a:lstStyle/>
              <a:p>
                <a:pPr>
                  <a:defRPr sz="1900"/>
                </a:pPr>
                <a:r>
                  <a:rPr lang="en-US" sz="1900" dirty="0"/>
                  <a:t>Weeks</a:t>
                </a:r>
              </a:p>
            </c:rich>
          </c:tx>
          <c:overlay val="0"/>
        </c:title>
        <c:majorTickMark val="out"/>
        <c:minorTickMark val="none"/>
        <c:tickLblPos val="nextTo"/>
        <c:txPr>
          <a:bodyPr/>
          <a:lstStyle/>
          <a:p>
            <a:pPr>
              <a:defRPr sz="1900"/>
            </a:pPr>
            <a:endParaRPr lang="en-US"/>
          </a:p>
        </c:txPr>
        <c:crossAx val="132527968"/>
        <c:crosses val="autoZero"/>
        <c:auto val="1"/>
        <c:lblAlgn val="ctr"/>
        <c:lblOffset val="100"/>
        <c:noMultiLvlLbl val="0"/>
      </c:catAx>
      <c:valAx>
        <c:axId val="132527968"/>
        <c:scaling>
          <c:orientation val="minMax"/>
        </c:scaling>
        <c:delete val="0"/>
        <c:axPos val="l"/>
        <c:title>
          <c:tx>
            <c:rich>
              <a:bodyPr/>
              <a:lstStyle/>
              <a:p>
                <a:pPr>
                  <a:defRPr sz="1900"/>
                </a:pPr>
                <a:r>
                  <a:rPr lang="en-US" sz="1900" dirty="0"/>
                  <a:t>Delay tme (hours)</a:t>
                </a:r>
              </a:p>
            </c:rich>
          </c:tx>
          <c:overlay val="0"/>
        </c:title>
        <c:numFmt formatCode="General" sourceLinked="1"/>
        <c:majorTickMark val="out"/>
        <c:minorTickMark val="none"/>
        <c:tickLblPos val="nextTo"/>
        <c:txPr>
          <a:bodyPr/>
          <a:lstStyle/>
          <a:p>
            <a:pPr>
              <a:defRPr sz="1900"/>
            </a:pPr>
            <a:endParaRPr lang="en-US"/>
          </a:p>
        </c:txPr>
        <c:crossAx val="132527576"/>
        <c:crosses val="autoZero"/>
        <c:crossBetween val="between"/>
      </c:valAx>
    </c:plotArea>
    <c:plotVisOnly val="1"/>
    <c:dispBlanksAs val="gap"/>
    <c:showDLblsOverMax val="0"/>
  </c:chart>
  <c:externalData r:id="rId2">
    <c:autoUpdate val="0"/>
  </c:externalData>
  <c:userShapes r:id="rId3"/>
</c:chartSpace>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1F8A0-C8C7-48A1-95E3-5861FF641894}"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GB"/>
        </a:p>
      </dgm:t>
    </dgm:pt>
    <dgm:pt modelId="{792D1E5D-831D-4700-9DD3-C0E47AEC0685}">
      <dgm:prSet phldrT="[Text]"/>
      <dgm:spPr/>
      <dgm:t>
        <a:bodyPr/>
        <a:lstStyle/>
        <a:p>
          <a:r>
            <a:rPr lang="en-GB" dirty="0" smtClean="0"/>
            <a:t>Knowing </a:t>
          </a:r>
          <a:r>
            <a:rPr lang="en-GB" b="1" dirty="0" smtClean="0"/>
            <a:t>why</a:t>
          </a:r>
          <a:r>
            <a:rPr lang="en-GB" dirty="0" smtClean="0"/>
            <a:t> you need to improve</a:t>
          </a:r>
          <a:endParaRPr lang="en-GB" dirty="0"/>
        </a:p>
      </dgm:t>
    </dgm:pt>
    <dgm:pt modelId="{19F47652-7444-4ADA-8C7C-CF2F06520713}" type="parTrans" cxnId="{A544D9AB-BA75-4BD5-866F-BCEA60EB071F}">
      <dgm:prSet/>
      <dgm:spPr/>
      <dgm:t>
        <a:bodyPr/>
        <a:lstStyle/>
        <a:p>
          <a:endParaRPr lang="en-GB"/>
        </a:p>
      </dgm:t>
    </dgm:pt>
    <dgm:pt modelId="{C7D01F38-3980-4066-BB50-7F2D93384A98}" type="sibTrans" cxnId="{A544D9AB-BA75-4BD5-866F-BCEA60EB071F}">
      <dgm:prSet/>
      <dgm:spPr/>
      <dgm:t>
        <a:bodyPr/>
        <a:lstStyle/>
        <a:p>
          <a:endParaRPr lang="en-GB"/>
        </a:p>
      </dgm:t>
    </dgm:pt>
    <dgm:pt modelId="{2D31A78B-5012-4F3A-900C-23EE695B40C8}">
      <dgm:prSet phldrT="[Text]"/>
      <dgm:spPr/>
      <dgm:t>
        <a:bodyPr/>
        <a:lstStyle/>
        <a:p>
          <a:r>
            <a:rPr lang="en-GB" dirty="0" smtClean="0"/>
            <a:t>Having a </a:t>
          </a:r>
          <a:r>
            <a:rPr lang="en-GB" b="1" dirty="0" smtClean="0"/>
            <a:t>feedback</a:t>
          </a:r>
          <a:r>
            <a:rPr lang="en-GB" dirty="0" smtClean="0"/>
            <a:t> mechanism so you know if a change is an improvement </a:t>
          </a:r>
          <a:endParaRPr lang="en-GB" dirty="0"/>
        </a:p>
      </dgm:t>
    </dgm:pt>
    <dgm:pt modelId="{9512F8EE-7B91-4BE4-95C3-71E7C26FB6FA}" type="parTrans" cxnId="{6C06B01C-3790-4A4E-A238-92B7312591B9}">
      <dgm:prSet/>
      <dgm:spPr/>
      <dgm:t>
        <a:bodyPr/>
        <a:lstStyle/>
        <a:p>
          <a:endParaRPr lang="en-GB"/>
        </a:p>
      </dgm:t>
    </dgm:pt>
    <dgm:pt modelId="{69CE24D9-E1B3-42D6-91B3-71437C8BA496}" type="sibTrans" cxnId="{6C06B01C-3790-4A4E-A238-92B7312591B9}">
      <dgm:prSet/>
      <dgm:spPr/>
      <dgm:t>
        <a:bodyPr/>
        <a:lstStyle/>
        <a:p>
          <a:endParaRPr lang="en-GB"/>
        </a:p>
      </dgm:t>
    </dgm:pt>
    <dgm:pt modelId="{4CC54C94-BBFE-44DA-B4D0-E7BD2FEBACF3}">
      <dgm:prSet phldrT="[Text]"/>
      <dgm:spPr/>
      <dgm:t>
        <a:bodyPr/>
        <a:lstStyle/>
        <a:p>
          <a:r>
            <a:rPr lang="en-GB" dirty="0" smtClean="0"/>
            <a:t>Developing </a:t>
          </a:r>
          <a:r>
            <a:rPr lang="en-GB" b="1" dirty="0" smtClean="0"/>
            <a:t>effective changes</a:t>
          </a:r>
          <a:endParaRPr lang="en-GB" b="1" dirty="0"/>
        </a:p>
      </dgm:t>
    </dgm:pt>
    <dgm:pt modelId="{2244814C-645D-4000-9232-4AF6DA57E763}" type="parTrans" cxnId="{A7EBB7E9-09FF-417B-8E39-8D038B29934E}">
      <dgm:prSet/>
      <dgm:spPr/>
      <dgm:t>
        <a:bodyPr/>
        <a:lstStyle/>
        <a:p>
          <a:endParaRPr lang="en-GB"/>
        </a:p>
      </dgm:t>
    </dgm:pt>
    <dgm:pt modelId="{A203CBEA-EDB5-49BC-9EB6-0BC5673B0C95}" type="sibTrans" cxnId="{A7EBB7E9-09FF-417B-8E39-8D038B29934E}">
      <dgm:prSet/>
      <dgm:spPr/>
      <dgm:t>
        <a:bodyPr/>
        <a:lstStyle/>
        <a:p>
          <a:endParaRPr lang="en-GB"/>
        </a:p>
      </dgm:t>
    </dgm:pt>
    <dgm:pt modelId="{C8991198-98EE-4804-9C29-3443E8B22183}">
      <dgm:prSet phldrT="[Text]"/>
      <dgm:spPr/>
      <dgm:t>
        <a:bodyPr/>
        <a:lstStyle/>
        <a:p>
          <a:r>
            <a:rPr lang="en-GB" b="1" dirty="0" smtClean="0"/>
            <a:t>Testing</a:t>
          </a:r>
          <a:r>
            <a:rPr lang="en-GB" dirty="0" smtClean="0"/>
            <a:t> changes before attempting to implement</a:t>
          </a:r>
          <a:endParaRPr lang="en-GB" dirty="0"/>
        </a:p>
      </dgm:t>
    </dgm:pt>
    <dgm:pt modelId="{FEAD9B9A-8648-4A63-B7EC-74FC9ED7D379}" type="parTrans" cxnId="{E3327180-9F7B-4348-B3DC-E2DA6F8BD156}">
      <dgm:prSet/>
      <dgm:spPr/>
      <dgm:t>
        <a:bodyPr/>
        <a:lstStyle/>
        <a:p>
          <a:endParaRPr lang="en-GB"/>
        </a:p>
      </dgm:t>
    </dgm:pt>
    <dgm:pt modelId="{91F98571-ECB9-4DDD-BD53-34CF10FA8067}" type="sibTrans" cxnId="{E3327180-9F7B-4348-B3DC-E2DA6F8BD156}">
      <dgm:prSet/>
      <dgm:spPr/>
      <dgm:t>
        <a:bodyPr/>
        <a:lstStyle/>
        <a:p>
          <a:endParaRPr lang="en-GB"/>
        </a:p>
      </dgm:t>
    </dgm:pt>
    <dgm:pt modelId="{60D7DEF3-110A-45A8-A27D-608E59690CE1}">
      <dgm:prSet phldrT="[Text]"/>
      <dgm:spPr/>
      <dgm:t>
        <a:bodyPr/>
        <a:lstStyle/>
        <a:p>
          <a:r>
            <a:rPr lang="en-GB" dirty="0" smtClean="0"/>
            <a:t>Knowing when and how to make a change permanent</a:t>
          </a:r>
          <a:endParaRPr lang="en-GB" dirty="0"/>
        </a:p>
      </dgm:t>
    </dgm:pt>
    <dgm:pt modelId="{BC660A08-7A0C-4AE3-82C2-BFE0CC5BFA1F}" type="parTrans" cxnId="{4AB8838A-6217-4622-80FC-9DF26232C5F9}">
      <dgm:prSet/>
      <dgm:spPr/>
      <dgm:t>
        <a:bodyPr/>
        <a:lstStyle/>
        <a:p>
          <a:endParaRPr lang="en-GB"/>
        </a:p>
      </dgm:t>
    </dgm:pt>
    <dgm:pt modelId="{1B9A116F-18BC-4620-8670-5DB01DEA5A74}" type="sibTrans" cxnId="{4AB8838A-6217-4622-80FC-9DF26232C5F9}">
      <dgm:prSet/>
      <dgm:spPr/>
      <dgm:t>
        <a:bodyPr/>
        <a:lstStyle/>
        <a:p>
          <a:endParaRPr lang="en-GB"/>
        </a:p>
      </dgm:t>
    </dgm:pt>
    <dgm:pt modelId="{6CACA5C8-53D4-4D5C-B792-809468ADB178}" type="pres">
      <dgm:prSet presAssocID="{1EC1F8A0-C8C7-48A1-95E3-5861FF641894}" presName="linear" presStyleCnt="0">
        <dgm:presLayoutVars>
          <dgm:dir/>
          <dgm:resizeHandles val="exact"/>
        </dgm:presLayoutVars>
      </dgm:prSet>
      <dgm:spPr/>
      <dgm:t>
        <a:bodyPr/>
        <a:lstStyle/>
        <a:p>
          <a:endParaRPr lang="en-GB"/>
        </a:p>
      </dgm:t>
    </dgm:pt>
    <dgm:pt modelId="{3DCBBDC9-2246-4207-84D7-7DF5FDDD8FD8}" type="pres">
      <dgm:prSet presAssocID="{792D1E5D-831D-4700-9DD3-C0E47AEC0685}" presName="comp" presStyleCnt="0"/>
      <dgm:spPr/>
    </dgm:pt>
    <dgm:pt modelId="{F5D2BBB7-CA9F-4BDD-8AEA-3EA4C515DE55}" type="pres">
      <dgm:prSet presAssocID="{792D1E5D-831D-4700-9DD3-C0E47AEC0685}" presName="box" presStyleLbl="node1" presStyleIdx="0" presStyleCnt="5"/>
      <dgm:spPr/>
      <dgm:t>
        <a:bodyPr/>
        <a:lstStyle/>
        <a:p>
          <a:endParaRPr lang="en-GB"/>
        </a:p>
      </dgm:t>
    </dgm:pt>
    <dgm:pt modelId="{C5665D32-1029-4A80-85B7-2BA2950CBE02}" type="pres">
      <dgm:prSet presAssocID="{792D1E5D-831D-4700-9DD3-C0E47AEC0685}" presName="img" presStyleLbl="fgImgPlace1" presStyleIdx="0" presStyleCnt="5"/>
      <dgm:spPr>
        <a:blipFill rotWithShape="1">
          <a:blip xmlns:r="http://schemas.openxmlformats.org/officeDocument/2006/relationships" r:embed="rId1"/>
          <a:stretch>
            <a:fillRect/>
          </a:stretch>
        </a:blipFill>
      </dgm:spPr>
    </dgm:pt>
    <dgm:pt modelId="{19C678C4-EEF4-4999-AB28-9A17D5FB2046}" type="pres">
      <dgm:prSet presAssocID="{792D1E5D-831D-4700-9DD3-C0E47AEC0685}" presName="text" presStyleLbl="node1" presStyleIdx="0" presStyleCnt="5">
        <dgm:presLayoutVars>
          <dgm:bulletEnabled val="1"/>
        </dgm:presLayoutVars>
      </dgm:prSet>
      <dgm:spPr/>
      <dgm:t>
        <a:bodyPr/>
        <a:lstStyle/>
        <a:p>
          <a:endParaRPr lang="en-GB"/>
        </a:p>
      </dgm:t>
    </dgm:pt>
    <dgm:pt modelId="{B41802E6-8D83-4292-9AAB-036DC55CD4E6}" type="pres">
      <dgm:prSet presAssocID="{C7D01F38-3980-4066-BB50-7F2D93384A98}" presName="spacer" presStyleCnt="0"/>
      <dgm:spPr/>
    </dgm:pt>
    <dgm:pt modelId="{BA41295C-0AC8-4169-B7E2-970065D166F8}" type="pres">
      <dgm:prSet presAssocID="{2D31A78B-5012-4F3A-900C-23EE695B40C8}" presName="comp" presStyleCnt="0"/>
      <dgm:spPr/>
    </dgm:pt>
    <dgm:pt modelId="{525B96B2-4FB9-4AF5-9E2F-E4EC5B1BBCBA}" type="pres">
      <dgm:prSet presAssocID="{2D31A78B-5012-4F3A-900C-23EE695B40C8}" presName="box" presStyleLbl="node1" presStyleIdx="1" presStyleCnt="5"/>
      <dgm:spPr/>
      <dgm:t>
        <a:bodyPr/>
        <a:lstStyle/>
        <a:p>
          <a:endParaRPr lang="en-GB"/>
        </a:p>
      </dgm:t>
    </dgm:pt>
    <dgm:pt modelId="{D2B9E374-27C3-4635-BC51-5DC684767363}" type="pres">
      <dgm:prSet presAssocID="{2D31A78B-5012-4F3A-900C-23EE695B40C8}" presName="img" presStyleLbl="fgImgPlace1" presStyleIdx="1" presStyleCnt="5"/>
      <dgm:spPr>
        <a:blipFill rotWithShape="1">
          <a:blip xmlns:r="http://schemas.openxmlformats.org/officeDocument/2006/relationships" r:embed="rId2"/>
          <a:stretch>
            <a:fillRect/>
          </a:stretch>
        </a:blipFill>
      </dgm:spPr>
    </dgm:pt>
    <dgm:pt modelId="{D74A685A-8692-4420-A12B-1AA2511A0E55}" type="pres">
      <dgm:prSet presAssocID="{2D31A78B-5012-4F3A-900C-23EE695B40C8}" presName="text" presStyleLbl="node1" presStyleIdx="1" presStyleCnt="5">
        <dgm:presLayoutVars>
          <dgm:bulletEnabled val="1"/>
        </dgm:presLayoutVars>
      </dgm:prSet>
      <dgm:spPr/>
      <dgm:t>
        <a:bodyPr/>
        <a:lstStyle/>
        <a:p>
          <a:endParaRPr lang="en-GB"/>
        </a:p>
      </dgm:t>
    </dgm:pt>
    <dgm:pt modelId="{BEC08D72-C20D-42F0-87D9-3705FE588E32}" type="pres">
      <dgm:prSet presAssocID="{69CE24D9-E1B3-42D6-91B3-71437C8BA496}" presName="spacer" presStyleCnt="0"/>
      <dgm:spPr/>
    </dgm:pt>
    <dgm:pt modelId="{5C52DA9F-B366-4451-8FC6-7EDDDE555498}" type="pres">
      <dgm:prSet presAssocID="{4CC54C94-BBFE-44DA-B4D0-E7BD2FEBACF3}" presName="comp" presStyleCnt="0"/>
      <dgm:spPr/>
    </dgm:pt>
    <dgm:pt modelId="{CD7B7473-A9D8-4796-A2D1-341FD46BCAAF}" type="pres">
      <dgm:prSet presAssocID="{4CC54C94-BBFE-44DA-B4D0-E7BD2FEBACF3}" presName="box" presStyleLbl="node1" presStyleIdx="2" presStyleCnt="5"/>
      <dgm:spPr/>
      <dgm:t>
        <a:bodyPr/>
        <a:lstStyle/>
        <a:p>
          <a:endParaRPr lang="en-GB"/>
        </a:p>
      </dgm:t>
    </dgm:pt>
    <dgm:pt modelId="{47C3EAA9-1EC8-4512-80BF-39BBB25B66FB}" type="pres">
      <dgm:prSet presAssocID="{4CC54C94-BBFE-44DA-B4D0-E7BD2FEBACF3}" presName="img" presStyleLbl="fgImgPlace1" presStyleIdx="2" presStyleCnt="5"/>
      <dgm:spPr>
        <a:blipFill rotWithShape="1">
          <a:blip xmlns:r="http://schemas.openxmlformats.org/officeDocument/2006/relationships" r:embed="rId3"/>
          <a:stretch>
            <a:fillRect/>
          </a:stretch>
        </a:blipFill>
      </dgm:spPr>
    </dgm:pt>
    <dgm:pt modelId="{77B0ECC1-99EB-4C32-A591-8CA78CACE77F}" type="pres">
      <dgm:prSet presAssocID="{4CC54C94-BBFE-44DA-B4D0-E7BD2FEBACF3}" presName="text" presStyleLbl="node1" presStyleIdx="2" presStyleCnt="5">
        <dgm:presLayoutVars>
          <dgm:bulletEnabled val="1"/>
        </dgm:presLayoutVars>
      </dgm:prSet>
      <dgm:spPr/>
      <dgm:t>
        <a:bodyPr/>
        <a:lstStyle/>
        <a:p>
          <a:endParaRPr lang="en-GB"/>
        </a:p>
      </dgm:t>
    </dgm:pt>
    <dgm:pt modelId="{0A64427C-11C4-459F-BD6F-2426094C4637}" type="pres">
      <dgm:prSet presAssocID="{A203CBEA-EDB5-49BC-9EB6-0BC5673B0C95}" presName="spacer" presStyleCnt="0"/>
      <dgm:spPr/>
    </dgm:pt>
    <dgm:pt modelId="{DF4F163B-2284-4526-8BF9-809CC3BA413E}" type="pres">
      <dgm:prSet presAssocID="{C8991198-98EE-4804-9C29-3443E8B22183}" presName="comp" presStyleCnt="0"/>
      <dgm:spPr/>
    </dgm:pt>
    <dgm:pt modelId="{8C6A3990-74D1-4139-91DC-047A95F8CE75}" type="pres">
      <dgm:prSet presAssocID="{C8991198-98EE-4804-9C29-3443E8B22183}" presName="box" presStyleLbl="node1" presStyleIdx="3" presStyleCnt="5"/>
      <dgm:spPr/>
      <dgm:t>
        <a:bodyPr/>
        <a:lstStyle/>
        <a:p>
          <a:endParaRPr lang="en-GB"/>
        </a:p>
      </dgm:t>
    </dgm:pt>
    <dgm:pt modelId="{E24C9A31-A41E-4965-970F-21FF90BADD3A}" type="pres">
      <dgm:prSet presAssocID="{C8991198-98EE-4804-9C29-3443E8B22183}" presName="img" presStyleLbl="fgImgPlace1" presStyleIdx="3" presStyleCnt="5" custScaleX="69335" custLinFactNeighborX="-1176" custLinFactNeighborY="3342"/>
      <dgm:spPr>
        <a:blipFill rotWithShape="1">
          <a:blip xmlns:r="http://schemas.openxmlformats.org/officeDocument/2006/relationships" r:embed="rId4"/>
          <a:stretch>
            <a:fillRect/>
          </a:stretch>
        </a:blipFill>
      </dgm:spPr>
    </dgm:pt>
    <dgm:pt modelId="{CEF60222-B171-4B4F-A4D0-332A306A4FD4}" type="pres">
      <dgm:prSet presAssocID="{C8991198-98EE-4804-9C29-3443E8B22183}" presName="text" presStyleLbl="node1" presStyleIdx="3" presStyleCnt="5">
        <dgm:presLayoutVars>
          <dgm:bulletEnabled val="1"/>
        </dgm:presLayoutVars>
      </dgm:prSet>
      <dgm:spPr/>
      <dgm:t>
        <a:bodyPr/>
        <a:lstStyle/>
        <a:p>
          <a:endParaRPr lang="en-GB"/>
        </a:p>
      </dgm:t>
    </dgm:pt>
    <dgm:pt modelId="{C49FF256-B611-4A89-BBF5-6CFB0C4DB1BE}" type="pres">
      <dgm:prSet presAssocID="{91F98571-ECB9-4DDD-BD53-34CF10FA8067}" presName="spacer" presStyleCnt="0"/>
      <dgm:spPr/>
    </dgm:pt>
    <dgm:pt modelId="{7DEA1E56-BDBF-483E-A038-503DCCC70BCF}" type="pres">
      <dgm:prSet presAssocID="{60D7DEF3-110A-45A8-A27D-608E59690CE1}" presName="comp" presStyleCnt="0"/>
      <dgm:spPr/>
    </dgm:pt>
    <dgm:pt modelId="{59A9D039-1A26-4B93-817D-06FB4CFFDA57}" type="pres">
      <dgm:prSet presAssocID="{60D7DEF3-110A-45A8-A27D-608E59690CE1}" presName="box" presStyleLbl="node1" presStyleIdx="4" presStyleCnt="5"/>
      <dgm:spPr/>
      <dgm:t>
        <a:bodyPr/>
        <a:lstStyle/>
        <a:p>
          <a:endParaRPr lang="en-GB"/>
        </a:p>
      </dgm:t>
    </dgm:pt>
    <dgm:pt modelId="{370B8DCC-A1C3-41E8-A5FB-28C329F0D806}" type="pres">
      <dgm:prSet presAssocID="{60D7DEF3-110A-45A8-A27D-608E59690CE1}" presName="img" presStyleLbl="fgImgPlace1" presStyleIdx="4" presStyleCnt="5"/>
      <dgm:spPr>
        <a:blipFill rotWithShape="1">
          <a:blip xmlns:r="http://schemas.openxmlformats.org/officeDocument/2006/relationships" r:embed="rId5"/>
          <a:stretch>
            <a:fillRect/>
          </a:stretch>
        </a:blipFill>
      </dgm:spPr>
    </dgm:pt>
    <dgm:pt modelId="{ECAFD2B3-4AF2-410B-AADD-03957A9AE187}" type="pres">
      <dgm:prSet presAssocID="{60D7DEF3-110A-45A8-A27D-608E59690CE1}" presName="text" presStyleLbl="node1" presStyleIdx="4" presStyleCnt="5">
        <dgm:presLayoutVars>
          <dgm:bulletEnabled val="1"/>
        </dgm:presLayoutVars>
      </dgm:prSet>
      <dgm:spPr/>
      <dgm:t>
        <a:bodyPr/>
        <a:lstStyle/>
        <a:p>
          <a:endParaRPr lang="en-GB"/>
        </a:p>
      </dgm:t>
    </dgm:pt>
  </dgm:ptLst>
  <dgm:cxnLst>
    <dgm:cxn modelId="{83DED9FB-6931-4F58-9F4B-621A8AF331EC}" type="presOf" srcId="{4CC54C94-BBFE-44DA-B4D0-E7BD2FEBACF3}" destId="{77B0ECC1-99EB-4C32-A591-8CA78CACE77F}" srcOrd="1" destOrd="0" presId="urn:microsoft.com/office/officeart/2005/8/layout/vList4"/>
    <dgm:cxn modelId="{EF97F57F-13AC-447D-A761-23E172EEF0CF}" type="presOf" srcId="{C8991198-98EE-4804-9C29-3443E8B22183}" destId="{8C6A3990-74D1-4139-91DC-047A95F8CE75}" srcOrd="0" destOrd="0" presId="urn:microsoft.com/office/officeart/2005/8/layout/vList4"/>
    <dgm:cxn modelId="{E3327180-9F7B-4348-B3DC-E2DA6F8BD156}" srcId="{1EC1F8A0-C8C7-48A1-95E3-5861FF641894}" destId="{C8991198-98EE-4804-9C29-3443E8B22183}" srcOrd="3" destOrd="0" parTransId="{FEAD9B9A-8648-4A63-B7EC-74FC9ED7D379}" sibTransId="{91F98571-ECB9-4DDD-BD53-34CF10FA8067}"/>
    <dgm:cxn modelId="{921765AA-82FA-4A5A-85EC-934EC09077AC}" type="presOf" srcId="{4CC54C94-BBFE-44DA-B4D0-E7BD2FEBACF3}" destId="{CD7B7473-A9D8-4796-A2D1-341FD46BCAAF}" srcOrd="0" destOrd="0" presId="urn:microsoft.com/office/officeart/2005/8/layout/vList4"/>
    <dgm:cxn modelId="{24CE974E-D3F8-4AB6-B173-20069AEE7EF2}" type="presOf" srcId="{60D7DEF3-110A-45A8-A27D-608E59690CE1}" destId="{ECAFD2B3-4AF2-410B-AADD-03957A9AE187}" srcOrd="1" destOrd="0" presId="urn:microsoft.com/office/officeart/2005/8/layout/vList4"/>
    <dgm:cxn modelId="{93DE0BEE-B176-4BC6-BFC2-B74A9C7782B0}" type="presOf" srcId="{792D1E5D-831D-4700-9DD3-C0E47AEC0685}" destId="{19C678C4-EEF4-4999-AB28-9A17D5FB2046}" srcOrd="1" destOrd="0" presId="urn:microsoft.com/office/officeart/2005/8/layout/vList4"/>
    <dgm:cxn modelId="{6118BD81-073F-413B-9873-5CC24EFA5C53}" type="presOf" srcId="{2D31A78B-5012-4F3A-900C-23EE695B40C8}" destId="{D74A685A-8692-4420-A12B-1AA2511A0E55}" srcOrd="1" destOrd="0" presId="urn:microsoft.com/office/officeart/2005/8/layout/vList4"/>
    <dgm:cxn modelId="{4AB8838A-6217-4622-80FC-9DF26232C5F9}" srcId="{1EC1F8A0-C8C7-48A1-95E3-5861FF641894}" destId="{60D7DEF3-110A-45A8-A27D-608E59690CE1}" srcOrd="4" destOrd="0" parTransId="{BC660A08-7A0C-4AE3-82C2-BFE0CC5BFA1F}" sibTransId="{1B9A116F-18BC-4620-8670-5DB01DEA5A74}"/>
    <dgm:cxn modelId="{B187763A-6F85-42C8-8195-61FCE0B7F5A4}" type="presOf" srcId="{792D1E5D-831D-4700-9DD3-C0E47AEC0685}" destId="{F5D2BBB7-CA9F-4BDD-8AEA-3EA4C515DE55}" srcOrd="0" destOrd="0" presId="urn:microsoft.com/office/officeart/2005/8/layout/vList4"/>
    <dgm:cxn modelId="{A544D9AB-BA75-4BD5-866F-BCEA60EB071F}" srcId="{1EC1F8A0-C8C7-48A1-95E3-5861FF641894}" destId="{792D1E5D-831D-4700-9DD3-C0E47AEC0685}" srcOrd="0" destOrd="0" parTransId="{19F47652-7444-4ADA-8C7C-CF2F06520713}" sibTransId="{C7D01F38-3980-4066-BB50-7F2D93384A98}"/>
    <dgm:cxn modelId="{23DA9017-987C-49C2-A9EA-062BAB31FFA6}" type="presOf" srcId="{1EC1F8A0-C8C7-48A1-95E3-5861FF641894}" destId="{6CACA5C8-53D4-4D5C-B792-809468ADB178}" srcOrd="0" destOrd="0" presId="urn:microsoft.com/office/officeart/2005/8/layout/vList4"/>
    <dgm:cxn modelId="{C740CB07-BF54-47D4-B371-1B349111762E}" type="presOf" srcId="{2D31A78B-5012-4F3A-900C-23EE695B40C8}" destId="{525B96B2-4FB9-4AF5-9E2F-E4EC5B1BBCBA}" srcOrd="0" destOrd="0" presId="urn:microsoft.com/office/officeart/2005/8/layout/vList4"/>
    <dgm:cxn modelId="{A7EBB7E9-09FF-417B-8E39-8D038B29934E}" srcId="{1EC1F8A0-C8C7-48A1-95E3-5861FF641894}" destId="{4CC54C94-BBFE-44DA-B4D0-E7BD2FEBACF3}" srcOrd="2" destOrd="0" parTransId="{2244814C-645D-4000-9232-4AF6DA57E763}" sibTransId="{A203CBEA-EDB5-49BC-9EB6-0BC5673B0C95}"/>
    <dgm:cxn modelId="{7CDCA42C-AA8D-467F-882E-099EB77ABD88}" type="presOf" srcId="{60D7DEF3-110A-45A8-A27D-608E59690CE1}" destId="{59A9D039-1A26-4B93-817D-06FB4CFFDA57}" srcOrd="0" destOrd="0" presId="urn:microsoft.com/office/officeart/2005/8/layout/vList4"/>
    <dgm:cxn modelId="{6C06B01C-3790-4A4E-A238-92B7312591B9}" srcId="{1EC1F8A0-C8C7-48A1-95E3-5861FF641894}" destId="{2D31A78B-5012-4F3A-900C-23EE695B40C8}" srcOrd="1" destOrd="0" parTransId="{9512F8EE-7B91-4BE4-95C3-71E7C26FB6FA}" sibTransId="{69CE24D9-E1B3-42D6-91B3-71437C8BA496}"/>
    <dgm:cxn modelId="{5ABA706F-97FE-450D-9668-93A18D48C1CA}" type="presOf" srcId="{C8991198-98EE-4804-9C29-3443E8B22183}" destId="{CEF60222-B171-4B4F-A4D0-332A306A4FD4}" srcOrd="1" destOrd="0" presId="urn:microsoft.com/office/officeart/2005/8/layout/vList4"/>
    <dgm:cxn modelId="{BA2CF4E6-E13E-4AAC-B7B8-9A731DE9CAAF}" type="presParOf" srcId="{6CACA5C8-53D4-4D5C-B792-809468ADB178}" destId="{3DCBBDC9-2246-4207-84D7-7DF5FDDD8FD8}" srcOrd="0" destOrd="0" presId="urn:microsoft.com/office/officeart/2005/8/layout/vList4"/>
    <dgm:cxn modelId="{FEDF21AE-83FA-4950-867F-0D6B1C338B7A}" type="presParOf" srcId="{3DCBBDC9-2246-4207-84D7-7DF5FDDD8FD8}" destId="{F5D2BBB7-CA9F-4BDD-8AEA-3EA4C515DE55}" srcOrd="0" destOrd="0" presId="urn:microsoft.com/office/officeart/2005/8/layout/vList4"/>
    <dgm:cxn modelId="{9495E020-EC06-4FE7-BCB3-4BFB69B319CC}" type="presParOf" srcId="{3DCBBDC9-2246-4207-84D7-7DF5FDDD8FD8}" destId="{C5665D32-1029-4A80-85B7-2BA2950CBE02}" srcOrd="1" destOrd="0" presId="urn:microsoft.com/office/officeart/2005/8/layout/vList4"/>
    <dgm:cxn modelId="{A9140942-DC91-4A00-B977-8EE0820B988F}" type="presParOf" srcId="{3DCBBDC9-2246-4207-84D7-7DF5FDDD8FD8}" destId="{19C678C4-EEF4-4999-AB28-9A17D5FB2046}" srcOrd="2" destOrd="0" presId="urn:microsoft.com/office/officeart/2005/8/layout/vList4"/>
    <dgm:cxn modelId="{6521D068-FF39-4E8A-B7E3-4FB305510ABD}" type="presParOf" srcId="{6CACA5C8-53D4-4D5C-B792-809468ADB178}" destId="{B41802E6-8D83-4292-9AAB-036DC55CD4E6}" srcOrd="1" destOrd="0" presId="urn:microsoft.com/office/officeart/2005/8/layout/vList4"/>
    <dgm:cxn modelId="{5A28CBB9-F886-42B9-B115-97161E46FEDC}" type="presParOf" srcId="{6CACA5C8-53D4-4D5C-B792-809468ADB178}" destId="{BA41295C-0AC8-4169-B7E2-970065D166F8}" srcOrd="2" destOrd="0" presId="urn:microsoft.com/office/officeart/2005/8/layout/vList4"/>
    <dgm:cxn modelId="{AE2C85E1-2A79-416E-BC2C-FE8772116A85}" type="presParOf" srcId="{BA41295C-0AC8-4169-B7E2-970065D166F8}" destId="{525B96B2-4FB9-4AF5-9E2F-E4EC5B1BBCBA}" srcOrd="0" destOrd="0" presId="urn:microsoft.com/office/officeart/2005/8/layout/vList4"/>
    <dgm:cxn modelId="{A60BA421-C9A2-4219-8F04-84D81E20DBAF}" type="presParOf" srcId="{BA41295C-0AC8-4169-B7E2-970065D166F8}" destId="{D2B9E374-27C3-4635-BC51-5DC684767363}" srcOrd="1" destOrd="0" presId="urn:microsoft.com/office/officeart/2005/8/layout/vList4"/>
    <dgm:cxn modelId="{8FE307D3-D059-42C3-8CE4-59852611F337}" type="presParOf" srcId="{BA41295C-0AC8-4169-B7E2-970065D166F8}" destId="{D74A685A-8692-4420-A12B-1AA2511A0E55}" srcOrd="2" destOrd="0" presId="urn:microsoft.com/office/officeart/2005/8/layout/vList4"/>
    <dgm:cxn modelId="{8F8365BD-22E4-462C-90C7-D61C404F3F83}" type="presParOf" srcId="{6CACA5C8-53D4-4D5C-B792-809468ADB178}" destId="{BEC08D72-C20D-42F0-87D9-3705FE588E32}" srcOrd="3" destOrd="0" presId="urn:microsoft.com/office/officeart/2005/8/layout/vList4"/>
    <dgm:cxn modelId="{D17D5CD0-D4C6-4537-B365-C020E00EA5DF}" type="presParOf" srcId="{6CACA5C8-53D4-4D5C-B792-809468ADB178}" destId="{5C52DA9F-B366-4451-8FC6-7EDDDE555498}" srcOrd="4" destOrd="0" presId="urn:microsoft.com/office/officeart/2005/8/layout/vList4"/>
    <dgm:cxn modelId="{4F50C092-146E-4C32-A148-D1BF52D292F7}" type="presParOf" srcId="{5C52DA9F-B366-4451-8FC6-7EDDDE555498}" destId="{CD7B7473-A9D8-4796-A2D1-341FD46BCAAF}" srcOrd="0" destOrd="0" presId="urn:microsoft.com/office/officeart/2005/8/layout/vList4"/>
    <dgm:cxn modelId="{2C1CF16C-3740-46D1-96FB-10FE7EBEBD9A}" type="presParOf" srcId="{5C52DA9F-B366-4451-8FC6-7EDDDE555498}" destId="{47C3EAA9-1EC8-4512-80BF-39BBB25B66FB}" srcOrd="1" destOrd="0" presId="urn:microsoft.com/office/officeart/2005/8/layout/vList4"/>
    <dgm:cxn modelId="{C0E8EDE9-D816-40DB-BEC3-FF40DA35D949}" type="presParOf" srcId="{5C52DA9F-B366-4451-8FC6-7EDDDE555498}" destId="{77B0ECC1-99EB-4C32-A591-8CA78CACE77F}" srcOrd="2" destOrd="0" presId="urn:microsoft.com/office/officeart/2005/8/layout/vList4"/>
    <dgm:cxn modelId="{0255EF6B-D114-461B-ACDE-9ADB078A55B5}" type="presParOf" srcId="{6CACA5C8-53D4-4D5C-B792-809468ADB178}" destId="{0A64427C-11C4-459F-BD6F-2426094C4637}" srcOrd="5" destOrd="0" presId="urn:microsoft.com/office/officeart/2005/8/layout/vList4"/>
    <dgm:cxn modelId="{04A7D031-80F0-48F9-9596-CDC1533CA843}" type="presParOf" srcId="{6CACA5C8-53D4-4D5C-B792-809468ADB178}" destId="{DF4F163B-2284-4526-8BF9-809CC3BA413E}" srcOrd="6" destOrd="0" presId="urn:microsoft.com/office/officeart/2005/8/layout/vList4"/>
    <dgm:cxn modelId="{C76868AF-66E6-4D3B-BF5A-6593FBFBD354}" type="presParOf" srcId="{DF4F163B-2284-4526-8BF9-809CC3BA413E}" destId="{8C6A3990-74D1-4139-91DC-047A95F8CE75}" srcOrd="0" destOrd="0" presId="urn:microsoft.com/office/officeart/2005/8/layout/vList4"/>
    <dgm:cxn modelId="{32D1E9AB-1978-403F-B0C2-B1612C6C568F}" type="presParOf" srcId="{DF4F163B-2284-4526-8BF9-809CC3BA413E}" destId="{E24C9A31-A41E-4965-970F-21FF90BADD3A}" srcOrd="1" destOrd="0" presId="urn:microsoft.com/office/officeart/2005/8/layout/vList4"/>
    <dgm:cxn modelId="{A29683DA-A6AA-452C-BCB1-FFF4CE921C51}" type="presParOf" srcId="{DF4F163B-2284-4526-8BF9-809CC3BA413E}" destId="{CEF60222-B171-4B4F-A4D0-332A306A4FD4}" srcOrd="2" destOrd="0" presId="urn:microsoft.com/office/officeart/2005/8/layout/vList4"/>
    <dgm:cxn modelId="{7D45513E-0434-4C90-A46E-CB2E6E2CE168}" type="presParOf" srcId="{6CACA5C8-53D4-4D5C-B792-809468ADB178}" destId="{C49FF256-B611-4A89-BBF5-6CFB0C4DB1BE}" srcOrd="7" destOrd="0" presId="urn:microsoft.com/office/officeart/2005/8/layout/vList4"/>
    <dgm:cxn modelId="{131E3129-B2EB-41F2-BB18-93253108E563}" type="presParOf" srcId="{6CACA5C8-53D4-4D5C-B792-809468ADB178}" destId="{7DEA1E56-BDBF-483E-A038-503DCCC70BCF}" srcOrd="8" destOrd="0" presId="urn:microsoft.com/office/officeart/2005/8/layout/vList4"/>
    <dgm:cxn modelId="{900D91BA-5B17-4185-862D-F2A5A4E8DE1E}" type="presParOf" srcId="{7DEA1E56-BDBF-483E-A038-503DCCC70BCF}" destId="{59A9D039-1A26-4B93-817D-06FB4CFFDA57}" srcOrd="0" destOrd="0" presId="urn:microsoft.com/office/officeart/2005/8/layout/vList4"/>
    <dgm:cxn modelId="{CA046DB5-D5A8-46A5-81C0-1D797CAEDE2A}" type="presParOf" srcId="{7DEA1E56-BDBF-483E-A038-503DCCC70BCF}" destId="{370B8DCC-A1C3-41E8-A5FB-28C329F0D806}" srcOrd="1" destOrd="0" presId="urn:microsoft.com/office/officeart/2005/8/layout/vList4"/>
    <dgm:cxn modelId="{4A0F38BB-1D78-46E4-9D22-39D66E5BFBAA}" type="presParOf" srcId="{7DEA1E56-BDBF-483E-A038-503DCCC70BCF}" destId="{ECAFD2B3-4AF2-410B-AADD-03957A9AE18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DF548-35D6-417F-91DF-D06905EFE635}"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GB"/>
        </a:p>
      </dgm:t>
    </dgm:pt>
    <dgm:pt modelId="{402FC8B2-9D1B-42E9-B4BC-0E13734F3C92}">
      <dgm:prSet/>
      <dgm:spPr>
        <a:ln>
          <a:noFill/>
        </a:ln>
      </dgm:spPr>
      <dgm:t>
        <a:bodyPr/>
        <a:lstStyle/>
        <a:p>
          <a:pPr algn="ctr" rtl="0"/>
          <a:r>
            <a:rPr lang="en-GB" b="1" dirty="0" smtClean="0"/>
            <a:t>Understand current system</a:t>
          </a:r>
          <a:endParaRPr lang="en-GB" b="1" dirty="0"/>
        </a:p>
      </dgm:t>
    </dgm:pt>
    <dgm:pt modelId="{8E02286C-1233-49B2-8506-22F477035A2C}" type="parTrans" cxnId="{40F220CA-702B-40F6-82DD-ADFE224EC4C7}">
      <dgm:prSet/>
      <dgm:spPr/>
      <dgm:t>
        <a:bodyPr/>
        <a:lstStyle/>
        <a:p>
          <a:pPr algn="ctr"/>
          <a:endParaRPr lang="en-GB" b="1"/>
        </a:p>
      </dgm:t>
    </dgm:pt>
    <dgm:pt modelId="{90485103-BAF3-4C03-B9E2-D5C74B17C3EB}" type="sibTrans" cxnId="{40F220CA-702B-40F6-82DD-ADFE224EC4C7}">
      <dgm:prSet/>
      <dgm:spPr/>
      <dgm:t>
        <a:bodyPr/>
        <a:lstStyle/>
        <a:p>
          <a:pPr algn="ctr"/>
          <a:endParaRPr lang="en-GB" b="1"/>
        </a:p>
      </dgm:t>
    </dgm:pt>
    <dgm:pt modelId="{504E3557-F2B9-4956-93E2-660D17154EA5}">
      <dgm:prSet/>
      <dgm:spPr>
        <a:ln>
          <a:noFill/>
        </a:ln>
      </dgm:spPr>
      <dgm:t>
        <a:bodyPr/>
        <a:lstStyle/>
        <a:p>
          <a:pPr algn="ctr" rtl="0"/>
          <a:r>
            <a:rPr lang="en-GB" b="1" dirty="0" smtClean="0"/>
            <a:t>Develop aim and change theory</a:t>
          </a:r>
          <a:endParaRPr lang="en-GB" b="1" dirty="0"/>
        </a:p>
      </dgm:t>
    </dgm:pt>
    <dgm:pt modelId="{A200FA6F-48DE-41B9-8D7B-FAF00F5D52B9}" type="parTrans" cxnId="{EE52955B-B1DB-479E-BF3C-1D37471CCE7D}">
      <dgm:prSet/>
      <dgm:spPr/>
      <dgm:t>
        <a:bodyPr/>
        <a:lstStyle/>
        <a:p>
          <a:pPr algn="ctr"/>
          <a:endParaRPr lang="en-GB" b="1"/>
        </a:p>
      </dgm:t>
    </dgm:pt>
    <dgm:pt modelId="{D95AE470-9912-4C06-B0AD-375E32ED3D6B}" type="sibTrans" cxnId="{EE52955B-B1DB-479E-BF3C-1D37471CCE7D}">
      <dgm:prSet/>
      <dgm:spPr/>
      <dgm:t>
        <a:bodyPr/>
        <a:lstStyle/>
        <a:p>
          <a:pPr algn="ctr"/>
          <a:endParaRPr lang="en-GB" b="1"/>
        </a:p>
      </dgm:t>
    </dgm:pt>
    <dgm:pt modelId="{BF8C687D-7FB3-40E7-8B70-D0404B78ECCF}">
      <dgm:prSet/>
      <dgm:spPr>
        <a:ln>
          <a:noFill/>
        </a:ln>
      </dgm:spPr>
      <dgm:t>
        <a:bodyPr/>
        <a:lstStyle/>
        <a:p>
          <a:pPr algn="ctr" rtl="0"/>
          <a:r>
            <a:rPr lang="en-GB" b="1" dirty="0" smtClean="0"/>
            <a:t>Develop change ideas</a:t>
          </a:r>
          <a:endParaRPr lang="en-GB" b="1" dirty="0"/>
        </a:p>
      </dgm:t>
    </dgm:pt>
    <dgm:pt modelId="{3B239D1D-933B-46B6-B492-37C441CABE38}" type="parTrans" cxnId="{7235DCEF-2FB7-4BF7-97BA-E6203966DBF1}">
      <dgm:prSet/>
      <dgm:spPr/>
      <dgm:t>
        <a:bodyPr/>
        <a:lstStyle/>
        <a:p>
          <a:pPr algn="ctr"/>
          <a:endParaRPr lang="en-GB" b="1"/>
        </a:p>
      </dgm:t>
    </dgm:pt>
    <dgm:pt modelId="{85F918BF-719A-488E-A989-9B566434CCB2}" type="sibTrans" cxnId="{7235DCEF-2FB7-4BF7-97BA-E6203966DBF1}">
      <dgm:prSet/>
      <dgm:spPr/>
      <dgm:t>
        <a:bodyPr/>
        <a:lstStyle/>
        <a:p>
          <a:pPr algn="ctr"/>
          <a:endParaRPr lang="en-GB" b="1"/>
        </a:p>
      </dgm:t>
    </dgm:pt>
    <dgm:pt modelId="{81959B6F-44A1-4FFE-934B-5A10E9B02B68}">
      <dgm:prSet/>
      <dgm:spPr>
        <a:ln>
          <a:noFill/>
        </a:ln>
      </dgm:spPr>
      <dgm:t>
        <a:bodyPr/>
        <a:lstStyle/>
        <a:p>
          <a:pPr algn="ctr" rtl="0"/>
          <a:r>
            <a:rPr lang="en-GB" b="1" dirty="0" smtClean="0"/>
            <a:t>Test and refine ideas, building knowledge</a:t>
          </a:r>
          <a:endParaRPr lang="en-GB" b="1" dirty="0"/>
        </a:p>
      </dgm:t>
    </dgm:pt>
    <dgm:pt modelId="{4D268BC2-3BE0-441E-9C35-DE21663CDD1D}" type="parTrans" cxnId="{F2E83140-6846-4023-B5BB-058539FD234F}">
      <dgm:prSet/>
      <dgm:spPr/>
      <dgm:t>
        <a:bodyPr/>
        <a:lstStyle/>
        <a:p>
          <a:pPr algn="ctr"/>
          <a:endParaRPr lang="en-GB"/>
        </a:p>
      </dgm:t>
    </dgm:pt>
    <dgm:pt modelId="{739B1901-34F3-4BE5-B4E7-495D7C443D19}" type="sibTrans" cxnId="{F2E83140-6846-4023-B5BB-058539FD234F}">
      <dgm:prSet/>
      <dgm:spPr/>
      <dgm:t>
        <a:bodyPr/>
        <a:lstStyle/>
        <a:p>
          <a:pPr algn="ctr"/>
          <a:endParaRPr lang="en-GB"/>
        </a:p>
      </dgm:t>
    </dgm:pt>
    <dgm:pt modelId="{E2D4AFB2-3D8E-4E0A-A9BA-3115BDF44A15}">
      <dgm:prSet/>
      <dgm:spPr>
        <a:ln>
          <a:noFill/>
        </a:ln>
      </dgm:spPr>
      <dgm:t>
        <a:bodyPr/>
        <a:lstStyle/>
        <a:p>
          <a:pPr algn="ctr" rtl="0"/>
          <a:r>
            <a:rPr lang="en-GB" b="1" dirty="0" smtClean="0"/>
            <a:t>Start to implement</a:t>
          </a:r>
          <a:endParaRPr lang="en-GB" b="1" dirty="0"/>
        </a:p>
      </dgm:t>
    </dgm:pt>
    <dgm:pt modelId="{83E595F3-0508-4A6A-9A6A-4E7C52651FEA}" type="parTrans" cxnId="{67184E90-DCE5-496D-BC55-3E2A690B3D21}">
      <dgm:prSet/>
      <dgm:spPr/>
      <dgm:t>
        <a:bodyPr/>
        <a:lstStyle/>
        <a:p>
          <a:pPr algn="ctr"/>
          <a:endParaRPr lang="en-GB"/>
        </a:p>
      </dgm:t>
    </dgm:pt>
    <dgm:pt modelId="{D1A0CFA2-23E6-42BB-B842-C816CFE3D2F4}" type="sibTrans" cxnId="{67184E90-DCE5-496D-BC55-3E2A690B3D21}">
      <dgm:prSet/>
      <dgm:spPr/>
      <dgm:t>
        <a:bodyPr/>
        <a:lstStyle/>
        <a:p>
          <a:pPr algn="ctr"/>
          <a:endParaRPr lang="en-GB"/>
        </a:p>
      </dgm:t>
    </dgm:pt>
    <dgm:pt modelId="{6E0BFD3E-C3FA-4903-8E07-FDC9AD6E450F}">
      <dgm:prSet/>
      <dgm:spPr>
        <a:ln>
          <a:noFill/>
        </a:ln>
      </dgm:spPr>
      <dgm:t>
        <a:bodyPr/>
        <a:lstStyle/>
        <a:p>
          <a:pPr algn="ctr" rtl="0"/>
          <a:r>
            <a:rPr lang="en-GB" b="1" dirty="0" smtClean="0"/>
            <a:t>Building will</a:t>
          </a:r>
          <a:endParaRPr lang="en-GB" b="1" dirty="0"/>
        </a:p>
      </dgm:t>
    </dgm:pt>
    <dgm:pt modelId="{73BEFEDB-9FEC-42D4-A8F7-41BAE6AF7CE4}" type="parTrans" cxnId="{A816BAF1-BD6E-43BD-9D2E-04D5A245D353}">
      <dgm:prSet/>
      <dgm:spPr/>
      <dgm:t>
        <a:bodyPr/>
        <a:lstStyle/>
        <a:p>
          <a:pPr algn="ctr"/>
          <a:endParaRPr lang="en-GB"/>
        </a:p>
      </dgm:t>
    </dgm:pt>
    <dgm:pt modelId="{99050A47-3A73-4FFD-A902-42C4D9C3138F}" type="sibTrans" cxnId="{A816BAF1-BD6E-43BD-9D2E-04D5A245D353}">
      <dgm:prSet/>
      <dgm:spPr/>
      <dgm:t>
        <a:bodyPr/>
        <a:lstStyle/>
        <a:p>
          <a:pPr algn="ctr"/>
          <a:endParaRPr lang="en-GB"/>
        </a:p>
      </dgm:t>
    </dgm:pt>
    <dgm:pt modelId="{5A03F794-7522-4E0A-8C50-3617E783B1AD}" type="pres">
      <dgm:prSet presAssocID="{E86DF548-35D6-417F-91DF-D06905EFE635}" presName="CompostProcess" presStyleCnt="0">
        <dgm:presLayoutVars>
          <dgm:dir/>
          <dgm:resizeHandles val="exact"/>
        </dgm:presLayoutVars>
      </dgm:prSet>
      <dgm:spPr/>
      <dgm:t>
        <a:bodyPr/>
        <a:lstStyle/>
        <a:p>
          <a:endParaRPr lang="en-GB"/>
        </a:p>
      </dgm:t>
    </dgm:pt>
    <dgm:pt modelId="{1831495E-BB3E-4701-B6C2-A724AA15B7E9}" type="pres">
      <dgm:prSet presAssocID="{E86DF548-35D6-417F-91DF-D06905EFE635}" presName="arrow" presStyleLbl="bgShp" presStyleIdx="0" presStyleCnt="1" custScaleX="105882" custScaleY="95923" custLinFactNeighborX="-980" custLinFactNeighborY="760"/>
      <dgm:spPr>
        <a:solidFill>
          <a:schemeClr val="accent4">
            <a:lumMod val="20000"/>
            <a:lumOff val="80000"/>
          </a:schemeClr>
        </a:solidFill>
      </dgm:spPr>
      <dgm:t>
        <a:bodyPr/>
        <a:lstStyle/>
        <a:p>
          <a:endParaRPr lang="en-GB"/>
        </a:p>
      </dgm:t>
    </dgm:pt>
    <dgm:pt modelId="{23560627-01D8-4CE7-BD67-4F7BE446A8BB}" type="pres">
      <dgm:prSet presAssocID="{E86DF548-35D6-417F-91DF-D06905EFE635}" presName="linearProcess" presStyleCnt="0"/>
      <dgm:spPr/>
      <dgm:t>
        <a:bodyPr/>
        <a:lstStyle/>
        <a:p>
          <a:endParaRPr lang="en-GB"/>
        </a:p>
      </dgm:t>
    </dgm:pt>
    <dgm:pt modelId="{8B4C254A-D40E-4711-B082-2303E19152DB}" type="pres">
      <dgm:prSet presAssocID="{6E0BFD3E-C3FA-4903-8E07-FDC9AD6E450F}" presName="textNode" presStyleLbl="node1" presStyleIdx="0" presStyleCnt="6">
        <dgm:presLayoutVars>
          <dgm:bulletEnabled val="1"/>
        </dgm:presLayoutVars>
      </dgm:prSet>
      <dgm:spPr/>
      <dgm:t>
        <a:bodyPr/>
        <a:lstStyle/>
        <a:p>
          <a:endParaRPr lang="en-GB"/>
        </a:p>
      </dgm:t>
    </dgm:pt>
    <dgm:pt modelId="{BFB03A43-1D00-473A-99D5-1D9C8FF136A4}" type="pres">
      <dgm:prSet presAssocID="{99050A47-3A73-4FFD-A902-42C4D9C3138F}" presName="sibTrans" presStyleCnt="0"/>
      <dgm:spPr/>
    </dgm:pt>
    <dgm:pt modelId="{3EA99504-0342-4640-A73A-32CE69ED9509}" type="pres">
      <dgm:prSet presAssocID="{402FC8B2-9D1B-42E9-B4BC-0E13734F3C92}" presName="textNode" presStyleLbl="node1" presStyleIdx="1" presStyleCnt="6">
        <dgm:presLayoutVars>
          <dgm:bulletEnabled val="1"/>
        </dgm:presLayoutVars>
      </dgm:prSet>
      <dgm:spPr/>
      <dgm:t>
        <a:bodyPr/>
        <a:lstStyle/>
        <a:p>
          <a:endParaRPr lang="en-GB"/>
        </a:p>
      </dgm:t>
    </dgm:pt>
    <dgm:pt modelId="{36469B8E-D2A3-48C4-9716-21453C5B5993}" type="pres">
      <dgm:prSet presAssocID="{90485103-BAF3-4C03-B9E2-D5C74B17C3EB}" presName="sibTrans" presStyleCnt="0"/>
      <dgm:spPr/>
      <dgm:t>
        <a:bodyPr/>
        <a:lstStyle/>
        <a:p>
          <a:endParaRPr lang="en-GB"/>
        </a:p>
      </dgm:t>
    </dgm:pt>
    <dgm:pt modelId="{2CAC0CF5-683D-414E-A3BB-42A041F7204A}" type="pres">
      <dgm:prSet presAssocID="{504E3557-F2B9-4956-93E2-660D17154EA5}" presName="textNode" presStyleLbl="node1" presStyleIdx="2" presStyleCnt="6">
        <dgm:presLayoutVars>
          <dgm:bulletEnabled val="1"/>
        </dgm:presLayoutVars>
      </dgm:prSet>
      <dgm:spPr/>
      <dgm:t>
        <a:bodyPr/>
        <a:lstStyle/>
        <a:p>
          <a:endParaRPr lang="en-GB"/>
        </a:p>
      </dgm:t>
    </dgm:pt>
    <dgm:pt modelId="{99DFB200-3C2E-4D8B-B3E3-C7ED91032017}" type="pres">
      <dgm:prSet presAssocID="{D95AE470-9912-4C06-B0AD-375E32ED3D6B}" presName="sibTrans" presStyleCnt="0"/>
      <dgm:spPr/>
      <dgm:t>
        <a:bodyPr/>
        <a:lstStyle/>
        <a:p>
          <a:endParaRPr lang="en-GB"/>
        </a:p>
      </dgm:t>
    </dgm:pt>
    <dgm:pt modelId="{37F1F137-3B62-4BDE-B2AC-7507A0933880}" type="pres">
      <dgm:prSet presAssocID="{BF8C687D-7FB3-40E7-8B70-D0404B78ECCF}" presName="textNode" presStyleLbl="node1" presStyleIdx="3" presStyleCnt="6">
        <dgm:presLayoutVars>
          <dgm:bulletEnabled val="1"/>
        </dgm:presLayoutVars>
      </dgm:prSet>
      <dgm:spPr/>
      <dgm:t>
        <a:bodyPr/>
        <a:lstStyle/>
        <a:p>
          <a:endParaRPr lang="en-GB"/>
        </a:p>
      </dgm:t>
    </dgm:pt>
    <dgm:pt modelId="{9851821E-5689-48CC-BCA9-B8114C8E6923}" type="pres">
      <dgm:prSet presAssocID="{85F918BF-719A-488E-A989-9B566434CCB2}" presName="sibTrans" presStyleCnt="0"/>
      <dgm:spPr/>
    </dgm:pt>
    <dgm:pt modelId="{86809593-011A-4731-9918-4029E2D8ACB8}" type="pres">
      <dgm:prSet presAssocID="{81959B6F-44A1-4FFE-934B-5A10E9B02B68}" presName="textNode" presStyleLbl="node1" presStyleIdx="4" presStyleCnt="6">
        <dgm:presLayoutVars>
          <dgm:bulletEnabled val="1"/>
        </dgm:presLayoutVars>
      </dgm:prSet>
      <dgm:spPr/>
      <dgm:t>
        <a:bodyPr/>
        <a:lstStyle/>
        <a:p>
          <a:endParaRPr lang="en-GB"/>
        </a:p>
      </dgm:t>
    </dgm:pt>
    <dgm:pt modelId="{4B72342C-02DF-496E-A06E-179630E1B1A6}" type="pres">
      <dgm:prSet presAssocID="{739B1901-34F3-4BE5-B4E7-495D7C443D19}" presName="sibTrans" presStyleCnt="0"/>
      <dgm:spPr/>
    </dgm:pt>
    <dgm:pt modelId="{AD2050C4-E9B7-4D10-A70B-1D9167732C60}" type="pres">
      <dgm:prSet presAssocID="{E2D4AFB2-3D8E-4E0A-A9BA-3115BDF44A15}" presName="textNode" presStyleLbl="node1" presStyleIdx="5" presStyleCnt="6">
        <dgm:presLayoutVars>
          <dgm:bulletEnabled val="1"/>
        </dgm:presLayoutVars>
      </dgm:prSet>
      <dgm:spPr/>
      <dgm:t>
        <a:bodyPr/>
        <a:lstStyle/>
        <a:p>
          <a:endParaRPr lang="en-GB"/>
        </a:p>
      </dgm:t>
    </dgm:pt>
  </dgm:ptLst>
  <dgm:cxnLst>
    <dgm:cxn modelId="{7235DCEF-2FB7-4BF7-97BA-E6203966DBF1}" srcId="{E86DF548-35D6-417F-91DF-D06905EFE635}" destId="{BF8C687D-7FB3-40E7-8B70-D0404B78ECCF}" srcOrd="3" destOrd="0" parTransId="{3B239D1D-933B-46B6-B492-37C441CABE38}" sibTransId="{85F918BF-719A-488E-A989-9B566434CCB2}"/>
    <dgm:cxn modelId="{D7CEEF09-7666-42AC-8563-AD5B6679B254}" type="presOf" srcId="{E2D4AFB2-3D8E-4E0A-A9BA-3115BDF44A15}" destId="{AD2050C4-E9B7-4D10-A70B-1D9167732C60}" srcOrd="0" destOrd="0" presId="urn:microsoft.com/office/officeart/2005/8/layout/hProcess9"/>
    <dgm:cxn modelId="{708BD7B7-22F6-41AB-AA17-0985DB88842F}" type="presOf" srcId="{402FC8B2-9D1B-42E9-B4BC-0E13734F3C92}" destId="{3EA99504-0342-4640-A73A-32CE69ED9509}" srcOrd="0" destOrd="0" presId="urn:microsoft.com/office/officeart/2005/8/layout/hProcess9"/>
    <dgm:cxn modelId="{AF456B40-FADA-4551-8440-21EF38BC0ABA}" type="presOf" srcId="{E86DF548-35D6-417F-91DF-D06905EFE635}" destId="{5A03F794-7522-4E0A-8C50-3617E783B1AD}" srcOrd="0" destOrd="0" presId="urn:microsoft.com/office/officeart/2005/8/layout/hProcess9"/>
    <dgm:cxn modelId="{A0553348-4EAB-4FE4-BA59-E3D903CE8E3A}" type="presOf" srcId="{81959B6F-44A1-4FFE-934B-5A10E9B02B68}" destId="{86809593-011A-4731-9918-4029E2D8ACB8}" srcOrd="0" destOrd="0" presId="urn:microsoft.com/office/officeart/2005/8/layout/hProcess9"/>
    <dgm:cxn modelId="{E979CC05-1A8D-4A28-8A16-FB834F715B9A}" type="presOf" srcId="{BF8C687D-7FB3-40E7-8B70-D0404B78ECCF}" destId="{37F1F137-3B62-4BDE-B2AC-7507A0933880}" srcOrd="0" destOrd="0" presId="urn:microsoft.com/office/officeart/2005/8/layout/hProcess9"/>
    <dgm:cxn modelId="{EE52955B-B1DB-479E-BF3C-1D37471CCE7D}" srcId="{E86DF548-35D6-417F-91DF-D06905EFE635}" destId="{504E3557-F2B9-4956-93E2-660D17154EA5}" srcOrd="2" destOrd="0" parTransId="{A200FA6F-48DE-41B9-8D7B-FAF00F5D52B9}" sibTransId="{D95AE470-9912-4C06-B0AD-375E32ED3D6B}"/>
    <dgm:cxn modelId="{F7FDB91E-D6C7-4160-9AB4-EDD91E7AF466}" type="presOf" srcId="{6E0BFD3E-C3FA-4903-8E07-FDC9AD6E450F}" destId="{8B4C254A-D40E-4711-B082-2303E19152DB}" srcOrd="0" destOrd="0" presId="urn:microsoft.com/office/officeart/2005/8/layout/hProcess9"/>
    <dgm:cxn modelId="{A816BAF1-BD6E-43BD-9D2E-04D5A245D353}" srcId="{E86DF548-35D6-417F-91DF-D06905EFE635}" destId="{6E0BFD3E-C3FA-4903-8E07-FDC9AD6E450F}" srcOrd="0" destOrd="0" parTransId="{73BEFEDB-9FEC-42D4-A8F7-41BAE6AF7CE4}" sibTransId="{99050A47-3A73-4FFD-A902-42C4D9C3138F}"/>
    <dgm:cxn modelId="{F2E83140-6846-4023-B5BB-058539FD234F}" srcId="{E86DF548-35D6-417F-91DF-D06905EFE635}" destId="{81959B6F-44A1-4FFE-934B-5A10E9B02B68}" srcOrd="4" destOrd="0" parTransId="{4D268BC2-3BE0-441E-9C35-DE21663CDD1D}" sibTransId="{739B1901-34F3-4BE5-B4E7-495D7C443D19}"/>
    <dgm:cxn modelId="{67184E90-DCE5-496D-BC55-3E2A690B3D21}" srcId="{E86DF548-35D6-417F-91DF-D06905EFE635}" destId="{E2D4AFB2-3D8E-4E0A-A9BA-3115BDF44A15}" srcOrd="5" destOrd="0" parTransId="{83E595F3-0508-4A6A-9A6A-4E7C52651FEA}" sibTransId="{D1A0CFA2-23E6-42BB-B842-C816CFE3D2F4}"/>
    <dgm:cxn modelId="{40F220CA-702B-40F6-82DD-ADFE224EC4C7}" srcId="{E86DF548-35D6-417F-91DF-D06905EFE635}" destId="{402FC8B2-9D1B-42E9-B4BC-0E13734F3C92}" srcOrd="1" destOrd="0" parTransId="{8E02286C-1233-49B2-8506-22F477035A2C}" sibTransId="{90485103-BAF3-4C03-B9E2-D5C74B17C3EB}"/>
    <dgm:cxn modelId="{72CB53AF-488C-4DE0-BCAB-F513CED86651}" type="presOf" srcId="{504E3557-F2B9-4956-93E2-660D17154EA5}" destId="{2CAC0CF5-683D-414E-A3BB-42A041F7204A}" srcOrd="0" destOrd="0" presId="urn:microsoft.com/office/officeart/2005/8/layout/hProcess9"/>
    <dgm:cxn modelId="{73344D73-ABEF-4288-9270-0B51E12FC64F}" type="presParOf" srcId="{5A03F794-7522-4E0A-8C50-3617E783B1AD}" destId="{1831495E-BB3E-4701-B6C2-A724AA15B7E9}" srcOrd="0" destOrd="0" presId="urn:microsoft.com/office/officeart/2005/8/layout/hProcess9"/>
    <dgm:cxn modelId="{5FCD918F-D13E-4C81-B36D-6F90491F4E76}" type="presParOf" srcId="{5A03F794-7522-4E0A-8C50-3617E783B1AD}" destId="{23560627-01D8-4CE7-BD67-4F7BE446A8BB}" srcOrd="1" destOrd="0" presId="urn:microsoft.com/office/officeart/2005/8/layout/hProcess9"/>
    <dgm:cxn modelId="{583214F1-5A66-4646-B7A1-B43702660B1C}" type="presParOf" srcId="{23560627-01D8-4CE7-BD67-4F7BE446A8BB}" destId="{8B4C254A-D40E-4711-B082-2303E19152DB}" srcOrd="0" destOrd="0" presId="urn:microsoft.com/office/officeart/2005/8/layout/hProcess9"/>
    <dgm:cxn modelId="{D8912205-59A3-480A-8D84-66A2EA38506E}" type="presParOf" srcId="{23560627-01D8-4CE7-BD67-4F7BE446A8BB}" destId="{BFB03A43-1D00-473A-99D5-1D9C8FF136A4}" srcOrd="1" destOrd="0" presId="urn:microsoft.com/office/officeart/2005/8/layout/hProcess9"/>
    <dgm:cxn modelId="{FDA03E1E-D943-45FD-90BC-EC154D2F17E3}" type="presParOf" srcId="{23560627-01D8-4CE7-BD67-4F7BE446A8BB}" destId="{3EA99504-0342-4640-A73A-32CE69ED9509}" srcOrd="2" destOrd="0" presId="urn:microsoft.com/office/officeart/2005/8/layout/hProcess9"/>
    <dgm:cxn modelId="{EED43C44-F281-48BB-99B6-EA7BC749AB4D}" type="presParOf" srcId="{23560627-01D8-4CE7-BD67-4F7BE446A8BB}" destId="{36469B8E-D2A3-48C4-9716-21453C5B5993}" srcOrd="3" destOrd="0" presId="urn:microsoft.com/office/officeart/2005/8/layout/hProcess9"/>
    <dgm:cxn modelId="{DB4F67C6-A34C-4677-84AC-9384DDB66BD6}" type="presParOf" srcId="{23560627-01D8-4CE7-BD67-4F7BE446A8BB}" destId="{2CAC0CF5-683D-414E-A3BB-42A041F7204A}" srcOrd="4" destOrd="0" presId="urn:microsoft.com/office/officeart/2005/8/layout/hProcess9"/>
    <dgm:cxn modelId="{A062A097-561B-4D9F-AB63-71DBDCE7DE87}" type="presParOf" srcId="{23560627-01D8-4CE7-BD67-4F7BE446A8BB}" destId="{99DFB200-3C2E-4D8B-B3E3-C7ED91032017}" srcOrd="5" destOrd="0" presId="urn:microsoft.com/office/officeart/2005/8/layout/hProcess9"/>
    <dgm:cxn modelId="{CE192CC3-DA1C-44C7-ADB2-C75ED73EC395}" type="presParOf" srcId="{23560627-01D8-4CE7-BD67-4F7BE446A8BB}" destId="{37F1F137-3B62-4BDE-B2AC-7507A0933880}" srcOrd="6" destOrd="0" presId="urn:microsoft.com/office/officeart/2005/8/layout/hProcess9"/>
    <dgm:cxn modelId="{9B9262E9-1FE8-4E68-8FF2-72592ED84B7D}" type="presParOf" srcId="{23560627-01D8-4CE7-BD67-4F7BE446A8BB}" destId="{9851821E-5689-48CC-BCA9-B8114C8E6923}" srcOrd="7" destOrd="0" presId="urn:microsoft.com/office/officeart/2005/8/layout/hProcess9"/>
    <dgm:cxn modelId="{DD4ADAC7-3F67-46E4-8000-5D3CDEBF92A0}" type="presParOf" srcId="{23560627-01D8-4CE7-BD67-4F7BE446A8BB}" destId="{86809593-011A-4731-9918-4029E2D8ACB8}" srcOrd="8" destOrd="0" presId="urn:microsoft.com/office/officeart/2005/8/layout/hProcess9"/>
    <dgm:cxn modelId="{ACE59E3A-C209-4007-914A-6DEA4715D40D}" type="presParOf" srcId="{23560627-01D8-4CE7-BD67-4F7BE446A8BB}" destId="{4B72342C-02DF-496E-A06E-179630E1B1A6}" srcOrd="9" destOrd="0" presId="urn:microsoft.com/office/officeart/2005/8/layout/hProcess9"/>
    <dgm:cxn modelId="{7E8B6D35-DC71-437A-BB96-23107D0D7747}" type="presParOf" srcId="{23560627-01D8-4CE7-BD67-4F7BE446A8BB}" destId="{AD2050C4-E9B7-4D10-A70B-1D9167732C6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DF548-35D6-417F-91DF-D06905EFE635}"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GB"/>
        </a:p>
      </dgm:t>
    </dgm:pt>
    <dgm:pt modelId="{402FC8B2-9D1B-42E9-B4BC-0E13734F3C92}">
      <dgm:prSet/>
      <dgm:spPr>
        <a:ln>
          <a:noFill/>
        </a:ln>
      </dgm:spPr>
      <dgm:t>
        <a:bodyPr/>
        <a:lstStyle/>
        <a:p>
          <a:pPr algn="ctr" rtl="0"/>
          <a:r>
            <a:rPr lang="en-GB" b="1" dirty="0" smtClean="0"/>
            <a:t>Understand current system</a:t>
          </a:r>
          <a:endParaRPr lang="en-GB" b="1" dirty="0"/>
        </a:p>
      </dgm:t>
    </dgm:pt>
    <dgm:pt modelId="{8E02286C-1233-49B2-8506-22F477035A2C}" type="parTrans" cxnId="{40F220CA-702B-40F6-82DD-ADFE224EC4C7}">
      <dgm:prSet/>
      <dgm:spPr/>
      <dgm:t>
        <a:bodyPr/>
        <a:lstStyle/>
        <a:p>
          <a:pPr algn="ctr"/>
          <a:endParaRPr lang="en-GB" b="1"/>
        </a:p>
      </dgm:t>
    </dgm:pt>
    <dgm:pt modelId="{90485103-BAF3-4C03-B9E2-D5C74B17C3EB}" type="sibTrans" cxnId="{40F220CA-702B-40F6-82DD-ADFE224EC4C7}">
      <dgm:prSet/>
      <dgm:spPr/>
      <dgm:t>
        <a:bodyPr/>
        <a:lstStyle/>
        <a:p>
          <a:pPr algn="ctr"/>
          <a:endParaRPr lang="en-GB" b="1"/>
        </a:p>
      </dgm:t>
    </dgm:pt>
    <dgm:pt modelId="{504E3557-F2B9-4956-93E2-660D17154EA5}">
      <dgm:prSet/>
      <dgm:spPr>
        <a:ln>
          <a:noFill/>
        </a:ln>
      </dgm:spPr>
      <dgm:t>
        <a:bodyPr/>
        <a:lstStyle/>
        <a:p>
          <a:pPr algn="ctr" rtl="0"/>
          <a:r>
            <a:rPr lang="en-GB" b="1" dirty="0" smtClean="0"/>
            <a:t>Develop aim and change theory</a:t>
          </a:r>
          <a:endParaRPr lang="en-GB" b="1" dirty="0"/>
        </a:p>
      </dgm:t>
    </dgm:pt>
    <dgm:pt modelId="{A200FA6F-48DE-41B9-8D7B-FAF00F5D52B9}" type="parTrans" cxnId="{EE52955B-B1DB-479E-BF3C-1D37471CCE7D}">
      <dgm:prSet/>
      <dgm:spPr/>
      <dgm:t>
        <a:bodyPr/>
        <a:lstStyle/>
        <a:p>
          <a:pPr algn="ctr"/>
          <a:endParaRPr lang="en-GB" b="1"/>
        </a:p>
      </dgm:t>
    </dgm:pt>
    <dgm:pt modelId="{D95AE470-9912-4C06-B0AD-375E32ED3D6B}" type="sibTrans" cxnId="{EE52955B-B1DB-479E-BF3C-1D37471CCE7D}">
      <dgm:prSet/>
      <dgm:spPr/>
      <dgm:t>
        <a:bodyPr/>
        <a:lstStyle/>
        <a:p>
          <a:pPr algn="ctr"/>
          <a:endParaRPr lang="en-GB" b="1"/>
        </a:p>
      </dgm:t>
    </dgm:pt>
    <dgm:pt modelId="{BF8C687D-7FB3-40E7-8B70-D0404B78ECCF}">
      <dgm:prSet/>
      <dgm:spPr>
        <a:ln>
          <a:noFill/>
        </a:ln>
      </dgm:spPr>
      <dgm:t>
        <a:bodyPr/>
        <a:lstStyle/>
        <a:p>
          <a:pPr algn="ctr" rtl="0"/>
          <a:r>
            <a:rPr lang="en-GB" b="1" dirty="0" smtClean="0"/>
            <a:t>Develop change ideas</a:t>
          </a:r>
          <a:endParaRPr lang="en-GB" b="1" dirty="0"/>
        </a:p>
      </dgm:t>
    </dgm:pt>
    <dgm:pt modelId="{3B239D1D-933B-46B6-B492-37C441CABE38}" type="parTrans" cxnId="{7235DCEF-2FB7-4BF7-97BA-E6203966DBF1}">
      <dgm:prSet/>
      <dgm:spPr/>
      <dgm:t>
        <a:bodyPr/>
        <a:lstStyle/>
        <a:p>
          <a:pPr algn="ctr"/>
          <a:endParaRPr lang="en-GB" b="1"/>
        </a:p>
      </dgm:t>
    </dgm:pt>
    <dgm:pt modelId="{85F918BF-719A-488E-A989-9B566434CCB2}" type="sibTrans" cxnId="{7235DCEF-2FB7-4BF7-97BA-E6203966DBF1}">
      <dgm:prSet/>
      <dgm:spPr/>
      <dgm:t>
        <a:bodyPr/>
        <a:lstStyle/>
        <a:p>
          <a:pPr algn="ctr"/>
          <a:endParaRPr lang="en-GB" b="1"/>
        </a:p>
      </dgm:t>
    </dgm:pt>
    <dgm:pt modelId="{81959B6F-44A1-4FFE-934B-5A10E9B02B68}">
      <dgm:prSet/>
      <dgm:spPr>
        <a:ln>
          <a:noFill/>
        </a:ln>
      </dgm:spPr>
      <dgm:t>
        <a:bodyPr/>
        <a:lstStyle/>
        <a:p>
          <a:pPr algn="ctr" rtl="0"/>
          <a:r>
            <a:rPr lang="en-GB" b="1" dirty="0" smtClean="0"/>
            <a:t>Test and refine ideas, building knowledge</a:t>
          </a:r>
          <a:endParaRPr lang="en-GB" b="1" dirty="0"/>
        </a:p>
      </dgm:t>
    </dgm:pt>
    <dgm:pt modelId="{4D268BC2-3BE0-441E-9C35-DE21663CDD1D}" type="parTrans" cxnId="{F2E83140-6846-4023-B5BB-058539FD234F}">
      <dgm:prSet/>
      <dgm:spPr/>
      <dgm:t>
        <a:bodyPr/>
        <a:lstStyle/>
        <a:p>
          <a:pPr algn="ctr"/>
          <a:endParaRPr lang="en-GB"/>
        </a:p>
      </dgm:t>
    </dgm:pt>
    <dgm:pt modelId="{739B1901-34F3-4BE5-B4E7-495D7C443D19}" type="sibTrans" cxnId="{F2E83140-6846-4023-B5BB-058539FD234F}">
      <dgm:prSet/>
      <dgm:spPr/>
      <dgm:t>
        <a:bodyPr/>
        <a:lstStyle/>
        <a:p>
          <a:pPr algn="ctr"/>
          <a:endParaRPr lang="en-GB"/>
        </a:p>
      </dgm:t>
    </dgm:pt>
    <dgm:pt modelId="{E2D4AFB2-3D8E-4E0A-A9BA-3115BDF44A15}">
      <dgm:prSet/>
      <dgm:spPr>
        <a:ln>
          <a:noFill/>
        </a:ln>
      </dgm:spPr>
      <dgm:t>
        <a:bodyPr/>
        <a:lstStyle/>
        <a:p>
          <a:pPr algn="ctr" rtl="0"/>
          <a:r>
            <a:rPr lang="en-GB" b="1" dirty="0" smtClean="0"/>
            <a:t>Start to implement</a:t>
          </a:r>
          <a:endParaRPr lang="en-GB" b="1" dirty="0"/>
        </a:p>
      </dgm:t>
    </dgm:pt>
    <dgm:pt modelId="{83E595F3-0508-4A6A-9A6A-4E7C52651FEA}" type="parTrans" cxnId="{67184E90-DCE5-496D-BC55-3E2A690B3D21}">
      <dgm:prSet/>
      <dgm:spPr/>
      <dgm:t>
        <a:bodyPr/>
        <a:lstStyle/>
        <a:p>
          <a:pPr algn="ctr"/>
          <a:endParaRPr lang="en-GB"/>
        </a:p>
      </dgm:t>
    </dgm:pt>
    <dgm:pt modelId="{D1A0CFA2-23E6-42BB-B842-C816CFE3D2F4}" type="sibTrans" cxnId="{67184E90-DCE5-496D-BC55-3E2A690B3D21}">
      <dgm:prSet/>
      <dgm:spPr/>
      <dgm:t>
        <a:bodyPr/>
        <a:lstStyle/>
        <a:p>
          <a:pPr algn="ctr"/>
          <a:endParaRPr lang="en-GB"/>
        </a:p>
      </dgm:t>
    </dgm:pt>
    <dgm:pt modelId="{6E0BFD3E-C3FA-4903-8E07-FDC9AD6E450F}">
      <dgm:prSet/>
      <dgm:spPr>
        <a:ln>
          <a:noFill/>
        </a:ln>
      </dgm:spPr>
      <dgm:t>
        <a:bodyPr/>
        <a:lstStyle/>
        <a:p>
          <a:pPr algn="ctr" rtl="0"/>
          <a:r>
            <a:rPr lang="en-GB" b="1" dirty="0" smtClean="0"/>
            <a:t>Building will</a:t>
          </a:r>
          <a:endParaRPr lang="en-GB" b="1" dirty="0"/>
        </a:p>
      </dgm:t>
    </dgm:pt>
    <dgm:pt modelId="{73BEFEDB-9FEC-42D4-A8F7-41BAE6AF7CE4}" type="parTrans" cxnId="{A816BAF1-BD6E-43BD-9D2E-04D5A245D353}">
      <dgm:prSet/>
      <dgm:spPr/>
      <dgm:t>
        <a:bodyPr/>
        <a:lstStyle/>
        <a:p>
          <a:pPr algn="ctr"/>
          <a:endParaRPr lang="en-GB"/>
        </a:p>
      </dgm:t>
    </dgm:pt>
    <dgm:pt modelId="{99050A47-3A73-4FFD-A902-42C4D9C3138F}" type="sibTrans" cxnId="{A816BAF1-BD6E-43BD-9D2E-04D5A245D353}">
      <dgm:prSet/>
      <dgm:spPr/>
      <dgm:t>
        <a:bodyPr/>
        <a:lstStyle/>
        <a:p>
          <a:pPr algn="ctr"/>
          <a:endParaRPr lang="en-GB"/>
        </a:p>
      </dgm:t>
    </dgm:pt>
    <dgm:pt modelId="{5A03F794-7522-4E0A-8C50-3617E783B1AD}" type="pres">
      <dgm:prSet presAssocID="{E86DF548-35D6-417F-91DF-D06905EFE635}" presName="CompostProcess" presStyleCnt="0">
        <dgm:presLayoutVars>
          <dgm:dir/>
          <dgm:resizeHandles val="exact"/>
        </dgm:presLayoutVars>
      </dgm:prSet>
      <dgm:spPr/>
      <dgm:t>
        <a:bodyPr/>
        <a:lstStyle/>
        <a:p>
          <a:endParaRPr lang="en-GB"/>
        </a:p>
      </dgm:t>
    </dgm:pt>
    <dgm:pt modelId="{1831495E-BB3E-4701-B6C2-A724AA15B7E9}" type="pres">
      <dgm:prSet presAssocID="{E86DF548-35D6-417F-91DF-D06905EFE635}" presName="arrow" presStyleLbl="bgShp" presStyleIdx="0" presStyleCnt="1" custScaleX="105882" custScaleY="95923" custLinFactNeighborX="-980" custLinFactNeighborY="760"/>
      <dgm:spPr>
        <a:solidFill>
          <a:schemeClr val="accent4">
            <a:lumMod val="20000"/>
            <a:lumOff val="80000"/>
          </a:schemeClr>
        </a:solidFill>
      </dgm:spPr>
      <dgm:t>
        <a:bodyPr/>
        <a:lstStyle/>
        <a:p>
          <a:endParaRPr lang="en-GB"/>
        </a:p>
      </dgm:t>
    </dgm:pt>
    <dgm:pt modelId="{23560627-01D8-4CE7-BD67-4F7BE446A8BB}" type="pres">
      <dgm:prSet presAssocID="{E86DF548-35D6-417F-91DF-D06905EFE635}" presName="linearProcess" presStyleCnt="0"/>
      <dgm:spPr/>
      <dgm:t>
        <a:bodyPr/>
        <a:lstStyle/>
        <a:p>
          <a:endParaRPr lang="en-GB"/>
        </a:p>
      </dgm:t>
    </dgm:pt>
    <dgm:pt modelId="{8B4C254A-D40E-4711-B082-2303E19152DB}" type="pres">
      <dgm:prSet presAssocID="{6E0BFD3E-C3FA-4903-8E07-FDC9AD6E450F}" presName="textNode" presStyleLbl="node1" presStyleIdx="0" presStyleCnt="6">
        <dgm:presLayoutVars>
          <dgm:bulletEnabled val="1"/>
        </dgm:presLayoutVars>
      </dgm:prSet>
      <dgm:spPr/>
      <dgm:t>
        <a:bodyPr/>
        <a:lstStyle/>
        <a:p>
          <a:endParaRPr lang="en-GB"/>
        </a:p>
      </dgm:t>
    </dgm:pt>
    <dgm:pt modelId="{BFB03A43-1D00-473A-99D5-1D9C8FF136A4}" type="pres">
      <dgm:prSet presAssocID="{99050A47-3A73-4FFD-A902-42C4D9C3138F}" presName="sibTrans" presStyleCnt="0"/>
      <dgm:spPr/>
    </dgm:pt>
    <dgm:pt modelId="{3EA99504-0342-4640-A73A-32CE69ED9509}" type="pres">
      <dgm:prSet presAssocID="{402FC8B2-9D1B-42E9-B4BC-0E13734F3C92}" presName="textNode" presStyleLbl="node1" presStyleIdx="1" presStyleCnt="6">
        <dgm:presLayoutVars>
          <dgm:bulletEnabled val="1"/>
        </dgm:presLayoutVars>
      </dgm:prSet>
      <dgm:spPr/>
      <dgm:t>
        <a:bodyPr/>
        <a:lstStyle/>
        <a:p>
          <a:endParaRPr lang="en-GB"/>
        </a:p>
      </dgm:t>
    </dgm:pt>
    <dgm:pt modelId="{36469B8E-D2A3-48C4-9716-21453C5B5993}" type="pres">
      <dgm:prSet presAssocID="{90485103-BAF3-4C03-B9E2-D5C74B17C3EB}" presName="sibTrans" presStyleCnt="0"/>
      <dgm:spPr/>
      <dgm:t>
        <a:bodyPr/>
        <a:lstStyle/>
        <a:p>
          <a:endParaRPr lang="en-GB"/>
        </a:p>
      </dgm:t>
    </dgm:pt>
    <dgm:pt modelId="{2CAC0CF5-683D-414E-A3BB-42A041F7204A}" type="pres">
      <dgm:prSet presAssocID="{504E3557-F2B9-4956-93E2-660D17154EA5}" presName="textNode" presStyleLbl="node1" presStyleIdx="2" presStyleCnt="6">
        <dgm:presLayoutVars>
          <dgm:bulletEnabled val="1"/>
        </dgm:presLayoutVars>
      </dgm:prSet>
      <dgm:spPr/>
      <dgm:t>
        <a:bodyPr/>
        <a:lstStyle/>
        <a:p>
          <a:endParaRPr lang="en-GB"/>
        </a:p>
      </dgm:t>
    </dgm:pt>
    <dgm:pt modelId="{99DFB200-3C2E-4D8B-B3E3-C7ED91032017}" type="pres">
      <dgm:prSet presAssocID="{D95AE470-9912-4C06-B0AD-375E32ED3D6B}" presName="sibTrans" presStyleCnt="0"/>
      <dgm:spPr/>
      <dgm:t>
        <a:bodyPr/>
        <a:lstStyle/>
        <a:p>
          <a:endParaRPr lang="en-GB"/>
        </a:p>
      </dgm:t>
    </dgm:pt>
    <dgm:pt modelId="{37F1F137-3B62-4BDE-B2AC-7507A0933880}" type="pres">
      <dgm:prSet presAssocID="{BF8C687D-7FB3-40E7-8B70-D0404B78ECCF}" presName="textNode" presStyleLbl="node1" presStyleIdx="3" presStyleCnt="6">
        <dgm:presLayoutVars>
          <dgm:bulletEnabled val="1"/>
        </dgm:presLayoutVars>
      </dgm:prSet>
      <dgm:spPr/>
      <dgm:t>
        <a:bodyPr/>
        <a:lstStyle/>
        <a:p>
          <a:endParaRPr lang="en-GB"/>
        </a:p>
      </dgm:t>
    </dgm:pt>
    <dgm:pt modelId="{9851821E-5689-48CC-BCA9-B8114C8E6923}" type="pres">
      <dgm:prSet presAssocID="{85F918BF-719A-488E-A989-9B566434CCB2}" presName="sibTrans" presStyleCnt="0"/>
      <dgm:spPr/>
    </dgm:pt>
    <dgm:pt modelId="{86809593-011A-4731-9918-4029E2D8ACB8}" type="pres">
      <dgm:prSet presAssocID="{81959B6F-44A1-4FFE-934B-5A10E9B02B68}" presName="textNode" presStyleLbl="node1" presStyleIdx="4" presStyleCnt="6">
        <dgm:presLayoutVars>
          <dgm:bulletEnabled val="1"/>
        </dgm:presLayoutVars>
      </dgm:prSet>
      <dgm:spPr/>
      <dgm:t>
        <a:bodyPr/>
        <a:lstStyle/>
        <a:p>
          <a:endParaRPr lang="en-GB"/>
        </a:p>
      </dgm:t>
    </dgm:pt>
    <dgm:pt modelId="{4B72342C-02DF-496E-A06E-179630E1B1A6}" type="pres">
      <dgm:prSet presAssocID="{739B1901-34F3-4BE5-B4E7-495D7C443D19}" presName="sibTrans" presStyleCnt="0"/>
      <dgm:spPr/>
    </dgm:pt>
    <dgm:pt modelId="{AD2050C4-E9B7-4D10-A70B-1D9167732C60}" type="pres">
      <dgm:prSet presAssocID="{E2D4AFB2-3D8E-4E0A-A9BA-3115BDF44A15}" presName="textNode" presStyleLbl="node1" presStyleIdx="5" presStyleCnt="6">
        <dgm:presLayoutVars>
          <dgm:bulletEnabled val="1"/>
        </dgm:presLayoutVars>
      </dgm:prSet>
      <dgm:spPr/>
      <dgm:t>
        <a:bodyPr/>
        <a:lstStyle/>
        <a:p>
          <a:endParaRPr lang="en-GB"/>
        </a:p>
      </dgm:t>
    </dgm:pt>
  </dgm:ptLst>
  <dgm:cxnLst>
    <dgm:cxn modelId="{7235DCEF-2FB7-4BF7-97BA-E6203966DBF1}" srcId="{E86DF548-35D6-417F-91DF-D06905EFE635}" destId="{BF8C687D-7FB3-40E7-8B70-D0404B78ECCF}" srcOrd="3" destOrd="0" parTransId="{3B239D1D-933B-46B6-B492-37C441CABE38}" sibTransId="{85F918BF-719A-488E-A989-9B566434CCB2}"/>
    <dgm:cxn modelId="{F1C360B6-0AA4-4031-A008-7A207912118C}" type="presOf" srcId="{81959B6F-44A1-4FFE-934B-5A10E9B02B68}" destId="{86809593-011A-4731-9918-4029E2D8ACB8}" srcOrd="0" destOrd="0" presId="urn:microsoft.com/office/officeart/2005/8/layout/hProcess9"/>
    <dgm:cxn modelId="{324ACD2F-8DFD-4427-B326-5AC502D74097}" type="presOf" srcId="{E2D4AFB2-3D8E-4E0A-A9BA-3115BDF44A15}" destId="{AD2050C4-E9B7-4D10-A70B-1D9167732C60}" srcOrd="0" destOrd="0" presId="urn:microsoft.com/office/officeart/2005/8/layout/hProcess9"/>
    <dgm:cxn modelId="{B4079CC7-60D5-40A3-ACFB-76637989863F}" type="presOf" srcId="{6E0BFD3E-C3FA-4903-8E07-FDC9AD6E450F}" destId="{8B4C254A-D40E-4711-B082-2303E19152DB}" srcOrd="0" destOrd="0" presId="urn:microsoft.com/office/officeart/2005/8/layout/hProcess9"/>
    <dgm:cxn modelId="{EE52955B-B1DB-479E-BF3C-1D37471CCE7D}" srcId="{E86DF548-35D6-417F-91DF-D06905EFE635}" destId="{504E3557-F2B9-4956-93E2-660D17154EA5}" srcOrd="2" destOrd="0" parTransId="{A200FA6F-48DE-41B9-8D7B-FAF00F5D52B9}" sibTransId="{D95AE470-9912-4C06-B0AD-375E32ED3D6B}"/>
    <dgm:cxn modelId="{A816BAF1-BD6E-43BD-9D2E-04D5A245D353}" srcId="{E86DF548-35D6-417F-91DF-D06905EFE635}" destId="{6E0BFD3E-C3FA-4903-8E07-FDC9AD6E450F}" srcOrd="0" destOrd="0" parTransId="{73BEFEDB-9FEC-42D4-A8F7-41BAE6AF7CE4}" sibTransId="{99050A47-3A73-4FFD-A902-42C4D9C3138F}"/>
    <dgm:cxn modelId="{F2E83140-6846-4023-B5BB-058539FD234F}" srcId="{E86DF548-35D6-417F-91DF-D06905EFE635}" destId="{81959B6F-44A1-4FFE-934B-5A10E9B02B68}" srcOrd="4" destOrd="0" parTransId="{4D268BC2-3BE0-441E-9C35-DE21663CDD1D}" sibTransId="{739B1901-34F3-4BE5-B4E7-495D7C443D19}"/>
    <dgm:cxn modelId="{67184E90-DCE5-496D-BC55-3E2A690B3D21}" srcId="{E86DF548-35D6-417F-91DF-D06905EFE635}" destId="{E2D4AFB2-3D8E-4E0A-A9BA-3115BDF44A15}" srcOrd="5" destOrd="0" parTransId="{83E595F3-0508-4A6A-9A6A-4E7C52651FEA}" sibTransId="{D1A0CFA2-23E6-42BB-B842-C816CFE3D2F4}"/>
    <dgm:cxn modelId="{40F220CA-702B-40F6-82DD-ADFE224EC4C7}" srcId="{E86DF548-35D6-417F-91DF-D06905EFE635}" destId="{402FC8B2-9D1B-42E9-B4BC-0E13734F3C92}" srcOrd="1" destOrd="0" parTransId="{8E02286C-1233-49B2-8506-22F477035A2C}" sibTransId="{90485103-BAF3-4C03-B9E2-D5C74B17C3EB}"/>
    <dgm:cxn modelId="{C9C87A38-DACB-4BFF-A660-885C08687C41}" type="presOf" srcId="{402FC8B2-9D1B-42E9-B4BC-0E13734F3C92}" destId="{3EA99504-0342-4640-A73A-32CE69ED9509}" srcOrd="0" destOrd="0" presId="urn:microsoft.com/office/officeart/2005/8/layout/hProcess9"/>
    <dgm:cxn modelId="{4C7C9740-94FC-4906-8B23-74C760E1E7E6}" type="presOf" srcId="{BF8C687D-7FB3-40E7-8B70-D0404B78ECCF}" destId="{37F1F137-3B62-4BDE-B2AC-7507A0933880}" srcOrd="0" destOrd="0" presId="urn:microsoft.com/office/officeart/2005/8/layout/hProcess9"/>
    <dgm:cxn modelId="{2B269CC6-4492-47F5-BD3E-7B3E221089BE}" type="presOf" srcId="{E86DF548-35D6-417F-91DF-D06905EFE635}" destId="{5A03F794-7522-4E0A-8C50-3617E783B1AD}" srcOrd="0" destOrd="0" presId="urn:microsoft.com/office/officeart/2005/8/layout/hProcess9"/>
    <dgm:cxn modelId="{06AF6618-C524-40E6-9140-0361FF6FFE05}" type="presOf" srcId="{504E3557-F2B9-4956-93E2-660D17154EA5}" destId="{2CAC0CF5-683D-414E-A3BB-42A041F7204A}" srcOrd="0" destOrd="0" presId="urn:microsoft.com/office/officeart/2005/8/layout/hProcess9"/>
    <dgm:cxn modelId="{22EE0E78-5F1F-4EC5-A0CF-5E7C689F203E}" type="presParOf" srcId="{5A03F794-7522-4E0A-8C50-3617E783B1AD}" destId="{1831495E-BB3E-4701-B6C2-A724AA15B7E9}" srcOrd="0" destOrd="0" presId="urn:microsoft.com/office/officeart/2005/8/layout/hProcess9"/>
    <dgm:cxn modelId="{62ACBA20-0C76-44A0-BB1D-3AE882BDF155}" type="presParOf" srcId="{5A03F794-7522-4E0A-8C50-3617E783B1AD}" destId="{23560627-01D8-4CE7-BD67-4F7BE446A8BB}" srcOrd="1" destOrd="0" presId="urn:microsoft.com/office/officeart/2005/8/layout/hProcess9"/>
    <dgm:cxn modelId="{68277E82-E303-4DA9-B34D-4DE88D9E45D7}" type="presParOf" srcId="{23560627-01D8-4CE7-BD67-4F7BE446A8BB}" destId="{8B4C254A-D40E-4711-B082-2303E19152DB}" srcOrd="0" destOrd="0" presId="urn:microsoft.com/office/officeart/2005/8/layout/hProcess9"/>
    <dgm:cxn modelId="{6F0E4249-BD71-4735-A4FE-450B03355AD7}" type="presParOf" srcId="{23560627-01D8-4CE7-BD67-4F7BE446A8BB}" destId="{BFB03A43-1D00-473A-99D5-1D9C8FF136A4}" srcOrd="1" destOrd="0" presId="urn:microsoft.com/office/officeart/2005/8/layout/hProcess9"/>
    <dgm:cxn modelId="{96ACD11D-5A1A-48F4-8AB9-E948EBE9C32E}" type="presParOf" srcId="{23560627-01D8-4CE7-BD67-4F7BE446A8BB}" destId="{3EA99504-0342-4640-A73A-32CE69ED9509}" srcOrd="2" destOrd="0" presId="urn:microsoft.com/office/officeart/2005/8/layout/hProcess9"/>
    <dgm:cxn modelId="{CC4BDB01-CC58-4606-9C29-6EA7DCBAC310}" type="presParOf" srcId="{23560627-01D8-4CE7-BD67-4F7BE446A8BB}" destId="{36469B8E-D2A3-48C4-9716-21453C5B5993}" srcOrd="3" destOrd="0" presId="urn:microsoft.com/office/officeart/2005/8/layout/hProcess9"/>
    <dgm:cxn modelId="{4ED284DF-D75E-4F60-9F85-6382C23584BB}" type="presParOf" srcId="{23560627-01D8-4CE7-BD67-4F7BE446A8BB}" destId="{2CAC0CF5-683D-414E-A3BB-42A041F7204A}" srcOrd="4" destOrd="0" presId="urn:microsoft.com/office/officeart/2005/8/layout/hProcess9"/>
    <dgm:cxn modelId="{4AD7A71E-7A8E-4EB3-9854-83E0744BBB44}" type="presParOf" srcId="{23560627-01D8-4CE7-BD67-4F7BE446A8BB}" destId="{99DFB200-3C2E-4D8B-B3E3-C7ED91032017}" srcOrd="5" destOrd="0" presId="urn:microsoft.com/office/officeart/2005/8/layout/hProcess9"/>
    <dgm:cxn modelId="{96766648-7433-434A-928B-D6ADEA90D365}" type="presParOf" srcId="{23560627-01D8-4CE7-BD67-4F7BE446A8BB}" destId="{37F1F137-3B62-4BDE-B2AC-7507A0933880}" srcOrd="6" destOrd="0" presId="urn:microsoft.com/office/officeart/2005/8/layout/hProcess9"/>
    <dgm:cxn modelId="{4E552EA6-3F6D-4358-967E-2D2E3779E508}" type="presParOf" srcId="{23560627-01D8-4CE7-BD67-4F7BE446A8BB}" destId="{9851821E-5689-48CC-BCA9-B8114C8E6923}" srcOrd="7" destOrd="0" presId="urn:microsoft.com/office/officeart/2005/8/layout/hProcess9"/>
    <dgm:cxn modelId="{6603C1E3-8E3B-4849-AF4E-D3EA888F16BF}" type="presParOf" srcId="{23560627-01D8-4CE7-BD67-4F7BE446A8BB}" destId="{86809593-011A-4731-9918-4029E2D8ACB8}" srcOrd="8" destOrd="0" presId="urn:microsoft.com/office/officeart/2005/8/layout/hProcess9"/>
    <dgm:cxn modelId="{F8B5E3B2-1423-4FE2-8844-A8B4F3EE7B5F}" type="presParOf" srcId="{23560627-01D8-4CE7-BD67-4F7BE446A8BB}" destId="{4B72342C-02DF-496E-A06E-179630E1B1A6}" srcOrd="9" destOrd="0" presId="urn:microsoft.com/office/officeart/2005/8/layout/hProcess9"/>
    <dgm:cxn modelId="{476A3FF0-61D0-465A-83EC-F9E143303F8E}" type="presParOf" srcId="{23560627-01D8-4CE7-BD67-4F7BE446A8BB}" destId="{AD2050C4-E9B7-4D10-A70B-1D9167732C6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B11821-29EE-44CE-BC94-049DA28F4B50}" type="doc">
      <dgm:prSet loTypeId="urn:microsoft.com/office/officeart/2005/8/layout/arrow2" loCatId="process" qsTypeId="urn:microsoft.com/office/officeart/2005/8/quickstyle/simple1" qsCatId="simple" csTypeId="urn:microsoft.com/office/officeart/2005/8/colors/accent1_2" csCatId="accent1" phldr="1"/>
      <dgm:spPr/>
    </dgm:pt>
    <dgm:pt modelId="{AF0CDFF5-FF79-48EF-91D4-599FBEB17CA3}">
      <dgm:prSet phldrT="[Text]" custT="1"/>
      <dgm:spPr/>
      <dgm:t>
        <a:bodyPr/>
        <a:lstStyle/>
        <a:p>
          <a:pPr algn="ctr"/>
          <a:r>
            <a:rPr lang="en-GB" sz="3600" b="1" dirty="0"/>
            <a:t>Data</a:t>
          </a:r>
        </a:p>
      </dgm:t>
    </dgm:pt>
    <dgm:pt modelId="{02403038-A084-4528-B94E-4AC0B4E058B7}" type="parTrans" cxnId="{57A6A473-954C-4E79-B8ED-D94EEEE6ABDD}">
      <dgm:prSet/>
      <dgm:spPr/>
      <dgm:t>
        <a:bodyPr/>
        <a:lstStyle/>
        <a:p>
          <a:endParaRPr lang="en-GB" sz="2800"/>
        </a:p>
      </dgm:t>
    </dgm:pt>
    <dgm:pt modelId="{AE89B83C-042C-4B75-B86A-250DB3519FBC}" type="sibTrans" cxnId="{57A6A473-954C-4E79-B8ED-D94EEEE6ABDD}">
      <dgm:prSet/>
      <dgm:spPr/>
      <dgm:t>
        <a:bodyPr/>
        <a:lstStyle/>
        <a:p>
          <a:endParaRPr lang="en-GB" sz="2800"/>
        </a:p>
      </dgm:t>
    </dgm:pt>
    <dgm:pt modelId="{E1663CD0-F6AA-4D28-9E47-C667CD130CFC}">
      <dgm:prSet phldrT="[Text]" custT="1"/>
      <dgm:spPr/>
      <dgm:t>
        <a:bodyPr/>
        <a:lstStyle/>
        <a:p>
          <a:pPr algn="ctr"/>
          <a:r>
            <a:rPr lang="en-GB" sz="3600" b="1" dirty="0"/>
            <a:t>Information</a:t>
          </a:r>
        </a:p>
      </dgm:t>
    </dgm:pt>
    <dgm:pt modelId="{01B3B4BF-74DE-48CD-9EC9-7D8802D43850}" type="parTrans" cxnId="{598FCA8D-F59A-4826-930E-C301C89A1A09}">
      <dgm:prSet/>
      <dgm:spPr/>
      <dgm:t>
        <a:bodyPr/>
        <a:lstStyle/>
        <a:p>
          <a:endParaRPr lang="en-GB" sz="2800"/>
        </a:p>
      </dgm:t>
    </dgm:pt>
    <dgm:pt modelId="{A23A73D6-4BC3-4797-BBDC-06AB4FC8220F}" type="sibTrans" cxnId="{598FCA8D-F59A-4826-930E-C301C89A1A09}">
      <dgm:prSet/>
      <dgm:spPr/>
      <dgm:t>
        <a:bodyPr/>
        <a:lstStyle/>
        <a:p>
          <a:endParaRPr lang="en-GB" sz="2800"/>
        </a:p>
      </dgm:t>
    </dgm:pt>
    <dgm:pt modelId="{0987CB3F-C52E-4E82-927B-D1AB114D2F16}">
      <dgm:prSet phldrT="[Text]" custT="1"/>
      <dgm:spPr/>
      <dgm:t>
        <a:bodyPr/>
        <a:lstStyle/>
        <a:p>
          <a:pPr algn="l"/>
          <a:r>
            <a:rPr lang="en-GB" sz="3600" b="1" dirty="0"/>
            <a:t>Insights</a:t>
          </a:r>
        </a:p>
      </dgm:t>
    </dgm:pt>
    <dgm:pt modelId="{7949D0FA-88B9-40A1-AFF5-D1E0095F20F9}" type="parTrans" cxnId="{04B7B3C2-C3E0-4443-A49F-0E52A92DA0CE}">
      <dgm:prSet/>
      <dgm:spPr/>
      <dgm:t>
        <a:bodyPr/>
        <a:lstStyle/>
        <a:p>
          <a:endParaRPr lang="en-GB" sz="2800"/>
        </a:p>
      </dgm:t>
    </dgm:pt>
    <dgm:pt modelId="{C6838FEF-AE4E-47D3-9DBF-91624E8C5E1E}" type="sibTrans" cxnId="{04B7B3C2-C3E0-4443-A49F-0E52A92DA0CE}">
      <dgm:prSet/>
      <dgm:spPr/>
      <dgm:t>
        <a:bodyPr/>
        <a:lstStyle/>
        <a:p>
          <a:endParaRPr lang="en-GB" sz="2800"/>
        </a:p>
      </dgm:t>
    </dgm:pt>
    <dgm:pt modelId="{B83DCA72-E8D9-4938-8DBA-C021BD3FA456}">
      <dgm:prSet phldrT="[Text]" custT="1"/>
      <dgm:spPr/>
      <dgm:t>
        <a:bodyPr/>
        <a:lstStyle/>
        <a:p>
          <a:r>
            <a:rPr lang="en-GB" sz="3600" b="1" dirty="0">
              <a:solidFill>
                <a:srgbClr val="FF0000"/>
              </a:solidFill>
            </a:rPr>
            <a:t>Action</a:t>
          </a:r>
        </a:p>
      </dgm:t>
    </dgm:pt>
    <dgm:pt modelId="{B7C368D2-0119-4969-9C66-7F74833A5855}" type="parTrans" cxnId="{4F093847-95AD-4007-83DC-AC6756CF8C3B}">
      <dgm:prSet/>
      <dgm:spPr/>
      <dgm:t>
        <a:bodyPr/>
        <a:lstStyle/>
        <a:p>
          <a:endParaRPr lang="en-GB" sz="2800"/>
        </a:p>
      </dgm:t>
    </dgm:pt>
    <dgm:pt modelId="{B7B3CC23-E82A-43F1-8D13-FBD888CC6387}" type="sibTrans" cxnId="{4F093847-95AD-4007-83DC-AC6756CF8C3B}">
      <dgm:prSet/>
      <dgm:spPr/>
      <dgm:t>
        <a:bodyPr/>
        <a:lstStyle/>
        <a:p>
          <a:endParaRPr lang="en-GB" sz="2800"/>
        </a:p>
      </dgm:t>
    </dgm:pt>
    <dgm:pt modelId="{BACC4575-FB68-4AC8-A368-1AF801A1D27C}" type="pres">
      <dgm:prSet presAssocID="{FDB11821-29EE-44CE-BC94-049DA28F4B50}" presName="arrowDiagram" presStyleCnt="0">
        <dgm:presLayoutVars>
          <dgm:chMax val="5"/>
          <dgm:dir/>
          <dgm:resizeHandles val="exact"/>
        </dgm:presLayoutVars>
      </dgm:prSet>
      <dgm:spPr/>
    </dgm:pt>
    <dgm:pt modelId="{6724D5F2-E8AE-4F33-BF93-5F3B160CD1BD}" type="pres">
      <dgm:prSet presAssocID="{FDB11821-29EE-44CE-BC94-049DA28F4B50}" presName="arrow" presStyleLbl="bgShp" presStyleIdx="0" presStyleCnt="1"/>
      <dgm:spPr>
        <a:solidFill>
          <a:srgbClr val="92D050">
            <a:alpha val="50000"/>
          </a:srgbClr>
        </a:solidFill>
        <a:ln w="31750">
          <a:solidFill>
            <a:schemeClr val="tx1">
              <a:lumMod val="50000"/>
              <a:lumOff val="50000"/>
            </a:schemeClr>
          </a:solidFill>
        </a:ln>
      </dgm:spPr>
    </dgm:pt>
    <dgm:pt modelId="{1EEF8F23-337D-408E-8E39-52065CEF4848}" type="pres">
      <dgm:prSet presAssocID="{FDB11821-29EE-44CE-BC94-049DA28F4B50}" presName="arrowDiagram4" presStyleCnt="0"/>
      <dgm:spPr/>
    </dgm:pt>
    <dgm:pt modelId="{AEFF351D-5D59-42AD-A4C5-9D874357B0A7}" type="pres">
      <dgm:prSet presAssocID="{AF0CDFF5-FF79-48EF-91D4-599FBEB17CA3}" presName="bullet4a" presStyleLbl="node1" presStyleIdx="0" presStyleCnt="4"/>
      <dgm:spPr>
        <a:solidFill>
          <a:schemeClr val="tx1">
            <a:lumMod val="50000"/>
            <a:lumOff val="50000"/>
          </a:schemeClr>
        </a:solidFill>
        <a:ln>
          <a:solidFill>
            <a:schemeClr val="tx1"/>
          </a:solidFill>
        </a:ln>
      </dgm:spPr>
    </dgm:pt>
    <dgm:pt modelId="{4D0F22A6-A606-4146-AB10-962344E909F8}" type="pres">
      <dgm:prSet presAssocID="{AF0CDFF5-FF79-48EF-91D4-599FBEB17CA3}" presName="textBox4a" presStyleLbl="revTx" presStyleIdx="0" presStyleCnt="4" custScaleX="74989" custScaleY="56906" custLinFactNeighborX="-9357" custLinFactNeighborY="-13122">
        <dgm:presLayoutVars>
          <dgm:bulletEnabled val="1"/>
        </dgm:presLayoutVars>
      </dgm:prSet>
      <dgm:spPr/>
      <dgm:t>
        <a:bodyPr/>
        <a:lstStyle/>
        <a:p>
          <a:endParaRPr lang="en-GB"/>
        </a:p>
      </dgm:t>
    </dgm:pt>
    <dgm:pt modelId="{A43E62BD-FD06-4578-B343-4C4142568712}" type="pres">
      <dgm:prSet presAssocID="{E1663CD0-F6AA-4D28-9E47-C667CD130CFC}" presName="bullet4b" presStyleLbl="node1" presStyleIdx="1" presStyleCnt="4" custLinFactNeighborX="16571" custLinFactNeighborY="2845"/>
      <dgm:spPr>
        <a:solidFill>
          <a:schemeClr val="tx1">
            <a:lumMod val="50000"/>
            <a:lumOff val="50000"/>
          </a:schemeClr>
        </a:solidFill>
        <a:ln>
          <a:solidFill>
            <a:schemeClr val="tx1"/>
          </a:solidFill>
        </a:ln>
      </dgm:spPr>
    </dgm:pt>
    <dgm:pt modelId="{B81D1F29-1EC3-4A07-BEF9-0E12089B2904}" type="pres">
      <dgm:prSet presAssocID="{E1663CD0-F6AA-4D28-9E47-C667CD130CFC}" presName="textBox4b" presStyleLbl="revTx" presStyleIdx="1" presStyleCnt="4" custScaleX="135629" custScaleY="40268" custLinFactNeighborX="3816" custLinFactNeighborY="-11222">
        <dgm:presLayoutVars>
          <dgm:bulletEnabled val="1"/>
        </dgm:presLayoutVars>
      </dgm:prSet>
      <dgm:spPr/>
      <dgm:t>
        <a:bodyPr/>
        <a:lstStyle/>
        <a:p>
          <a:endParaRPr lang="en-GB"/>
        </a:p>
      </dgm:t>
    </dgm:pt>
    <dgm:pt modelId="{632FFA0E-B115-4054-B6BE-1A408E2CF960}" type="pres">
      <dgm:prSet presAssocID="{0987CB3F-C52E-4E82-927B-D1AB114D2F16}" presName="bullet4c" presStyleLbl="node1" presStyleIdx="2" presStyleCnt="4" custLinFactNeighborX="14078" custLinFactNeighborY="7729"/>
      <dgm:spPr>
        <a:solidFill>
          <a:schemeClr val="tx1">
            <a:lumMod val="50000"/>
            <a:lumOff val="50000"/>
          </a:schemeClr>
        </a:solidFill>
        <a:ln>
          <a:solidFill>
            <a:schemeClr val="tx1"/>
          </a:solidFill>
        </a:ln>
      </dgm:spPr>
    </dgm:pt>
    <dgm:pt modelId="{32FE7EB4-28D7-43DC-806B-8D7D21B6EEAC}" type="pres">
      <dgm:prSet presAssocID="{0987CB3F-C52E-4E82-927B-D1AB114D2F16}" presName="textBox4c" presStyleLbl="revTx" presStyleIdx="2" presStyleCnt="4" custScaleX="95237" custScaleY="32769" custLinFactNeighborX="-15263" custLinFactNeighborY="-16596">
        <dgm:presLayoutVars>
          <dgm:bulletEnabled val="1"/>
        </dgm:presLayoutVars>
      </dgm:prSet>
      <dgm:spPr/>
      <dgm:t>
        <a:bodyPr/>
        <a:lstStyle/>
        <a:p>
          <a:endParaRPr lang="en-GB"/>
        </a:p>
      </dgm:t>
    </dgm:pt>
    <dgm:pt modelId="{6E813CAF-8432-420D-A158-D10E36153441}" type="pres">
      <dgm:prSet presAssocID="{B83DCA72-E8D9-4938-8DBA-C021BD3FA456}" presName="bullet4d" presStyleLbl="node1" presStyleIdx="3" presStyleCnt="4" custLinFactNeighborX="19484" custLinFactNeighborY="-7263"/>
      <dgm:spPr>
        <a:solidFill>
          <a:srgbClr val="FF0000"/>
        </a:solidFill>
        <a:ln>
          <a:solidFill>
            <a:schemeClr val="tx1"/>
          </a:solidFill>
        </a:ln>
      </dgm:spPr>
    </dgm:pt>
    <dgm:pt modelId="{2C9687F8-B37E-48DE-941E-758CB524F248}" type="pres">
      <dgm:prSet presAssocID="{B83DCA72-E8D9-4938-8DBA-C021BD3FA456}" presName="textBox4d" presStyleLbl="revTx" presStyleIdx="3" presStyleCnt="4" custScaleY="49933" custLinFactNeighborX="-25580" custLinFactNeighborY="-9073">
        <dgm:presLayoutVars>
          <dgm:bulletEnabled val="1"/>
        </dgm:presLayoutVars>
      </dgm:prSet>
      <dgm:spPr/>
      <dgm:t>
        <a:bodyPr/>
        <a:lstStyle/>
        <a:p>
          <a:endParaRPr lang="en-GB"/>
        </a:p>
      </dgm:t>
    </dgm:pt>
  </dgm:ptLst>
  <dgm:cxnLst>
    <dgm:cxn modelId="{EFD3ECA8-E02F-4335-B335-6AAE0208718B}" type="presOf" srcId="{AF0CDFF5-FF79-48EF-91D4-599FBEB17CA3}" destId="{4D0F22A6-A606-4146-AB10-962344E909F8}" srcOrd="0" destOrd="0" presId="urn:microsoft.com/office/officeart/2005/8/layout/arrow2"/>
    <dgm:cxn modelId="{4F093847-95AD-4007-83DC-AC6756CF8C3B}" srcId="{FDB11821-29EE-44CE-BC94-049DA28F4B50}" destId="{B83DCA72-E8D9-4938-8DBA-C021BD3FA456}" srcOrd="3" destOrd="0" parTransId="{B7C368D2-0119-4969-9C66-7F74833A5855}" sibTransId="{B7B3CC23-E82A-43F1-8D13-FBD888CC6387}"/>
    <dgm:cxn modelId="{F20E41D7-F4AC-4C27-ADB8-6122464DA932}" type="presOf" srcId="{FDB11821-29EE-44CE-BC94-049DA28F4B50}" destId="{BACC4575-FB68-4AC8-A368-1AF801A1D27C}" srcOrd="0" destOrd="0" presId="urn:microsoft.com/office/officeart/2005/8/layout/arrow2"/>
    <dgm:cxn modelId="{57A6A473-954C-4E79-B8ED-D94EEEE6ABDD}" srcId="{FDB11821-29EE-44CE-BC94-049DA28F4B50}" destId="{AF0CDFF5-FF79-48EF-91D4-599FBEB17CA3}" srcOrd="0" destOrd="0" parTransId="{02403038-A084-4528-B94E-4AC0B4E058B7}" sibTransId="{AE89B83C-042C-4B75-B86A-250DB3519FBC}"/>
    <dgm:cxn modelId="{522889B9-7102-4E9B-A1BA-B99CEE6DE108}" type="presOf" srcId="{B83DCA72-E8D9-4938-8DBA-C021BD3FA456}" destId="{2C9687F8-B37E-48DE-941E-758CB524F248}" srcOrd="0" destOrd="0" presId="urn:microsoft.com/office/officeart/2005/8/layout/arrow2"/>
    <dgm:cxn modelId="{17C7D4AD-EBB7-43F9-BCB3-54FC483BB41C}" type="presOf" srcId="{E1663CD0-F6AA-4D28-9E47-C667CD130CFC}" destId="{B81D1F29-1EC3-4A07-BEF9-0E12089B2904}" srcOrd="0" destOrd="0" presId="urn:microsoft.com/office/officeart/2005/8/layout/arrow2"/>
    <dgm:cxn modelId="{0577B21A-6FDE-4FA2-86A0-58D413E0C290}" type="presOf" srcId="{0987CB3F-C52E-4E82-927B-D1AB114D2F16}" destId="{32FE7EB4-28D7-43DC-806B-8D7D21B6EEAC}" srcOrd="0" destOrd="0" presId="urn:microsoft.com/office/officeart/2005/8/layout/arrow2"/>
    <dgm:cxn modelId="{04B7B3C2-C3E0-4443-A49F-0E52A92DA0CE}" srcId="{FDB11821-29EE-44CE-BC94-049DA28F4B50}" destId="{0987CB3F-C52E-4E82-927B-D1AB114D2F16}" srcOrd="2" destOrd="0" parTransId="{7949D0FA-88B9-40A1-AFF5-D1E0095F20F9}" sibTransId="{C6838FEF-AE4E-47D3-9DBF-91624E8C5E1E}"/>
    <dgm:cxn modelId="{598FCA8D-F59A-4826-930E-C301C89A1A09}" srcId="{FDB11821-29EE-44CE-BC94-049DA28F4B50}" destId="{E1663CD0-F6AA-4D28-9E47-C667CD130CFC}" srcOrd="1" destOrd="0" parTransId="{01B3B4BF-74DE-48CD-9EC9-7D8802D43850}" sibTransId="{A23A73D6-4BC3-4797-BBDC-06AB4FC8220F}"/>
    <dgm:cxn modelId="{B9C58490-E51C-4012-8C5C-CBAF208F644D}" type="presParOf" srcId="{BACC4575-FB68-4AC8-A368-1AF801A1D27C}" destId="{6724D5F2-E8AE-4F33-BF93-5F3B160CD1BD}" srcOrd="0" destOrd="0" presId="urn:microsoft.com/office/officeart/2005/8/layout/arrow2"/>
    <dgm:cxn modelId="{E8DC42D0-BBEA-4E4E-928D-FE5FDC367F05}" type="presParOf" srcId="{BACC4575-FB68-4AC8-A368-1AF801A1D27C}" destId="{1EEF8F23-337D-408E-8E39-52065CEF4848}" srcOrd="1" destOrd="0" presId="urn:microsoft.com/office/officeart/2005/8/layout/arrow2"/>
    <dgm:cxn modelId="{B67CF3ED-D0B4-4697-B8F9-9D766B59733D}" type="presParOf" srcId="{1EEF8F23-337D-408E-8E39-52065CEF4848}" destId="{AEFF351D-5D59-42AD-A4C5-9D874357B0A7}" srcOrd="0" destOrd="0" presId="urn:microsoft.com/office/officeart/2005/8/layout/arrow2"/>
    <dgm:cxn modelId="{74D6DCBA-16D5-484C-B064-BB06B251E24B}" type="presParOf" srcId="{1EEF8F23-337D-408E-8E39-52065CEF4848}" destId="{4D0F22A6-A606-4146-AB10-962344E909F8}" srcOrd="1" destOrd="0" presId="urn:microsoft.com/office/officeart/2005/8/layout/arrow2"/>
    <dgm:cxn modelId="{0BBD0A50-5287-48ED-9354-ED6418B782F4}" type="presParOf" srcId="{1EEF8F23-337D-408E-8E39-52065CEF4848}" destId="{A43E62BD-FD06-4578-B343-4C4142568712}" srcOrd="2" destOrd="0" presId="urn:microsoft.com/office/officeart/2005/8/layout/arrow2"/>
    <dgm:cxn modelId="{8C694E95-52CC-4687-A1A9-32669073628F}" type="presParOf" srcId="{1EEF8F23-337D-408E-8E39-52065CEF4848}" destId="{B81D1F29-1EC3-4A07-BEF9-0E12089B2904}" srcOrd="3" destOrd="0" presId="urn:microsoft.com/office/officeart/2005/8/layout/arrow2"/>
    <dgm:cxn modelId="{15B8AA57-26DA-4405-B703-53E9705D7DEA}" type="presParOf" srcId="{1EEF8F23-337D-408E-8E39-52065CEF4848}" destId="{632FFA0E-B115-4054-B6BE-1A408E2CF960}" srcOrd="4" destOrd="0" presId="urn:microsoft.com/office/officeart/2005/8/layout/arrow2"/>
    <dgm:cxn modelId="{17F02E99-AF23-420C-9EC4-D7B0621C1F43}" type="presParOf" srcId="{1EEF8F23-337D-408E-8E39-52065CEF4848}" destId="{32FE7EB4-28D7-43DC-806B-8D7D21B6EEAC}" srcOrd="5" destOrd="0" presId="urn:microsoft.com/office/officeart/2005/8/layout/arrow2"/>
    <dgm:cxn modelId="{36B596AE-3C80-4BC4-93C5-40723B92B6FE}" type="presParOf" srcId="{1EEF8F23-337D-408E-8E39-52065CEF4848}" destId="{6E813CAF-8432-420D-A158-D10E36153441}" srcOrd="6" destOrd="0" presId="urn:microsoft.com/office/officeart/2005/8/layout/arrow2"/>
    <dgm:cxn modelId="{923C0E31-08DB-4790-B2F5-89DB991A7CA1}" type="presParOf" srcId="{1EEF8F23-337D-408E-8E39-52065CEF4848}" destId="{2C9687F8-B37E-48DE-941E-758CB524F24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9CEF53-C6A3-4772-A08E-BC6FCAC2B0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FD2DE73-9C73-4F7E-9AF6-57BD709C7018}">
      <dgm:prSet phldrT="[Text]"/>
      <dgm:spPr>
        <a:solidFill>
          <a:srgbClr val="FFFF00"/>
        </a:solidFill>
      </dgm:spPr>
      <dgm:t>
        <a:bodyPr/>
        <a:lstStyle/>
        <a:p>
          <a:r>
            <a:rPr lang="en-GB" dirty="0" smtClean="0">
              <a:solidFill>
                <a:schemeClr val="tx1"/>
              </a:solidFill>
            </a:rPr>
            <a:t>Improvement by subject</a:t>
          </a:r>
          <a:endParaRPr lang="en-GB" dirty="0">
            <a:solidFill>
              <a:schemeClr val="tx1"/>
            </a:solidFill>
          </a:endParaRPr>
        </a:p>
      </dgm:t>
    </dgm:pt>
    <dgm:pt modelId="{C22B27D4-350F-4743-A597-A77267563103}" type="parTrans" cxnId="{FA465172-3A61-440E-859D-49CFC0DEE0BC}">
      <dgm:prSet/>
      <dgm:spPr/>
      <dgm:t>
        <a:bodyPr/>
        <a:lstStyle/>
        <a:p>
          <a:endParaRPr lang="en-GB"/>
        </a:p>
      </dgm:t>
    </dgm:pt>
    <dgm:pt modelId="{6DD3F4A4-4BEC-4818-A00E-588F0255AC3D}" type="sibTrans" cxnId="{FA465172-3A61-440E-859D-49CFC0DEE0BC}">
      <dgm:prSet/>
      <dgm:spPr/>
      <dgm:t>
        <a:bodyPr/>
        <a:lstStyle/>
        <a:p>
          <a:endParaRPr lang="en-GB"/>
        </a:p>
      </dgm:t>
    </dgm:pt>
    <dgm:pt modelId="{C912DD92-DF0C-4756-A7FA-F96BBD0554AD}">
      <dgm:prSet phldrT="[Text]"/>
      <dgm:spPr>
        <a:solidFill>
          <a:srgbClr val="FF0000"/>
        </a:solidFill>
      </dgm:spPr>
      <dgm:t>
        <a:bodyPr/>
        <a:lstStyle/>
        <a:p>
          <a:r>
            <a:rPr lang="en-GB" dirty="0" smtClean="0"/>
            <a:t>Improvement - a whole school approach</a:t>
          </a:r>
          <a:endParaRPr lang="en-GB" dirty="0"/>
        </a:p>
      </dgm:t>
    </dgm:pt>
    <dgm:pt modelId="{AD37D67B-638B-4455-B8CB-66800B6C47AD}" type="parTrans" cxnId="{A43C0A81-77AC-48ED-8775-99871FAE7BBF}">
      <dgm:prSet/>
      <dgm:spPr/>
      <dgm:t>
        <a:bodyPr/>
        <a:lstStyle/>
        <a:p>
          <a:endParaRPr lang="en-GB"/>
        </a:p>
      </dgm:t>
    </dgm:pt>
    <dgm:pt modelId="{80647C82-7DEA-484A-9531-BFF19A851A9F}" type="sibTrans" cxnId="{A43C0A81-77AC-48ED-8775-99871FAE7BBF}">
      <dgm:prSet/>
      <dgm:spPr/>
      <dgm:t>
        <a:bodyPr/>
        <a:lstStyle/>
        <a:p>
          <a:endParaRPr lang="en-GB"/>
        </a:p>
      </dgm:t>
    </dgm:pt>
    <dgm:pt modelId="{C5C1FEB1-50E7-4A5D-8513-5F923285CE5D}">
      <dgm:prSet phldrT="[Text]"/>
      <dgm:spPr>
        <a:solidFill>
          <a:schemeClr val="tx2">
            <a:lumMod val="60000"/>
            <a:lumOff val="40000"/>
          </a:schemeClr>
        </a:solidFill>
      </dgm:spPr>
      <dgm:t>
        <a:bodyPr/>
        <a:lstStyle/>
        <a:p>
          <a:r>
            <a:rPr lang="en-GB" dirty="0" smtClean="0"/>
            <a:t>Improvement as a cluster</a:t>
          </a:r>
          <a:endParaRPr lang="en-GB" dirty="0"/>
        </a:p>
      </dgm:t>
    </dgm:pt>
    <dgm:pt modelId="{1C0BD7F3-B9E7-4CD2-8B0F-7C6E5527596F}" type="parTrans" cxnId="{4F9D82F9-0C75-4E9E-8FA1-FAAC0F86A385}">
      <dgm:prSet/>
      <dgm:spPr/>
      <dgm:t>
        <a:bodyPr/>
        <a:lstStyle/>
        <a:p>
          <a:endParaRPr lang="en-GB"/>
        </a:p>
      </dgm:t>
    </dgm:pt>
    <dgm:pt modelId="{B1856C2F-F766-4844-BAF6-BDA7B6F0FAA0}" type="sibTrans" cxnId="{4F9D82F9-0C75-4E9E-8FA1-FAAC0F86A385}">
      <dgm:prSet/>
      <dgm:spPr/>
      <dgm:t>
        <a:bodyPr/>
        <a:lstStyle/>
        <a:p>
          <a:endParaRPr lang="en-GB"/>
        </a:p>
      </dgm:t>
    </dgm:pt>
    <dgm:pt modelId="{6269ED50-6950-448F-B0A6-04056E0D6003}">
      <dgm:prSet phldrT="[Text]"/>
      <dgm:spPr>
        <a:solidFill>
          <a:srgbClr val="92D050"/>
        </a:solidFill>
      </dgm:spPr>
      <dgm:t>
        <a:bodyPr/>
        <a:lstStyle/>
        <a:p>
          <a:r>
            <a:rPr lang="en-GB" dirty="0" smtClean="0"/>
            <a:t>Developing capacity using  improvement coaches</a:t>
          </a:r>
          <a:endParaRPr lang="en-GB" dirty="0"/>
        </a:p>
      </dgm:t>
    </dgm:pt>
    <dgm:pt modelId="{C461DE41-AAB6-4A07-B8F8-7167CE948E4E}" type="parTrans" cxnId="{2D969350-6DF4-4B96-86A2-B397D7531219}">
      <dgm:prSet/>
      <dgm:spPr/>
      <dgm:t>
        <a:bodyPr/>
        <a:lstStyle/>
        <a:p>
          <a:endParaRPr lang="en-GB"/>
        </a:p>
      </dgm:t>
    </dgm:pt>
    <dgm:pt modelId="{C2E9D1E1-EECB-4EF7-A61E-BF0CBF99C3C2}" type="sibTrans" cxnId="{2D969350-6DF4-4B96-86A2-B397D7531219}">
      <dgm:prSet/>
      <dgm:spPr/>
      <dgm:t>
        <a:bodyPr/>
        <a:lstStyle/>
        <a:p>
          <a:endParaRPr lang="en-GB"/>
        </a:p>
      </dgm:t>
    </dgm:pt>
    <dgm:pt modelId="{E9F12BB8-145C-45C3-83BB-6556EB6F403B}">
      <dgm:prSet phldrT="[Text]"/>
      <dgm:spPr>
        <a:solidFill>
          <a:srgbClr val="7030A0"/>
        </a:solidFill>
      </dgm:spPr>
      <dgm:t>
        <a:bodyPr/>
        <a:lstStyle/>
        <a:p>
          <a:r>
            <a:rPr lang="en-GB" dirty="0" smtClean="0"/>
            <a:t>National Improvement practicums</a:t>
          </a:r>
          <a:endParaRPr lang="en-GB" dirty="0"/>
        </a:p>
      </dgm:t>
    </dgm:pt>
    <dgm:pt modelId="{518E8CBC-1010-4766-A5CE-DC4B39831E0B}" type="parTrans" cxnId="{876312C8-6979-4E47-BF40-23582B42E4CC}">
      <dgm:prSet/>
      <dgm:spPr/>
      <dgm:t>
        <a:bodyPr/>
        <a:lstStyle/>
        <a:p>
          <a:endParaRPr lang="en-GB"/>
        </a:p>
      </dgm:t>
    </dgm:pt>
    <dgm:pt modelId="{82B772C4-A5A8-40C9-9EEA-F8AAA5FB5A7F}" type="sibTrans" cxnId="{876312C8-6979-4E47-BF40-23582B42E4CC}">
      <dgm:prSet/>
      <dgm:spPr/>
      <dgm:t>
        <a:bodyPr/>
        <a:lstStyle/>
        <a:p>
          <a:endParaRPr lang="en-GB"/>
        </a:p>
      </dgm:t>
    </dgm:pt>
    <dgm:pt modelId="{1AD75380-916B-4360-AAE9-182F358EADD3}">
      <dgm:prSet phldrT="[Text]"/>
      <dgm:spPr>
        <a:solidFill>
          <a:schemeClr val="accent6">
            <a:lumMod val="75000"/>
          </a:schemeClr>
        </a:solidFill>
      </dgm:spPr>
      <dgm:t>
        <a:bodyPr/>
        <a:lstStyle/>
        <a:p>
          <a:r>
            <a:rPr lang="en-GB" dirty="0" smtClean="0"/>
            <a:t>Sharing practice in Regional Improvement Collaborative</a:t>
          </a:r>
          <a:endParaRPr lang="en-GB" dirty="0"/>
        </a:p>
      </dgm:t>
    </dgm:pt>
    <dgm:pt modelId="{FD014B1E-E362-4BB9-B10D-41C7E1F3BC28}" type="parTrans" cxnId="{3BE8407C-601A-4FA0-B94E-E626B9E17D0B}">
      <dgm:prSet/>
      <dgm:spPr/>
      <dgm:t>
        <a:bodyPr/>
        <a:lstStyle/>
        <a:p>
          <a:endParaRPr lang="en-GB"/>
        </a:p>
      </dgm:t>
    </dgm:pt>
    <dgm:pt modelId="{3E6A650F-3DA6-42F5-94F7-F8A6D81A3E1E}" type="sibTrans" cxnId="{3BE8407C-601A-4FA0-B94E-E626B9E17D0B}">
      <dgm:prSet/>
      <dgm:spPr/>
      <dgm:t>
        <a:bodyPr/>
        <a:lstStyle/>
        <a:p>
          <a:endParaRPr lang="en-GB"/>
        </a:p>
      </dgm:t>
    </dgm:pt>
    <dgm:pt modelId="{1D0BE034-E343-49D3-9577-49A5D8E1570B}" type="pres">
      <dgm:prSet presAssocID="{BA9CEF53-C6A3-4772-A08E-BC6FCAC2B0B2}" presName="diagram" presStyleCnt="0">
        <dgm:presLayoutVars>
          <dgm:dir/>
          <dgm:resizeHandles val="exact"/>
        </dgm:presLayoutVars>
      </dgm:prSet>
      <dgm:spPr/>
      <dgm:t>
        <a:bodyPr/>
        <a:lstStyle/>
        <a:p>
          <a:endParaRPr lang="en-GB"/>
        </a:p>
      </dgm:t>
    </dgm:pt>
    <dgm:pt modelId="{38F34BB8-3E50-44C1-9733-AC092F998D7C}" type="pres">
      <dgm:prSet presAssocID="{AFD2DE73-9C73-4F7E-9AF6-57BD709C7018}" presName="node" presStyleLbl="node1" presStyleIdx="0" presStyleCnt="6">
        <dgm:presLayoutVars>
          <dgm:bulletEnabled val="1"/>
        </dgm:presLayoutVars>
      </dgm:prSet>
      <dgm:spPr/>
      <dgm:t>
        <a:bodyPr/>
        <a:lstStyle/>
        <a:p>
          <a:endParaRPr lang="en-GB"/>
        </a:p>
      </dgm:t>
    </dgm:pt>
    <dgm:pt modelId="{E69824C2-B7ED-4E69-9AAA-5A3666EDE4C6}" type="pres">
      <dgm:prSet presAssocID="{6DD3F4A4-4BEC-4818-A00E-588F0255AC3D}" presName="sibTrans" presStyleCnt="0"/>
      <dgm:spPr/>
    </dgm:pt>
    <dgm:pt modelId="{CB0F9115-C33E-433F-99A2-78D501CEC037}" type="pres">
      <dgm:prSet presAssocID="{C912DD92-DF0C-4756-A7FA-F96BBD0554AD}" presName="node" presStyleLbl="node1" presStyleIdx="1" presStyleCnt="6">
        <dgm:presLayoutVars>
          <dgm:bulletEnabled val="1"/>
        </dgm:presLayoutVars>
      </dgm:prSet>
      <dgm:spPr/>
      <dgm:t>
        <a:bodyPr/>
        <a:lstStyle/>
        <a:p>
          <a:endParaRPr lang="en-GB"/>
        </a:p>
      </dgm:t>
    </dgm:pt>
    <dgm:pt modelId="{2319EED9-3B9B-4D3C-9293-8ECC51BBE511}" type="pres">
      <dgm:prSet presAssocID="{80647C82-7DEA-484A-9531-BFF19A851A9F}" presName="sibTrans" presStyleCnt="0"/>
      <dgm:spPr/>
    </dgm:pt>
    <dgm:pt modelId="{17D73C3F-9CF6-468A-B365-98FF5C6B0D86}" type="pres">
      <dgm:prSet presAssocID="{C5C1FEB1-50E7-4A5D-8513-5F923285CE5D}" presName="node" presStyleLbl="node1" presStyleIdx="2" presStyleCnt="6">
        <dgm:presLayoutVars>
          <dgm:bulletEnabled val="1"/>
        </dgm:presLayoutVars>
      </dgm:prSet>
      <dgm:spPr/>
      <dgm:t>
        <a:bodyPr/>
        <a:lstStyle/>
        <a:p>
          <a:endParaRPr lang="en-GB"/>
        </a:p>
      </dgm:t>
    </dgm:pt>
    <dgm:pt modelId="{EFAB634B-BBD9-4374-AD81-74479D4A3663}" type="pres">
      <dgm:prSet presAssocID="{B1856C2F-F766-4844-BAF6-BDA7B6F0FAA0}" presName="sibTrans" presStyleCnt="0"/>
      <dgm:spPr/>
    </dgm:pt>
    <dgm:pt modelId="{0F65A95A-0427-4CB6-9242-8F411243B68A}" type="pres">
      <dgm:prSet presAssocID="{6269ED50-6950-448F-B0A6-04056E0D6003}" presName="node" presStyleLbl="node1" presStyleIdx="3" presStyleCnt="6">
        <dgm:presLayoutVars>
          <dgm:bulletEnabled val="1"/>
        </dgm:presLayoutVars>
      </dgm:prSet>
      <dgm:spPr/>
      <dgm:t>
        <a:bodyPr/>
        <a:lstStyle/>
        <a:p>
          <a:endParaRPr lang="en-GB"/>
        </a:p>
      </dgm:t>
    </dgm:pt>
    <dgm:pt modelId="{D970CB9D-2F2C-4890-9D2A-7D7FD1160373}" type="pres">
      <dgm:prSet presAssocID="{C2E9D1E1-EECB-4EF7-A61E-BF0CBF99C3C2}" presName="sibTrans" presStyleCnt="0"/>
      <dgm:spPr/>
    </dgm:pt>
    <dgm:pt modelId="{EDB531DF-19BA-487E-ACDD-BC596A6BE77C}" type="pres">
      <dgm:prSet presAssocID="{E9F12BB8-145C-45C3-83BB-6556EB6F403B}" presName="node" presStyleLbl="node1" presStyleIdx="4" presStyleCnt="6">
        <dgm:presLayoutVars>
          <dgm:bulletEnabled val="1"/>
        </dgm:presLayoutVars>
      </dgm:prSet>
      <dgm:spPr/>
      <dgm:t>
        <a:bodyPr/>
        <a:lstStyle/>
        <a:p>
          <a:endParaRPr lang="en-GB"/>
        </a:p>
      </dgm:t>
    </dgm:pt>
    <dgm:pt modelId="{9BF18AF7-56DD-4E58-B07E-A2CAF8253E6E}" type="pres">
      <dgm:prSet presAssocID="{82B772C4-A5A8-40C9-9EEA-F8AAA5FB5A7F}" presName="sibTrans" presStyleCnt="0"/>
      <dgm:spPr/>
    </dgm:pt>
    <dgm:pt modelId="{6F5AEEBB-5B27-45B0-B0FD-E6519AE80B7E}" type="pres">
      <dgm:prSet presAssocID="{1AD75380-916B-4360-AAE9-182F358EADD3}" presName="node" presStyleLbl="node1" presStyleIdx="5" presStyleCnt="6">
        <dgm:presLayoutVars>
          <dgm:bulletEnabled val="1"/>
        </dgm:presLayoutVars>
      </dgm:prSet>
      <dgm:spPr/>
      <dgm:t>
        <a:bodyPr/>
        <a:lstStyle/>
        <a:p>
          <a:endParaRPr lang="en-GB"/>
        </a:p>
      </dgm:t>
    </dgm:pt>
  </dgm:ptLst>
  <dgm:cxnLst>
    <dgm:cxn modelId="{6471EE90-E629-4ABE-A1F6-571D8F6DF3E8}" type="presOf" srcId="{C5C1FEB1-50E7-4A5D-8513-5F923285CE5D}" destId="{17D73C3F-9CF6-468A-B365-98FF5C6B0D86}" srcOrd="0" destOrd="0" presId="urn:microsoft.com/office/officeart/2005/8/layout/default"/>
    <dgm:cxn modelId="{6F576BA3-4AA0-4DB3-86FD-EA3730CD04DC}" type="presOf" srcId="{E9F12BB8-145C-45C3-83BB-6556EB6F403B}" destId="{EDB531DF-19BA-487E-ACDD-BC596A6BE77C}" srcOrd="0" destOrd="0" presId="urn:microsoft.com/office/officeart/2005/8/layout/default"/>
    <dgm:cxn modelId="{2F759990-EA96-485C-AD32-6C71F7B3F225}" type="presOf" srcId="{BA9CEF53-C6A3-4772-A08E-BC6FCAC2B0B2}" destId="{1D0BE034-E343-49D3-9577-49A5D8E1570B}" srcOrd="0" destOrd="0" presId="urn:microsoft.com/office/officeart/2005/8/layout/default"/>
    <dgm:cxn modelId="{648FAE78-67F9-40AE-AEFD-4AB68671B225}" type="presOf" srcId="{AFD2DE73-9C73-4F7E-9AF6-57BD709C7018}" destId="{38F34BB8-3E50-44C1-9733-AC092F998D7C}" srcOrd="0" destOrd="0" presId="urn:microsoft.com/office/officeart/2005/8/layout/default"/>
    <dgm:cxn modelId="{6E1DA3D0-56DD-4362-A672-1B5205A441A6}" type="presOf" srcId="{1AD75380-916B-4360-AAE9-182F358EADD3}" destId="{6F5AEEBB-5B27-45B0-B0FD-E6519AE80B7E}" srcOrd="0" destOrd="0" presId="urn:microsoft.com/office/officeart/2005/8/layout/default"/>
    <dgm:cxn modelId="{3BE8407C-601A-4FA0-B94E-E626B9E17D0B}" srcId="{BA9CEF53-C6A3-4772-A08E-BC6FCAC2B0B2}" destId="{1AD75380-916B-4360-AAE9-182F358EADD3}" srcOrd="5" destOrd="0" parTransId="{FD014B1E-E362-4BB9-B10D-41C7E1F3BC28}" sibTransId="{3E6A650F-3DA6-42F5-94F7-F8A6D81A3E1E}"/>
    <dgm:cxn modelId="{A43C0A81-77AC-48ED-8775-99871FAE7BBF}" srcId="{BA9CEF53-C6A3-4772-A08E-BC6FCAC2B0B2}" destId="{C912DD92-DF0C-4756-A7FA-F96BBD0554AD}" srcOrd="1" destOrd="0" parTransId="{AD37D67B-638B-4455-B8CB-66800B6C47AD}" sibTransId="{80647C82-7DEA-484A-9531-BFF19A851A9F}"/>
    <dgm:cxn modelId="{2D969350-6DF4-4B96-86A2-B397D7531219}" srcId="{BA9CEF53-C6A3-4772-A08E-BC6FCAC2B0B2}" destId="{6269ED50-6950-448F-B0A6-04056E0D6003}" srcOrd="3" destOrd="0" parTransId="{C461DE41-AAB6-4A07-B8F8-7167CE948E4E}" sibTransId="{C2E9D1E1-EECB-4EF7-A61E-BF0CBF99C3C2}"/>
    <dgm:cxn modelId="{4F9D82F9-0C75-4E9E-8FA1-FAAC0F86A385}" srcId="{BA9CEF53-C6A3-4772-A08E-BC6FCAC2B0B2}" destId="{C5C1FEB1-50E7-4A5D-8513-5F923285CE5D}" srcOrd="2" destOrd="0" parTransId="{1C0BD7F3-B9E7-4CD2-8B0F-7C6E5527596F}" sibTransId="{B1856C2F-F766-4844-BAF6-BDA7B6F0FAA0}"/>
    <dgm:cxn modelId="{F26BA614-AE92-4496-8C33-C443F0354D9A}" type="presOf" srcId="{6269ED50-6950-448F-B0A6-04056E0D6003}" destId="{0F65A95A-0427-4CB6-9242-8F411243B68A}" srcOrd="0" destOrd="0" presId="urn:microsoft.com/office/officeart/2005/8/layout/default"/>
    <dgm:cxn modelId="{BCD39C3F-4922-44E9-B13F-956C16226507}" type="presOf" srcId="{C912DD92-DF0C-4756-A7FA-F96BBD0554AD}" destId="{CB0F9115-C33E-433F-99A2-78D501CEC037}" srcOrd="0" destOrd="0" presId="urn:microsoft.com/office/officeart/2005/8/layout/default"/>
    <dgm:cxn modelId="{FA465172-3A61-440E-859D-49CFC0DEE0BC}" srcId="{BA9CEF53-C6A3-4772-A08E-BC6FCAC2B0B2}" destId="{AFD2DE73-9C73-4F7E-9AF6-57BD709C7018}" srcOrd="0" destOrd="0" parTransId="{C22B27D4-350F-4743-A597-A77267563103}" sibTransId="{6DD3F4A4-4BEC-4818-A00E-588F0255AC3D}"/>
    <dgm:cxn modelId="{876312C8-6979-4E47-BF40-23582B42E4CC}" srcId="{BA9CEF53-C6A3-4772-A08E-BC6FCAC2B0B2}" destId="{E9F12BB8-145C-45C3-83BB-6556EB6F403B}" srcOrd="4" destOrd="0" parTransId="{518E8CBC-1010-4766-A5CE-DC4B39831E0B}" sibTransId="{82B772C4-A5A8-40C9-9EEA-F8AAA5FB5A7F}"/>
    <dgm:cxn modelId="{7545D27B-1D24-41FF-AB11-7138CA5BEDC0}" type="presParOf" srcId="{1D0BE034-E343-49D3-9577-49A5D8E1570B}" destId="{38F34BB8-3E50-44C1-9733-AC092F998D7C}" srcOrd="0" destOrd="0" presId="urn:microsoft.com/office/officeart/2005/8/layout/default"/>
    <dgm:cxn modelId="{F3BFABCF-ADE0-43E4-9CEC-FB8BAA803214}" type="presParOf" srcId="{1D0BE034-E343-49D3-9577-49A5D8E1570B}" destId="{E69824C2-B7ED-4E69-9AAA-5A3666EDE4C6}" srcOrd="1" destOrd="0" presId="urn:microsoft.com/office/officeart/2005/8/layout/default"/>
    <dgm:cxn modelId="{90972D7E-0841-4EDF-98CF-9C0AF6633A96}" type="presParOf" srcId="{1D0BE034-E343-49D3-9577-49A5D8E1570B}" destId="{CB0F9115-C33E-433F-99A2-78D501CEC037}" srcOrd="2" destOrd="0" presId="urn:microsoft.com/office/officeart/2005/8/layout/default"/>
    <dgm:cxn modelId="{AB348F31-D0D7-4EBD-9B7C-7CF8BD72DD0B}" type="presParOf" srcId="{1D0BE034-E343-49D3-9577-49A5D8E1570B}" destId="{2319EED9-3B9B-4D3C-9293-8ECC51BBE511}" srcOrd="3" destOrd="0" presId="urn:microsoft.com/office/officeart/2005/8/layout/default"/>
    <dgm:cxn modelId="{9DAE8A7C-279B-421C-98CA-97F604D08ED3}" type="presParOf" srcId="{1D0BE034-E343-49D3-9577-49A5D8E1570B}" destId="{17D73C3F-9CF6-468A-B365-98FF5C6B0D86}" srcOrd="4" destOrd="0" presId="urn:microsoft.com/office/officeart/2005/8/layout/default"/>
    <dgm:cxn modelId="{6E5BDB3B-188D-4C5B-B8A8-7F031EBE1A16}" type="presParOf" srcId="{1D0BE034-E343-49D3-9577-49A5D8E1570B}" destId="{EFAB634B-BBD9-4374-AD81-74479D4A3663}" srcOrd="5" destOrd="0" presId="urn:microsoft.com/office/officeart/2005/8/layout/default"/>
    <dgm:cxn modelId="{C96AFD6B-037B-4BC1-96D3-77839B88C73F}" type="presParOf" srcId="{1D0BE034-E343-49D3-9577-49A5D8E1570B}" destId="{0F65A95A-0427-4CB6-9242-8F411243B68A}" srcOrd="6" destOrd="0" presId="urn:microsoft.com/office/officeart/2005/8/layout/default"/>
    <dgm:cxn modelId="{ABAB9079-9D0C-41F4-9E44-23CD5077DAF1}" type="presParOf" srcId="{1D0BE034-E343-49D3-9577-49A5D8E1570B}" destId="{D970CB9D-2F2C-4890-9D2A-7D7FD1160373}" srcOrd="7" destOrd="0" presId="urn:microsoft.com/office/officeart/2005/8/layout/default"/>
    <dgm:cxn modelId="{DFDF26A2-4E5C-42EB-8B6C-4F6DBCC1E6A0}" type="presParOf" srcId="{1D0BE034-E343-49D3-9577-49A5D8E1570B}" destId="{EDB531DF-19BA-487E-ACDD-BC596A6BE77C}" srcOrd="8" destOrd="0" presId="urn:microsoft.com/office/officeart/2005/8/layout/default"/>
    <dgm:cxn modelId="{44E40B03-F06B-4F81-B498-16B617C4EEE5}" type="presParOf" srcId="{1D0BE034-E343-49D3-9577-49A5D8E1570B}" destId="{9BF18AF7-56DD-4E58-B07E-A2CAF8253E6E}" srcOrd="9" destOrd="0" presId="urn:microsoft.com/office/officeart/2005/8/layout/default"/>
    <dgm:cxn modelId="{30A8AF00-11C0-44BF-96E0-FFDC95D723AA}" type="presParOf" srcId="{1D0BE034-E343-49D3-9577-49A5D8E1570B}" destId="{6F5AEEBB-5B27-45B0-B0FD-E6519AE80B7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9CEF53-C6A3-4772-A08E-BC6FCAC2B0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FD2DE73-9C73-4F7E-9AF6-57BD709C7018}">
      <dgm:prSet phldrT="[Text]"/>
      <dgm:spPr>
        <a:solidFill>
          <a:srgbClr val="FFFF00"/>
        </a:solidFill>
      </dgm:spPr>
      <dgm:t>
        <a:bodyPr/>
        <a:lstStyle/>
        <a:p>
          <a:r>
            <a:rPr lang="en-GB" dirty="0" smtClean="0">
              <a:solidFill>
                <a:schemeClr val="tx1"/>
              </a:solidFill>
            </a:rPr>
            <a:t>11</a:t>
          </a:r>
          <a:r>
            <a:rPr lang="en-GB" baseline="30000" dirty="0" smtClean="0">
              <a:solidFill>
                <a:schemeClr val="tx1"/>
              </a:solidFill>
            </a:rPr>
            <a:t>th</a:t>
          </a:r>
          <a:r>
            <a:rPr lang="en-GB" dirty="0" smtClean="0">
              <a:solidFill>
                <a:schemeClr val="tx1"/>
              </a:solidFill>
            </a:rPr>
            <a:t> Oct: Run charts and learning from data </a:t>
          </a:r>
          <a:endParaRPr lang="en-GB" dirty="0">
            <a:solidFill>
              <a:schemeClr val="tx1"/>
            </a:solidFill>
          </a:endParaRPr>
        </a:p>
      </dgm:t>
    </dgm:pt>
    <dgm:pt modelId="{C22B27D4-350F-4743-A597-A77267563103}" type="parTrans" cxnId="{FA465172-3A61-440E-859D-49CFC0DEE0BC}">
      <dgm:prSet/>
      <dgm:spPr/>
      <dgm:t>
        <a:bodyPr/>
        <a:lstStyle/>
        <a:p>
          <a:endParaRPr lang="en-GB"/>
        </a:p>
      </dgm:t>
    </dgm:pt>
    <dgm:pt modelId="{6DD3F4A4-4BEC-4818-A00E-588F0255AC3D}" type="sibTrans" cxnId="{FA465172-3A61-440E-859D-49CFC0DEE0BC}">
      <dgm:prSet/>
      <dgm:spPr/>
      <dgm:t>
        <a:bodyPr/>
        <a:lstStyle/>
        <a:p>
          <a:endParaRPr lang="en-GB"/>
        </a:p>
      </dgm:t>
    </dgm:pt>
    <dgm:pt modelId="{C912DD92-DF0C-4756-A7FA-F96BBD0554AD}">
      <dgm:prSet phldrT="[Text]"/>
      <dgm:spPr>
        <a:solidFill>
          <a:srgbClr val="FF0000"/>
        </a:solidFill>
      </dgm:spPr>
      <dgm:t>
        <a:bodyPr/>
        <a:lstStyle/>
        <a:p>
          <a:r>
            <a:rPr lang="en-GB" dirty="0" smtClean="0"/>
            <a:t>5</a:t>
          </a:r>
          <a:r>
            <a:rPr lang="en-GB" baseline="30000" dirty="0" smtClean="0"/>
            <a:t>th</a:t>
          </a:r>
          <a:r>
            <a:rPr lang="en-GB" dirty="0" smtClean="0"/>
            <a:t> Nov: Change ideas and PDSA testing</a:t>
          </a:r>
          <a:endParaRPr lang="en-GB" dirty="0"/>
        </a:p>
      </dgm:t>
    </dgm:pt>
    <dgm:pt modelId="{AD37D67B-638B-4455-B8CB-66800B6C47AD}" type="parTrans" cxnId="{A43C0A81-77AC-48ED-8775-99871FAE7BBF}">
      <dgm:prSet/>
      <dgm:spPr/>
      <dgm:t>
        <a:bodyPr/>
        <a:lstStyle/>
        <a:p>
          <a:endParaRPr lang="en-GB"/>
        </a:p>
      </dgm:t>
    </dgm:pt>
    <dgm:pt modelId="{80647C82-7DEA-484A-9531-BFF19A851A9F}" type="sibTrans" cxnId="{A43C0A81-77AC-48ED-8775-99871FAE7BBF}">
      <dgm:prSet/>
      <dgm:spPr/>
      <dgm:t>
        <a:bodyPr/>
        <a:lstStyle/>
        <a:p>
          <a:endParaRPr lang="en-GB"/>
        </a:p>
      </dgm:t>
    </dgm:pt>
    <dgm:pt modelId="{C5C1FEB1-50E7-4A5D-8513-5F923285CE5D}">
      <dgm:prSet phldrT="[Text]"/>
      <dgm:spPr>
        <a:solidFill>
          <a:schemeClr val="tx2">
            <a:lumMod val="60000"/>
            <a:lumOff val="40000"/>
          </a:schemeClr>
        </a:solidFill>
      </dgm:spPr>
      <dgm:t>
        <a:bodyPr/>
        <a:lstStyle/>
        <a:p>
          <a:r>
            <a:rPr lang="en-GB" dirty="0" smtClean="0"/>
            <a:t>6</a:t>
          </a:r>
          <a:r>
            <a:rPr lang="en-GB" baseline="30000" dirty="0" smtClean="0"/>
            <a:t>th</a:t>
          </a:r>
          <a:r>
            <a:rPr lang="en-GB" dirty="0" smtClean="0"/>
            <a:t> Dec: Collaborative learning</a:t>
          </a:r>
          <a:endParaRPr lang="en-GB" dirty="0"/>
        </a:p>
      </dgm:t>
    </dgm:pt>
    <dgm:pt modelId="{1C0BD7F3-B9E7-4CD2-8B0F-7C6E5527596F}" type="parTrans" cxnId="{4F9D82F9-0C75-4E9E-8FA1-FAAC0F86A385}">
      <dgm:prSet/>
      <dgm:spPr/>
      <dgm:t>
        <a:bodyPr/>
        <a:lstStyle/>
        <a:p>
          <a:endParaRPr lang="en-GB"/>
        </a:p>
      </dgm:t>
    </dgm:pt>
    <dgm:pt modelId="{B1856C2F-F766-4844-BAF6-BDA7B6F0FAA0}" type="sibTrans" cxnId="{4F9D82F9-0C75-4E9E-8FA1-FAAC0F86A385}">
      <dgm:prSet/>
      <dgm:spPr/>
      <dgm:t>
        <a:bodyPr/>
        <a:lstStyle/>
        <a:p>
          <a:endParaRPr lang="en-GB"/>
        </a:p>
      </dgm:t>
    </dgm:pt>
    <dgm:pt modelId="{6269ED50-6950-448F-B0A6-04056E0D6003}">
      <dgm:prSet phldrT="[Text]"/>
      <dgm:spPr>
        <a:solidFill>
          <a:srgbClr val="92D050"/>
        </a:solidFill>
      </dgm:spPr>
      <dgm:t>
        <a:bodyPr/>
        <a:lstStyle/>
        <a:p>
          <a:r>
            <a:rPr lang="en-GB" dirty="0" smtClean="0"/>
            <a:t>10</a:t>
          </a:r>
          <a:r>
            <a:rPr lang="en-GB" baseline="30000" dirty="0" smtClean="0"/>
            <a:t>th</a:t>
          </a:r>
          <a:r>
            <a:rPr lang="en-GB" dirty="0" smtClean="0"/>
            <a:t> Jan: Data and tracking, our story so far </a:t>
          </a:r>
          <a:endParaRPr lang="en-GB" dirty="0"/>
        </a:p>
      </dgm:t>
    </dgm:pt>
    <dgm:pt modelId="{C461DE41-AAB6-4A07-B8F8-7167CE948E4E}" type="parTrans" cxnId="{2D969350-6DF4-4B96-86A2-B397D7531219}">
      <dgm:prSet/>
      <dgm:spPr/>
      <dgm:t>
        <a:bodyPr/>
        <a:lstStyle/>
        <a:p>
          <a:endParaRPr lang="en-GB"/>
        </a:p>
      </dgm:t>
    </dgm:pt>
    <dgm:pt modelId="{C2E9D1E1-EECB-4EF7-A61E-BF0CBF99C3C2}" type="sibTrans" cxnId="{2D969350-6DF4-4B96-86A2-B397D7531219}">
      <dgm:prSet/>
      <dgm:spPr/>
      <dgm:t>
        <a:bodyPr/>
        <a:lstStyle/>
        <a:p>
          <a:endParaRPr lang="en-GB"/>
        </a:p>
      </dgm:t>
    </dgm:pt>
    <dgm:pt modelId="{E9F12BB8-145C-45C3-83BB-6556EB6F403B}">
      <dgm:prSet phldrT="[Text]"/>
      <dgm:spPr>
        <a:solidFill>
          <a:srgbClr val="7030A0"/>
        </a:solidFill>
      </dgm:spPr>
      <dgm:t>
        <a:bodyPr/>
        <a:lstStyle/>
        <a:p>
          <a:r>
            <a:rPr lang="en-GB" dirty="0" smtClean="0"/>
            <a:t>4</a:t>
          </a:r>
          <a:r>
            <a:rPr lang="en-GB" baseline="30000" dirty="0" smtClean="0"/>
            <a:t>th</a:t>
          </a:r>
          <a:r>
            <a:rPr lang="en-GB" dirty="0" smtClean="0"/>
            <a:t> Feb: Sharing our stories</a:t>
          </a:r>
          <a:endParaRPr lang="en-GB" dirty="0"/>
        </a:p>
      </dgm:t>
    </dgm:pt>
    <dgm:pt modelId="{518E8CBC-1010-4766-A5CE-DC4B39831E0B}" type="parTrans" cxnId="{876312C8-6979-4E47-BF40-23582B42E4CC}">
      <dgm:prSet/>
      <dgm:spPr/>
      <dgm:t>
        <a:bodyPr/>
        <a:lstStyle/>
        <a:p>
          <a:endParaRPr lang="en-GB"/>
        </a:p>
      </dgm:t>
    </dgm:pt>
    <dgm:pt modelId="{82B772C4-A5A8-40C9-9EEA-F8AAA5FB5A7F}" type="sibTrans" cxnId="{876312C8-6979-4E47-BF40-23582B42E4CC}">
      <dgm:prSet/>
      <dgm:spPr/>
      <dgm:t>
        <a:bodyPr/>
        <a:lstStyle/>
        <a:p>
          <a:endParaRPr lang="en-GB"/>
        </a:p>
      </dgm:t>
    </dgm:pt>
    <dgm:pt modelId="{1AD75380-916B-4360-AAE9-182F358EADD3}">
      <dgm:prSet phldrT="[Text]"/>
      <dgm:spPr>
        <a:solidFill>
          <a:schemeClr val="accent6">
            <a:lumMod val="75000"/>
          </a:schemeClr>
        </a:solidFill>
      </dgm:spPr>
      <dgm:t>
        <a:bodyPr/>
        <a:lstStyle/>
        <a:p>
          <a:r>
            <a:rPr lang="en-GB" dirty="0" smtClean="0"/>
            <a:t>March: Review of progress and next steps</a:t>
          </a:r>
          <a:endParaRPr lang="en-GB" dirty="0"/>
        </a:p>
      </dgm:t>
    </dgm:pt>
    <dgm:pt modelId="{FD014B1E-E362-4BB9-B10D-41C7E1F3BC28}" type="parTrans" cxnId="{3BE8407C-601A-4FA0-B94E-E626B9E17D0B}">
      <dgm:prSet/>
      <dgm:spPr/>
      <dgm:t>
        <a:bodyPr/>
        <a:lstStyle/>
        <a:p>
          <a:endParaRPr lang="en-GB"/>
        </a:p>
      </dgm:t>
    </dgm:pt>
    <dgm:pt modelId="{3E6A650F-3DA6-42F5-94F7-F8A6D81A3E1E}" type="sibTrans" cxnId="{3BE8407C-601A-4FA0-B94E-E626B9E17D0B}">
      <dgm:prSet/>
      <dgm:spPr/>
      <dgm:t>
        <a:bodyPr/>
        <a:lstStyle/>
        <a:p>
          <a:endParaRPr lang="en-GB"/>
        </a:p>
      </dgm:t>
    </dgm:pt>
    <dgm:pt modelId="{1D0BE034-E343-49D3-9577-49A5D8E1570B}" type="pres">
      <dgm:prSet presAssocID="{BA9CEF53-C6A3-4772-A08E-BC6FCAC2B0B2}" presName="diagram" presStyleCnt="0">
        <dgm:presLayoutVars>
          <dgm:dir/>
          <dgm:resizeHandles val="exact"/>
        </dgm:presLayoutVars>
      </dgm:prSet>
      <dgm:spPr/>
      <dgm:t>
        <a:bodyPr/>
        <a:lstStyle/>
        <a:p>
          <a:endParaRPr lang="en-GB"/>
        </a:p>
      </dgm:t>
    </dgm:pt>
    <dgm:pt modelId="{38F34BB8-3E50-44C1-9733-AC092F998D7C}" type="pres">
      <dgm:prSet presAssocID="{AFD2DE73-9C73-4F7E-9AF6-57BD709C7018}" presName="node" presStyleLbl="node1" presStyleIdx="0" presStyleCnt="6">
        <dgm:presLayoutVars>
          <dgm:bulletEnabled val="1"/>
        </dgm:presLayoutVars>
      </dgm:prSet>
      <dgm:spPr/>
      <dgm:t>
        <a:bodyPr/>
        <a:lstStyle/>
        <a:p>
          <a:endParaRPr lang="en-GB"/>
        </a:p>
      </dgm:t>
    </dgm:pt>
    <dgm:pt modelId="{E69824C2-B7ED-4E69-9AAA-5A3666EDE4C6}" type="pres">
      <dgm:prSet presAssocID="{6DD3F4A4-4BEC-4818-A00E-588F0255AC3D}" presName="sibTrans" presStyleCnt="0"/>
      <dgm:spPr/>
    </dgm:pt>
    <dgm:pt modelId="{CB0F9115-C33E-433F-99A2-78D501CEC037}" type="pres">
      <dgm:prSet presAssocID="{C912DD92-DF0C-4756-A7FA-F96BBD0554AD}" presName="node" presStyleLbl="node1" presStyleIdx="1" presStyleCnt="6">
        <dgm:presLayoutVars>
          <dgm:bulletEnabled val="1"/>
        </dgm:presLayoutVars>
      </dgm:prSet>
      <dgm:spPr/>
      <dgm:t>
        <a:bodyPr/>
        <a:lstStyle/>
        <a:p>
          <a:endParaRPr lang="en-GB"/>
        </a:p>
      </dgm:t>
    </dgm:pt>
    <dgm:pt modelId="{2319EED9-3B9B-4D3C-9293-8ECC51BBE511}" type="pres">
      <dgm:prSet presAssocID="{80647C82-7DEA-484A-9531-BFF19A851A9F}" presName="sibTrans" presStyleCnt="0"/>
      <dgm:spPr/>
    </dgm:pt>
    <dgm:pt modelId="{17D73C3F-9CF6-468A-B365-98FF5C6B0D86}" type="pres">
      <dgm:prSet presAssocID="{C5C1FEB1-50E7-4A5D-8513-5F923285CE5D}" presName="node" presStyleLbl="node1" presStyleIdx="2" presStyleCnt="6">
        <dgm:presLayoutVars>
          <dgm:bulletEnabled val="1"/>
        </dgm:presLayoutVars>
      </dgm:prSet>
      <dgm:spPr/>
      <dgm:t>
        <a:bodyPr/>
        <a:lstStyle/>
        <a:p>
          <a:endParaRPr lang="en-GB"/>
        </a:p>
      </dgm:t>
    </dgm:pt>
    <dgm:pt modelId="{EFAB634B-BBD9-4374-AD81-74479D4A3663}" type="pres">
      <dgm:prSet presAssocID="{B1856C2F-F766-4844-BAF6-BDA7B6F0FAA0}" presName="sibTrans" presStyleCnt="0"/>
      <dgm:spPr/>
    </dgm:pt>
    <dgm:pt modelId="{0F65A95A-0427-4CB6-9242-8F411243B68A}" type="pres">
      <dgm:prSet presAssocID="{6269ED50-6950-448F-B0A6-04056E0D6003}" presName="node" presStyleLbl="node1" presStyleIdx="3" presStyleCnt="6">
        <dgm:presLayoutVars>
          <dgm:bulletEnabled val="1"/>
        </dgm:presLayoutVars>
      </dgm:prSet>
      <dgm:spPr/>
      <dgm:t>
        <a:bodyPr/>
        <a:lstStyle/>
        <a:p>
          <a:endParaRPr lang="en-GB"/>
        </a:p>
      </dgm:t>
    </dgm:pt>
    <dgm:pt modelId="{D970CB9D-2F2C-4890-9D2A-7D7FD1160373}" type="pres">
      <dgm:prSet presAssocID="{C2E9D1E1-EECB-4EF7-A61E-BF0CBF99C3C2}" presName="sibTrans" presStyleCnt="0"/>
      <dgm:spPr/>
    </dgm:pt>
    <dgm:pt modelId="{EDB531DF-19BA-487E-ACDD-BC596A6BE77C}" type="pres">
      <dgm:prSet presAssocID="{E9F12BB8-145C-45C3-83BB-6556EB6F403B}" presName="node" presStyleLbl="node1" presStyleIdx="4" presStyleCnt="6">
        <dgm:presLayoutVars>
          <dgm:bulletEnabled val="1"/>
        </dgm:presLayoutVars>
      </dgm:prSet>
      <dgm:spPr/>
      <dgm:t>
        <a:bodyPr/>
        <a:lstStyle/>
        <a:p>
          <a:endParaRPr lang="en-GB"/>
        </a:p>
      </dgm:t>
    </dgm:pt>
    <dgm:pt modelId="{9BF18AF7-56DD-4E58-B07E-A2CAF8253E6E}" type="pres">
      <dgm:prSet presAssocID="{82B772C4-A5A8-40C9-9EEA-F8AAA5FB5A7F}" presName="sibTrans" presStyleCnt="0"/>
      <dgm:spPr/>
    </dgm:pt>
    <dgm:pt modelId="{6F5AEEBB-5B27-45B0-B0FD-E6519AE80B7E}" type="pres">
      <dgm:prSet presAssocID="{1AD75380-916B-4360-AAE9-182F358EADD3}" presName="node" presStyleLbl="node1" presStyleIdx="5" presStyleCnt="6">
        <dgm:presLayoutVars>
          <dgm:bulletEnabled val="1"/>
        </dgm:presLayoutVars>
      </dgm:prSet>
      <dgm:spPr/>
      <dgm:t>
        <a:bodyPr/>
        <a:lstStyle/>
        <a:p>
          <a:endParaRPr lang="en-GB"/>
        </a:p>
      </dgm:t>
    </dgm:pt>
  </dgm:ptLst>
  <dgm:cxnLst>
    <dgm:cxn modelId="{6471EE90-E629-4ABE-A1F6-571D8F6DF3E8}" type="presOf" srcId="{C5C1FEB1-50E7-4A5D-8513-5F923285CE5D}" destId="{17D73C3F-9CF6-468A-B365-98FF5C6B0D86}" srcOrd="0" destOrd="0" presId="urn:microsoft.com/office/officeart/2005/8/layout/default"/>
    <dgm:cxn modelId="{6F576BA3-4AA0-4DB3-86FD-EA3730CD04DC}" type="presOf" srcId="{E9F12BB8-145C-45C3-83BB-6556EB6F403B}" destId="{EDB531DF-19BA-487E-ACDD-BC596A6BE77C}" srcOrd="0" destOrd="0" presId="urn:microsoft.com/office/officeart/2005/8/layout/default"/>
    <dgm:cxn modelId="{2F759990-EA96-485C-AD32-6C71F7B3F225}" type="presOf" srcId="{BA9CEF53-C6A3-4772-A08E-BC6FCAC2B0B2}" destId="{1D0BE034-E343-49D3-9577-49A5D8E1570B}" srcOrd="0" destOrd="0" presId="urn:microsoft.com/office/officeart/2005/8/layout/default"/>
    <dgm:cxn modelId="{648FAE78-67F9-40AE-AEFD-4AB68671B225}" type="presOf" srcId="{AFD2DE73-9C73-4F7E-9AF6-57BD709C7018}" destId="{38F34BB8-3E50-44C1-9733-AC092F998D7C}" srcOrd="0" destOrd="0" presId="urn:microsoft.com/office/officeart/2005/8/layout/default"/>
    <dgm:cxn modelId="{6E1DA3D0-56DD-4362-A672-1B5205A441A6}" type="presOf" srcId="{1AD75380-916B-4360-AAE9-182F358EADD3}" destId="{6F5AEEBB-5B27-45B0-B0FD-E6519AE80B7E}" srcOrd="0" destOrd="0" presId="urn:microsoft.com/office/officeart/2005/8/layout/default"/>
    <dgm:cxn modelId="{3BE8407C-601A-4FA0-B94E-E626B9E17D0B}" srcId="{BA9CEF53-C6A3-4772-A08E-BC6FCAC2B0B2}" destId="{1AD75380-916B-4360-AAE9-182F358EADD3}" srcOrd="5" destOrd="0" parTransId="{FD014B1E-E362-4BB9-B10D-41C7E1F3BC28}" sibTransId="{3E6A650F-3DA6-42F5-94F7-F8A6D81A3E1E}"/>
    <dgm:cxn modelId="{A43C0A81-77AC-48ED-8775-99871FAE7BBF}" srcId="{BA9CEF53-C6A3-4772-A08E-BC6FCAC2B0B2}" destId="{C912DD92-DF0C-4756-A7FA-F96BBD0554AD}" srcOrd="1" destOrd="0" parTransId="{AD37D67B-638B-4455-B8CB-66800B6C47AD}" sibTransId="{80647C82-7DEA-484A-9531-BFF19A851A9F}"/>
    <dgm:cxn modelId="{2D969350-6DF4-4B96-86A2-B397D7531219}" srcId="{BA9CEF53-C6A3-4772-A08E-BC6FCAC2B0B2}" destId="{6269ED50-6950-448F-B0A6-04056E0D6003}" srcOrd="3" destOrd="0" parTransId="{C461DE41-AAB6-4A07-B8F8-7167CE948E4E}" sibTransId="{C2E9D1E1-EECB-4EF7-A61E-BF0CBF99C3C2}"/>
    <dgm:cxn modelId="{4F9D82F9-0C75-4E9E-8FA1-FAAC0F86A385}" srcId="{BA9CEF53-C6A3-4772-A08E-BC6FCAC2B0B2}" destId="{C5C1FEB1-50E7-4A5D-8513-5F923285CE5D}" srcOrd="2" destOrd="0" parTransId="{1C0BD7F3-B9E7-4CD2-8B0F-7C6E5527596F}" sibTransId="{B1856C2F-F766-4844-BAF6-BDA7B6F0FAA0}"/>
    <dgm:cxn modelId="{F26BA614-AE92-4496-8C33-C443F0354D9A}" type="presOf" srcId="{6269ED50-6950-448F-B0A6-04056E0D6003}" destId="{0F65A95A-0427-4CB6-9242-8F411243B68A}" srcOrd="0" destOrd="0" presId="urn:microsoft.com/office/officeart/2005/8/layout/default"/>
    <dgm:cxn modelId="{BCD39C3F-4922-44E9-B13F-956C16226507}" type="presOf" srcId="{C912DD92-DF0C-4756-A7FA-F96BBD0554AD}" destId="{CB0F9115-C33E-433F-99A2-78D501CEC037}" srcOrd="0" destOrd="0" presId="urn:microsoft.com/office/officeart/2005/8/layout/default"/>
    <dgm:cxn modelId="{FA465172-3A61-440E-859D-49CFC0DEE0BC}" srcId="{BA9CEF53-C6A3-4772-A08E-BC6FCAC2B0B2}" destId="{AFD2DE73-9C73-4F7E-9AF6-57BD709C7018}" srcOrd="0" destOrd="0" parTransId="{C22B27D4-350F-4743-A597-A77267563103}" sibTransId="{6DD3F4A4-4BEC-4818-A00E-588F0255AC3D}"/>
    <dgm:cxn modelId="{876312C8-6979-4E47-BF40-23582B42E4CC}" srcId="{BA9CEF53-C6A3-4772-A08E-BC6FCAC2B0B2}" destId="{E9F12BB8-145C-45C3-83BB-6556EB6F403B}" srcOrd="4" destOrd="0" parTransId="{518E8CBC-1010-4766-A5CE-DC4B39831E0B}" sibTransId="{82B772C4-A5A8-40C9-9EEA-F8AAA5FB5A7F}"/>
    <dgm:cxn modelId="{7545D27B-1D24-41FF-AB11-7138CA5BEDC0}" type="presParOf" srcId="{1D0BE034-E343-49D3-9577-49A5D8E1570B}" destId="{38F34BB8-3E50-44C1-9733-AC092F998D7C}" srcOrd="0" destOrd="0" presId="urn:microsoft.com/office/officeart/2005/8/layout/default"/>
    <dgm:cxn modelId="{F3BFABCF-ADE0-43E4-9CEC-FB8BAA803214}" type="presParOf" srcId="{1D0BE034-E343-49D3-9577-49A5D8E1570B}" destId="{E69824C2-B7ED-4E69-9AAA-5A3666EDE4C6}" srcOrd="1" destOrd="0" presId="urn:microsoft.com/office/officeart/2005/8/layout/default"/>
    <dgm:cxn modelId="{90972D7E-0841-4EDF-98CF-9C0AF6633A96}" type="presParOf" srcId="{1D0BE034-E343-49D3-9577-49A5D8E1570B}" destId="{CB0F9115-C33E-433F-99A2-78D501CEC037}" srcOrd="2" destOrd="0" presId="urn:microsoft.com/office/officeart/2005/8/layout/default"/>
    <dgm:cxn modelId="{AB348F31-D0D7-4EBD-9B7C-7CF8BD72DD0B}" type="presParOf" srcId="{1D0BE034-E343-49D3-9577-49A5D8E1570B}" destId="{2319EED9-3B9B-4D3C-9293-8ECC51BBE511}" srcOrd="3" destOrd="0" presId="urn:microsoft.com/office/officeart/2005/8/layout/default"/>
    <dgm:cxn modelId="{9DAE8A7C-279B-421C-98CA-97F604D08ED3}" type="presParOf" srcId="{1D0BE034-E343-49D3-9577-49A5D8E1570B}" destId="{17D73C3F-9CF6-468A-B365-98FF5C6B0D86}" srcOrd="4" destOrd="0" presId="urn:microsoft.com/office/officeart/2005/8/layout/default"/>
    <dgm:cxn modelId="{6E5BDB3B-188D-4C5B-B8A8-7F031EBE1A16}" type="presParOf" srcId="{1D0BE034-E343-49D3-9577-49A5D8E1570B}" destId="{EFAB634B-BBD9-4374-AD81-74479D4A3663}" srcOrd="5" destOrd="0" presId="urn:microsoft.com/office/officeart/2005/8/layout/default"/>
    <dgm:cxn modelId="{C96AFD6B-037B-4BC1-96D3-77839B88C73F}" type="presParOf" srcId="{1D0BE034-E343-49D3-9577-49A5D8E1570B}" destId="{0F65A95A-0427-4CB6-9242-8F411243B68A}" srcOrd="6" destOrd="0" presId="urn:microsoft.com/office/officeart/2005/8/layout/default"/>
    <dgm:cxn modelId="{ABAB9079-9D0C-41F4-9E44-23CD5077DAF1}" type="presParOf" srcId="{1D0BE034-E343-49D3-9577-49A5D8E1570B}" destId="{D970CB9D-2F2C-4890-9D2A-7D7FD1160373}" srcOrd="7" destOrd="0" presId="urn:microsoft.com/office/officeart/2005/8/layout/default"/>
    <dgm:cxn modelId="{DFDF26A2-4E5C-42EB-8B6C-4F6DBCC1E6A0}" type="presParOf" srcId="{1D0BE034-E343-49D3-9577-49A5D8E1570B}" destId="{EDB531DF-19BA-487E-ACDD-BC596A6BE77C}" srcOrd="8" destOrd="0" presId="urn:microsoft.com/office/officeart/2005/8/layout/default"/>
    <dgm:cxn modelId="{44E40B03-F06B-4F81-B498-16B617C4EEE5}" type="presParOf" srcId="{1D0BE034-E343-49D3-9577-49A5D8E1570B}" destId="{9BF18AF7-56DD-4E58-B07E-A2CAF8253E6E}" srcOrd="9" destOrd="0" presId="urn:microsoft.com/office/officeart/2005/8/layout/default"/>
    <dgm:cxn modelId="{30A8AF00-11C0-44BF-96E0-FFDC95D723AA}" type="presParOf" srcId="{1D0BE034-E343-49D3-9577-49A5D8E1570B}" destId="{6F5AEEBB-5B27-45B0-B0FD-E6519AE80B7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png"/></Relationships>
</file>

<file path=ppt/drawings/drawing1.xml><?xml version="1.0" encoding="utf-8"?>
<c:userShapes xmlns:c="http://schemas.openxmlformats.org/drawingml/2006/chart">
  <cdr:relSizeAnchor xmlns:cdr="http://schemas.openxmlformats.org/drawingml/2006/chartDrawing">
    <cdr:from>
      <cdr:x>0.475</cdr:x>
      <cdr:y>0.5</cdr:y>
    </cdr:from>
    <cdr:to>
      <cdr:x>0.57864</cdr:x>
      <cdr:y>0.7847</cdr:y>
    </cdr:to>
    <cdr:sp macro="" textlink="">
      <cdr:nvSpPr>
        <cdr:cNvPr id="3" name="Down Arrow 2"/>
        <cdr:cNvSpPr/>
      </cdr:nvSpPr>
      <cdr:spPr>
        <a:xfrm xmlns:a="http://schemas.openxmlformats.org/drawingml/2006/main">
          <a:off x="4343400" y="2438400"/>
          <a:ext cx="947648" cy="1388447"/>
        </a:xfrm>
        <a:prstGeom xmlns:a="http://schemas.openxmlformats.org/drawingml/2006/main" prst="downArrow">
          <a:avLst/>
        </a:prstGeom>
        <a:solidFill xmlns:a="http://schemas.openxmlformats.org/drawingml/2006/main">
          <a:srgbClr val="FF0000"/>
        </a:solidFill>
        <a:ln xmlns:a="http://schemas.openxmlformats.org/drawingml/2006/main" w="9525" cap="flat" cmpd="sng" algn="ctr">
          <a:solidFill>
            <a:srgbClr val="BBE0E3">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vert270" wrap="square" anchor="ctr" anchorCtr="1">
          <a:spAutoFit/>
        </a:bodyPr>
        <a:lstStyle xmlns:a="http://schemas.openxmlformats.org/drawingml/2006/main">
          <a:defPPr>
            <a:defRPr lang="en-US"/>
          </a:defPPr>
          <a:lvl1pPr algn="l" rtl="0" fontAlgn="base">
            <a:spcBef>
              <a:spcPct val="0"/>
            </a:spcBef>
            <a:spcAft>
              <a:spcPct val="0"/>
            </a:spcAft>
            <a:defRPr kern="1200">
              <a:solidFill>
                <a:srgbClr val="FFFFFF"/>
              </a:solidFill>
              <a:latin typeface="Arial"/>
            </a:defRPr>
          </a:lvl1pPr>
          <a:lvl2pPr marL="457200" algn="l" rtl="0" fontAlgn="base">
            <a:spcBef>
              <a:spcPct val="0"/>
            </a:spcBef>
            <a:spcAft>
              <a:spcPct val="0"/>
            </a:spcAft>
            <a:defRPr kern="1200">
              <a:solidFill>
                <a:srgbClr val="FFFFFF"/>
              </a:solidFill>
              <a:latin typeface="Arial"/>
            </a:defRPr>
          </a:lvl2pPr>
          <a:lvl3pPr marL="914400" algn="l" rtl="0" fontAlgn="base">
            <a:spcBef>
              <a:spcPct val="0"/>
            </a:spcBef>
            <a:spcAft>
              <a:spcPct val="0"/>
            </a:spcAft>
            <a:defRPr kern="1200">
              <a:solidFill>
                <a:srgbClr val="FFFFFF"/>
              </a:solidFill>
              <a:latin typeface="Arial"/>
            </a:defRPr>
          </a:lvl3pPr>
          <a:lvl4pPr marL="1371600" algn="l" rtl="0" fontAlgn="base">
            <a:spcBef>
              <a:spcPct val="0"/>
            </a:spcBef>
            <a:spcAft>
              <a:spcPct val="0"/>
            </a:spcAft>
            <a:defRPr kern="1200">
              <a:solidFill>
                <a:srgbClr val="FFFFFF"/>
              </a:solidFill>
              <a:latin typeface="Arial"/>
            </a:defRPr>
          </a:lvl4pPr>
          <a:lvl5pPr marL="1828800" algn="l" rtl="0" fontAlgn="base">
            <a:spcBef>
              <a:spcPct val="0"/>
            </a:spcBef>
            <a:spcAft>
              <a:spcPct val="0"/>
            </a:spcAft>
            <a:defRPr kern="1200">
              <a:solidFill>
                <a:srgbClr val="FFFFFF"/>
              </a:solidFill>
              <a:latin typeface="Arial"/>
            </a:defRPr>
          </a:lvl5pPr>
          <a:lvl6pPr marL="2286000" algn="l" defTabSz="457200" rtl="0" eaLnBrk="1" latinLnBrk="0" hangingPunct="1">
            <a:defRPr kern="1200">
              <a:solidFill>
                <a:srgbClr val="FFFFFF"/>
              </a:solidFill>
              <a:latin typeface="Arial"/>
            </a:defRPr>
          </a:lvl6pPr>
          <a:lvl7pPr marL="2743200" algn="l" defTabSz="457200" rtl="0" eaLnBrk="1" latinLnBrk="0" hangingPunct="1">
            <a:defRPr kern="1200">
              <a:solidFill>
                <a:srgbClr val="FFFFFF"/>
              </a:solidFill>
              <a:latin typeface="Arial"/>
            </a:defRPr>
          </a:lvl7pPr>
          <a:lvl8pPr marL="3200400" algn="l" defTabSz="457200" rtl="0" eaLnBrk="1" latinLnBrk="0" hangingPunct="1">
            <a:defRPr kern="1200">
              <a:solidFill>
                <a:srgbClr val="FFFFFF"/>
              </a:solidFill>
              <a:latin typeface="Arial"/>
            </a:defRPr>
          </a:lvl8pPr>
          <a:lvl9pPr marL="3657600" algn="l" defTabSz="457200" rtl="0" eaLnBrk="1" latinLnBrk="0" hangingPunct="1">
            <a:defRPr kern="1200">
              <a:solidFill>
                <a:srgbClr val="FFFFFF"/>
              </a:solidFill>
              <a:latin typeface="Arial"/>
            </a:defRPr>
          </a:lvl9pPr>
        </a:lstStyle>
        <a:p xmlns:a="http://schemas.openxmlformats.org/drawingml/2006/main">
          <a:r>
            <a:rPr lang="en-US" sz="1900" b="1" dirty="0" smtClean="0"/>
            <a:t>Change</a:t>
          </a:r>
          <a:endParaRPr lang="en-US" sz="19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0.475</cdr:x>
      <cdr:y>0.52651</cdr:y>
    </cdr:from>
    <cdr:to>
      <cdr:x>0.57864</cdr:x>
      <cdr:y>0.79612</cdr:y>
    </cdr:to>
    <cdr:sp macro="" textlink="">
      <cdr:nvSpPr>
        <cdr:cNvPr id="3" name="Down Arrow 2"/>
        <cdr:cNvSpPr/>
      </cdr:nvSpPr>
      <cdr:spPr>
        <a:xfrm xmlns:a="http://schemas.openxmlformats.org/drawingml/2006/main">
          <a:off x="4343400" y="2711450"/>
          <a:ext cx="947648" cy="1388447"/>
        </a:xfrm>
        <a:prstGeom xmlns:a="http://schemas.openxmlformats.org/drawingml/2006/main" prst="downArrow">
          <a:avLst/>
        </a:prstGeom>
        <a:solidFill xmlns:a="http://schemas.openxmlformats.org/drawingml/2006/main">
          <a:srgbClr val="FF0000"/>
        </a:solidFill>
        <a:ln xmlns:a="http://schemas.openxmlformats.org/drawingml/2006/main" w="9525" cap="flat" cmpd="sng" algn="ctr">
          <a:solidFill>
            <a:srgbClr val="BBE0E3">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vert270" wrap="square" anchor="ctr" anchorCtr="1">
          <a:spAutoFit/>
        </a:bodyPr>
        <a:lstStyle xmlns:a="http://schemas.openxmlformats.org/drawingml/2006/main">
          <a:defPPr>
            <a:defRPr lang="en-US"/>
          </a:defPPr>
          <a:lvl1pPr algn="l" rtl="0" fontAlgn="base">
            <a:spcBef>
              <a:spcPct val="0"/>
            </a:spcBef>
            <a:spcAft>
              <a:spcPct val="0"/>
            </a:spcAft>
            <a:defRPr kern="1200">
              <a:solidFill>
                <a:srgbClr val="FFFFFF"/>
              </a:solidFill>
              <a:latin typeface="Arial"/>
            </a:defRPr>
          </a:lvl1pPr>
          <a:lvl2pPr marL="457200" algn="l" rtl="0" fontAlgn="base">
            <a:spcBef>
              <a:spcPct val="0"/>
            </a:spcBef>
            <a:spcAft>
              <a:spcPct val="0"/>
            </a:spcAft>
            <a:defRPr kern="1200">
              <a:solidFill>
                <a:srgbClr val="FFFFFF"/>
              </a:solidFill>
              <a:latin typeface="Arial"/>
            </a:defRPr>
          </a:lvl2pPr>
          <a:lvl3pPr marL="914400" algn="l" rtl="0" fontAlgn="base">
            <a:spcBef>
              <a:spcPct val="0"/>
            </a:spcBef>
            <a:spcAft>
              <a:spcPct val="0"/>
            </a:spcAft>
            <a:defRPr kern="1200">
              <a:solidFill>
                <a:srgbClr val="FFFFFF"/>
              </a:solidFill>
              <a:latin typeface="Arial"/>
            </a:defRPr>
          </a:lvl3pPr>
          <a:lvl4pPr marL="1371600" algn="l" rtl="0" fontAlgn="base">
            <a:spcBef>
              <a:spcPct val="0"/>
            </a:spcBef>
            <a:spcAft>
              <a:spcPct val="0"/>
            </a:spcAft>
            <a:defRPr kern="1200">
              <a:solidFill>
                <a:srgbClr val="FFFFFF"/>
              </a:solidFill>
              <a:latin typeface="Arial"/>
            </a:defRPr>
          </a:lvl4pPr>
          <a:lvl5pPr marL="1828800" algn="l" rtl="0" fontAlgn="base">
            <a:spcBef>
              <a:spcPct val="0"/>
            </a:spcBef>
            <a:spcAft>
              <a:spcPct val="0"/>
            </a:spcAft>
            <a:defRPr kern="1200">
              <a:solidFill>
                <a:srgbClr val="FFFFFF"/>
              </a:solidFill>
              <a:latin typeface="Arial"/>
            </a:defRPr>
          </a:lvl5pPr>
          <a:lvl6pPr marL="2286000" algn="l" defTabSz="457200" rtl="0" eaLnBrk="1" latinLnBrk="0" hangingPunct="1">
            <a:defRPr kern="1200">
              <a:solidFill>
                <a:srgbClr val="FFFFFF"/>
              </a:solidFill>
              <a:latin typeface="Arial"/>
            </a:defRPr>
          </a:lvl6pPr>
          <a:lvl7pPr marL="2743200" algn="l" defTabSz="457200" rtl="0" eaLnBrk="1" latinLnBrk="0" hangingPunct="1">
            <a:defRPr kern="1200">
              <a:solidFill>
                <a:srgbClr val="FFFFFF"/>
              </a:solidFill>
              <a:latin typeface="Arial"/>
            </a:defRPr>
          </a:lvl7pPr>
          <a:lvl8pPr marL="3200400" algn="l" defTabSz="457200" rtl="0" eaLnBrk="1" latinLnBrk="0" hangingPunct="1">
            <a:defRPr kern="1200">
              <a:solidFill>
                <a:srgbClr val="FFFFFF"/>
              </a:solidFill>
              <a:latin typeface="Arial"/>
            </a:defRPr>
          </a:lvl8pPr>
          <a:lvl9pPr marL="3657600" algn="l" defTabSz="457200" rtl="0" eaLnBrk="1" latinLnBrk="0" hangingPunct="1">
            <a:defRPr kern="1200">
              <a:solidFill>
                <a:srgbClr val="FFFFFF"/>
              </a:solidFill>
              <a:latin typeface="Arial"/>
            </a:defRPr>
          </a:lvl9pPr>
        </a:lstStyle>
        <a:p xmlns:a="http://schemas.openxmlformats.org/drawingml/2006/main">
          <a:r>
            <a:rPr lang="en-US" sz="1900" b="1" dirty="0" smtClean="0"/>
            <a:t>Change</a:t>
          </a:r>
          <a:endParaRPr lang="en-US" sz="19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67850-B8DC-4F1C-B175-2664879925F1}" type="datetimeFigureOut">
              <a:rPr lang="en-GB" smtClean="0"/>
              <a:t>19/11/2018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3D6BFE-AABE-42A8-9DF6-9803B51C7933}" type="slidenum">
              <a:rPr lang="en-GB" smtClean="0"/>
              <a:t>‹#›</a:t>
            </a:fld>
            <a:endParaRPr lang="en-GB" dirty="0"/>
          </a:p>
        </p:txBody>
      </p:sp>
    </p:spTree>
    <p:extLst>
      <p:ext uri="{BB962C8B-B14F-4D97-AF65-F5344CB8AC3E}">
        <p14:creationId xmlns:p14="http://schemas.microsoft.com/office/powerpoint/2010/main" val="10991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a:solidFill>
              <a:srgbClr val="000000"/>
            </a:solidFill>
            <a:miter lim="800000"/>
            <a:headEnd/>
            <a:tailEnd/>
          </a:ln>
        </p:spPr>
      </p:sp>
      <p:sp>
        <p:nvSpPr>
          <p:cNvPr id="5529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New Roman" pitchFamily="18" charset="0"/>
            </a:endParaRPr>
          </a:p>
        </p:txBody>
      </p:sp>
      <p:sp>
        <p:nvSpPr>
          <p:cNvPr id="55300" name="Slide Number Placeholder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hangingPunct="1">
              <a:spcBef>
                <a:spcPct val="0"/>
              </a:spcBef>
              <a:buClrTx/>
              <a:buFontTx/>
              <a:buNone/>
            </a:pPr>
            <a:fld id="{AA261395-0574-44F2-A95A-DE1EEB40CA4B}" type="slidenum">
              <a:rPr lang="en-GB" altLang="en-US" sz="1300" smtClean="0">
                <a:latin typeface="Arial" charset="0"/>
              </a:rPr>
              <a:pPr hangingPunct="1">
                <a:spcBef>
                  <a:spcPct val="0"/>
                </a:spcBef>
                <a:buClrTx/>
                <a:buFontTx/>
                <a:buNone/>
              </a:pPr>
              <a:t>1</a:t>
            </a:fld>
            <a:endParaRPr lang="en-GB" altLang="en-US" sz="1300" dirty="0" smtClean="0">
              <a:latin typeface="Arial" charset="0"/>
            </a:endParaRPr>
          </a:p>
        </p:txBody>
      </p:sp>
    </p:spTree>
    <p:extLst>
      <p:ext uri="{BB962C8B-B14F-4D97-AF65-F5344CB8AC3E}">
        <p14:creationId xmlns:p14="http://schemas.microsoft.com/office/powerpoint/2010/main" val="353276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Extremely useful</a:t>
            </a:r>
            <a:r>
              <a:rPr lang="en-GB" baseline="0" dirty="0" smtClean="0"/>
              <a:t> way of thinking about the system in which you work.</a:t>
            </a:r>
          </a:p>
          <a:p>
            <a:r>
              <a:rPr lang="en-GB" baseline="0" dirty="0" smtClean="0"/>
              <a:t>When you break the system into parts then you can sharpen the lens to help you drill down into the problem</a:t>
            </a:r>
            <a:endParaRPr lang="en-GB" dirty="0"/>
          </a:p>
        </p:txBody>
      </p:sp>
      <p:sp>
        <p:nvSpPr>
          <p:cNvPr id="4" name="Slide Number Placeholder 3"/>
          <p:cNvSpPr>
            <a:spLocks noGrp="1"/>
          </p:cNvSpPr>
          <p:nvPr>
            <p:ph type="sldNum" sz="quarter" idx="10"/>
          </p:nvPr>
        </p:nvSpPr>
        <p:spPr/>
        <p:txBody>
          <a:bodyPr/>
          <a:lstStyle/>
          <a:p>
            <a:fld id="{FE3D6BFE-AABE-42A8-9DF6-9803B51C7933}" type="slidenum">
              <a:rPr lang="en-GB" smtClean="0"/>
              <a:t>13</a:t>
            </a:fld>
            <a:endParaRPr lang="en-GB" dirty="0"/>
          </a:p>
        </p:txBody>
      </p:sp>
    </p:spTree>
    <p:extLst>
      <p:ext uri="{BB962C8B-B14F-4D97-AF65-F5344CB8AC3E}">
        <p14:creationId xmlns:p14="http://schemas.microsoft.com/office/powerpoint/2010/main" val="148035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solidFill>
                  <a:schemeClr val="tx2"/>
                </a:solidFill>
              </a:rPr>
              <a:t>Appreciation for a System</a:t>
            </a:r>
          </a:p>
          <a:p>
            <a:pPr>
              <a:buFontTx/>
              <a:buChar char="•"/>
            </a:pPr>
            <a:r>
              <a:rPr lang="en-US" sz="1200" b="1" dirty="0"/>
              <a:t>  </a:t>
            </a:r>
            <a:r>
              <a:rPr lang="en-US" sz="1200" dirty="0">
                <a:solidFill>
                  <a:srgbClr val="000099"/>
                </a:solidFill>
              </a:rPr>
              <a:t>Interdependence, dynamism</a:t>
            </a:r>
          </a:p>
          <a:p>
            <a:pPr>
              <a:buFontTx/>
              <a:buChar char="•"/>
            </a:pPr>
            <a:r>
              <a:rPr lang="en-US" sz="1200" dirty="0">
                <a:solidFill>
                  <a:srgbClr val="000099"/>
                </a:solidFill>
              </a:rPr>
              <a:t>  World is not deterministic</a:t>
            </a:r>
          </a:p>
          <a:p>
            <a:pPr>
              <a:buFontTx/>
              <a:buChar char="•"/>
            </a:pPr>
            <a:r>
              <a:rPr lang="en-US" sz="1200" dirty="0">
                <a:solidFill>
                  <a:srgbClr val="000099"/>
                </a:solidFill>
              </a:rPr>
              <a:t>  Optimization, interactions</a:t>
            </a:r>
          </a:p>
          <a:p>
            <a:pPr>
              <a:buFontTx/>
              <a:buChar char="•"/>
            </a:pPr>
            <a:r>
              <a:rPr lang="en-US" sz="1200" dirty="0">
                <a:solidFill>
                  <a:srgbClr val="000099"/>
                </a:solidFill>
              </a:rPr>
              <a:t>  System must have an aim</a:t>
            </a:r>
          </a:p>
          <a:p>
            <a:pPr>
              <a:buFontTx/>
              <a:buChar char="•"/>
            </a:pPr>
            <a:r>
              <a:rPr lang="en-US" sz="1200" dirty="0">
                <a:solidFill>
                  <a:srgbClr val="000099"/>
                </a:solidFill>
              </a:rPr>
              <a:t>  Whole is greater than sum of the parts</a:t>
            </a:r>
            <a:r>
              <a:rPr lang="en-US" sz="1200" b="1" dirty="0">
                <a:solidFill>
                  <a:srgbClr val="000099"/>
                </a:solidFill>
              </a:rPr>
              <a:t> </a:t>
            </a:r>
          </a:p>
          <a:p>
            <a:pPr>
              <a:buFontTx/>
              <a:buChar char="•"/>
            </a:pPr>
            <a:endParaRPr lang="en-US" sz="1200" b="1" dirty="0">
              <a:solidFill>
                <a:srgbClr val="000099"/>
              </a:solidFill>
            </a:endParaRPr>
          </a:p>
          <a:p>
            <a:r>
              <a:rPr lang="en-US" sz="1200" b="1" u="sng" dirty="0">
                <a:solidFill>
                  <a:schemeClr val="tx2"/>
                </a:solidFill>
              </a:rPr>
              <a:t>Theory of Knowledge</a:t>
            </a:r>
          </a:p>
          <a:p>
            <a:pPr>
              <a:buFontTx/>
              <a:buChar char="•"/>
            </a:pPr>
            <a:r>
              <a:rPr lang="en-US" sz="1200" b="1" dirty="0"/>
              <a:t>  </a:t>
            </a:r>
            <a:r>
              <a:rPr lang="en-US" sz="1200" dirty="0">
                <a:solidFill>
                  <a:srgbClr val="000099"/>
                </a:solidFill>
              </a:rPr>
              <a:t>Prediction</a:t>
            </a:r>
          </a:p>
          <a:p>
            <a:pPr>
              <a:buFontTx/>
              <a:buChar char="•"/>
            </a:pPr>
            <a:r>
              <a:rPr lang="en-US" sz="1200" dirty="0">
                <a:solidFill>
                  <a:srgbClr val="000099"/>
                </a:solidFill>
              </a:rPr>
              <a:t>  Learning from theory, experience</a:t>
            </a:r>
          </a:p>
          <a:p>
            <a:pPr>
              <a:buFontTx/>
              <a:buChar char="•"/>
            </a:pPr>
            <a:r>
              <a:rPr lang="en-US" sz="1200" dirty="0">
                <a:solidFill>
                  <a:srgbClr val="000099"/>
                </a:solidFill>
              </a:rPr>
              <a:t>  Operational definitions </a:t>
            </a:r>
          </a:p>
          <a:p>
            <a:pPr>
              <a:buFontTx/>
              <a:buChar char="•"/>
            </a:pPr>
            <a:r>
              <a:rPr lang="en-US" sz="1200" dirty="0">
                <a:solidFill>
                  <a:srgbClr val="000099"/>
                </a:solidFill>
              </a:rPr>
              <a:t>  PDSA for learning and improvement</a:t>
            </a:r>
          </a:p>
          <a:p>
            <a:pPr>
              <a:buFontTx/>
              <a:buChar char="•"/>
            </a:pPr>
            <a:endParaRPr lang="en-US" sz="1200" b="1" dirty="0">
              <a:solidFill>
                <a:srgbClr val="000099"/>
              </a:solidFill>
            </a:endParaRPr>
          </a:p>
          <a:p>
            <a:r>
              <a:rPr lang="en-US" sz="1200" b="1" u="sng" dirty="0">
                <a:solidFill>
                  <a:schemeClr val="tx2"/>
                </a:solidFill>
              </a:rPr>
              <a:t>Understanding Variation</a:t>
            </a:r>
          </a:p>
          <a:p>
            <a:pPr>
              <a:buFontTx/>
              <a:buChar char="•"/>
            </a:pPr>
            <a:r>
              <a:rPr lang="en-US" sz="1200" b="1" dirty="0"/>
              <a:t>  </a:t>
            </a:r>
            <a:r>
              <a:rPr lang="en-US" sz="1200" dirty="0">
                <a:solidFill>
                  <a:srgbClr val="000099"/>
                </a:solidFill>
              </a:rPr>
              <a:t>Variation is to be expected</a:t>
            </a:r>
          </a:p>
          <a:p>
            <a:pPr>
              <a:buFontTx/>
              <a:buChar char="•"/>
            </a:pPr>
            <a:r>
              <a:rPr lang="en-US" sz="1200" dirty="0">
                <a:solidFill>
                  <a:srgbClr val="000099"/>
                </a:solidFill>
              </a:rPr>
              <a:t>  Common or special causes</a:t>
            </a:r>
          </a:p>
          <a:p>
            <a:pPr>
              <a:buFontTx/>
              <a:buChar char="•"/>
            </a:pPr>
            <a:r>
              <a:rPr lang="en-US" sz="1200" dirty="0">
                <a:solidFill>
                  <a:srgbClr val="000099"/>
                </a:solidFill>
              </a:rPr>
              <a:t>  Ranking, tampering</a:t>
            </a:r>
          </a:p>
          <a:p>
            <a:pPr>
              <a:buFontTx/>
              <a:buChar char="•"/>
            </a:pPr>
            <a:r>
              <a:rPr lang="en-US" sz="1200" dirty="0">
                <a:solidFill>
                  <a:srgbClr val="000099"/>
                </a:solidFill>
              </a:rPr>
              <a:t>  Potential mistakes</a:t>
            </a:r>
          </a:p>
          <a:p>
            <a:pPr>
              <a:buFontTx/>
              <a:buChar char="•"/>
            </a:pPr>
            <a:endParaRPr lang="en-US" sz="1200" b="1" dirty="0">
              <a:solidFill>
                <a:srgbClr val="000099"/>
              </a:solidFill>
            </a:endParaRPr>
          </a:p>
          <a:p>
            <a:r>
              <a:rPr lang="en-US" sz="1200" b="1" u="sng" dirty="0">
                <a:solidFill>
                  <a:schemeClr val="tx2"/>
                </a:solidFill>
              </a:rPr>
              <a:t>Psychology</a:t>
            </a:r>
          </a:p>
          <a:p>
            <a:pPr>
              <a:buFontTx/>
              <a:buChar char="•"/>
            </a:pPr>
            <a:r>
              <a:rPr lang="en-US" sz="1200" b="1" dirty="0"/>
              <a:t>  </a:t>
            </a:r>
            <a:r>
              <a:rPr lang="en-US" sz="1200" dirty="0">
                <a:solidFill>
                  <a:srgbClr val="000099"/>
                </a:solidFill>
              </a:rPr>
              <a:t>Interaction between people</a:t>
            </a:r>
          </a:p>
          <a:p>
            <a:pPr>
              <a:buFontTx/>
              <a:buChar char="•"/>
            </a:pPr>
            <a:r>
              <a:rPr lang="en-US" sz="1200" dirty="0">
                <a:solidFill>
                  <a:srgbClr val="000099"/>
                </a:solidFill>
              </a:rPr>
              <a:t>  Intrinsic motivation, movement</a:t>
            </a:r>
          </a:p>
          <a:p>
            <a:pPr>
              <a:buFontTx/>
              <a:buChar char="•"/>
            </a:pPr>
            <a:r>
              <a:rPr lang="en-US" sz="1200" dirty="0">
                <a:solidFill>
                  <a:srgbClr val="000099"/>
                </a:solidFill>
              </a:rPr>
              <a:t>  Beliefs, assumptions </a:t>
            </a:r>
          </a:p>
          <a:p>
            <a:pPr>
              <a:buFontTx/>
              <a:buChar char="•"/>
            </a:pPr>
            <a:r>
              <a:rPr lang="en-US" sz="1200" dirty="0">
                <a:solidFill>
                  <a:srgbClr val="000099"/>
                </a:solidFill>
              </a:rPr>
              <a:t>  Will to change</a:t>
            </a:r>
          </a:p>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14</a:t>
            </a:fld>
            <a:endParaRPr lang="en-GB"/>
          </a:p>
        </p:txBody>
      </p:sp>
    </p:spTree>
    <p:extLst>
      <p:ext uri="{BB962C8B-B14F-4D97-AF65-F5344CB8AC3E}">
        <p14:creationId xmlns:p14="http://schemas.microsoft.com/office/powerpoint/2010/main" val="192208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GB" dirty="0" smtClean="0">
                <a:latin typeface="Times New Roman" pitchFamily="18" charset="0"/>
              </a:rPr>
              <a:t>Subject matter knowledge is achieved through formal and informal learning and reinforced with experiences – Health care workers should be able to improve health care, sales people should be able to improve sales. Links with systems </a:t>
            </a:r>
          </a:p>
        </p:txBody>
      </p:sp>
      <p:sp>
        <p:nvSpPr>
          <p:cNvPr id="69636" name="Slide Number Placeholder 3"/>
          <p:cNvSpPr>
            <a:spLocks noGrp="1"/>
          </p:cNvSpPr>
          <p:nvPr>
            <p:ph type="sldNum" sz="quarter" idx="5"/>
          </p:nvPr>
        </p:nvSpPr>
        <p:spPr>
          <a:noFill/>
        </p:spPr>
        <p:txBody>
          <a:bodyPr/>
          <a:lstStyle/>
          <a:p>
            <a:fld id="{89A01E81-D1ED-4C8E-9D74-7FED4AD8083D}" type="slidenum">
              <a:rPr lang="en-US" smtClean="0">
                <a:latin typeface="Times New Roman" pitchFamily="18" charset="0"/>
              </a:rPr>
              <a:pPr/>
              <a:t>15</a:t>
            </a:fld>
            <a:endParaRPr lang="en-US" dirty="0" smtClean="0">
              <a:latin typeface="Times New Roman" pitchFamily="18" charset="0"/>
            </a:endParaRPr>
          </a:p>
        </p:txBody>
      </p:sp>
    </p:spTree>
    <p:extLst>
      <p:ext uri="{BB962C8B-B14F-4D97-AF65-F5344CB8AC3E}">
        <p14:creationId xmlns:p14="http://schemas.microsoft.com/office/powerpoint/2010/main" val="3410286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18</a:t>
            </a:fld>
            <a:endParaRPr lang="en-GB"/>
          </a:p>
        </p:txBody>
      </p:sp>
    </p:spTree>
    <p:extLst>
      <p:ext uri="{BB962C8B-B14F-4D97-AF65-F5344CB8AC3E}">
        <p14:creationId xmlns:p14="http://schemas.microsoft.com/office/powerpoint/2010/main" val="2268663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my</a:t>
            </a:r>
            <a:r>
              <a:rPr lang="en-GB" baseline="0" dirty="0"/>
              <a:t> cause and effect diagram which was an eye opener and great method of capturing the problems, reasons why med rec isn't done correctly on admission and hence patients charts incorrect. </a:t>
            </a:r>
          </a:p>
          <a:p>
            <a:endParaRPr lang="en-GB" baseline="0" dirty="0"/>
          </a:p>
          <a:p>
            <a:r>
              <a:rPr lang="en-GB" baseline="0" dirty="0"/>
              <a:t>Some issues can be realities such as patients having cognitive impairments and not being able to clarify their meds, others can be passed down habits, failure to try to speak with patients and taking easy options of using an IT system/screen to find out info without thinking of the other sources that would make their medication list right. Some admit they know the pharmacist will pick up their work and they don't always do things consistently. In other words culture. </a:t>
            </a:r>
          </a:p>
          <a:p>
            <a:endParaRPr lang="en-GB" baseline="0" dirty="0"/>
          </a:p>
          <a:p>
            <a:r>
              <a:rPr lang="en-GB" baseline="0" dirty="0"/>
              <a:t>I was horrified to hear that whilst GPs send in a home visit  by fax often it can sit there for days or be put in the bin as it takes time to pick it up, go to fax in the same room. They would rather use an It system for speed, even though its not always up to date.</a:t>
            </a:r>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09504-4B16-4EEC-8ABF-3C18E69C0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8700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3FC36-CCD5-494B-8E8B-AE5F9979895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1943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657D2-3225-4C26-9A52-62CD7FC72E5D}" type="slidenum">
              <a:rPr lang="en-GB" smtClean="0"/>
              <a:t>22</a:t>
            </a:fld>
            <a:endParaRPr lang="en-GB" dirty="0"/>
          </a:p>
        </p:txBody>
      </p:sp>
    </p:spTree>
    <p:extLst>
      <p:ext uri="{BB962C8B-B14F-4D97-AF65-F5344CB8AC3E}">
        <p14:creationId xmlns:p14="http://schemas.microsoft.com/office/powerpoint/2010/main" val="2846273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GB" dirty="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626F8C-1703-4DB0-BDB0-4340B7BB7991}" type="slidenum">
              <a:rPr kumimoji="0" lang="en-GB" altLang="en-US" sz="1200" b="0" i="0" u="none" strike="noStrike" kern="1200" cap="none" spc="0" normalizeH="0" baseline="0" noProof="0" smtClean="0">
                <a:ln>
                  <a:noFill/>
                </a:ln>
                <a:solidFill>
                  <a:srgbClr val="000000"/>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altLang="en-US" sz="12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50600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657D2-3225-4C26-9A52-62CD7FC72E5D}" type="slidenum">
              <a:rPr lang="en-GB" smtClean="0"/>
              <a:t>28</a:t>
            </a:fld>
            <a:endParaRPr lang="en-GB" dirty="0"/>
          </a:p>
        </p:txBody>
      </p:sp>
    </p:spTree>
    <p:extLst>
      <p:ext uri="{BB962C8B-B14F-4D97-AF65-F5344CB8AC3E}">
        <p14:creationId xmlns:p14="http://schemas.microsoft.com/office/powerpoint/2010/main" val="3756917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Look at all</a:t>
            </a:r>
            <a:r>
              <a:rPr lang="en-GB" baseline="0" dirty="0" smtClean="0"/>
              <a:t> the information you have gathered from using the improvement tools and start to put them into big buckets.</a:t>
            </a:r>
          </a:p>
          <a:p>
            <a:r>
              <a:rPr lang="en-GB" baseline="0" dirty="0" smtClean="0"/>
              <a:t>What are the primary drivers – fundamental to achieve the aim</a:t>
            </a:r>
          </a:p>
          <a:p>
            <a:r>
              <a:rPr lang="en-GB" baseline="0" dirty="0" smtClean="0"/>
              <a:t>Secondary drivers – further breakdown of the primary drivers</a:t>
            </a:r>
          </a:p>
          <a:p>
            <a:r>
              <a:rPr lang="en-GB" baseline="0" dirty="0" smtClean="0"/>
              <a:t>Change ideas – what are all the things you think you could do to make the aim happen – offshoots of the primary and secondary drivers</a:t>
            </a:r>
            <a:endParaRPr lang="en-GB" dirty="0"/>
          </a:p>
        </p:txBody>
      </p:sp>
      <p:sp>
        <p:nvSpPr>
          <p:cNvPr id="4" name="Slide Number Placeholder 3"/>
          <p:cNvSpPr>
            <a:spLocks noGrp="1"/>
          </p:cNvSpPr>
          <p:nvPr>
            <p:ph type="sldNum" sz="quarter" idx="10"/>
          </p:nvPr>
        </p:nvSpPr>
        <p:spPr/>
        <p:txBody>
          <a:bodyPr/>
          <a:lstStyle/>
          <a:p>
            <a:fld id="{DA28EB57-5B41-4EE5-BEBB-9353D3B033C9}" type="slidenum">
              <a:rPr lang="en-GB" smtClean="0"/>
              <a:t>33</a:t>
            </a:fld>
            <a:endParaRPr lang="en-GB" dirty="0"/>
          </a:p>
        </p:txBody>
      </p:sp>
    </p:spTree>
    <p:extLst>
      <p:ext uri="{BB962C8B-B14F-4D97-AF65-F5344CB8AC3E}">
        <p14:creationId xmlns:p14="http://schemas.microsoft.com/office/powerpoint/2010/main" val="363119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smtClean="0">
              <a:latin typeface="Times New Roman" pitchFamily="18" charset="0"/>
            </a:endParaRPr>
          </a:p>
        </p:txBody>
      </p:sp>
      <p:sp>
        <p:nvSpPr>
          <p:cNvPr id="5632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a:spcBef>
                <a:spcPct val="0"/>
              </a:spcBef>
              <a:buClrTx/>
              <a:buFontTx/>
              <a:buNone/>
            </a:pPr>
            <a:fld id="{D7BA16A8-361F-473C-952E-C3FBE3AF2429}" type="slidenum">
              <a:rPr lang="en-GB" altLang="en-US" sz="1300" smtClean="0"/>
              <a:pPr>
                <a:spcBef>
                  <a:spcPct val="0"/>
                </a:spcBef>
                <a:buClrTx/>
                <a:buFontTx/>
                <a:buNone/>
              </a:pPr>
              <a:t>2</a:t>
            </a:fld>
            <a:endParaRPr lang="en-GB" altLang="en-US" sz="1300" dirty="0" smtClean="0"/>
          </a:p>
        </p:txBody>
      </p:sp>
    </p:spTree>
    <p:extLst>
      <p:ext uri="{BB962C8B-B14F-4D97-AF65-F5344CB8AC3E}">
        <p14:creationId xmlns:p14="http://schemas.microsoft.com/office/powerpoint/2010/main" val="4291951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you have prioritised then it is easier to focus</a:t>
            </a:r>
            <a:r>
              <a:rPr lang="en-GB" baseline="0" dirty="0" smtClean="0"/>
              <a:t> and sharpen the lens on what you are trying to do</a:t>
            </a:r>
            <a:endParaRPr lang="en-GB" dirty="0"/>
          </a:p>
        </p:txBody>
      </p:sp>
      <p:sp>
        <p:nvSpPr>
          <p:cNvPr id="4" name="Slide Number Placeholder 3"/>
          <p:cNvSpPr>
            <a:spLocks noGrp="1"/>
          </p:cNvSpPr>
          <p:nvPr>
            <p:ph type="sldNum" sz="quarter" idx="10"/>
          </p:nvPr>
        </p:nvSpPr>
        <p:spPr/>
        <p:txBody>
          <a:bodyPr/>
          <a:lstStyle/>
          <a:p>
            <a:fld id="{FE3D6BFE-AABE-42A8-9DF6-9803B51C7933}" type="slidenum">
              <a:rPr lang="en-GB" smtClean="0"/>
              <a:t>36</a:t>
            </a:fld>
            <a:endParaRPr lang="en-GB" dirty="0"/>
          </a:p>
        </p:txBody>
      </p:sp>
    </p:spTree>
    <p:extLst>
      <p:ext uri="{BB962C8B-B14F-4D97-AF65-F5344CB8AC3E}">
        <p14:creationId xmlns:p14="http://schemas.microsoft.com/office/powerpoint/2010/main" val="308286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657D2-3225-4C26-9A52-62CD7FC72E5D}" type="slidenum">
              <a:rPr lang="en-GB" smtClean="0"/>
              <a:t>37</a:t>
            </a:fld>
            <a:endParaRPr lang="en-GB" dirty="0"/>
          </a:p>
        </p:txBody>
      </p:sp>
    </p:spTree>
    <p:extLst>
      <p:ext uri="{BB962C8B-B14F-4D97-AF65-F5344CB8AC3E}">
        <p14:creationId xmlns:p14="http://schemas.microsoft.com/office/powerpoint/2010/main" val="3129186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7BD48F8-5108-46C4-9AAA-6D88A3C5E48C}" type="slidenum">
              <a:rPr lang="en-GB">
                <a:solidFill>
                  <a:prstClr val="white"/>
                </a:solidFill>
              </a:rPr>
              <a:pPr/>
              <a:t>38</a:t>
            </a:fld>
            <a:endParaRPr lang="en-GB" dirty="0">
              <a:solidFill>
                <a:prstClr val="white"/>
              </a:solidFill>
            </a:endParaRPr>
          </a:p>
        </p:txBody>
      </p:sp>
      <p:sp>
        <p:nvSpPr>
          <p:cNvPr id="4097" name="Rectangle 1"/>
          <p:cNvSpPr txBox="1">
            <a:spLocks noGrp="1" noRot="1" noChangeAspect="1" noChangeArrowheads="1"/>
          </p:cNvSpPr>
          <p:nvPr>
            <p:ph type="sldImg"/>
          </p:nvPr>
        </p:nvSpPr>
        <p:spPr bwMode="auto">
          <a:xfrm>
            <a:off x="925718" y="696073"/>
            <a:ext cx="5004963" cy="342772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3" y="4343232"/>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390101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cs typeface="Arial" charset="0"/>
            </a:endParaRPr>
          </a:p>
        </p:txBody>
      </p:sp>
      <p:sp>
        <p:nvSpPr>
          <p:cNvPr id="19459" name="Slide Number Placeholder 3"/>
          <p:cNvSpPr>
            <a:spLocks noGrp="1"/>
          </p:cNvSpPr>
          <p:nvPr>
            <p:ph type="sldNum" sz="quarter" idx="5"/>
          </p:nvPr>
        </p:nvSpPr>
        <p:spPr>
          <a:xfrm>
            <a:off x="3884614"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ABE419CB-847E-469F-8969-35E5799CC90E}" type="slidenum">
              <a:rPr lang="en-GB" altLang="en-US" smtClean="0"/>
              <a:pPr/>
              <a:t>41</a:t>
            </a:fld>
            <a:endParaRPr lang="en-GB" altLang="en-US" dirty="0" smtClean="0"/>
          </a:p>
        </p:txBody>
      </p:sp>
    </p:spTree>
    <p:extLst>
      <p:ext uri="{BB962C8B-B14F-4D97-AF65-F5344CB8AC3E}">
        <p14:creationId xmlns:p14="http://schemas.microsoft.com/office/powerpoint/2010/main" val="1147620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7BD48F8-5108-46C4-9AAA-6D88A3C5E48C}" type="slidenum">
              <a:rPr lang="en-GB">
                <a:solidFill>
                  <a:prstClr val="white"/>
                </a:solidFill>
              </a:rPr>
              <a:pPr/>
              <a:t>43</a:t>
            </a:fld>
            <a:endParaRPr lang="en-GB" dirty="0">
              <a:solidFill>
                <a:prstClr val="white"/>
              </a:solidFill>
            </a:endParaRPr>
          </a:p>
        </p:txBody>
      </p:sp>
      <p:sp>
        <p:nvSpPr>
          <p:cNvPr id="4097" name="Rectangle 1"/>
          <p:cNvSpPr txBox="1">
            <a:spLocks noGrp="1" noRot="1" noChangeAspect="1" noChangeArrowheads="1"/>
          </p:cNvSpPr>
          <p:nvPr>
            <p:ph type="sldImg"/>
          </p:nvPr>
        </p:nvSpPr>
        <p:spPr bwMode="auto">
          <a:xfrm>
            <a:off x="1141413" y="695325"/>
            <a:ext cx="4573587"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3" y="4343232"/>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dirty="0" smtClean="0"/>
              <a:t>Process measures are about the how</a:t>
            </a:r>
          </a:p>
          <a:p>
            <a:r>
              <a:rPr lang="en-GB" altLang="en-US" dirty="0" smtClean="0"/>
              <a:t>The outcomes measures are about the impact, the so what</a:t>
            </a:r>
          </a:p>
          <a:p>
            <a:r>
              <a:rPr lang="en-GB" altLang="en-US" dirty="0" smtClean="0"/>
              <a:t>The balancing measures are the unintended consequences and can be negative or positive </a:t>
            </a:r>
          </a:p>
          <a:p>
            <a:endParaRPr lang="en-US" dirty="0"/>
          </a:p>
        </p:txBody>
      </p:sp>
    </p:spTree>
    <p:extLst>
      <p:ext uri="{BB962C8B-B14F-4D97-AF65-F5344CB8AC3E}">
        <p14:creationId xmlns:p14="http://schemas.microsoft.com/office/powerpoint/2010/main" val="4229903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7BD48F8-5108-46C4-9AAA-6D88A3C5E48C}" type="slidenum">
              <a:rPr lang="en-GB">
                <a:solidFill>
                  <a:prstClr val="white"/>
                </a:solidFill>
              </a:rPr>
              <a:pPr/>
              <a:t>44</a:t>
            </a:fld>
            <a:endParaRPr lang="en-GB" dirty="0">
              <a:solidFill>
                <a:prstClr val="white"/>
              </a:solidFill>
            </a:endParaRPr>
          </a:p>
        </p:txBody>
      </p:sp>
      <p:sp>
        <p:nvSpPr>
          <p:cNvPr id="4097" name="Rectangle 1"/>
          <p:cNvSpPr txBox="1">
            <a:spLocks noGrp="1" noRot="1" noChangeAspect="1" noChangeArrowheads="1"/>
          </p:cNvSpPr>
          <p:nvPr>
            <p:ph type="sldImg"/>
          </p:nvPr>
        </p:nvSpPr>
        <p:spPr bwMode="auto">
          <a:xfrm>
            <a:off x="1141413" y="695325"/>
            <a:ext cx="4573587"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3" y="4343232"/>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869367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7BD48F8-5108-46C4-9AAA-6D88A3C5E48C}" type="slidenum">
              <a:rPr lang="en-GB">
                <a:solidFill>
                  <a:prstClr val="white"/>
                </a:solidFill>
              </a:rPr>
              <a:pPr/>
              <a:t>45</a:t>
            </a:fld>
            <a:endParaRPr lang="en-GB" dirty="0">
              <a:solidFill>
                <a:prstClr val="white"/>
              </a:solidFill>
            </a:endParaRPr>
          </a:p>
        </p:txBody>
      </p:sp>
      <p:sp>
        <p:nvSpPr>
          <p:cNvPr id="4097" name="Rectangle 1"/>
          <p:cNvSpPr txBox="1">
            <a:spLocks noGrp="1" noRot="1" noChangeAspect="1" noChangeArrowheads="1"/>
          </p:cNvSpPr>
          <p:nvPr>
            <p:ph type="sldImg"/>
          </p:nvPr>
        </p:nvSpPr>
        <p:spPr bwMode="auto">
          <a:xfrm>
            <a:off x="1141413" y="695325"/>
            <a:ext cx="4573587"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3" y="4343232"/>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3453" rtl="0" eaLnBrk="1" fontAlgn="auto" latinLnBrk="0" hangingPunct="1">
              <a:lnSpc>
                <a:spcPct val="100000"/>
              </a:lnSpc>
              <a:spcBef>
                <a:spcPts val="0"/>
              </a:spcBef>
              <a:spcAft>
                <a:spcPts val="0"/>
              </a:spcAft>
              <a:buClrTx/>
              <a:buSzTx/>
              <a:buFontTx/>
              <a:buNone/>
              <a:tabLst/>
              <a:defRPr/>
            </a:pPr>
            <a:r>
              <a:rPr lang="en-GB" altLang="en-US" dirty="0" smtClean="0"/>
              <a:t>There might be lots of different things you can measure in relation to your improvement project. However, you don’t have to measure all of them – measure what is useful and gives you the best information </a:t>
            </a:r>
          </a:p>
          <a:p>
            <a:endParaRPr lang="en-US" dirty="0"/>
          </a:p>
        </p:txBody>
      </p:sp>
    </p:spTree>
    <p:extLst>
      <p:ext uri="{BB962C8B-B14F-4D97-AF65-F5344CB8AC3E}">
        <p14:creationId xmlns:p14="http://schemas.microsoft.com/office/powerpoint/2010/main" val="3505326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7BD48F8-5108-46C4-9AAA-6D88A3C5E48C}" type="slidenum">
              <a:rPr lang="en-GB">
                <a:solidFill>
                  <a:prstClr val="white"/>
                </a:solidFill>
              </a:rPr>
              <a:pPr/>
              <a:t>46</a:t>
            </a:fld>
            <a:endParaRPr lang="en-GB" dirty="0">
              <a:solidFill>
                <a:prstClr val="white"/>
              </a:solidFill>
            </a:endParaRPr>
          </a:p>
        </p:txBody>
      </p:sp>
      <p:sp>
        <p:nvSpPr>
          <p:cNvPr id="4097" name="Rectangle 1"/>
          <p:cNvSpPr txBox="1">
            <a:spLocks noGrp="1" noRot="1" noChangeAspect="1" noChangeArrowheads="1"/>
          </p:cNvSpPr>
          <p:nvPr>
            <p:ph type="sldImg"/>
          </p:nvPr>
        </p:nvSpPr>
        <p:spPr bwMode="auto">
          <a:xfrm>
            <a:off x="1141413" y="695325"/>
            <a:ext cx="4573587"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3" y="4343232"/>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3453" rtl="0" eaLnBrk="1" fontAlgn="auto" latinLnBrk="0" hangingPunct="1">
              <a:lnSpc>
                <a:spcPct val="100000"/>
              </a:lnSpc>
              <a:spcBef>
                <a:spcPts val="0"/>
              </a:spcBef>
              <a:spcAft>
                <a:spcPts val="0"/>
              </a:spcAft>
              <a:buClrTx/>
              <a:buSzTx/>
              <a:buFontTx/>
              <a:buNone/>
              <a:tabLst/>
              <a:defRPr/>
            </a:pPr>
            <a:r>
              <a:rPr lang="en-GB" altLang="en-US" dirty="0" smtClean="0"/>
              <a:t>There might be lots of different things you can measure in relation to your improvement project. However, you don’t have to measure all of them – measure what is useful and gives you the best information </a:t>
            </a:r>
          </a:p>
          <a:p>
            <a:endParaRPr lang="en-US" dirty="0"/>
          </a:p>
        </p:txBody>
      </p:sp>
    </p:spTree>
    <p:extLst>
      <p:ext uri="{BB962C8B-B14F-4D97-AF65-F5344CB8AC3E}">
        <p14:creationId xmlns:p14="http://schemas.microsoft.com/office/powerpoint/2010/main" val="3505326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7BD48F8-5108-46C4-9AAA-6D88A3C5E48C}" type="slidenum">
              <a:rPr lang="en-GB">
                <a:solidFill>
                  <a:prstClr val="white"/>
                </a:solidFill>
              </a:rPr>
              <a:pPr/>
              <a:t>47</a:t>
            </a:fld>
            <a:endParaRPr lang="en-GB" dirty="0">
              <a:solidFill>
                <a:prstClr val="white"/>
              </a:solidFill>
            </a:endParaRPr>
          </a:p>
        </p:txBody>
      </p:sp>
      <p:sp>
        <p:nvSpPr>
          <p:cNvPr id="409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sz="1100" dirty="0" smtClean="0">
                <a:solidFill>
                  <a:srgbClr val="000000"/>
                </a:solidFill>
                <a:latin typeface="Times New Roman" pitchFamily="16" charset="0"/>
              </a:rPr>
              <a:t>When </a:t>
            </a:r>
            <a:r>
              <a:rPr lang="en-GB" sz="1100" dirty="0">
                <a:solidFill>
                  <a:srgbClr val="000000"/>
                </a:solidFill>
                <a:latin typeface="Times New Roman" pitchFamily="16" charset="0"/>
              </a:rPr>
              <a:t>using a scale like this, think about what you want to know. Provide clear instructions and keep the order of choices (e.g., from low to high or negative to positive) the same throughout the questionnaire. </a:t>
            </a:r>
          </a:p>
          <a:p>
            <a:endParaRPr lang="en-GB" sz="1100" dirty="0">
              <a:solidFill>
                <a:srgbClr val="000000"/>
              </a:solidFill>
              <a:latin typeface="Times New Roman" pitchFamily="16" charset="0"/>
            </a:endParaRPr>
          </a:p>
          <a:p>
            <a:pPr defTabSz="392888" eaLnBrk="0" fontAlgn="base" hangingPunct="0">
              <a:spcBef>
                <a:spcPct val="30000"/>
              </a:spcBef>
              <a:spcAft>
                <a:spcPct val="0"/>
              </a:spcAft>
              <a:buClr>
                <a:srgbClr val="000000"/>
              </a:buClr>
              <a:buSzPct val="100000"/>
              <a:defRPr/>
            </a:pPr>
            <a:r>
              <a:rPr lang="en-GB" dirty="0">
                <a:solidFill>
                  <a:srgbClr val="000000"/>
                </a:solidFill>
                <a:latin typeface="Times New Roman"/>
              </a:rPr>
              <a:t> </a:t>
            </a:r>
            <a:r>
              <a:rPr lang="en-GB" sz="1100" dirty="0">
                <a:solidFill>
                  <a:srgbClr val="000000"/>
                </a:solidFill>
                <a:latin typeface="Times New Roman"/>
              </a:rPr>
              <a:t>Consider your respondents’ age, literacy level, and cultural background to make the scale understandable </a:t>
            </a:r>
          </a:p>
          <a:p>
            <a:pPr defTabSz="392888" eaLnBrk="0" fontAlgn="base" hangingPunct="0">
              <a:spcBef>
                <a:spcPct val="30000"/>
              </a:spcBef>
              <a:spcAft>
                <a:spcPct val="0"/>
              </a:spcAft>
              <a:buClr>
                <a:srgbClr val="000000"/>
              </a:buClr>
              <a:buSzPct val="100000"/>
              <a:defRPr/>
            </a:pPr>
            <a:endParaRPr lang="en-GB" sz="1100" dirty="0">
              <a:solidFill>
                <a:srgbClr val="000000"/>
              </a:solidFill>
              <a:latin typeface="Times New Roman"/>
            </a:endParaRPr>
          </a:p>
          <a:p>
            <a:endParaRPr lang="en-GB" sz="1100" dirty="0">
              <a:solidFill>
                <a:srgbClr val="000000"/>
              </a:solidFill>
              <a:latin typeface="Times New Roman" pitchFamily="16" charset="0"/>
            </a:endParaRPr>
          </a:p>
          <a:p>
            <a:r>
              <a:rPr lang="en-GB" sz="1100" dirty="0">
                <a:solidFill>
                  <a:srgbClr val="000000"/>
                </a:solidFill>
                <a:latin typeface="Times New Roman" pitchFamily="16" charset="0"/>
              </a:rPr>
              <a:t> </a:t>
            </a:r>
            <a:r>
              <a:rPr lang="en-GB" sz="1100" u="sng" dirty="0">
                <a:solidFill>
                  <a:srgbClr val="000000"/>
                </a:solidFill>
                <a:latin typeface="Times New Roman" pitchFamily="16" charset="0"/>
              </a:rPr>
              <a:t>Odd or even point scale</a:t>
            </a:r>
            <a:r>
              <a:rPr lang="en-GB" sz="1100" dirty="0">
                <a:solidFill>
                  <a:srgbClr val="000000"/>
                </a:solidFill>
                <a:latin typeface="Times New Roman" pitchFamily="16" charset="0"/>
              </a:rPr>
              <a:t>. There is no preferred or better choice. An odd number of points allows people to select a middle option. An even number forces respondents to take sides. An even number is appropriate when you want to know what direction the people in the middle are leaning. However, forcing people to choose a side, without a middle point, may frustrate some respondents. </a:t>
            </a:r>
            <a:endParaRPr lang="en-GB" sz="1100" dirty="0">
              <a:solidFill>
                <a:srgbClr val="000000"/>
              </a:solidFill>
              <a:latin typeface="Times New Roman"/>
            </a:endParaRPr>
          </a:p>
          <a:p>
            <a:r>
              <a:rPr lang="en-GB" sz="1100" dirty="0">
                <a:solidFill>
                  <a:srgbClr val="000000"/>
                </a:solidFill>
                <a:latin typeface="Times New Roman" pitchFamily="16" charset="0"/>
              </a:rPr>
              <a:t> </a:t>
            </a:r>
          </a:p>
          <a:p>
            <a:endParaRPr lang="en-GB" sz="1100" dirty="0">
              <a:solidFill>
                <a:srgbClr val="000000"/>
              </a:solidFill>
              <a:latin typeface="Times New Roman" pitchFamily="16" charset="0"/>
            </a:endParaRPr>
          </a:p>
          <a:p>
            <a:r>
              <a:rPr lang="en-GB" sz="1100" dirty="0">
                <a:solidFill>
                  <a:srgbClr val="000000"/>
                </a:solidFill>
                <a:latin typeface="Times New Roman" pitchFamily="16" charset="0"/>
              </a:rPr>
              <a:t>Unipolar – Satisfied to dissatisfied, Brave to not at all brave – not brave to shy.</a:t>
            </a:r>
          </a:p>
          <a:p>
            <a:endParaRPr lang="en-GB" sz="1100" dirty="0">
              <a:solidFill>
                <a:srgbClr val="000000"/>
              </a:solidFill>
              <a:latin typeface="Times New Roman" pitchFamily="16" charset="0"/>
            </a:endParaRPr>
          </a:p>
          <a:p>
            <a:r>
              <a:rPr lang="en-GB" sz="1100" dirty="0">
                <a:solidFill>
                  <a:srgbClr val="000000"/>
                </a:solidFill>
                <a:latin typeface="Times New Roman" pitchFamily="16" charset="0"/>
              </a:rPr>
              <a:t>Avoid using just numbers to indicate the points on the scale. Providing a word label over each point better ensures that everyone interprets the points similarly reducing measurement error. Also, few people express their opinions in numerical terms so numbers have less meaning to respondents. Numbers may confuse respondents or have unintended meaning so numbers can be removed from the scale. </a:t>
            </a:r>
          </a:p>
          <a:p>
            <a:endParaRPr lang="en-GB" sz="1100" dirty="0">
              <a:solidFill>
                <a:srgbClr val="000000"/>
              </a:solidFill>
              <a:latin typeface="Times New Roman" pitchFamily="16" charset="0"/>
            </a:endParaRPr>
          </a:p>
          <a:p>
            <a:pPr defTabSz="392888" eaLnBrk="0" fontAlgn="base" hangingPunct="0">
              <a:spcBef>
                <a:spcPct val="30000"/>
              </a:spcBef>
              <a:spcAft>
                <a:spcPct val="0"/>
              </a:spcAft>
              <a:buClr>
                <a:srgbClr val="000000"/>
              </a:buClr>
              <a:buSzPct val="100000"/>
              <a:defRPr/>
            </a:pPr>
            <a:r>
              <a:rPr lang="en-GB" dirty="0">
                <a:solidFill>
                  <a:srgbClr val="000000"/>
                </a:solidFill>
                <a:latin typeface="Times New Roman"/>
              </a:rPr>
              <a:t> </a:t>
            </a:r>
            <a:r>
              <a:rPr lang="en-GB" sz="1100" dirty="0">
                <a:solidFill>
                  <a:srgbClr val="000000"/>
                </a:solidFill>
                <a:latin typeface="Times New Roman"/>
              </a:rPr>
              <a:t>Providing a word label over each point better ensures that everyone interprets the points similarly reducing measurement error. </a:t>
            </a:r>
            <a:endParaRPr lang="en-GB" sz="1100" kern="0" dirty="0">
              <a:solidFill>
                <a:srgbClr val="000000"/>
              </a:solidFill>
              <a:latin typeface="Arial"/>
              <a:ea typeface="SimSun"/>
            </a:endParaRPr>
          </a:p>
          <a:p>
            <a:endParaRPr lang="en-US" dirty="0"/>
          </a:p>
        </p:txBody>
      </p:sp>
    </p:spTree>
    <p:extLst>
      <p:ext uri="{BB962C8B-B14F-4D97-AF65-F5344CB8AC3E}">
        <p14:creationId xmlns:p14="http://schemas.microsoft.com/office/powerpoint/2010/main" val="682515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your aim was an</a:t>
            </a:r>
            <a:r>
              <a:rPr lang="en-GB" baseline="0" dirty="0" smtClean="0"/>
              <a:t> increase in attainment of </a:t>
            </a:r>
            <a:r>
              <a:rPr lang="en-GB" dirty="0" smtClean="0"/>
              <a:t>Pulling the data</a:t>
            </a:r>
            <a:r>
              <a:rPr lang="en-GB" baseline="0" dirty="0" smtClean="0"/>
              <a:t> together in a dashboard format</a:t>
            </a:r>
            <a:endParaRPr lang="en-GB" dirty="0"/>
          </a:p>
        </p:txBody>
      </p:sp>
      <p:sp>
        <p:nvSpPr>
          <p:cNvPr id="4" name="Slide Number Placeholder 3"/>
          <p:cNvSpPr>
            <a:spLocks noGrp="1"/>
          </p:cNvSpPr>
          <p:nvPr>
            <p:ph type="sldNum" sz="quarter" idx="10"/>
          </p:nvPr>
        </p:nvSpPr>
        <p:spPr/>
        <p:txBody>
          <a:bodyPr/>
          <a:lstStyle/>
          <a:p>
            <a:fld id="{96F1E463-6C0F-4D35-A781-18A111BC2726}" type="slidenum">
              <a:rPr lang="en-GB" smtClean="0">
                <a:solidFill>
                  <a:prstClr val="black"/>
                </a:solidFill>
              </a:rPr>
              <a:pPr/>
              <a:t>49</a:t>
            </a:fld>
            <a:endParaRPr lang="en-GB" dirty="0">
              <a:solidFill>
                <a:prstClr val="black"/>
              </a:solidFill>
            </a:endParaRPr>
          </a:p>
        </p:txBody>
      </p:sp>
    </p:spTree>
    <p:extLst>
      <p:ext uri="{BB962C8B-B14F-4D97-AF65-F5344CB8AC3E}">
        <p14:creationId xmlns:p14="http://schemas.microsoft.com/office/powerpoint/2010/main" val="24948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MFI gives you a set of tools to help understand whether change is an improvement or not</a:t>
            </a:r>
            <a:endParaRPr lang="en-GB" dirty="0"/>
          </a:p>
        </p:txBody>
      </p:sp>
      <p:sp>
        <p:nvSpPr>
          <p:cNvPr id="4" name="Slide Number Placeholder 3"/>
          <p:cNvSpPr>
            <a:spLocks noGrp="1"/>
          </p:cNvSpPr>
          <p:nvPr>
            <p:ph type="sldNum" sz="quarter" idx="10"/>
          </p:nvPr>
        </p:nvSpPr>
        <p:spPr/>
        <p:txBody>
          <a:bodyPr/>
          <a:lstStyle/>
          <a:p>
            <a:fld id="{0687E057-94C9-4E78-B174-45C81B3F3D1F}"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321274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657D2-3225-4C26-9A52-62CD7FC72E5D}" type="slidenum">
              <a:rPr lang="en-GB" smtClean="0"/>
              <a:t>50</a:t>
            </a:fld>
            <a:endParaRPr lang="en-GB" dirty="0"/>
          </a:p>
        </p:txBody>
      </p:sp>
    </p:spTree>
    <p:extLst>
      <p:ext uri="{BB962C8B-B14F-4D97-AF65-F5344CB8AC3E}">
        <p14:creationId xmlns:p14="http://schemas.microsoft.com/office/powerpoint/2010/main" val="894231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itchFamily="34" charset="0"/>
                <a:cs typeface="Arial" pitchFamily="34" charset="0"/>
              </a:rPr>
              <a:t>Visualisation of your data is vitally important to convey your message.</a:t>
            </a:r>
          </a:p>
          <a:p>
            <a:endParaRPr lang="en-GB" sz="14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Our</a:t>
            </a:r>
            <a:r>
              <a:rPr kumimoji="0" lang="en-GB" sz="1400" b="0" i="0" u="none" strike="noStrike" kern="0" cap="none" spc="0" normalizeH="0" noProof="0" dirty="0">
                <a:ln>
                  <a:noFill/>
                </a:ln>
                <a:solidFill>
                  <a:sysClr val="windowText" lastClr="000000"/>
                </a:solidFill>
                <a:effectLst/>
                <a:uLnTx/>
                <a:uFill>
                  <a:solidFill/>
                </a:uFill>
                <a:latin typeface="Arial" pitchFamily="34" charset="0"/>
                <a:ea typeface="Helvetica"/>
                <a:cs typeface="Arial" pitchFamily="34" charset="0"/>
                <a:sym typeface="Helvetica"/>
              </a:rPr>
              <a:t> </a:t>
            </a:r>
            <a:r>
              <a:rPr lang="en-GB" sz="1400" dirty="0">
                <a:uFill>
                  <a:solidFill/>
                </a:uFill>
                <a:latin typeface="Arial" pitchFamily="34" charset="0"/>
                <a:ea typeface="Helvetica"/>
                <a:cs typeface="Arial" pitchFamily="34" charset="0"/>
                <a:sym typeface="Helvetica"/>
              </a:rPr>
              <a:t>aim is that w</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e want </a:t>
            </a:r>
            <a:r>
              <a:rPr kumimoji="0" lang="en-GB" sz="1400" b="1"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ACTION</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 caused by </a:t>
            </a:r>
            <a:r>
              <a:rPr kumimoji="0" lang="en-GB" sz="1400" b="1"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COMMUNICATING</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  insights gained from </a:t>
            </a:r>
            <a:r>
              <a:rPr kumimoji="0" lang="en-GB" sz="1400" b="1"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DATA</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Best way is to turn </a:t>
            </a:r>
            <a:r>
              <a:rPr kumimoji="0" lang="en-GB" sz="1400" b="1"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DATA</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 into </a:t>
            </a:r>
            <a:r>
              <a:rPr kumimoji="0" lang="en-GB" sz="1400" b="1"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INSIGHT</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 is then by</a:t>
            </a:r>
            <a:r>
              <a:rPr kumimoji="0" lang="en-GB" sz="1400" b="0" i="0" u="none" strike="noStrike" kern="0" cap="none" spc="0" normalizeH="0" noProof="0" dirty="0">
                <a:ln>
                  <a:noFill/>
                </a:ln>
                <a:solidFill>
                  <a:sysClr val="windowText" lastClr="000000"/>
                </a:solidFill>
                <a:effectLst/>
                <a:uLnTx/>
                <a:uFill>
                  <a:solidFill/>
                </a:uFill>
                <a:latin typeface="Arial" pitchFamily="34" charset="0"/>
                <a:ea typeface="Helvetica"/>
                <a:cs typeface="Arial" pitchFamily="34" charset="0"/>
                <a:sym typeface="Helvetica"/>
              </a:rPr>
              <a:t> </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using visual displays such as charts.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endParaRPr>
          </a:p>
          <a:p>
            <a:pPr marL="1265288" marR="0" lvl="0" indent="-1265288" algn="l" defTabSz="641807" eaLnBrk="1" fontAlgn="auto" latinLnBrk="0" hangingPunct="1">
              <a:lnSpc>
                <a:spcPct val="100000"/>
              </a:lnSpc>
              <a:spcAft>
                <a:spcPts val="0"/>
              </a:spcAft>
              <a:buClr>
                <a:srgbClr val="000000"/>
              </a:buClr>
              <a:buSzPct val="100000"/>
              <a:buFontTx/>
              <a:buNone/>
              <a:tabLst/>
              <a:defRPr sz="1800"/>
            </a:pP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Charts can be complicated.</a:t>
            </a:r>
            <a:r>
              <a:rPr kumimoji="0" lang="en-GB" sz="1400" b="0" i="0" u="none" strike="noStrike" kern="0" cap="none" spc="0" normalizeH="0" noProof="0" dirty="0">
                <a:ln>
                  <a:noFill/>
                </a:ln>
                <a:solidFill>
                  <a:sysClr val="windowText" lastClr="000000"/>
                </a:solidFill>
                <a:effectLst/>
                <a:uLnTx/>
                <a:uFill>
                  <a:solidFill/>
                </a:uFill>
                <a:latin typeface="Arial" pitchFamily="34" charset="0"/>
                <a:ea typeface="Helvetica"/>
                <a:cs typeface="Arial" pitchFamily="34" charset="0"/>
                <a:sym typeface="Helvetica"/>
              </a:rPr>
              <a:t> </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We need to make them as easy</a:t>
            </a:r>
          </a:p>
          <a:p>
            <a:pPr marL="1265288" marR="0" lvl="0" indent="-1265288" algn="l" defTabSz="641807" eaLnBrk="1" fontAlgn="auto" latinLnBrk="0" hangingPunct="1">
              <a:lnSpc>
                <a:spcPct val="100000"/>
              </a:lnSpc>
              <a:spcAft>
                <a:spcPts val="0"/>
              </a:spcAft>
              <a:buClr>
                <a:srgbClr val="000000"/>
              </a:buClr>
              <a:buSzPct val="100000"/>
              <a:buFontTx/>
              <a:buNone/>
              <a:tabLst/>
              <a:defRPr sz="1800"/>
            </a:pP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to understand without losing the insights </a:t>
            </a:r>
          </a:p>
          <a:p>
            <a:endParaRPr lang="en-GB" sz="1400" dirty="0">
              <a:latin typeface="Arial" pitchFamily="34" charset="0"/>
              <a:cs typeface="Arial" pitchFamily="34" charset="0"/>
            </a:endParaRPr>
          </a:p>
        </p:txBody>
      </p:sp>
    </p:spTree>
    <p:extLst>
      <p:ext uri="{BB962C8B-B14F-4D97-AF65-F5344CB8AC3E}">
        <p14:creationId xmlns:p14="http://schemas.microsoft.com/office/powerpoint/2010/main" val="3453144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xfrm>
            <a:off x="3884614" y="8685213"/>
            <a:ext cx="2971800" cy="457200"/>
          </a:xfrm>
          <a:prstGeom prst="rect">
            <a:avLst/>
          </a:prstGeom>
          <a:ln/>
        </p:spPr>
        <p:txBody>
          <a:bodyPr/>
          <a:lstStyle/>
          <a:p>
            <a:fld id="{67BD48F8-5108-46C4-9AAA-6D88A3C5E48C}" type="slidenum">
              <a:rPr lang="en-GB">
                <a:solidFill>
                  <a:prstClr val="white"/>
                </a:solidFill>
              </a:rPr>
              <a:pPr/>
              <a:t>57</a:t>
            </a:fld>
            <a:endParaRPr lang="en-GB" dirty="0">
              <a:solidFill>
                <a:prstClr val="white"/>
              </a:solidFill>
            </a:endParaRPr>
          </a:p>
        </p:txBody>
      </p:sp>
      <p:sp>
        <p:nvSpPr>
          <p:cNvPr id="4097" name="Rectangle 1"/>
          <p:cNvSpPr txBox="1">
            <a:spLocks noGrp="1" noRot="1" noChangeAspect="1" noChangeArrowheads="1"/>
          </p:cNvSpPr>
          <p:nvPr>
            <p:ph type="sldImg"/>
          </p:nvPr>
        </p:nvSpPr>
        <p:spPr bwMode="auto">
          <a:xfrm>
            <a:off x="1141413" y="695325"/>
            <a:ext cx="4573587"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4" y="4343233"/>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790988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xfrm>
            <a:off x="3884614" y="8685213"/>
            <a:ext cx="2971800" cy="457200"/>
          </a:xfrm>
          <a:prstGeom prst="rect">
            <a:avLst/>
          </a:prstGeom>
          <a:ln/>
        </p:spPr>
        <p:txBody>
          <a:bodyPr/>
          <a:lstStyle/>
          <a:p>
            <a:fld id="{67BD48F8-5108-46C4-9AAA-6D88A3C5E48C}" type="slidenum">
              <a:rPr lang="en-GB">
                <a:solidFill>
                  <a:prstClr val="white"/>
                </a:solidFill>
              </a:rPr>
              <a:pPr/>
              <a:t>58</a:t>
            </a:fld>
            <a:endParaRPr lang="en-GB" dirty="0">
              <a:solidFill>
                <a:prstClr val="white"/>
              </a:solidFill>
            </a:endParaRPr>
          </a:p>
        </p:txBody>
      </p:sp>
      <p:sp>
        <p:nvSpPr>
          <p:cNvPr id="4097" name="Rectangle 1"/>
          <p:cNvSpPr txBox="1">
            <a:spLocks noGrp="1" noRot="1" noChangeAspect="1" noChangeArrowheads="1"/>
          </p:cNvSpPr>
          <p:nvPr>
            <p:ph type="sldImg"/>
          </p:nvPr>
        </p:nvSpPr>
        <p:spPr bwMode="auto">
          <a:xfrm>
            <a:off x="925719" y="696073"/>
            <a:ext cx="5004963" cy="342772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4" y="4343233"/>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Even</a:t>
            </a:r>
            <a:r>
              <a:rPr lang="en-US" baseline="0" dirty="0" smtClean="0"/>
              <a:t> though it is over time – very little information </a:t>
            </a:r>
            <a:endParaRPr lang="en-US" dirty="0"/>
          </a:p>
        </p:txBody>
      </p:sp>
    </p:spTree>
    <p:extLst>
      <p:ext uri="{BB962C8B-B14F-4D97-AF65-F5344CB8AC3E}">
        <p14:creationId xmlns:p14="http://schemas.microsoft.com/office/powerpoint/2010/main" val="3776581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xfrm>
            <a:off x="3884614" y="8685213"/>
            <a:ext cx="2971800" cy="457200"/>
          </a:xfrm>
          <a:prstGeom prst="rect">
            <a:avLst/>
          </a:prstGeom>
          <a:ln/>
        </p:spPr>
        <p:txBody>
          <a:bodyPr/>
          <a:lstStyle/>
          <a:p>
            <a:fld id="{67BD48F8-5108-46C4-9AAA-6D88A3C5E48C}" type="slidenum">
              <a:rPr lang="en-GB">
                <a:solidFill>
                  <a:prstClr val="white"/>
                </a:solidFill>
              </a:rPr>
              <a:pPr/>
              <a:t>59</a:t>
            </a:fld>
            <a:endParaRPr lang="en-GB" dirty="0">
              <a:solidFill>
                <a:prstClr val="white"/>
              </a:solidFill>
            </a:endParaRPr>
          </a:p>
        </p:txBody>
      </p:sp>
      <p:sp>
        <p:nvSpPr>
          <p:cNvPr id="4097" name="Rectangle 1"/>
          <p:cNvSpPr txBox="1">
            <a:spLocks noGrp="1" noRot="1" noChangeAspect="1" noChangeArrowheads="1"/>
          </p:cNvSpPr>
          <p:nvPr>
            <p:ph type="sldImg"/>
          </p:nvPr>
        </p:nvSpPr>
        <p:spPr bwMode="auto">
          <a:xfrm>
            <a:off x="1141413" y="695325"/>
            <a:ext cx="4573587"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4" y="4343233"/>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3453" rtl="0" eaLnBrk="1" fontAlgn="auto" latinLnBrk="0" hangingPunct="1">
              <a:lnSpc>
                <a:spcPct val="100000"/>
              </a:lnSpc>
              <a:spcBef>
                <a:spcPts val="0"/>
              </a:spcBef>
              <a:spcAft>
                <a:spcPts val="0"/>
              </a:spcAft>
              <a:buClrTx/>
              <a:buSzTx/>
              <a:buFontTx/>
              <a:buNone/>
              <a:tabLst/>
              <a:defRPr/>
            </a:pPr>
            <a:r>
              <a:rPr lang="en-GB" altLang="en-US" dirty="0" smtClean="0"/>
              <a:t>Plot your data on a chart and use annotations to tell the story of what was tested and  explain reasons for data activity - engages everyone in the improvement journey.</a:t>
            </a:r>
          </a:p>
          <a:p>
            <a:endParaRPr lang="en-US" dirty="0"/>
          </a:p>
        </p:txBody>
      </p:sp>
    </p:spTree>
    <p:extLst>
      <p:ext uri="{BB962C8B-B14F-4D97-AF65-F5344CB8AC3E}">
        <p14:creationId xmlns:p14="http://schemas.microsoft.com/office/powerpoint/2010/main" val="1378368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xfrm>
            <a:off x="3884614" y="8685213"/>
            <a:ext cx="2971800" cy="457200"/>
          </a:xfrm>
          <a:prstGeom prst="rect">
            <a:avLst/>
          </a:prstGeom>
          <a:ln/>
        </p:spPr>
        <p:txBody>
          <a:bodyPr/>
          <a:lstStyle/>
          <a:p>
            <a:fld id="{67BD48F8-5108-46C4-9AAA-6D88A3C5E48C}" type="slidenum">
              <a:rPr lang="en-GB">
                <a:solidFill>
                  <a:prstClr val="white"/>
                </a:solidFill>
              </a:rPr>
              <a:pPr/>
              <a:t>60</a:t>
            </a:fld>
            <a:endParaRPr lang="en-GB" dirty="0">
              <a:solidFill>
                <a:prstClr val="white"/>
              </a:solidFill>
            </a:endParaRPr>
          </a:p>
        </p:txBody>
      </p:sp>
      <p:sp>
        <p:nvSpPr>
          <p:cNvPr id="4097" name="Rectangle 1"/>
          <p:cNvSpPr txBox="1">
            <a:spLocks noGrp="1" noRot="1" noChangeAspect="1" noChangeArrowheads="1"/>
          </p:cNvSpPr>
          <p:nvPr>
            <p:ph type="sldImg"/>
          </p:nvPr>
        </p:nvSpPr>
        <p:spPr bwMode="auto">
          <a:xfrm>
            <a:off x="1141413" y="695325"/>
            <a:ext cx="4573587"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4" y="4343233"/>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Data+ Story = Learning</a:t>
            </a:r>
            <a:endParaRPr lang="en-US" dirty="0"/>
          </a:p>
        </p:txBody>
      </p:sp>
    </p:spTree>
    <p:extLst>
      <p:ext uri="{BB962C8B-B14F-4D97-AF65-F5344CB8AC3E}">
        <p14:creationId xmlns:p14="http://schemas.microsoft.com/office/powerpoint/2010/main" val="2816785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pPr>
              <a:defRPr/>
            </a:pPr>
            <a:fld id="{460587E4-8D9A-4709-9FA4-EF9802EDB3DF}" type="slidenum">
              <a:rPr lang="en-GB" smtClean="0">
                <a:solidFill>
                  <a:prstClr val="black"/>
                </a:solidFill>
              </a:rPr>
              <a:pPr>
                <a:defRPr/>
              </a:pPr>
              <a:t>62</a:t>
            </a:fld>
            <a:endParaRPr lang="en-GB" dirty="0">
              <a:solidFill>
                <a:prstClr val="black"/>
              </a:solidFill>
            </a:endParaRPr>
          </a:p>
        </p:txBody>
      </p:sp>
      <p:sp>
        <p:nvSpPr>
          <p:cNvPr id="5" name="Rectangle 3"/>
          <p:cNvSpPr>
            <a:spLocks noGrp="1" noChangeArrowheads="1"/>
          </p:cNvSpPr>
          <p:nvPr>
            <p:ph type="body" idx="1"/>
          </p:nvPr>
        </p:nvSpPr>
        <p:spPr/>
        <p:txBody>
          <a:bodyPr/>
          <a:lstStyle/>
          <a:p>
            <a:pPr lvl="0"/>
            <a:r>
              <a:rPr lang="en-GB" dirty="0"/>
              <a:t>Data are stories but even the best chart cant tell the whole story as well as people,</a:t>
            </a:r>
          </a:p>
          <a:p>
            <a:pPr lvl="0"/>
            <a:endParaRPr lang="en-GB" dirty="0"/>
          </a:p>
          <a:p>
            <a:pPr lvl="0"/>
            <a:r>
              <a:rPr lang="en-GB" dirty="0"/>
              <a:t>Facts tell, stories sell</a:t>
            </a:r>
          </a:p>
          <a:p>
            <a:pPr lvl="0"/>
            <a:endParaRPr lang="en-GB" dirty="0"/>
          </a:p>
          <a:p>
            <a:pPr algn="l" defTabSz="912663" fontAlgn="base">
              <a:spcBef>
                <a:spcPct val="0"/>
              </a:spcBef>
              <a:spcAft>
                <a:spcPct val="0"/>
              </a:spcAft>
            </a:pPr>
            <a:r>
              <a:rPr lang="en-GB" dirty="0">
                <a:solidFill>
                  <a:schemeClr val="tx1"/>
                </a:solidFill>
                <a:latin typeface="Calibri" pitchFamily="34" charset="0"/>
                <a:ea typeface="Times New Roman" pitchFamily="18" charset="0"/>
                <a:cs typeface="Calibri" pitchFamily="34" charset="0"/>
                <a:sym typeface="Helvetica Light"/>
              </a:rPr>
              <a:t>You can </a:t>
            </a:r>
            <a:r>
              <a:rPr lang="en-GB" b="1" dirty="0">
                <a:solidFill>
                  <a:schemeClr val="tx1"/>
                </a:solidFill>
                <a:latin typeface="Calibri" pitchFamily="34" charset="0"/>
                <a:ea typeface="Times New Roman" pitchFamily="18" charset="0"/>
                <a:cs typeface="Calibri" pitchFamily="34" charset="0"/>
                <a:sym typeface="Helvetica Light"/>
              </a:rPr>
              <a:t>PUSH</a:t>
            </a:r>
            <a:r>
              <a:rPr lang="en-GB" dirty="0">
                <a:solidFill>
                  <a:schemeClr val="tx1"/>
                </a:solidFill>
                <a:latin typeface="Calibri" pitchFamily="34" charset="0"/>
                <a:ea typeface="Times New Roman" pitchFamily="18" charset="0"/>
                <a:cs typeface="Calibri" pitchFamily="34" charset="0"/>
                <a:sym typeface="Helvetica Light"/>
              </a:rPr>
              <a:t> information out</a:t>
            </a:r>
          </a:p>
          <a:p>
            <a:pPr algn="l" defTabSz="912663" fontAlgn="base">
              <a:spcBef>
                <a:spcPct val="0"/>
              </a:spcBef>
              <a:spcAft>
                <a:spcPct val="0"/>
              </a:spcAft>
            </a:pPr>
            <a:r>
              <a:rPr lang="en-GB" dirty="0">
                <a:solidFill>
                  <a:schemeClr val="tx1"/>
                </a:solidFill>
                <a:latin typeface="Calibri" pitchFamily="34" charset="0"/>
                <a:ea typeface="Times New Roman" pitchFamily="18" charset="0"/>
                <a:cs typeface="Calibri" pitchFamily="34" charset="0"/>
              </a:rPr>
              <a:t>You can </a:t>
            </a:r>
            <a:r>
              <a:rPr lang="en-GB" b="1" dirty="0">
                <a:solidFill>
                  <a:schemeClr val="tx1"/>
                </a:solidFill>
                <a:latin typeface="Calibri" pitchFamily="34" charset="0"/>
                <a:ea typeface="Times New Roman" pitchFamily="18" charset="0"/>
                <a:cs typeface="Calibri" pitchFamily="34" charset="0"/>
              </a:rPr>
              <a:t>PULL</a:t>
            </a:r>
            <a:r>
              <a:rPr lang="en-GB" dirty="0">
                <a:solidFill>
                  <a:schemeClr val="tx1"/>
                </a:solidFill>
                <a:latin typeface="Calibri" pitchFamily="34" charset="0"/>
                <a:ea typeface="Times New Roman" pitchFamily="18" charset="0"/>
                <a:cs typeface="Calibri" pitchFamily="34" charset="0"/>
              </a:rPr>
              <a:t> them in w/STORY</a:t>
            </a:r>
            <a:endParaRPr lang="en-GB" sz="2400" dirty="0">
              <a:solidFill>
                <a:schemeClr val="tx1"/>
              </a:solidFill>
              <a:latin typeface="Calibri" pitchFamily="34" charset="0"/>
              <a:ea typeface="Times New Roman" pitchFamily="18" charset="0"/>
              <a:cs typeface="Calibri" pitchFamily="34" charset="0"/>
              <a:sym typeface="Helvetica Light"/>
            </a:endParaRPr>
          </a:p>
          <a:p>
            <a:pPr lvl="0"/>
            <a:endParaRPr lang="en-GB" dirty="0"/>
          </a:p>
          <a:p>
            <a:pPr lvl="0"/>
            <a:endParaRPr lang="en-GB" dirty="0"/>
          </a:p>
          <a:p>
            <a:pPr lvl="0"/>
            <a:r>
              <a:rPr lang="en-GB" dirty="0"/>
              <a:t>Could easy spend a day on this but we dont have time. Idea is change requires data but data is part of the story not the whole story. </a:t>
            </a:r>
          </a:p>
          <a:p>
            <a:pPr>
              <a:spcAft>
                <a:spcPts val="1200"/>
              </a:spcAft>
            </a:pPr>
            <a:endParaRPr lang="en-US" sz="1800" dirty="0"/>
          </a:p>
        </p:txBody>
      </p:sp>
    </p:spTree>
    <p:extLst>
      <p:ext uri="{BB962C8B-B14F-4D97-AF65-F5344CB8AC3E}">
        <p14:creationId xmlns:p14="http://schemas.microsoft.com/office/powerpoint/2010/main" val="1492695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657D2-3225-4C26-9A52-62CD7FC72E5D}" type="slidenum">
              <a:rPr lang="en-GB" smtClean="0"/>
              <a:t>63</a:t>
            </a:fld>
            <a:endParaRPr lang="en-GB" dirty="0"/>
          </a:p>
        </p:txBody>
      </p:sp>
    </p:spTree>
    <p:extLst>
      <p:ext uri="{BB962C8B-B14F-4D97-AF65-F5344CB8AC3E}">
        <p14:creationId xmlns:p14="http://schemas.microsoft.com/office/powerpoint/2010/main" val="1414458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smtClean="0">
              <a:latin typeface="Times New Roman" pitchFamily="18" charset="0"/>
            </a:endParaRPr>
          </a:p>
        </p:txBody>
      </p:sp>
      <p:sp>
        <p:nvSpPr>
          <p:cNvPr id="58372"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a:spcBef>
                <a:spcPct val="0"/>
              </a:spcBef>
              <a:buClrTx/>
              <a:buFontTx/>
              <a:buNone/>
            </a:pPr>
            <a:fld id="{EF31AEC3-E3D5-4D2A-B7B4-8FBADA654DF4}" type="slidenum">
              <a:rPr lang="en-GB" altLang="en-US" sz="1300" smtClean="0"/>
              <a:pPr>
                <a:spcBef>
                  <a:spcPct val="0"/>
                </a:spcBef>
                <a:buClrTx/>
                <a:buFontTx/>
                <a:buNone/>
              </a:pPr>
              <a:t>66</a:t>
            </a:fld>
            <a:endParaRPr lang="en-GB" altLang="en-US" sz="1300" dirty="0" smtClean="0"/>
          </a:p>
        </p:txBody>
      </p:sp>
    </p:spTree>
    <p:extLst>
      <p:ext uri="{BB962C8B-B14F-4D97-AF65-F5344CB8AC3E}">
        <p14:creationId xmlns:p14="http://schemas.microsoft.com/office/powerpoint/2010/main" val="3360141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smtClean="0">
              <a:latin typeface="Times New Roman" pitchFamily="18" charset="0"/>
            </a:endParaRPr>
          </a:p>
        </p:txBody>
      </p:sp>
      <p:sp>
        <p:nvSpPr>
          <p:cNvPr id="78852"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a:spcBef>
                <a:spcPct val="0"/>
              </a:spcBef>
              <a:buClrTx/>
              <a:buFontTx/>
              <a:buNone/>
            </a:pPr>
            <a:fld id="{4166AA61-FD0D-41BE-A7C1-A6F1B47BD84A}" type="slidenum">
              <a:rPr lang="en-GB" altLang="en-US" sz="1300" smtClean="0"/>
              <a:pPr>
                <a:spcBef>
                  <a:spcPct val="0"/>
                </a:spcBef>
                <a:buClrTx/>
                <a:buFontTx/>
                <a:buNone/>
              </a:pPr>
              <a:t>68</a:t>
            </a:fld>
            <a:endParaRPr lang="en-GB" altLang="en-US" sz="1300" dirty="0" smtClean="0"/>
          </a:p>
        </p:txBody>
      </p:sp>
    </p:spTree>
    <p:extLst>
      <p:ext uri="{BB962C8B-B14F-4D97-AF65-F5344CB8AC3E}">
        <p14:creationId xmlns:p14="http://schemas.microsoft.com/office/powerpoint/2010/main" val="167751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7795" y="4344607"/>
            <a:ext cx="6690206" cy="4472560"/>
          </a:xfrm>
        </p:spPr>
        <p:txBody>
          <a:bodyPr>
            <a:normAutofit lnSpcReduction="10000"/>
          </a:bodyPr>
          <a:lstStyle/>
          <a:p>
            <a:pPr marL="342865" indent="-342865" defTabSz="914309" eaLnBrk="1" hangingPunct="1">
              <a:lnSpc>
                <a:spcPct val="90000"/>
              </a:lnSpc>
              <a:spcBef>
                <a:spcPct val="20000"/>
              </a:spcBef>
              <a:buClr>
                <a:schemeClr val="bg1">
                  <a:lumMod val="50000"/>
                </a:schemeClr>
              </a:buClr>
              <a:defRPr/>
            </a:pPr>
            <a:r>
              <a:rPr lang="en-GB" b="1" kern="0" dirty="0" smtClean="0">
                <a:latin typeface="Arial" pitchFamily="34" charset="0"/>
                <a:ea typeface="MS PGothic"/>
                <a:cs typeface="Tahoma" pitchFamily="34" charset="0"/>
              </a:rPr>
              <a:t>A vision </a:t>
            </a:r>
            <a:r>
              <a:rPr lang="en-GB" kern="0" dirty="0" smtClean="0">
                <a:latin typeface="Arial" pitchFamily="34" charset="0"/>
                <a:ea typeface="MS PGothic"/>
                <a:cs typeface="Tahoma" pitchFamily="34" charset="0"/>
              </a:rPr>
              <a:t>– capable of stirring the heart of the community and able to serve as a constant</a:t>
            </a:r>
          </a:p>
          <a:p>
            <a:pPr marL="342865" indent="-342865" defTabSz="914309" eaLnBrk="1" hangingPunct="1">
              <a:lnSpc>
                <a:spcPct val="90000"/>
              </a:lnSpc>
              <a:spcBef>
                <a:spcPct val="20000"/>
              </a:spcBef>
              <a:buClr>
                <a:schemeClr val="bg1">
                  <a:lumMod val="50000"/>
                </a:schemeClr>
              </a:buClr>
              <a:defRPr/>
            </a:pPr>
            <a:r>
              <a:rPr lang="en-GB" kern="0" dirty="0" smtClean="0">
                <a:ea typeface="MS PGothic"/>
                <a:cs typeface="Tahoma" pitchFamily="34" charset="0"/>
              </a:rPr>
              <a:t>r</a:t>
            </a:r>
            <a:r>
              <a:rPr lang="en-GB" kern="0" dirty="0" smtClean="0">
                <a:latin typeface="Arial" pitchFamily="34" charset="0"/>
                <a:ea typeface="MS PGothic"/>
                <a:cs typeface="Tahoma" pitchFamily="34" charset="0"/>
              </a:rPr>
              <a:t>eference</a:t>
            </a:r>
            <a:r>
              <a:rPr lang="en-GB" kern="0" dirty="0" smtClean="0">
                <a:ea typeface="MS PGothic"/>
                <a:cs typeface="Tahoma" pitchFamily="34" charset="0"/>
              </a:rPr>
              <a:t> a</a:t>
            </a:r>
            <a:r>
              <a:rPr lang="en-GB" kern="0" dirty="0" smtClean="0">
                <a:latin typeface="Arial" pitchFamily="34" charset="0"/>
                <a:ea typeface="MS PGothic"/>
                <a:cs typeface="Tahoma" pitchFamily="34" charset="0"/>
              </a:rPr>
              <a:t>nd</a:t>
            </a:r>
            <a:r>
              <a:rPr lang="en-GB" kern="0" noProof="0" dirty="0" smtClean="0">
                <a:ea typeface="MS PGothic"/>
                <a:cs typeface="Tahoma" pitchFamily="34" charset="0"/>
              </a:rPr>
              <a:t> </a:t>
            </a:r>
            <a:r>
              <a:rPr lang="en-GB" kern="0" dirty="0" smtClean="0">
                <a:latin typeface="Arial" pitchFamily="34" charset="0"/>
                <a:ea typeface="MS PGothic"/>
                <a:cs typeface="Tahoma" pitchFamily="34" charset="0"/>
              </a:rPr>
              <a:t>anchor point as the change moves forward. </a:t>
            </a:r>
          </a:p>
          <a:p>
            <a:pPr marL="342865" indent="-342865" defTabSz="914309" eaLnBrk="1" hangingPunct="1">
              <a:lnSpc>
                <a:spcPct val="90000"/>
              </a:lnSpc>
              <a:spcBef>
                <a:spcPct val="20000"/>
              </a:spcBef>
              <a:buClr>
                <a:schemeClr val="bg1">
                  <a:lumMod val="50000"/>
                </a:schemeClr>
              </a:buClr>
              <a:defRPr/>
            </a:pPr>
            <a:r>
              <a:rPr lang="en-GB" b="1" kern="0" dirty="0" smtClean="0">
                <a:latin typeface="Arial" pitchFamily="34" charset="0"/>
                <a:ea typeface="MS PGothic"/>
                <a:cs typeface="Tahoma" pitchFamily="34" charset="0"/>
              </a:rPr>
              <a:t>A story</a:t>
            </a:r>
            <a:r>
              <a:rPr lang="en-GB" kern="0" dirty="0" smtClean="0">
                <a:latin typeface="Arial" pitchFamily="34" charset="0"/>
                <a:ea typeface="MS PGothic"/>
                <a:cs typeface="Tahoma" pitchFamily="34" charset="0"/>
              </a:rPr>
              <a:t> – to enable people to recognise where they have been and where they are going.</a:t>
            </a:r>
            <a:endParaRPr lang="en-GB" kern="0" dirty="0" smtClean="0">
              <a:ea typeface="MS PGothic"/>
              <a:cs typeface="Tahoma" pitchFamily="34" charset="0"/>
            </a:endParaRPr>
          </a:p>
          <a:p>
            <a:pPr marL="342865" indent="-342865" defTabSz="914309" eaLnBrk="1" hangingPunct="1">
              <a:lnSpc>
                <a:spcPct val="90000"/>
              </a:lnSpc>
              <a:spcBef>
                <a:spcPct val="20000"/>
              </a:spcBef>
              <a:buClr>
                <a:schemeClr val="bg1">
                  <a:lumMod val="50000"/>
                </a:schemeClr>
              </a:buClr>
              <a:defRPr/>
            </a:pPr>
            <a:r>
              <a:rPr lang="en-GB" b="1" kern="0" dirty="0" smtClean="0">
                <a:latin typeface="Arial" pitchFamily="34" charset="0"/>
                <a:ea typeface="MS PGothic"/>
                <a:cs typeface="Tahoma" pitchFamily="34" charset="0"/>
              </a:rPr>
              <a:t>A set of actions </a:t>
            </a:r>
            <a:r>
              <a:rPr lang="en-GB" kern="0" dirty="0" smtClean="0">
                <a:latin typeface="Arial" pitchFamily="34" charset="0"/>
                <a:ea typeface="MS PGothic"/>
                <a:cs typeface="Tahoma" pitchFamily="34" charset="0"/>
              </a:rPr>
              <a:t>– to take us to the next steps towards releasing the vision.</a:t>
            </a:r>
            <a:endParaRPr lang="en-GB" kern="0" noProof="0" dirty="0" smtClean="0">
              <a:ea typeface="MS PGothic"/>
              <a:cs typeface="Tahoma" pitchFamily="34" charset="0"/>
            </a:endParaRPr>
          </a:p>
          <a:p>
            <a:pPr marL="342865" indent="-342865" defTabSz="914309" eaLnBrk="1" hangingPunct="1">
              <a:lnSpc>
                <a:spcPct val="90000"/>
              </a:lnSpc>
              <a:spcBef>
                <a:spcPct val="20000"/>
              </a:spcBef>
              <a:buClr>
                <a:schemeClr val="bg1">
                  <a:lumMod val="50000"/>
                </a:schemeClr>
              </a:buClr>
              <a:defRPr/>
            </a:pPr>
            <a:r>
              <a:rPr lang="en-GB" b="1" kern="0" dirty="0" smtClean="0">
                <a:latin typeface="Arial" pitchFamily="34" charset="0"/>
                <a:ea typeface="MS PGothic"/>
                <a:cs typeface="Tahoma" pitchFamily="34" charset="0"/>
              </a:rPr>
              <a:t>A clear framework for improvement.</a:t>
            </a:r>
          </a:p>
          <a:p>
            <a:pPr marL="342865" indent="-342865" defTabSz="914309" eaLnBrk="1" hangingPunct="1">
              <a:lnSpc>
                <a:spcPct val="90000"/>
              </a:lnSpc>
              <a:spcBef>
                <a:spcPct val="20000"/>
              </a:spcBef>
              <a:buClr>
                <a:schemeClr val="bg1">
                  <a:lumMod val="50000"/>
                </a:schemeClr>
              </a:buClr>
              <a:defRPr/>
            </a:pPr>
            <a:r>
              <a:rPr lang="en-GB" b="1" kern="0" dirty="0" smtClean="0">
                <a:latin typeface="Arial" pitchFamily="34" charset="0"/>
                <a:ea typeface="MS PGothic"/>
                <a:cs typeface="Tahoma" pitchFamily="34" charset="0"/>
              </a:rPr>
              <a:t>A strategy to engage and empower the workforce</a:t>
            </a:r>
            <a:r>
              <a:rPr lang="en-GB" kern="0" dirty="0" smtClean="0">
                <a:latin typeface="Arial" pitchFamily="34" charset="0"/>
                <a:ea typeface="MS PGothic"/>
                <a:cs typeface="Tahoma" pitchFamily="34" charset="0"/>
              </a:rPr>
              <a:t>  - to provide the stimulation,</a:t>
            </a:r>
            <a:endParaRPr lang="en-GB" kern="0" dirty="0" smtClean="0">
              <a:ea typeface="MS PGothic"/>
              <a:cs typeface="Tahoma" pitchFamily="34" charset="0"/>
            </a:endParaRPr>
          </a:p>
          <a:p>
            <a:pPr marL="342865" indent="-342865" defTabSz="914309" eaLnBrk="1" hangingPunct="1">
              <a:lnSpc>
                <a:spcPct val="90000"/>
              </a:lnSpc>
              <a:spcBef>
                <a:spcPct val="20000"/>
              </a:spcBef>
              <a:buClr>
                <a:schemeClr val="bg1">
                  <a:lumMod val="50000"/>
                </a:schemeClr>
              </a:buClr>
              <a:defRPr/>
            </a:pPr>
            <a:r>
              <a:rPr lang="en-GB" kern="0" dirty="0" smtClean="0">
                <a:latin typeface="Arial" pitchFamily="34" charset="0"/>
                <a:ea typeface="MS PGothic"/>
                <a:cs typeface="Tahoma" pitchFamily="34" charset="0"/>
              </a:rPr>
              <a:t>development and opportunity our staff need to fully release their deep commitment to public</a:t>
            </a:r>
          </a:p>
          <a:p>
            <a:pPr marL="342865" indent="-342865" defTabSz="914309" eaLnBrk="1" hangingPunct="1">
              <a:lnSpc>
                <a:spcPct val="90000"/>
              </a:lnSpc>
              <a:spcBef>
                <a:spcPct val="20000"/>
              </a:spcBef>
              <a:buClr>
                <a:schemeClr val="bg1">
                  <a:lumMod val="50000"/>
                </a:schemeClr>
              </a:buClr>
              <a:defRPr/>
            </a:pPr>
            <a:r>
              <a:rPr lang="en-GB" kern="0" dirty="0" smtClean="0">
                <a:latin typeface="Arial" pitchFamily="34" charset="0"/>
                <a:ea typeface="MS PGothic"/>
                <a:cs typeface="Tahoma" pitchFamily="34" charset="0"/>
              </a:rPr>
              <a:t>service.</a:t>
            </a:r>
          </a:p>
          <a:p>
            <a:pPr marL="342865" indent="-342865" defTabSz="914309" eaLnBrk="1" hangingPunct="1">
              <a:lnSpc>
                <a:spcPct val="90000"/>
              </a:lnSpc>
              <a:spcBef>
                <a:spcPct val="20000"/>
              </a:spcBef>
              <a:buClr>
                <a:schemeClr val="bg1">
                  <a:lumMod val="50000"/>
                </a:schemeClr>
              </a:buClr>
              <a:defRPr/>
            </a:pPr>
            <a:r>
              <a:rPr lang="en-GB" b="1" kern="0" dirty="0" smtClean="0">
                <a:latin typeface="Arial" pitchFamily="34" charset="0"/>
                <a:ea typeface="MS PGothic"/>
                <a:cs typeface="Tahoma" pitchFamily="34" charset="0"/>
              </a:rPr>
              <a:t>An understanding of how change will work locally (everywhere) </a:t>
            </a:r>
            <a:r>
              <a:rPr lang="en-GB" kern="0" dirty="0" smtClean="0">
                <a:latin typeface="Arial" pitchFamily="34" charset="0"/>
                <a:ea typeface="MS PGothic"/>
                <a:cs typeface="Tahoma" pitchFamily="34" charset="0"/>
              </a:rPr>
              <a:t>– recognising</a:t>
            </a:r>
            <a:endParaRPr lang="en-GB" kern="0" dirty="0" smtClean="0">
              <a:ea typeface="MS PGothic"/>
              <a:cs typeface="Tahoma" pitchFamily="34" charset="0"/>
            </a:endParaRPr>
          </a:p>
          <a:p>
            <a:pPr marL="342865" indent="-342865" defTabSz="914309" eaLnBrk="1" hangingPunct="1">
              <a:lnSpc>
                <a:spcPct val="90000"/>
              </a:lnSpc>
              <a:spcBef>
                <a:spcPct val="20000"/>
              </a:spcBef>
              <a:buClr>
                <a:schemeClr val="bg1">
                  <a:lumMod val="50000"/>
                </a:schemeClr>
              </a:buClr>
              <a:defRPr/>
            </a:pPr>
            <a:r>
              <a:rPr lang="en-GB" kern="0" dirty="0" smtClean="0">
                <a:latin typeface="Arial" pitchFamily="34" charset="0"/>
                <a:ea typeface="MS PGothic"/>
                <a:cs typeface="Tahoma" pitchFamily="34" charset="0"/>
              </a:rPr>
              <a:t>communities are different and creativity should be nurtured and released at a local level.</a:t>
            </a:r>
          </a:p>
          <a:p>
            <a:pPr marL="342865" indent="-342865" defTabSz="914309" eaLnBrk="1" hangingPunct="1">
              <a:lnSpc>
                <a:spcPct val="90000"/>
              </a:lnSpc>
              <a:spcBef>
                <a:spcPct val="20000"/>
              </a:spcBef>
              <a:buClr>
                <a:schemeClr val="bg1">
                  <a:lumMod val="50000"/>
                </a:schemeClr>
              </a:buClr>
              <a:defRPr/>
            </a:pPr>
            <a:r>
              <a:rPr lang="en-GB" b="1" kern="0" dirty="0" smtClean="0">
                <a:ea typeface="MS PGothic"/>
                <a:cs typeface="Tahoma" pitchFamily="34" charset="0"/>
              </a:rPr>
              <a:t>A</a:t>
            </a:r>
            <a:r>
              <a:rPr lang="en-GB" b="1" kern="0" dirty="0" smtClean="0">
                <a:latin typeface="Arial" pitchFamily="34" charset="0"/>
                <a:ea typeface="MS PGothic"/>
                <a:cs typeface="Tahoma" pitchFamily="34" charset="0"/>
              </a:rPr>
              <a:t> guiding coalition </a:t>
            </a:r>
            <a:r>
              <a:rPr lang="en-GB" kern="0" dirty="0" smtClean="0">
                <a:latin typeface="Arial" pitchFamily="34" charset="0"/>
                <a:ea typeface="MS PGothic"/>
                <a:cs typeface="Tahoma" pitchFamily="34" charset="0"/>
              </a:rPr>
              <a:t>– a team of key people to drive the change when the going gets tough,</a:t>
            </a:r>
          </a:p>
          <a:p>
            <a:pPr marL="342865" indent="-342865" defTabSz="914309" eaLnBrk="1" hangingPunct="1">
              <a:lnSpc>
                <a:spcPct val="90000"/>
              </a:lnSpc>
              <a:spcBef>
                <a:spcPct val="20000"/>
              </a:spcBef>
              <a:buClr>
                <a:schemeClr val="bg1">
                  <a:lumMod val="50000"/>
                </a:schemeClr>
              </a:buClr>
              <a:defRPr/>
            </a:pPr>
            <a:r>
              <a:rPr lang="en-GB" kern="0" dirty="0" smtClean="0">
                <a:latin typeface="Arial" pitchFamily="34" charset="0"/>
                <a:ea typeface="MS PGothic"/>
                <a:cs typeface="Tahoma" pitchFamily="34" charset="0"/>
              </a:rPr>
              <a:t>and to </a:t>
            </a:r>
            <a:r>
              <a:rPr lang="en-GB" kern="0" dirty="0" smtClean="0">
                <a:ea typeface="MS PGothic"/>
                <a:cs typeface="Tahoma" pitchFamily="34" charset="0"/>
              </a:rPr>
              <a:t>s</a:t>
            </a:r>
            <a:r>
              <a:rPr lang="en-GB" kern="0" dirty="0" smtClean="0">
                <a:latin typeface="Arial" pitchFamily="34" charset="0"/>
                <a:ea typeface="MS PGothic"/>
                <a:cs typeface="Tahoma" pitchFamily="34" charset="0"/>
              </a:rPr>
              <a:t>ustain support.</a:t>
            </a:r>
          </a:p>
          <a:p>
            <a:endParaRPr lang="en-GB" dirty="0" smtClean="0"/>
          </a:p>
          <a:p>
            <a:r>
              <a:rPr lang="en-GB" b="1" kern="1200" dirty="0" smtClean="0">
                <a:solidFill>
                  <a:schemeClr val="accent6">
                    <a:lumMod val="50000"/>
                  </a:schemeClr>
                </a:solidFill>
                <a:latin typeface="Arial" pitchFamily="34" charset="0"/>
                <a:ea typeface="MS PGothic" pitchFamily="34" charset="-128"/>
                <a:cs typeface="MS PGothic"/>
              </a:rPr>
              <a:t>Aim- </a:t>
            </a:r>
            <a:r>
              <a:rPr lang="en-GB" kern="1200" dirty="0" smtClean="0">
                <a:solidFill>
                  <a:schemeClr val="accent6">
                    <a:lumMod val="50000"/>
                  </a:schemeClr>
                </a:solidFill>
                <a:latin typeface="Arial" pitchFamily="34" charset="0"/>
                <a:ea typeface="MS PGothic" pitchFamily="34" charset="-128"/>
                <a:cs typeface="MS PGothic"/>
              </a:rPr>
              <a:t>Is there an agreed aim that is understood by everyone in the system?</a:t>
            </a:r>
          </a:p>
          <a:p>
            <a:r>
              <a:rPr lang="en-GB" b="1" kern="1200" dirty="0" smtClean="0">
                <a:solidFill>
                  <a:schemeClr val="accent6">
                    <a:lumMod val="50000"/>
                  </a:schemeClr>
                </a:solidFill>
                <a:latin typeface="Arial" pitchFamily="34" charset="0"/>
                <a:ea typeface="MS PGothic" pitchFamily="34" charset="-128"/>
                <a:cs typeface="MS PGothic"/>
              </a:rPr>
              <a:t>Correct changes - </a:t>
            </a:r>
            <a:r>
              <a:rPr lang="en-GB" kern="1200" dirty="0" smtClean="0">
                <a:solidFill>
                  <a:schemeClr val="accent6">
                    <a:lumMod val="50000"/>
                  </a:schemeClr>
                </a:solidFill>
                <a:latin typeface="Arial" pitchFamily="34" charset="0"/>
                <a:ea typeface="MS PGothic" pitchFamily="34" charset="-128"/>
                <a:cs typeface="MS PGothic"/>
              </a:rPr>
              <a:t>Are we using our full knowledge to identify the right changes and priorities those that are likely to have the biggest impact on our aim?</a:t>
            </a:r>
          </a:p>
          <a:p>
            <a:r>
              <a:rPr lang="en-GB" b="1" kern="1200" dirty="0" smtClean="0">
                <a:solidFill>
                  <a:schemeClr val="accent6">
                    <a:lumMod val="50000"/>
                  </a:schemeClr>
                </a:solidFill>
                <a:latin typeface="Arial" pitchFamily="34" charset="0"/>
                <a:ea typeface="MS PGothic" pitchFamily="34" charset="-128"/>
                <a:cs typeface="MS PGothic"/>
              </a:rPr>
              <a:t>Clear change method- </a:t>
            </a:r>
            <a:r>
              <a:rPr lang="en-GB" kern="1200" dirty="0" smtClean="0">
                <a:solidFill>
                  <a:schemeClr val="accent6">
                    <a:lumMod val="50000"/>
                  </a:schemeClr>
                </a:solidFill>
                <a:latin typeface="Arial" pitchFamily="34" charset="0"/>
                <a:ea typeface="MS PGothic" pitchFamily="34" charset="-128"/>
                <a:cs typeface="MS PGothic"/>
              </a:rPr>
              <a:t>Does everyone know and understand the method(s) we will use to improve?</a:t>
            </a:r>
          </a:p>
          <a:p>
            <a:r>
              <a:rPr lang="en-GB" b="1" kern="1200" dirty="0" smtClean="0">
                <a:solidFill>
                  <a:schemeClr val="accent6">
                    <a:lumMod val="50000"/>
                  </a:schemeClr>
                </a:solidFill>
                <a:latin typeface="Arial" pitchFamily="34" charset="0"/>
                <a:ea typeface="MS PGothic" pitchFamily="34" charset="-128"/>
                <a:cs typeface="MS PGothic"/>
              </a:rPr>
              <a:t>Measurement- </a:t>
            </a:r>
            <a:r>
              <a:rPr lang="en-GB" kern="1200" dirty="0" smtClean="0">
                <a:solidFill>
                  <a:schemeClr val="accent6">
                    <a:lumMod val="50000"/>
                  </a:schemeClr>
                </a:solidFill>
                <a:latin typeface="Arial" pitchFamily="34" charset="0"/>
                <a:ea typeface="MS PGothic" pitchFamily="34" charset="-128"/>
                <a:cs typeface="MS PGothic"/>
              </a:rPr>
              <a:t>Can we measure and report progress on our improvement aim?</a:t>
            </a:r>
          </a:p>
          <a:p>
            <a:r>
              <a:rPr lang="en-GB" b="1" kern="1200" dirty="0" smtClean="0">
                <a:solidFill>
                  <a:schemeClr val="accent6">
                    <a:lumMod val="50000"/>
                  </a:schemeClr>
                </a:solidFill>
                <a:latin typeface="Arial" pitchFamily="34" charset="0"/>
                <a:ea typeface="MS PGothic" pitchFamily="34" charset="-128"/>
                <a:cs typeface="MS PGothic"/>
              </a:rPr>
              <a:t>Capacity and capability - </a:t>
            </a:r>
            <a:r>
              <a:rPr lang="en-GB" kern="1200" dirty="0" smtClean="0">
                <a:solidFill>
                  <a:schemeClr val="accent6">
                    <a:lumMod val="50000"/>
                  </a:schemeClr>
                </a:solidFill>
                <a:latin typeface="Arial" pitchFamily="34" charset="0"/>
                <a:ea typeface="MS PGothic" pitchFamily="34" charset="-128"/>
                <a:cs typeface="MS PGothic"/>
              </a:rPr>
              <a:t>Are people and other resources deployed in the best way to enable improvement?</a:t>
            </a:r>
          </a:p>
          <a:p>
            <a:r>
              <a:rPr lang="en-GB" b="1" kern="1200" dirty="0" smtClean="0">
                <a:solidFill>
                  <a:schemeClr val="accent6">
                    <a:lumMod val="50000"/>
                  </a:schemeClr>
                </a:solidFill>
                <a:latin typeface="Arial" pitchFamily="34" charset="0"/>
                <a:ea typeface="MS PGothic" pitchFamily="34" charset="-128"/>
                <a:cs typeface="MS PGothic"/>
              </a:rPr>
              <a:t>Spread plan- </a:t>
            </a:r>
            <a:r>
              <a:rPr lang="en-GB" kern="1200" dirty="0" smtClean="0">
                <a:solidFill>
                  <a:schemeClr val="accent6">
                    <a:lumMod val="50000"/>
                  </a:schemeClr>
                </a:solidFill>
                <a:latin typeface="Arial" pitchFamily="34" charset="0"/>
                <a:ea typeface="MS PGothic" pitchFamily="34" charset="-128"/>
                <a:cs typeface="MS PGothic"/>
              </a:rPr>
              <a:t>Have we set out our plans for innovating, testing, implementing and sharing new learning to spread the improvement everywhere it is needed?</a:t>
            </a:r>
          </a:p>
          <a:p>
            <a:endParaRPr lang="en-GB" dirty="0" smtClean="0">
              <a:solidFill>
                <a:schemeClr val="accent6">
                  <a:lumMod val="50000"/>
                </a:schemeClr>
              </a:solidFill>
              <a:latin typeface="Arial" pitchFamily="34" charset="0"/>
              <a:ea typeface="MS PGothic" pitchFamily="34" charset="-128"/>
              <a:cs typeface="MS PGothic"/>
            </a:endParaRPr>
          </a:p>
          <a:p>
            <a:endParaRPr lang="en-GB" dirty="0" smtClean="0">
              <a:solidFill>
                <a:schemeClr val="accent6">
                  <a:lumMod val="50000"/>
                </a:schemeClr>
              </a:solidFill>
              <a:latin typeface="Arial" pitchFamily="34" charset="0"/>
              <a:ea typeface="MS PGothic" pitchFamily="34" charset="-128"/>
              <a:cs typeface="MS PGothic"/>
            </a:endParaRPr>
          </a:p>
          <a:p>
            <a:endParaRPr lang="en-GB" dirty="0" smtClean="0">
              <a:solidFill>
                <a:schemeClr val="accent6">
                  <a:lumMod val="50000"/>
                </a:schemeClr>
              </a:solidFill>
              <a:latin typeface="Arial" pitchFamily="34" charset="0"/>
              <a:ea typeface="MS PGothic" pitchFamily="34" charset="-128"/>
              <a:cs typeface="MS PGothic"/>
            </a:endParaRPr>
          </a:p>
          <a:p>
            <a:endParaRPr lang="en-GB" dirty="0" smtClean="0">
              <a:solidFill>
                <a:schemeClr val="accent6">
                  <a:lumMod val="50000"/>
                </a:schemeClr>
              </a:solidFill>
              <a:latin typeface="Arial" pitchFamily="34" charset="0"/>
              <a:ea typeface="MS PGothic" pitchFamily="34" charset="-128"/>
              <a:cs typeface="MS PGothic"/>
            </a:endParaRPr>
          </a:p>
          <a:p>
            <a:endParaRPr lang="en-GB" dirty="0" smtClean="0">
              <a:solidFill>
                <a:schemeClr val="accent6">
                  <a:lumMod val="50000"/>
                </a:schemeClr>
              </a:solidFill>
              <a:latin typeface="Arial" pitchFamily="34" charset="0"/>
              <a:ea typeface="MS PGothic" pitchFamily="34" charset="-128"/>
              <a:cs typeface="MS PGothic"/>
            </a:endParaRPr>
          </a:p>
          <a:p>
            <a:endParaRPr lang="en-GB" dirty="0"/>
          </a:p>
        </p:txBody>
      </p:sp>
      <p:sp>
        <p:nvSpPr>
          <p:cNvPr id="4" name="Slide Number Placeholder 3"/>
          <p:cNvSpPr>
            <a:spLocks noGrp="1"/>
          </p:cNvSpPr>
          <p:nvPr>
            <p:ph type="sldNum" sz="quarter" idx="10"/>
          </p:nvPr>
        </p:nvSpPr>
        <p:spPr/>
        <p:txBody>
          <a:bodyPr/>
          <a:lstStyle/>
          <a:p>
            <a:pPr>
              <a:defRPr/>
            </a:pPr>
            <a:fld id="{460587E4-8D9A-4709-9FA4-EF9802EDB3DF}" type="slidenum">
              <a:rPr lang="en-GB" smtClean="0"/>
              <a:pPr>
                <a:defRPr/>
              </a:pPr>
              <a:t>5</a:t>
            </a:fld>
            <a:endParaRPr lang="en-GB" dirty="0"/>
          </a:p>
        </p:txBody>
      </p:sp>
    </p:spTree>
    <p:extLst>
      <p:ext uri="{BB962C8B-B14F-4D97-AF65-F5344CB8AC3E}">
        <p14:creationId xmlns:p14="http://schemas.microsoft.com/office/powerpoint/2010/main" val="198092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657D2-3225-4C26-9A52-62CD7FC72E5D}" type="slidenum">
              <a:rPr lang="en-GB" smtClean="0"/>
              <a:t>7</a:t>
            </a:fld>
            <a:endParaRPr lang="en-GB" dirty="0"/>
          </a:p>
        </p:txBody>
      </p:sp>
    </p:spTree>
    <p:extLst>
      <p:ext uri="{BB962C8B-B14F-4D97-AF65-F5344CB8AC3E}">
        <p14:creationId xmlns:p14="http://schemas.microsoft.com/office/powerpoint/2010/main" val="141445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249C39-76F3-4BA4-9092-2011AFD16D83}"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272082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5" name="Slide Image Placeholder 1"/>
          <p:cNvSpPr>
            <a:spLocks noGrp="1" noRot="1" noChangeAspect="1" noTextEdit="1"/>
          </p:cNvSpPr>
          <p:nvPr>
            <p:ph type="sldImg"/>
          </p:nvPr>
        </p:nvSpPr>
        <p:spPr>
          <a:ln/>
        </p:spPr>
      </p:sp>
      <p:sp>
        <p:nvSpPr>
          <p:cNvPr id="717826" name="Notes Placeholder 2"/>
          <p:cNvSpPr>
            <a:spLocks noGrp="1"/>
          </p:cNvSpPr>
          <p:nvPr>
            <p:ph type="body" idx="1"/>
          </p:nvPr>
        </p:nvSpPr>
        <p:spPr>
          <a:noFill/>
          <a:ln/>
        </p:spPr>
        <p:txBody>
          <a:bodyPr/>
          <a:lstStyle/>
          <a:p>
            <a:pPr eaLnBrk="1" hangingPunct="1"/>
            <a:endParaRPr lang="en-GB" dirty="0" smtClean="0">
              <a:latin typeface="Arial" charset="0"/>
              <a:ea typeface="MS PGothic"/>
            </a:endParaRPr>
          </a:p>
          <a:p>
            <a:pPr eaLnBrk="1" hangingPunct="1"/>
            <a:r>
              <a:rPr lang="en-GB" dirty="0" smtClean="0">
                <a:latin typeface="Arial" charset="0"/>
                <a:ea typeface="MS PGothic"/>
              </a:rPr>
              <a:t>The model is split into two parts. The first being the thinking part and the second being the doing part. We will now take you through the two distinct parts in some detail with practical exercises to get everyone used to using the model and be able to describe and direct others in terms of our support function as a Unit.</a:t>
            </a:r>
          </a:p>
          <a:p>
            <a:pPr eaLnBrk="1" hangingPunct="1"/>
            <a:endParaRPr lang="en-GB" dirty="0" smtClean="0">
              <a:latin typeface="Arial" charset="0"/>
              <a:ea typeface="MS PGothic"/>
            </a:endParaRPr>
          </a:p>
          <a:p>
            <a:pPr eaLnBrk="1" hangingPunct="1"/>
            <a:r>
              <a:rPr lang="en-GB" dirty="0" smtClean="0">
                <a:latin typeface="Arial" charset="0"/>
                <a:ea typeface="MS PGothic"/>
              </a:rPr>
              <a:t>. </a:t>
            </a:r>
          </a:p>
        </p:txBody>
      </p:sp>
      <p:sp>
        <p:nvSpPr>
          <p:cNvPr id="717827" name="Slide Number Placeholder 3"/>
          <p:cNvSpPr>
            <a:spLocks noGrp="1"/>
          </p:cNvSpPr>
          <p:nvPr>
            <p:ph type="sldNum" sz="quarter" idx="5"/>
          </p:nvPr>
        </p:nvSpPr>
        <p:spPr>
          <a:noFill/>
        </p:spPr>
        <p:txBody>
          <a:bodyPr/>
          <a:lstStyle/>
          <a:p>
            <a:fld id="{28DF6D8B-7E5F-49BE-BAAD-5EAA33677733}" type="slidenum">
              <a:rPr lang="en-GB" smtClean="0">
                <a:solidFill>
                  <a:prstClr val="black"/>
                </a:solidFill>
                <a:latin typeface="Arial" charset="0"/>
              </a:rPr>
              <a:pPr/>
              <a:t>9</a:t>
            </a:fld>
            <a:endParaRPr lang="en-GB" dirty="0" smtClean="0">
              <a:solidFill>
                <a:prstClr val="black"/>
              </a:solidFill>
              <a:latin typeface="Arial" charset="0"/>
            </a:endParaRPr>
          </a:p>
        </p:txBody>
      </p:sp>
    </p:spTree>
    <p:extLst>
      <p:ext uri="{BB962C8B-B14F-4D97-AF65-F5344CB8AC3E}">
        <p14:creationId xmlns:p14="http://schemas.microsoft.com/office/powerpoint/2010/main" val="96407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are going to structure the two days to take you through an improvement journey, introducing tools, ideas and approaches as we go. Much may be familiar as you have all been involved in various types of projects and change management.</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Understand the system – look at data – listen to the people – use the available improvement tools. Might involve data analysis, comparisons, process mapping, cause and effect analysis etc., also understanding people and why things work as they do.  Do the conditions exist for change?  E.g. leadership buy-in, will to change,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will help identify what to improve – prioritise what might have the most impact. Can refer to example on CPOs – make sure you’re solving the right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Might be obvious how to change it, or may need to think of creative solutions.  Copy from others if they’ve done something that works.</a:t>
            </a:r>
          </a:p>
          <a:p>
            <a:endParaRPr lang="en-GB" baseline="0" dirty="0" smtClean="0"/>
          </a:p>
          <a:p>
            <a:r>
              <a:rPr lang="en-GB" baseline="0" dirty="0" smtClean="0"/>
              <a:t>Start testing on a small scale, and measure as you go along.  It’s the people who do the work who need to own the change and test it.</a:t>
            </a:r>
          </a:p>
          <a:p>
            <a:endParaRPr lang="en-GB" dirty="0"/>
          </a:p>
        </p:txBody>
      </p:sp>
      <p:sp>
        <p:nvSpPr>
          <p:cNvPr id="4" name="Slide Number Placeholder 3"/>
          <p:cNvSpPr>
            <a:spLocks noGrp="1"/>
          </p:cNvSpPr>
          <p:nvPr>
            <p:ph type="sldNum" sz="quarter" idx="10"/>
          </p:nvPr>
        </p:nvSpPr>
        <p:spPr/>
        <p:txBody>
          <a:bodyPr/>
          <a:lstStyle/>
          <a:p>
            <a:fld id="{BD249C39-76F3-4BA4-9092-2011AFD16D83}"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866145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are going to structure the two days to take you through an improvement journey, introducing tools, ideas and approaches as we go. Much may be familiar as you have all been involved in various types of projects and change management.</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Understand the system – look at data – listen to the people – use the available improvement tools. Might involve data analysis, comparisons, process mapping, cause and effect analysis etc., also understanding people and why things work as they do.  Do the conditions exist for change?  E.g. leadership buy-in, will to change,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will help identify what to improve – prioritise what might have the most impact. Can refer to example on CPOs – make sure you’re solving the right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Might be obvious how to change it, or may need to think of creative solutions.  Copy from others if they’ve done something that works.</a:t>
            </a:r>
          </a:p>
          <a:p>
            <a:endParaRPr lang="en-GB" baseline="0" dirty="0" smtClean="0"/>
          </a:p>
          <a:p>
            <a:r>
              <a:rPr lang="en-GB" baseline="0" dirty="0" smtClean="0"/>
              <a:t>Start testing on a small scale, and measure as you go along.  It’s the people who do the work who need to own the change and test it.</a:t>
            </a:r>
          </a:p>
          <a:p>
            <a:endParaRPr lang="en-GB" dirty="0"/>
          </a:p>
        </p:txBody>
      </p:sp>
      <p:sp>
        <p:nvSpPr>
          <p:cNvPr id="4" name="Slide Number Placeholder 3"/>
          <p:cNvSpPr>
            <a:spLocks noGrp="1"/>
          </p:cNvSpPr>
          <p:nvPr>
            <p:ph type="sldNum" sz="quarter" idx="10"/>
          </p:nvPr>
        </p:nvSpPr>
        <p:spPr/>
        <p:txBody>
          <a:bodyPr/>
          <a:lstStyle/>
          <a:p>
            <a:fld id="{BD249C39-76F3-4BA4-9092-2011AFD16D83}"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081942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67EDC4-EFC5-41DF-B118-75049BC33435}" type="datetimeFigureOut">
              <a:rPr lang="en-GB" smtClean="0"/>
              <a:t>19/11/2018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14032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7EDC4-EFC5-41DF-B118-75049BC33435}" type="datetimeFigureOut">
              <a:rPr lang="en-GB" smtClean="0"/>
              <a:t>19/11/2018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266197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7EDC4-EFC5-41DF-B118-75049BC33435}" type="datetimeFigureOut">
              <a:rPr lang="en-GB" smtClean="0"/>
              <a:t>19/11/2018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43591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25280" cy="1142040"/>
          </a:xfrm>
        </p:spPr>
        <p:txBody>
          <a:bodyPr/>
          <a:lstStyle/>
          <a:p>
            <a:r>
              <a:rPr lang="en-US" smtClean="0"/>
              <a:t>Click to edit Master title style</a:t>
            </a:r>
            <a:endParaRPr lang="en-GB"/>
          </a:p>
        </p:txBody>
      </p:sp>
      <p:sp>
        <p:nvSpPr>
          <p:cNvPr id="3" name="Date Placeholder 2"/>
          <p:cNvSpPr>
            <a:spLocks noGrp="1"/>
          </p:cNvSpPr>
          <p:nvPr>
            <p:ph type="dt" idx="10"/>
          </p:nvPr>
        </p:nvSpPr>
        <p:spPr>
          <a:xfrm>
            <a:off x="456481" y="6247433"/>
            <a:ext cx="2126880" cy="469489"/>
          </a:xfrm>
        </p:spPr>
        <p:txBody>
          <a:bodyPr/>
          <a:lstStyle>
            <a:lvl1pPr>
              <a:defRPr/>
            </a:lvl1pPr>
          </a:lstStyle>
          <a:p>
            <a:endParaRPr lang="en-GB" dirty="0"/>
          </a:p>
        </p:txBody>
      </p:sp>
      <p:sp>
        <p:nvSpPr>
          <p:cNvPr id="4" name="Footer Placeholder 3"/>
          <p:cNvSpPr>
            <a:spLocks noGrp="1"/>
          </p:cNvSpPr>
          <p:nvPr>
            <p:ph type="ftr" idx="11"/>
          </p:nvPr>
        </p:nvSpPr>
        <p:spPr>
          <a:xfrm>
            <a:off x="3127682" y="6247433"/>
            <a:ext cx="2895840" cy="469489"/>
          </a:xfrm>
        </p:spPr>
        <p:txBody>
          <a:bodyPr/>
          <a:lstStyle>
            <a:lvl1pPr>
              <a:defRPr/>
            </a:lvl1pPr>
          </a:lstStyle>
          <a:p>
            <a:endParaRPr lang="en-GB" dirty="0"/>
          </a:p>
        </p:txBody>
      </p:sp>
      <p:sp>
        <p:nvSpPr>
          <p:cNvPr id="5" name="Slide Number Placeholder 4"/>
          <p:cNvSpPr>
            <a:spLocks noGrp="1"/>
          </p:cNvSpPr>
          <p:nvPr>
            <p:ph type="sldNum" idx="12"/>
          </p:nvPr>
        </p:nvSpPr>
        <p:spPr>
          <a:xfrm>
            <a:off x="6556321" y="6247433"/>
            <a:ext cx="2126880" cy="469489"/>
          </a:xfrm>
        </p:spPr>
        <p:txBody>
          <a:bodyPr/>
          <a:lstStyle>
            <a:lvl1pPr>
              <a:defRPr/>
            </a:lvl1pPr>
          </a:lstStyle>
          <a:p>
            <a:fld id="{0F587524-EDC7-43C1-8602-036B3395997B}" type="slidenum">
              <a:rPr lang="en-GB"/>
              <a:pPr/>
              <a:t>‹#›</a:t>
            </a:fld>
            <a:endParaRPr lang="en-GB" dirty="0"/>
          </a:p>
        </p:txBody>
      </p:sp>
    </p:spTree>
    <p:extLst>
      <p:ext uri="{BB962C8B-B14F-4D97-AF65-F5344CB8AC3E}">
        <p14:creationId xmlns:p14="http://schemas.microsoft.com/office/powerpoint/2010/main" val="170108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7EDC4-EFC5-41DF-B118-75049BC33435}" type="datetimeFigureOut">
              <a:rPr lang="en-GB" smtClean="0"/>
              <a:t>19/11/2018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124309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7EDC4-EFC5-41DF-B118-75049BC33435}" type="datetimeFigureOut">
              <a:rPr lang="en-GB" smtClean="0"/>
              <a:t>19/11/2018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365784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67EDC4-EFC5-41DF-B118-75049BC33435}" type="datetimeFigureOut">
              <a:rPr lang="en-GB" smtClean="0"/>
              <a:t>19/11/2018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268378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67EDC4-EFC5-41DF-B118-75049BC33435}" type="datetimeFigureOut">
              <a:rPr lang="en-GB" smtClean="0"/>
              <a:t>19/11/2018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377057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67EDC4-EFC5-41DF-B118-75049BC33435}" type="datetimeFigureOut">
              <a:rPr lang="en-GB" smtClean="0"/>
              <a:t>19/11/2018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1852094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7EDC4-EFC5-41DF-B118-75049BC33435}" type="datetimeFigureOut">
              <a:rPr lang="en-GB" smtClean="0"/>
              <a:t>19/11/2018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146699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7EDC4-EFC5-41DF-B118-75049BC33435}" type="datetimeFigureOut">
              <a:rPr lang="en-GB" smtClean="0"/>
              <a:t>19/11/2018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243896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7EDC4-EFC5-41DF-B118-75049BC33435}" type="datetimeFigureOut">
              <a:rPr lang="en-GB" smtClean="0"/>
              <a:t>19/11/2018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3869522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7EDC4-EFC5-41DF-B118-75049BC33435}" type="datetimeFigureOut">
              <a:rPr lang="en-GB" smtClean="0"/>
              <a:t>19/11/2018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7CAC7-6214-4687-9D2A-E142D66F56A9}" type="slidenum">
              <a:rPr lang="en-GB" smtClean="0"/>
              <a:t>‹#›</a:t>
            </a:fld>
            <a:endParaRPr lang="en-GB" dirty="0"/>
          </a:p>
        </p:txBody>
      </p:sp>
    </p:spTree>
    <p:extLst>
      <p:ext uri="{BB962C8B-B14F-4D97-AF65-F5344CB8AC3E}">
        <p14:creationId xmlns:p14="http://schemas.microsoft.com/office/powerpoint/2010/main" val="2738849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N8enM6bbVAhXHKFAKHXa6Cw8QjRwIBw&amp;url=https://collegehealthqi.nyu.edu/improvement-journey/4-understand-the-problem/&amp;psig=AFQjCNGIKqJNQwReOB9tZvhLEqB7e98nGw&amp;ust=150170396423552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gi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hyperlink" Target="http://www.google.co.uk/url?sa=i&amp;rct=j&amp;q=&amp;esrc=s&amp;source=images&amp;cd=&amp;cad=rja&amp;uact=8&amp;ved=0ahUKEwjMz_Kzr-PWAhWFvBQKHQ6aAmkQjRwIBw&amp;url=http://jamesgillespies.co.uk/national-improvement-framework/&amp;psig=AOvVaw32q4an0YzfPlT1aUTEh9pe&amp;ust=1507632604845179"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5.emf"/><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6.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57.png"/><Relationship Id="rId4" Type="http://schemas.openxmlformats.org/officeDocument/2006/relationships/oleObject" Target="../embeddings/oleObject3.bin"/></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learn.nes.nhs.scot/741/quality-improvement-zone"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p:cNvSpPr txBox="1">
            <a:spLocks/>
          </p:cNvSpPr>
          <p:nvPr/>
        </p:nvSpPr>
        <p:spPr bwMode="auto">
          <a:xfrm>
            <a:off x="756001" y="1641772"/>
            <a:ext cx="7715520" cy="353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defTabSz="457200">
              <a:lnSpc>
                <a:spcPct val="93000"/>
              </a:lnSpc>
              <a:spcAft>
                <a:spcPts val="1413"/>
              </a:spcAft>
              <a:buClr>
                <a:srgbClr val="000000"/>
              </a:buClr>
              <a:buSzPct val="100000"/>
              <a:buFont typeface="Times New Roman" pitchFamily="18" charset="0"/>
              <a:defRPr sz="3200">
                <a:solidFill>
                  <a:srgbClr val="000000"/>
                </a:solidFill>
                <a:latin typeface="Arial" charset="0"/>
                <a:ea typeface="SimSun" pitchFamily="2" charset="-122"/>
              </a:defRPr>
            </a:lvl1pPr>
            <a:lvl2pPr defTabSz="457200">
              <a:lnSpc>
                <a:spcPct val="93000"/>
              </a:lnSpc>
              <a:spcAft>
                <a:spcPts val="1138"/>
              </a:spcAft>
              <a:buClr>
                <a:srgbClr val="000000"/>
              </a:buClr>
              <a:buSzPct val="100000"/>
              <a:buFont typeface="Times New Roman" pitchFamily="18" charset="0"/>
              <a:defRPr sz="2800">
                <a:solidFill>
                  <a:srgbClr val="000000"/>
                </a:solidFill>
                <a:latin typeface="Arial" charset="0"/>
                <a:ea typeface="SimSun" pitchFamily="2" charset="-122"/>
              </a:defRPr>
            </a:lvl2pPr>
            <a:lvl3pPr defTabSz="457200">
              <a:lnSpc>
                <a:spcPct val="93000"/>
              </a:lnSpc>
              <a:spcAft>
                <a:spcPts val="850"/>
              </a:spcAft>
              <a:buClr>
                <a:srgbClr val="000000"/>
              </a:buClr>
              <a:buSzPct val="100000"/>
              <a:buFont typeface="Times New Roman" pitchFamily="18" charset="0"/>
              <a:defRPr sz="2400">
                <a:solidFill>
                  <a:srgbClr val="000000"/>
                </a:solidFill>
                <a:latin typeface="Arial" charset="0"/>
                <a:ea typeface="SimSun" pitchFamily="2" charset="-122"/>
              </a:defRPr>
            </a:lvl3pPr>
            <a:lvl4pPr defTabSz="457200">
              <a:lnSpc>
                <a:spcPct val="93000"/>
              </a:lnSpc>
              <a:spcAft>
                <a:spcPts val="575"/>
              </a:spcAft>
              <a:buClr>
                <a:srgbClr val="000000"/>
              </a:buClr>
              <a:buSzPct val="100000"/>
              <a:buFont typeface="Times New Roman" pitchFamily="18" charset="0"/>
              <a:defRPr sz="2000">
                <a:solidFill>
                  <a:srgbClr val="000000"/>
                </a:solidFill>
                <a:latin typeface="Arial" charset="0"/>
                <a:ea typeface="SimSun" pitchFamily="2" charset="-122"/>
              </a:defRPr>
            </a:lvl4pPr>
            <a:lvl5pPr defTabSz="457200">
              <a:lnSpc>
                <a:spcPct val="93000"/>
              </a:lnSpc>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9pPr>
          </a:lstStyle>
          <a:p>
            <a:pPr algn="ctr" eaLnBrk="1" hangingPunct="1">
              <a:spcBef>
                <a:spcPct val="20000"/>
              </a:spcBef>
              <a:spcAft>
                <a:spcPct val="0"/>
              </a:spcAft>
              <a:buFont typeface="Arial" charset="0"/>
              <a:buNone/>
            </a:pPr>
            <a:r>
              <a:rPr lang="en-GB" altLang="en-US" sz="4300" b="1" dirty="0" smtClean="0">
                <a:solidFill>
                  <a:srgbClr val="17375E"/>
                </a:solidFill>
                <a:latin typeface="Calibri" pitchFamily="34" charset="0"/>
              </a:rPr>
              <a:t>Using the Model for Improvement to support clear and measureable impact</a:t>
            </a:r>
            <a:endParaRPr lang="en-GB" altLang="en-US" sz="4300" b="1" dirty="0">
              <a:solidFill>
                <a:srgbClr val="17375E"/>
              </a:solidFill>
              <a:latin typeface="Calibri" pitchFamily="34" charset="0"/>
            </a:endParaRPr>
          </a:p>
          <a:p>
            <a:pPr algn="ctr" eaLnBrk="1" hangingPunct="1">
              <a:spcBef>
                <a:spcPct val="20000"/>
              </a:spcBef>
              <a:spcAft>
                <a:spcPct val="0"/>
              </a:spcAft>
              <a:buFont typeface="Arial" charset="0"/>
              <a:buNone/>
            </a:pPr>
            <a:r>
              <a:rPr lang="en-GB" altLang="en-US" sz="2200" b="1" dirty="0">
                <a:solidFill>
                  <a:srgbClr val="17375E"/>
                </a:solidFill>
                <a:latin typeface="Calibri" pitchFamily="34" charset="0"/>
              </a:rPr>
              <a:t>Wendy Toner </a:t>
            </a:r>
          </a:p>
          <a:p>
            <a:pPr algn="ctr" eaLnBrk="1" hangingPunct="1">
              <a:spcBef>
                <a:spcPct val="20000"/>
              </a:spcBef>
              <a:spcAft>
                <a:spcPct val="0"/>
              </a:spcAft>
              <a:buFont typeface="Arial" charset="0"/>
              <a:buNone/>
            </a:pPr>
            <a:r>
              <a:rPr lang="en-GB" altLang="en-US" sz="2200" b="1" dirty="0">
                <a:solidFill>
                  <a:srgbClr val="17375E"/>
                </a:solidFill>
                <a:latin typeface="Calibri" pitchFamily="34" charset="0"/>
              </a:rPr>
              <a:t>CYPIC Improvement Advisor</a:t>
            </a:r>
          </a:p>
          <a:p>
            <a:pPr algn="ctr" eaLnBrk="1" hangingPunct="1">
              <a:spcBef>
                <a:spcPct val="20000"/>
              </a:spcBef>
              <a:spcAft>
                <a:spcPct val="0"/>
              </a:spcAft>
              <a:buFont typeface="Arial" charset="0"/>
              <a:buNone/>
            </a:pPr>
            <a:r>
              <a:rPr lang="en-GB" altLang="en-US" sz="2200" b="1" dirty="0">
                <a:solidFill>
                  <a:srgbClr val="17375E"/>
                </a:solidFill>
                <a:latin typeface="Calibri" pitchFamily="34" charset="0"/>
              </a:rPr>
              <a:t>&amp;</a:t>
            </a:r>
          </a:p>
          <a:p>
            <a:pPr algn="ctr" eaLnBrk="1" hangingPunct="1">
              <a:spcBef>
                <a:spcPct val="20000"/>
              </a:spcBef>
              <a:spcAft>
                <a:spcPct val="0"/>
              </a:spcAft>
              <a:buFont typeface="Arial" charset="0"/>
              <a:buNone/>
            </a:pPr>
            <a:r>
              <a:rPr lang="en-GB" altLang="en-US" sz="2200" b="1" dirty="0">
                <a:solidFill>
                  <a:srgbClr val="17375E"/>
                </a:solidFill>
                <a:latin typeface="Calibri" pitchFamily="34" charset="0"/>
              </a:rPr>
              <a:t>Falkirk CYPIC QI Faculty</a:t>
            </a:r>
          </a:p>
          <a:p>
            <a:pPr algn="ctr" eaLnBrk="1" hangingPunct="1">
              <a:spcBef>
                <a:spcPct val="20000"/>
              </a:spcBef>
              <a:spcAft>
                <a:spcPct val="0"/>
              </a:spcAft>
              <a:buFont typeface="Arial" charset="0"/>
              <a:buNone/>
            </a:pPr>
            <a:endParaRPr lang="en-GB" altLang="en-US" sz="2600" b="1" dirty="0">
              <a:solidFill>
                <a:srgbClr val="0070C0"/>
              </a:solidFill>
              <a:latin typeface="Calibri" pitchFamily="34" charset="0"/>
            </a:endParaRPr>
          </a:p>
          <a:p>
            <a:pPr algn="ctr" eaLnBrk="1" hangingPunct="1">
              <a:spcBef>
                <a:spcPct val="20000"/>
              </a:spcBef>
              <a:spcAft>
                <a:spcPct val="0"/>
              </a:spcAft>
              <a:buFont typeface="Arial" charset="0"/>
              <a:buNone/>
            </a:pPr>
            <a:r>
              <a:rPr lang="en-GB" altLang="en-US" sz="2600" b="1" dirty="0">
                <a:solidFill>
                  <a:srgbClr val="376092"/>
                </a:solidFill>
                <a:latin typeface="Calibri" pitchFamily="34" charset="0"/>
              </a:rPr>
              <a:t> </a:t>
            </a:r>
          </a:p>
          <a:p>
            <a:pPr eaLnBrk="1" hangingPunct="1">
              <a:spcBef>
                <a:spcPct val="20000"/>
              </a:spcBef>
              <a:spcAft>
                <a:spcPct val="0"/>
              </a:spcAft>
              <a:buFont typeface="Arial" charset="0"/>
              <a:buNone/>
            </a:pPr>
            <a:r>
              <a:rPr lang="en-GB" altLang="en-US" sz="2600" b="1" dirty="0">
                <a:solidFill>
                  <a:srgbClr val="0070C0"/>
                </a:solidFill>
                <a:latin typeface="Calibri" pitchFamily="34" charset="0"/>
              </a:rPr>
              <a:t>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5517232"/>
            <a:ext cx="2952328" cy="1080120"/>
          </a:xfrm>
          <a:prstGeom prst="rect">
            <a:avLst/>
          </a:prstGeom>
        </p:spPr>
      </p:pic>
    </p:spTree>
    <p:extLst>
      <p:ext uri="{BB962C8B-B14F-4D97-AF65-F5344CB8AC3E}">
        <p14:creationId xmlns:p14="http://schemas.microsoft.com/office/powerpoint/2010/main" val="2130555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19456" cy="792088"/>
          </a:xfrm>
          <a:solidFill>
            <a:srgbClr val="7030A0">
              <a:alpha val="70000"/>
            </a:srgbClr>
          </a:solidFill>
        </p:spPr>
        <p:txBody>
          <a:bodyPr>
            <a:noAutofit/>
          </a:bodyPr>
          <a:lstStyle/>
          <a:p>
            <a:pPr algn="ctr"/>
            <a:r>
              <a:rPr lang="en-GB" dirty="0" smtClean="0">
                <a:cs typeface="Aharoni" panose="02010803020104030203" pitchFamily="2" charset="-79"/>
              </a:rPr>
              <a:t>Improvement Journey</a:t>
            </a:r>
            <a:endParaRPr lang="en-GB" dirty="0">
              <a:cs typeface="Aharoni" panose="02010803020104030203" pitchFamily="2" charset="-79"/>
            </a:endParaRPr>
          </a:p>
        </p:txBody>
      </p:sp>
      <p:graphicFrame>
        <p:nvGraphicFramePr>
          <p:cNvPr id="4" name="Content Placeholder 3"/>
          <p:cNvGraphicFramePr>
            <a:graphicFrameLocks noGrp="1"/>
          </p:cNvGraphicFramePr>
          <p:nvPr>
            <p:ph idx="4294967295"/>
            <p:extLst/>
          </p:nvPr>
        </p:nvGraphicFramePr>
        <p:xfrm>
          <a:off x="251520" y="836712"/>
          <a:ext cx="8640960" cy="514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539552" y="5229200"/>
            <a:ext cx="7903030" cy="746923"/>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Measurement, project management and understanding people  </a:t>
            </a:r>
          </a:p>
        </p:txBody>
      </p:sp>
    </p:spTree>
    <p:extLst>
      <p:ext uri="{BB962C8B-B14F-4D97-AF65-F5344CB8AC3E}">
        <p14:creationId xmlns:p14="http://schemas.microsoft.com/office/powerpoint/2010/main" val="1831924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19456" cy="792088"/>
          </a:xfrm>
          <a:solidFill>
            <a:srgbClr val="7030A0">
              <a:alpha val="70000"/>
            </a:srgbClr>
          </a:solidFill>
        </p:spPr>
        <p:txBody>
          <a:bodyPr>
            <a:noAutofit/>
          </a:bodyPr>
          <a:lstStyle/>
          <a:p>
            <a:pPr algn="ctr"/>
            <a:r>
              <a:rPr lang="en-GB" dirty="0" smtClean="0">
                <a:cs typeface="Aharoni" panose="02010803020104030203" pitchFamily="2" charset="-79"/>
              </a:rPr>
              <a:t>Improvement Journey</a:t>
            </a:r>
            <a:endParaRPr lang="en-GB" dirty="0">
              <a:cs typeface="Aharoni" panose="02010803020104030203" pitchFamily="2" charset="-79"/>
            </a:endParaRPr>
          </a:p>
        </p:txBody>
      </p:sp>
      <p:graphicFrame>
        <p:nvGraphicFramePr>
          <p:cNvPr id="4" name="Content Placeholder 3"/>
          <p:cNvGraphicFramePr>
            <a:graphicFrameLocks noGrp="1"/>
          </p:cNvGraphicFramePr>
          <p:nvPr>
            <p:ph idx="4294967295"/>
            <p:extLst/>
          </p:nvPr>
        </p:nvGraphicFramePr>
        <p:xfrm>
          <a:off x="251520" y="836712"/>
          <a:ext cx="8640960" cy="514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539552" y="5229200"/>
            <a:ext cx="7903030" cy="746923"/>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Measurement, project management and understanding people  </a:t>
            </a:r>
          </a:p>
        </p:txBody>
      </p:sp>
      <p:sp>
        <p:nvSpPr>
          <p:cNvPr id="3" name="Down Arrow 2"/>
          <p:cNvSpPr/>
          <p:nvPr/>
        </p:nvSpPr>
        <p:spPr>
          <a:xfrm>
            <a:off x="2155372" y="968827"/>
            <a:ext cx="484632" cy="1284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Down Arrow 4"/>
          <p:cNvSpPr/>
          <p:nvPr/>
        </p:nvSpPr>
        <p:spPr>
          <a:xfrm>
            <a:off x="606770" y="968827"/>
            <a:ext cx="484632" cy="1284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own Arrow 6"/>
          <p:cNvSpPr/>
          <p:nvPr/>
        </p:nvSpPr>
        <p:spPr>
          <a:xfrm>
            <a:off x="5113456" y="936171"/>
            <a:ext cx="484632" cy="13171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Multiply 7"/>
          <p:cNvSpPr/>
          <p:nvPr/>
        </p:nvSpPr>
        <p:spPr>
          <a:xfrm>
            <a:off x="4898572" y="1153884"/>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extLst>
      <p:ext uri="{BB962C8B-B14F-4D97-AF65-F5344CB8AC3E}">
        <p14:creationId xmlns:p14="http://schemas.microsoft.com/office/powerpoint/2010/main" val="2182779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836712"/>
          </a:xfrm>
        </p:spPr>
        <p:txBody>
          <a:bodyPr>
            <a:normAutofit fontScale="90000"/>
          </a:bodyPr>
          <a:lstStyle/>
          <a:p>
            <a:pPr algn="ctr"/>
            <a:r>
              <a:rPr lang="en-GB" sz="3200" b="1" dirty="0" smtClean="0"/>
              <a:t/>
            </a:r>
            <a:br>
              <a:rPr lang="en-GB" sz="3200" b="1" dirty="0" smtClean="0"/>
            </a:br>
            <a:r>
              <a:rPr lang="en-GB" sz="3200" b="1" dirty="0" smtClean="0"/>
              <a:t>Appreciation of a System</a:t>
            </a:r>
            <a:br>
              <a:rPr lang="en-GB" sz="3200" b="1" dirty="0" smtClean="0"/>
            </a:br>
            <a:r>
              <a:rPr lang="en-GB" sz="3200" b="1" dirty="0" smtClean="0"/>
              <a:t/>
            </a:r>
            <a:br>
              <a:rPr lang="en-GB" sz="3200" b="1" dirty="0" smtClean="0"/>
            </a:br>
            <a:endParaRPr lang="en-GB" sz="3200" b="1" dirty="0"/>
          </a:p>
        </p:txBody>
      </p:sp>
      <p:pic>
        <p:nvPicPr>
          <p:cNvPr id="4" name="Content Placeholder 3" descr="problems-1024x658.p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15616" y="1517619"/>
            <a:ext cx="6912768" cy="5328592"/>
          </a:xfrm>
        </p:spPr>
      </p:pic>
      <p:sp>
        <p:nvSpPr>
          <p:cNvPr id="5" name="TextBox 4"/>
          <p:cNvSpPr txBox="1"/>
          <p:nvPr/>
        </p:nvSpPr>
        <p:spPr>
          <a:xfrm>
            <a:off x="611560" y="1172456"/>
            <a:ext cx="6478055" cy="523220"/>
          </a:xfrm>
          <a:prstGeom prst="rect">
            <a:avLst/>
          </a:prstGeom>
          <a:noFill/>
        </p:spPr>
        <p:txBody>
          <a:bodyPr wrap="none" rtlCol="0">
            <a:spAutoFit/>
          </a:bodyPr>
          <a:lstStyle/>
          <a:p>
            <a:pPr fontAlgn="base">
              <a:spcBef>
                <a:spcPct val="0"/>
              </a:spcBef>
              <a:spcAft>
                <a:spcPct val="0"/>
              </a:spcAft>
            </a:pPr>
            <a:r>
              <a:rPr lang="en-GB" sz="2800" b="1" dirty="0">
                <a:solidFill>
                  <a:srgbClr val="092869"/>
                </a:solidFill>
              </a:rPr>
              <a:t>Do we understand our current state?</a:t>
            </a:r>
          </a:p>
        </p:txBody>
      </p:sp>
    </p:spTree>
    <p:extLst>
      <p:ext uri="{BB962C8B-B14F-4D97-AF65-F5344CB8AC3E}">
        <p14:creationId xmlns:p14="http://schemas.microsoft.com/office/powerpoint/2010/main" val="2775331947"/>
      </p:ext>
    </p:extLst>
  </p:cSld>
  <p:clrMapOvr>
    <a:masterClrMapping/>
  </p:clrMapOvr>
  <mc:AlternateContent xmlns:mc="http://schemas.openxmlformats.org/markup-compatibility/2006" xmlns:p14="http://schemas.microsoft.com/office/powerpoint/2010/main">
    <mc:Choice Requires="p14">
      <p:transition spd="slow" p14:dur="2000" advTm="40783"/>
    </mc:Choice>
    <mc:Fallback xmlns="">
      <p:transition spd="slow" advTm="4078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3"/>
          <a:srcRect/>
          <a:stretch>
            <a:fillRect/>
          </a:stretch>
        </p:blipFill>
        <p:spPr>
          <a:xfrm>
            <a:off x="0" y="0"/>
            <a:ext cx="9144000" cy="6858000"/>
          </a:xfrm>
          <a:prstGeom prst="rect">
            <a:avLst/>
          </a:prstGeom>
          <a:noFill/>
        </p:spPr>
      </p:pic>
    </p:spTree>
    <p:extLst>
      <p:ext uri="{BB962C8B-B14F-4D97-AF65-F5344CB8AC3E}">
        <p14:creationId xmlns:p14="http://schemas.microsoft.com/office/powerpoint/2010/main" val="737682928"/>
      </p:ext>
    </p:extLst>
  </p:cSld>
  <p:clrMapOvr>
    <a:masterClrMapping/>
  </p:clrMapOvr>
  <mc:AlternateContent xmlns:mc="http://schemas.openxmlformats.org/markup-compatibility/2006" xmlns:p14="http://schemas.microsoft.com/office/powerpoint/2010/main">
    <mc:Choice Requires="p14">
      <p:transition spd="slow" p14:dur="2000" advTm="43752"/>
    </mc:Choice>
    <mc:Fallback xmlns="">
      <p:transition spd="slow" advTm="4375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Image result for profound knowledge">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0023"/>
          <a:stretch/>
        </p:blipFill>
        <p:spPr bwMode="auto">
          <a:xfrm>
            <a:off x="599511" y="699807"/>
            <a:ext cx="6624736" cy="617800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Callout 3"/>
          <p:cNvSpPr/>
          <p:nvPr/>
        </p:nvSpPr>
        <p:spPr bwMode="auto">
          <a:xfrm>
            <a:off x="0" y="1736812"/>
            <a:ext cx="3275856" cy="3348372"/>
          </a:xfrm>
          <a:prstGeom prst="rightArrowCallout">
            <a:avLst>
              <a:gd name="adj1" fmla="val 14022"/>
              <a:gd name="adj2" fmla="val 22227"/>
              <a:gd name="adj3" fmla="val 25511"/>
              <a:gd name="adj4" fmla="val 6689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2100" b="1" dirty="0">
                <a:solidFill>
                  <a:schemeClr val="tx2"/>
                </a:solidFill>
                <a:effectLst>
                  <a:outerShdw blurRad="38100" dist="38100" dir="2700000" algn="tl">
                    <a:srgbClr val="000000">
                      <a:alpha val="43137"/>
                    </a:srgbClr>
                  </a:outerShdw>
                </a:effectLst>
              </a:rPr>
              <a:t>Psycholog</a:t>
            </a:r>
            <a:r>
              <a:rPr lang="en-US" sz="2000" b="1" dirty="0">
                <a:solidFill>
                  <a:schemeClr val="tx2"/>
                </a:solidFill>
                <a:effectLst>
                  <a:outerShdw blurRad="38100" dist="38100" dir="2700000" algn="tl">
                    <a:srgbClr val="000000">
                      <a:alpha val="43137"/>
                    </a:srgbClr>
                  </a:outerShdw>
                </a:effectLst>
              </a:rPr>
              <a:t>y</a:t>
            </a:r>
          </a:p>
          <a:p>
            <a:pPr algn="ctr"/>
            <a:endParaRPr lang="en-US" sz="2000" b="1" dirty="0">
              <a:solidFill>
                <a:schemeClr val="tx2"/>
              </a:solidFill>
              <a:effectLst>
                <a:outerShdw blurRad="38100" dist="38100" dir="2700000" algn="tl">
                  <a:srgbClr val="000000">
                    <a:alpha val="43137"/>
                  </a:srgbClr>
                </a:outerShdw>
              </a:effectLst>
            </a:endParaRPr>
          </a:p>
          <a:p>
            <a:pPr marL="342900" indent="-342900">
              <a:buFont typeface="+mj-lt"/>
              <a:buAutoNum type="arabicPeriod"/>
            </a:pPr>
            <a:r>
              <a:rPr lang="en-US" sz="1900" dirty="0">
                <a:latin typeface="Arial" panose="020B0604020202020204" pitchFamily="34" charset="0"/>
                <a:cs typeface="Arial" panose="020B0604020202020204" pitchFamily="34" charset="0"/>
              </a:rPr>
              <a:t>Relationships between people</a:t>
            </a:r>
          </a:p>
          <a:p>
            <a:pPr marL="342900" indent="-342900">
              <a:buFont typeface="+mj-lt"/>
              <a:buAutoNum type="arabicPeriod"/>
            </a:pPr>
            <a:r>
              <a:rPr lang="en-US" sz="1900" dirty="0">
                <a:latin typeface="Arial" panose="020B0604020202020204" pitchFamily="34" charset="0"/>
                <a:cs typeface="Arial" panose="020B0604020202020204" pitchFamily="34" charset="0"/>
              </a:rPr>
              <a:t>Motivation, intrinsic /extrinsic</a:t>
            </a:r>
          </a:p>
          <a:p>
            <a:pPr marL="342900" indent="-342900">
              <a:buFont typeface="+mj-lt"/>
              <a:buAutoNum type="arabicPeriod"/>
            </a:pPr>
            <a:r>
              <a:rPr lang="en-US" sz="1900" dirty="0">
                <a:latin typeface="Arial" panose="020B0604020202020204" pitchFamily="34" charset="0"/>
                <a:cs typeface="Arial" panose="020B0604020202020204" pitchFamily="34" charset="0"/>
              </a:rPr>
              <a:t>Beliefs, assumptions</a:t>
            </a:r>
          </a:p>
          <a:p>
            <a:pPr marL="342900" indent="-342900">
              <a:buFont typeface="+mj-lt"/>
              <a:buAutoNum type="arabicPeriod"/>
            </a:pPr>
            <a:r>
              <a:rPr lang="en-US" sz="1900" dirty="0">
                <a:latin typeface="Arial" panose="020B0604020202020204" pitchFamily="34" charset="0"/>
                <a:cs typeface="Arial" panose="020B0604020202020204" pitchFamily="34" charset="0"/>
              </a:rPr>
              <a:t>Will to change</a:t>
            </a:r>
          </a:p>
        </p:txBody>
      </p:sp>
      <p:sp>
        <p:nvSpPr>
          <p:cNvPr id="5" name="Down Arrow Callout 4"/>
          <p:cNvSpPr/>
          <p:nvPr/>
        </p:nvSpPr>
        <p:spPr bwMode="auto">
          <a:xfrm>
            <a:off x="2167435" y="0"/>
            <a:ext cx="4680520" cy="2276872"/>
          </a:xfrm>
          <a:prstGeom prst="downArrowCallout">
            <a:avLst>
              <a:gd name="adj1" fmla="val 16338"/>
              <a:gd name="adj2" fmla="val 27080"/>
              <a:gd name="adj3" fmla="val 24382"/>
              <a:gd name="adj4" fmla="val 70929"/>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100" b="1" dirty="0">
                <a:solidFill>
                  <a:schemeClr val="bg1"/>
                </a:solidFill>
                <a:effectLst>
                  <a:outerShdw blurRad="38100" dist="38100" dir="2700000" algn="tl">
                    <a:srgbClr val="000000">
                      <a:alpha val="43137"/>
                    </a:srgbClr>
                  </a:outerShdw>
                </a:effectLst>
                <a:latin typeface="Arial" charset="0"/>
                <a:ea typeface="ＭＳ Ｐゴシック" pitchFamily="-77" charset="-128"/>
              </a:rPr>
              <a:t>Appreciation of a System</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Common Aim</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Understand how things link together</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People, process and items</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Simple, Complicated or Complex</a:t>
            </a:r>
          </a:p>
        </p:txBody>
      </p:sp>
      <p:sp>
        <p:nvSpPr>
          <p:cNvPr id="6" name="Left Arrow Callout 5"/>
          <p:cNvSpPr/>
          <p:nvPr/>
        </p:nvSpPr>
        <p:spPr bwMode="auto">
          <a:xfrm>
            <a:off x="5334291" y="1736812"/>
            <a:ext cx="3779912" cy="3348372"/>
          </a:xfrm>
          <a:prstGeom prst="leftArrowCallout">
            <a:avLst>
              <a:gd name="adj1" fmla="val 13476"/>
              <a:gd name="adj2" fmla="val 23559"/>
              <a:gd name="adj3" fmla="val 36524"/>
              <a:gd name="adj4" fmla="val 64977"/>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100" b="1" dirty="0">
                <a:solidFill>
                  <a:schemeClr val="accent4">
                    <a:lumMod val="95000"/>
                    <a:lumOff val="5000"/>
                  </a:schemeClr>
                </a:solidFill>
                <a:effectLst>
                  <a:outerShdw blurRad="38100" dist="38100" dir="2700000" algn="tl">
                    <a:srgbClr val="000000">
                      <a:alpha val="43137"/>
                    </a:srgbClr>
                  </a:outerShdw>
                </a:effectLst>
                <a:latin typeface="Arial" charset="0"/>
                <a:ea typeface="ＭＳ Ｐゴシック" pitchFamily="-77" charset="-128"/>
              </a:rPr>
              <a:t>Theory of Knowledge</a:t>
            </a:r>
          </a:p>
          <a:p>
            <a:pPr eaLnBrk="0" fontAlgn="base" hangingPunct="0">
              <a:spcBef>
                <a:spcPct val="0"/>
              </a:spcBef>
              <a:spcAft>
                <a:spcPct val="0"/>
              </a:spcAft>
            </a:pPr>
            <a:endParaRPr lang="en-GB" sz="1900" b="1" u="sng" dirty="0">
              <a:solidFill>
                <a:schemeClr val="accent4">
                  <a:lumMod val="95000"/>
                  <a:lumOff val="5000"/>
                </a:schemeClr>
              </a:solidFill>
              <a:latin typeface="Arial" charset="0"/>
              <a:ea typeface="ＭＳ Ｐゴシック" pitchFamily="-77" charset="-128"/>
            </a:endParaRPr>
          </a:p>
          <a:p>
            <a:pPr marL="342900" indent="-342900" eaLnBrk="0" fontAlgn="base" hangingPunct="0">
              <a:spcBef>
                <a:spcPct val="0"/>
              </a:spcBef>
              <a:spcAft>
                <a:spcPct val="0"/>
              </a:spcAft>
              <a:buFont typeface="+mj-lt"/>
              <a:buAutoNum type="arabicPeriod"/>
            </a:pPr>
            <a:r>
              <a:rPr lang="en-GB" sz="1900" dirty="0">
                <a:solidFill>
                  <a:schemeClr val="accent4">
                    <a:lumMod val="95000"/>
                    <a:lumOff val="5000"/>
                  </a:schemeClr>
                </a:solidFill>
                <a:latin typeface="Arial" charset="0"/>
                <a:ea typeface="ＭＳ Ｐゴシック" pitchFamily="-77" charset="-128"/>
              </a:rPr>
              <a:t>Develop a theory</a:t>
            </a:r>
          </a:p>
          <a:p>
            <a:pPr marL="342900" indent="-342900" eaLnBrk="0" fontAlgn="base" hangingPunct="0">
              <a:spcBef>
                <a:spcPct val="0"/>
              </a:spcBef>
              <a:spcAft>
                <a:spcPct val="0"/>
              </a:spcAft>
              <a:buFont typeface="+mj-lt"/>
              <a:buAutoNum type="arabicPeriod"/>
            </a:pPr>
            <a:r>
              <a:rPr lang="en-GB" sz="1900" dirty="0">
                <a:solidFill>
                  <a:schemeClr val="accent4">
                    <a:lumMod val="95000"/>
                    <a:lumOff val="5000"/>
                  </a:schemeClr>
                </a:solidFill>
                <a:latin typeface="Arial" charset="0"/>
                <a:ea typeface="ＭＳ Ｐゴシック" pitchFamily="-77" charset="-128"/>
              </a:rPr>
              <a:t>Use PDSA to test </a:t>
            </a:r>
          </a:p>
          <a:p>
            <a:pPr marL="342900" indent="-342900" eaLnBrk="0" fontAlgn="base" hangingPunct="0">
              <a:spcBef>
                <a:spcPct val="0"/>
              </a:spcBef>
              <a:spcAft>
                <a:spcPct val="0"/>
              </a:spcAft>
              <a:buFont typeface="+mj-lt"/>
              <a:buAutoNum type="arabicPeriod"/>
            </a:pPr>
            <a:r>
              <a:rPr lang="en-GB" sz="1900" dirty="0">
                <a:solidFill>
                  <a:schemeClr val="accent4">
                    <a:lumMod val="95000"/>
                    <a:lumOff val="5000"/>
                  </a:schemeClr>
                </a:solidFill>
                <a:latin typeface="Arial" charset="0"/>
                <a:ea typeface="ＭＳ Ｐゴシック" pitchFamily="-77" charset="-128"/>
              </a:rPr>
              <a:t>Bring knowledge into the system</a:t>
            </a:r>
          </a:p>
        </p:txBody>
      </p:sp>
      <p:sp>
        <p:nvSpPr>
          <p:cNvPr id="7" name="Up Arrow Callout 6"/>
          <p:cNvSpPr/>
          <p:nvPr/>
        </p:nvSpPr>
        <p:spPr bwMode="auto">
          <a:xfrm>
            <a:off x="2167435" y="4293096"/>
            <a:ext cx="4680520" cy="2564904"/>
          </a:xfrm>
          <a:prstGeom prst="upArrowCallout">
            <a:avLst>
              <a:gd name="adj1" fmla="val 15376"/>
              <a:gd name="adj2" fmla="val 25000"/>
              <a:gd name="adj3" fmla="val 25000"/>
              <a:gd name="adj4" fmla="val 64977"/>
            </a:avLst>
          </a:prstGeom>
          <a:solidFill>
            <a:srgbClr val="DB310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100" b="1" dirty="0">
                <a:solidFill>
                  <a:schemeClr val="bg1"/>
                </a:solidFill>
                <a:effectLst>
                  <a:outerShdw blurRad="38100" dist="38100" dir="2700000" algn="tl">
                    <a:srgbClr val="000000">
                      <a:alpha val="43137"/>
                    </a:srgbClr>
                  </a:outerShdw>
                </a:effectLst>
                <a:latin typeface="Arial" charset="0"/>
                <a:ea typeface="ＭＳ Ｐゴシック" pitchFamily="-77" charset="-128"/>
              </a:rPr>
              <a:t>Understanding Variation</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The world is not deterministic</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Variation is expected</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Understand when to improve</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Understand when not to tamper</a:t>
            </a:r>
          </a:p>
        </p:txBody>
      </p:sp>
      <p:sp>
        <p:nvSpPr>
          <p:cNvPr id="8" name="Explosion 1 7"/>
          <p:cNvSpPr/>
          <p:nvPr/>
        </p:nvSpPr>
        <p:spPr bwMode="auto">
          <a:xfrm>
            <a:off x="2167435" y="1376772"/>
            <a:ext cx="4492797" cy="4068452"/>
          </a:xfrm>
          <a:prstGeom prst="irregularSeal1">
            <a:avLst/>
          </a:prstGeom>
          <a:solidFill>
            <a:srgbClr val="C00000"/>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pitchFamily="-77" charset="-128"/>
              </a:rPr>
              <a:t>Profound</a:t>
            </a:r>
          </a:p>
          <a:p>
            <a:pPr marL="0" marR="0" indent="0" algn="ctr" defTabSz="914400" rtl="0" eaLnBrk="0" fontAlgn="base" latinLnBrk="0" hangingPunct="0">
              <a:lnSpc>
                <a:spcPct val="100000"/>
              </a:lnSpc>
              <a:spcBef>
                <a:spcPct val="0"/>
              </a:spcBef>
              <a:spcAft>
                <a:spcPct val="0"/>
              </a:spcAft>
              <a:buClrTx/>
              <a:buSzTx/>
              <a:buFontTx/>
              <a:buNone/>
              <a:tabLst/>
            </a:pPr>
            <a:r>
              <a:rPr lang="en-GB" sz="3200" b="1" dirty="0">
                <a:solidFill>
                  <a:schemeClr val="bg1"/>
                </a:solidFill>
                <a:effectLst>
                  <a:outerShdw blurRad="38100" dist="38100" dir="2700000" algn="tl">
                    <a:srgbClr val="000000">
                      <a:alpha val="43137"/>
                    </a:srgbClr>
                  </a:outerShdw>
                </a:effectLst>
                <a:latin typeface="Arial" charset="0"/>
                <a:ea typeface="ＭＳ Ｐゴシック" pitchFamily="-77" charset="-128"/>
              </a:rPr>
              <a:t>Knowledge</a:t>
            </a:r>
            <a:endParaRPr kumimoji="0" lang="en-GB" sz="32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pitchFamily="-77" charset="-128"/>
            </a:endParaRPr>
          </a:p>
        </p:txBody>
      </p:sp>
    </p:spTree>
    <p:extLst>
      <p:ext uri="{BB962C8B-B14F-4D97-AF65-F5344CB8AC3E}">
        <p14:creationId xmlns:p14="http://schemas.microsoft.com/office/powerpoint/2010/main" val="314291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a:srcRect/>
          <a:stretch>
            <a:fillRect/>
          </a:stretch>
        </p:blipFill>
        <p:spPr>
          <a:xfrm>
            <a:off x="457200" y="152400"/>
            <a:ext cx="8305800" cy="6477000"/>
          </a:xfrm>
          <a:noFill/>
        </p:spPr>
      </p:pic>
    </p:spTree>
    <p:extLst>
      <p:ext uri="{BB962C8B-B14F-4D97-AF65-F5344CB8AC3E}">
        <p14:creationId xmlns:p14="http://schemas.microsoft.com/office/powerpoint/2010/main" val="2913944235"/>
      </p:ext>
    </p:extLst>
  </p:cSld>
  <p:clrMapOvr>
    <a:masterClrMapping/>
  </p:clrMapOvr>
  <mc:AlternateContent xmlns:mc="http://schemas.openxmlformats.org/markup-compatibility/2006" xmlns:p14="http://schemas.microsoft.com/office/powerpoint/2010/main">
    <mc:Choice Requires="p14">
      <p:transition spd="slow" p14:dur="2000" advTm="33413"/>
    </mc:Choice>
    <mc:Fallback xmlns="">
      <p:transition spd="slow" advTm="3341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a:xfrm>
            <a:off x="228600" y="152400"/>
            <a:ext cx="8686800" cy="6705600"/>
          </a:xfrm>
          <a:noFill/>
        </p:spPr>
      </p:pic>
    </p:spTree>
    <p:extLst>
      <p:ext uri="{BB962C8B-B14F-4D97-AF65-F5344CB8AC3E}">
        <p14:creationId xmlns:p14="http://schemas.microsoft.com/office/powerpoint/2010/main" val="1298720955"/>
      </p:ext>
    </p:extLst>
  </p:cSld>
  <p:clrMapOvr>
    <a:masterClrMapping/>
  </p:clrMapOvr>
  <mc:AlternateContent xmlns:mc="http://schemas.openxmlformats.org/markup-compatibility/2006" xmlns:p14="http://schemas.microsoft.com/office/powerpoint/2010/main">
    <mc:Choice Requires="p14">
      <p:transition spd="slow" p14:dur="2000" advTm="29339"/>
    </mc:Choice>
    <mc:Fallback xmlns="">
      <p:transition spd="slow" advTm="2933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95536" y="404664"/>
            <a:ext cx="8424936" cy="5976664"/>
          </a:xfrm>
        </p:spPr>
      </p:pic>
    </p:spTree>
    <p:extLst>
      <p:ext uri="{BB962C8B-B14F-4D97-AF65-F5344CB8AC3E}">
        <p14:creationId xmlns:p14="http://schemas.microsoft.com/office/powerpoint/2010/main" val="4197813180"/>
      </p:ext>
    </p:extLst>
  </p:cSld>
  <p:clrMapOvr>
    <a:masterClrMapping/>
  </p:clrMapOvr>
  <mc:AlternateContent xmlns:mc="http://schemas.openxmlformats.org/markup-compatibility/2006" xmlns:p14="http://schemas.microsoft.com/office/powerpoint/2010/main">
    <mc:Choice Requires="p14">
      <p:transition spd="slow" p14:dur="2000" advTm="47733"/>
    </mc:Choice>
    <mc:Fallback xmlns="">
      <p:transition spd="slow" advTm="4773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251443" y="260648"/>
            <a:ext cx="9193072" cy="6565854"/>
            <a:chOff x="251443" y="260648"/>
            <a:chExt cx="9193072" cy="6565854"/>
          </a:xfrm>
        </p:grpSpPr>
        <p:grpSp>
          <p:nvGrpSpPr>
            <p:cNvPr id="50" name="Group 49"/>
            <p:cNvGrpSpPr/>
            <p:nvPr/>
          </p:nvGrpSpPr>
          <p:grpSpPr>
            <a:xfrm>
              <a:off x="251443" y="260648"/>
              <a:ext cx="9193072" cy="6565854"/>
              <a:chOff x="251441" y="260648"/>
              <a:chExt cx="9428792" cy="7062052"/>
            </a:xfrm>
          </p:grpSpPr>
          <p:grpSp>
            <p:nvGrpSpPr>
              <p:cNvPr id="12" name="Group 12"/>
              <p:cNvGrpSpPr/>
              <p:nvPr/>
            </p:nvGrpSpPr>
            <p:grpSpPr>
              <a:xfrm>
                <a:off x="5436000" y="936000"/>
                <a:ext cx="3158510" cy="400110"/>
                <a:chOff x="5472000" y="972000"/>
                <a:chExt cx="3158510" cy="400110"/>
              </a:xfrm>
            </p:grpSpPr>
            <p:sp>
              <p:nvSpPr>
                <p:cNvPr id="2" name="TextBox 1"/>
                <p:cNvSpPr txBox="1"/>
                <p:nvPr/>
              </p:nvSpPr>
              <p:spPr>
                <a:xfrm>
                  <a:off x="5472000" y="972000"/>
                  <a:ext cx="314510" cy="396000"/>
                </a:xfrm>
                <a:prstGeom prst="rect">
                  <a:avLst/>
                </a:prstGeom>
                <a:noFill/>
              </p:spPr>
              <p:txBody>
                <a:bodyPr wrap="none" rtlCol="0">
                  <a:spAutoFit/>
                </a:bodyPr>
                <a:lstStyle/>
                <a:p>
                  <a:r>
                    <a:rPr lang="en-GB" sz="2000" dirty="0"/>
                    <a:t>1</a:t>
                  </a:r>
                </a:p>
              </p:txBody>
            </p:sp>
            <p:sp>
              <p:nvSpPr>
                <p:cNvPr id="3" name="TextBox 2"/>
                <p:cNvSpPr txBox="1"/>
                <p:nvPr/>
              </p:nvSpPr>
              <p:spPr>
                <a:xfrm>
                  <a:off x="6192000" y="972000"/>
                  <a:ext cx="314510" cy="400110"/>
                </a:xfrm>
                <a:prstGeom prst="rect">
                  <a:avLst/>
                </a:prstGeom>
                <a:noFill/>
              </p:spPr>
              <p:txBody>
                <a:bodyPr wrap="none" rtlCol="0">
                  <a:spAutoFit/>
                </a:bodyPr>
                <a:lstStyle/>
                <a:p>
                  <a:r>
                    <a:rPr lang="en-GB" sz="2000" dirty="0"/>
                    <a:t>2</a:t>
                  </a:r>
                </a:p>
              </p:txBody>
            </p:sp>
            <p:sp>
              <p:nvSpPr>
                <p:cNvPr id="4" name="TextBox 3"/>
                <p:cNvSpPr txBox="1"/>
                <p:nvPr/>
              </p:nvSpPr>
              <p:spPr>
                <a:xfrm>
                  <a:off x="6912000" y="972000"/>
                  <a:ext cx="288032" cy="400110"/>
                </a:xfrm>
                <a:prstGeom prst="rect">
                  <a:avLst/>
                </a:prstGeom>
                <a:noFill/>
              </p:spPr>
              <p:txBody>
                <a:bodyPr wrap="square" rtlCol="0">
                  <a:spAutoFit/>
                </a:bodyPr>
                <a:lstStyle/>
                <a:p>
                  <a:r>
                    <a:rPr lang="en-GB" sz="2000" dirty="0"/>
                    <a:t>3</a:t>
                  </a:r>
                </a:p>
              </p:txBody>
            </p:sp>
            <p:sp>
              <p:nvSpPr>
                <p:cNvPr id="5" name="TextBox 4"/>
                <p:cNvSpPr txBox="1"/>
                <p:nvPr/>
              </p:nvSpPr>
              <p:spPr>
                <a:xfrm>
                  <a:off x="8316000" y="972000"/>
                  <a:ext cx="314510" cy="400110"/>
                </a:xfrm>
                <a:prstGeom prst="rect">
                  <a:avLst/>
                </a:prstGeom>
                <a:noFill/>
              </p:spPr>
              <p:txBody>
                <a:bodyPr wrap="none" rtlCol="0">
                  <a:spAutoFit/>
                </a:bodyPr>
                <a:lstStyle/>
                <a:p>
                  <a:r>
                    <a:rPr lang="en-GB" sz="2000" dirty="0"/>
                    <a:t>5</a:t>
                  </a:r>
                </a:p>
              </p:txBody>
            </p:sp>
            <p:sp>
              <p:nvSpPr>
                <p:cNvPr id="6" name="TextBox 5"/>
                <p:cNvSpPr txBox="1"/>
                <p:nvPr/>
              </p:nvSpPr>
              <p:spPr>
                <a:xfrm>
                  <a:off x="7596000" y="972000"/>
                  <a:ext cx="301686" cy="400110"/>
                </a:xfrm>
                <a:prstGeom prst="rect">
                  <a:avLst/>
                </a:prstGeom>
                <a:noFill/>
              </p:spPr>
              <p:txBody>
                <a:bodyPr wrap="square" rtlCol="0">
                  <a:spAutoFit/>
                </a:bodyPr>
                <a:lstStyle/>
                <a:p>
                  <a:r>
                    <a:rPr lang="en-GB" sz="2000" dirty="0"/>
                    <a:t>4</a:t>
                  </a:r>
                </a:p>
              </p:txBody>
            </p:sp>
          </p:grpSp>
          <p:grpSp>
            <p:nvGrpSpPr>
              <p:cNvPr id="13" name="Group 11"/>
              <p:cNvGrpSpPr/>
              <p:nvPr/>
            </p:nvGrpSpPr>
            <p:grpSpPr>
              <a:xfrm>
                <a:off x="468000" y="936000"/>
                <a:ext cx="3158510" cy="400110"/>
                <a:chOff x="468000" y="972000"/>
                <a:chExt cx="3158510" cy="400110"/>
              </a:xfrm>
            </p:grpSpPr>
            <p:sp>
              <p:nvSpPr>
                <p:cNvPr id="7" name="TextBox 6"/>
                <p:cNvSpPr txBox="1"/>
                <p:nvPr/>
              </p:nvSpPr>
              <p:spPr>
                <a:xfrm>
                  <a:off x="3312000" y="972000"/>
                  <a:ext cx="314510" cy="400110"/>
                </a:xfrm>
                <a:prstGeom prst="rect">
                  <a:avLst/>
                </a:prstGeom>
                <a:noFill/>
              </p:spPr>
              <p:txBody>
                <a:bodyPr wrap="none" rtlCol="0">
                  <a:spAutoFit/>
                </a:bodyPr>
                <a:lstStyle/>
                <a:p>
                  <a:r>
                    <a:rPr lang="en-GB" sz="2000" dirty="0"/>
                    <a:t>1</a:t>
                  </a:r>
                </a:p>
              </p:txBody>
            </p:sp>
            <p:sp>
              <p:nvSpPr>
                <p:cNvPr id="8" name="TextBox 7"/>
                <p:cNvSpPr txBox="1"/>
                <p:nvPr/>
              </p:nvSpPr>
              <p:spPr>
                <a:xfrm>
                  <a:off x="2592000" y="972000"/>
                  <a:ext cx="314510" cy="400110"/>
                </a:xfrm>
                <a:prstGeom prst="rect">
                  <a:avLst/>
                </a:prstGeom>
                <a:noFill/>
              </p:spPr>
              <p:txBody>
                <a:bodyPr wrap="none" rtlCol="0">
                  <a:spAutoFit/>
                </a:bodyPr>
                <a:lstStyle/>
                <a:p>
                  <a:r>
                    <a:rPr lang="en-GB" sz="2000" dirty="0"/>
                    <a:t>2</a:t>
                  </a:r>
                </a:p>
              </p:txBody>
            </p:sp>
            <p:sp>
              <p:nvSpPr>
                <p:cNvPr id="9" name="TextBox 8"/>
                <p:cNvSpPr txBox="1"/>
                <p:nvPr/>
              </p:nvSpPr>
              <p:spPr>
                <a:xfrm>
                  <a:off x="1872000" y="972000"/>
                  <a:ext cx="314510" cy="400110"/>
                </a:xfrm>
                <a:prstGeom prst="rect">
                  <a:avLst/>
                </a:prstGeom>
                <a:noFill/>
              </p:spPr>
              <p:txBody>
                <a:bodyPr wrap="none" rtlCol="0">
                  <a:spAutoFit/>
                </a:bodyPr>
                <a:lstStyle/>
                <a:p>
                  <a:r>
                    <a:rPr lang="en-GB" sz="2000" dirty="0"/>
                    <a:t>3</a:t>
                  </a:r>
                </a:p>
              </p:txBody>
            </p:sp>
            <p:sp>
              <p:nvSpPr>
                <p:cNvPr id="10" name="TextBox 9"/>
                <p:cNvSpPr txBox="1"/>
                <p:nvPr/>
              </p:nvSpPr>
              <p:spPr>
                <a:xfrm>
                  <a:off x="1188000" y="972000"/>
                  <a:ext cx="301686" cy="400110"/>
                </a:xfrm>
                <a:prstGeom prst="rect">
                  <a:avLst/>
                </a:prstGeom>
                <a:noFill/>
              </p:spPr>
              <p:txBody>
                <a:bodyPr wrap="square" rtlCol="0">
                  <a:spAutoFit/>
                </a:bodyPr>
                <a:lstStyle/>
                <a:p>
                  <a:r>
                    <a:rPr lang="en-GB" sz="2000" dirty="0"/>
                    <a:t>4</a:t>
                  </a:r>
                </a:p>
              </p:txBody>
            </p:sp>
            <p:sp>
              <p:nvSpPr>
                <p:cNvPr id="11" name="TextBox 10"/>
                <p:cNvSpPr txBox="1"/>
                <p:nvPr/>
              </p:nvSpPr>
              <p:spPr>
                <a:xfrm>
                  <a:off x="468000" y="972000"/>
                  <a:ext cx="314510" cy="400110"/>
                </a:xfrm>
                <a:prstGeom prst="rect">
                  <a:avLst/>
                </a:prstGeom>
                <a:noFill/>
              </p:spPr>
              <p:txBody>
                <a:bodyPr wrap="none" rtlCol="0">
                  <a:spAutoFit/>
                </a:bodyPr>
                <a:lstStyle/>
                <a:p>
                  <a:r>
                    <a:rPr lang="en-GB" sz="2000" dirty="0"/>
                    <a:t>5</a:t>
                  </a:r>
                </a:p>
              </p:txBody>
            </p:sp>
          </p:grpSp>
          <p:sp>
            <p:nvSpPr>
              <p:cNvPr id="14" name="TextBox 13"/>
              <p:cNvSpPr txBox="1"/>
              <p:nvPr/>
            </p:nvSpPr>
            <p:spPr>
              <a:xfrm>
                <a:off x="923954" y="260648"/>
                <a:ext cx="2290766" cy="695176"/>
              </a:xfrm>
              <a:prstGeom prst="rect">
                <a:avLst/>
              </a:prstGeom>
              <a:noFill/>
            </p:spPr>
            <p:txBody>
              <a:bodyPr wrap="none" rtlCol="0">
                <a:spAutoFit/>
              </a:bodyPr>
              <a:lstStyle/>
              <a:p>
                <a:pPr algn="ctr"/>
                <a:r>
                  <a:rPr lang="en-GB" b="1" dirty="0">
                    <a:solidFill>
                      <a:srgbClr val="00B050"/>
                    </a:solidFill>
                  </a:rPr>
                  <a:t>Driving Forces</a:t>
                </a:r>
              </a:p>
              <a:p>
                <a:pPr algn="ctr"/>
                <a:r>
                  <a:rPr lang="en-GB" b="1" dirty="0">
                    <a:solidFill>
                      <a:srgbClr val="00B050"/>
                    </a:solidFill>
                  </a:rPr>
                  <a:t>1 (weak) to 5 (strong)</a:t>
                </a:r>
              </a:p>
            </p:txBody>
          </p:sp>
          <p:sp>
            <p:nvSpPr>
              <p:cNvPr id="15" name="TextBox 14"/>
              <p:cNvSpPr txBox="1"/>
              <p:nvPr/>
            </p:nvSpPr>
            <p:spPr>
              <a:xfrm>
                <a:off x="5929248" y="260648"/>
                <a:ext cx="2290766" cy="695176"/>
              </a:xfrm>
              <a:prstGeom prst="rect">
                <a:avLst/>
              </a:prstGeom>
              <a:noFill/>
            </p:spPr>
            <p:txBody>
              <a:bodyPr wrap="none" rtlCol="0">
                <a:spAutoFit/>
              </a:bodyPr>
              <a:lstStyle/>
              <a:p>
                <a:pPr algn="ctr"/>
                <a:r>
                  <a:rPr lang="en-GB" b="1" dirty="0">
                    <a:solidFill>
                      <a:srgbClr val="C00000"/>
                    </a:solidFill>
                  </a:rPr>
                  <a:t>Restraining Forces</a:t>
                </a:r>
              </a:p>
              <a:p>
                <a:pPr algn="ctr"/>
                <a:r>
                  <a:rPr lang="en-GB" b="1" dirty="0">
                    <a:solidFill>
                      <a:srgbClr val="C00000"/>
                    </a:solidFill>
                  </a:rPr>
                  <a:t>1 (weak) to 5 (strong)</a:t>
                </a:r>
              </a:p>
            </p:txBody>
          </p:sp>
          <p:sp>
            <p:nvSpPr>
              <p:cNvPr id="16" name="TextBox 15"/>
              <p:cNvSpPr txBox="1"/>
              <p:nvPr/>
            </p:nvSpPr>
            <p:spPr>
              <a:xfrm rot="5400000">
                <a:off x="2238196" y="3348000"/>
                <a:ext cx="4667608" cy="1440000"/>
              </a:xfrm>
              <a:prstGeom prst="rect">
                <a:avLst/>
              </a:prstGeom>
              <a:noFill/>
              <a:ln w="28575">
                <a:solidFill>
                  <a:srgbClr val="00B0F0"/>
                </a:solidFill>
              </a:ln>
            </p:spPr>
            <p:txBody>
              <a:bodyPr vert="vert270" wrap="square" rtlCol="0">
                <a:spAutoFit/>
              </a:bodyPr>
              <a:lstStyle/>
              <a:p>
                <a:pPr algn="ctr"/>
                <a:r>
                  <a:rPr lang="en-GB" dirty="0"/>
                  <a:t>By </a:t>
                </a:r>
                <a:r>
                  <a:rPr lang="en-GB" dirty="0" smtClean="0"/>
                  <a:t>September , </a:t>
                </a:r>
                <a:r>
                  <a:rPr lang="en-GB" dirty="0"/>
                  <a:t>70% of </a:t>
                </a:r>
                <a:r>
                  <a:rPr lang="en-GB" dirty="0" smtClean="0"/>
                  <a:t>“eligible” </a:t>
                </a:r>
                <a:r>
                  <a:rPr lang="en-GB" dirty="0" err="1" smtClean="0"/>
                  <a:t>S1</a:t>
                </a:r>
                <a:r>
                  <a:rPr lang="en-GB" dirty="0" smtClean="0"/>
                  <a:t>  learners at Seaview High School will </a:t>
                </a:r>
                <a:r>
                  <a:rPr lang="en-GB" dirty="0"/>
                  <a:t>receive </a:t>
                </a:r>
                <a:r>
                  <a:rPr lang="en-GB" dirty="0" smtClean="0"/>
                  <a:t>a  </a:t>
                </a:r>
                <a:r>
                  <a:rPr lang="en-GB" dirty="0"/>
                  <a:t>home visit from the </a:t>
                </a:r>
                <a:r>
                  <a:rPr lang="en-GB" dirty="0" smtClean="0"/>
                  <a:t>family support worker at 2 </a:t>
                </a:r>
                <a:r>
                  <a:rPr lang="en-GB" dirty="0"/>
                  <a:t>– </a:t>
                </a:r>
                <a:r>
                  <a:rPr lang="en-GB" dirty="0" smtClean="0"/>
                  <a:t>4 weeks of starting first year</a:t>
                </a:r>
                <a:endParaRPr lang="en-GB" dirty="0"/>
              </a:p>
            </p:txBody>
          </p:sp>
          <p:cxnSp>
            <p:nvCxnSpPr>
              <p:cNvPr id="18" name="Straight Connector 17"/>
              <p:cNvCxnSpPr/>
              <p:nvPr/>
            </p:nvCxnSpPr>
            <p:spPr>
              <a:xfrm>
                <a:off x="251520" y="1268840"/>
                <a:ext cx="864096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51520" y="1988920"/>
                <a:ext cx="360040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9552" y="1539309"/>
                <a:ext cx="2219214" cy="496554"/>
              </a:xfrm>
              <a:prstGeom prst="rect">
                <a:avLst/>
              </a:prstGeom>
              <a:noFill/>
            </p:spPr>
            <p:txBody>
              <a:bodyPr wrap="none" rtlCol="0">
                <a:spAutoFit/>
              </a:bodyPr>
              <a:lstStyle/>
              <a:p>
                <a:r>
                  <a:rPr lang="en-GB" sz="2400" dirty="0"/>
                  <a:t>Communication</a:t>
                </a:r>
              </a:p>
            </p:txBody>
          </p:sp>
          <p:cxnSp>
            <p:nvCxnSpPr>
              <p:cNvPr id="22" name="Straight Arrow Connector 21"/>
              <p:cNvCxnSpPr/>
              <p:nvPr/>
            </p:nvCxnSpPr>
            <p:spPr>
              <a:xfrm>
                <a:off x="251520" y="2709000"/>
                <a:ext cx="360040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9552" y="2219550"/>
                <a:ext cx="2448863" cy="496554"/>
              </a:xfrm>
              <a:prstGeom prst="rect">
                <a:avLst/>
              </a:prstGeom>
              <a:noFill/>
            </p:spPr>
            <p:txBody>
              <a:bodyPr wrap="none" rtlCol="0">
                <a:spAutoFit/>
              </a:bodyPr>
              <a:lstStyle/>
              <a:p>
                <a:r>
                  <a:rPr lang="en-GB" sz="2400" dirty="0"/>
                  <a:t>Families engaging</a:t>
                </a:r>
              </a:p>
            </p:txBody>
          </p:sp>
          <p:cxnSp>
            <p:nvCxnSpPr>
              <p:cNvPr id="24" name="Straight Arrow Connector 23"/>
              <p:cNvCxnSpPr/>
              <p:nvPr/>
            </p:nvCxnSpPr>
            <p:spPr>
              <a:xfrm>
                <a:off x="3131840" y="3429080"/>
                <a:ext cx="72008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41638" y="2966922"/>
                <a:ext cx="2230657" cy="496554"/>
              </a:xfrm>
              <a:prstGeom prst="rect">
                <a:avLst/>
              </a:prstGeom>
              <a:noFill/>
            </p:spPr>
            <p:txBody>
              <a:bodyPr wrap="none" rtlCol="0">
                <a:spAutoFit/>
              </a:bodyPr>
              <a:lstStyle/>
              <a:p>
                <a:r>
                  <a:rPr lang="en-GB" sz="2400" dirty="0"/>
                  <a:t>First time </a:t>
                </a:r>
                <a:r>
                  <a:rPr lang="en-GB" sz="2400" dirty="0" smtClean="0"/>
                  <a:t>pupils</a:t>
                </a:r>
                <a:endParaRPr lang="en-GB" sz="2400" dirty="0"/>
              </a:p>
            </p:txBody>
          </p:sp>
          <p:cxnSp>
            <p:nvCxnSpPr>
              <p:cNvPr id="32" name="Straight Arrow Connector 31"/>
              <p:cNvCxnSpPr/>
              <p:nvPr/>
            </p:nvCxnSpPr>
            <p:spPr>
              <a:xfrm>
                <a:off x="251520" y="4149160"/>
                <a:ext cx="360040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16821" y="3649017"/>
                <a:ext cx="3247109" cy="496554"/>
              </a:xfrm>
              <a:prstGeom prst="rect">
                <a:avLst/>
              </a:prstGeom>
              <a:noFill/>
            </p:spPr>
            <p:txBody>
              <a:bodyPr wrap="none" rtlCol="0">
                <a:spAutoFit/>
              </a:bodyPr>
              <a:lstStyle/>
              <a:p>
                <a:r>
                  <a:rPr lang="en-GB" sz="2400" dirty="0"/>
                  <a:t>Adequate staffing levels</a:t>
                </a:r>
              </a:p>
            </p:txBody>
          </p:sp>
          <p:cxnSp>
            <p:nvCxnSpPr>
              <p:cNvPr id="34" name="Straight Arrow Connector 33"/>
              <p:cNvCxnSpPr/>
              <p:nvPr/>
            </p:nvCxnSpPr>
            <p:spPr>
              <a:xfrm>
                <a:off x="971600" y="4869240"/>
                <a:ext cx="288032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51441" y="4407410"/>
                <a:ext cx="2308719" cy="893797"/>
              </a:xfrm>
              <a:prstGeom prst="rect">
                <a:avLst/>
              </a:prstGeom>
              <a:noFill/>
            </p:spPr>
            <p:txBody>
              <a:bodyPr wrap="none" rtlCol="0">
                <a:spAutoFit/>
              </a:bodyPr>
              <a:lstStyle/>
              <a:p>
                <a:r>
                  <a:rPr lang="en-GB" sz="2400" dirty="0"/>
                  <a:t>Staff motivation </a:t>
                </a:r>
              </a:p>
              <a:p>
                <a:r>
                  <a:rPr lang="en-GB" sz="2400" dirty="0"/>
                  <a:t>&amp; commitment</a:t>
                </a:r>
              </a:p>
            </p:txBody>
          </p:sp>
          <p:cxnSp>
            <p:nvCxnSpPr>
              <p:cNvPr id="40" name="Straight Arrow Connector 39"/>
              <p:cNvCxnSpPr/>
              <p:nvPr/>
            </p:nvCxnSpPr>
            <p:spPr>
              <a:xfrm flipH="1">
                <a:off x="5292080" y="1628800"/>
                <a:ext cx="36004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392958" y="1256810"/>
                <a:ext cx="3902515" cy="430347"/>
              </a:xfrm>
              <a:prstGeom prst="rect">
                <a:avLst/>
              </a:prstGeom>
              <a:noFill/>
            </p:spPr>
            <p:txBody>
              <a:bodyPr wrap="none" rtlCol="0">
                <a:spAutoFit/>
              </a:bodyPr>
              <a:lstStyle/>
              <a:p>
                <a:r>
                  <a:rPr lang="en-GB" sz="2000" dirty="0"/>
                  <a:t>Unpredictable work demands - </a:t>
                </a:r>
                <a:r>
                  <a:rPr lang="en-GB" sz="2000" dirty="0" smtClean="0"/>
                  <a:t>FW</a:t>
                </a:r>
                <a:endParaRPr lang="en-GB" sz="2000" dirty="0"/>
              </a:p>
            </p:txBody>
          </p:sp>
          <p:cxnSp>
            <p:nvCxnSpPr>
              <p:cNvPr id="42" name="Straight Arrow Connector 41"/>
              <p:cNvCxnSpPr/>
              <p:nvPr/>
            </p:nvCxnSpPr>
            <p:spPr>
              <a:xfrm flipH="1">
                <a:off x="5292080" y="2276872"/>
                <a:ext cx="216024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784134" y="1810521"/>
                <a:ext cx="1680605" cy="430347"/>
              </a:xfrm>
              <a:prstGeom prst="rect">
                <a:avLst/>
              </a:prstGeom>
              <a:noFill/>
            </p:spPr>
            <p:txBody>
              <a:bodyPr wrap="none" rtlCol="0">
                <a:spAutoFit/>
              </a:bodyPr>
              <a:lstStyle/>
              <a:p>
                <a:r>
                  <a:rPr lang="en-GB" sz="2000" dirty="0"/>
                  <a:t>Timing of </a:t>
                </a:r>
                <a:r>
                  <a:rPr lang="en-GB" sz="2000" dirty="0" smtClean="0"/>
                  <a:t>visit</a:t>
                </a:r>
                <a:endParaRPr lang="en-GB" sz="2000" dirty="0"/>
              </a:p>
            </p:txBody>
          </p:sp>
          <p:cxnSp>
            <p:nvCxnSpPr>
              <p:cNvPr id="46" name="Straight Arrow Connector 45"/>
              <p:cNvCxnSpPr/>
              <p:nvPr/>
            </p:nvCxnSpPr>
            <p:spPr>
              <a:xfrm flipH="1">
                <a:off x="5292080" y="2780928"/>
                <a:ext cx="144016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652120" y="2372015"/>
                <a:ext cx="3436773" cy="430347"/>
              </a:xfrm>
              <a:prstGeom prst="rect">
                <a:avLst/>
              </a:prstGeom>
              <a:noFill/>
            </p:spPr>
            <p:txBody>
              <a:bodyPr wrap="none" rtlCol="0">
                <a:spAutoFit/>
              </a:bodyPr>
              <a:lstStyle/>
              <a:p>
                <a:r>
                  <a:rPr lang="en-GB" sz="2000" dirty="0"/>
                  <a:t>Families moving in/out of area</a:t>
                </a:r>
              </a:p>
            </p:txBody>
          </p:sp>
          <p:cxnSp>
            <p:nvCxnSpPr>
              <p:cNvPr id="49" name="Straight Arrow Connector 48"/>
              <p:cNvCxnSpPr/>
              <p:nvPr/>
            </p:nvCxnSpPr>
            <p:spPr>
              <a:xfrm flipH="1">
                <a:off x="5292080" y="3356992"/>
                <a:ext cx="288032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097017" y="2899733"/>
                <a:ext cx="2710604" cy="430347"/>
              </a:xfrm>
              <a:prstGeom prst="rect">
                <a:avLst/>
              </a:prstGeom>
              <a:noFill/>
            </p:spPr>
            <p:txBody>
              <a:bodyPr wrap="none" rtlCol="0">
                <a:spAutoFit/>
              </a:bodyPr>
              <a:lstStyle/>
              <a:p>
                <a:r>
                  <a:rPr lang="en-GB" sz="2000" dirty="0"/>
                  <a:t>English not 1</a:t>
                </a:r>
                <a:r>
                  <a:rPr lang="en-GB" sz="2000" baseline="30000" dirty="0"/>
                  <a:t>st</a:t>
                </a:r>
                <a:r>
                  <a:rPr lang="en-GB" sz="2000" dirty="0"/>
                  <a:t> language</a:t>
                </a:r>
              </a:p>
            </p:txBody>
          </p:sp>
          <p:cxnSp>
            <p:nvCxnSpPr>
              <p:cNvPr id="52" name="Straight Arrow Connector 51"/>
              <p:cNvCxnSpPr/>
              <p:nvPr/>
            </p:nvCxnSpPr>
            <p:spPr>
              <a:xfrm flipH="1">
                <a:off x="5292080" y="3933056"/>
                <a:ext cx="72008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68144" y="3429001"/>
                <a:ext cx="1948923" cy="430347"/>
              </a:xfrm>
              <a:prstGeom prst="rect">
                <a:avLst/>
              </a:prstGeom>
              <a:noFill/>
            </p:spPr>
            <p:txBody>
              <a:bodyPr wrap="none" rtlCol="0">
                <a:spAutoFit/>
              </a:bodyPr>
              <a:lstStyle/>
              <a:p>
                <a:r>
                  <a:rPr lang="en-GB" sz="2000" dirty="0"/>
                  <a:t>Domestic abuse </a:t>
                </a:r>
              </a:p>
            </p:txBody>
          </p:sp>
          <p:cxnSp>
            <p:nvCxnSpPr>
              <p:cNvPr id="55" name="Straight Arrow Connector 54"/>
              <p:cNvCxnSpPr/>
              <p:nvPr/>
            </p:nvCxnSpPr>
            <p:spPr>
              <a:xfrm flipH="1">
                <a:off x="5292080" y="4509120"/>
                <a:ext cx="216024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901455" y="4132529"/>
                <a:ext cx="3746193" cy="430347"/>
              </a:xfrm>
              <a:prstGeom prst="rect">
                <a:avLst/>
              </a:prstGeom>
              <a:noFill/>
            </p:spPr>
            <p:txBody>
              <a:bodyPr wrap="none" rtlCol="0">
                <a:spAutoFit/>
              </a:bodyPr>
              <a:lstStyle/>
              <a:p>
                <a:r>
                  <a:rPr lang="en-GB" sz="2000" dirty="0"/>
                  <a:t>Content of visit – too prescriptive</a:t>
                </a:r>
              </a:p>
            </p:txBody>
          </p:sp>
          <p:cxnSp>
            <p:nvCxnSpPr>
              <p:cNvPr id="57" name="Straight Arrow Connector 56"/>
              <p:cNvCxnSpPr/>
              <p:nvPr/>
            </p:nvCxnSpPr>
            <p:spPr>
              <a:xfrm flipH="1">
                <a:off x="5292080" y="5301208"/>
                <a:ext cx="288032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2160" y="4863862"/>
                <a:ext cx="3309781" cy="761383"/>
              </a:xfrm>
              <a:prstGeom prst="rect">
                <a:avLst/>
              </a:prstGeom>
              <a:noFill/>
            </p:spPr>
            <p:txBody>
              <a:bodyPr wrap="none" rtlCol="0">
                <a:spAutoFit/>
              </a:bodyPr>
              <a:lstStyle/>
              <a:p>
                <a:r>
                  <a:rPr lang="en-GB" sz="2000" dirty="0"/>
                  <a:t>Where concerns identified – </a:t>
                </a:r>
              </a:p>
              <a:p>
                <a:r>
                  <a:rPr lang="en-GB" sz="2000" dirty="0"/>
                  <a:t>fosters a hostile environment</a:t>
                </a:r>
              </a:p>
            </p:txBody>
          </p:sp>
          <p:cxnSp>
            <p:nvCxnSpPr>
              <p:cNvPr id="60" name="Straight Arrow Connector 59"/>
              <p:cNvCxnSpPr/>
              <p:nvPr/>
            </p:nvCxnSpPr>
            <p:spPr>
              <a:xfrm flipH="1">
                <a:off x="5292080" y="5805264"/>
                <a:ext cx="144016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534083" y="5573036"/>
                <a:ext cx="2407958" cy="430347"/>
              </a:xfrm>
              <a:prstGeom prst="rect">
                <a:avLst/>
              </a:prstGeom>
              <a:noFill/>
            </p:spPr>
            <p:txBody>
              <a:bodyPr wrap="none" rtlCol="0">
                <a:spAutoFit/>
              </a:bodyPr>
              <a:lstStyle/>
              <a:p>
                <a:r>
                  <a:rPr lang="en-GB" sz="2000" dirty="0"/>
                  <a:t>Geographical </a:t>
                </a:r>
                <a:r>
                  <a:rPr lang="en-GB" sz="2000" dirty="0" smtClean="0"/>
                  <a:t>Model</a:t>
                </a:r>
                <a:endParaRPr lang="en-GB" sz="2000" dirty="0"/>
              </a:p>
            </p:txBody>
          </p:sp>
          <p:cxnSp>
            <p:nvCxnSpPr>
              <p:cNvPr id="62" name="Straight Arrow Connector 61"/>
              <p:cNvCxnSpPr/>
              <p:nvPr/>
            </p:nvCxnSpPr>
            <p:spPr>
              <a:xfrm flipH="1">
                <a:off x="5292080" y="6453336"/>
                <a:ext cx="288032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536955" y="6062884"/>
                <a:ext cx="4143278" cy="761383"/>
              </a:xfrm>
              <a:prstGeom prst="rect">
                <a:avLst/>
              </a:prstGeom>
              <a:noFill/>
            </p:spPr>
            <p:txBody>
              <a:bodyPr wrap="none" rtlCol="0">
                <a:spAutoFit/>
              </a:bodyPr>
              <a:lstStyle/>
              <a:p>
                <a:r>
                  <a:rPr lang="en-GB" sz="2000" dirty="0"/>
                  <a:t>Poor management communication – </a:t>
                </a:r>
              </a:p>
              <a:p>
                <a:r>
                  <a:rPr lang="en-GB" sz="2000" dirty="0"/>
                  <a:t>especially around change </a:t>
                </a:r>
              </a:p>
            </p:txBody>
          </p:sp>
          <p:sp>
            <p:nvSpPr>
              <p:cNvPr id="64" name="TextBox 63"/>
              <p:cNvSpPr txBox="1"/>
              <p:nvPr/>
            </p:nvSpPr>
            <p:spPr>
              <a:xfrm>
                <a:off x="2130965" y="6759939"/>
                <a:ext cx="1495545" cy="562761"/>
              </a:xfrm>
              <a:prstGeom prst="rect">
                <a:avLst/>
              </a:prstGeom>
              <a:noFill/>
            </p:spPr>
            <p:txBody>
              <a:bodyPr wrap="none" rtlCol="0">
                <a:spAutoFit/>
              </a:bodyPr>
              <a:lstStyle/>
              <a:p>
                <a:r>
                  <a:rPr lang="en-GB" sz="2800" b="1" dirty="0"/>
                  <a:t>Total: 20</a:t>
                </a:r>
              </a:p>
            </p:txBody>
          </p:sp>
        </p:grpSp>
        <p:sp>
          <p:nvSpPr>
            <p:cNvPr id="65" name="TextBox 64"/>
            <p:cNvSpPr txBox="1"/>
            <p:nvPr/>
          </p:nvSpPr>
          <p:spPr>
            <a:xfrm>
              <a:off x="5306388" y="6303282"/>
              <a:ext cx="1458156" cy="523220"/>
            </a:xfrm>
            <a:prstGeom prst="rect">
              <a:avLst/>
            </a:prstGeom>
            <a:noFill/>
          </p:spPr>
          <p:txBody>
            <a:bodyPr wrap="none" rtlCol="0">
              <a:spAutoFit/>
            </a:bodyPr>
            <a:lstStyle/>
            <a:p>
              <a:r>
                <a:rPr lang="en-GB" sz="2800" b="1" dirty="0"/>
                <a:t>Total: 28</a:t>
              </a:r>
            </a:p>
          </p:txBody>
        </p:sp>
      </p:grpSp>
    </p:spTree>
    <p:extLst>
      <p:ext uri="{BB962C8B-B14F-4D97-AF65-F5344CB8AC3E}">
        <p14:creationId xmlns:p14="http://schemas.microsoft.com/office/powerpoint/2010/main" val="1087370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3972" y="406405"/>
            <a:ext cx="6619120" cy="52322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00266D"/>
                </a:solidFill>
                <a:effectLst/>
                <a:uLnTx/>
                <a:uFillTx/>
                <a:latin typeface="Arial"/>
                <a:ea typeface="ＭＳ Ｐゴシック"/>
                <a:cs typeface="+mn-cs"/>
              </a:rPr>
              <a:t>Cause &amp; Effect – Non Accuracy TPAR</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24744"/>
            <a:ext cx="9144000" cy="5171090"/>
          </a:xfrm>
          <a:prstGeom prst="rect">
            <a:avLst/>
          </a:prstGeom>
          <a:noFill/>
          <a:ln w="9525">
            <a:noFill/>
            <a:miter lim="800000"/>
            <a:headEnd/>
            <a:tailEnd/>
          </a:ln>
        </p:spPr>
      </p:pic>
      <p:sp>
        <p:nvSpPr>
          <p:cNvPr id="4" name="Oval 3"/>
          <p:cNvSpPr/>
          <p:nvPr/>
        </p:nvSpPr>
        <p:spPr>
          <a:xfrm>
            <a:off x="5940152" y="1844824"/>
            <a:ext cx="1368152"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5" name="Oval 4"/>
          <p:cNvSpPr/>
          <p:nvPr/>
        </p:nvSpPr>
        <p:spPr>
          <a:xfrm>
            <a:off x="1331640" y="1772816"/>
            <a:ext cx="1368152"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6" name="Oval 5"/>
          <p:cNvSpPr/>
          <p:nvPr/>
        </p:nvSpPr>
        <p:spPr>
          <a:xfrm>
            <a:off x="0" y="1988840"/>
            <a:ext cx="1368152"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7" name="Oval 6"/>
          <p:cNvSpPr/>
          <p:nvPr/>
        </p:nvSpPr>
        <p:spPr>
          <a:xfrm>
            <a:off x="1187624" y="3933056"/>
            <a:ext cx="2304256" cy="1872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8" name="Oval 7"/>
          <p:cNvSpPr/>
          <p:nvPr/>
        </p:nvSpPr>
        <p:spPr>
          <a:xfrm>
            <a:off x="3635896" y="1700808"/>
            <a:ext cx="1368152"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9" name="Oval 8"/>
          <p:cNvSpPr/>
          <p:nvPr/>
        </p:nvSpPr>
        <p:spPr>
          <a:xfrm>
            <a:off x="4211960" y="2852936"/>
            <a:ext cx="1872208"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0" name="Oval 9"/>
          <p:cNvSpPr/>
          <p:nvPr/>
        </p:nvSpPr>
        <p:spPr>
          <a:xfrm>
            <a:off x="2267744" y="2996952"/>
            <a:ext cx="1368152"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65011476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GB" altLang="en-US" dirty="0" smtClean="0">
                <a:latin typeface="Verdana" pitchFamily="34" charset="0"/>
              </a:rPr>
              <a:t>By the end of this session you will…….</a:t>
            </a:r>
          </a:p>
        </p:txBody>
      </p:sp>
      <p:pic>
        <p:nvPicPr>
          <p:cNvPr id="11267" name="Picture 5" descr="C:\Users\Z419309\Pictures\workshop.jpg"/>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456481" y="2173189"/>
            <a:ext cx="4039200" cy="3380034"/>
          </a:xfrm>
        </p:spPr>
      </p:pic>
      <p:sp>
        <p:nvSpPr>
          <p:cNvPr id="9" name="Content Placeholder 8"/>
          <p:cNvSpPr>
            <a:spLocks noGrp="1"/>
          </p:cNvSpPr>
          <p:nvPr>
            <p:ph sz="half" idx="2"/>
          </p:nvPr>
        </p:nvSpPr>
        <p:spPr/>
        <p:txBody>
          <a:bodyPr>
            <a:normAutofit fontScale="77500" lnSpcReduction="20000"/>
          </a:bodyPr>
          <a:lstStyle/>
          <a:p>
            <a:pPr marL="414726" indent="-414726">
              <a:defRPr/>
            </a:pPr>
            <a:r>
              <a:rPr lang="en-GB" dirty="0" smtClean="0">
                <a:solidFill>
                  <a:schemeClr val="tx1"/>
                </a:solidFill>
                <a:ea typeface="Verdana" pitchFamily="34" charset="0"/>
                <a:cs typeface="Arial" pitchFamily="34" charset="0"/>
              </a:rPr>
              <a:t>Be able to explain the model for improvement and have knowledge of other QI tools.</a:t>
            </a:r>
            <a:endParaRPr lang="en-GB" dirty="0" smtClean="0">
              <a:solidFill>
                <a:schemeClr val="tx2"/>
              </a:solidFill>
              <a:ea typeface="Verdana" pitchFamily="34" charset="0"/>
              <a:cs typeface="Arial" pitchFamily="34" charset="0"/>
            </a:endParaRPr>
          </a:p>
          <a:p>
            <a:pPr>
              <a:defRPr/>
            </a:pPr>
            <a:endParaRPr lang="en-GB" dirty="0" smtClean="0">
              <a:solidFill>
                <a:schemeClr val="tx2"/>
              </a:solidFill>
              <a:ea typeface="Verdana" pitchFamily="34" charset="0"/>
              <a:cs typeface="Arial" pitchFamily="34" charset="0"/>
            </a:endParaRPr>
          </a:p>
          <a:p>
            <a:pPr marL="414726" indent="-414726">
              <a:defRPr/>
            </a:pPr>
            <a:r>
              <a:rPr lang="en-GB" dirty="0" smtClean="0">
                <a:solidFill>
                  <a:schemeClr val="accent1"/>
                </a:solidFill>
                <a:ea typeface="Verdana" pitchFamily="34" charset="0"/>
                <a:cs typeface="Arial" pitchFamily="34" charset="0"/>
              </a:rPr>
              <a:t>Have a knowledge of some practical examples of how to use the MfI to support your work</a:t>
            </a:r>
          </a:p>
          <a:p>
            <a:pPr marL="414726" indent="-414726">
              <a:defRPr/>
            </a:pPr>
            <a:endParaRPr lang="en-GB" dirty="0">
              <a:solidFill>
                <a:schemeClr val="accent1"/>
              </a:solidFill>
              <a:ea typeface="Verdana" pitchFamily="34" charset="0"/>
              <a:cs typeface="Arial" pitchFamily="34" charset="0"/>
            </a:endParaRPr>
          </a:p>
          <a:p>
            <a:pPr marL="414726" indent="-414726">
              <a:defRPr/>
            </a:pPr>
            <a:r>
              <a:rPr lang="en-GB" dirty="0" smtClean="0">
                <a:ea typeface="Verdana" pitchFamily="34" charset="0"/>
                <a:cs typeface="Arial" pitchFamily="34" charset="0"/>
              </a:rPr>
              <a:t>Have enhanced knowledge of how to align aims, measures and ideas for change</a:t>
            </a:r>
          </a:p>
          <a:p>
            <a:pPr>
              <a:defRPr/>
            </a:pPr>
            <a:endParaRPr lang="en-GB" dirty="0" smtClean="0">
              <a:solidFill>
                <a:schemeClr val="tx1"/>
              </a:solidFill>
              <a:ea typeface="Verdana" pitchFamily="34" charset="0"/>
              <a:cs typeface="Arial" pitchFamily="34" charset="0"/>
            </a:endParaRPr>
          </a:p>
          <a:p>
            <a:pPr marL="414726" indent="-414726">
              <a:defRPr/>
            </a:pPr>
            <a:r>
              <a:rPr lang="en-GB" dirty="0" smtClean="0">
                <a:solidFill>
                  <a:schemeClr val="tx2"/>
                </a:solidFill>
                <a:ea typeface="Verdana" pitchFamily="34" charset="0"/>
                <a:cs typeface="Arial" pitchFamily="34" charset="0"/>
              </a:rPr>
              <a:t>Know where to go for further information and  support.</a:t>
            </a:r>
            <a:endParaRPr lang="en-GB" dirty="0">
              <a:solidFill>
                <a:schemeClr val="tx2"/>
              </a:solidFill>
            </a:endParaRPr>
          </a:p>
        </p:txBody>
      </p:sp>
    </p:spTree>
    <p:extLst>
      <p:ext uri="{BB962C8B-B14F-4D97-AF65-F5344CB8AC3E}">
        <p14:creationId xmlns:p14="http://schemas.microsoft.com/office/powerpoint/2010/main" val="915575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fh-file-02\FR$\emagee\My Documents\Work requests 2013\Children and Families\Development\ScIL\P10010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3573016"/>
            <a:ext cx="2942456" cy="2942456"/>
          </a:xfrm>
          <a:prstGeom prst="rect">
            <a:avLst/>
          </a:prstGeom>
          <a:noFill/>
        </p:spPr>
      </p:pic>
      <p:grpSp>
        <p:nvGrpSpPr>
          <p:cNvPr id="9" name="Group 8"/>
          <p:cNvGrpSpPr/>
          <p:nvPr/>
        </p:nvGrpSpPr>
        <p:grpSpPr>
          <a:xfrm>
            <a:off x="107504" y="188640"/>
            <a:ext cx="8892480" cy="6136303"/>
            <a:chOff x="107504" y="692696"/>
            <a:chExt cx="8892480" cy="6136303"/>
          </a:xfrm>
        </p:grpSpPr>
        <p:cxnSp>
          <p:nvCxnSpPr>
            <p:cNvPr id="10" name="Straight Arrow Connector 9"/>
            <p:cNvCxnSpPr/>
            <p:nvPr/>
          </p:nvCxnSpPr>
          <p:spPr>
            <a:xfrm flipH="1" flipV="1">
              <a:off x="4176000" y="1728000"/>
              <a:ext cx="26" cy="1224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Flowchart: Magnetic Disk 10"/>
            <p:cNvSpPr/>
            <p:nvPr/>
          </p:nvSpPr>
          <p:spPr>
            <a:xfrm>
              <a:off x="6460384" y="1504862"/>
              <a:ext cx="949858" cy="73089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a:ea typeface="+mn-ea"/>
                  <a:cs typeface="+mn-cs"/>
                </a:rPr>
                <a:t>HV Admin Team log Antenatal Record on Database</a:t>
              </a:r>
            </a:p>
          </p:txBody>
        </p:sp>
        <p:sp>
          <p:nvSpPr>
            <p:cNvPr id="12" name="Flowchart: Process 11"/>
            <p:cNvSpPr/>
            <p:nvPr/>
          </p:nvSpPr>
          <p:spPr>
            <a:xfrm>
              <a:off x="7740352" y="980728"/>
              <a:ext cx="1254202" cy="99679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a:ea typeface="+mn-ea"/>
                  <a:cs typeface="+mn-cs"/>
                </a:rPr>
                <a:t>Based on EDD, HV Admin Team calculates date to send out introductory letter to HV service at 19 weeks gestation and date of 32 – 34 week HV antenatal visit</a:t>
              </a:r>
            </a:p>
          </p:txBody>
        </p:sp>
        <p:sp>
          <p:nvSpPr>
            <p:cNvPr id="13" name="Flowchart: Magnetic Disk 12"/>
            <p:cNvSpPr/>
            <p:nvPr/>
          </p:nvSpPr>
          <p:spPr>
            <a:xfrm>
              <a:off x="7812360" y="2420888"/>
              <a:ext cx="1122821" cy="73097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a:ea typeface="+mn-ea"/>
                  <a:cs typeface="+mn-cs"/>
                </a:rPr>
                <a:t>HV Admin Team log  dates of 19 weeks and 32 – 34 weeks  gestation on database</a:t>
              </a:r>
            </a:p>
          </p:txBody>
        </p:sp>
        <p:cxnSp>
          <p:nvCxnSpPr>
            <p:cNvPr id="14" name="Straight Arrow Connector 13"/>
            <p:cNvCxnSpPr/>
            <p:nvPr/>
          </p:nvCxnSpPr>
          <p:spPr>
            <a:xfrm>
              <a:off x="8244000" y="1988840"/>
              <a:ext cx="0" cy="3987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244000" y="4860000"/>
              <a:ext cx="0" cy="756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Flowchart: Punched Tape 15"/>
            <p:cNvSpPr/>
            <p:nvPr/>
          </p:nvSpPr>
          <p:spPr>
            <a:xfrm>
              <a:off x="7884368" y="5445224"/>
              <a:ext cx="995148" cy="94160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a:ea typeface="+mn-ea"/>
                  <a:cs typeface="+mn-cs"/>
                </a:rPr>
                <a:t>Introductory letter to HV service sent to woman at 19 weeks gestation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lowchart: Process 16"/>
            <p:cNvSpPr/>
            <p:nvPr/>
          </p:nvSpPr>
          <p:spPr>
            <a:xfrm>
              <a:off x="6637742" y="5627737"/>
              <a:ext cx="753950" cy="6518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a:ea typeface="+mn-ea"/>
                  <a:cs typeface="+mn-cs"/>
                </a:rPr>
                <a:t>HV contacts woman to arrange  32 – 34  antenatal visit</a:t>
              </a:r>
            </a:p>
          </p:txBody>
        </p:sp>
        <p:cxnSp>
          <p:nvCxnSpPr>
            <p:cNvPr id="18" name="Straight Arrow Connector 17"/>
            <p:cNvCxnSpPr/>
            <p:nvPr/>
          </p:nvCxnSpPr>
          <p:spPr>
            <a:xfrm flipH="1">
              <a:off x="7409587" y="5893547"/>
              <a:ext cx="44524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222133" y="5893547"/>
              <a:ext cx="43350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 name="Flowchart: Process 19"/>
            <p:cNvSpPr/>
            <p:nvPr/>
          </p:nvSpPr>
          <p:spPr>
            <a:xfrm>
              <a:off x="5450288" y="5627737"/>
              <a:ext cx="753950" cy="6518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a:ea typeface="+mn-ea"/>
                  <a:cs typeface="+mn-cs"/>
                </a:rPr>
                <a:t>HV undertakes  32 – 34 week antenatal visit</a:t>
              </a:r>
            </a:p>
          </p:txBody>
        </p:sp>
        <p:sp>
          <p:nvSpPr>
            <p:cNvPr id="21" name="Flowchart: Punched Tape 20"/>
            <p:cNvSpPr/>
            <p:nvPr/>
          </p:nvSpPr>
          <p:spPr>
            <a:xfrm>
              <a:off x="3707904" y="5544000"/>
              <a:ext cx="1175244" cy="94160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a:ea typeface="+mn-ea"/>
                  <a:cs typeface="+mn-cs"/>
                </a:rPr>
                <a:t>HV records 32 – 34 week visit in maternal health record on emis Web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2" name="Straight Arrow Connector 21"/>
            <p:cNvCxnSpPr/>
            <p:nvPr/>
          </p:nvCxnSpPr>
          <p:spPr>
            <a:xfrm flipH="1">
              <a:off x="4860000" y="5868000"/>
              <a:ext cx="612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15124" y="6552000"/>
              <a:ext cx="420308" cy="276999"/>
            </a:xfrm>
            <a:prstGeom prst="rect">
              <a:avLst/>
            </a:prstGeom>
            <a:solidFill>
              <a:srgbClr val="C000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End</a:t>
              </a:r>
            </a:p>
          </p:txBody>
        </p:sp>
        <p:cxnSp>
          <p:nvCxnSpPr>
            <p:cNvPr id="24" name="Straight Arrow Connector 23"/>
            <p:cNvCxnSpPr/>
            <p:nvPr/>
          </p:nvCxnSpPr>
          <p:spPr>
            <a:xfrm>
              <a:off x="1116840" y="1438410"/>
              <a:ext cx="296831"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413703" y="1239050"/>
              <a:ext cx="782033" cy="461665"/>
            </a:xfrm>
            <a:prstGeom prst="rect">
              <a:avLst/>
            </a:prstGeom>
            <a:solidFill>
              <a:schemeClr val="accent1"/>
            </a:solidFill>
            <a:ln w="25400">
              <a:solidFill>
                <a:schemeClr val="accent1">
                  <a:shade val="5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a:ea typeface="+mn-ea"/>
                  <a:cs typeface="+mn-cs"/>
                </a:rPr>
                <a:t>Booking appointment with MW</a:t>
              </a:r>
            </a:p>
          </p:txBody>
        </p:sp>
        <p:sp>
          <p:nvSpPr>
            <p:cNvPr id="26" name="Flowchart: Punched Tape 25"/>
            <p:cNvSpPr/>
            <p:nvPr/>
          </p:nvSpPr>
          <p:spPr>
            <a:xfrm>
              <a:off x="2483768" y="908721"/>
              <a:ext cx="864096" cy="7920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a:ea typeface="+mn-ea"/>
                  <a:cs typeface="+mn-cs"/>
                </a:rPr>
                <a:t>MW completes Antenatal Record at FPOC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7" name="Straight Arrow Connector 26"/>
            <p:cNvCxnSpPr/>
            <p:nvPr/>
          </p:nvCxnSpPr>
          <p:spPr>
            <a:xfrm>
              <a:off x="2196000" y="1438410"/>
              <a:ext cx="288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788612" y="1133440"/>
              <a:ext cx="1011702" cy="584775"/>
            </a:xfrm>
            <a:prstGeom prst="rect">
              <a:avLst/>
            </a:prstGeom>
            <a:solidFill>
              <a:schemeClr val="accent1"/>
            </a:solidFill>
            <a:ln w="25400">
              <a:solidFill>
                <a:schemeClr val="accent1">
                  <a:shade val="5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a:ea typeface="+mn-ea"/>
                  <a:cs typeface="+mn-cs"/>
                </a:rPr>
                <a:t>MW emails Antenatal Record to Generic HV Mailbox</a:t>
              </a:r>
            </a:p>
          </p:txBody>
        </p:sp>
        <p:cxnSp>
          <p:nvCxnSpPr>
            <p:cNvPr id="29" name="Straight Arrow Connector 28"/>
            <p:cNvCxnSpPr/>
            <p:nvPr/>
          </p:nvCxnSpPr>
          <p:spPr>
            <a:xfrm>
              <a:off x="3348000" y="1463526"/>
              <a:ext cx="432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Flowchart: Process 29"/>
            <p:cNvSpPr/>
            <p:nvPr/>
          </p:nvSpPr>
          <p:spPr>
            <a:xfrm>
              <a:off x="5148064" y="1124744"/>
              <a:ext cx="936000" cy="583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a:ea typeface="+mn-ea"/>
                  <a:cs typeface="+mn-cs"/>
                </a:rPr>
                <a:t>HV Admin Team receives  Antenatal Record</a:t>
              </a:r>
            </a:p>
          </p:txBody>
        </p:sp>
        <p:cxnSp>
          <p:nvCxnSpPr>
            <p:cNvPr id="31" name="Straight Arrow Connector 30"/>
            <p:cNvCxnSpPr/>
            <p:nvPr/>
          </p:nvCxnSpPr>
          <p:spPr>
            <a:xfrm>
              <a:off x="4797836" y="1438410"/>
              <a:ext cx="360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2" name="Flowchart: Decision 31"/>
            <p:cNvSpPr/>
            <p:nvPr/>
          </p:nvSpPr>
          <p:spPr>
            <a:xfrm>
              <a:off x="1835696" y="2052000"/>
              <a:ext cx="1521975" cy="869176"/>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497D"/>
                  </a:solidFill>
                  <a:effectLst/>
                  <a:uLnTx/>
                  <a:uFillTx/>
                  <a:latin typeface="Calibri"/>
                  <a:ea typeface="+mn-ea"/>
                  <a:cs typeface="+mn-cs"/>
                </a:rPr>
                <a:t>Is an Unborn Baby (UBB) Referral required?</a:t>
              </a:r>
            </a:p>
          </p:txBody>
        </p:sp>
        <p:sp>
          <p:nvSpPr>
            <p:cNvPr id="33" name="TextBox 32"/>
            <p:cNvSpPr txBox="1"/>
            <p:nvPr/>
          </p:nvSpPr>
          <p:spPr>
            <a:xfrm>
              <a:off x="2195736" y="2852936"/>
              <a:ext cx="318958" cy="2556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Yes</a:t>
              </a:r>
            </a:p>
          </p:txBody>
        </p:sp>
        <p:sp>
          <p:nvSpPr>
            <p:cNvPr id="34" name="Flowchart: Document 33"/>
            <p:cNvSpPr/>
            <p:nvPr/>
          </p:nvSpPr>
          <p:spPr>
            <a:xfrm>
              <a:off x="2195736" y="3140968"/>
              <a:ext cx="1009336" cy="796745"/>
            </a:xfrm>
            <a:prstGeom prst="flowChart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497D"/>
                  </a:solidFill>
                  <a:effectLst/>
                  <a:uLnTx/>
                  <a:uFillTx/>
                  <a:latin typeface="Calibri"/>
                  <a:ea typeface="+mn-ea"/>
                  <a:cs typeface="+mn-cs"/>
                </a:rPr>
                <a:t>Follow Child Protection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497D"/>
                  </a:solidFill>
                  <a:effectLst/>
                  <a:uLnTx/>
                  <a:uFillTx/>
                  <a:latin typeface="Calibri"/>
                  <a:ea typeface="+mn-ea"/>
                  <a:cs typeface="+mn-cs"/>
                </a:rPr>
                <a:t>Protocol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497D"/>
                  </a:solidFill>
                  <a:effectLst/>
                  <a:uLnTx/>
                  <a:uFillTx/>
                  <a:latin typeface="Calibri"/>
                  <a:ea typeface="+mn-ea"/>
                  <a:cs typeface="+mn-cs"/>
                </a:rPr>
                <a:t>Concern for Unborn Babies</a:t>
              </a:r>
            </a:p>
          </p:txBody>
        </p:sp>
        <p:cxnSp>
          <p:nvCxnSpPr>
            <p:cNvPr id="35" name="Straight Arrow Connector 34"/>
            <p:cNvCxnSpPr/>
            <p:nvPr/>
          </p:nvCxnSpPr>
          <p:spPr>
            <a:xfrm>
              <a:off x="2592000" y="2924944"/>
              <a:ext cx="0" cy="216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6" name="Flowchart: Decision 35"/>
            <p:cNvSpPr/>
            <p:nvPr/>
          </p:nvSpPr>
          <p:spPr>
            <a:xfrm>
              <a:off x="3563888" y="2924944"/>
              <a:ext cx="1224136" cy="832960"/>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497D"/>
                  </a:solidFill>
                  <a:effectLst/>
                  <a:uLnTx/>
                  <a:uFillTx/>
                  <a:latin typeface="Calibri"/>
                  <a:ea typeface="+mn-ea"/>
                  <a:cs typeface="+mn-cs"/>
                </a:rPr>
                <a:t>What is outcome of P&amp;K  UBB MASG?</a:t>
              </a:r>
            </a:p>
          </p:txBody>
        </p:sp>
        <p:cxnSp>
          <p:nvCxnSpPr>
            <p:cNvPr id="37" name="Straight Arrow Connector 36"/>
            <p:cNvCxnSpPr/>
            <p:nvPr/>
          </p:nvCxnSpPr>
          <p:spPr>
            <a:xfrm>
              <a:off x="3203848" y="3356992"/>
              <a:ext cx="360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628000" y="1692000"/>
              <a:ext cx="0" cy="360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107504" y="1239052"/>
              <a:ext cx="1009336" cy="99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a:ea typeface="+mn-ea"/>
                  <a:cs typeface="+mn-cs"/>
                </a:rPr>
                <a:t>Phone call from pregnant woman to Midwife  (MW) requesting  First Point of Contact (FPOC)</a:t>
              </a:r>
            </a:p>
          </p:txBody>
        </p:sp>
        <p:sp>
          <p:nvSpPr>
            <p:cNvPr id="40" name="TextBox 39"/>
            <p:cNvSpPr txBox="1"/>
            <p:nvPr/>
          </p:nvSpPr>
          <p:spPr>
            <a:xfrm>
              <a:off x="4139952" y="2204864"/>
              <a:ext cx="809159" cy="426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No agency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involvement</a:t>
              </a:r>
            </a:p>
          </p:txBody>
        </p:sp>
        <p:sp>
          <p:nvSpPr>
            <p:cNvPr id="41" name="TextBox 40"/>
            <p:cNvSpPr txBox="1"/>
            <p:nvPr/>
          </p:nvSpPr>
          <p:spPr>
            <a:xfrm>
              <a:off x="4283968" y="3573016"/>
              <a:ext cx="809159" cy="426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Agency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involvement</a:t>
              </a:r>
            </a:p>
          </p:txBody>
        </p:sp>
        <p:sp>
          <p:nvSpPr>
            <p:cNvPr id="42" name="TextBox 41"/>
            <p:cNvSpPr txBox="1"/>
            <p:nvPr/>
          </p:nvSpPr>
          <p:spPr>
            <a:xfrm>
              <a:off x="124538" y="2302295"/>
              <a:ext cx="482569" cy="276999"/>
            </a:xfrm>
            <a:prstGeom prst="rect">
              <a:avLst/>
            </a:prstGeom>
            <a:solidFill>
              <a:srgbClr val="92D05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Start</a:t>
              </a:r>
            </a:p>
          </p:txBody>
        </p:sp>
        <p:sp>
          <p:nvSpPr>
            <p:cNvPr id="43" name="Flowchart: Process 42"/>
            <p:cNvSpPr/>
            <p:nvPr/>
          </p:nvSpPr>
          <p:spPr>
            <a:xfrm>
              <a:off x="5297106" y="2708920"/>
              <a:ext cx="1027263" cy="651882"/>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497D"/>
                  </a:solidFill>
                  <a:effectLst/>
                  <a:uLnTx/>
                  <a:uFillTx/>
                  <a:latin typeface="Calibri"/>
                  <a:ea typeface="+mn-ea"/>
                  <a:cs typeface="+mn-cs"/>
                </a:rPr>
                <a:t>Joint visit to pregnant woman by HV &amp; MW or HV/MW &amp; SW</a:t>
              </a:r>
            </a:p>
          </p:txBody>
        </p:sp>
        <p:sp>
          <p:nvSpPr>
            <p:cNvPr id="44" name="Flowchart: Process 43"/>
            <p:cNvSpPr/>
            <p:nvPr/>
          </p:nvSpPr>
          <p:spPr>
            <a:xfrm>
              <a:off x="5297106" y="3439899"/>
              <a:ext cx="1027263" cy="651882"/>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497D"/>
                  </a:solidFill>
                  <a:effectLst/>
                  <a:uLnTx/>
                  <a:uFillTx/>
                  <a:latin typeface="Calibri"/>
                  <a:ea typeface="+mn-ea"/>
                  <a:cs typeface="+mn-cs"/>
                </a:rPr>
                <a:t>MW &amp; HV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497D"/>
                  </a:solidFill>
                  <a:effectLst/>
                  <a:uLnTx/>
                  <a:uFillTx/>
                  <a:latin typeface="Calibri"/>
                  <a:ea typeface="+mn-ea"/>
                  <a:cs typeface="+mn-cs"/>
                </a:rPr>
                <a:t>to attend all agency meetings regarding woman</a:t>
              </a:r>
            </a:p>
          </p:txBody>
        </p:sp>
        <p:grpSp>
          <p:nvGrpSpPr>
            <p:cNvPr id="45" name="Group 81"/>
            <p:cNvGrpSpPr/>
            <p:nvPr/>
          </p:nvGrpSpPr>
          <p:grpSpPr>
            <a:xfrm>
              <a:off x="4752002" y="3041181"/>
              <a:ext cx="545239" cy="742420"/>
              <a:chOff x="5711080" y="3428999"/>
              <a:chExt cx="661272" cy="804485"/>
            </a:xfrm>
          </p:grpSpPr>
          <p:cxnSp>
            <p:nvCxnSpPr>
              <p:cNvPr id="63" name="Straight Connector 62"/>
              <p:cNvCxnSpPr/>
              <p:nvPr/>
            </p:nvCxnSpPr>
            <p:spPr>
              <a:xfrm>
                <a:off x="5711080" y="3761466"/>
                <a:ext cx="436612"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4" name="Group 49"/>
              <p:cNvGrpSpPr/>
              <p:nvPr/>
            </p:nvGrpSpPr>
            <p:grpSpPr>
              <a:xfrm>
                <a:off x="6147689" y="3428999"/>
                <a:ext cx="224663" cy="804485"/>
                <a:chOff x="6147513" y="3284983"/>
                <a:chExt cx="224663" cy="804485"/>
              </a:xfrm>
            </p:grpSpPr>
            <p:cxnSp>
              <p:nvCxnSpPr>
                <p:cNvPr id="65" name="Straight Arrow Connector 64"/>
                <p:cNvCxnSpPr/>
                <p:nvPr/>
              </p:nvCxnSpPr>
              <p:spPr>
                <a:xfrm>
                  <a:off x="6156176" y="3284984"/>
                  <a:ext cx="216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147513" y="4085566"/>
                  <a:ext cx="21830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156176" y="3284983"/>
                  <a:ext cx="0" cy="804485"/>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46" name="Flowchart: Process 45"/>
            <p:cNvSpPr/>
            <p:nvPr/>
          </p:nvSpPr>
          <p:spPr>
            <a:xfrm>
              <a:off x="6524956" y="692696"/>
              <a:ext cx="1071380" cy="68809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Calibri"/>
                  <a:ea typeface="+mn-ea"/>
                  <a:cs typeface="+mn-cs"/>
                </a:rPr>
                <a:t>HV Admin Team forwards Antenatal Record to appropriate HV Team</a:t>
              </a:r>
            </a:p>
          </p:txBody>
        </p:sp>
        <p:grpSp>
          <p:nvGrpSpPr>
            <p:cNvPr id="47" name="Group 82"/>
            <p:cNvGrpSpPr/>
            <p:nvPr/>
          </p:nvGrpSpPr>
          <p:grpSpPr>
            <a:xfrm>
              <a:off x="6044524" y="1031632"/>
              <a:ext cx="474929" cy="830566"/>
              <a:chOff x="5867840" y="3312248"/>
              <a:chExt cx="576000" cy="900000"/>
            </a:xfrm>
          </p:grpSpPr>
          <p:cxnSp>
            <p:nvCxnSpPr>
              <p:cNvPr id="58" name="Straight Connector 57"/>
              <p:cNvCxnSpPr/>
              <p:nvPr/>
            </p:nvCxnSpPr>
            <p:spPr>
              <a:xfrm>
                <a:off x="5867840" y="3789040"/>
                <a:ext cx="2520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9" name="Group 49"/>
              <p:cNvGrpSpPr/>
              <p:nvPr/>
            </p:nvGrpSpPr>
            <p:grpSpPr>
              <a:xfrm>
                <a:off x="6119840" y="3312248"/>
                <a:ext cx="324000" cy="900000"/>
                <a:chOff x="6119664" y="3168232"/>
                <a:chExt cx="324000" cy="900000"/>
              </a:xfrm>
            </p:grpSpPr>
            <p:cxnSp>
              <p:nvCxnSpPr>
                <p:cNvPr id="60" name="Straight Arrow Connector 59"/>
                <p:cNvCxnSpPr/>
                <p:nvPr/>
              </p:nvCxnSpPr>
              <p:spPr>
                <a:xfrm>
                  <a:off x="6119664" y="3168232"/>
                  <a:ext cx="324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119664" y="4068000"/>
                  <a:ext cx="252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119664" y="3168232"/>
                  <a:ext cx="0" cy="900000"/>
                </a:xfrm>
                <a:prstGeom prst="line">
                  <a:avLst/>
                </a:prstGeom>
                <a:ln w="19050"/>
              </p:spPr>
              <p:style>
                <a:lnRef idx="1">
                  <a:schemeClr val="accent1"/>
                </a:lnRef>
                <a:fillRef idx="0">
                  <a:schemeClr val="accent1"/>
                </a:fillRef>
                <a:effectRef idx="0">
                  <a:schemeClr val="accent1"/>
                </a:effectRef>
                <a:fontRef idx="minor">
                  <a:schemeClr val="tx1"/>
                </a:fontRef>
              </p:style>
            </p:cxnSp>
          </p:grpSp>
        </p:grpSp>
        <p:cxnSp>
          <p:nvCxnSpPr>
            <p:cNvPr id="48" name="Straight Arrow Connector 47"/>
            <p:cNvCxnSpPr/>
            <p:nvPr/>
          </p:nvCxnSpPr>
          <p:spPr>
            <a:xfrm>
              <a:off x="7416000" y="1764000"/>
              <a:ext cx="324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172400" y="4941168"/>
              <a:ext cx="36580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No</a:t>
              </a:r>
            </a:p>
          </p:txBody>
        </p:sp>
        <p:sp>
          <p:nvSpPr>
            <p:cNvPr id="50" name="Flowchart: Decision 49"/>
            <p:cNvSpPr/>
            <p:nvPr/>
          </p:nvSpPr>
          <p:spPr>
            <a:xfrm>
              <a:off x="7452320" y="3717032"/>
              <a:ext cx="1547664" cy="1152128"/>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497D"/>
                  </a:solidFill>
                  <a:effectLst/>
                  <a:uLnTx/>
                  <a:uFillTx/>
                  <a:latin typeface="Calibri"/>
                  <a:ea typeface="+mn-ea"/>
                  <a:cs typeface="+mn-cs"/>
                </a:rPr>
                <a:t>Has a non-continuing pregnancy been notified to the HV Admin Team?</a:t>
              </a:r>
            </a:p>
          </p:txBody>
        </p:sp>
        <p:sp>
          <p:nvSpPr>
            <p:cNvPr id="51" name="TextBox 50"/>
            <p:cNvSpPr txBox="1"/>
            <p:nvPr/>
          </p:nvSpPr>
          <p:spPr>
            <a:xfrm>
              <a:off x="7092280" y="4077072"/>
              <a:ext cx="38683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Yes</a:t>
              </a:r>
            </a:p>
          </p:txBody>
        </p:sp>
        <p:cxnSp>
          <p:nvCxnSpPr>
            <p:cNvPr id="52" name="Straight Connector 51"/>
            <p:cNvCxnSpPr/>
            <p:nvPr/>
          </p:nvCxnSpPr>
          <p:spPr>
            <a:xfrm flipH="1">
              <a:off x="4932000" y="4283976"/>
              <a:ext cx="2556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796136" y="4581128"/>
              <a:ext cx="1512713" cy="338554"/>
            </a:xfrm>
            <a:prstGeom prst="rect">
              <a:avLst/>
            </a:prstGeom>
            <a:solidFill>
              <a:schemeClr val="accent2">
                <a:lumMod val="20000"/>
                <a:lumOff val="80000"/>
              </a:schemeClr>
            </a:solidFill>
            <a:ln w="25400">
              <a:solidFill>
                <a:schemeClr val="accent1">
                  <a:shade val="5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497D"/>
                  </a:solidFill>
                  <a:effectLst/>
                  <a:uLnTx/>
                  <a:uFillTx/>
                  <a:latin typeface="Calibri"/>
                  <a:ea typeface="+mn-ea"/>
                  <a:cs typeface="+mn-cs"/>
                </a:rPr>
                <a:t>Forward information to appropriate HV Team</a:t>
              </a:r>
            </a:p>
          </p:txBody>
        </p:sp>
        <p:sp>
          <p:nvSpPr>
            <p:cNvPr id="54" name="Flowchart: Magnetic Disk 53"/>
            <p:cNvSpPr/>
            <p:nvPr/>
          </p:nvSpPr>
          <p:spPr>
            <a:xfrm>
              <a:off x="4283968" y="4509120"/>
              <a:ext cx="1346448" cy="720080"/>
            </a:xfrm>
            <a:prstGeom prst="flowChartMagneticDisk">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497D"/>
                  </a:solidFill>
                  <a:effectLst/>
                  <a:uLnTx/>
                  <a:uFillTx/>
                  <a:latin typeface="Calibri"/>
                  <a:ea typeface="+mn-ea"/>
                  <a:cs typeface="+mn-cs"/>
                </a:rPr>
                <a:t>HV Admin Team remove Antenatal Record from Database </a:t>
              </a:r>
            </a:p>
          </p:txBody>
        </p:sp>
        <p:cxnSp>
          <p:nvCxnSpPr>
            <p:cNvPr id="55" name="Straight Connector 54"/>
            <p:cNvCxnSpPr/>
            <p:nvPr/>
          </p:nvCxnSpPr>
          <p:spPr>
            <a:xfrm>
              <a:off x="6516216" y="4293096"/>
              <a:ext cx="0" cy="288000"/>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932040" y="4293096"/>
              <a:ext cx="0" cy="216000"/>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8244000" y="3132000"/>
              <a:ext cx="0" cy="576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5881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Question_mark_1.svg.png"/>
          <p:cNvPicPr>
            <a:picLocks noChangeAspect="1"/>
          </p:cNvPicPr>
          <p:nvPr/>
        </p:nvPicPr>
        <p:blipFill>
          <a:blip r:embed="rId3" cstate="email">
            <a:extLst>
              <a:ext uri="{28A0092B-C50C-407E-A947-70E740481C1C}">
                <a14:useLocalDpi xmlns:a14="http://schemas.microsoft.com/office/drawing/2010/main"/>
              </a:ext>
            </a:extLst>
          </a:blip>
          <a:srcRect l="5357" t="5040" r="7143" b="4241"/>
          <a:stretch>
            <a:fillRect/>
          </a:stretch>
        </p:blipFill>
        <p:spPr>
          <a:xfrm>
            <a:off x="0" y="764704"/>
            <a:ext cx="3995936" cy="5616624"/>
          </a:xfrm>
          <a:prstGeom prst="rect">
            <a:avLst/>
          </a:prstGeom>
        </p:spPr>
      </p:pic>
      <p:sp>
        <p:nvSpPr>
          <p:cNvPr id="2" name="Title 1"/>
          <p:cNvSpPr>
            <a:spLocks noGrp="1"/>
          </p:cNvSpPr>
          <p:nvPr>
            <p:ph type="title" idx="4294967295"/>
          </p:nvPr>
        </p:nvSpPr>
        <p:spPr>
          <a:xfrm>
            <a:off x="3923928" y="0"/>
            <a:ext cx="5220072" cy="1143000"/>
          </a:xfrm>
        </p:spPr>
        <p:txBody>
          <a:bodyPr>
            <a:normAutofit/>
          </a:bodyPr>
          <a:lstStyle/>
          <a:p>
            <a:r>
              <a:rPr lang="en-GB" sz="3200" b="1" dirty="0">
                <a:solidFill>
                  <a:srgbClr val="002060"/>
                </a:solidFill>
                <a:latin typeface="Arial" pitchFamily="34" charset="0"/>
                <a:cs typeface="Arial" pitchFamily="34" charset="0"/>
              </a:rPr>
              <a:t>First Define</a:t>
            </a:r>
            <a:br>
              <a:rPr lang="en-GB" sz="3200" b="1" dirty="0">
                <a:solidFill>
                  <a:srgbClr val="002060"/>
                </a:solidFill>
                <a:latin typeface="Arial" pitchFamily="34" charset="0"/>
                <a:cs typeface="Arial" pitchFamily="34" charset="0"/>
              </a:rPr>
            </a:br>
            <a:r>
              <a:rPr lang="en-GB" sz="3200" b="1" dirty="0">
                <a:solidFill>
                  <a:srgbClr val="002060"/>
                </a:solidFill>
                <a:latin typeface="Arial" pitchFamily="34" charset="0"/>
                <a:cs typeface="Arial" pitchFamily="34" charset="0"/>
              </a:rPr>
              <a:t>Your Rationale and Scope</a:t>
            </a:r>
          </a:p>
        </p:txBody>
      </p:sp>
      <p:sp>
        <p:nvSpPr>
          <p:cNvPr id="10" name="Rectangle 9"/>
          <p:cNvSpPr/>
          <p:nvPr/>
        </p:nvSpPr>
        <p:spPr>
          <a:xfrm>
            <a:off x="5004048" y="1916832"/>
            <a:ext cx="3576557" cy="54572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rial" pitchFamily="34" charset="0"/>
                <a:ea typeface="Times New Roman"/>
                <a:cs typeface="Arial" pitchFamily="34" charset="0"/>
              </a:rPr>
              <a:t>What’s the problem? </a:t>
            </a:r>
          </a:p>
        </p:txBody>
      </p:sp>
      <p:sp>
        <p:nvSpPr>
          <p:cNvPr id="11" name="Rectangle 10"/>
          <p:cNvSpPr/>
          <p:nvPr/>
        </p:nvSpPr>
        <p:spPr>
          <a:xfrm>
            <a:off x="5004048" y="2504873"/>
            <a:ext cx="3323346" cy="54572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Arial" pitchFamily="34" charset="0"/>
                <a:ea typeface="Times New Roman"/>
                <a:cs typeface="Arial" pitchFamily="34" charset="0"/>
              </a:rPr>
              <a:t>How do you know? </a:t>
            </a:r>
          </a:p>
        </p:txBody>
      </p:sp>
      <p:sp>
        <p:nvSpPr>
          <p:cNvPr id="12" name="Rectangle 11"/>
          <p:cNvSpPr/>
          <p:nvPr/>
        </p:nvSpPr>
        <p:spPr>
          <a:xfrm>
            <a:off x="5004048" y="3092914"/>
            <a:ext cx="334418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rial" pitchFamily="34" charset="0"/>
                <a:ea typeface="Times New Roman"/>
                <a:cs typeface="Arial" pitchFamily="34" charset="0"/>
              </a:rPr>
              <a:t>How big is the gap?</a:t>
            </a:r>
            <a:endParaRPr kumimoji="0" lang="en-GB" sz="18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13" name="Rectangle 12"/>
          <p:cNvSpPr/>
          <p:nvPr/>
        </p:nvSpPr>
        <p:spPr>
          <a:xfrm>
            <a:off x="5004048" y="3616322"/>
            <a:ext cx="3595793" cy="54572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Arial" pitchFamily="34" charset="0"/>
                <a:ea typeface="Times New Roman"/>
                <a:cs typeface="Arial" pitchFamily="34" charset="0"/>
              </a:rPr>
              <a:t>Who will be affected?</a:t>
            </a:r>
          </a:p>
        </p:txBody>
      </p:sp>
      <p:sp>
        <p:nvSpPr>
          <p:cNvPr id="14" name="Rectangle 13"/>
          <p:cNvSpPr/>
          <p:nvPr/>
        </p:nvSpPr>
        <p:spPr>
          <a:xfrm>
            <a:off x="5004048" y="4204363"/>
            <a:ext cx="2281394" cy="54572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rial" pitchFamily="34" charset="0"/>
                <a:ea typeface="Times New Roman"/>
                <a:cs typeface="Arial" pitchFamily="34" charset="0"/>
              </a:rPr>
              <a:t>Strategic fit? </a:t>
            </a:r>
          </a:p>
        </p:txBody>
      </p:sp>
      <p:sp>
        <p:nvSpPr>
          <p:cNvPr id="16" name="Rectangle 15"/>
          <p:cNvSpPr/>
          <p:nvPr/>
        </p:nvSpPr>
        <p:spPr>
          <a:xfrm>
            <a:off x="5004048" y="5445224"/>
            <a:ext cx="4222631" cy="54572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rial" pitchFamily="34" charset="0"/>
                <a:ea typeface="Times New Roman"/>
                <a:cs typeface="Arial" pitchFamily="34" charset="0"/>
              </a:rPr>
              <a:t>Realistic timescale -why?</a:t>
            </a:r>
          </a:p>
        </p:txBody>
      </p:sp>
      <p:sp>
        <p:nvSpPr>
          <p:cNvPr id="15" name="Rectangle 14"/>
          <p:cNvSpPr/>
          <p:nvPr/>
        </p:nvSpPr>
        <p:spPr>
          <a:xfrm>
            <a:off x="5004048" y="4797152"/>
            <a:ext cx="3816424" cy="54572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Arial" pitchFamily="34" charset="0"/>
                <a:ea typeface="Times New Roman"/>
                <a:cs typeface="Arial" pitchFamily="34" charset="0"/>
              </a:rPr>
              <a:t>Expected impact?</a:t>
            </a:r>
          </a:p>
        </p:txBody>
      </p:sp>
    </p:spTree>
    <p:extLst>
      <p:ext uri="{BB962C8B-B14F-4D97-AF65-F5344CB8AC3E}">
        <p14:creationId xmlns:p14="http://schemas.microsoft.com/office/powerpoint/2010/main" val="3822707079"/>
      </p:ext>
    </p:extLst>
  </p:cSld>
  <p:clrMapOvr>
    <a:masterClrMapping/>
  </p:clrMapOvr>
  <mc:AlternateContent xmlns:mc="http://schemas.openxmlformats.org/markup-compatibility/2006" xmlns:p14="http://schemas.microsoft.com/office/powerpoint/2010/main">
    <mc:Choice Requires="p14">
      <p:transition p14:dur="10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470025"/>
          </a:xfrm>
        </p:spPr>
        <p:txBody>
          <a:bodyPr>
            <a:normAutofit fontScale="90000"/>
          </a:bodyPr>
          <a:lstStyle/>
          <a:p>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a:latin typeface="Verdana" pitchFamily="34" charset="0"/>
                <a:ea typeface="Verdana" pitchFamily="34" charset="0"/>
                <a:cs typeface="Verdana" pitchFamily="34" charset="0"/>
              </a:rPr>
              <a:t/>
            </a:r>
            <a:br>
              <a:rPr lang="en-GB" dirty="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Reflect</a:t>
            </a:r>
            <a:br>
              <a:rPr lang="en-GB" dirty="0" smtClean="0">
                <a:latin typeface="Verdana" pitchFamily="34" charset="0"/>
                <a:ea typeface="Verdana" pitchFamily="34" charset="0"/>
                <a:cs typeface="Verdana" pitchFamily="34" charset="0"/>
              </a:rPr>
            </a:br>
            <a:endParaRPr lang="en-GB" dirty="0">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539552" y="1772816"/>
            <a:ext cx="7992888" cy="4032448"/>
          </a:xfrm>
        </p:spPr>
        <p:txBody>
          <a:bodyPr>
            <a:noAutofit/>
          </a:bodyPr>
          <a:lstStyle/>
          <a:p>
            <a:pPr algn="l"/>
            <a:endParaRPr lang="en-GB" dirty="0" smtClean="0">
              <a:latin typeface="Verdana" pitchFamily="34" charset="0"/>
              <a:ea typeface="Verdana" pitchFamily="34" charset="0"/>
              <a:cs typeface="Verdana" pitchFamily="34" charset="0"/>
            </a:endParaRPr>
          </a:p>
          <a:p>
            <a:pPr algn="l"/>
            <a:r>
              <a:rPr lang="en-GB" dirty="0" smtClean="0">
                <a:solidFill>
                  <a:schemeClr val="tx1"/>
                </a:solidFill>
                <a:latin typeface="Verdana" pitchFamily="34" charset="0"/>
                <a:ea typeface="Verdana" pitchFamily="34" charset="0"/>
                <a:cs typeface="Verdana" pitchFamily="34" charset="0"/>
              </a:rPr>
              <a:t>What is in our current improvement plan?</a:t>
            </a:r>
          </a:p>
          <a:p>
            <a:pPr algn="l"/>
            <a:r>
              <a:rPr lang="en-GB" dirty="0" smtClean="0">
                <a:solidFill>
                  <a:srgbClr val="FF0000"/>
                </a:solidFill>
                <a:latin typeface="Verdana" pitchFamily="34" charset="0"/>
                <a:ea typeface="Verdana" pitchFamily="34" charset="0"/>
                <a:cs typeface="Verdana" pitchFamily="34" charset="0"/>
              </a:rPr>
              <a:t>What are the priorities?</a:t>
            </a:r>
          </a:p>
          <a:p>
            <a:pPr algn="l"/>
            <a:r>
              <a:rPr lang="en-GB" dirty="0" smtClean="0">
                <a:solidFill>
                  <a:schemeClr val="tx1"/>
                </a:solidFill>
                <a:latin typeface="Verdana" pitchFamily="34" charset="0"/>
                <a:ea typeface="Verdana" pitchFamily="34" charset="0"/>
                <a:cs typeface="Verdana" pitchFamily="34" charset="0"/>
              </a:rPr>
              <a:t>What will better look like?</a:t>
            </a:r>
          </a:p>
          <a:p>
            <a:pPr algn="l"/>
            <a:r>
              <a:rPr lang="en-GB" dirty="0" smtClean="0">
                <a:solidFill>
                  <a:schemeClr val="tx1"/>
                </a:solidFill>
                <a:latin typeface="Verdana" pitchFamily="34" charset="0"/>
                <a:ea typeface="Verdana" pitchFamily="34" charset="0"/>
                <a:cs typeface="Verdana" pitchFamily="34" charset="0"/>
              </a:rPr>
              <a:t>By how much? By when?</a:t>
            </a:r>
          </a:p>
          <a:p>
            <a:pPr algn="l"/>
            <a:r>
              <a:rPr lang="en-GB" dirty="0" smtClean="0">
                <a:solidFill>
                  <a:schemeClr val="tx1"/>
                </a:solidFill>
                <a:latin typeface="Verdana" pitchFamily="34" charset="0"/>
                <a:ea typeface="Verdana" pitchFamily="34" charset="0"/>
                <a:cs typeface="Verdana" pitchFamily="34" charset="0"/>
              </a:rPr>
              <a:t>How will we know if we’re improving?</a:t>
            </a:r>
          </a:p>
          <a:p>
            <a:pPr algn="l"/>
            <a:endParaRPr lang="en-GB" sz="2400" dirty="0">
              <a:latin typeface="Verdana" pitchFamily="34" charset="0"/>
              <a:ea typeface="Verdana" pitchFamily="34" charset="0"/>
              <a:cs typeface="Verdana"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260648"/>
            <a:ext cx="1744980" cy="1676400"/>
          </a:xfrm>
          <a:prstGeom prst="rect">
            <a:avLst/>
          </a:prstGeom>
        </p:spPr>
      </p:pic>
    </p:spTree>
    <p:extLst>
      <p:ext uri="{BB962C8B-B14F-4D97-AF65-F5344CB8AC3E}">
        <p14:creationId xmlns:p14="http://schemas.microsoft.com/office/powerpoint/2010/main" val="441715870"/>
      </p:ext>
    </p:extLst>
  </p:cSld>
  <p:clrMapOvr>
    <a:masterClrMapping/>
  </p:clrMapOvr>
  <mc:AlternateContent xmlns:mc="http://schemas.openxmlformats.org/markup-compatibility/2006" xmlns:p14="http://schemas.microsoft.com/office/powerpoint/2010/main">
    <mc:Choice Requires="p14">
      <p:transition spd="slow" p14:dur="2000" advTm="35775"/>
    </mc:Choice>
    <mc:Fallback xmlns="">
      <p:transition spd="slow" advTm="3577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What am I trying to accomplish?</a:t>
            </a:r>
            <a:endParaRPr lang="en-GB" dirty="0">
              <a:solidFill>
                <a:srgbClr val="7030A0"/>
              </a:solidFill>
            </a:endParaRPr>
          </a:p>
        </p:txBody>
      </p:sp>
      <p:sp>
        <p:nvSpPr>
          <p:cNvPr id="6" name="Content Placeholder 5"/>
          <p:cNvSpPr>
            <a:spLocks noGrp="1"/>
          </p:cNvSpPr>
          <p:nvPr>
            <p:ph idx="1"/>
          </p:nvPr>
        </p:nvSpPr>
        <p:spPr/>
        <p:txBody>
          <a:bodyPr/>
          <a:lstStyle/>
          <a:p>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576" y="1484782"/>
            <a:ext cx="7632848" cy="4887721"/>
          </a:xfrm>
          <a:prstGeom prst="rect">
            <a:avLst/>
          </a:prstGeom>
        </p:spPr>
      </p:pic>
    </p:spTree>
    <p:extLst>
      <p:ext uri="{BB962C8B-B14F-4D97-AF65-F5344CB8AC3E}">
        <p14:creationId xmlns:p14="http://schemas.microsoft.com/office/powerpoint/2010/main" val="4137183307"/>
      </p:ext>
    </p:extLst>
  </p:cSld>
  <p:clrMapOvr>
    <a:masterClrMapping/>
  </p:clrMapOvr>
  <mc:AlternateContent xmlns:mc="http://schemas.openxmlformats.org/markup-compatibility/2006" xmlns:p14="http://schemas.microsoft.com/office/powerpoint/2010/main">
    <mc:Choice Requires="p14">
      <p:transition spd="slow" p14:dur="2000" advTm="28763"/>
    </mc:Choice>
    <mc:Fallback xmlns="">
      <p:transition spd="slow" advTm="2876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0" y="188640"/>
            <a:ext cx="9144000" cy="5904656"/>
          </a:xfrm>
        </p:spPr>
      </p:pic>
    </p:spTree>
    <p:extLst>
      <p:ext uri="{BB962C8B-B14F-4D97-AF65-F5344CB8AC3E}">
        <p14:creationId xmlns:p14="http://schemas.microsoft.com/office/powerpoint/2010/main" val="1707843352"/>
      </p:ext>
    </p:extLst>
  </p:cSld>
  <p:clrMapOvr>
    <a:masterClrMapping/>
  </p:clrMapOvr>
  <mc:AlternateContent xmlns:mc="http://schemas.openxmlformats.org/markup-compatibility/2006" xmlns:p14="http://schemas.microsoft.com/office/powerpoint/2010/main">
    <mc:Choice Requires="p14">
      <p:transition spd="slow" p14:dur="2000" advTm="11173"/>
    </mc:Choice>
    <mc:Fallback xmlns="">
      <p:transition spd="slow" advTm="1117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474226" y="640703"/>
            <a:ext cx="5148064" cy="1325563"/>
          </a:xfrm>
        </p:spPr>
        <p:txBody>
          <a:bodyPr>
            <a:normAutofit fontScale="90000"/>
          </a:bodyPr>
          <a:lstStyle/>
          <a:p>
            <a:pPr algn="ctr" eaLnBrk="1" hangingPunct="1"/>
            <a:r>
              <a:rPr lang="en-GB" altLang="en-US" sz="4000" b="1" dirty="0">
                <a:solidFill>
                  <a:srgbClr val="002060"/>
                </a:solidFill>
                <a:latin typeface="Arial" pitchFamily="34" charset="0"/>
                <a:cs typeface="Arial" pitchFamily="34" charset="0"/>
              </a:rPr>
              <a:t>Constructing </a:t>
            </a:r>
            <a:br>
              <a:rPr lang="en-GB" altLang="en-US" sz="4000" b="1" dirty="0">
                <a:solidFill>
                  <a:srgbClr val="002060"/>
                </a:solidFill>
                <a:latin typeface="Arial" pitchFamily="34" charset="0"/>
                <a:cs typeface="Arial" pitchFamily="34" charset="0"/>
              </a:rPr>
            </a:br>
            <a:r>
              <a:rPr lang="en-GB" altLang="en-US" sz="4000" b="1" dirty="0">
                <a:solidFill>
                  <a:srgbClr val="002060"/>
                </a:solidFill>
                <a:latin typeface="Arial" pitchFamily="34" charset="0"/>
                <a:cs typeface="Arial" pitchFamily="34" charset="0"/>
              </a:rPr>
              <a:t>an Aim </a:t>
            </a:r>
            <a:br>
              <a:rPr lang="en-GB" altLang="en-US" sz="4000" b="1" dirty="0">
                <a:solidFill>
                  <a:srgbClr val="002060"/>
                </a:solidFill>
                <a:latin typeface="Arial" pitchFamily="34" charset="0"/>
                <a:cs typeface="Arial" pitchFamily="34" charset="0"/>
              </a:rPr>
            </a:br>
            <a:r>
              <a:rPr lang="en-GB" altLang="en-US" sz="4000" b="1" dirty="0">
                <a:solidFill>
                  <a:srgbClr val="002060"/>
                </a:solidFill>
                <a:latin typeface="Arial" pitchFamily="34" charset="0"/>
                <a:cs typeface="Arial" pitchFamily="34" charset="0"/>
              </a:rPr>
              <a:t>Statement</a:t>
            </a:r>
          </a:p>
        </p:txBody>
      </p:sp>
      <p:sp>
        <p:nvSpPr>
          <p:cNvPr id="3" name="Content Placeholder 2"/>
          <p:cNvSpPr>
            <a:spLocks noGrp="1"/>
          </p:cNvSpPr>
          <p:nvPr>
            <p:ph idx="1"/>
          </p:nvPr>
        </p:nvSpPr>
        <p:spPr>
          <a:xfrm>
            <a:off x="5501231" y="2536427"/>
            <a:ext cx="3452813" cy="3311525"/>
          </a:xfrm>
        </p:spPr>
        <p:txBody>
          <a:bodyPr rtlCol="0">
            <a:normAutofit/>
          </a:bodyPr>
          <a:lstStyle/>
          <a:p>
            <a:pPr marL="457200" indent="-457200" eaLnBrk="1" fontAlgn="auto" hangingPunct="1">
              <a:spcAft>
                <a:spcPts val="0"/>
              </a:spcAft>
              <a:buNone/>
              <a:defRPr/>
            </a:pPr>
            <a:r>
              <a:rPr lang="en-GB" sz="4400" dirty="0">
                <a:solidFill>
                  <a:srgbClr val="0070C0"/>
                </a:solidFill>
                <a:latin typeface="Arial" panose="020B0604020202020204" pitchFamily="34" charset="0"/>
                <a:cs typeface="Arial" panose="020B0604020202020204" pitchFamily="34" charset="0"/>
              </a:rPr>
              <a:t>S</a:t>
            </a:r>
            <a:r>
              <a:rPr lang="en-GB" sz="4400" dirty="0">
                <a:solidFill>
                  <a:srgbClr val="002060"/>
                </a:solidFill>
                <a:latin typeface="Arial" panose="020B0604020202020204" pitchFamily="34" charset="0"/>
                <a:cs typeface="Arial" panose="020B0604020202020204" pitchFamily="34" charset="0"/>
              </a:rPr>
              <a:t>pecific</a:t>
            </a:r>
          </a:p>
          <a:p>
            <a:pPr marL="457200" indent="-457200" eaLnBrk="1" fontAlgn="auto" hangingPunct="1">
              <a:spcAft>
                <a:spcPts val="0"/>
              </a:spcAft>
              <a:buNone/>
              <a:defRPr/>
            </a:pPr>
            <a:r>
              <a:rPr lang="en-GB" sz="4400" dirty="0">
                <a:solidFill>
                  <a:srgbClr val="0070C0"/>
                </a:solidFill>
                <a:latin typeface="Arial" panose="020B0604020202020204" pitchFamily="34" charset="0"/>
                <a:cs typeface="Arial" panose="020B0604020202020204" pitchFamily="34" charset="0"/>
              </a:rPr>
              <a:t>T</a:t>
            </a:r>
            <a:r>
              <a:rPr lang="en-GB" sz="4400" dirty="0">
                <a:solidFill>
                  <a:srgbClr val="002060"/>
                </a:solidFill>
                <a:latin typeface="Arial" panose="020B0604020202020204" pitchFamily="34" charset="0"/>
                <a:cs typeface="Arial" panose="020B0604020202020204" pitchFamily="34" charset="0"/>
              </a:rPr>
              <a:t>imebound</a:t>
            </a:r>
          </a:p>
          <a:p>
            <a:pPr marL="457200" indent="-457200" eaLnBrk="1" fontAlgn="auto" hangingPunct="1">
              <a:spcAft>
                <a:spcPts val="0"/>
              </a:spcAft>
              <a:buNone/>
              <a:defRPr/>
            </a:pPr>
            <a:r>
              <a:rPr lang="en-GB" sz="4400" dirty="0">
                <a:solidFill>
                  <a:srgbClr val="0070C0"/>
                </a:solidFill>
                <a:latin typeface="Arial" panose="020B0604020202020204" pitchFamily="34" charset="0"/>
                <a:cs typeface="Arial" panose="020B0604020202020204" pitchFamily="34" charset="0"/>
              </a:rPr>
              <a:t>A</a:t>
            </a:r>
            <a:r>
              <a:rPr lang="en-GB" sz="4400" dirty="0">
                <a:solidFill>
                  <a:srgbClr val="002060"/>
                </a:solidFill>
                <a:latin typeface="Arial" panose="020B0604020202020204" pitchFamily="34" charset="0"/>
                <a:cs typeface="Arial" panose="020B0604020202020204" pitchFamily="34" charset="0"/>
              </a:rPr>
              <a:t>ligned</a:t>
            </a:r>
          </a:p>
          <a:p>
            <a:pPr marL="457200" indent="-457200" eaLnBrk="1" fontAlgn="auto" hangingPunct="1">
              <a:spcAft>
                <a:spcPts val="0"/>
              </a:spcAft>
              <a:buNone/>
              <a:defRPr/>
            </a:pPr>
            <a:r>
              <a:rPr lang="en-GB" sz="4400" dirty="0">
                <a:solidFill>
                  <a:srgbClr val="0070C0"/>
                </a:solidFill>
                <a:latin typeface="Arial" panose="020B0604020202020204" pitchFamily="34" charset="0"/>
                <a:cs typeface="Arial" panose="020B0604020202020204" pitchFamily="34" charset="0"/>
              </a:rPr>
              <a:t>N</a:t>
            </a:r>
            <a:r>
              <a:rPr lang="en-GB" sz="4400" dirty="0">
                <a:solidFill>
                  <a:srgbClr val="002060"/>
                </a:solidFill>
                <a:latin typeface="Arial" panose="020B0604020202020204" pitchFamily="34" charset="0"/>
                <a:cs typeface="Arial" panose="020B0604020202020204" pitchFamily="34" charset="0"/>
              </a:rPr>
              <a:t>umeric</a:t>
            </a:r>
          </a:p>
          <a:p>
            <a:pPr eaLnBrk="1" fontAlgn="auto" hangingPunct="1">
              <a:spcAft>
                <a:spcPts val="0"/>
              </a:spcAft>
              <a:defRPr/>
            </a:pPr>
            <a:endParaRPr lang="en-GB" dirty="0"/>
          </a:p>
          <a:p>
            <a:pPr eaLnBrk="1" fontAlgn="auto" hangingPunct="1">
              <a:spcAft>
                <a:spcPts val="0"/>
              </a:spcAft>
              <a:defRPr/>
            </a:pPr>
            <a:endParaRPr lang="en-GB" dirty="0"/>
          </a:p>
        </p:txBody>
      </p:sp>
      <p:pic>
        <p:nvPicPr>
          <p:cNvPr id="4" name="Picture 3">
            <a:extLst>
              <a:ext uri="{FF2B5EF4-FFF2-40B4-BE49-F238E27FC236}">
                <a16:creationId xmlns:a16="http://schemas.microsoft.com/office/drawing/2014/main" xmlns="" id="{EEFA6787-C996-4FFB-BA14-F010F7132C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03485"/>
            <a:ext cx="4832985" cy="5114629"/>
          </a:xfrm>
          <a:prstGeom prst="rect">
            <a:avLst/>
          </a:prstGeom>
        </p:spPr>
      </p:pic>
    </p:spTree>
    <p:extLst>
      <p:ext uri="{BB962C8B-B14F-4D97-AF65-F5344CB8AC3E}">
        <p14:creationId xmlns:p14="http://schemas.microsoft.com/office/powerpoint/2010/main" val="1624587451"/>
      </p:ext>
    </p:extLst>
  </p:cSld>
  <p:clrMapOvr>
    <a:masterClrMapping/>
  </p:clrMapOvr>
  <mc:AlternateContent xmlns:mc="http://schemas.openxmlformats.org/markup-compatibility/2006" xmlns:p14="http://schemas.microsoft.com/office/powerpoint/2010/main">
    <mc:Choice Requires="p14">
      <p:transition p14:dur="100" advClick="0" advTm="10000"/>
    </mc:Choice>
    <mc:Fallback xmlns="">
      <p:transition advClick="0" advTm="1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572000" y="4653136"/>
            <a:ext cx="4248472" cy="1847850"/>
          </a:xfr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404664"/>
            <a:ext cx="2857500" cy="1600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1095" y="2996952"/>
            <a:ext cx="3560865" cy="18478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27984" y="1556792"/>
            <a:ext cx="3371850" cy="1352550"/>
          </a:xfrm>
          <a:prstGeom prst="rect">
            <a:avLst/>
          </a:prstGeom>
        </p:spPr>
      </p:pic>
    </p:spTree>
    <p:extLst>
      <p:ext uri="{BB962C8B-B14F-4D97-AF65-F5344CB8AC3E}">
        <p14:creationId xmlns:p14="http://schemas.microsoft.com/office/powerpoint/2010/main" val="3771915736"/>
      </p:ext>
    </p:extLst>
  </p:cSld>
  <p:clrMapOvr>
    <a:masterClrMapping/>
  </p:clrMapOvr>
  <mc:AlternateContent xmlns:mc="http://schemas.openxmlformats.org/markup-compatibility/2006" xmlns:p14="http://schemas.microsoft.com/office/powerpoint/2010/main">
    <mc:Choice Requires="p14">
      <p:transition spd="slow" p14:dur="2000" advTm="52160"/>
    </mc:Choice>
    <mc:Fallback xmlns="">
      <p:transition spd="slow" advTm="5216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txBox="1">
            <a:spLocks noGrp="1"/>
          </p:cNvSpPr>
          <p:nvPr/>
        </p:nvSpPr>
        <p:spPr bwMode="auto">
          <a:xfrm>
            <a:off x="1676161" y="6153767"/>
            <a:ext cx="5257440" cy="4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a:lnSpc>
                <a:spcPct val="93000"/>
              </a:lnSpc>
              <a:spcAft>
                <a:spcPts val="1413"/>
              </a:spcAft>
              <a:buClr>
                <a:srgbClr val="000000"/>
              </a:buClr>
              <a:buSzPct val="100000"/>
              <a:buFont typeface="Times New Roman" pitchFamily="18" charset="0"/>
              <a:defRPr sz="3200">
                <a:solidFill>
                  <a:srgbClr val="000000"/>
                </a:solidFill>
                <a:latin typeface="Arial" charset="0"/>
                <a:ea typeface="SimSun" pitchFamily="2" charset="-122"/>
              </a:defRPr>
            </a:lvl1pPr>
            <a:lvl2pPr>
              <a:lnSpc>
                <a:spcPct val="93000"/>
              </a:lnSpc>
              <a:spcAft>
                <a:spcPts val="1138"/>
              </a:spcAft>
              <a:buClr>
                <a:srgbClr val="000000"/>
              </a:buClr>
              <a:buSzPct val="100000"/>
              <a:buFont typeface="Times New Roman" pitchFamily="18" charset="0"/>
              <a:defRPr sz="2800">
                <a:solidFill>
                  <a:srgbClr val="000000"/>
                </a:solidFill>
                <a:latin typeface="Arial" charset="0"/>
                <a:ea typeface="SimSun" pitchFamily="2" charset="-122"/>
              </a:defRPr>
            </a:lvl2pPr>
            <a:lvl3pPr>
              <a:lnSpc>
                <a:spcPct val="93000"/>
              </a:lnSpc>
              <a:spcAft>
                <a:spcPts val="850"/>
              </a:spcAft>
              <a:buClr>
                <a:srgbClr val="000000"/>
              </a:buClr>
              <a:buSzPct val="100000"/>
              <a:buFont typeface="Times New Roman" pitchFamily="18" charset="0"/>
              <a:defRPr sz="2400">
                <a:solidFill>
                  <a:srgbClr val="000000"/>
                </a:solidFill>
                <a:latin typeface="Arial" charset="0"/>
                <a:ea typeface="SimSun" pitchFamily="2" charset="-122"/>
              </a:defRPr>
            </a:lvl3pPr>
            <a:lvl4pPr>
              <a:lnSpc>
                <a:spcPct val="93000"/>
              </a:lnSpc>
              <a:spcAft>
                <a:spcPts val="575"/>
              </a:spcAft>
              <a:buClr>
                <a:srgbClr val="000000"/>
              </a:buClr>
              <a:buSzPct val="100000"/>
              <a:buFont typeface="Times New Roman" pitchFamily="18" charset="0"/>
              <a:defRPr sz="2000">
                <a:solidFill>
                  <a:srgbClr val="000000"/>
                </a:solidFill>
                <a:latin typeface="Arial" charset="0"/>
                <a:ea typeface="SimSun" pitchFamily="2" charset="-122"/>
              </a:defRPr>
            </a:lvl4pPr>
            <a:lvl5pPr>
              <a:lnSpc>
                <a:spcPct val="93000"/>
              </a:lnSpc>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9pPr>
          </a:lstStyle>
          <a:p>
            <a:pPr algn="ctr" eaLnBrk="1" hangingPunct="1">
              <a:spcAft>
                <a:spcPct val="0"/>
              </a:spcAft>
            </a:pPr>
            <a:endParaRPr lang="en-US" altLang="en-US" sz="1400" dirty="0">
              <a:solidFill>
                <a:srgbClr val="FFFFFF"/>
              </a:solidFill>
              <a:cs typeface="Arial" charset="0"/>
            </a:endParaRPr>
          </a:p>
          <a:p>
            <a:pPr algn="ctr" eaLnBrk="1" hangingPunct="1">
              <a:spcAft>
                <a:spcPct val="0"/>
              </a:spcAft>
            </a:pPr>
            <a:endParaRPr lang="en-US" altLang="en-US" sz="1400" dirty="0">
              <a:solidFill>
                <a:srgbClr val="FFFFFF"/>
              </a:solidFill>
              <a:cs typeface="Arial" charset="0"/>
            </a:endParaRPr>
          </a:p>
        </p:txBody>
      </p:sp>
      <p:sp>
        <p:nvSpPr>
          <p:cNvPr id="3" name="Rectangle 2"/>
          <p:cNvSpPr txBox="1">
            <a:spLocks noChangeArrowheads="1"/>
          </p:cNvSpPr>
          <p:nvPr/>
        </p:nvSpPr>
        <p:spPr>
          <a:xfrm>
            <a:off x="456480" y="275069"/>
            <a:ext cx="8231040" cy="933218"/>
          </a:xfrm>
          <a:prstGeom prst="rect">
            <a:avLst/>
          </a:prstGeom>
        </p:spPr>
        <p:txBody>
          <a:bodyPr lIns="91430" tIns="45715" rIns="91430" bIns="45715" anchor="ctr">
            <a:normAutofit fontScale="25000" lnSpcReduction="20000"/>
          </a:bodyPr>
          <a:lstStyle>
            <a:lvl1pPr algn="l" defTabSz="457200" rtl="0" eaLnBrk="1" latinLnBrk="0" hangingPunct="1">
              <a:spcBef>
                <a:spcPct val="0"/>
              </a:spcBef>
              <a:buNone/>
              <a:defRPr sz="4400" kern="1200">
                <a:solidFill>
                  <a:srgbClr val="A24299"/>
                </a:solidFill>
                <a:latin typeface="+mj-lt"/>
                <a:ea typeface="+mj-ea"/>
                <a:cs typeface="+mj-cs"/>
              </a:defRPr>
            </a:lvl1pPr>
          </a:lstStyle>
          <a:p>
            <a:pPr>
              <a:lnSpc>
                <a:spcPct val="93000"/>
              </a:lnSpc>
              <a:buClr>
                <a:srgbClr val="000000"/>
              </a:buClr>
              <a:buSzPct val="100000"/>
              <a:buFont typeface="Times New Roman" panose="02020603050405020304" pitchFamily="18" charset="0"/>
              <a:buNone/>
              <a:defRPr/>
            </a:pPr>
            <a:r>
              <a:rPr lang="en-US" sz="3200" b="1" dirty="0"/>
              <a:t/>
            </a:r>
            <a:br>
              <a:rPr lang="en-US" sz="3200" b="1" dirty="0"/>
            </a:br>
            <a:r>
              <a:rPr lang="en-US" sz="14500" dirty="0">
                <a:solidFill>
                  <a:srgbClr val="0070C0"/>
                </a:solidFill>
                <a:latin typeface="Calibri" panose="020F0502020204030204" pitchFamily="34" charset="0"/>
              </a:rPr>
              <a:t>Falkirk : Aim Statements</a:t>
            </a:r>
            <a:r>
              <a:rPr lang="en-US" sz="14500" dirty="0"/>
              <a:t/>
            </a:r>
            <a:br>
              <a:rPr lang="en-US" sz="14500" dirty="0"/>
            </a:br>
            <a:endParaRPr lang="en-US" sz="14500" dirty="0"/>
          </a:p>
        </p:txBody>
      </p:sp>
      <p:sp>
        <p:nvSpPr>
          <p:cNvPr id="26628" name="Rectangle 3"/>
          <p:cNvSpPr txBox="1">
            <a:spLocks noChangeArrowheads="1"/>
          </p:cNvSpPr>
          <p:nvPr/>
        </p:nvSpPr>
        <p:spPr bwMode="auto">
          <a:xfrm>
            <a:off x="305281" y="923137"/>
            <a:ext cx="8534880" cy="490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609600" indent="-609600" defTabSz="457200">
              <a:lnSpc>
                <a:spcPct val="93000"/>
              </a:lnSpc>
              <a:spcAft>
                <a:spcPts val="1413"/>
              </a:spcAft>
              <a:buClr>
                <a:srgbClr val="000000"/>
              </a:buClr>
              <a:buSzPct val="100000"/>
              <a:buFont typeface="Times New Roman" pitchFamily="18" charset="0"/>
              <a:defRPr sz="3200">
                <a:solidFill>
                  <a:srgbClr val="000000"/>
                </a:solidFill>
                <a:latin typeface="Arial" charset="0"/>
                <a:ea typeface="SimSun" pitchFamily="2" charset="-122"/>
              </a:defRPr>
            </a:lvl1pPr>
            <a:lvl2pPr defTabSz="457200">
              <a:lnSpc>
                <a:spcPct val="93000"/>
              </a:lnSpc>
              <a:spcAft>
                <a:spcPts val="1138"/>
              </a:spcAft>
              <a:buClr>
                <a:srgbClr val="000000"/>
              </a:buClr>
              <a:buSzPct val="100000"/>
              <a:buFont typeface="Times New Roman" pitchFamily="18" charset="0"/>
              <a:defRPr sz="2800">
                <a:solidFill>
                  <a:srgbClr val="000000"/>
                </a:solidFill>
                <a:latin typeface="Arial" charset="0"/>
                <a:ea typeface="SimSun" pitchFamily="2" charset="-122"/>
              </a:defRPr>
            </a:lvl2pPr>
            <a:lvl3pPr defTabSz="457200">
              <a:lnSpc>
                <a:spcPct val="93000"/>
              </a:lnSpc>
              <a:spcAft>
                <a:spcPts val="850"/>
              </a:spcAft>
              <a:buClr>
                <a:srgbClr val="000000"/>
              </a:buClr>
              <a:buSzPct val="100000"/>
              <a:buFont typeface="Times New Roman" pitchFamily="18" charset="0"/>
              <a:defRPr sz="2400">
                <a:solidFill>
                  <a:srgbClr val="000000"/>
                </a:solidFill>
                <a:latin typeface="Arial" charset="0"/>
                <a:ea typeface="SimSun" pitchFamily="2" charset="-122"/>
              </a:defRPr>
            </a:lvl3pPr>
            <a:lvl4pPr defTabSz="457200">
              <a:lnSpc>
                <a:spcPct val="93000"/>
              </a:lnSpc>
              <a:spcAft>
                <a:spcPts val="575"/>
              </a:spcAft>
              <a:buClr>
                <a:srgbClr val="000000"/>
              </a:buClr>
              <a:buSzPct val="100000"/>
              <a:buFont typeface="Times New Roman" pitchFamily="18" charset="0"/>
              <a:defRPr sz="2000">
                <a:solidFill>
                  <a:srgbClr val="000000"/>
                </a:solidFill>
                <a:latin typeface="Arial" charset="0"/>
                <a:ea typeface="SimSun" pitchFamily="2" charset="-122"/>
              </a:defRPr>
            </a:lvl4pPr>
            <a:lvl5pPr defTabSz="457200">
              <a:lnSpc>
                <a:spcPct val="93000"/>
              </a:lnSpc>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9pPr>
          </a:lstStyle>
          <a:p>
            <a:pPr eaLnBrk="1" hangingPunct="1">
              <a:lnSpc>
                <a:spcPct val="80000"/>
              </a:lnSpc>
              <a:spcBef>
                <a:spcPct val="20000"/>
              </a:spcBef>
              <a:spcAft>
                <a:spcPct val="0"/>
              </a:spcAft>
              <a:buFont typeface="Arial" charset="0"/>
              <a:buChar char="•"/>
            </a:pPr>
            <a:endParaRPr lang="en-GB" altLang="en-US" sz="2200" dirty="0">
              <a:solidFill>
                <a:srgbClr val="FF0000"/>
              </a:solidFill>
              <a:latin typeface="Calibri" pitchFamily="34" charset="0"/>
            </a:endParaRPr>
          </a:p>
          <a:p>
            <a:pPr eaLnBrk="1" hangingPunct="1">
              <a:lnSpc>
                <a:spcPct val="80000"/>
              </a:lnSpc>
              <a:spcBef>
                <a:spcPct val="20000"/>
              </a:spcBef>
              <a:spcAft>
                <a:spcPct val="0"/>
              </a:spcAft>
              <a:buFont typeface="Arial" charset="0"/>
              <a:buChar char="•"/>
            </a:pPr>
            <a:r>
              <a:rPr lang="en-GB" altLang="en-US" sz="2200" dirty="0">
                <a:solidFill>
                  <a:srgbClr val="FF0000"/>
                </a:solidFill>
                <a:latin typeface="Calibri" pitchFamily="34" charset="0"/>
              </a:rPr>
              <a:t>Attendance will improve</a:t>
            </a:r>
          </a:p>
          <a:p>
            <a:pPr eaLnBrk="1" hangingPunct="1">
              <a:lnSpc>
                <a:spcPct val="80000"/>
              </a:lnSpc>
              <a:spcBef>
                <a:spcPct val="20000"/>
              </a:spcBef>
              <a:spcAft>
                <a:spcPct val="0"/>
              </a:spcAft>
              <a:buFont typeface="Arial" charset="0"/>
              <a:buChar char="•"/>
            </a:pPr>
            <a:r>
              <a:rPr lang="en-GB" altLang="en-US" sz="2200" dirty="0">
                <a:latin typeface="Calibri" pitchFamily="34" charset="0"/>
              </a:rPr>
              <a:t>All children p.1 – 7 will achieve at least 85% attendance by June 2018. (Attainment)</a:t>
            </a:r>
          </a:p>
          <a:p>
            <a:pPr eaLnBrk="1" hangingPunct="1">
              <a:lnSpc>
                <a:spcPct val="80000"/>
              </a:lnSpc>
              <a:spcBef>
                <a:spcPct val="20000"/>
              </a:spcBef>
              <a:spcAft>
                <a:spcPct val="0"/>
              </a:spcAft>
              <a:buFont typeface="Arial" charset="0"/>
              <a:buChar char="•"/>
            </a:pPr>
            <a:endParaRPr lang="en-GB" altLang="en-US" sz="2200" dirty="0">
              <a:latin typeface="Calibri" pitchFamily="34" charset="0"/>
            </a:endParaRPr>
          </a:p>
          <a:p>
            <a:pPr eaLnBrk="1" hangingPunct="1">
              <a:lnSpc>
                <a:spcPct val="100000"/>
              </a:lnSpc>
              <a:spcAft>
                <a:spcPct val="0"/>
              </a:spcAft>
              <a:buClrTx/>
              <a:buSzTx/>
              <a:buFont typeface="Arial" charset="0"/>
              <a:buChar char="•"/>
            </a:pPr>
            <a:r>
              <a:rPr lang="en-GB" altLang="en-US" sz="2200" dirty="0" smtClean="0">
                <a:solidFill>
                  <a:srgbClr val="FF0000"/>
                </a:solidFill>
                <a:latin typeface="Calibri" pitchFamily="34" charset="0"/>
              </a:rPr>
              <a:t>There is a shared understanding of what a good lesson looks like.</a:t>
            </a:r>
            <a:endParaRPr lang="en-GB" altLang="en-US" sz="2200" dirty="0">
              <a:solidFill>
                <a:srgbClr val="FF0000"/>
              </a:solidFill>
              <a:latin typeface="Calibri" pitchFamily="34" charset="0"/>
            </a:endParaRPr>
          </a:p>
          <a:p>
            <a:pPr eaLnBrk="1" hangingPunct="1">
              <a:lnSpc>
                <a:spcPct val="100000"/>
              </a:lnSpc>
              <a:spcAft>
                <a:spcPct val="0"/>
              </a:spcAft>
              <a:buClrTx/>
              <a:buSzTx/>
              <a:buFont typeface="Arial" charset="0"/>
              <a:buChar char="•"/>
            </a:pPr>
            <a:r>
              <a:rPr lang="en-GB" altLang="en-US" sz="2200" dirty="0">
                <a:latin typeface="Calibri" pitchFamily="34" charset="0"/>
              </a:rPr>
              <a:t>By January 2019, </a:t>
            </a:r>
            <a:r>
              <a:rPr lang="en-GB" altLang="en-US" sz="2200" dirty="0" smtClean="0">
                <a:latin typeface="Calibri" pitchFamily="34" charset="0"/>
              </a:rPr>
              <a:t>95</a:t>
            </a:r>
            <a:r>
              <a:rPr lang="en-GB" altLang="en-US" sz="2200" dirty="0">
                <a:latin typeface="Calibri" pitchFamily="34" charset="0"/>
              </a:rPr>
              <a:t>% of children and </a:t>
            </a:r>
            <a:r>
              <a:rPr lang="en-GB" altLang="en-US" sz="2200" dirty="0" smtClean="0">
                <a:latin typeface="Calibri" pitchFamily="34" charset="0"/>
              </a:rPr>
              <a:t>95% of teachers will rate lessons in Maths as good or very good. (Self-Evaluation)</a:t>
            </a:r>
            <a:endParaRPr lang="en-GB" altLang="en-US" sz="2200" dirty="0">
              <a:latin typeface="Calibri" pitchFamily="34" charset="0"/>
            </a:endParaRPr>
          </a:p>
          <a:p>
            <a:pPr eaLnBrk="1" hangingPunct="1">
              <a:lnSpc>
                <a:spcPct val="80000"/>
              </a:lnSpc>
              <a:spcBef>
                <a:spcPct val="20000"/>
              </a:spcBef>
              <a:spcAft>
                <a:spcPct val="0"/>
              </a:spcAft>
            </a:pPr>
            <a:endParaRPr lang="en-US" altLang="en-US" sz="2200" dirty="0">
              <a:latin typeface="Calibri" pitchFamily="34" charset="0"/>
            </a:endParaRPr>
          </a:p>
          <a:p>
            <a:pPr eaLnBrk="1" hangingPunct="1">
              <a:lnSpc>
                <a:spcPct val="80000"/>
              </a:lnSpc>
              <a:spcBef>
                <a:spcPct val="20000"/>
              </a:spcBef>
              <a:spcAft>
                <a:spcPct val="0"/>
              </a:spcAft>
              <a:buFont typeface="Arial" charset="0"/>
              <a:buChar char="•"/>
            </a:pPr>
            <a:r>
              <a:rPr lang="en-US" altLang="en-US" sz="2200" dirty="0">
                <a:solidFill>
                  <a:srgbClr val="FF0000"/>
                </a:solidFill>
                <a:latin typeface="Calibri" pitchFamily="34" charset="0"/>
              </a:rPr>
              <a:t>More children will be read to at home</a:t>
            </a:r>
            <a:endParaRPr lang="en-US" altLang="en-US" sz="2200" dirty="0">
              <a:latin typeface="Calibri" pitchFamily="34" charset="0"/>
            </a:endParaRPr>
          </a:p>
          <a:p>
            <a:pPr eaLnBrk="1" hangingPunct="1">
              <a:lnSpc>
                <a:spcPct val="80000"/>
              </a:lnSpc>
              <a:spcBef>
                <a:spcPct val="20000"/>
              </a:spcBef>
              <a:spcAft>
                <a:spcPct val="0"/>
              </a:spcAft>
              <a:buFont typeface="Arial" charset="0"/>
              <a:buChar char="•"/>
            </a:pPr>
            <a:r>
              <a:rPr lang="en-US" altLang="en-US" sz="2200" dirty="0">
                <a:latin typeface="Calibri" pitchFamily="34" charset="0"/>
              </a:rPr>
              <a:t>90% of children will receive a bedtime story 3 times a week by the end of the summer term (Family Support</a:t>
            </a:r>
            <a:r>
              <a:rPr lang="en-US" altLang="en-US" sz="2800" dirty="0">
                <a:latin typeface="Calibri" pitchFamily="34" charset="0"/>
              </a:rPr>
              <a:t>)</a:t>
            </a:r>
          </a:p>
          <a:p>
            <a:pPr eaLnBrk="1" hangingPunct="1">
              <a:lnSpc>
                <a:spcPct val="80000"/>
              </a:lnSpc>
              <a:spcBef>
                <a:spcPct val="20000"/>
              </a:spcBef>
              <a:spcAft>
                <a:spcPct val="0"/>
              </a:spcAft>
            </a:pPr>
            <a:endParaRPr lang="en-US" altLang="en-US" sz="3600" dirty="0">
              <a:latin typeface="Calibri" pitchFamily="34" charset="0"/>
            </a:endParaRPr>
          </a:p>
          <a:p>
            <a:pPr eaLnBrk="1" hangingPunct="1">
              <a:lnSpc>
                <a:spcPct val="80000"/>
              </a:lnSpc>
              <a:spcBef>
                <a:spcPct val="20000"/>
              </a:spcBef>
              <a:spcAft>
                <a:spcPct val="0"/>
              </a:spcAft>
              <a:buFont typeface="Arial" charset="0"/>
              <a:buChar char="•"/>
            </a:pPr>
            <a:endParaRPr lang="en-US" altLang="en-US" sz="3600" dirty="0">
              <a:latin typeface="Calibri" pitchFamily="34" charset="0"/>
            </a:endParaRPr>
          </a:p>
        </p:txBody>
      </p:sp>
      <p:pic>
        <p:nvPicPr>
          <p:cNvPr id="26629"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5360" y="5845575"/>
            <a:ext cx="1602720" cy="8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34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470025"/>
          </a:xfrm>
        </p:spPr>
        <p:txBody>
          <a:bodyPr>
            <a:normAutofit fontScale="90000"/>
          </a:bodyPr>
          <a:lstStyle/>
          <a:p>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a:latin typeface="Verdana" pitchFamily="34" charset="0"/>
                <a:ea typeface="Verdana" pitchFamily="34" charset="0"/>
                <a:cs typeface="Verdana" pitchFamily="34" charset="0"/>
              </a:rPr>
              <a:t/>
            </a:r>
            <a:br>
              <a:rPr lang="en-GB" dirty="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Reflect</a:t>
            </a:r>
            <a:br>
              <a:rPr lang="en-GB" dirty="0" smtClean="0">
                <a:latin typeface="Verdana" pitchFamily="34" charset="0"/>
                <a:ea typeface="Verdana" pitchFamily="34" charset="0"/>
                <a:cs typeface="Verdana" pitchFamily="34" charset="0"/>
              </a:rPr>
            </a:br>
            <a:endParaRPr lang="en-GB" dirty="0">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539552" y="1772816"/>
            <a:ext cx="7992888" cy="4032448"/>
          </a:xfrm>
        </p:spPr>
        <p:txBody>
          <a:bodyPr>
            <a:noAutofit/>
          </a:bodyPr>
          <a:lstStyle/>
          <a:p>
            <a:pPr algn="l"/>
            <a:endParaRPr lang="en-GB" dirty="0" smtClean="0">
              <a:latin typeface="Verdana" pitchFamily="34" charset="0"/>
              <a:ea typeface="Verdana" pitchFamily="34" charset="0"/>
              <a:cs typeface="Verdana" pitchFamily="34" charset="0"/>
            </a:endParaRPr>
          </a:p>
          <a:p>
            <a:pPr algn="l"/>
            <a:r>
              <a:rPr lang="en-GB" dirty="0" smtClean="0">
                <a:solidFill>
                  <a:schemeClr val="tx1"/>
                </a:solidFill>
                <a:latin typeface="Verdana" pitchFamily="34" charset="0"/>
                <a:ea typeface="Verdana" pitchFamily="34" charset="0"/>
                <a:cs typeface="Verdana" pitchFamily="34" charset="0"/>
              </a:rPr>
              <a:t>What is in our current improvement plan?</a:t>
            </a:r>
          </a:p>
          <a:p>
            <a:pPr algn="l"/>
            <a:r>
              <a:rPr lang="en-GB" dirty="0" smtClean="0">
                <a:solidFill>
                  <a:schemeClr val="tx1"/>
                </a:solidFill>
                <a:latin typeface="Verdana" pitchFamily="34" charset="0"/>
                <a:ea typeface="Verdana" pitchFamily="34" charset="0"/>
                <a:cs typeface="Verdana" pitchFamily="34" charset="0"/>
              </a:rPr>
              <a:t>What are the priorities?</a:t>
            </a:r>
          </a:p>
          <a:p>
            <a:pPr algn="l"/>
            <a:r>
              <a:rPr lang="en-GB" dirty="0" smtClean="0">
                <a:solidFill>
                  <a:srgbClr val="FF0000"/>
                </a:solidFill>
                <a:latin typeface="Verdana" pitchFamily="34" charset="0"/>
                <a:ea typeface="Verdana" pitchFamily="34" charset="0"/>
                <a:cs typeface="Verdana" pitchFamily="34" charset="0"/>
              </a:rPr>
              <a:t>What will better look like?</a:t>
            </a:r>
          </a:p>
          <a:p>
            <a:pPr algn="l"/>
            <a:r>
              <a:rPr lang="en-GB" dirty="0" smtClean="0">
                <a:solidFill>
                  <a:schemeClr val="tx1"/>
                </a:solidFill>
                <a:latin typeface="Verdana" pitchFamily="34" charset="0"/>
                <a:ea typeface="Verdana" pitchFamily="34" charset="0"/>
                <a:cs typeface="Verdana" pitchFamily="34" charset="0"/>
              </a:rPr>
              <a:t>By how much? By when?</a:t>
            </a:r>
          </a:p>
          <a:p>
            <a:pPr algn="l"/>
            <a:r>
              <a:rPr lang="en-GB" dirty="0" smtClean="0">
                <a:solidFill>
                  <a:schemeClr val="tx1"/>
                </a:solidFill>
                <a:latin typeface="Verdana" pitchFamily="34" charset="0"/>
                <a:ea typeface="Verdana" pitchFamily="34" charset="0"/>
                <a:cs typeface="Verdana" pitchFamily="34" charset="0"/>
              </a:rPr>
              <a:t>How will we know if we’re improving?</a:t>
            </a:r>
          </a:p>
          <a:p>
            <a:pPr algn="l"/>
            <a:endParaRPr lang="en-GB" sz="2400" dirty="0">
              <a:latin typeface="Verdana" pitchFamily="34" charset="0"/>
              <a:ea typeface="Verdana" pitchFamily="34" charset="0"/>
              <a:cs typeface="Verdana"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260648"/>
            <a:ext cx="1744980" cy="1676400"/>
          </a:xfrm>
          <a:prstGeom prst="rect">
            <a:avLst/>
          </a:prstGeom>
        </p:spPr>
      </p:pic>
    </p:spTree>
    <p:extLst>
      <p:ext uri="{BB962C8B-B14F-4D97-AF65-F5344CB8AC3E}">
        <p14:creationId xmlns:p14="http://schemas.microsoft.com/office/powerpoint/2010/main" val="3143598137"/>
      </p:ext>
    </p:extLst>
  </p:cSld>
  <p:clrMapOvr>
    <a:masterClrMapping/>
  </p:clrMapOvr>
  <mc:AlternateContent xmlns:mc="http://schemas.openxmlformats.org/markup-compatibility/2006" xmlns:p14="http://schemas.microsoft.com/office/powerpoint/2010/main">
    <mc:Choice Requires="p14">
      <p:transition spd="slow" p14:dur="2000" advTm="35775"/>
    </mc:Choice>
    <mc:Fallback xmlns="">
      <p:transition spd="slow" advTm="3577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My brain hurts……………..</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51520" y="1844824"/>
            <a:ext cx="3960440" cy="4176464"/>
          </a:xfr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7497" y="1874235"/>
            <a:ext cx="3744416" cy="4176464"/>
          </a:xfrm>
          <a:prstGeom prst="rect">
            <a:avLst/>
          </a:prstGeom>
        </p:spPr>
      </p:pic>
    </p:spTree>
    <p:extLst>
      <p:ext uri="{BB962C8B-B14F-4D97-AF65-F5344CB8AC3E}">
        <p14:creationId xmlns:p14="http://schemas.microsoft.com/office/powerpoint/2010/main" val="232070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64909" y="2996952"/>
            <a:ext cx="8229600" cy="3425035"/>
          </a:xfr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36601"/>
            <a:ext cx="8820472" cy="2846832"/>
          </a:xfrm>
          <a:prstGeom prst="rect">
            <a:avLst/>
          </a:prstGeom>
        </p:spPr>
      </p:pic>
    </p:spTree>
    <p:extLst>
      <p:ext uri="{BB962C8B-B14F-4D97-AF65-F5344CB8AC3E}">
        <p14:creationId xmlns:p14="http://schemas.microsoft.com/office/powerpoint/2010/main" val="3194062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332656"/>
            <a:ext cx="8229600" cy="1143000"/>
          </a:xfrm>
        </p:spPr>
        <p:txBody>
          <a:bodyPr>
            <a:normAutofit/>
          </a:bodyPr>
          <a:lstStyle/>
          <a:p>
            <a:r>
              <a:rPr lang="en-GB" dirty="0" smtClean="0"/>
              <a:t>Theory of Learning</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076056" y="2420888"/>
            <a:ext cx="3779912" cy="3384376"/>
          </a:xfr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2060848"/>
            <a:ext cx="3829238" cy="4392488"/>
          </a:xfrm>
          <a:prstGeom prst="rect">
            <a:avLst/>
          </a:prstGeom>
        </p:spPr>
      </p:pic>
    </p:spTree>
    <p:extLst>
      <p:ext uri="{BB962C8B-B14F-4D97-AF65-F5344CB8AC3E}">
        <p14:creationId xmlns:p14="http://schemas.microsoft.com/office/powerpoint/2010/main" val="1017285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helpful method…</a:t>
            </a:r>
            <a:endParaRPr lang="en-GB" dirty="0"/>
          </a:p>
        </p:txBody>
      </p:sp>
      <p:sp>
        <p:nvSpPr>
          <p:cNvPr id="3" name="Content Placeholder 2"/>
          <p:cNvSpPr>
            <a:spLocks noGrp="1"/>
          </p:cNvSpPr>
          <p:nvPr>
            <p:ph idx="1"/>
          </p:nvPr>
        </p:nvSpPr>
        <p:spPr/>
        <p:txBody>
          <a:bodyPr/>
          <a:lstStyle/>
          <a:p>
            <a:pPr marL="0" indent="0">
              <a:buNone/>
            </a:pPr>
            <a:r>
              <a:rPr lang="en-GB" dirty="0" smtClean="0"/>
              <a:t>As </a:t>
            </a:r>
            <a:r>
              <a:rPr lang="en-GB" dirty="0"/>
              <a:t>a group consider the following question: </a:t>
            </a:r>
            <a:endParaRPr lang="en-GB" dirty="0" smtClean="0"/>
          </a:p>
          <a:p>
            <a:pPr marL="0" indent="0">
              <a:buNone/>
            </a:pPr>
            <a:endParaRPr lang="en-GB" dirty="0" smtClean="0"/>
          </a:p>
          <a:p>
            <a:pPr marL="0" indent="0">
              <a:buNone/>
            </a:pPr>
            <a:r>
              <a:rPr lang="en-GB" sz="4000" b="1" dirty="0" smtClean="0">
                <a:solidFill>
                  <a:srgbClr val="FF0000"/>
                </a:solidFill>
              </a:rPr>
              <a:t>“</a:t>
            </a:r>
            <a:r>
              <a:rPr lang="en-GB" sz="4000" b="1" dirty="0">
                <a:solidFill>
                  <a:srgbClr val="FF0000"/>
                </a:solidFill>
              </a:rPr>
              <a:t>To achieve our aim the things we need to change/improve are…….” </a:t>
            </a:r>
            <a:endParaRPr lang="en-GB" sz="4000" b="1" dirty="0" smtClean="0">
              <a:solidFill>
                <a:srgbClr val="FF0000"/>
              </a:solidFill>
            </a:endParaRPr>
          </a:p>
          <a:p>
            <a:pPr marL="0" indent="0">
              <a:buNone/>
            </a:pPr>
            <a:endParaRPr lang="en-GB" sz="4000" b="1" dirty="0" smtClean="0">
              <a:solidFill>
                <a:srgbClr val="FF0000"/>
              </a:solidFill>
            </a:endParaRPr>
          </a:p>
          <a:p>
            <a:pPr marL="0" indent="0">
              <a:buNone/>
            </a:pPr>
            <a:r>
              <a:rPr lang="en-GB" dirty="0" smtClean="0"/>
              <a:t>Record </a:t>
            </a:r>
            <a:r>
              <a:rPr lang="en-GB" dirty="0"/>
              <a:t>each idea on separate post-it notes </a:t>
            </a:r>
          </a:p>
        </p:txBody>
      </p:sp>
    </p:spTree>
    <p:extLst>
      <p:ext uri="{BB962C8B-B14F-4D97-AF65-F5344CB8AC3E}">
        <p14:creationId xmlns:p14="http://schemas.microsoft.com/office/powerpoint/2010/main" val="3946234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5576" y="260648"/>
            <a:ext cx="8229600" cy="1143000"/>
          </a:xfrm>
        </p:spPr>
        <p:txBody>
          <a:bodyPr/>
          <a:lstStyle/>
          <a:p>
            <a:endParaRPr lang="en-GB"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95536" y="30462"/>
            <a:ext cx="8391642" cy="6597352"/>
          </a:xfrm>
        </p:spPr>
      </p:pic>
    </p:spTree>
    <p:extLst>
      <p:ext uri="{BB962C8B-B14F-4D97-AF65-F5344CB8AC3E}">
        <p14:creationId xmlns:p14="http://schemas.microsoft.com/office/powerpoint/2010/main" val="1036414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6911" y="327354"/>
            <a:ext cx="8229600" cy="1143000"/>
          </a:xfrm>
        </p:spPr>
        <p:txBody>
          <a:bodyPr/>
          <a:lstStyle/>
          <a:p>
            <a:endParaRPr lang="en-GB"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68838" y="3049828"/>
            <a:ext cx="2592288" cy="3697400"/>
          </a:xfr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1960" y="3941208"/>
            <a:ext cx="2592288" cy="274216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4248" y="4005064"/>
            <a:ext cx="2448272" cy="2592288"/>
          </a:xfrm>
          <a:prstGeom prst="rect">
            <a:avLst/>
          </a:prstGeom>
        </p:spPr>
      </p:pic>
      <p:sp>
        <p:nvSpPr>
          <p:cNvPr id="10" name="TextBox 9"/>
          <p:cNvSpPr txBox="1"/>
          <p:nvPr/>
        </p:nvSpPr>
        <p:spPr>
          <a:xfrm>
            <a:off x="2195735" y="1714426"/>
            <a:ext cx="1800201" cy="400110"/>
          </a:xfrm>
          <a:prstGeom prst="rect">
            <a:avLst/>
          </a:prstGeom>
          <a:noFill/>
        </p:spPr>
        <p:txBody>
          <a:bodyPr wrap="square" rtlCol="0">
            <a:spAutoFit/>
          </a:bodyPr>
          <a:lstStyle/>
          <a:p>
            <a:r>
              <a:rPr lang="en-GB" sz="2000" dirty="0" smtClean="0"/>
              <a:t>Primary drivers</a:t>
            </a:r>
            <a:endParaRPr lang="en-GB" sz="2000" dirty="0"/>
          </a:p>
        </p:txBody>
      </p:sp>
      <p:sp>
        <p:nvSpPr>
          <p:cNvPr id="11" name="Down Arrow 10"/>
          <p:cNvSpPr/>
          <p:nvPr/>
        </p:nvSpPr>
        <p:spPr>
          <a:xfrm>
            <a:off x="2901633" y="2183583"/>
            <a:ext cx="484632" cy="11019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4751882" y="1539186"/>
            <a:ext cx="1836342" cy="707886"/>
          </a:xfrm>
          <a:prstGeom prst="rect">
            <a:avLst/>
          </a:prstGeom>
          <a:noFill/>
        </p:spPr>
        <p:txBody>
          <a:bodyPr wrap="square" rtlCol="0">
            <a:spAutoFit/>
          </a:bodyPr>
          <a:lstStyle/>
          <a:p>
            <a:r>
              <a:rPr lang="en-GB" sz="2000" dirty="0" smtClean="0"/>
              <a:t>Secondary Drivers</a:t>
            </a:r>
            <a:endParaRPr lang="en-GB" sz="2000" dirty="0"/>
          </a:p>
        </p:txBody>
      </p:sp>
      <p:sp>
        <p:nvSpPr>
          <p:cNvPr id="14" name="Down Arrow 13"/>
          <p:cNvSpPr/>
          <p:nvPr/>
        </p:nvSpPr>
        <p:spPr>
          <a:xfrm>
            <a:off x="5205328" y="2494779"/>
            <a:ext cx="484632" cy="14765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7632815" y="1560538"/>
            <a:ext cx="1511185" cy="707886"/>
          </a:xfrm>
          <a:prstGeom prst="rect">
            <a:avLst/>
          </a:prstGeom>
          <a:noFill/>
        </p:spPr>
        <p:txBody>
          <a:bodyPr wrap="square" rtlCol="0">
            <a:spAutoFit/>
          </a:bodyPr>
          <a:lstStyle/>
          <a:p>
            <a:r>
              <a:rPr lang="en-GB" sz="2000" dirty="0" smtClean="0"/>
              <a:t>Change ideas</a:t>
            </a:r>
            <a:endParaRPr lang="en-GB" sz="2000" dirty="0"/>
          </a:p>
        </p:txBody>
      </p:sp>
      <p:sp>
        <p:nvSpPr>
          <p:cNvPr id="16" name="Down Arrow 15"/>
          <p:cNvSpPr/>
          <p:nvPr/>
        </p:nvSpPr>
        <p:spPr>
          <a:xfrm>
            <a:off x="7829781" y="2494779"/>
            <a:ext cx="484632" cy="14464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2555776" y="5201696"/>
            <a:ext cx="1080120" cy="923330"/>
          </a:xfrm>
          <a:prstGeom prst="rect">
            <a:avLst/>
          </a:prstGeom>
          <a:noFill/>
        </p:spPr>
        <p:txBody>
          <a:bodyPr wrap="square" rtlCol="0">
            <a:spAutoFit/>
          </a:bodyPr>
          <a:lstStyle/>
          <a:p>
            <a:r>
              <a:rPr lang="en-GB" dirty="0" smtClean="0">
                <a:solidFill>
                  <a:schemeClr val="bg1"/>
                </a:solidFill>
              </a:rPr>
              <a:t>We need to</a:t>
            </a:r>
          </a:p>
          <a:p>
            <a:r>
              <a:rPr lang="en-GB" dirty="0" smtClean="0">
                <a:solidFill>
                  <a:schemeClr val="bg1"/>
                </a:solidFill>
              </a:rPr>
              <a:t>ensure …</a:t>
            </a:r>
            <a:endParaRPr lang="en-GB" dirty="0">
              <a:solidFill>
                <a:schemeClr val="bg1"/>
              </a:solidFill>
            </a:endParaRPr>
          </a:p>
        </p:txBody>
      </p:sp>
      <p:sp>
        <p:nvSpPr>
          <p:cNvPr id="3" name="TextBox 2"/>
          <p:cNvSpPr txBox="1"/>
          <p:nvPr/>
        </p:nvSpPr>
        <p:spPr>
          <a:xfrm>
            <a:off x="4891018" y="5180855"/>
            <a:ext cx="1426521" cy="646331"/>
          </a:xfrm>
          <a:prstGeom prst="rect">
            <a:avLst/>
          </a:prstGeom>
          <a:noFill/>
        </p:spPr>
        <p:txBody>
          <a:bodyPr wrap="square" rtlCol="0">
            <a:spAutoFit/>
          </a:bodyPr>
          <a:lstStyle/>
          <a:p>
            <a:r>
              <a:rPr lang="en-GB" dirty="0" smtClean="0">
                <a:solidFill>
                  <a:schemeClr val="bg1"/>
                </a:solidFill>
              </a:rPr>
              <a:t>Which requires…</a:t>
            </a:r>
            <a:endParaRPr lang="en-GB" dirty="0">
              <a:solidFill>
                <a:schemeClr val="bg1"/>
              </a:solidFill>
            </a:endParaRPr>
          </a:p>
        </p:txBody>
      </p:sp>
      <p:sp>
        <p:nvSpPr>
          <p:cNvPr id="6" name="TextBox 5"/>
          <p:cNvSpPr txBox="1"/>
          <p:nvPr/>
        </p:nvSpPr>
        <p:spPr>
          <a:xfrm>
            <a:off x="7502071" y="4978807"/>
            <a:ext cx="1464437" cy="1200329"/>
          </a:xfrm>
          <a:prstGeom prst="rect">
            <a:avLst/>
          </a:prstGeom>
          <a:noFill/>
        </p:spPr>
        <p:txBody>
          <a:bodyPr wrap="square" rtlCol="0">
            <a:spAutoFit/>
          </a:bodyPr>
          <a:lstStyle/>
          <a:p>
            <a:r>
              <a:rPr lang="en-GB" dirty="0" smtClean="0">
                <a:solidFill>
                  <a:schemeClr val="bg1"/>
                </a:solidFill>
              </a:rPr>
              <a:t>Ideas to make</a:t>
            </a:r>
          </a:p>
          <a:p>
            <a:r>
              <a:rPr lang="en-GB" dirty="0" smtClean="0">
                <a:solidFill>
                  <a:schemeClr val="bg1"/>
                </a:solidFill>
              </a:rPr>
              <a:t> this</a:t>
            </a:r>
          </a:p>
          <a:p>
            <a:r>
              <a:rPr lang="en-GB" dirty="0" smtClean="0">
                <a:solidFill>
                  <a:schemeClr val="bg1"/>
                </a:solidFill>
              </a:rPr>
              <a:t>happen </a:t>
            </a:r>
            <a:endParaRPr lang="en-GB" dirty="0">
              <a:solidFill>
                <a:schemeClr val="bg1"/>
              </a:solidFill>
            </a:endParaRPr>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 y="3351705"/>
            <a:ext cx="1768839" cy="2415751"/>
          </a:xfrm>
          <a:prstGeom prst="rect">
            <a:avLst/>
          </a:prstGeom>
        </p:spPr>
      </p:pic>
      <p:sp>
        <p:nvSpPr>
          <p:cNvPr id="17" name="TextBox 16"/>
          <p:cNvSpPr txBox="1"/>
          <p:nvPr/>
        </p:nvSpPr>
        <p:spPr>
          <a:xfrm>
            <a:off x="667801" y="1983528"/>
            <a:ext cx="836600" cy="400110"/>
          </a:xfrm>
          <a:prstGeom prst="rect">
            <a:avLst/>
          </a:prstGeom>
          <a:noFill/>
        </p:spPr>
        <p:txBody>
          <a:bodyPr wrap="square" rtlCol="0">
            <a:spAutoFit/>
          </a:bodyPr>
          <a:lstStyle/>
          <a:p>
            <a:r>
              <a:rPr lang="en-GB" sz="2000" dirty="0" smtClean="0"/>
              <a:t>Aim</a:t>
            </a:r>
            <a:endParaRPr lang="en-GB" sz="2000" dirty="0"/>
          </a:p>
        </p:txBody>
      </p:sp>
      <p:sp>
        <p:nvSpPr>
          <p:cNvPr id="18" name="Down Arrow 17"/>
          <p:cNvSpPr/>
          <p:nvPr/>
        </p:nvSpPr>
        <p:spPr>
          <a:xfrm>
            <a:off x="667801" y="249477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74952" y="6100897"/>
            <a:ext cx="2480824" cy="646331"/>
          </a:xfrm>
          <a:prstGeom prst="rect">
            <a:avLst/>
          </a:prstGeom>
          <a:noFill/>
        </p:spPr>
        <p:txBody>
          <a:bodyPr wrap="square" rtlCol="0">
            <a:spAutoFit/>
          </a:bodyPr>
          <a:lstStyle/>
          <a:p>
            <a:r>
              <a:rPr lang="en-GB" dirty="0" smtClean="0"/>
              <a:t>In order to achieve this aim…</a:t>
            </a:r>
            <a:endParaRPr lang="en-GB" dirty="0"/>
          </a:p>
        </p:txBody>
      </p:sp>
    </p:spTree>
    <p:extLst>
      <p:ext uri="{BB962C8B-B14F-4D97-AF65-F5344CB8AC3E}">
        <p14:creationId xmlns:p14="http://schemas.microsoft.com/office/powerpoint/2010/main" val="2909162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altLang="en-US" dirty="0" smtClean="0"/>
              <a:t>Play is the Way</a:t>
            </a:r>
          </a:p>
        </p:txBody>
      </p:sp>
      <p:pic>
        <p:nvPicPr>
          <p:cNvPr id="51203"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60" y="1414229"/>
            <a:ext cx="8765280" cy="499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707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8520" y="1196075"/>
            <a:ext cx="9318172" cy="512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691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Tree>
    <p:extLst>
      <p:ext uri="{BB962C8B-B14F-4D97-AF65-F5344CB8AC3E}">
        <p14:creationId xmlns:p14="http://schemas.microsoft.com/office/powerpoint/2010/main" val="3146682883"/>
      </p:ext>
    </p:extLst>
  </p:cSld>
  <p:clrMapOvr>
    <a:masterClrMapping/>
  </p:clrMapOvr>
  <mc:AlternateContent xmlns:mc="http://schemas.openxmlformats.org/markup-compatibility/2006" xmlns:p14="http://schemas.microsoft.com/office/powerpoint/2010/main">
    <mc:Choice Requires="p14">
      <p:transition spd="slow" p14:dur="2000" advTm="29486"/>
    </mc:Choice>
    <mc:Fallback xmlns="">
      <p:transition spd="slow" advTm="29486"/>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470025"/>
          </a:xfrm>
        </p:spPr>
        <p:txBody>
          <a:bodyPr>
            <a:normAutofit fontScale="90000"/>
          </a:bodyPr>
          <a:lstStyle/>
          <a:p>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a:latin typeface="Verdana" pitchFamily="34" charset="0"/>
                <a:ea typeface="Verdana" pitchFamily="34" charset="0"/>
                <a:cs typeface="Verdana" pitchFamily="34" charset="0"/>
              </a:rPr>
              <a:t/>
            </a:r>
            <a:br>
              <a:rPr lang="en-GB" dirty="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Reflect</a:t>
            </a:r>
            <a:br>
              <a:rPr lang="en-GB" dirty="0" smtClean="0">
                <a:latin typeface="Verdana" pitchFamily="34" charset="0"/>
                <a:ea typeface="Verdana" pitchFamily="34" charset="0"/>
                <a:cs typeface="Verdana" pitchFamily="34" charset="0"/>
              </a:rPr>
            </a:br>
            <a:endParaRPr lang="en-GB" dirty="0">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539552" y="1772816"/>
            <a:ext cx="7992888" cy="4032448"/>
          </a:xfrm>
        </p:spPr>
        <p:txBody>
          <a:bodyPr>
            <a:noAutofit/>
          </a:bodyPr>
          <a:lstStyle/>
          <a:p>
            <a:pPr algn="l"/>
            <a:endParaRPr lang="en-GB" dirty="0" smtClean="0">
              <a:latin typeface="Verdana" pitchFamily="34" charset="0"/>
              <a:ea typeface="Verdana" pitchFamily="34" charset="0"/>
              <a:cs typeface="Verdana" pitchFamily="34" charset="0"/>
            </a:endParaRPr>
          </a:p>
          <a:p>
            <a:pPr algn="l"/>
            <a:r>
              <a:rPr lang="en-GB" dirty="0" smtClean="0">
                <a:solidFill>
                  <a:schemeClr val="tx1"/>
                </a:solidFill>
                <a:latin typeface="Verdana" pitchFamily="34" charset="0"/>
                <a:ea typeface="Verdana" pitchFamily="34" charset="0"/>
                <a:cs typeface="Verdana" pitchFamily="34" charset="0"/>
              </a:rPr>
              <a:t>What is in our current improvement plan?</a:t>
            </a:r>
          </a:p>
          <a:p>
            <a:pPr algn="l"/>
            <a:r>
              <a:rPr lang="en-GB" dirty="0" smtClean="0">
                <a:solidFill>
                  <a:schemeClr val="tx1"/>
                </a:solidFill>
                <a:latin typeface="Verdana" pitchFamily="34" charset="0"/>
                <a:ea typeface="Verdana" pitchFamily="34" charset="0"/>
                <a:cs typeface="Verdana" pitchFamily="34" charset="0"/>
              </a:rPr>
              <a:t>What are the priorities?</a:t>
            </a:r>
          </a:p>
          <a:p>
            <a:pPr algn="l"/>
            <a:r>
              <a:rPr lang="en-GB" dirty="0" smtClean="0">
                <a:solidFill>
                  <a:srgbClr val="FF0000"/>
                </a:solidFill>
                <a:latin typeface="Verdana" pitchFamily="34" charset="0"/>
                <a:ea typeface="Verdana" pitchFamily="34" charset="0"/>
                <a:cs typeface="Verdana" pitchFamily="34" charset="0"/>
              </a:rPr>
              <a:t>What will better look like?</a:t>
            </a:r>
          </a:p>
          <a:p>
            <a:pPr algn="l"/>
            <a:r>
              <a:rPr lang="en-GB" dirty="0" smtClean="0">
                <a:solidFill>
                  <a:schemeClr val="tx1"/>
                </a:solidFill>
                <a:latin typeface="Verdana" pitchFamily="34" charset="0"/>
                <a:ea typeface="Verdana" pitchFamily="34" charset="0"/>
                <a:cs typeface="Verdana" pitchFamily="34" charset="0"/>
              </a:rPr>
              <a:t>By how much?</a:t>
            </a:r>
          </a:p>
          <a:p>
            <a:pPr algn="l"/>
            <a:r>
              <a:rPr lang="en-GB" dirty="0" smtClean="0">
                <a:solidFill>
                  <a:schemeClr val="tx1"/>
                </a:solidFill>
                <a:latin typeface="Verdana" pitchFamily="34" charset="0"/>
                <a:ea typeface="Verdana" pitchFamily="34" charset="0"/>
                <a:cs typeface="Verdana" pitchFamily="34" charset="0"/>
              </a:rPr>
              <a:t>By when?</a:t>
            </a:r>
          </a:p>
          <a:p>
            <a:pPr algn="l"/>
            <a:endParaRPr lang="en-GB" sz="2400" dirty="0">
              <a:latin typeface="Verdana" pitchFamily="34" charset="0"/>
              <a:ea typeface="Verdana" pitchFamily="34" charset="0"/>
              <a:cs typeface="Verdana"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260648"/>
            <a:ext cx="1744980" cy="1676400"/>
          </a:xfrm>
          <a:prstGeom prst="rect">
            <a:avLst/>
          </a:prstGeom>
        </p:spPr>
      </p:pic>
    </p:spTree>
    <p:extLst>
      <p:ext uri="{BB962C8B-B14F-4D97-AF65-F5344CB8AC3E}">
        <p14:creationId xmlns:p14="http://schemas.microsoft.com/office/powerpoint/2010/main" val="1326153819"/>
      </p:ext>
    </p:extLst>
  </p:cSld>
  <p:clrMapOvr>
    <a:masterClrMapping/>
  </p:clrMapOvr>
  <mc:AlternateContent xmlns:mc="http://schemas.openxmlformats.org/markup-compatibility/2006" xmlns:p14="http://schemas.microsoft.com/office/powerpoint/2010/main">
    <mc:Choice Requires="p14">
      <p:transition spd="slow" p14:dur="2000" advTm="35775"/>
    </mc:Choice>
    <mc:Fallback xmlns="">
      <p:transition spd="slow" advTm="35775"/>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107950" y="42863"/>
            <a:ext cx="2268538" cy="1431925"/>
          </a:xfrm>
          <a:prstGeom prst="cloud">
            <a:avLst/>
          </a:prstGeom>
          <a:solidFill>
            <a:sysClr val="window" lastClr="FFFFFF">
              <a:lumMod val="50000"/>
            </a:sysClr>
          </a:solidFill>
          <a:ln w="9525" cap="flat" cmpd="sng" algn="ctr">
            <a:solidFill>
              <a:sysClr val="window" lastClr="FFFFFF">
                <a:lumMod val="65000"/>
              </a:sysClr>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Title 1"/>
          <p:cNvSpPr txBox="1">
            <a:spLocks/>
          </p:cNvSpPr>
          <p:nvPr/>
        </p:nvSpPr>
        <p:spPr bwMode="auto">
          <a:xfrm>
            <a:off x="2265363" y="476250"/>
            <a:ext cx="71532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kern="1200">
                <a:solidFill>
                  <a:srgbClr val="A24299"/>
                </a:solidFill>
                <a:latin typeface="+mj-lt"/>
                <a:ea typeface="+mj-ea"/>
                <a:cs typeface="+mj-cs"/>
              </a:defRPr>
            </a:lvl1pPr>
            <a:lvl2pPr algn="l" defTabSz="457200" rtl="0" eaLnBrk="0" fontAlgn="base" hangingPunct="0">
              <a:spcBef>
                <a:spcPct val="0"/>
              </a:spcBef>
              <a:spcAft>
                <a:spcPct val="0"/>
              </a:spcAft>
              <a:defRPr sz="4400">
                <a:solidFill>
                  <a:srgbClr val="A24299"/>
                </a:solidFill>
                <a:latin typeface="Calibri" panose="020F0502020204030204" pitchFamily="34" charset="0"/>
              </a:defRPr>
            </a:lvl2pPr>
            <a:lvl3pPr algn="l" defTabSz="457200" rtl="0" eaLnBrk="0" fontAlgn="base" hangingPunct="0">
              <a:spcBef>
                <a:spcPct val="0"/>
              </a:spcBef>
              <a:spcAft>
                <a:spcPct val="0"/>
              </a:spcAft>
              <a:defRPr sz="4400">
                <a:solidFill>
                  <a:srgbClr val="A24299"/>
                </a:solidFill>
                <a:latin typeface="Calibri" panose="020F0502020204030204" pitchFamily="34" charset="0"/>
              </a:defRPr>
            </a:lvl3pPr>
            <a:lvl4pPr algn="l" defTabSz="457200" rtl="0" eaLnBrk="0" fontAlgn="base" hangingPunct="0">
              <a:spcBef>
                <a:spcPct val="0"/>
              </a:spcBef>
              <a:spcAft>
                <a:spcPct val="0"/>
              </a:spcAft>
              <a:defRPr sz="4400">
                <a:solidFill>
                  <a:srgbClr val="A24299"/>
                </a:solidFill>
                <a:latin typeface="Calibri" panose="020F0502020204030204" pitchFamily="34" charset="0"/>
              </a:defRPr>
            </a:lvl4pPr>
            <a:lvl5pPr algn="l" defTabSz="457200" rtl="0" eaLnBrk="0" fontAlgn="base" hangingPunct="0">
              <a:spcBef>
                <a:spcPct val="0"/>
              </a:spcBef>
              <a:spcAft>
                <a:spcPct val="0"/>
              </a:spcAft>
              <a:defRPr sz="4400">
                <a:solidFill>
                  <a:srgbClr val="A24299"/>
                </a:solidFill>
                <a:latin typeface="Calibri" panose="020F0502020204030204" pitchFamily="34" charset="0"/>
              </a:defRPr>
            </a:lvl5pPr>
            <a:lvl6pPr marL="457200" algn="l" defTabSz="457200" rtl="0" fontAlgn="base">
              <a:spcBef>
                <a:spcPct val="0"/>
              </a:spcBef>
              <a:spcAft>
                <a:spcPct val="0"/>
              </a:spcAft>
              <a:defRPr sz="4400">
                <a:solidFill>
                  <a:srgbClr val="A24299"/>
                </a:solidFill>
                <a:latin typeface="Calibri" panose="020F0502020204030204" pitchFamily="34" charset="0"/>
              </a:defRPr>
            </a:lvl6pPr>
            <a:lvl7pPr marL="914400" algn="l" defTabSz="457200" rtl="0" fontAlgn="base">
              <a:spcBef>
                <a:spcPct val="0"/>
              </a:spcBef>
              <a:spcAft>
                <a:spcPct val="0"/>
              </a:spcAft>
              <a:defRPr sz="4400">
                <a:solidFill>
                  <a:srgbClr val="A24299"/>
                </a:solidFill>
                <a:latin typeface="Calibri" panose="020F0502020204030204" pitchFamily="34" charset="0"/>
              </a:defRPr>
            </a:lvl7pPr>
            <a:lvl8pPr marL="1371600" algn="l" defTabSz="457200" rtl="0" fontAlgn="base">
              <a:spcBef>
                <a:spcPct val="0"/>
              </a:spcBef>
              <a:spcAft>
                <a:spcPct val="0"/>
              </a:spcAft>
              <a:defRPr sz="4400">
                <a:solidFill>
                  <a:srgbClr val="A24299"/>
                </a:solidFill>
                <a:latin typeface="Calibri" panose="020F0502020204030204" pitchFamily="34" charset="0"/>
              </a:defRPr>
            </a:lvl8pPr>
            <a:lvl9pPr marL="1828800" algn="l" defTabSz="457200" rtl="0" fontAlgn="base">
              <a:spcBef>
                <a:spcPct val="0"/>
              </a:spcBef>
              <a:spcAft>
                <a:spcPct val="0"/>
              </a:spcAft>
              <a:defRPr sz="4400">
                <a:solidFill>
                  <a:srgbClr val="A24299"/>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smtClean="0">
                <a:ln>
                  <a:noFill/>
                </a:ln>
                <a:solidFill>
                  <a:srgbClr val="0070C0"/>
                </a:solidFill>
                <a:effectLst/>
                <a:uLnTx/>
                <a:uFillTx/>
                <a:ea typeface="+mj-ea"/>
                <a:cs typeface="+mj-cs"/>
              </a:rPr>
              <a:t>Let’s talk about measures!</a:t>
            </a:r>
          </a:p>
        </p:txBody>
      </p:sp>
      <p:sp>
        <p:nvSpPr>
          <p:cNvPr id="10" name="Lightning Bolt 9"/>
          <p:cNvSpPr/>
          <p:nvPr/>
        </p:nvSpPr>
        <p:spPr>
          <a:xfrm>
            <a:off x="982663" y="646113"/>
            <a:ext cx="1306512" cy="1223962"/>
          </a:xfrm>
          <a:prstGeom prst="lightningBol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875338" y="2420938"/>
            <a:ext cx="28194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bwMode="auto">
          <a:xfrm>
            <a:off x="-108520" y="2473325"/>
            <a:ext cx="5725616" cy="353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1213"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sz="3600" b="1" i="1" u="none" strike="noStrike" kern="1200" cap="none" spc="0" normalizeH="0" baseline="0" noProof="0" dirty="0" smtClean="0">
                <a:ln>
                  <a:noFill/>
                </a:ln>
                <a:solidFill>
                  <a:sysClr val="windowText" lastClr="000000"/>
                </a:solidFill>
                <a:effectLst/>
                <a:uLnTx/>
                <a:uFillTx/>
                <a:latin typeface="Calibri"/>
                <a:ea typeface="+mn-ea"/>
                <a:cs typeface="+mn-cs"/>
              </a:rPr>
              <a:t>Don’t ask “what will we measure?”  </a:t>
            </a:r>
          </a:p>
          <a:p>
            <a:pPr marL="301213"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sz="3600" b="1" i="1" u="none" strike="noStrike" kern="1200" cap="none" spc="0" normalizeH="0" baseline="0" noProof="0" dirty="0" smtClean="0">
                <a:ln>
                  <a:noFill/>
                </a:ln>
                <a:solidFill>
                  <a:sysClr val="windowText" lastClr="000000"/>
                </a:solidFill>
                <a:effectLst/>
                <a:uLnTx/>
                <a:uFillTx/>
                <a:latin typeface="Calibri"/>
                <a:ea typeface="+mn-ea"/>
                <a:cs typeface="+mn-cs"/>
              </a:rPr>
              <a:t>Ask “what do we need to know?” then figure out if you can measure it.</a:t>
            </a:r>
          </a:p>
          <a:p>
            <a:pPr marL="342900" marR="0" lvl="0" indent="-342900" algn="ctr"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081234266"/>
      </p:ext>
    </p:extLst>
  </p:cSld>
  <p:clrMapOvr>
    <a:masterClrMapping/>
  </p:clrMapOvr>
  <p:transition spd="med" advTm="565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GB" dirty="0" smtClean="0"/>
              <a:t/>
            </a:r>
            <a:br>
              <a:rPr lang="en-GB" dirty="0" smtClean="0"/>
            </a:br>
            <a:endParaRPr lang="en-GB" dirty="0"/>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971600" y="548680"/>
            <a:ext cx="7416824" cy="5616624"/>
          </a:xfrm>
        </p:spPr>
      </p:pic>
    </p:spTree>
    <p:extLst>
      <p:ext uri="{BB962C8B-B14F-4D97-AF65-F5344CB8AC3E}">
        <p14:creationId xmlns:p14="http://schemas.microsoft.com/office/powerpoint/2010/main" val="3517339819"/>
      </p:ext>
    </p:extLst>
  </p:cSld>
  <p:clrMapOvr>
    <a:masterClrMapping/>
  </p:clrMapOvr>
  <mc:AlternateContent xmlns:mc="http://schemas.openxmlformats.org/markup-compatibility/2006" xmlns:p14="http://schemas.microsoft.com/office/powerpoint/2010/main">
    <mc:Choice Requires="p14">
      <p:transition spd="slow" p14:dur="2000" advTm="13924"/>
    </mc:Choice>
    <mc:Fallback xmlns="">
      <p:transition spd="slow" advTm="1392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49275"/>
            <a:ext cx="8229600" cy="5832475"/>
          </a:xfrm>
        </p:spPr>
        <p:txBody>
          <a:bodyPr>
            <a:normAutofit lnSpcReduction="10000"/>
          </a:bodyPr>
          <a:lstStyle/>
          <a:p>
            <a:pPr marL="0" indent="0" algn="ctr">
              <a:buNone/>
            </a:pPr>
            <a:r>
              <a:rPr lang="en-GB" sz="6000" dirty="0">
                <a:solidFill>
                  <a:schemeClr val="bg1">
                    <a:lumMod val="50000"/>
                  </a:schemeClr>
                </a:solidFill>
              </a:rPr>
              <a:t>‘Not all change is improvement, but all improvement requires change’  </a:t>
            </a:r>
            <a:endParaRPr lang="en-GB" sz="6000" dirty="0" smtClean="0">
              <a:solidFill>
                <a:schemeClr val="bg1">
                  <a:lumMod val="50000"/>
                </a:schemeClr>
              </a:solidFill>
            </a:endParaRPr>
          </a:p>
          <a:p>
            <a:pPr marL="0" indent="0" algn="ctr">
              <a:buNone/>
            </a:pPr>
            <a:endParaRPr lang="en-GB" sz="6000" dirty="0">
              <a:solidFill>
                <a:schemeClr val="bg1">
                  <a:lumMod val="50000"/>
                </a:schemeClr>
              </a:solidFill>
            </a:endParaRPr>
          </a:p>
          <a:p>
            <a:pPr marL="0" indent="0" algn="ctr">
              <a:buNone/>
            </a:pPr>
            <a:r>
              <a:rPr lang="en-GB" sz="4100" dirty="0" smtClean="0">
                <a:solidFill>
                  <a:schemeClr val="bg1">
                    <a:lumMod val="50000"/>
                  </a:schemeClr>
                </a:solidFill>
              </a:rPr>
              <a:t>Don Berwick</a:t>
            </a:r>
          </a:p>
          <a:p>
            <a:pPr marL="0" indent="0">
              <a:buNone/>
            </a:pPr>
            <a:r>
              <a:rPr lang="en-GB" dirty="0" smtClean="0"/>
              <a:t>							</a:t>
            </a:r>
            <a:endParaRPr lang="en-GB" dirty="0"/>
          </a:p>
        </p:txBody>
      </p:sp>
    </p:spTree>
    <p:extLst>
      <p:ext uri="{BB962C8B-B14F-4D97-AF65-F5344CB8AC3E}">
        <p14:creationId xmlns:p14="http://schemas.microsoft.com/office/powerpoint/2010/main" val="3492515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sz="6000" dirty="0" smtClean="0"/>
              <a:t>“Not everything that can be measured counts and not everything that counts can be measured”</a:t>
            </a:r>
            <a:endParaRPr lang="en-GB" dirty="0"/>
          </a:p>
        </p:txBody>
      </p:sp>
    </p:spTree>
    <p:extLst>
      <p:ext uri="{BB962C8B-B14F-4D97-AF65-F5344CB8AC3E}">
        <p14:creationId xmlns:p14="http://schemas.microsoft.com/office/powerpoint/2010/main" val="4229466867"/>
      </p:ext>
    </p:extLst>
  </p:cSld>
  <p:clrMapOvr>
    <a:masterClrMapping/>
  </p:clrMapOvr>
  <mc:AlternateContent xmlns:mc="http://schemas.openxmlformats.org/markup-compatibility/2006" xmlns:p14="http://schemas.microsoft.com/office/powerpoint/2010/main">
    <mc:Choice Requires="p14">
      <p:transition spd="slow" p14:dur="2000" advTm="40102"/>
    </mc:Choice>
    <mc:Fallback xmlns="">
      <p:transition spd="slow" advTm="40102"/>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6" descr="Whoos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716338"/>
            <a:ext cx="91440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1500" y="642938"/>
            <a:ext cx="8072438"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718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fade">
                                      <p:cBhvr>
                                        <p:cTn id="10"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lhouette-1632912_192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1800" y="404664"/>
            <a:ext cx="3888432" cy="2592288"/>
          </a:xfrm>
          <a:prstGeom prst="rect">
            <a:avLst/>
          </a:prstGeom>
        </p:spPr>
      </p:pic>
      <p:sp>
        <p:nvSpPr>
          <p:cNvPr id="3" name="Title 1"/>
          <p:cNvSpPr txBox="1">
            <a:spLocks/>
          </p:cNvSpPr>
          <p:nvPr/>
        </p:nvSpPr>
        <p:spPr>
          <a:xfrm>
            <a:off x="323528" y="3140968"/>
            <a:ext cx="8568952" cy="331236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002060"/>
                </a:solidFill>
                <a:effectLst/>
                <a:uLnTx/>
                <a:uFillTx/>
                <a:latin typeface="+mn-lt"/>
                <a:ea typeface="+mj-ea"/>
                <a:cs typeface="+mj-cs"/>
              </a:rPr>
              <a:t>“Information is a source of learning.  But unless it is organised, processed, and available to the right people in a format for decision making, it is a burden, not a benefit.”</a:t>
            </a:r>
            <a:br>
              <a:rPr kumimoji="0" lang="en-GB" sz="3200" b="0" i="0" u="none" strike="noStrike" kern="0" cap="none" spc="0" normalizeH="0" baseline="0" noProof="0" dirty="0">
                <a:ln>
                  <a:noFill/>
                </a:ln>
                <a:solidFill>
                  <a:srgbClr val="002060"/>
                </a:solidFill>
                <a:effectLst/>
                <a:uLnTx/>
                <a:uFillTx/>
                <a:latin typeface="+mn-lt"/>
                <a:ea typeface="+mj-ea"/>
                <a:cs typeface="+mj-cs"/>
              </a:rPr>
            </a:br>
            <a:r>
              <a:rPr kumimoji="0" lang="en-GB" sz="3200" b="0" i="0" u="none" strike="noStrike" kern="0" cap="none" spc="0" normalizeH="0" baseline="0" noProof="0" dirty="0">
                <a:ln>
                  <a:noFill/>
                </a:ln>
                <a:solidFill>
                  <a:srgbClr val="002060"/>
                </a:solidFill>
                <a:effectLst/>
                <a:uLnTx/>
                <a:uFillTx/>
                <a:latin typeface="+mn-lt"/>
                <a:ea typeface="+mj-ea"/>
                <a:cs typeface="+mj-cs"/>
              </a:rPr>
              <a:t/>
            </a:r>
            <a:br>
              <a:rPr kumimoji="0" lang="en-GB" sz="3200" b="0" i="0" u="none" strike="noStrike" kern="0" cap="none" spc="0" normalizeH="0" baseline="0" noProof="0" dirty="0">
                <a:ln>
                  <a:noFill/>
                </a:ln>
                <a:solidFill>
                  <a:srgbClr val="002060"/>
                </a:solidFill>
                <a:effectLst/>
                <a:uLnTx/>
                <a:uFillTx/>
                <a:latin typeface="+mn-lt"/>
                <a:ea typeface="+mj-ea"/>
                <a:cs typeface="+mj-cs"/>
              </a:rPr>
            </a:br>
            <a:r>
              <a:rPr kumimoji="0" lang="en-GB" sz="2000" b="0" i="0" u="none" strike="noStrike" kern="0" cap="none" spc="0" normalizeH="0" baseline="0" noProof="0" dirty="0">
                <a:ln>
                  <a:noFill/>
                </a:ln>
                <a:solidFill>
                  <a:srgbClr val="002060"/>
                </a:solidFill>
                <a:effectLst/>
                <a:uLnTx/>
                <a:uFillTx/>
                <a:latin typeface="+mn-lt"/>
                <a:ea typeface="+mj-ea"/>
                <a:cs typeface="+mj-cs"/>
              </a:rPr>
              <a:t>(William Pollard 1828-1893)</a:t>
            </a:r>
            <a:endParaRPr kumimoji="0" lang="en-GB" sz="2000" b="0" i="0" u="none" strike="noStrike" kern="0" cap="none" spc="0" normalizeH="0" baseline="0" noProof="0" dirty="0">
              <a:ln>
                <a:noFill/>
              </a:ln>
              <a:solidFill>
                <a:srgbClr val="002060"/>
              </a:solidFill>
              <a:effectLst/>
              <a:uLnTx/>
              <a:uFillTx/>
              <a:latin typeface="+mj-lt"/>
              <a:ea typeface="+mj-ea"/>
              <a:cs typeface="+mj-cs"/>
            </a:endParaRPr>
          </a:p>
        </p:txBody>
      </p:sp>
    </p:spTree>
    <p:extLst>
      <p:ext uri="{BB962C8B-B14F-4D97-AF65-F5344CB8AC3E}">
        <p14:creationId xmlns:p14="http://schemas.microsoft.com/office/powerpoint/2010/main" val="27763105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303" y="5629474"/>
            <a:ext cx="2403475" cy="277812"/>
          </a:xfrm>
          <a:prstGeom prst="rect">
            <a:avLst/>
          </a:prstGeom>
          <a:noFill/>
        </p:spPr>
        <p:txBody>
          <a:bodyPr lIns="91184" tIns="45594" rIns="91184" bIns="45594">
            <a:spAutoFit/>
          </a:bodyPr>
          <a:lstStyle/>
          <a:p>
            <a:pPr defTabSz="911938">
              <a:defRPr/>
            </a:pPr>
            <a:r>
              <a:rPr lang="en-GB" sz="1200" dirty="0">
                <a:solidFill>
                  <a:prstClr val="black"/>
                </a:solidFill>
                <a:latin typeface="Calibri"/>
              </a:rPr>
              <a:t>Dave Williams, IHI</a:t>
            </a:r>
          </a:p>
        </p:txBody>
      </p:sp>
      <p:sp>
        <p:nvSpPr>
          <p:cNvPr id="6" name="Down Arrow Callout 5"/>
          <p:cNvSpPr/>
          <p:nvPr/>
        </p:nvSpPr>
        <p:spPr>
          <a:xfrm>
            <a:off x="195728" y="130175"/>
            <a:ext cx="2305050" cy="1624013"/>
          </a:xfrm>
          <a:prstGeom prst="downArrowCallout">
            <a:avLst/>
          </a:prstGeom>
          <a:solidFill>
            <a:srgbClr val="4F81BD"/>
          </a:solidFill>
          <a:ln w="25400" cap="flat" cmpd="sng" algn="ctr">
            <a:solidFill>
              <a:srgbClr val="4F81BD">
                <a:shade val="50000"/>
              </a:srgbClr>
            </a:solidFill>
            <a:prstDash val="solid"/>
          </a:ln>
          <a:effectLst/>
        </p:spPr>
        <p:txBody>
          <a:bodyPr lIns="91184" tIns="45594" rIns="91184" bIns="45594" anchor="ctr"/>
          <a:lstStyle/>
          <a:p>
            <a:pPr marL="0" marR="0" lvl="0" indent="0" algn="ctr" defTabSz="911938"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Is the young person getting the right outcome?</a:t>
            </a:r>
          </a:p>
        </p:txBody>
      </p:sp>
      <p:sp>
        <p:nvSpPr>
          <p:cNvPr id="7" name="Down Arrow Callout 6"/>
          <p:cNvSpPr/>
          <p:nvPr/>
        </p:nvSpPr>
        <p:spPr>
          <a:xfrm>
            <a:off x="3165018" y="130175"/>
            <a:ext cx="2303462" cy="1624013"/>
          </a:xfrm>
          <a:prstGeom prst="downArrowCallout">
            <a:avLst/>
          </a:prstGeom>
          <a:solidFill>
            <a:srgbClr val="4F81BD"/>
          </a:solidFill>
          <a:ln w="25400" cap="flat" cmpd="sng" algn="ctr">
            <a:solidFill>
              <a:srgbClr val="4F81BD">
                <a:shade val="50000"/>
              </a:srgbClr>
            </a:solidFill>
            <a:prstDash val="solid"/>
          </a:ln>
          <a:effectLst/>
        </p:spPr>
        <p:txBody>
          <a:bodyPr lIns="91184" tIns="45594" rIns="91184" bIns="45594" anchor="ctr"/>
          <a:lstStyle/>
          <a:p>
            <a:pPr marL="0" marR="0" lvl="0" indent="0" algn="ctr" defTabSz="911938"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Is the system working as planned?</a:t>
            </a:r>
          </a:p>
        </p:txBody>
      </p:sp>
      <p:sp>
        <p:nvSpPr>
          <p:cNvPr id="11" name="Down Arrow Callout 10"/>
          <p:cNvSpPr/>
          <p:nvPr/>
        </p:nvSpPr>
        <p:spPr>
          <a:xfrm>
            <a:off x="6132720" y="130174"/>
            <a:ext cx="2303463" cy="1624013"/>
          </a:xfrm>
          <a:prstGeom prst="downArrowCallout">
            <a:avLst/>
          </a:prstGeom>
          <a:solidFill>
            <a:srgbClr val="4F81BD"/>
          </a:solidFill>
          <a:ln w="25400" cap="flat" cmpd="sng" algn="ctr">
            <a:solidFill>
              <a:srgbClr val="4F81BD">
                <a:shade val="50000"/>
              </a:srgbClr>
            </a:solidFill>
            <a:prstDash val="solid"/>
          </a:ln>
          <a:effectLst/>
        </p:spPr>
        <p:txBody>
          <a:bodyPr lIns="91184" tIns="45594" rIns="91184" bIns="45594" anchor="ctr"/>
          <a:lstStyle/>
          <a:p>
            <a:pPr marL="0" marR="0" lvl="0" indent="0" algn="ctr" defTabSz="911938"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a:ea typeface="+mn-ea"/>
                <a:cs typeface="+mn-cs"/>
              </a:rPr>
              <a:t>What about the bigger picture?</a:t>
            </a:r>
          </a:p>
        </p:txBody>
      </p:sp>
      <p:sp>
        <p:nvSpPr>
          <p:cNvPr id="12" name="TextBox 1"/>
          <p:cNvSpPr txBox="1">
            <a:spLocks noChangeArrowheads="1"/>
          </p:cNvSpPr>
          <p:nvPr/>
        </p:nvSpPr>
        <p:spPr bwMode="auto">
          <a:xfrm>
            <a:off x="5935000" y="1754188"/>
            <a:ext cx="3029488" cy="3855673"/>
          </a:xfrm>
          <a:prstGeom prst="rect">
            <a:avLst/>
          </a:prstGeom>
          <a:solidFill>
            <a:sysClr val="window" lastClr="FFFFFF"/>
          </a:solidFill>
          <a:ln w="9525">
            <a:noFill/>
            <a:miter lim="800000"/>
            <a:headEnd/>
            <a:tailEnd/>
          </a:ln>
        </p:spPr>
        <p:txBody>
          <a:bodyPr wrap="square" lIns="91184" tIns="45594" rIns="91184" bIns="45594">
            <a:spAutoFit/>
          </a:bodyPr>
          <a:lstStyle/>
          <a:p>
            <a:pPr marL="0" marR="0" lvl="0" indent="0" defTabSz="911938"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0090"/>
                </a:solidFill>
                <a:effectLst/>
                <a:uLnTx/>
                <a:uFillTx/>
              </a:rPr>
              <a:t>Balancing Measures</a:t>
            </a:r>
          </a:p>
          <a:p>
            <a:pPr marL="0" marR="0" lvl="0" indent="0" defTabSz="772118" eaLnBrk="1" fontAlgn="base" latinLnBrk="0" hangingPunct="0">
              <a:lnSpc>
                <a:spcPct val="93000"/>
              </a:lnSpc>
              <a:spcBef>
                <a:spcPts val="422"/>
              </a:spcBef>
              <a:spcAft>
                <a:spcPct val="0"/>
              </a:spcAft>
              <a:buClr>
                <a:srgbClr val="000099"/>
              </a:buClr>
              <a:buSzPct val="100000"/>
              <a:buFontTx/>
              <a:buNone/>
              <a:tabLst/>
              <a:defRPr sz="1800">
                <a:solidFill>
                  <a:srgbClr val="000000"/>
                </a:solidFill>
                <a:uFillTx/>
              </a:defRPr>
            </a:pPr>
            <a:r>
              <a:rPr kumimoji="0" lang="en-GB" sz="2400" b="0" i="0" u="none" strike="noStrike" kern="0" cap="none" spc="0" normalizeH="0" baseline="0" noProof="0" dirty="0">
                <a:ln>
                  <a:noFill/>
                </a:ln>
                <a:solidFill>
                  <a:srgbClr val="000000"/>
                </a:solidFill>
                <a:effectLst/>
                <a:uLnTx/>
                <a:uFill>
                  <a:solidFill/>
                </a:uFill>
                <a:sym typeface="Helvetica"/>
              </a:rPr>
              <a:t>Looking at the system from different dimensions. </a:t>
            </a:r>
            <a:endParaRPr kumimoji="0" lang="en-GB" sz="2400" b="0" i="0" u="none" strike="noStrike" kern="0" cap="none" spc="0" normalizeH="0" baseline="0" noProof="0" dirty="0" smtClean="0">
              <a:ln>
                <a:noFill/>
              </a:ln>
              <a:solidFill>
                <a:srgbClr val="000000"/>
              </a:solidFill>
              <a:effectLst/>
              <a:uLnTx/>
              <a:uFill>
                <a:solidFill/>
              </a:uFill>
              <a:sym typeface="Helvetica"/>
            </a:endParaRPr>
          </a:p>
          <a:p>
            <a:pPr marL="0" marR="0" lvl="0" indent="0" defTabSz="772118" eaLnBrk="1" fontAlgn="base" latinLnBrk="0" hangingPunct="0">
              <a:lnSpc>
                <a:spcPct val="93000"/>
              </a:lnSpc>
              <a:spcBef>
                <a:spcPts val="422"/>
              </a:spcBef>
              <a:spcAft>
                <a:spcPct val="0"/>
              </a:spcAft>
              <a:buClr>
                <a:srgbClr val="000099"/>
              </a:buClr>
              <a:buSzPct val="100000"/>
              <a:buFontTx/>
              <a:buNone/>
              <a:tabLst/>
              <a:defRPr sz="1800">
                <a:solidFill>
                  <a:srgbClr val="000000"/>
                </a:solidFill>
                <a:uFillTx/>
              </a:defRPr>
            </a:pPr>
            <a:endParaRPr kumimoji="0" lang="en-GB" sz="2400" b="0" i="0" u="none" strike="noStrike" kern="0" cap="none" spc="0" normalizeH="0" baseline="0" noProof="0" dirty="0">
              <a:ln>
                <a:noFill/>
              </a:ln>
              <a:solidFill>
                <a:srgbClr val="000000"/>
              </a:solidFill>
              <a:effectLst/>
              <a:uLnTx/>
              <a:uFill>
                <a:solidFill/>
              </a:uFill>
              <a:sym typeface="Helvetica"/>
            </a:endParaRPr>
          </a:p>
          <a:p>
            <a:pPr marL="0" marR="0" lvl="0" indent="0" defTabSz="772118" eaLnBrk="1" fontAlgn="base" latinLnBrk="0" hangingPunct="0">
              <a:lnSpc>
                <a:spcPct val="93000"/>
              </a:lnSpc>
              <a:spcBef>
                <a:spcPts val="422"/>
              </a:spcBef>
              <a:spcAft>
                <a:spcPct val="0"/>
              </a:spcAft>
              <a:buClr>
                <a:srgbClr val="000099"/>
              </a:buClr>
              <a:buSzPct val="100000"/>
              <a:buFontTx/>
              <a:buNone/>
              <a:tabLst/>
              <a:defRPr sz="1800">
                <a:solidFill>
                  <a:srgbClr val="000000"/>
                </a:solidFill>
                <a:uFillTx/>
              </a:defRPr>
            </a:pPr>
            <a:r>
              <a:rPr kumimoji="0" lang="en-GB" sz="2400" b="0" i="0" u="none" strike="noStrike" kern="0" cap="none" spc="0" normalizeH="0" baseline="0" noProof="0" dirty="0" smtClean="0">
                <a:ln>
                  <a:noFill/>
                </a:ln>
                <a:solidFill>
                  <a:srgbClr val="000000"/>
                </a:solidFill>
                <a:effectLst/>
                <a:uLnTx/>
                <a:uFill>
                  <a:solidFill/>
                </a:uFill>
                <a:sym typeface="Helvetica"/>
              </a:rPr>
              <a:t>Does </a:t>
            </a:r>
            <a:r>
              <a:rPr kumimoji="0" lang="en-GB" sz="2400" b="0" i="0" u="none" strike="noStrike" kern="0" cap="none" spc="0" normalizeH="0" baseline="0" noProof="0" dirty="0">
                <a:ln>
                  <a:noFill/>
                </a:ln>
                <a:solidFill>
                  <a:srgbClr val="000000"/>
                </a:solidFill>
                <a:effectLst/>
                <a:uLnTx/>
                <a:uFill>
                  <a:solidFill/>
                </a:uFill>
                <a:sym typeface="Helvetica"/>
              </a:rPr>
              <a:t>improving one thing cause problems elsewhere?</a:t>
            </a:r>
            <a:endParaRPr kumimoji="0" lang="en-GB" sz="2400" b="0" i="0" u="none" strike="noStrike" kern="0" cap="none" spc="0" normalizeH="0" baseline="0" noProof="0" dirty="0">
              <a:ln>
                <a:noFill/>
              </a:ln>
              <a:solidFill>
                <a:srgbClr val="000000"/>
              </a:solidFill>
              <a:effectLst/>
              <a:uLnTx/>
              <a:uFill>
                <a:solidFill>
                  <a:srgbClr val="FFFFFF"/>
                </a:solidFill>
              </a:uFill>
              <a:sym typeface="Helvetica"/>
            </a:endParaRPr>
          </a:p>
        </p:txBody>
      </p:sp>
      <p:sp>
        <p:nvSpPr>
          <p:cNvPr id="13" name="TextBox 1"/>
          <p:cNvSpPr txBox="1">
            <a:spLocks noChangeArrowheads="1"/>
          </p:cNvSpPr>
          <p:nvPr/>
        </p:nvSpPr>
        <p:spPr bwMode="auto">
          <a:xfrm>
            <a:off x="3135591" y="1847198"/>
            <a:ext cx="2516530" cy="3512182"/>
          </a:xfrm>
          <a:prstGeom prst="rect">
            <a:avLst/>
          </a:prstGeom>
          <a:solidFill>
            <a:sysClr val="window" lastClr="FFFFFF"/>
          </a:solidFill>
          <a:ln w="9525">
            <a:noFill/>
            <a:miter lim="800000"/>
            <a:headEnd/>
            <a:tailEnd/>
          </a:ln>
        </p:spPr>
        <p:txBody>
          <a:bodyPr wrap="square" lIns="91184" tIns="45594" rIns="91184" bIns="45594">
            <a:spAutoFit/>
          </a:bodyPr>
          <a:lstStyle/>
          <a:p>
            <a:pPr marL="0" marR="0" lvl="0" indent="0" defTabSz="911938"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0090"/>
                </a:solidFill>
                <a:effectLst/>
                <a:uLnTx/>
                <a:uFillTx/>
              </a:rPr>
              <a:t>Process</a:t>
            </a:r>
          </a:p>
          <a:p>
            <a:pPr marL="0" marR="0" lvl="0" indent="0" defTabSz="911938"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0090"/>
                </a:solidFill>
                <a:effectLst/>
                <a:uLnTx/>
                <a:uFillTx/>
              </a:rPr>
              <a:t>Measures</a:t>
            </a:r>
          </a:p>
          <a:p>
            <a:pPr marL="0" marR="0" lvl="0" indent="0" defTabSz="772118" eaLnBrk="1" fontAlgn="base" latinLnBrk="0" hangingPunct="0">
              <a:lnSpc>
                <a:spcPct val="93000"/>
              </a:lnSpc>
              <a:spcBef>
                <a:spcPts val="422"/>
              </a:spcBef>
              <a:spcAft>
                <a:spcPct val="0"/>
              </a:spcAft>
              <a:buClr>
                <a:srgbClr val="000099"/>
              </a:buClr>
              <a:buSzPct val="100000"/>
              <a:buFontTx/>
              <a:buNone/>
              <a:tabLst/>
              <a:defRPr sz="1800">
                <a:solidFill>
                  <a:srgbClr val="000000"/>
                </a:solidFill>
                <a:uFillTx/>
              </a:defRPr>
            </a:pPr>
            <a:r>
              <a:rPr kumimoji="0" lang="en-GB" sz="2400" b="0" i="0" u="none" strike="noStrike" kern="0" cap="none" spc="0" normalizeH="0" baseline="0" noProof="0" dirty="0">
                <a:ln>
                  <a:noFill/>
                </a:ln>
                <a:solidFill>
                  <a:srgbClr val="000000"/>
                </a:solidFill>
                <a:effectLst/>
                <a:uLnTx/>
                <a:uFill>
                  <a:solidFill/>
                </a:uFill>
                <a:sym typeface="Helvetica"/>
              </a:rPr>
              <a:t>Are we doing the right things at the right time, every time?</a:t>
            </a:r>
          </a:p>
          <a:p>
            <a:pPr marL="176704" marR="0" lvl="0" indent="0" defTabSz="772118" eaLnBrk="1" fontAlgn="base" latinLnBrk="0" hangingPunct="0">
              <a:lnSpc>
                <a:spcPct val="93000"/>
              </a:lnSpc>
              <a:spcBef>
                <a:spcPts val="422"/>
              </a:spcBef>
              <a:spcAft>
                <a:spcPct val="0"/>
              </a:spcAft>
              <a:buClr>
                <a:srgbClr val="000099"/>
              </a:buClr>
              <a:buSzPct val="100000"/>
              <a:buFontTx/>
              <a:buNone/>
              <a:tabLst/>
              <a:defRPr sz="1800">
                <a:solidFill>
                  <a:srgbClr val="000000"/>
                </a:solidFill>
                <a:uFillTx/>
              </a:defRPr>
            </a:pPr>
            <a:endParaRPr kumimoji="0" lang="en-GB" sz="2400" b="0" i="0" u="none" strike="noStrike" kern="0" cap="none" spc="0" normalizeH="0" baseline="0" noProof="0" dirty="0" smtClean="0">
              <a:ln>
                <a:noFill/>
              </a:ln>
              <a:solidFill>
                <a:srgbClr val="000000"/>
              </a:solidFill>
              <a:effectLst/>
              <a:uLnTx/>
              <a:uFill>
                <a:solidFill/>
              </a:uFill>
              <a:sym typeface="Helvetica"/>
            </a:endParaRPr>
          </a:p>
          <a:p>
            <a:pPr marL="0" marR="0" lvl="0" indent="0" defTabSz="772118" eaLnBrk="1" fontAlgn="base" latinLnBrk="0" hangingPunct="0">
              <a:lnSpc>
                <a:spcPct val="93000"/>
              </a:lnSpc>
              <a:spcBef>
                <a:spcPts val="422"/>
              </a:spcBef>
              <a:spcAft>
                <a:spcPct val="0"/>
              </a:spcAft>
              <a:buClr>
                <a:srgbClr val="000099"/>
              </a:buClr>
              <a:buSzPct val="100000"/>
              <a:buFontTx/>
              <a:buNone/>
              <a:tabLst/>
              <a:defRPr sz="1800">
                <a:solidFill>
                  <a:srgbClr val="000000"/>
                </a:solidFill>
                <a:uFillTx/>
              </a:defRPr>
            </a:pPr>
            <a:r>
              <a:rPr kumimoji="0" lang="en-GB" sz="2400" b="0" i="0" u="none" strike="noStrike" kern="0" cap="none" spc="0" normalizeH="0" baseline="0" noProof="0" dirty="0" smtClean="0">
                <a:ln>
                  <a:noFill/>
                </a:ln>
                <a:solidFill>
                  <a:srgbClr val="000000"/>
                </a:solidFill>
                <a:effectLst/>
                <a:uLnTx/>
                <a:uFill>
                  <a:solidFill/>
                </a:uFill>
                <a:sym typeface="Helvetica"/>
              </a:rPr>
              <a:t>Is </a:t>
            </a:r>
            <a:r>
              <a:rPr kumimoji="0" lang="en-GB" sz="2400" b="0" i="0" u="none" strike="noStrike" kern="0" cap="none" spc="0" normalizeH="0" baseline="0" noProof="0" dirty="0">
                <a:ln>
                  <a:noFill/>
                </a:ln>
                <a:solidFill>
                  <a:srgbClr val="000000"/>
                </a:solidFill>
                <a:effectLst/>
                <a:uLnTx/>
                <a:uFill>
                  <a:solidFill/>
                </a:uFill>
                <a:sym typeface="Helvetica"/>
              </a:rPr>
              <a:t>the process reliable?</a:t>
            </a:r>
          </a:p>
        </p:txBody>
      </p:sp>
      <p:sp>
        <p:nvSpPr>
          <p:cNvPr id="14" name="TextBox 1"/>
          <p:cNvSpPr txBox="1">
            <a:spLocks noChangeArrowheads="1"/>
          </p:cNvSpPr>
          <p:nvPr/>
        </p:nvSpPr>
        <p:spPr bwMode="auto">
          <a:xfrm>
            <a:off x="190481" y="1847198"/>
            <a:ext cx="2974537" cy="2825199"/>
          </a:xfrm>
          <a:prstGeom prst="rect">
            <a:avLst/>
          </a:prstGeom>
          <a:solidFill>
            <a:sysClr val="window" lastClr="FFFFFF"/>
          </a:solidFill>
          <a:ln w="9525">
            <a:noFill/>
            <a:miter lim="800000"/>
            <a:headEnd/>
            <a:tailEnd/>
          </a:ln>
        </p:spPr>
        <p:txBody>
          <a:bodyPr wrap="square" lIns="91184" tIns="45594" rIns="91184" bIns="45594">
            <a:spAutoFit/>
          </a:bodyPr>
          <a:lstStyle/>
          <a:p>
            <a:pPr marL="0" marR="0" lvl="0" indent="0" defTabSz="911938"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0090"/>
                </a:solidFill>
                <a:effectLst/>
                <a:uLnTx/>
                <a:uFillTx/>
              </a:rPr>
              <a:t>Outcome Measures</a:t>
            </a:r>
          </a:p>
          <a:p>
            <a:pPr marL="0" marR="0" lvl="0" indent="0" defTabSz="772118" eaLnBrk="1" fontAlgn="base" latinLnBrk="0" hangingPunct="0">
              <a:lnSpc>
                <a:spcPct val="93000"/>
              </a:lnSpc>
              <a:spcBef>
                <a:spcPts val="422"/>
              </a:spcBef>
              <a:spcAft>
                <a:spcPct val="0"/>
              </a:spcAft>
              <a:buClr>
                <a:srgbClr val="000000"/>
              </a:buClr>
              <a:buSzPct val="100000"/>
              <a:buFontTx/>
              <a:buNone/>
              <a:tabLst/>
              <a:defRPr sz="1800">
                <a:solidFill>
                  <a:srgbClr val="000000"/>
                </a:solidFill>
                <a:uFillTx/>
              </a:defRPr>
            </a:pPr>
            <a:r>
              <a:rPr kumimoji="0" lang="en-GB" sz="2400" b="0" i="0" u="none" strike="noStrike" kern="0" cap="none" spc="0" normalizeH="0" baseline="0" noProof="0" dirty="0">
                <a:ln>
                  <a:noFill/>
                </a:ln>
                <a:solidFill>
                  <a:srgbClr val="000000"/>
                </a:solidFill>
                <a:effectLst/>
                <a:uLnTx/>
                <a:uFill>
                  <a:solidFill/>
                </a:uFill>
                <a:sym typeface="Helvetica"/>
              </a:rPr>
              <a:t>Are we making things better? </a:t>
            </a:r>
            <a:endParaRPr kumimoji="0" lang="en-GB" sz="2400" b="0" i="0" u="none" strike="noStrike" kern="0" cap="none" spc="0" normalizeH="0" baseline="0" noProof="0" dirty="0" smtClean="0">
              <a:ln>
                <a:noFill/>
              </a:ln>
              <a:solidFill>
                <a:srgbClr val="000000"/>
              </a:solidFill>
              <a:effectLst/>
              <a:uLnTx/>
              <a:uFill>
                <a:solidFill/>
              </a:uFill>
              <a:sym typeface="Helvetica"/>
            </a:endParaRPr>
          </a:p>
          <a:p>
            <a:pPr marL="0" marR="0" lvl="0" indent="0" defTabSz="772118" eaLnBrk="1" fontAlgn="base" latinLnBrk="0" hangingPunct="0">
              <a:lnSpc>
                <a:spcPct val="93000"/>
              </a:lnSpc>
              <a:spcBef>
                <a:spcPts val="422"/>
              </a:spcBef>
              <a:spcAft>
                <a:spcPct val="0"/>
              </a:spcAft>
              <a:buClr>
                <a:srgbClr val="000000"/>
              </a:buClr>
              <a:buSzPct val="100000"/>
              <a:buFontTx/>
              <a:buNone/>
              <a:tabLst/>
              <a:defRPr sz="1800">
                <a:solidFill>
                  <a:srgbClr val="000000"/>
                </a:solidFill>
                <a:uFillTx/>
              </a:defRPr>
            </a:pPr>
            <a:endParaRPr kumimoji="0" lang="en-GB" sz="2400" b="0" i="0" u="none" strike="noStrike" kern="0" cap="none" spc="0" normalizeH="0" baseline="0" noProof="0" dirty="0">
              <a:ln>
                <a:noFill/>
              </a:ln>
              <a:solidFill>
                <a:srgbClr val="000000"/>
              </a:solidFill>
              <a:effectLst/>
              <a:uLnTx/>
              <a:uFill>
                <a:solidFill/>
              </a:uFill>
              <a:sym typeface="Helvetica"/>
            </a:endParaRPr>
          </a:p>
          <a:p>
            <a:pPr marL="0" marR="0" lvl="0" indent="0" defTabSz="772118" eaLnBrk="1" fontAlgn="base" latinLnBrk="0" hangingPunct="0">
              <a:lnSpc>
                <a:spcPct val="93000"/>
              </a:lnSpc>
              <a:spcBef>
                <a:spcPts val="422"/>
              </a:spcBef>
              <a:spcAft>
                <a:spcPct val="0"/>
              </a:spcAft>
              <a:buClr>
                <a:srgbClr val="000000"/>
              </a:buClr>
              <a:buSzPct val="100000"/>
              <a:buFontTx/>
              <a:buNone/>
              <a:tabLst/>
              <a:defRPr sz="1800">
                <a:solidFill>
                  <a:srgbClr val="000000"/>
                </a:solidFill>
                <a:uFillTx/>
              </a:defRPr>
            </a:pPr>
            <a:r>
              <a:rPr kumimoji="0" lang="en-GB" sz="2400" b="0" i="0" u="none" strike="noStrike" kern="0" cap="none" spc="0" normalizeH="0" baseline="0" noProof="0" dirty="0" smtClean="0">
                <a:ln>
                  <a:noFill/>
                </a:ln>
                <a:solidFill>
                  <a:srgbClr val="000000"/>
                </a:solidFill>
                <a:effectLst/>
                <a:uLnTx/>
                <a:uFill>
                  <a:solidFill/>
                </a:uFill>
                <a:sym typeface="Helvetica"/>
              </a:rPr>
              <a:t>Are </a:t>
            </a:r>
            <a:r>
              <a:rPr kumimoji="0" lang="en-GB" sz="2400" b="0" i="0" u="none" strike="noStrike" kern="0" cap="none" spc="0" normalizeH="0" baseline="0" noProof="0" dirty="0">
                <a:ln>
                  <a:noFill/>
                </a:ln>
                <a:solidFill>
                  <a:srgbClr val="000000"/>
                </a:solidFill>
                <a:effectLst/>
                <a:uLnTx/>
                <a:uFill>
                  <a:solidFill/>
                </a:uFill>
                <a:sym typeface="Helvetica"/>
              </a:rPr>
              <a:t>we on track to achieve our Aim?</a:t>
            </a:r>
          </a:p>
        </p:txBody>
      </p:sp>
    </p:spTree>
    <p:custDataLst>
      <p:tags r:id="rId1"/>
    </p:custDataLst>
    <p:extLst>
      <p:ext uri="{BB962C8B-B14F-4D97-AF65-F5344CB8AC3E}">
        <p14:creationId xmlns:p14="http://schemas.microsoft.com/office/powerpoint/2010/main" val="3028339057"/>
      </p:ext>
    </p:extLst>
  </p:cSld>
  <p:clrMapOvr>
    <a:masterClrMapping/>
  </p:clrMapOvr>
  <p:transition spd="med" advTm="553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539552" y="1591182"/>
            <a:ext cx="8065144" cy="757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0" fontAlgn="base" hangingPunct="0">
              <a:spcBef>
                <a:spcPct val="0"/>
              </a:spcBef>
              <a:spcAft>
                <a:spcPct val="0"/>
              </a:spcAft>
              <a:buFontTx/>
              <a:buNone/>
            </a:pPr>
            <a:endParaRPr lang="en-GB" altLang="en-US" sz="1800" b="1" i="1" dirty="0" smtClean="0">
              <a:solidFill>
                <a:srgbClr val="002060"/>
              </a:solidFill>
              <a:latin typeface="+mn-lt"/>
              <a:ea typeface="ＭＳ Ｐゴシック" panose="020B0600070205080204" pitchFamily="34" charset="-128"/>
            </a:endParaRPr>
          </a:p>
          <a:p>
            <a:pPr defTabSz="914400" eaLnBrk="0" fontAlgn="base" hangingPunct="0">
              <a:spcBef>
                <a:spcPct val="0"/>
              </a:spcBef>
              <a:spcAft>
                <a:spcPct val="0"/>
              </a:spcAft>
              <a:buFontTx/>
              <a:buNone/>
            </a:pPr>
            <a:r>
              <a:rPr lang="en-GB" altLang="en-US" sz="4800" b="1" dirty="0" smtClean="0">
                <a:solidFill>
                  <a:srgbClr val="FF0000"/>
                </a:solidFill>
                <a:latin typeface="+mn-lt"/>
                <a:ea typeface="ＭＳ Ｐゴシック" panose="020B0600070205080204" pitchFamily="34" charset="-128"/>
              </a:rPr>
              <a:t>Aim : To decrease the number of “No award” for pupils in 3</a:t>
            </a:r>
            <a:r>
              <a:rPr lang="en-GB" altLang="en-US" sz="4800" b="1" baseline="30000" dirty="0" smtClean="0">
                <a:solidFill>
                  <a:srgbClr val="FF0000"/>
                </a:solidFill>
                <a:latin typeface="+mn-lt"/>
                <a:ea typeface="ＭＳ Ｐゴシック" panose="020B0600070205080204" pitchFamily="34" charset="-128"/>
              </a:rPr>
              <a:t>rd</a:t>
            </a:r>
            <a:r>
              <a:rPr lang="en-GB" altLang="en-US" sz="4800" b="1" dirty="0" smtClean="0">
                <a:solidFill>
                  <a:srgbClr val="FF0000"/>
                </a:solidFill>
                <a:latin typeface="+mn-lt"/>
                <a:ea typeface="ＭＳ Ｐゴシック" panose="020B0600070205080204" pitchFamily="34" charset="-128"/>
              </a:rPr>
              <a:t> set National 5 class by 25% by August 2018</a:t>
            </a:r>
            <a:endParaRPr lang="en-GB" altLang="en-US" sz="4800" b="1" i="1" dirty="0" smtClean="0">
              <a:solidFill>
                <a:srgbClr val="0070C0"/>
              </a:solidFill>
              <a:latin typeface="+mn-lt"/>
              <a:ea typeface="ＭＳ Ｐゴシック" panose="020B0600070205080204" pitchFamily="34" charset="-128"/>
            </a:endParaRPr>
          </a:p>
          <a:p>
            <a:pPr defTabSz="914400" eaLnBrk="0" fontAlgn="base" hangingPunct="0">
              <a:spcBef>
                <a:spcPct val="0"/>
              </a:spcBef>
              <a:spcAft>
                <a:spcPct val="0"/>
              </a:spcAft>
              <a:buFontTx/>
              <a:buNone/>
            </a:pPr>
            <a:endParaRPr lang="en-GB" altLang="en-US" sz="4800" b="1" i="1" dirty="0" smtClean="0">
              <a:solidFill>
                <a:srgbClr val="0070C0"/>
              </a:solidFill>
              <a:latin typeface="+mn-lt"/>
              <a:ea typeface="ＭＳ Ｐゴシック" panose="020B0600070205080204" pitchFamily="34" charset="-128"/>
            </a:endParaRPr>
          </a:p>
          <a:p>
            <a:pPr defTabSz="914400" eaLnBrk="0" fontAlgn="base" hangingPunct="0">
              <a:spcBef>
                <a:spcPct val="0"/>
              </a:spcBef>
              <a:spcAft>
                <a:spcPct val="0"/>
              </a:spcAft>
              <a:buFontTx/>
              <a:buNone/>
            </a:pPr>
            <a:endParaRPr lang="en-GB" altLang="en-US" sz="4800" b="1" i="1" dirty="0" smtClean="0">
              <a:solidFill>
                <a:srgbClr val="0070C0"/>
              </a:solidFill>
              <a:latin typeface="+mn-lt"/>
              <a:ea typeface="ＭＳ Ｐゴシック" panose="020B0600070205080204" pitchFamily="34" charset="-128"/>
            </a:endParaRPr>
          </a:p>
          <a:p>
            <a:pPr defTabSz="914400" eaLnBrk="0" fontAlgn="base" hangingPunct="0">
              <a:spcBef>
                <a:spcPct val="0"/>
              </a:spcBef>
              <a:spcAft>
                <a:spcPct val="0"/>
              </a:spcAft>
              <a:buFontTx/>
              <a:buNone/>
            </a:pPr>
            <a:endParaRPr lang="en-GB" altLang="en-US" sz="1800" b="1" i="1" dirty="0" smtClean="0">
              <a:solidFill>
                <a:srgbClr val="0070C0"/>
              </a:solidFill>
              <a:latin typeface="+mn-lt"/>
              <a:ea typeface="ＭＳ Ｐゴシック" panose="020B0600070205080204" pitchFamily="34" charset="-128"/>
            </a:endParaRPr>
          </a:p>
          <a:p>
            <a:pPr defTabSz="914400" eaLnBrk="0" fontAlgn="base" hangingPunct="0">
              <a:spcBef>
                <a:spcPct val="0"/>
              </a:spcBef>
              <a:spcAft>
                <a:spcPct val="0"/>
              </a:spcAft>
              <a:buFontTx/>
              <a:buNone/>
            </a:pPr>
            <a:endParaRPr lang="en-GB" altLang="en-US" sz="1800" b="1" i="1" dirty="0" smtClean="0">
              <a:solidFill>
                <a:srgbClr val="0070C0"/>
              </a:solidFill>
              <a:latin typeface="+mn-lt"/>
              <a:ea typeface="ＭＳ Ｐゴシック" panose="020B0600070205080204" pitchFamily="34" charset="-128"/>
            </a:endParaRPr>
          </a:p>
          <a:p>
            <a:pPr defTabSz="914400" eaLnBrk="0" fontAlgn="base" hangingPunct="0">
              <a:spcBef>
                <a:spcPct val="0"/>
              </a:spcBef>
              <a:spcAft>
                <a:spcPct val="0"/>
              </a:spcAft>
              <a:buFontTx/>
              <a:buNone/>
            </a:pPr>
            <a:endParaRPr lang="en-GB" altLang="en-US" sz="1800" b="1" i="1" dirty="0" smtClean="0">
              <a:solidFill>
                <a:srgbClr val="0070C0"/>
              </a:solidFill>
              <a:latin typeface="+mn-lt"/>
              <a:ea typeface="ＭＳ Ｐゴシック" panose="020B0600070205080204" pitchFamily="34" charset="-128"/>
            </a:endParaRPr>
          </a:p>
          <a:p>
            <a:pPr defTabSz="914400" eaLnBrk="0" fontAlgn="base" hangingPunct="0">
              <a:spcBef>
                <a:spcPct val="0"/>
              </a:spcBef>
              <a:spcAft>
                <a:spcPct val="0"/>
              </a:spcAft>
              <a:buFontTx/>
              <a:buNone/>
            </a:pPr>
            <a:endParaRPr lang="en-GB" altLang="en-US" sz="1800" b="1" i="1" dirty="0" smtClean="0">
              <a:solidFill>
                <a:srgbClr val="0070C0"/>
              </a:solidFill>
              <a:latin typeface="+mn-lt"/>
              <a:ea typeface="ＭＳ Ｐゴシック" panose="020B0600070205080204" pitchFamily="34" charset="-128"/>
            </a:endParaRPr>
          </a:p>
          <a:p>
            <a:pPr defTabSz="914400" eaLnBrk="0" fontAlgn="base" hangingPunct="0">
              <a:spcBef>
                <a:spcPct val="0"/>
              </a:spcBef>
              <a:spcAft>
                <a:spcPct val="0"/>
              </a:spcAft>
              <a:buFontTx/>
              <a:buNone/>
            </a:pPr>
            <a:endParaRPr lang="en-GB" altLang="en-US" sz="1800" dirty="0" smtClean="0">
              <a:solidFill>
                <a:prstClr val="black"/>
              </a:solidFill>
              <a:latin typeface="+mn-lt"/>
              <a:ea typeface="ＭＳ Ｐゴシック" panose="020B0600070205080204" pitchFamily="34" charset="-128"/>
            </a:endParaRPr>
          </a:p>
          <a:p>
            <a:pPr defTabSz="914400" eaLnBrk="0" fontAlgn="base" hangingPunct="0">
              <a:spcBef>
                <a:spcPct val="0"/>
              </a:spcBef>
              <a:spcAft>
                <a:spcPct val="0"/>
              </a:spcAft>
              <a:buFontTx/>
              <a:buNone/>
            </a:pPr>
            <a:endParaRPr lang="en-GB" altLang="en-US" sz="1800" dirty="0" smtClean="0">
              <a:solidFill>
                <a:prstClr val="black"/>
              </a:solidFill>
              <a:latin typeface="Arial" panose="020B0604020202020204" pitchFamily="34" charset="0"/>
              <a:ea typeface="ＭＳ Ｐゴシック" panose="020B0600070205080204" pitchFamily="34" charset="-128"/>
            </a:endParaRPr>
          </a:p>
          <a:p>
            <a:pPr defTabSz="914400" eaLnBrk="0" fontAlgn="base" hangingPunct="0">
              <a:spcBef>
                <a:spcPct val="0"/>
              </a:spcBef>
              <a:spcAft>
                <a:spcPct val="0"/>
              </a:spcAft>
              <a:buFontTx/>
              <a:buNone/>
            </a:pPr>
            <a:endParaRPr lang="en-GB" altLang="en-US" sz="1800" dirty="0" smtClean="0">
              <a:solidFill>
                <a:prstClr val="black"/>
              </a:solidFill>
              <a:latin typeface="Arial" panose="020B0604020202020204" pitchFamily="34" charset="0"/>
              <a:ea typeface="ＭＳ Ｐゴシック" panose="020B0600070205080204" pitchFamily="34" charset="-128"/>
            </a:endParaRPr>
          </a:p>
          <a:p>
            <a:pPr defTabSz="914400" eaLnBrk="0" fontAlgn="base" hangingPunct="0">
              <a:spcBef>
                <a:spcPct val="0"/>
              </a:spcBef>
              <a:spcAft>
                <a:spcPct val="0"/>
              </a:spcAft>
              <a:buFontTx/>
              <a:buNone/>
            </a:pPr>
            <a:endParaRPr lang="en-GB" altLang="en-US" sz="1800" dirty="0" smtClean="0">
              <a:solidFill>
                <a:prstClr val="black"/>
              </a:solidFill>
              <a:latin typeface="Arial" panose="020B0604020202020204" pitchFamily="34" charset="0"/>
              <a:ea typeface="ＭＳ Ｐゴシック" panose="020B0600070205080204" pitchFamily="34" charset="-128"/>
            </a:endParaRPr>
          </a:p>
          <a:p>
            <a:pPr defTabSz="914400" eaLnBrk="0" fontAlgn="base" hangingPunct="0">
              <a:spcBef>
                <a:spcPct val="0"/>
              </a:spcBef>
              <a:spcAft>
                <a:spcPct val="0"/>
              </a:spcAft>
              <a:buFontTx/>
              <a:buNone/>
            </a:pPr>
            <a:endParaRPr lang="en-GB" altLang="en-US" sz="1800" dirty="0" smtClean="0">
              <a:solidFill>
                <a:prstClr val="black"/>
              </a:solidFill>
              <a:latin typeface="Arial" panose="020B0604020202020204" pitchFamily="34" charset="0"/>
              <a:ea typeface="ＭＳ Ｐゴシック" panose="020B0600070205080204" pitchFamily="34" charset="-128"/>
            </a:endParaRPr>
          </a:p>
          <a:p>
            <a:pPr defTabSz="914400" eaLnBrk="0" fontAlgn="base" hangingPunct="0">
              <a:spcBef>
                <a:spcPct val="0"/>
              </a:spcBef>
              <a:spcAft>
                <a:spcPct val="0"/>
              </a:spcAft>
              <a:buFontTx/>
              <a:buNone/>
            </a:pPr>
            <a:endParaRPr lang="en-GB" altLang="en-US" sz="1800" dirty="0" smtClean="0">
              <a:solidFill>
                <a:prstClr val="black"/>
              </a:solidFill>
              <a:latin typeface="Arial" panose="020B0604020202020204" pitchFamily="34" charset="0"/>
              <a:ea typeface="ＭＳ Ｐゴシック" panose="020B0600070205080204" pitchFamily="34" charset="-128"/>
            </a:endParaRPr>
          </a:p>
        </p:txBody>
      </p:sp>
      <p:sp>
        <p:nvSpPr>
          <p:cNvPr id="11" name="Rectangle 2"/>
          <p:cNvSpPr txBox="1">
            <a:spLocks noChangeArrowheads="1"/>
          </p:cNvSpPr>
          <p:nvPr/>
        </p:nvSpPr>
        <p:spPr bwMode="auto">
          <a:xfrm>
            <a:off x="1187624" y="156733"/>
            <a:ext cx="8229600" cy="908050"/>
          </a:xfrm>
          <a:prstGeom prst="rect">
            <a:avLst/>
          </a:prstGeom>
          <a:noFill/>
          <a:ln w="9525">
            <a:noFill/>
            <a:miter lim="800000"/>
            <a:headEnd/>
            <a:tailEnd/>
          </a:ln>
        </p:spPr>
        <p:txBody>
          <a:bodyPr anchor="ctr"/>
          <a:lstStyle/>
          <a:p>
            <a:pPr defTabSz="457200" fontAlgn="base">
              <a:spcBef>
                <a:spcPct val="0"/>
              </a:spcBef>
              <a:spcAft>
                <a:spcPct val="0"/>
              </a:spcAft>
              <a:defRPr/>
            </a:pPr>
            <a:r>
              <a:rPr lang="en-GB" sz="4400" b="1" dirty="0" smtClean="0">
                <a:solidFill>
                  <a:srgbClr val="0070C0"/>
                </a:solidFill>
                <a:latin typeface="+mj-lt"/>
                <a:ea typeface="ＭＳ Ｐゴシック" panose="020B0600070205080204" pitchFamily="34" charset="-128"/>
              </a:rPr>
              <a:t>Types </a:t>
            </a:r>
            <a:r>
              <a:rPr lang="en-GB" sz="4400" b="1" dirty="0">
                <a:solidFill>
                  <a:srgbClr val="0070C0"/>
                </a:solidFill>
                <a:latin typeface="+mj-lt"/>
                <a:ea typeface="ＭＳ Ｐゴシック" panose="020B0600070205080204" pitchFamily="34" charset="-128"/>
              </a:rPr>
              <a:t>of measures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243" y="182075"/>
            <a:ext cx="808011" cy="886409"/>
          </a:xfrm>
          <a:prstGeom prst="rect">
            <a:avLst/>
          </a:prstGeom>
        </p:spPr>
      </p:pic>
    </p:spTree>
    <p:extLst>
      <p:ext uri="{BB962C8B-B14F-4D97-AF65-F5344CB8AC3E}">
        <p14:creationId xmlns:p14="http://schemas.microsoft.com/office/powerpoint/2010/main" val="1545301645"/>
      </p:ext>
    </p:extLst>
  </p:cSld>
  <p:clrMapOvr>
    <a:masterClrMapping/>
  </p:clrMapOvr>
  <p:transition spd="med" advTm="4483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79388" y="1268413"/>
            <a:ext cx="85693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914400" lvl="1" indent="-457200" fontAlgn="base">
              <a:spcBef>
                <a:spcPct val="0"/>
              </a:spcBef>
              <a:spcAft>
                <a:spcPct val="0"/>
              </a:spcAft>
            </a:pPr>
            <a:r>
              <a:rPr lang="en-US" altLang="en-US" dirty="0" smtClean="0">
                <a:solidFill>
                  <a:prstClr val="black"/>
                </a:solidFill>
                <a:latin typeface="+mn-lt"/>
                <a:ea typeface="ＭＳ Ｐゴシック" panose="020B0600070205080204" pitchFamily="34" charset="-128"/>
              </a:rPr>
              <a:t>Number of pupils returning completed </a:t>
            </a:r>
            <a:r>
              <a:rPr lang="en-US" altLang="en-US" dirty="0">
                <a:solidFill>
                  <a:prstClr val="black"/>
                </a:solidFill>
                <a:latin typeface="+mn-lt"/>
                <a:ea typeface="ＭＳ Ｐゴシック" panose="020B0600070205080204" pitchFamily="34" charset="-128"/>
              </a:rPr>
              <a:t>M</a:t>
            </a:r>
            <a:r>
              <a:rPr lang="en-US" altLang="en-US" dirty="0" smtClean="0">
                <a:solidFill>
                  <a:prstClr val="black"/>
                </a:solidFill>
                <a:latin typeface="+mn-lt"/>
                <a:ea typeface="ＭＳ Ｐゴシック" panose="020B0600070205080204" pitchFamily="34" charset="-128"/>
              </a:rPr>
              <a:t>aths homework</a:t>
            </a:r>
          </a:p>
          <a:p>
            <a:pPr marL="914400" lvl="1" indent="-457200" fontAlgn="base">
              <a:spcBef>
                <a:spcPct val="0"/>
              </a:spcBef>
              <a:spcAft>
                <a:spcPct val="0"/>
              </a:spcAft>
            </a:pPr>
            <a:r>
              <a:rPr lang="en-US" altLang="en-US" dirty="0" smtClean="0">
                <a:solidFill>
                  <a:prstClr val="black"/>
                </a:solidFill>
                <a:latin typeface="+mn-lt"/>
                <a:ea typeface="ＭＳ Ｐゴシック" panose="020B0600070205080204" pitchFamily="34" charset="-128"/>
              </a:rPr>
              <a:t>Number of “no awards” in National 5 for children in 3</a:t>
            </a:r>
            <a:r>
              <a:rPr lang="en-US" altLang="en-US" baseline="30000" dirty="0" smtClean="0">
                <a:solidFill>
                  <a:prstClr val="black"/>
                </a:solidFill>
                <a:latin typeface="+mn-lt"/>
                <a:ea typeface="ＭＳ Ｐゴシック" panose="020B0600070205080204" pitchFamily="34" charset="-128"/>
              </a:rPr>
              <a:t>rd</a:t>
            </a:r>
            <a:r>
              <a:rPr lang="en-US" altLang="en-US" dirty="0" smtClean="0">
                <a:solidFill>
                  <a:prstClr val="black"/>
                </a:solidFill>
                <a:latin typeface="+mn-lt"/>
                <a:ea typeface="ＭＳ Ｐゴシック" panose="020B0600070205080204" pitchFamily="34" charset="-128"/>
              </a:rPr>
              <a:t> set </a:t>
            </a:r>
          </a:p>
          <a:p>
            <a:pPr marL="914400" lvl="1" indent="-457200" fontAlgn="base">
              <a:spcBef>
                <a:spcPct val="0"/>
              </a:spcBef>
              <a:spcAft>
                <a:spcPct val="0"/>
              </a:spcAft>
            </a:pPr>
            <a:r>
              <a:rPr lang="en-US" altLang="en-US" dirty="0" smtClean="0">
                <a:solidFill>
                  <a:prstClr val="black"/>
                </a:solidFill>
                <a:latin typeface="+mn-lt"/>
                <a:ea typeface="ＭＳ Ｐゴシック" panose="020B0600070205080204" pitchFamily="34" charset="-128"/>
              </a:rPr>
              <a:t>Number of pupils attending supported study classes per week </a:t>
            </a:r>
          </a:p>
          <a:p>
            <a:pPr marL="914400" lvl="1" indent="-457200" fontAlgn="base">
              <a:spcBef>
                <a:spcPct val="0"/>
              </a:spcBef>
              <a:spcAft>
                <a:spcPct val="0"/>
              </a:spcAft>
            </a:pPr>
            <a:r>
              <a:rPr lang="en-US" altLang="en-US" dirty="0" smtClean="0">
                <a:solidFill>
                  <a:prstClr val="black"/>
                </a:solidFill>
                <a:latin typeface="+mn-lt"/>
                <a:ea typeface="ＭＳ Ｐゴシック" panose="020B0600070205080204" pitchFamily="34" charset="-128"/>
              </a:rPr>
              <a:t>Number of pupils attending all mandatory Maths classes per week</a:t>
            </a:r>
          </a:p>
          <a:p>
            <a:pPr marL="914400" lvl="1" indent="-457200" fontAlgn="base">
              <a:spcBef>
                <a:spcPct val="0"/>
              </a:spcBef>
              <a:spcAft>
                <a:spcPct val="0"/>
              </a:spcAft>
            </a:pPr>
            <a:r>
              <a:rPr lang="en-US" altLang="en-US" dirty="0" smtClean="0">
                <a:solidFill>
                  <a:prstClr val="black"/>
                </a:solidFill>
                <a:latin typeface="+mn-lt"/>
                <a:ea typeface="ＭＳ Ｐゴシック" panose="020B0600070205080204" pitchFamily="34" charset="-128"/>
              </a:rPr>
              <a:t>Number of pupils scoring 4 or above on a “confidence” Likert scale</a:t>
            </a:r>
            <a:endParaRPr lang="en-US" altLang="en-US" dirty="0">
              <a:solidFill>
                <a:prstClr val="black"/>
              </a:solidFill>
              <a:latin typeface="+mn-lt"/>
              <a:ea typeface="ＭＳ Ｐゴシック" panose="020B0600070205080204" pitchFamily="34" charset="-128"/>
            </a:endParaRPr>
          </a:p>
          <a:p>
            <a:pPr marL="914400" lvl="1" indent="-457200" fontAlgn="base">
              <a:spcBef>
                <a:spcPct val="0"/>
              </a:spcBef>
              <a:spcAft>
                <a:spcPct val="0"/>
              </a:spcAft>
            </a:pPr>
            <a:r>
              <a:rPr lang="en-US" altLang="en-US" dirty="0" smtClean="0">
                <a:solidFill>
                  <a:prstClr val="black"/>
                </a:solidFill>
                <a:latin typeface="+mn-lt"/>
                <a:ea typeface="ＭＳ Ｐゴシック" panose="020B0600070205080204" pitchFamily="34" charset="-128"/>
              </a:rPr>
              <a:t>Number of pupils attending all English study support per week</a:t>
            </a:r>
          </a:p>
        </p:txBody>
      </p:sp>
      <p:sp>
        <p:nvSpPr>
          <p:cNvPr id="7" name="Rectangle 2"/>
          <p:cNvSpPr txBox="1">
            <a:spLocks noChangeArrowheads="1"/>
          </p:cNvSpPr>
          <p:nvPr/>
        </p:nvSpPr>
        <p:spPr bwMode="auto">
          <a:xfrm>
            <a:off x="349250" y="-15061"/>
            <a:ext cx="8229600" cy="908050"/>
          </a:xfrm>
          <a:prstGeom prst="rect">
            <a:avLst/>
          </a:prstGeom>
          <a:noFill/>
          <a:ln w="9525">
            <a:noFill/>
            <a:miter lim="800000"/>
            <a:headEnd/>
            <a:tailEnd/>
          </a:ln>
        </p:spPr>
        <p:txBody>
          <a:bodyPr anchor="ctr"/>
          <a:lstStyle/>
          <a:p>
            <a:pPr defTabSz="457200" fontAlgn="base">
              <a:spcBef>
                <a:spcPct val="0"/>
              </a:spcBef>
              <a:spcAft>
                <a:spcPct val="0"/>
              </a:spcAft>
              <a:defRPr/>
            </a:pPr>
            <a:r>
              <a:rPr lang="en-GB" sz="4400" b="1" dirty="0">
                <a:solidFill>
                  <a:srgbClr val="0070C0"/>
                </a:solidFill>
                <a:latin typeface="+mj-lt"/>
                <a:ea typeface="ＭＳ Ｐゴシック" panose="020B0600070205080204" pitchFamily="34" charset="-128"/>
              </a:rPr>
              <a:t>Types of measures</a:t>
            </a:r>
          </a:p>
        </p:txBody>
      </p:sp>
    </p:spTree>
    <p:extLst>
      <p:ext uri="{BB962C8B-B14F-4D97-AF65-F5344CB8AC3E}">
        <p14:creationId xmlns:p14="http://schemas.microsoft.com/office/powerpoint/2010/main" val="507523154"/>
      </p:ext>
    </p:extLst>
  </p:cSld>
  <p:clrMapOvr>
    <a:masterClrMapping/>
  </p:clrMapOvr>
  <p:transition spd="med" advTm="171775"/>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82836" y="1268413"/>
            <a:ext cx="85693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914400" lvl="1" indent="-457200" fontAlgn="base">
              <a:spcBef>
                <a:spcPct val="0"/>
              </a:spcBef>
              <a:spcAft>
                <a:spcPct val="0"/>
              </a:spcAft>
            </a:pPr>
            <a:r>
              <a:rPr lang="en-US" altLang="en-US" dirty="0">
                <a:solidFill>
                  <a:prstClr val="black"/>
                </a:solidFill>
                <a:ea typeface="ＭＳ Ｐゴシック" panose="020B0600070205080204" pitchFamily="34" charset="-128"/>
              </a:rPr>
              <a:t>Number of “no awards” in National 5 for children in 3</a:t>
            </a:r>
            <a:r>
              <a:rPr lang="en-US" altLang="en-US" baseline="30000" dirty="0">
                <a:solidFill>
                  <a:prstClr val="black"/>
                </a:solidFill>
                <a:ea typeface="ＭＳ Ｐゴシック" panose="020B0600070205080204" pitchFamily="34" charset="-128"/>
              </a:rPr>
              <a:t>rd</a:t>
            </a:r>
            <a:r>
              <a:rPr lang="en-US" altLang="en-US" dirty="0">
                <a:solidFill>
                  <a:prstClr val="black"/>
                </a:solidFill>
                <a:ea typeface="ＭＳ Ｐゴシック" panose="020B0600070205080204" pitchFamily="34" charset="-128"/>
              </a:rPr>
              <a:t> set (</a:t>
            </a:r>
            <a:r>
              <a:rPr lang="en-US" altLang="en-US" b="1" dirty="0">
                <a:solidFill>
                  <a:srgbClr val="FF0000"/>
                </a:solidFill>
                <a:ea typeface="ＭＳ Ｐゴシック" panose="020B0600070205080204" pitchFamily="34" charset="-128"/>
              </a:rPr>
              <a:t>Outcome measure)</a:t>
            </a:r>
            <a:endParaRPr lang="en-US" altLang="en-US" dirty="0">
              <a:solidFill>
                <a:prstClr val="black"/>
              </a:solidFill>
              <a:ea typeface="ＭＳ Ｐゴシック" panose="020B0600070205080204" pitchFamily="34" charset="-128"/>
            </a:endParaRPr>
          </a:p>
          <a:p>
            <a:pPr marL="914400" lvl="1" indent="-457200" fontAlgn="base">
              <a:spcBef>
                <a:spcPct val="0"/>
              </a:spcBef>
              <a:spcAft>
                <a:spcPct val="0"/>
              </a:spcAft>
            </a:pPr>
            <a:r>
              <a:rPr lang="en-US" altLang="en-US" dirty="0" smtClean="0">
                <a:solidFill>
                  <a:prstClr val="black"/>
                </a:solidFill>
                <a:latin typeface="+mn-lt"/>
                <a:ea typeface="ＭＳ Ｐゴシック" panose="020B0600070205080204" pitchFamily="34" charset="-128"/>
              </a:rPr>
              <a:t>Number of pupils returning completed </a:t>
            </a:r>
            <a:r>
              <a:rPr lang="en-US" altLang="en-US" dirty="0">
                <a:solidFill>
                  <a:prstClr val="black"/>
                </a:solidFill>
                <a:latin typeface="+mn-lt"/>
                <a:ea typeface="ＭＳ Ｐゴシック" panose="020B0600070205080204" pitchFamily="34" charset="-128"/>
              </a:rPr>
              <a:t>M</a:t>
            </a:r>
            <a:r>
              <a:rPr lang="en-US" altLang="en-US" dirty="0" smtClean="0">
                <a:solidFill>
                  <a:prstClr val="black"/>
                </a:solidFill>
                <a:latin typeface="+mn-lt"/>
                <a:ea typeface="ＭＳ Ｐゴシック" panose="020B0600070205080204" pitchFamily="34" charset="-128"/>
              </a:rPr>
              <a:t>aths homework </a:t>
            </a:r>
            <a:r>
              <a:rPr lang="en-US" altLang="en-US" dirty="0" smtClean="0">
                <a:solidFill>
                  <a:schemeClr val="accent1"/>
                </a:solidFill>
                <a:latin typeface="+mn-lt"/>
                <a:ea typeface="ＭＳ Ｐゴシック" panose="020B0600070205080204" pitchFamily="34" charset="-128"/>
              </a:rPr>
              <a:t>(</a:t>
            </a:r>
            <a:r>
              <a:rPr lang="en-US" altLang="en-US" b="1" dirty="0">
                <a:solidFill>
                  <a:schemeClr val="accent1"/>
                </a:solidFill>
                <a:latin typeface="+mn-lt"/>
                <a:ea typeface="ＭＳ Ｐゴシック" panose="020B0600070205080204" pitchFamily="34" charset="-128"/>
              </a:rPr>
              <a:t>P</a:t>
            </a:r>
            <a:r>
              <a:rPr lang="en-US" altLang="en-US" b="1" dirty="0" smtClean="0">
                <a:solidFill>
                  <a:schemeClr val="accent1"/>
                </a:solidFill>
                <a:latin typeface="+mn-lt"/>
                <a:ea typeface="ＭＳ Ｐゴシック" panose="020B0600070205080204" pitchFamily="34" charset="-128"/>
              </a:rPr>
              <a:t>rocess measure</a:t>
            </a:r>
            <a:r>
              <a:rPr lang="en-US" altLang="en-US" dirty="0" smtClean="0">
                <a:solidFill>
                  <a:schemeClr val="accent1"/>
                </a:solidFill>
                <a:latin typeface="+mn-lt"/>
                <a:ea typeface="ＭＳ Ｐゴシック" panose="020B0600070205080204" pitchFamily="34" charset="-128"/>
              </a:rPr>
              <a:t>)</a:t>
            </a:r>
          </a:p>
          <a:p>
            <a:pPr marL="914400" lvl="1" indent="-457200" fontAlgn="base">
              <a:spcBef>
                <a:spcPct val="0"/>
              </a:spcBef>
              <a:spcAft>
                <a:spcPct val="0"/>
              </a:spcAft>
            </a:pPr>
            <a:r>
              <a:rPr lang="en-US" altLang="en-US" dirty="0" smtClean="0">
                <a:solidFill>
                  <a:prstClr val="black"/>
                </a:solidFill>
                <a:latin typeface="+mn-lt"/>
                <a:ea typeface="ＭＳ Ｐゴシック" panose="020B0600070205080204" pitchFamily="34" charset="-128"/>
              </a:rPr>
              <a:t>Number of pupils attending supported study classes per week </a:t>
            </a:r>
            <a:r>
              <a:rPr lang="en-US" altLang="en-US" b="1" dirty="0" smtClean="0">
                <a:solidFill>
                  <a:schemeClr val="accent1"/>
                </a:solidFill>
                <a:latin typeface="+mn-lt"/>
                <a:ea typeface="ＭＳ Ｐゴシック" panose="020B0600070205080204" pitchFamily="34" charset="-128"/>
              </a:rPr>
              <a:t>(Process measure)</a:t>
            </a:r>
          </a:p>
          <a:p>
            <a:pPr marL="914400" lvl="1" indent="-457200" fontAlgn="base">
              <a:spcBef>
                <a:spcPct val="0"/>
              </a:spcBef>
              <a:spcAft>
                <a:spcPct val="0"/>
              </a:spcAft>
            </a:pPr>
            <a:r>
              <a:rPr lang="en-US" altLang="en-US" dirty="0" smtClean="0">
                <a:solidFill>
                  <a:prstClr val="black"/>
                </a:solidFill>
                <a:latin typeface="+mn-lt"/>
                <a:ea typeface="ＭＳ Ｐゴシック" panose="020B0600070205080204" pitchFamily="34" charset="-128"/>
              </a:rPr>
              <a:t>Number of pupils attending all mandatory Maths classes per week </a:t>
            </a:r>
            <a:r>
              <a:rPr lang="en-US" altLang="en-US" b="1" dirty="0" smtClean="0">
                <a:solidFill>
                  <a:schemeClr val="accent1"/>
                </a:solidFill>
                <a:latin typeface="+mn-lt"/>
                <a:ea typeface="ＭＳ Ｐゴシック" panose="020B0600070205080204" pitchFamily="34" charset="-128"/>
              </a:rPr>
              <a:t>(Process measure)</a:t>
            </a:r>
          </a:p>
          <a:p>
            <a:pPr marL="914400" lvl="1" indent="-457200" fontAlgn="base">
              <a:spcBef>
                <a:spcPct val="0"/>
              </a:spcBef>
              <a:spcAft>
                <a:spcPct val="0"/>
              </a:spcAft>
            </a:pPr>
            <a:r>
              <a:rPr lang="en-US" altLang="en-US" dirty="0" smtClean="0">
                <a:latin typeface="+mn-lt"/>
                <a:ea typeface="ＭＳ Ｐゴシック" panose="020B0600070205080204" pitchFamily="34" charset="-128"/>
              </a:rPr>
              <a:t>Number of pupils scoring 4 or above on confidence </a:t>
            </a:r>
            <a:r>
              <a:rPr lang="en-US" altLang="en-US" dirty="0">
                <a:latin typeface="+mn-lt"/>
                <a:ea typeface="ＭＳ Ｐゴシック" panose="020B0600070205080204" pitchFamily="34" charset="-128"/>
              </a:rPr>
              <a:t>L</a:t>
            </a:r>
            <a:r>
              <a:rPr lang="en-US" altLang="en-US" dirty="0" smtClean="0">
                <a:latin typeface="+mn-lt"/>
                <a:ea typeface="ＭＳ Ｐゴシック" panose="020B0600070205080204" pitchFamily="34" charset="-128"/>
              </a:rPr>
              <a:t>ikert scale </a:t>
            </a:r>
            <a:r>
              <a:rPr lang="en-US" altLang="en-US" dirty="0" smtClean="0">
                <a:solidFill>
                  <a:schemeClr val="accent1"/>
                </a:solidFill>
                <a:latin typeface="+mn-lt"/>
                <a:ea typeface="ＭＳ Ｐゴシック" panose="020B0600070205080204" pitchFamily="34" charset="-128"/>
              </a:rPr>
              <a:t>(</a:t>
            </a:r>
            <a:r>
              <a:rPr lang="en-US" altLang="en-US" b="1" dirty="0" smtClean="0">
                <a:solidFill>
                  <a:schemeClr val="accent1"/>
                </a:solidFill>
                <a:latin typeface="+mn-lt"/>
                <a:ea typeface="ＭＳ Ｐゴシック" panose="020B0600070205080204" pitchFamily="34" charset="-128"/>
              </a:rPr>
              <a:t>Process measure)</a:t>
            </a:r>
            <a:endParaRPr lang="en-US" altLang="en-US" b="1" dirty="0">
              <a:solidFill>
                <a:schemeClr val="accent1"/>
              </a:solidFill>
              <a:latin typeface="+mn-lt"/>
              <a:ea typeface="ＭＳ Ｐゴシック" panose="020B0600070205080204" pitchFamily="34" charset="-128"/>
            </a:endParaRPr>
          </a:p>
          <a:p>
            <a:pPr marL="914400" lvl="1" indent="-457200" fontAlgn="base">
              <a:spcBef>
                <a:spcPct val="0"/>
              </a:spcBef>
              <a:spcAft>
                <a:spcPct val="0"/>
              </a:spcAft>
            </a:pPr>
            <a:r>
              <a:rPr lang="en-US" altLang="en-US" dirty="0" smtClean="0">
                <a:solidFill>
                  <a:prstClr val="black"/>
                </a:solidFill>
                <a:latin typeface="+mn-lt"/>
                <a:ea typeface="ＭＳ Ｐゴシック" panose="020B0600070205080204" pitchFamily="34" charset="-128"/>
              </a:rPr>
              <a:t>Number of pupils attending all English study support per week </a:t>
            </a:r>
            <a:r>
              <a:rPr lang="en-US" altLang="en-US" b="1" dirty="0" smtClean="0">
                <a:solidFill>
                  <a:srgbClr val="92D050"/>
                </a:solidFill>
                <a:latin typeface="+mn-lt"/>
                <a:ea typeface="ＭＳ Ｐゴシック" panose="020B0600070205080204" pitchFamily="34" charset="-128"/>
              </a:rPr>
              <a:t>(</a:t>
            </a:r>
            <a:r>
              <a:rPr lang="en-US" altLang="en-US" b="1" dirty="0">
                <a:solidFill>
                  <a:srgbClr val="92D050"/>
                </a:solidFill>
                <a:latin typeface="+mn-lt"/>
                <a:ea typeface="ＭＳ Ｐゴシック" panose="020B0600070205080204" pitchFamily="34" charset="-128"/>
              </a:rPr>
              <a:t>B</a:t>
            </a:r>
            <a:r>
              <a:rPr lang="en-US" altLang="en-US" b="1" dirty="0" smtClean="0">
                <a:solidFill>
                  <a:srgbClr val="92D050"/>
                </a:solidFill>
                <a:latin typeface="+mn-lt"/>
                <a:ea typeface="ＭＳ Ｐゴシック" panose="020B0600070205080204" pitchFamily="34" charset="-128"/>
              </a:rPr>
              <a:t>alancing measure)</a:t>
            </a:r>
            <a:endParaRPr lang="en-US" altLang="en-US" dirty="0" smtClean="0">
              <a:solidFill>
                <a:srgbClr val="92D050"/>
              </a:solidFill>
              <a:latin typeface="+mn-lt"/>
              <a:ea typeface="ＭＳ Ｐゴシック" panose="020B0600070205080204" pitchFamily="34" charset="-128"/>
            </a:endParaRPr>
          </a:p>
        </p:txBody>
      </p:sp>
      <p:sp>
        <p:nvSpPr>
          <p:cNvPr id="7" name="Rectangle 2"/>
          <p:cNvSpPr txBox="1">
            <a:spLocks noChangeArrowheads="1"/>
          </p:cNvSpPr>
          <p:nvPr/>
        </p:nvSpPr>
        <p:spPr bwMode="auto">
          <a:xfrm>
            <a:off x="349250" y="-15061"/>
            <a:ext cx="8229600" cy="908050"/>
          </a:xfrm>
          <a:prstGeom prst="rect">
            <a:avLst/>
          </a:prstGeom>
          <a:noFill/>
          <a:ln w="9525">
            <a:noFill/>
            <a:miter lim="800000"/>
            <a:headEnd/>
            <a:tailEnd/>
          </a:ln>
        </p:spPr>
        <p:txBody>
          <a:bodyPr anchor="ctr"/>
          <a:lstStyle/>
          <a:p>
            <a:pPr defTabSz="457200" fontAlgn="base">
              <a:spcBef>
                <a:spcPct val="0"/>
              </a:spcBef>
              <a:spcAft>
                <a:spcPct val="0"/>
              </a:spcAft>
              <a:defRPr/>
            </a:pPr>
            <a:r>
              <a:rPr lang="en-GB" sz="4400" b="1" dirty="0">
                <a:solidFill>
                  <a:srgbClr val="0070C0"/>
                </a:solidFill>
                <a:latin typeface="+mj-lt"/>
                <a:ea typeface="ＭＳ Ｐゴシック" panose="020B0600070205080204" pitchFamily="34" charset="-128"/>
              </a:rPr>
              <a:t>Types of measures</a:t>
            </a:r>
          </a:p>
        </p:txBody>
      </p:sp>
    </p:spTree>
    <p:extLst>
      <p:ext uri="{BB962C8B-B14F-4D97-AF65-F5344CB8AC3E}">
        <p14:creationId xmlns:p14="http://schemas.microsoft.com/office/powerpoint/2010/main" val="280455871"/>
      </p:ext>
    </p:extLst>
  </p:cSld>
  <p:clrMapOvr>
    <a:masterClrMapping/>
  </p:clrMapOvr>
  <p:transition spd="med" advTm="171775"/>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p:cNvSpPr>
          <p:nvPr/>
        </p:nvSpPr>
        <p:spPr bwMode="auto">
          <a:xfrm>
            <a:off x="0" y="-13250"/>
            <a:ext cx="9144000" cy="2074098"/>
          </a:xfrm>
          <a:prstGeom prst="rect">
            <a:avLst/>
          </a:prstGeom>
          <a:solidFill>
            <a:srgbClr val="00B0F0">
              <a:alpha val="70000"/>
            </a:srgbClr>
          </a:solidFill>
          <a:ln>
            <a:noFill/>
          </a:ln>
          <a:extLst/>
        </p:spPr>
        <p:txBody>
          <a:bodyPr lIns="62220" tIns="35551" rIns="62220" bIns="35551"/>
          <a:lstStyle/>
          <a:p>
            <a:pPr algn="ctr" defTabSz="910239"/>
            <a:r>
              <a:rPr lang="en-US" sz="4400" dirty="0" smtClean="0">
                <a:solidFill>
                  <a:prstClr val="black"/>
                </a:solidFill>
                <a:latin typeface="+mj-lt"/>
                <a:ea typeface="SimSun"/>
                <a:sym typeface="Calibri Bold" pitchFamily="34" charset="0"/>
              </a:rPr>
              <a:t>Likert Scale </a:t>
            </a:r>
          </a:p>
          <a:p>
            <a:pPr algn="ctr" defTabSz="910239"/>
            <a:r>
              <a:rPr lang="en-US" sz="4400" dirty="0" smtClean="0">
                <a:solidFill>
                  <a:prstClr val="black"/>
                </a:solidFill>
                <a:ea typeface="SimSun"/>
                <a:sym typeface="Calibri Bold" pitchFamily="34" charset="0"/>
              </a:rPr>
              <a:t>“Pupil </a:t>
            </a:r>
            <a:r>
              <a:rPr lang="en-US" sz="4400" dirty="0">
                <a:solidFill>
                  <a:prstClr val="black"/>
                </a:solidFill>
                <a:ea typeface="SimSun"/>
                <a:sym typeface="Calibri Bold" pitchFamily="34" charset="0"/>
              </a:rPr>
              <a:t>confidence to pass National 5 </a:t>
            </a:r>
            <a:r>
              <a:rPr lang="en-US" sz="4400" dirty="0" smtClean="0">
                <a:solidFill>
                  <a:prstClr val="black"/>
                </a:solidFill>
                <a:ea typeface="SimSun"/>
                <a:sym typeface="Calibri Bold" pitchFamily="34" charset="0"/>
              </a:rPr>
              <a:t>Maths”</a:t>
            </a:r>
            <a:endParaRPr lang="en-US" sz="4400" dirty="0">
              <a:solidFill>
                <a:prstClr val="black"/>
              </a:solidFill>
              <a:ea typeface="SimSun"/>
              <a:sym typeface="Calibri Bold" pitchFamily="34" charset="0"/>
            </a:endParaRPr>
          </a:p>
          <a:p>
            <a:pPr algn="ctr" defTabSz="910239"/>
            <a:endParaRPr lang="en-US" sz="4400" dirty="0" smtClean="0">
              <a:solidFill>
                <a:prstClr val="black"/>
              </a:solidFill>
              <a:latin typeface="+mj-lt"/>
              <a:ea typeface="SimSun"/>
              <a:sym typeface="Calibri Bold" pitchFamily="34" charset="0"/>
            </a:endParaRPr>
          </a:p>
          <a:p>
            <a:pPr algn="ctr" defTabSz="910239"/>
            <a:endParaRPr lang="en-US" sz="4400" dirty="0" smtClean="0">
              <a:solidFill>
                <a:prstClr val="black"/>
              </a:solidFill>
              <a:latin typeface="+mj-lt"/>
              <a:ea typeface="SimSun"/>
              <a:sym typeface="Calibri Bold" pitchFamily="34" charset="0"/>
            </a:endParaRPr>
          </a:p>
        </p:txBody>
      </p:sp>
      <p:grpSp>
        <p:nvGrpSpPr>
          <p:cNvPr id="4" name="Group 3"/>
          <p:cNvGrpSpPr/>
          <p:nvPr/>
        </p:nvGrpSpPr>
        <p:grpSpPr>
          <a:xfrm>
            <a:off x="616687" y="2856637"/>
            <a:ext cx="8462219" cy="2300554"/>
            <a:chOff x="71760" y="2196059"/>
            <a:chExt cx="9937104" cy="1007714"/>
          </a:xfrm>
        </p:grpSpPr>
        <p:cxnSp>
          <p:nvCxnSpPr>
            <p:cNvPr id="5" name="Straight Connector 4"/>
            <p:cNvCxnSpPr/>
            <p:nvPr/>
          </p:nvCxnSpPr>
          <p:spPr bwMode="auto">
            <a:xfrm>
              <a:off x="791840" y="3189101"/>
              <a:ext cx="8496723" cy="0"/>
            </a:xfrm>
            <a:prstGeom prst="line">
              <a:avLst/>
            </a:prstGeom>
            <a:solidFill>
              <a:srgbClr val="00B8FF"/>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9288784" y="2803663"/>
              <a:ext cx="0" cy="400110"/>
            </a:xfrm>
            <a:prstGeom prst="line">
              <a:avLst/>
            </a:prstGeom>
            <a:solidFill>
              <a:srgbClr val="00B8FF"/>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791840" y="2803663"/>
              <a:ext cx="0" cy="400110"/>
            </a:xfrm>
            <a:prstGeom prst="line">
              <a:avLst/>
            </a:prstGeom>
            <a:solidFill>
              <a:srgbClr val="00B8FF"/>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2916076" y="2803663"/>
              <a:ext cx="0" cy="400110"/>
            </a:xfrm>
            <a:prstGeom prst="line">
              <a:avLst/>
            </a:prstGeom>
            <a:solidFill>
              <a:srgbClr val="00B8FF"/>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5040312" y="2803663"/>
              <a:ext cx="0" cy="400110"/>
            </a:xfrm>
            <a:prstGeom prst="line">
              <a:avLst/>
            </a:prstGeom>
            <a:solidFill>
              <a:srgbClr val="00B8FF"/>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7164548" y="2803663"/>
              <a:ext cx="0" cy="400110"/>
            </a:xfrm>
            <a:prstGeom prst="line">
              <a:avLst/>
            </a:prstGeom>
            <a:solidFill>
              <a:srgbClr val="00B8FF"/>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8568704" y="2196059"/>
              <a:ext cx="1440160" cy="712460"/>
            </a:xfrm>
            <a:prstGeom prst="rect">
              <a:avLst/>
            </a:prstGeom>
            <a:noFill/>
          </p:spPr>
          <p:txBody>
            <a:bodyPr wrap="square" rtlCol="0">
              <a:spAutoFit/>
            </a:bodyPr>
            <a:lstStyle/>
            <a:p>
              <a:pPr algn="ctr" defTabSz="914400"/>
              <a:r>
                <a:rPr lang="en-GB" dirty="0" smtClean="0">
                  <a:solidFill>
                    <a:prstClr val="black"/>
                  </a:solidFill>
                </a:rPr>
                <a:t>Very confident</a:t>
              </a:r>
              <a:endParaRPr lang="en-GB" dirty="0">
                <a:solidFill>
                  <a:prstClr val="black"/>
                </a:solidFill>
              </a:endParaRPr>
            </a:p>
          </p:txBody>
        </p:sp>
        <p:sp>
          <p:nvSpPr>
            <p:cNvPr id="14" name="TextBox 13"/>
            <p:cNvSpPr txBox="1"/>
            <p:nvPr/>
          </p:nvSpPr>
          <p:spPr>
            <a:xfrm>
              <a:off x="71760" y="2196059"/>
              <a:ext cx="1440160" cy="712460"/>
            </a:xfrm>
            <a:prstGeom prst="rect">
              <a:avLst/>
            </a:prstGeom>
            <a:noFill/>
          </p:spPr>
          <p:txBody>
            <a:bodyPr wrap="square" rtlCol="0">
              <a:spAutoFit/>
            </a:bodyPr>
            <a:lstStyle/>
            <a:p>
              <a:pPr algn="ctr" defTabSz="914400"/>
              <a:r>
                <a:rPr lang="en-GB" dirty="0" smtClean="0">
                  <a:solidFill>
                    <a:prstClr val="black"/>
                  </a:solidFill>
                </a:rPr>
                <a:t>Not at all confident</a:t>
              </a:r>
              <a:endParaRPr lang="en-GB" dirty="0">
                <a:solidFill>
                  <a:prstClr val="black"/>
                </a:solidFill>
              </a:endParaRPr>
            </a:p>
          </p:txBody>
        </p:sp>
        <p:sp>
          <p:nvSpPr>
            <p:cNvPr id="15" name="TextBox 14"/>
            <p:cNvSpPr txBox="1"/>
            <p:nvPr/>
          </p:nvSpPr>
          <p:spPr>
            <a:xfrm>
              <a:off x="2195996" y="2196059"/>
              <a:ext cx="1440160" cy="712460"/>
            </a:xfrm>
            <a:prstGeom prst="rect">
              <a:avLst/>
            </a:prstGeom>
            <a:noFill/>
          </p:spPr>
          <p:txBody>
            <a:bodyPr wrap="square" rtlCol="0">
              <a:spAutoFit/>
            </a:bodyPr>
            <a:lstStyle/>
            <a:p>
              <a:pPr algn="ctr" defTabSz="914400"/>
              <a:r>
                <a:rPr lang="en-GB" dirty="0" smtClean="0">
                  <a:solidFill>
                    <a:prstClr val="black"/>
                  </a:solidFill>
                </a:rPr>
                <a:t>Slightly confident</a:t>
              </a:r>
              <a:endParaRPr lang="en-GB" dirty="0">
                <a:solidFill>
                  <a:prstClr val="black"/>
                </a:solidFill>
              </a:endParaRPr>
            </a:p>
          </p:txBody>
        </p:sp>
        <p:sp>
          <p:nvSpPr>
            <p:cNvPr id="16" name="TextBox 15"/>
            <p:cNvSpPr txBox="1"/>
            <p:nvPr/>
          </p:nvSpPr>
          <p:spPr>
            <a:xfrm>
              <a:off x="4320232" y="2196059"/>
              <a:ext cx="1557386" cy="712460"/>
            </a:xfrm>
            <a:prstGeom prst="rect">
              <a:avLst/>
            </a:prstGeom>
            <a:noFill/>
          </p:spPr>
          <p:txBody>
            <a:bodyPr wrap="square" rtlCol="0">
              <a:spAutoFit/>
            </a:bodyPr>
            <a:lstStyle/>
            <a:p>
              <a:pPr algn="ctr" defTabSz="914400"/>
              <a:r>
                <a:rPr lang="en-GB" dirty="0" smtClean="0">
                  <a:solidFill>
                    <a:prstClr val="black"/>
                  </a:solidFill>
                </a:rPr>
                <a:t>Moderately confident</a:t>
              </a:r>
              <a:endParaRPr lang="en-GB" dirty="0">
                <a:solidFill>
                  <a:prstClr val="black"/>
                </a:solidFill>
              </a:endParaRPr>
            </a:p>
          </p:txBody>
        </p:sp>
        <p:sp>
          <p:nvSpPr>
            <p:cNvPr id="17" name="TextBox 16"/>
            <p:cNvSpPr txBox="1"/>
            <p:nvPr/>
          </p:nvSpPr>
          <p:spPr>
            <a:xfrm>
              <a:off x="6444468" y="2324875"/>
              <a:ext cx="1440160" cy="407120"/>
            </a:xfrm>
            <a:prstGeom prst="rect">
              <a:avLst/>
            </a:prstGeom>
            <a:noFill/>
          </p:spPr>
          <p:txBody>
            <a:bodyPr wrap="square" rtlCol="0">
              <a:spAutoFit/>
            </a:bodyPr>
            <a:lstStyle/>
            <a:p>
              <a:pPr algn="ctr" defTabSz="914400"/>
              <a:r>
                <a:rPr lang="en-GB" dirty="0" smtClean="0">
                  <a:solidFill>
                    <a:prstClr val="black"/>
                  </a:solidFill>
                </a:rPr>
                <a:t>Confident</a:t>
              </a:r>
              <a:endParaRPr lang="en-GB" dirty="0">
                <a:solidFill>
                  <a:prstClr val="black"/>
                </a:solidFill>
              </a:endParaRPr>
            </a:p>
          </p:txBody>
        </p:sp>
      </p:grpSp>
    </p:spTree>
    <p:extLst>
      <p:ext uri="{BB962C8B-B14F-4D97-AF65-F5344CB8AC3E}">
        <p14:creationId xmlns:p14="http://schemas.microsoft.com/office/powerpoint/2010/main" val="2789396388"/>
      </p:ext>
    </p:extLst>
  </p:cSld>
  <p:clrMapOvr>
    <a:masterClrMapping/>
  </p:clrMapOvr>
  <p:transition spd="med" advTm="26642"/>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Pupil confidence in unit 3 of Practical </a:t>
            </a:r>
            <a:r>
              <a:rPr lang="en-GB" dirty="0"/>
              <a:t>C</a:t>
            </a:r>
            <a:r>
              <a:rPr lang="en-GB" dirty="0" smtClean="0"/>
              <a:t>raft skills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51520" y="2420888"/>
            <a:ext cx="8712968" cy="2880320"/>
          </a:xfrm>
        </p:spPr>
      </p:pic>
    </p:spTree>
    <p:extLst>
      <p:ext uri="{BB962C8B-B14F-4D97-AF65-F5344CB8AC3E}">
        <p14:creationId xmlns:p14="http://schemas.microsoft.com/office/powerpoint/2010/main" val="16700291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88711132"/>
              </p:ext>
            </p:extLst>
          </p:nvPr>
        </p:nvGraphicFramePr>
        <p:xfrm>
          <a:off x="0" y="847495"/>
          <a:ext cx="3995936" cy="2509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ext uri="{D42A27DB-BD31-4B8C-83A1-F6EECF244321}">
                <p14:modId xmlns:p14="http://schemas.microsoft.com/office/powerpoint/2010/main" val="1114913217"/>
              </p:ext>
            </p:extLst>
          </p:nvPr>
        </p:nvGraphicFramePr>
        <p:xfrm>
          <a:off x="4211960" y="980728"/>
          <a:ext cx="4752527" cy="2160239"/>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2"/>
          <p:cNvSpPr>
            <a:spLocks/>
          </p:cNvSpPr>
          <p:nvPr/>
        </p:nvSpPr>
        <p:spPr bwMode="auto">
          <a:xfrm>
            <a:off x="0" y="6120"/>
            <a:ext cx="9144000" cy="841375"/>
          </a:xfrm>
          <a:prstGeom prst="rect">
            <a:avLst/>
          </a:prstGeom>
          <a:solidFill>
            <a:srgbClr val="00B0F0">
              <a:alpha val="70000"/>
            </a:srgbClr>
          </a:solidFill>
          <a:ln>
            <a:noFill/>
          </a:ln>
          <a:extLst/>
        </p:spPr>
        <p:txBody>
          <a:bodyPr lIns="62506" tIns="35717" rIns="62506" bIns="35717"/>
          <a:lstStyle/>
          <a:p>
            <a:pPr algn="ctr" defTabSz="449263" fontAlgn="base">
              <a:spcBef>
                <a:spcPct val="0"/>
              </a:spcBef>
              <a:spcAft>
                <a:spcPct val="0"/>
              </a:spcAft>
              <a:buClr>
                <a:srgbClr val="000000"/>
              </a:buClr>
              <a:buSzPct val="100000"/>
              <a:buFont typeface="Times New Roman" pitchFamily="18" charset="0"/>
              <a:buNone/>
            </a:pPr>
            <a:r>
              <a:rPr lang="en-GB" sz="3600" dirty="0" smtClean="0">
                <a:solidFill>
                  <a:prstClr val="black"/>
                </a:solidFill>
                <a:latin typeface="Calibri Light"/>
                <a:ea typeface="Verdana" panose="020B0604030504040204" pitchFamily="34" charset="0"/>
                <a:cs typeface="Verdana" panose="020B0604030504040204" pitchFamily="34" charset="0"/>
                <a:sym typeface="Calibri Bold" pitchFamily="34" charset="0"/>
              </a:rPr>
              <a:t>Create a measurement plan that matters</a:t>
            </a:r>
            <a:endParaRPr lang="en-GB" sz="3600" dirty="0">
              <a:solidFill>
                <a:prstClr val="black"/>
              </a:solidFill>
              <a:latin typeface="Calibri Light"/>
              <a:ea typeface="Verdana" panose="020B0604030504040204" pitchFamily="34" charset="0"/>
              <a:cs typeface="Verdana" panose="020B0604030504040204" pitchFamily="34" charset="0"/>
              <a:sym typeface="Calibri Bold"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130374529"/>
              </p:ext>
            </p:extLst>
          </p:nvPr>
        </p:nvGraphicFramePr>
        <p:xfrm>
          <a:off x="1" y="3789040"/>
          <a:ext cx="4139952" cy="30712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1221478095"/>
              </p:ext>
            </p:extLst>
          </p:nvPr>
        </p:nvGraphicFramePr>
        <p:xfrm>
          <a:off x="4283968" y="3717032"/>
          <a:ext cx="4590286" cy="2924944"/>
        </p:xfrm>
        <a:graphic>
          <a:graphicData uri="http://schemas.openxmlformats.org/drawingml/2006/chart">
            <c:chart xmlns:c="http://schemas.openxmlformats.org/drawingml/2006/chart" xmlns:r="http://schemas.openxmlformats.org/officeDocument/2006/relationships" r:id="rId6"/>
          </a:graphicData>
        </a:graphic>
      </p:graphicFrame>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4280" y="2557463"/>
            <a:ext cx="2619375" cy="1231578"/>
          </a:xfrm>
          <a:prstGeom prst="rect">
            <a:avLst/>
          </a:prstGeom>
        </p:spPr>
      </p:pic>
    </p:spTree>
    <p:extLst>
      <p:ext uri="{BB962C8B-B14F-4D97-AF65-F5344CB8AC3E}">
        <p14:creationId xmlns:p14="http://schemas.microsoft.com/office/powerpoint/2010/main" val="1855070186"/>
      </p:ext>
    </p:extLst>
  </p:cSld>
  <p:clrMapOvr>
    <a:masterClrMapping/>
  </p:clrMapOvr>
  <mc:AlternateContent xmlns:mc="http://schemas.openxmlformats.org/markup-compatibility/2006" xmlns:p14="http://schemas.microsoft.com/office/powerpoint/2010/main">
    <mc:Choice Requires="p14">
      <p:transition spd="slow" p14:dur="2000" advTm="25257"/>
    </mc:Choice>
    <mc:Fallback xmlns="">
      <p:transition spd="slow" advTm="2525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188640"/>
            <a:ext cx="4032448" cy="4889987"/>
          </a:xfrm>
          <a:prstGeom prst="rect">
            <a:avLst/>
          </a:prstGeom>
          <a:noFill/>
          <a:ln w="9525">
            <a:solidFill>
              <a:schemeClr val="bg1">
                <a:lumMod val="50000"/>
              </a:schemeClr>
            </a:solidFill>
            <a:miter lim="800000"/>
            <a:headEnd/>
            <a:tailEnd/>
          </a:ln>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060" y="5078627"/>
            <a:ext cx="3114471" cy="1594022"/>
          </a:xfrm>
          <a:prstGeom prst="rect">
            <a:avLst/>
          </a:prstGeom>
          <a:noFill/>
          <a:ln w="9525">
            <a:solidFill>
              <a:schemeClr val="bg1">
                <a:lumMod val="50000"/>
              </a:schemeClr>
            </a:solidFill>
            <a:miter lim="800000"/>
            <a:headEnd/>
            <a:tailEnd/>
          </a:ln>
          <a:effectLst/>
        </p:spPr>
      </p:pic>
      <p:pic>
        <p:nvPicPr>
          <p:cNvPr id="1026" name="Picture 2" descr="Image result for national improvement framework scotland">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89239" y="5019954"/>
            <a:ext cx="2213992" cy="18734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860032" y="188641"/>
            <a:ext cx="3672407" cy="4889986"/>
          </a:xfrm>
          <a:prstGeom prst="rect">
            <a:avLst/>
          </a:prstGeom>
        </p:spPr>
      </p:pic>
    </p:spTree>
    <p:custDataLst>
      <p:tags r:id="rId1"/>
    </p:custDataLst>
    <p:extLst>
      <p:ext uri="{BB962C8B-B14F-4D97-AF65-F5344CB8AC3E}">
        <p14:creationId xmlns:p14="http://schemas.microsoft.com/office/powerpoint/2010/main" val="3774821521"/>
      </p:ext>
    </p:extLst>
  </p:cSld>
  <p:clrMapOvr>
    <a:masterClrMapping/>
  </p:clrMapOvr>
  <mc:AlternateContent xmlns:mc="http://schemas.openxmlformats.org/markup-compatibility/2006" xmlns:p14="http://schemas.microsoft.com/office/powerpoint/2010/main">
    <mc:Choice Requires="p14">
      <p:transition spd="slow" p14:dur="2000" advTm="120695"/>
    </mc:Choice>
    <mc:Fallback xmlns="">
      <p:transition spd="slow" advTm="1206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470025"/>
          </a:xfrm>
        </p:spPr>
        <p:txBody>
          <a:bodyPr>
            <a:normAutofit fontScale="90000"/>
          </a:bodyPr>
          <a:lstStyle/>
          <a:p>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a:latin typeface="Verdana" pitchFamily="34" charset="0"/>
                <a:ea typeface="Verdana" pitchFamily="34" charset="0"/>
                <a:cs typeface="Verdana" pitchFamily="34" charset="0"/>
              </a:rPr>
              <a:t/>
            </a:r>
            <a:br>
              <a:rPr lang="en-GB" dirty="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Reflect</a:t>
            </a:r>
            <a:br>
              <a:rPr lang="en-GB" dirty="0" smtClean="0">
                <a:latin typeface="Verdana" pitchFamily="34" charset="0"/>
                <a:ea typeface="Verdana" pitchFamily="34" charset="0"/>
                <a:cs typeface="Verdana" pitchFamily="34" charset="0"/>
              </a:rPr>
            </a:br>
            <a:endParaRPr lang="en-GB" dirty="0">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539552" y="1772816"/>
            <a:ext cx="7992888" cy="4032448"/>
          </a:xfrm>
        </p:spPr>
        <p:txBody>
          <a:bodyPr>
            <a:noAutofit/>
          </a:bodyPr>
          <a:lstStyle/>
          <a:p>
            <a:pPr algn="l"/>
            <a:endParaRPr lang="en-GB" dirty="0" smtClean="0">
              <a:latin typeface="Verdana" pitchFamily="34" charset="0"/>
              <a:ea typeface="Verdana" pitchFamily="34" charset="0"/>
              <a:cs typeface="Verdana" pitchFamily="34" charset="0"/>
            </a:endParaRPr>
          </a:p>
          <a:p>
            <a:pPr algn="l"/>
            <a:r>
              <a:rPr lang="en-GB" dirty="0" smtClean="0">
                <a:solidFill>
                  <a:schemeClr val="tx1"/>
                </a:solidFill>
                <a:latin typeface="Verdana" pitchFamily="34" charset="0"/>
                <a:ea typeface="Verdana" pitchFamily="34" charset="0"/>
                <a:cs typeface="Verdana" pitchFamily="34" charset="0"/>
              </a:rPr>
              <a:t>What is in our current improvement plan?</a:t>
            </a:r>
          </a:p>
          <a:p>
            <a:pPr algn="l"/>
            <a:r>
              <a:rPr lang="en-GB" dirty="0" smtClean="0">
                <a:solidFill>
                  <a:schemeClr val="tx1"/>
                </a:solidFill>
                <a:latin typeface="Verdana" pitchFamily="34" charset="0"/>
                <a:ea typeface="Verdana" pitchFamily="34" charset="0"/>
                <a:cs typeface="Verdana" pitchFamily="34" charset="0"/>
              </a:rPr>
              <a:t>What are the priorities?</a:t>
            </a:r>
          </a:p>
          <a:p>
            <a:pPr algn="l"/>
            <a:r>
              <a:rPr lang="en-GB" dirty="0" smtClean="0">
                <a:solidFill>
                  <a:schemeClr val="tx1"/>
                </a:solidFill>
                <a:latin typeface="Verdana" pitchFamily="34" charset="0"/>
                <a:ea typeface="Verdana" pitchFamily="34" charset="0"/>
                <a:cs typeface="Verdana" pitchFamily="34" charset="0"/>
              </a:rPr>
              <a:t>What will better look like?</a:t>
            </a:r>
          </a:p>
          <a:p>
            <a:pPr algn="l"/>
            <a:r>
              <a:rPr lang="en-GB" dirty="0" smtClean="0">
                <a:solidFill>
                  <a:schemeClr val="tx1"/>
                </a:solidFill>
                <a:latin typeface="Verdana" pitchFamily="34" charset="0"/>
                <a:ea typeface="Verdana" pitchFamily="34" charset="0"/>
                <a:cs typeface="Verdana" pitchFamily="34" charset="0"/>
              </a:rPr>
              <a:t>By how much? ,By when?</a:t>
            </a:r>
          </a:p>
          <a:p>
            <a:pPr algn="l"/>
            <a:r>
              <a:rPr lang="en-GB" dirty="0" smtClean="0">
                <a:solidFill>
                  <a:srgbClr val="FF0000"/>
                </a:solidFill>
                <a:latin typeface="Verdana" pitchFamily="34" charset="0"/>
                <a:ea typeface="Verdana" pitchFamily="34" charset="0"/>
                <a:cs typeface="Verdana" pitchFamily="34" charset="0"/>
              </a:rPr>
              <a:t>How will we know if we’re improving? </a:t>
            </a:r>
          </a:p>
          <a:p>
            <a:pPr algn="l"/>
            <a:endParaRPr lang="en-GB" sz="2400" dirty="0">
              <a:latin typeface="Verdana" pitchFamily="34" charset="0"/>
              <a:ea typeface="Verdana" pitchFamily="34" charset="0"/>
              <a:cs typeface="Verdana"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260648"/>
            <a:ext cx="1744980" cy="1676400"/>
          </a:xfrm>
          <a:prstGeom prst="rect">
            <a:avLst/>
          </a:prstGeom>
        </p:spPr>
      </p:pic>
    </p:spTree>
    <p:extLst>
      <p:ext uri="{BB962C8B-B14F-4D97-AF65-F5344CB8AC3E}">
        <p14:creationId xmlns:p14="http://schemas.microsoft.com/office/powerpoint/2010/main" val="2510305325"/>
      </p:ext>
    </p:extLst>
  </p:cSld>
  <p:clrMapOvr>
    <a:masterClrMapping/>
  </p:clrMapOvr>
  <mc:AlternateContent xmlns:mc="http://schemas.openxmlformats.org/markup-compatibility/2006" xmlns:p14="http://schemas.microsoft.com/office/powerpoint/2010/main">
    <mc:Choice Requires="p14">
      <p:transition spd="slow" p14:dur="2000" advTm="35775"/>
    </mc:Choice>
    <mc:Fallback xmlns="">
      <p:transition spd="slow" advTm="35775"/>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44809502"/>
              </p:ext>
            </p:extLst>
          </p:nvPr>
        </p:nvGraphicFramePr>
        <p:xfrm>
          <a:off x="0" y="836712"/>
          <a:ext cx="914400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23528" y="0"/>
            <a:ext cx="8820472" cy="1143000"/>
          </a:xfrm>
        </p:spPr>
        <p:txBody>
          <a:bodyPr/>
          <a:lstStyle/>
          <a:p>
            <a:pPr algn="l"/>
            <a:r>
              <a:rPr lang="en-GB" b="1" dirty="0">
                <a:latin typeface="Arial" pitchFamily="34" charset="0"/>
                <a:cs typeface="Arial" pitchFamily="34" charset="0"/>
              </a:rPr>
              <a:t>It’s important!</a:t>
            </a:r>
          </a:p>
        </p:txBody>
      </p:sp>
    </p:spTree>
    <p:extLst>
      <p:ext uri="{BB962C8B-B14F-4D97-AF65-F5344CB8AC3E}">
        <p14:creationId xmlns:p14="http://schemas.microsoft.com/office/powerpoint/2010/main" val="39541580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Arial" pitchFamily="34" charset="0"/>
                <a:cs typeface="Arial" pitchFamily="34" charset="0"/>
              </a:rPr>
              <a:t>Pattern Recognition</a:t>
            </a:r>
          </a:p>
        </p:txBody>
      </p:sp>
      <p:pic>
        <p:nvPicPr>
          <p:cNvPr id="5" name="Picture 4" descr="patternrecogni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484784"/>
            <a:ext cx="8424936" cy="2974602"/>
          </a:xfrm>
          <a:prstGeom prst="rect">
            <a:avLst/>
          </a:prstGeom>
        </p:spPr>
      </p:pic>
      <p:sp>
        <p:nvSpPr>
          <p:cNvPr id="4" name="Rectangle 3"/>
          <p:cNvSpPr/>
          <p:nvPr/>
        </p:nvSpPr>
        <p:spPr>
          <a:xfrm>
            <a:off x="395536" y="3068960"/>
            <a:ext cx="835292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6895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484438" y="333375"/>
            <a:ext cx="6202362" cy="863600"/>
          </a:xfrm>
        </p:spPr>
        <p:txBody>
          <a:bodyPr>
            <a:normAutofit fontScale="90000"/>
          </a:bodyPr>
          <a:lstStyle/>
          <a:p>
            <a:r>
              <a:rPr lang="en-US" sz="3800" dirty="0"/>
              <a:t>Change Made Between Weeks 7 &amp; 8</a:t>
            </a:r>
            <a:endParaRPr lang="en-GB" dirty="0" smtClean="0"/>
          </a:p>
        </p:txBody>
      </p:sp>
      <p:sp>
        <p:nvSpPr>
          <p:cNvPr id="39939" name="Footer Placeholder 3"/>
          <p:cNvSpPr>
            <a:spLocks noGrp="1"/>
          </p:cNvSpPr>
          <p:nvPr>
            <p:ph type="ftr" sz="quarter" idx="4294967295"/>
          </p:nvPr>
        </p:nvSpPr>
        <p:spPr bwMode="auto">
          <a:xfrm>
            <a:off x="2057400" y="5822950"/>
            <a:ext cx="49530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266" indent="-285490" eaLnBrk="0" hangingPunct="0">
              <a:defRPr>
                <a:solidFill>
                  <a:schemeClr val="tx1"/>
                </a:solidFill>
                <a:latin typeface="Arial" pitchFamily="34" charset="0"/>
                <a:ea typeface="ＭＳ Ｐゴシック" pitchFamily="34" charset="-128"/>
              </a:defRPr>
            </a:lvl2pPr>
            <a:lvl3pPr marL="1141945" indent="-228387" eaLnBrk="0" hangingPunct="0">
              <a:defRPr>
                <a:solidFill>
                  <a:schemeClr val="tx1"/>
                </a:solidFill>
                <a:latin typeface="Arial" pitchFamily="34" charset="0"/>
                <a:ea typeface="ＭＳ Ｐゴシック" pitchFamily="34" charset="-128"/>
              </a:defRPr>
            </a:lvl3pPr>
            <a:lvl4pPr marL="1598725" indent="-228387" eaLnBrk="0" hangingPunct="0">
              <a:defRPr>
                <a:solidFill>
                  <a:schemeClr val="tx1"/>
                </a:solidFill>
                <a:latin typeface="Arial" pitchFamily="34" charset="0"/>
                <a:ea typeface="ＭＳ Ｐゴシック" pitchFamily="34" charset="-128"/>
              </a:defRPr>
            </a:lvl4pPr>
            <a:lvl5pPr marL="2055510" indent="-228387" eaLnBrk="0" hangingPunct="0">
              <a:defRPr>
                <a:solidFill>
                  <a:schemeClr val="tx1"/>
                </a:solidFill>
                <a:latin typeface="Arial" pitchFamily="34" charset="0"/>
                <a:ea typeface="ＭＳ Ｐゴシック" pitchFamily="34" charset="-128"/>
              </a:defRPr>
            </a:lvl5pPr>
            <a:lvl6pPr marL="2512287" indent="-22838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9064" indent="-2283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5846" indent="-22838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2619" indent="-2283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sz="1800" dirty="0">
              <a:solidFill>
                <a:prstClr val="black"/>
              </a:solidFill>
            </a:endParaRPr>
          </a:p>
          <a:p>
            <a:pPr eaLnBrk="1" hangingPunct="1"/>
            <a:endParaRPr lang="en-US" sz="1800" dirty="0">
              <a:solidFill>
                <a:prstClr val="black"/>
              </a:solidFill>
            </a:endParaRPr>
          </a:p>
        </p:txBody>
      </p:sp>
      <p:graphicFrame>
        <p:nvGraphicFramePr>
          <p:cNvPr id="5" name="Chart 4"/>
          <p:cNvGraphicFramePr/>
          <p:nvPr/>
        </p:nvGraphicFramePr>
        <p:xfrm>
          <a:off x="0" y="1117600"/>
          <a:ext cx="91440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39941" name="Text Box 6"/>
          <p:cNvSpPr txBox="1">
            <a:spLocks noChangeArrowheads="1"/>
          </p:cNvSpPr>
          <p:nvPr/>
        </p:nvSpPr>
        <p:spPr bwMode="auto">
          <a:xfrm>
            <a:off x="2133600" y="5689600"/>
            <a:ext cx="495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auto" hangingPunct="1">
              <a:spcBef>
                <a:spcPts val="0"/>
              </a:spcBef>
              <a:spcAft>
                <a:spcPts val="0"/>
              </a:spcAft>
            </a:pPr>
            <a:r>
              <a:rPr lang="en-US" sz="1200" dirty="0">
                <a:solidFill>
                  <a:prstClr val="black"/>
                </a:solidFill>
              </a:rPr>
              <a:t>Langley, G.J., Nolan, K.M., Nolan, T.W, Norman, C.L., &amp; Provost, L.P. (2009). </a:t>
            </a:r>
            <a:r>
              <a:rPr lang="en-US" sz="1200" i="1" dirty="0">
                <a:solidFill>
                  <a:prstClr val="black"/>
                </a:solidFill>
              </a:rPr>
              <a:t>The improvement guide: A practical approach to enhancing organizational performance</a:t>
            </a:r>
            <a:r>
              <a:rPr lang="en-US" sz="1200" dirty="0">
                <a:solidFill>
                  <a:prstClr val="black"/>
                </a:solidFill>
              </a:rPr>
              <a:t> (2nd Ed.). San Francisco: Jossey-Bass.</a:t>
            </a:r>
          </a:p>
        </p:txBody>
      </p:sp>
    </p:spTree>
    <p:extLst>
      <p:ext uri="{BB962C8B-B14F-4D97-AF65-F5344CB8AC3E}">
        <p14:creationId xmlns:p14="http://schemas.microsoft.com/office/powerpoint/2010/main" val="350150144"/>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68538" y="333376"/>
            <a:ext cx="5410200" cy="1020763"/>
          </a:xfrm>
        </p:spPr>
        <p:txBody>
          <a:bodyPr/>
          <a:lstStyle/>
          <a:p>
            <a:r>
              <a:rPr lang="en-US" dirty="0" smtClean="0"/>
              <a:t>Case 1</a:t>
            </a:r>
          </a:p>
        </p:txBody>
      </p:sp>
      <p:sp>
        <p:nvSpPr>
          <p:cNvPr id="40963" name="Footer Placeholder 3"/>
          <p:cNvSpPr>
            <a:spLocks noGrp="1"/>
          </p:cNvSpPr>
          <p:nvPr>
            <p:ph type="ftr" sz="quarter" idx="4294967295"/>
          </p:nvPr>
        </p:nvSpPr>
        <p:spPr bwMode="auto">
          <a:xfrm>
            <a:off x="2057400" y="5467350"/>
            <a:ext cx="49530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266" indent="-285490" eaLnBrk="0" hangingPunct="0">
              <a:defRPr>
                <a:solidFill>
                  <a:schemeClr val="tx1"/>
                </a:solidFill>
                <a:latin typeface="Arial" pitchFamily="34" charset="0"/>
                <a:ea typeface="ＭＳ Ｐゴシック" pitchFamily="34" charset="-128"/>
              </a:defRPr>
            </a:lvl2pPr>
            <a:lvl3pPr marL="1141945" indent="-228387" eaLnBrk="0" hangingPunct="0">
              <a:defRPr>
                <a:solidFill>
                  <a:schemeClr val="tx1"/>
                </a:solidFill>
                <a:latin typeface="Arial" pitchFamily="34" charset="0"/>
                <a:ea typeface="ＭＳ Ｐゴシック" pitchFamily="34" charset="-128"/>
              </a:defRPr>
            </a:lvl3pPr>
            <a:lvl4pPr marL="1598725" indent="-228387" eaLnBrk="0" hangingPunct="0">
              <a:defRPr>
                <a:solidFill>
                  <a:schemeClr val="tx1"/>
                </a:solidFill>
                <a:latin typeface="Arial" pitchFamily="34" charset="0"/>
                <a:ea typeface="ＭＳ Ｐゴシック" pitchFamily="34" charset="-128"/>
              </a:defRPr>
            </a:lvl4pPr>
            <a:lvl5pPr marL="2055510" indent="-228387" eaLnBrk="0" hangingPunct="0">
              <a:defRPr>
                <a:solidFill>
                  <a:schemeClr val="tx1"/>
                </a:solidFill>
                <a:latin typeface="Arial" pitchFamily="34" charset="0"/>
                <a:ea typeface="ＭＳ Ｐゴシック" pitchFamily="34" charset="-128"/>
              </a:defRPr>
            </a:lvl5pPr>
            <a:lvl6pPr marL="2512287" indent="-22838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9064" indent="-2283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5846" indent="-22838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2619" indent="-2283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sz="1800" dirty="0">
              <a:solidFill>
                <a:prstClr val="black"/>
              </a:solidFill>
            </a:endParaRPr>
          </a:p>
          <a:p>
            <a:pPr eaLnBrk="1" hangingPunct="1"/>
            <a:endParaRPr lang="en-US" sz="1800" dirty="0">
              <a:solidFill>
                <a:prstClr val="black"/>
              </a:solidFill>
            </a:endParaRPr>
          </a:p>
        </p:txBody>
      </p:sp>
      <p:graphicFrame>
        <p:nvGraphicFramePr>
          <p:cNvPr id="5" name="Chart 4"/>
          <p:cNvGraphicFramePr/>
          <p:nvPr>
            <p:extLst>
              <p:ext uri="{D42A27DB-BD31-4B8C-83A1-F6EECF244321}">
                <p14:modId xmlns:p14="http://schemas.microsoft.com/office/powerpoint/2010/main" val="2970483372"/>
              </p:ext>
            </p:extLst>
          </p:nvPr>
        </p:nvGraphicFramePr>
        <p:xfrm>
          <a:off x="-11353" y="1124744"/>
          <a:ext cx="9144000" cy="4889376"/>
        </p:xfrm>
        <a:graphic>
          <a:graphicData uri="http://schemas.openxmlformats.org/drawingml/2006/chart">
            <c:chart xmlns:c="http://schemas.openxmlformats.org/drawingml/2006/chart" xmlns:r="http://schemas.openxmlformats.org/officeDocument/2006/relationships" r:id="rId2"/>
          </a:graphicData>
        </a:graphic>
      </p:graphicFrame>
      <p:sp>
        <p:nvSpPr>
          <p:cNvPr id="6" name="Down Arrow 5"/>
          <p:cNvSpPr/>
          <p:nvPr/>
        </p:nvSpPr>
        <p:spPr>
          <a:xfrm>
            <a:off x="4358865" y="3352800"/>
            <a:ext cx="947303" cy="138844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vert="vert270" lIns="91354" tIns="45678" rIns="91354" bIns="45678" anchor="ctr" anchorCtr="1">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sz="1900" b="1" dirty="0">
                <a:solidFill>
                  <a:prstClr val="white"/>
                </a:solidFill>
              </a:rPr>
              <a:t>Change</a:t>
            </a:r>
          </a:p>
        </p:txBody>
      </p:sp>
    </p:spTree>
    <p:extLst>
      <p:ext uri="{BB962C8B-B14F-4D97-AF65-F5344CB8AC3E}">
        <p14:creationId xmlns:p14="http://schemas.microsoft.com/office/powerpoint/2010/main" val="1231919075"/>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68538" y="476250"/>
            <a:ext cx="6273800" cy="628650"/>
          </a:xfrm>
        </p:spPr>
        <p:txBody>
          <a:bodyPr>
            <a:normAutofit fontScale="90000"/>
          </a:bodyPr>
          <a:lstStyle/>
          <a:p>
            <a:r>
              <a:rPr lang="en-US" dirty="0" smtClean="0"/>
              <a:t>Case 2</a:t>
            </a:r>
          </a:p>
        </p:txBody>
      </p:sp>
      <p:sp>
        <p:nvSpPr>
          <p:cNvPr id="41987" name="Footer Placeholder 3"/>
          <p:cNvSpPr>
            <a:spLocks noGrp="1"/>
          </p:cNvSpPr>
          <p:nvPr>
            <p:ph type="ftr" sz="quarter" idx="4294967295"/>
          </p:nvPr>
        </p:nvSpPr>
        <p:spPr bwMode="auto">
          <a:xfrm>
            <a:off x="2057400" y="5441950"/>
            <a:ext cx="49530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266" indent="-285490" eaLnBrk="0" hangingPunct="0">
              <a:defRPr>
                <a:solidFill>
                  <a:schemeClr val="tx1"/>
                </a:solidFill>
                <a:latin typeface="Arial" pitchFamily="34" charset="0"/>
                <a:ea typeface="ＭＳ Ｐゴシック" pitchFamily="34" charset="-128"/>
              </a:defRPr>
            </a:lvl2pPr>
            <a:lvl3pPr marL="1141945" indent="-228387" eaLnBrk="0" hangingPunct="0">
              <a:defRPr>
                <a:solidFill>
                  <a:schemeClr val="tx1"/>
                </a:solidFill>
                <a:latin typeface="Arial" pitchFamily="34" charset="0"/>
                <a:ea typeface="ＭＳ Ｐゴシック" pitchFamily="34" charset="-128"/>
              </a:defRPr>
            </a:lvl3pPr>
            <a:lvl4pPr marL="1598725" indent="-228387" eaLnBrk="0" hangingPunct="0">
              <a:defRPr>
                <a:solidFill>
                  <a:schemeClr val="tx1"/>
                </a:solidFill>
                <a:latin typeface="Arial" pitchFamily="34" charset="0"/>
                <a:ea typeface="ＭＳ Ｐゴシック" pitchFamily="34" charset="-128"/>
              </a:defRPr>
            </a:lvl4pPr>
            <a:lvl5pPr marL="2055510" indent="-228387" eaLnBrk="0" hangingPunct="0">
              <a:defRPr>
                <a:solidFill>
                  <a:schemeClr val="tx1"/>
                </a:solidFill>
                <a:latin typeface="Arial" pitchFamily="34" charset="0"/>
                <a:ea typeface="ＭＳ Ｐゴシック" pitchFamily="34" charset="-128"/>
              </a:defRPr>
            </a:lvl5pPr>
            <a:lvl6pPr marL="2512287" indent="-22838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9064" indent="-2283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5846" indent="-22838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2619" indent="-2283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sz="1800" dirty="0">
              <a:solidFill>
                <a:prstClr val="black"/>
              </a:solidFill>
            </a:endParaRPr>
          </a:p>
          <a:p>
            <a:pPr eaLnBrk="1" hangingPunct="1"/>
            <a:endParaRPr lang="en-US" sz="1800" dirty="0">
              <a:solidFill>
                <a:prstClr val="black"/>
              </a:solidFill>
            </a:endParaRPr>
          </a:p>
        </p:txBody>
      </p:sp>
      <p:graphicFrame>
        <p:nvGraphicFramePr>
          <p:cNvPr id="5" name="Chart 4"/>
          <p:cNvGraphicFramePr/>
          <p:nvPr>
            <p:extLst>
              <p:ext uri="{D42A27DB-BD31-4B8C-83A1-F6EECF244321}">
                <p14:modId xmlns:p14="http://schemas.microsoft.com/office/powerpoint/2010/main" val="4167227731"/>
              </p:ext>
            </p:extLst>
          </p:nvPr>
        </p:nvGraphicFramePr>
        <p:xfrm>
          <a:off x="0" y="1268760"/>
          <a:ext cx="9144000"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1649276"/>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195514" y="333376"/>
            <a:ext cx="5986462" cy="1020763"/>
          </a:xfrm>
        </p:spPr>
        <p:txBody>
          <a:bodyPr/>
          <a:lstStyle/>
          <a:p>
            <a:r>
              <a:rPr lang="en-US" dirty="0" smtClean="0"/>
              <a:t>Case 3</a:t>
            </a:r>
          </a:p>
        </p:txBody>
      </p:sp>
      <p:sp>
        <p:nvSpPr>
          <p:cNvPr id="43011" name="Footer Placeholder 3"/>
          <p:cNvSpPr>
            <a:spLocks noGrp="1"/>
          </p:cNvSpPr>
          <p:nvPr>
            <p:ph type="ftr" sz="quarter" idx="4294967295"/>
          </p:nvPr>
        </p:nvSpPr>
        <p:spPr bwMode="auto">
          <a:xfrm>
            <a:off x="2057400" y="5505451"/>
            <a:ext cx="49530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266" indent="-285490" eaLnBrk="0" hangingPunct="0">
              <a:defRPr>
                <a:solidFill>
                  <a:schemeClr val="tx1"/>
                </a:solidFill>
                <a:latin typeface="Arial" pitchFamily="34" charset="0"/>
                <a:ea typeface="ＭＳ Ｐゴシック" pitchFamily="34" charset="-128"/>
              </a:defRPr>
            </a:lvl2pPr>
            <a:lvl3pPr marL="1141945" indent="-228387" eaLnBrk="0" hangingPunct="0">
              <a:defRPr>
                <a:solidFill>
                  <a:schemeClr val="tx1"/>
                </a:solidFill>
                <a:latin typeface="Arial" pitchFamily="34" charset="0"/>
                <a:ea typeface="ＭＳ Ｐゴシック" pitchFamily="34" charset="-128"/>
              </a:defRPr>
            </a:lvl3pPr>
            <a:lvl4pPr marL="1598725" indent="-228387" eaLnBrk="0" hangingPunct="0">
              <a:defRPr>
                <a:solidFill>
                  <a:schemeClr val="tx1"/>
                </a:solidFill>
                <a:latin typeface="Arial" pitchFamily="34" charset="0"/>
                <a:ea typeface="ＭＳ Ｐゴシック" pitchFamily="34" charset="-128"/>
              </a:defRPr>
            </a:lvl4pPr>
            <a:lvl5pPr marL="2055510" indent="-228387" eaLnBrk="0" hangingPunct="0">
              <a:defRPr>
                <a:solidFill>
                  <a:schemeClr val="tx1"/>
                </a:solidFill>
                <a:latin typeface="Arial" pitchFamily="34" charset="0"/>
                <a:ea typeface="ＭＳ Ｐゴシック" pitchFamily="34" charset="-128"/>
              </a:defRPr>
            </a:lvl5pPr>
            <a:lvl6pPr marL="2512287" indent="-22838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9064" indent="-2283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5846" indent="-22838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2619" indent="-2283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sz="1800" dirty="0">
              <a:solidFill>
                <a:prstClr val="black"/>
              </a:solidFill>
            </a:endParaRPr>
          </a:p>
          <a:p>
            <a:pPr eaLnBrk="1" hangingPunct="1"/>
            <a:endParaRPr lang="en-US" sz="1800" dirty="0">
              <a:solidFill>
                <a:prstClr val="black"/>
              </a:solidFill>
            </a:endParaRPr>
          </a:p>
        </p:txBody>
      </p:sp>
      <p:graphicFrame>
        <p:nvGraphicFramePr>
          <p:cNvPr id="5" name="Chart 4"/>
          <p:cNvGraphicFramePr/>
          <p:nvPr>
            <p:extLst>
              <p:ext uri="{D42A27DB-BD31-4B8C-83A1-F6EECF244321}">
                <p14:modId xmlns:p14="http://schemas.microsoft.com/office/powerpoint/2010/main" val="4280093960"/>
              </p:ext>
            </p:extLst>
          </p:nvPr>
        </p:nvGraphicFramePr>
        <p:xfrm>
          <a:off x="0" y="1124744"/>
          <a:ext cx="9144000"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271087"/>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nvGraphicFramePr>
        <p:xfrm>
          <a:off x="323850" y="1268413"/>
          <a:ext cx="4752975" cy="3970337"/>
        </p:xfrm>
        <a:graphic>
          <a:graphicData uri="http://schemas.openxmlformats.org/presentationml/2006/ole">
            <mc:AlternateContent xmlns:mc="http://schemas.openxmlformats.org/markup-compatibility/2006">
              <mc:Choice xmlns:v="urn:schemas-microsoft-com:vml" Requires="v">
                <p:oleObj spid="_x0000_s2074" name="Chart" r:id="rId4" imgW="6096075" imgH="4067089" progId="MSGraph.Chart.8">
                  <p:embed followColorScheme="full"/>
                </p:oleObj>
              </mc:Choice>
              <mc:Fallback>
                <p:oleObj name="Chart" r:id="rId4" imgW="6096075" imgH="4067089" progId="MSGraph.Chart.8">
                  <p:embed followColorScheme="full"/>
                  <p:pic>
                    <p:nvPicPr>
                      <p:cNvPr id="0" name=""/>
                      <p:cNvPicPr>
                        <a:picLocks noChangeArrowheads="1"/>
                      </p:cNvPicPr>
                      <p:nvPr/>
                    </p:nvPicPr>
                    <p:blipFill>
                      <a:blip r:embed="rId5"/>
                      <a:srcRect/>
                      <a:stretch>
                        <a:fillRect/>
                      </a:stretch>
                    </p:blipFill>
                    <p:spPr bwMode="auto">
                      <a:xfrm>
                        <a:off x="323850" y="1268413"/>
                        <a:ext cx="47529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txBox="1">
            <a:spLocks noChangeArrowheads="1"/>
          </p:cNvSpPr>
          <p:nvPr/>
        </p:nvSpPr>
        <p:spPr bwMode="auto">
          <a:xfrm>
            <a:off x="539552" y="-13493"/>
            <a:ext cx="8229600" cy="1143000"/>
          </a:xfrm>
          <a:prstGeom prst="rect">
            <a:avLst/>
          </a:prstGeom>
          <a:noFill/>
          <a:ln w="9525">
            <a:noFill/>
            <a:miter lim="800000"/>
            <a:headEnd/>
            <a:tailEnd/>
          </a:ln>
        </p:spPr>
        <p:txBody>
          <a:bodyPr lIns="92075" tIns="46038" rIns="92075" bIns="46038" anchor="ctr">
            <a:normAutofit fontScale="97500"/>
          </a:bodyPr>
          <a:lstStyle/>
          <a:p>
            <a:pPr defTabSz="457200">
              <a:spcBef>
                <a:spcPct val="0"/>
              </a:spcBef>
              <a:defRPr/>
            </a:pPr>
            <a:r>
              <a:rPr lang="en-US" altLang="en-US" sz="4400" b="1" dirty="0">
                <a:solidFill>
                  <a:srgbClr val="0070C0"/>
                </a:solidFill>
                <a:latin typeface="+mj-lt"/>
                <a:ea typeface="ＭＳ Ｐゴシック" panose="020B0600070205080204" pitchFamily="34" charset="-128"/>
              </a:rPr>
              <a:t>Aggregated Data</a:t>
            </a:r>
          </a:p>
        </p:txBody>
      </p:sp>
      <p:sp>
        <p:nvSpPr>
          <p:cNvPr id="4" name="Content Placeholder 4"/>
          <p:cNvSpPr txBox="1">
            <a:spLocks noChangeArrowheads="1"/>
          </p:cNvSpPr>
          <p:nvPr/>
        </p:nvSpPr>
        <p:spPr bwMode="auto">
          <a:xfrm>
            <a:off x="4822825" y="2133600"/>
            <a:ext cx="4321175" cy="3805238"/>
          </a:xfrm>
          <a:prstGeom prst="rect">
            <a:avLst/>
          </a:prstGeom>
          <a:noFill/>
          <a:ln w="9525">
            <a:noFill/>
            <a:miter lim="800000"/>
            <a:headEnd/>
            <a:tailEnd/>
          </a:ln>
        </p:spPr>
        <p:txBody>
          <a:bodyPr lIns="92075" tIns="46038" rIns="92075" bIns="46038"/>
          <a:lstStyle/>
          <a:p>
            <a:pPr algn="ctr" defTabSz="457200" fontAlgn="base">
              <a:spcBef>
                <a:spcPct val="20000"/>
              </a:spcBef>
              <a:spcAft>
                <a:spcPct val="0"/>
              </a:spcAft>
              <a:buClr>
                <a:prstClr val="black"/>
              </a:buClr>
              <a:defRPr/>
            </a:pPr>
            <a:r>
              <a:rPr lang="en-US" sz="3200" dirty="0">
                <a:solidFill>
                  <a:prstClr val="black"/>
                </a:solidFill>
                <a:ea typeface="ＭＳ Ｐゴシック" panose="020B0600070205080204" pitchFamily="34" charset="-128"/>
              </a:rPr>
              <a:t>Tells us very little </a:t>
            </a:r>
          </a:p>
          <a:p>
            <a:pPr algn="ctr" defTabSz="457200" fontAlgn="base">
              <a:spcBef>
                <a:spcPct val="20000"/>
              </a:spcBef>
              <a:spcAft>
                <a:spcPct val="0"/>
              </a:spcAft>
              <a:buClr>
                <a:prstClr val="black"/>
              </a:buClr>
              <a:defRPr/>
            </a:pPr>
            <a:r>
              <a:rPr lang="en-US" sz="3200" dirty="0">
                <a:solidFill>
                  <a:prstClr val="black"/>
                </a:solidFill>
                <a:ea typeface="ＭＳ Ｐゴシック" panose="020B0600070205080204" pitchFamily="34" charset="-128"/>
              </a:rPr>
              <a:t>about the </a:t>
            </a:r>
          </a:p>
          <a:p>
            <a:pPr algn="ctr" defTabSz="457200" fontAlgn="base">
              <a:spcBef>
                <a:spcPct val="20000"/>
              </a:spcBef>
              <a:spcAft>
                <a:spcPct val="0"/>
              </a:spcAft>
              <a:buClr>
                <a:prstClr val="black"/>
              </a:buClr>
              <a:defRPr/>
            </a:pPr>
            <a:r>
              <a:rPr lang="en-US" sz="3200" dirty="0">
                <a:solidFill>
                  <a:prstClr val="black"/>
                </a:solidFill>
                <a:ea typeface="ＭＳ Ｐゴシック" panose="020B0600070205080204" pitchFamily="34" charset="-128"/>
              </a:rPr>
              <a:t>improvement journey </a:t>
            </a:r>
          </a:p>
        </p:txBody>
      </p:sp>
    </p:spTree>
    <p:extLst>
      <p:ext uri="{BB962C8B-B14F-4D97-AF65-F5344CB8AC3E}">
        <p14:creationId xmlns:p14="http://schemas.microsoft.com/office/powerpoint/2010/main" val="614195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17108494"/>
              </p:ext>
            </p:extLst>
          </p:nvPr>
        </p:nvGraphicFramePr>
        <p:xfrm>
          <a:off x="250825" y="188913"/>
          <a:ext cx="5473700" cy="6437317"/>
        </p:xfrm>
        <a:graphic>
          <a:graphicData uri="http://schemas.openxmlformats.org/drawingml/2006/table">
            <a:tbl>
              <a:tblPr firstRow="1" firstCol="1" bandRow="1"/>
              <a:tblGrid>
                <a:gridCol w="2219454">
                  <a:extLst>
                    <a:ext uri="{9D8B030D-6E8A-4147-A177-3AD203B41FA5}">
                      <a16:colId xmlns:a16="http://schemas.microsoft.com/office/drawing/2014/main" xmlns="" val="20000"/>
                    </a:ext>
                  </a:extLst>
                </a:gridCol>
                <a:gridCol w="3254246">
                  <a:extLst>
                    <a:ext uri="{9D8B030D-6E8A-4147-A177-3AD203B41FA5}">
                      <a16:colId xmlns:a16="http://schemas.microsoft.com/office/drawing/2014/main" xmlns="" val="20001"/>
                    </a:ext>
                  </a:extLst>
                </a:gridCol>
              </a:tblGrid>
              <a:tr h="602325">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ctr">
                        <a:lnSpc>
                          <a:spcPct val="107000"/>
                        </a:lnSpc>
                        <a:spcAft>
                          <a:spcPts val="0"/>
                        </a:spcAft>
                      </a:pPr>
                      <a:r>
                        <a:rPr lang="en-GB" sz="1600" u="sng" dirty="0">
                          <a:effectLst/>
                        </a:rPr>
                        <a:t>Week beginning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ctr">
                        <a:lnSpc>
                          <a:spcPct val="107000"/>
                        </a:lnSpc>
                        <a:spcAft>
                          <a:spcPts val="0"/>
                        </a:spcAft>
                      </a:pPr>
                      <a:r>
                        <a:rPr lang="en-GB" sz="1600" u="sng" dirty="0">
                          <a:effectLst/>
                        </a:rPr>
                        <a:t>Number of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xmlns="" val="10000"/>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21-Jan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01"/>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25-Jan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02"/>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04-Feb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03"/>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11-Feb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04"/>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18-Feb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05"/>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25-Feb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06"/>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04-Mar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07"/>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11-Mar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08"/>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18-Mar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09"/>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25-Mar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10"/>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01-Apr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11"/>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08-Apr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12"/>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15-Apr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13"/>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22-Apr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11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14"/>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29-Apr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18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15"/>
                  </a:ext>
                </a:extLst>
              </a:tr>
              <a:tr h="414040">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06-May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17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16"/>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13-May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19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17"/>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20-May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18"/>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27-May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19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19"/>
                  </a:ext>
                </a:extLst>
              </a:tr>
            </a:tbl>
          </a:graphicData>
        </a:graphic>
      </p:graphicFrame>
      <p:sp>
        <p:nvSpPr>
          <p:cNvPr id="3" name="Content Placeholder 4"/>
          <p:cNvSpPr txBox="1">
            <a:spLocks noChangeArrowheads="1"/>
          </p:cNvSpPr>
          <p:nvPr/>
        </p:nvSpPr>
        <p:spPr bwMode="auto">
          <a:xfrm>
            <a:off x="6084888" y="1412875"/>
            <a:ext cx="30591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Aft>
                <a:spcPct val="0"/>
              </a:spcAft>
              <a:buClr>
                <a:srgbClr val="000000"/>
              </a:buClr>
              <a:buFontTx/>
              <a:buNone/>
            </a:pPr>
            <a:r>
              <a:rPr lang="en-US" altLang="en-US" sz="2400" dirty="0" smtClean="0">
                <a:solidFill>
                  <a:srgbClr val="000000"/>
                </a:solidFill>
                <a:latin typeface="+mn-lt"/>
                <a:ea typeface="ＭＳ Ｐゴシック" panose="020B0600070205080204" pitchFamily="34" charset="-128"/>
              </a:rPr>
              <a:t>Tells us very little </a:t>
            </a:r>
          </a:p>
          <a:p>
            <a:pPr algn="ctr" eaLnBrk="0" fontAlgn="base" hangingPunct="0">
              <a:spcAft>
                <a:spcPct val="0"/>
              </a:spcAft>
              <a:buClr>
                <a:srgbClr val="000000"/>
              </a:buClr>
              <a:buFontTx/>
              <a:buNone/>
            </a:pPr>
            <a:r>
              <a:rPr lang="en-US" altLang="en-US" sz="2400" dirty="0" smtClean="0">
                <a:solidFill>
                  <a:srgbClr val="000000"/>
                </a:solidFill>
                <a:latin typeface="+mn-lt"/>
                <a:ea typeface="ＭＳ Ｐゴシック" panose="020B0600070205080204" pitchFamily="34" charset="-128"/>
              </a:rPr>
              <a:t>about the </a:t>
            </a:r>
          </a:p>
          <a:p>
            <a:pPr algn="ctr" eaLnBrk="0" fontAlgn="base" hangingPunct="0">
              <a:spcAft>
                <a:spcPct val="0"/>
              </a:spcAft>
              <a:buClr>
                <a:srgbClr val="000000"/>
              </a:buClr>
              <a:buFontTx/>
              <a:buNone/>
            </a:pPr>
            <a:r>
              <a:rPr lang="en-US" altLang="en-US" sz="2400" dirty="0" smtClean="0">
                <a:solidFill>
                  <a:srgbClr val="000000"/>
                </a:solidFill>
                <a:latin typeface="+mn-lt"/>
                <a:ea typeface="ＭＳ Ｐゴシック" panose="020B0600070205080204" pitchFamily="34" charset="-128"/>
              </a:rPr>
              <a:t>improvement journey </a:t>
            </a:r>
          </a:p>
        </p:txBody>
      </p:sp>
    </p:spTree>
    <p:extLst>
      <p:ext uri="{BB962C8B-B14F-4D97-AF65-F5344CB8AC3E}">
        <p14:creationId xmlns:p14="http://schemas.microsoft.com/office/powerpoint/2010/main" val="19675919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250825" y="188913"/>
          <a:ext cx="8642350" cy="5216525"/>
        </p:xfrm>
        <a:graphic>
          <a:graphicData uri="http://schemas.openxmlformats.org/presentationml/2006/ole">
            <mc:AlternateContent xmlns:mc="http://schemas.openxmlformats.org/markup-compatibility/2006">
              <mc:Choice xmlns:v="urn:schemas-microsoft-com:vml" Requires="v">
                <p:oleObj spid="_x0000_s3098" name="Chart" r:id="rId4" imgW="8915337" imgH="5791155" progId="Excel.Chart.8">
                  <p:embed/>
                </p:oleObj>
              </mc:Choice>
              <mc:Fallback>
                <p:oleObj name="Chart" r:id="rId4" imgW="8915337" imgH="579115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88913"/>
                        <a:ext cx="864235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36837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620688"/>
            <a:ext cx="7848872" cy="548680"/>
          </a:xfrm>
        </p:spPr>
        <p:txBody>
          <a:bodyPr/>
          <a:lstStyle/>
          <a:p>
            <a:pPr algn="ctr"/>
            <a:r>
              <a:rPr lang="en-GB" sz="1800" b="1" dirty="0" smtClean="0"/>
              <a:t>The six questions to be asked of EVERY change programme:</a:t>
            </a:r>
            <a:endParaRPr lang="en-GB" sz="1800" b="1" dirty="0"/>
          </a:p>
        </p:txBody>
      </p:sp>
      <p:sp>
        <p:nvSpPr>
          <p:cNvPr id="6" name="TextBox 5"/>
          <p:cNvSpPr txBox="1"/>
          <p:nvPr/>
        </p:nvSpPr>
        <p:spPr>
          <a:xfrm>
            <a:off x="323528" y="1196752"/>
            <a:ext cx="2592288" cy="2585323"/>
          </a:xfrm>
          <a:prstGeom prst="rect">
            <a:avLst/>
          </a:prstGeom>
          <a:solidFill>
            <a:srgbClr val="FFD653"/>
          </a:solidFill>
        </p:spPr>
        <p:txBody>
          <a:bodyPr wrap="square" rtlCol="0">
            <a:spAutoFit/>
          </a:bodyPr>
          <a:lstStyle/>
          <a:p>
            <a:r>
              <a:rPr lang="en-GB" sz="1800" b="1" dirty="0" smtClean="0">
                <a:solidFill>
                  <a:schemeClr val="accent6">
                    <a:lumMod val="50000"/>
                  </a:schemeClr>
                </a:solidFill>
                <a:latin typeface="+mn-lt"/>
              </a:rPr>
              <a:t>1</a:t>
            </a:r>
          </a:p>
          <a:p>
            <a:r>
              <a:rPr lang="en-GB" sz="1800" b="1" dirty="0" smtClean="0">
                <a:solidFill>
                  <a:schemeClr val="accent6">
                    <a:lumMod val="50000"/>
                  </a:schemeClr>
                </a:solidFill>
                <a:latin typeface="+mn-lt"/>
              </a:rPr>
              <a:t>Aim</a:t>
            </a:r>
          </a:p>
          <a:p>
            <a:r>
              <a:rPr lang="en-GB" sz="1800" dirty="0" smtClean="0">
                <a:solidFill>
                  <a:schemeClr val="accent6">
                    <a:lumMod val="50000"/>
                  </a:schemeClr>
                </a:solidFill>
                <a:latin typeface="+mn-lt"/>
              </a:rPr>
              <a:t>Is there an agreed aim that is understood by everyone in the system?</a:t>
            </a:r>
          </a:p>
          <a:p>
            <a:endParaRPr lang="en-GB" sz="1800" dirty="0" smtClean="0">
              <a:solidFill>
                <a:schemeClr val="accent6">
                  <a:lumMod val="50000"/>
                </a:schemeClr>
              </a:solidFill>
              <a:latin typeface="+mn-lt"/>
            </a:endParaRPr>
          </a:p>
          <a:p>
            <a:endParaRPr lang="en-GB" sz="1800" dirty="0" smtClean="0">
              <a:solidFill>
                <a:schemeClr val="accent6">
                  <a:lumMod val="50000"/>
                </a:schemeClr>
              </a:solidFill>
              <a:latin typeface="+mn-lt"/>
            </a:endParaRPr>
          </a:p>
          <a:p>
            <a:endParaRPr lang="en-GB" sz="1800" dirty="0">
              <a:solidFill>
                <a:schemeClr val="accent6">
                  <a:lumMod val="50000"/>
                </a:schemeClr>
              </a:solidFill>
              <a:latin typeface="+mn-lt"/>
            </a:endParaRPr>
          </a:p>
        </p:txBody>
      </p:sp>
      <p:sp>
        <p:nvSpPr>
          <p:cNvPr id="7" name="TextBox 6"/>
          <p:cNvSpPr txBox="1"/>
          <p:nvPr/>
        </p:nvSpPr>
        <p:spPr>
          <a:xfrm>
            <a:off x="3203848" y="1196752"/>
            <a:ext cx="2664296" cy="2585323"/>
          </a:xfrm>
          <a:prstGeom prst="rect">
            <a:avLst/>
          </a:prstGeom>
          <a:solidFill>
            <a:srgbClr val="CFD947"/>
          </a:solidFill>
        </p:spPr>
        <p:txBody>
          <a:bodyPr wrap="square" rtlCol="0">
            <a:spAutoFit/>
          </a:bodyPr>
          <a:lstStyle/>
          <a:p>
            <a:r>
              <a:rPr lang="en-GB" sz="1800" b="1" dirty="0" smtClean="0">
                <a:solidFill>
                  <a:schemeClr val="accent6">
                    <a:lumMod val="50000"/>
                  </a:schemeClr>
                </a:solidFill>
                <a:latin typeface="+mn-lt"/>
              </a:rPr>
              <a:t>2</a:t>
            </a:r>
          </a:p>
          <a:p>
            <a:r>
              <a:rPr lang="en-GB" sz="1800" b="1" dirty="0" smtClean="0">
                <a:solidFill>
                  <a:schemeClr val="accent6">
                    <a:lumMod val="50000"/>
                  </a:schemeClr>
                </a:solidFill>
                <a:latin typeface="+mn-lt"/>
              </a:rPr>
              <a:t>Correct changes</a:t>
            </a:r>
          </a:p>
          <a:p>
            <a:r>
              <a:rPr lang="en-GB" sz="1800" dirty="0" smtClean="0">
                <a:solidFill>
                  <a:schemeClr val="accent6">
                    <a:lumMod val="50000"/>
                  </a:schemeClr>
                </a:solidFill>
                <a:latin typeface="+mn-lt"/>
              </a:rPr>
              <a:t>Are we using our full knowledge to identify the right changes and priorities those that are likely to have the biggest impact on our aim?</a:t>
            </a:r>
          </a:p>
        </p:txBody>
      </p:sp>
      <p:sp>
        <p:nvSpPr>
          <p:cNvPr id="8" name="TextBox 7"/>
          <p:cNvSpPr txBox="1"/>
          <p:nvPr/>
        </p:nvSpPr>
        <p:spPr>
          <a:xfrm>
            <a:off x="6228184" y="1196752"/>
            <a:ext cx="2736304" cy="2585323"/>
          </a:xfrm>
          <a:prstGeom prst="rect">
            <a:avLst/>
          </a:prstGeom>
          <a:solidFill>
            <a:srgbClr val="6AAF4F"/>
          </a:solidFill>
        </p:spPr>
        <p:txBody>
          <a:bodyPr wrap="square" rtlCol="0">
            <a:spAutoFit/>
          </a:bodyPr>
          <a:lstStyle/>
          <a:p>
            <a:r>
              <a:rPr lang="en-GB" sz="1800" b="1" dirty="0" smtClean="0">
                <a:solidFill>
                  <a:schemeClr val="accent6">
                    <a:lumMod val="50000"/>
                  </a:schemeClr>
                </a:solidFill>
                <a:latin typeface="+mn-lt"/>
              </a:rPr>
              <a:t>3</a:t>
            </a:r>
          </a:p>
          <a:p>
            <a:r>
              <a:rPr lang="en-GB" sz="1800" b="1" dirty="0" smtClean="0">
                <a:solidFill>
                  <a:schemeClr val="accent6">
                    <a:lumMod val="50000"/>
                  </a:schemeClr>
                </a:solidFill>
                <a:latin typeface="+mn-lt"/>
              </a:rPr>
              <a:t>Clear change method</a:t>
            </a:r>
          </a:p>
          <a:p>
            <a:r>
              <a:rPr lang="en-GB" sz="1800" dirty="0" smtClean="0">
                <a:solidFill>
                  <a:schemeClr val="accent6">
                    <a:lumMod val="50000"/>
                  </a:schemeClr>
                </a:solidFill>
                <a:latin typeface="+mn-lt"/>
              </a:rPr>
              <a:t>Does everyone know and understand the method(s) we will use to improve?</a:t>
            </a:r>
          </a:p>
          <a:p>
            <a:endParaRPr lang="en-GB" sz="1800" dirty="0" smtClean="0">
              <a:solidFill>
                <a:schemeClr val="accent6">
                  <a:lumMod val="50000"/>
                </a:schemeClr>
              </a:solidFill>
              <a:latin typeface="+mn-lt"/>
            </a:endParaRPr>
          </a:p>
          <a:p>
            <a:endParaRPr lang="en-GB" sz="1800" dirty="0" smtClean="0">
              <a:solidFill>
                <a:schemeClr val="accent6">
                  <a:lumMod val="50000"/>
                </a:schemeClr>
              </a:solidFill>
              <a:latin typeface="+mn-lt"/>
            </a:endParaRPr>
          </a:p>
          <a:p>
            <a:endParaRPr lang="en-GB" sz="1800" dirty="0">
              <a:solidFill>
                <a:schemeClr val="accent6">
                  <a:lumMod val="50000"/>
                </a:schemeClr>
              </a:solidFill>
              <a:latin typeface="+mn-lt"/>
            </a:endParaRPr>
          </a:p>
        </p:txBody>
      </p:sp>
      <p:sp>
        <p:nvSpPr>
          <p:cNvPr id="9" name="TextBox 8"/>
          <p:cNvSpPr txBox="1"/>
          <p:nvPr/>
        </p:nvSpPr>
        <p:spPr>
          <a:xfrm>
            <a:off x="6218375" y="4065043"/>
            <a:ext cx="2736304" cy="2585323"/>
          </a:xfrm>
          <a:prstGeom prst="rect">
            <a:avLst/>
          </a:prstGeom>
          <a:solidFill>
            <a:schemeClr val="accent6">
              <a:lumMod val="60000"/>
              <a:lumOff val="40000"/>
            </a:schemeClr>
          </a:solidFill>
        </p:spPr>
        <p:txBody>
          <a:bodyPr wrap="square" rtlCol="0">
            <a:spAutoFit/>
          </a:bodyPr>
          <a:lstStyle/>
          <a:p>
            <a:r>
              <a:rPr lang="en-GB" sz="1800" b="1" dirty="0" smtClean="0">
                <a:solidFill>
                  <a:schemeClr val="accent6">
                    <a:lumMod val="50000"/>
                  </a:schemeClr>
                </a:solidFill>
                <a:latin typeface="+mn-lt"/>
              </a:rPr>
              <a:t>6</a:t>
            </a:r>
          </a:p>
          <a:p>
            <a:r>
              <a:rPr lang="en-GB" sz="1800" b="1" dirty="0" smtClean="0">
                <a:solidFill>
                  <a:schemeClr val="accent6">
                    <a:lumMod val="50000"/>
                  </a:schemeClr>
                </a:solidFill>
                <a:latin typeface="+mn-lt"/>
              </a:rPr>
              <a:t>Spread plan</a:t>
            </a:r>
          </a:p>
          <a:p>
            <a:r>
              <a:rPr lang="en-GB" sz="1800" dirty="0" smtClean="0">
                <a:solidFill>
                  <a:schemeClr val="accent6">
                    <a:lumMod val="50000"/>
                  </a:schemeClr>
                </a:solidFill>
                <a:latin typeface="+mn-lt"/>
              </a:rPr>
              <a:t>Have we set out our plans for innovating, testing, implementing and sharing new learning to spread the improvement everywhere it is needed?</a:t>
            </a:r>
          </a:p>
        </p:txBody>
      </p:sp>
      <p:sp>
        <p:nvSpPr>
          <p:cNvPr id="10" name="TextBox 9"/>
          <p:cNvSpPr txBox="1"/>
          <p:nvPr/>
        </p:nvSpPr>
        <p:spPr>
          <a:xfrm>
            <a:off x="3203848" y="3995678"/>
            <a:ext cx="2664296" cy="2585323"/>
          </a:xfrm>
          <a:prstGeom prst="rect">
            <a:avLst/>
          </a:prstGeom>
          <a:solidFill>
            <a:srgbClr val="00B0F0"/>
          </a:solidFill>
        </p:spPr>
        <p:txBody>
          <a:bodyPr wrap="square" rtlCol="0">
            <a:spAutoFit/>
          </a:bodyPr>
          <a:lstStyle/>
          <a:p>
            <a:r>
              <a:rPr lang="en-GB" sz="1800" b="1" dirty="0" smtClean="0">
                <a:solidFill>
                  <a:schemeClr val="accent6">
                    <a:lumMod val="50000"/>
                  </a:schemeClr>
                </a:solidFill>
                <a:latin typeface="+mn-lt"/>
              </a:rPr>
              <a:t>5</a:t>
            </a:r>
          </a:p>
          <a:p>
            <a:r>
              <a:rPr lang="en-GB" sz="1800" b="1" dirty="0" smtClean="0">
                <a:solidFill>
                  <a:schemeClr val="accent6">
                    <a:lumMod val="50000"/>
                  </a:schemeClr>
                </a:solidFill>
                <a:latin typeface="+mn-lt"/>
              </a:rPr>
              <a:t>Capacity and capability</a:t>
            </a:r>
          </a:p>
          <a:p>
            <a:r>
              <a:rPr lang="en-GB" sz="1800" dirty="0" smtClean="0">
                <a:solidFill>
                  <a:schemeClr val="accent6">
                    <a:lumMod val="50000"/>
                  </a:schemeClr>
                </a:solidFill>
                <a:latin typeface="+mn-lt"/>
              </a:rPr>
              <a:t>Are people and other resources deployed in the best way to enable improvement?</a:t>
            </a:r>
          </a:p>
          <a:p>
            <a:endParaRPr lang="en-GB" sz="1800" dirty="0" smtClean="0">
              <a:solidFill>
                <a:schemeClr val="accent6">
                  <a:lumMod val="50000"/>
                </a:schemeClr>
              </a:solidFill>
              <a:latin typeface="+mn-lt"/>
            </a:endParaRPr>
          </a:p>
          <a:p>
            <a:endParaRPr lang="en-GB" sz="1800" dirty="0" smtClean="0">
              <a:solidFill>
                <a:schemeClr val="accent6">
                  <a:lumMod val="50000"/>
                </a:schemeClr>
              </a:solidFill>
              <a:latin typeface="+mn-lt"/>
            </a:endParaRPr>
          </a:p>
        </p:txBody>
      </p:sp>
      <p:sp>
        <p:nvSpPr>
          <p:cNvPr id="11" name="TextBox 10"/>
          <p:cNvSpPr txBox="1"/>
          <p:nvPr/>
        </p:nvSpPr>
        <p:spPr>
          <a:xfrm>
            <a:off x="323528" y="3995678"/>
            <a:ext cx="2592287" cy="2585323"/>
          </a:xfrm>
          <a:prstGeom prst="rect">
            <a:avLst/>
          </a:prstGeom>
          <a:solidFill>
            <a:srgbClr val="FFFF00"/>
          </a:solidFill>
        </p:spPr>
        <p:txBody>
          <a:bodyPr wrap="square" rtlCol="0">
            <a:spAutoFit/>
          </a:bodyPr>
          <a:lstStyle/>
          <a:p>
            <a:r>
              <a:rPr lang="en-GB" sz="1800" b="1" dirty="0" smtClean="0">
                <a:solidFill>
                  <a:schemeClr val="accent6">
                    <a:lumMod val="50000"/>
                  </a:schemeClr>
                </a:solidFill>
                <a:latin typeface="+mn-lt"/>
              </a:rPr>
              <a:t>4</a:t>
            </a:r>
          </a:p>
          <a:p>
            <a:r>
              <a:rPr lang="en-GB" sz="1800" b="1" dirty="0" smtClean="0">
                <a:solidFill>
                  <a:schemeClr val="accent6">
                    <a:lumMod val="50000"/>
                  </a:schemeClr>
                </a:solidFill>
                <a:latin typeface="+mn-lt"/>
              </a:rPr>
              <a:t>Measurement</a:t>
            </a:r>
          </a:p>
          <a:p>
            <a:r>
              <a:rPr lang="en-GB" sz="1800" dirty="0" smtClean="0">
                <a:solidFill>
                  <a:schemeClr val="accent6">
                    <a:lumMod val="50000"/>
                  </a:schemeClr>
                </a:solidFill>
                <a:latin typeface="+mn-lt"/>
              </a:rPr>
              <a:t>Can we measure and report progress on our improvement aim?</a:t>
            </a:r>
          </a:p>
          <a:p>
            <a:endParaRPr lang="en-GB" sz="1800" dirty="0" smtClean="0">
              <a:solidFill>
                <a:schemeClr val="accent6">
                  <a:lumMod val="50000"/>
                </a:schemeClr>
              </a:solidFill>
              <a:latin typeface="+mn-lt"/>
            </a:endParaRPr>
          </a:p>
          <a:p>
            <a:endParaRPr lang="en-GB" sz="1800" dirty="0" smtClean="0">
              <a:solidFill>
                <a:schemeClr val="accent6">
                  <a:lumMod val="50000"/>
                </a:schemeClr>
              </a:solidFill>
              <a:latin typeface="+mn-lt"/>
            </a:endParaRPr>
          </a:p>
          <a:p>
            <a:endParaRPr lang="en-GB" sz="1800" dirty="0" smtClean="0">
              <a:solidFill>
                <a:schemeClr val="accent6">
                  <a:lumMod val="50000"/>
                </a:schemeClr>
              </a:solidFill>
              <a:latin typeface="+mn-lt"/>
            </a:endParaRPr>
          </a:p>
          <a:p>
            <a:endParaRPr lang="en-GB" sz="1800" dirty="0" smtClean="0">
              <a:solidFill>
                <a:schemeClr val="accent6">
                  <a:lumMod val="50000"/>
                </a:schemeClr>
              </a:solidFill>
              <a:latin typeface="+mn-lt"/>
            </a:endParaRPr>
          </a:p>
        </p:txBody>
      </p:sp>
      <p:sp>
        <p:nvSpPr>
          <p:cNvPr id="12" name="TextBox 11"/>
          <p:cNvSpPr txBox="1"/>
          <p:nvPr/>
        </p:nvSpPr>
        <p:spPr>
          <a:xfrm>
            <a:off x="1631734" y="0"/>
            <a:ext cx="5638082" cy="523220"/>
          </a:xfrm>
          <a:prstGeom prst="rect">
            <a:avLst/>
          </a:prstGeom>
          <a:noFill/>
        </p:spPr>
        <p:txBody>
          <a:bodyPr wrap="none" rtlCol="0">
            <a:spAutoFit/>
          </a:bodyPr>
          <a:lstStyle/>
          <a:p>
            <a:pPr algn="ctr"/>
            <a:r>
              <a:rPr lang="en-GB" sz="2800" b="1" dirty="0" smtClean="0">
                <a:solidFill>
                  <a:schemeClr val="bg1"/>
                </a:solidFill>
                <a:latin typeface="+mn-lt"/>
              </a:rPr>
              <a:t>Step 2 –Creating the Conditions</a:t>
            </a:r>
            <a:endParaRPr lang="en-GB" sz="2800" b="1" dirty="0">
              <a:solidFill>
                <a:schemeClr val="bg1"/>
              </a:solidFill>
              <a:latin typeface="+mn-lt"/>
            </a:endParaRPr>
          </a:p>
        </p:txBody>
      </p:sp>
    </p:spTree>
    <p:extLst>
      <p:ext uri="{BB962C8B-B14F-4D97-AF65-F5344CB8AC3E}">
        <p14:creationId xmlns:p14="http://schemas.microsoft.com/office/powerpoint/2010/main" val="281483712"/>
      </p:ext>
    </p:extLst>
  </p:cSld>
  <p:clrMapOvr>
    <a:masterClrMapping/>
  </p:clrMapOvr>
  <mc:AlternateContent xmlns:mc="http://schemas.openxmlformats.org/markup-compatibility/2006" xmlns:p14="http://schemas.microsoft.com/office/powerpoint/2010/main">
    <mc:Choice Requires="p14">
      <p:transition spd="slow" p14:dur="2000" advTm="106031"/>
    </mc:Choice>
    <mc:Fallback xmlns="">
      <p:transition spd="slow" advTm="106031"/>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335859480"/>
              </p:ext>
            </p:extLst>
          </p:nvPr>
        </p:nvGraphicFramePr>
        <p:xfrm>
          <a:off x="179512" y="188913"/>
          <a:ext cx="8713663" cy="5472335"/>
        </p:xfrm>
        <a:graphic>
          <a:graphicData uri="http://schemas.openxmlformats.org/presentationml/2006/ole">
            <mc:AlternateContent xmlns:mc="http://schemas.openxmlformats.org/markup-compatibility/2006">
              <mc:Choice xmlns:v="urn:schemas-microsoft-com:vml" Requires="v">
                <p:oleObj spid="_x0000_s4122" r:id="rId4" imgW="8900931" imgH="5761219" progId="Excel.Chart.8">
                  <p:embed/>
                </p:oleObj>
              </mc:Choice>
              <mc:Fallback>
                <p:oleObj r:id="rId4" imgW="8900931" imgH="576121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88913"/>
                        <a:ext cx="8713663" cy="547233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878883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0998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ingraj\Downloads\9675201825_cb5f6f9a89_b.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6" name="Subtitle 2"/>
          <p:cNvSpPr txBox="1">
            <a:spLocks/>
          </p:cNvSpPr>
          <p:nvPr/>
        </p:nvSpPr>
        <p:spPr>
          <a:xfrm>
            <a:off x="0" y="5949280"/>
            <a:ext cx="9144000" cy="908720"/>
          </a:xfrm>
          <a:prstGeom prst="rect">
            <a:avLst/>
          </a:prstGeom>
          <a:solidFill>
            <a:srgbClr val="996633">
              <a:alpha val="36000"/>
            </a:srgbClr>
          </a:solidFill>
        </p:spPr>
        <p:txBody>
          <a:bodyPr>
            <a:normAutofit fontScale="32500" lnSpcReduction="20000"/>
          </a:bodyPr>
          <a:lstStyle/>
          <a:p>
            <a:pPr algn="ctr">
              <a:spcBef>
                <a:spcPct val="20000"/>
              </a:spcBef>
              <a:buFont typeface="Arial" pitchFamily="34" charset="0"/>
              <a:buNone/>
              <a:defRPr/>
            </a:pPr>
            <a:endParaRPr lang="en-GB" sz="3200" kern="0" dirty="0">
              <a:solidFill>
                <a:sysClr val="windowText" lastClr="000000">
                  <a:tint val="75000"/>
                </a:sysClr>
              </a:solidFill>
              <a:latin typeface="Calibri"/>
            </a:endParaRPr>
          </a:p>
          <a:p>
            <a:pPr algn="ctr">
              <a:lnSpc>
                <a:spcPct val="120000"/>
              </a:lnSpc>
              <a:buFont typeface="Arial" pitchFamily="34" charset="0"/>
              <a:buNone/>
              <a:defRPr/>
            </a:pPr>
            <a:r>
              <a:rPr lang="en-GB" sz="13500" b="1" dirty="0">
                <a:solidFill>
                  <a:srgbClr val="FFFFFF"/>
                </a:solidFill>
                <a:latin typeface="Arial" pitchFamily="34" charset="0"/>
                <a:cs typeface="Arial" pitchFamily="34" charset="0"/>
              </a:rPr>
              <a:t>The Power Of A Story</a:t>
            </a:r>
            <a:endParaRPr lang="en-GB" sz="13500" b="1" kern="0" dirty="0">
              <a:solidFill>
                <a:srgbClr val="FFFFFF"/>
              </a:solidFill>
              <a:latin typeface="Arial" pitchFamily="34" charset="0"/>
              <a:cs typeface="Arial" pitchFamily="34" charset="0"/>
            </a:endParaRPr>
          </a:p>
          <a:p>
            <a:pPr algn="ctr">
              <a:lnSpc>
                <a:spcPct val="120000"/>
              </a:lnSpc>
              <a:buFont typeface="Arial" pitchFamily="34" charset="0"/>
              <a:buNone/>
              <a:defRPr/>
            </a:pPr>
            <a:endParaRPr lang="en-GB" sz="8000" b="1" kern="0" dirty="0">
              <a:solidFill>
                <a:sysClr val="window" lastClr="FFFFFF"/>
              </a:solidFill>
              <a:cs typeface="Arial" pitchFamily="34" charset="0"/>
            </a:endParaRPr>
          </a:p>
          <a:p>
            <a:pPr algn="ctr">
              <a:lnSpc>
                <a:spcPct val="120000"/>
              </a:lnSpc>
              <a:buFont typeface="Arial" pitchFamily="34" charset="0"/>
              <a:buNone/>
              <a:defRPr/>
            </a:pPr>
            <a:endParaRPr lang="en-GB" sz="8000" b="1" kern="0" dirty="0">
              <a:solidFill>
                <a:sysClr val="window" lastClr="FFFFFF"/>
              </a:solidFill>
              <a:cs typeface="Arial" pitchFamily="34" charset="0"/>
            </a:endParaRPr>
          </a:p>
          <a:p>
            <a:pPr algn="ctr">
              <a:lnSpc>
                <a:spcPct val="120000"/>
              </a:lnSpc>
              <a:buFont typeface="Arial" pitchFamily="34" charset="0"/>
              <a:buNone/>
              <a:defRPr/>
            </a:pPr>
            <a:endParaRPr lang="en-GB" sz="5100" b="1" kern="0" dirty="0">
              <a:solidFill>
                <a:sysClr val="window" lastClr="FFFFFF"/>
              </a:solidFill>
              <a:latin typeface="Calibri"/>
            </a:endParaRPr>
          </a:p>
        </p:txBody>
      </p:sp>
    </p:spTree>
    <p:extLst>
      <p:ext uri="{BB962C8B-B14F-4D97-AF65-F5344CB8AC3E}">
        <p14:creationId xmlns:p14="http://schemas.microsoft.com/office/powerpoint/2010/main" val="3727090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470025"/>
          </a:xfrm>
        </p:spPr>
        <p:txBody>
          <a:bodyPr>
            <a:normAutofit fontScale="90000"/>
          </a:bodyPr>
          <a:lstStyle/>
          <a:p>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a:latin typeface="Verdana" pitchFamily="34" charset="0"/>
                <a:ea typeface="Verdana" pitchFamily="34" charset="0"/>
                <a:cs typeface="Verdana" pitchFamily="34" charset="0"/>
              </a:rPr>
              <a:t/>
            </a:r>
            <a:br>
              <a:rPr lang="en-GB" dirty="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Reflect</a:t>
            </a:r>
            <a:br>
              <a:rPr lang="en-GB" dirty="0" smtClean="0">
                <a:latin typeface="Verdana" pitchFamily="34" charset="0"/>
                <a:ea typeface="Verdana" pitchFamily="34" charset="0"/>
                <a:cs typeface="Verdana" pitchFamily="34" charset="0"/>
              </a:rPr>
            </a:br>
            <a:endParaRPr lang="en-GB" dirty="0">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539552" y="1772816"/>
            <a:ext cx="7992888" cy="4032448"/>
          </a:xfrm>
        </p:spPr>
        <p:txBody>
          <a:bodyPr>
            <a:noAutofit/>
          </a:bodyPr>
          <a:lstStyle/>
          <a:p>
            <a:pPr algn="l"/>
            <a:endParaRPr lang="en-GB" dirty="0" smtClean="0">
              <a:latin typeface="Verdana" pitchFamily="34" charset="0"/>
              <a:ea typeface="Verdana" pitchFamily="34" charset="0"/>
              <a:cs typeface="Verdana" pitchFamily="34" charset="0"/>
            </a:endParaRPr>
          </a:p>
          <a:p>
            <a:pPr algn="l"/>
            <a:r>
              <a:rPr lang="en-GB" dirty="0" smtClean="0">
                <a:solidFill>
                  <a:schemeClr val="tx1"/>
                </a:solidFill>
                <a:latin typeface="Verdana" pitchFamily="34" charset="0"/>
                <a:ea typeface="Verdana" pitchFamily="34" charset="0"/>
                <a:cs typeface="Verdana" pitchFamily="34" charset="0"/>
              </a:rPr>
              <a:t>What is in our current improvement plan?</a:t>
            </a:r>
          </a:p>
          <a:p>
            <a:pPr algn="l"/>
            <a:r>
              <a:rPr lang="en-GB" dirty="0" smtClean="0">
                <a:solidFill>
                  <a:schemeClr val="tx1"/>
                </a:solidFill>
                <a:latin typeface="Verdana" pitchFamily="34" charset="0"/>
                <a:ea typeface="Verdana" pitchFamily="34" charset="0"/>
                <a:cs typeface="Verdana" pitchFamily="34" charset="0"/>
              </a:rPr>
              <a:t>What are the priorities?</a:t>
            </a:r>
          </a:p>
          <a:p>
            <a:pPr algn="l"/>
            <a:r>
              <a:rPr lang="en-GB" dirty="0" smtClean="0">
                <a:solidFill>
                  <a:schemeClr val="tx1"/>
                </a:solidFill>
                <a:latin typeface="Verdana" pitchFamily="34" charset="0"/>
                <a:ea typeface="Verdana" pitchFamily="34" charset="0"/>
                <a:cs typeface="Verdana" pitchFamily="34" charset="0"/>
              </a:rPr>
              <a:t>What will better look like?</a:t>
            </a:r>
          </a:p>
          <a:p>
            <a:pPr algn="l"/>
            <a:r>
              <a:rPr lang="en-GB" dirty="0" smtClean="0">
                <a:solidFill>
                  <a:schemeClr val="tx1"/>
                </a:solidFill>
                <a:latin typeface="Verdana" pitchFamily="34" charset="0"/>
                <a:ea typeface="Verdana" pitchFamily="34" charset="0"/>
                <a:cs typeface="Verdana" pitchFamily="34" charset="0"/>
              </a:rPr>
              <a:t>By how much?</a:t>
            </a:r>
          </a:p>
          <a:p>
            <a:pPr algn="l"/>
            <a:r>
              <a:rPr lang="en-GB" dirty="0" smtClean="0">
                <a:solidFill>
                  <a:schemeClr val="tx1"/>
                </a:solidFill>
                <a:latin typeface="Verdana" pitchFamily="34" charset="0"/>
                <a:ea typeface="Verdana" pitchFamily="34" charset="0"/>
                <a:cs typeface="Verdana" pitchFamily="34" charset="0"/>
              </a:rPr>
              <a:t>By when?</a:t>
            </a:r>
          </a:p>
          <a:p>
            <a:pPr algn="l"/>
            <a:r>
              <a:rPr lang="en-GB" dirty="0" smtClean="0">
                <a:solidFill>
                  <a:srgbClr val="FF0000"/>
                </a:solidFill>
                <a:latin typeface="Verdana" pitchFamily="34" charset="0"/>
                <a:ea typeface="Verdana" pitchFamily="34" charset="0"/>
                <a:cs typeface="Verdana" pitchFamily="34" charset="0"/>
              </a:rPr>
              <a:t>How will you know?</a:t>
            </a:r>
          </a:p>
          <a:p>
            <a:pPr algn="l"/>
            <a:endParaRPr lang="en-GB" sz="2400" dirty="0">
              <a:latin typeface="Verdana" pitchFamily="34" charset="0"/>
              <a:ea typeface="Verdana" pitchFamily="34" charset="0"/>
              <a:cs typeface="Verdana"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260648"/>
            <a:ext cx="1744980" cy="1676400"/>
          </a:xfrm>
          <a:prstGeom prst="rect">
            <a:avLst/>
          </a:prstGeom>
        </p:spPr>
      </p:pic>
    </p:spTree>
    <p:extLst>
      <p:ext uri="{BB962C8B-B14F-4D97-AF65-F5344CB8AC3E}">
        <p14:creationId xmlns:p14="http://schemas.microsoft.com/office/powerpoint/2010/main" val="2174958103"/>
      </p:ext>
    </p:extLst>
  </p:cSld>
  <p:clrMapOvr>
    <a:masterClrMapping/>
  </p:clrMapOvr>
  <mc:AlternateContent xmlns:mc="http://schemas.openxmlformats.org/markup-compatibility/2006" xmlns:p14="http://schemas.microsoft.com/office/powerpoint/2010/main">
    <mc:Choice Requires="p14">
      <p:transition spd="slow" p14:dur="2000" advTm="35775"/>
    </mc:Choice>
    <mc:Fallback xmlns="">
      <p:transition spd="slow" advTm="35775"/>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0000"/>
          </a:solidFill>
        </p:spPr>
        <p:txBody>
          <a:bodyPr/>
          <a:lstStyle/>
          <a:p>
            <a:r>
              <a:rPr lang="en-GB" dirty="0" smtClean="0"/>
              <a:t>Support options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77005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07257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0000"/>
          </a:solidFill>
        </p:spPr>
        <p:txBody>
          <a:bodyPr/>
          <a:lstStyle/>
          <a:p>
            <a:r>
              <a:rPr lang="en-GB" dirty="0" smtClean="0"/>
              <a:t>Support Sessions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47066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9025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282"/>
            <a:ext cx="9144000" cy="1143480"/>
          </a:xfrm>
          <a:solidFill>
            <a:schemeClr val="accent1">
              <a:lumMod val="20000"/>
              <a:lumOff val="80000"/>
            </a:schemeClr>
          </a:solidFill>
        </p:spPr>
        <p:txBody>
          <a:bodyPr>
            <a:normAutofit/>
          </a:bodyPr>
          <a:lstStyle/>
          <a:p>
            <a:pPr eaLnBrk="1" hangingPunct="1">
              <a:defRPr/>
            </a:pPr>
            <a:r>
              <a:rPr lang="en-GB" sz="3600" dirty="0"/>
              <a:t>Baseline Knowledge - Resources Available </a:t>
            </a:r>
          </a:p>
        </p:txBody>
      </p:sp>
      <p:pic>
        <p:nvPicPr>
          <p:cNvPr id="1536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001" y="1166523"/>
            <a:ext cx="8699040" cy="413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180001" y="5661235"/>
            <a:ext cx="8699040" cy="89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eaLnBrk="1">
              <a:lnSpc>
                <a:spcPct val="93000"/>
              </a:lnSpc>
              <a:buClr>
                <a:srgbClr val="000000"/>
              </a:buClr>
              <a:buSzPct val="100000"/>
              <a:buFont typeface="Times New Roman" pitchFamily="18" charset="0"/>
              <a:buNone/>
            </a:pPr>
            <a:r>
              <a:rPr lang="en-GB" altLang="en-US" sz="2800" dirty="0">
                <a:hlinkClick r:id="rId4"/>
              </a:rPr>
              <a:t>https://learn.nes.nhs.scot/741/quality-improvement-zone</a:t>
            </a:r>
            <a:endParaRPr lang="en-GB" altLang="en-US" sz="2800" dirty="0"/>
          </a:p>
          <a:p>
            <a:pPr eaLnBrk="1">
              <a:lnSpc>
                <a:spcPct val="93000"/>
              </a:lnSpc>
              <a:buClr>
                <a:srgbClr val="000000"/>
              </a:buClr>
              <a:buSzPct val="100000"/>
              <a:buFont typeface="Times New Roman" pitchFamily="18" charset="0"/>
              <a:buNone/>
            </a:pPr>
            <a:endParaRPr lang="en-GB" altLang="en-US" sz="2800" dirty="0"/>
          </a:p>
        </p:txBody>
      </p:sp>
    </p:spTree>
    <p:extLst>
      <p:ext uri="{BB962C8B-B14F-4D97-AF65-F5344CB8AC3E}">
        <p14:creationId xmlns:p14="http://schemas.microsoft.com/office/powerpoint/2010/main" val="31151686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dirty="0" smtClean="0"/>
              <a:t>GIRFEC Falkirk Practitioner Pages</a:t>
            </a:r>
          </a:p>
        </p:txBody>
      </p:sp>
      <p:pic>
        <p:nvPicPr>
          <p:cNvPr id="16387"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840" y="1273094"/>
            <a:ext cx="8752320" cy="529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4653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r>
              <a:rPr lang="en-GB" altLang="en-US" dirty="0" smtClean="0">
                <a:latin typeface="Verdana" pitchFamily="34" charset="0"/>
              </a:rPr>
              <a:t>By the end of this session……</a:t>
            </a:r>
          </a:p>
        </p:txBody>
      </p:sp>
      <p:pic>
        <p:nvPicPr>
          <p:cNvPr id="53251" name="Picture 5" descr="C:\Users\Z419309\Pictures\workshop.jpg"/>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456481" y="2173189"/>
            <a:ext cx="4039200" cy="3380034"/>
          </a:xfrm>
        </p:spPr>
      </p:pic>
      <p:sp>
        <p:nvSpPr>
          <p:cNvPr id="9" name="Content Placeholder 8"/>
          <p:cNvSpPr>
            <a:spLocks noGrp="1"/>
          </p:cNvSpPr>
          <p:nvPr>
            <p:ph sz="half" idx="2"/>
          </p:nvPr>
        </p:nvSpPr>
        <p:spPr/>
        <p:txBody>
          <a:bodyPr>
            <a:normAutofit fontScale="70000" lnSpcReduction="20000"/>
          </a:bodyPr>
          <a:lstStyle/>
          <a:p>
            <a:pPr marL="414726" indent="-414726">
              <a:buFont typeface="Wingdings" panose="05000000000000000000" pitchFamily="2" charset="2"/>
              <a:buChar char="ü"/>
              <a:defRPr/>
            </a:pPr>
            <a:r>
              <a:rPr lang="en-GB" dirty="0" smtClean="0">
                <a:solidFill>
                  <a:schemeClr val="tx1"/>
                </a:solidFill>
                <a:ea typeface="Verdana" pitchFamily="34" charset="0"/>
                <a:cs typeface="Arial" pitchFamily="34" charset="0"/>
              </a:rPr>
              <a:t>Be able to explain the model for improvement and have a knowledge of other QI tools</a:t>
            </a:r>
            <a:endParaRPr lang="en-GB" dirty="0" smtClean="0">
              <a:solidFill>
                <a:schemeClr val="tx2"/>
              </a:solidFill>
              <a:ea typeface="Verdana" pitchFamily="34" charset="0"/>
              <a:cs typeface="Arial" pitchFamily="34" charset="0"/>
            </a:endParaRPr>
          </a:p>
          <a:p>
            <a:pPr>
              <a:defRPr/>
            </a:pPr>
            <a:endParaRPr lang="en-GB" dirty="0" smtClean="0">
              <a:solidFill>
                <a:schemeClr val="tx2"/>
              </a:solidFill>
              <a:ea typeface="Verdana" pitchFamily="34" charset="0"/>
              <a:cs typeface="Arial" pitchFamily="34" charset="0"/>
            </a:endParaRPr>
          </a:p>
          <a:p>
            <a:pPr marL="414726" indent="-414726">
              <a:buFont typeface="Wingdings" panose="05000000000000000000" pitchFamily="2" charset="2"/>
              <a:buChar char="ü"/>
              <a:defRPr/>
            </a:pPr>
            <a:r>
              <a:rPr lang="en-GB" dirty="0" smtClean="0">
                <a:solidFill>
                  <a:schemeClr val="tx2"/>
                </a:solidFill>
                <a:ea typeface="Verdana" pitchFamily="34" charset="0"/>
                <a:cs typeface="Arial" pitchFamily="34" charset="0"/>
              </a:rPr>
              <a:t>Have a knowledge of some practical examples of how to use the MfI to support your work</a:t>
            </a:r>
          </a:p>
          <a:p>
            <a:pPr marL="414726" indent="-414726">
              <a:buFont typeface="Wingdings" panose="05000000000000000000" pitchFamily="2" charset="2"/>
              <a:buChar char="ü"/>
              <a:defRPr/>
            </a:pPr>
            <a:endParaRPr lang="en-GB" dirty="0">
              <a:ea typeface="Verdana" pitchFamily="34" charset="0"/>
              <a:cs typeface="Arial" pitchFamily="34" charset="0"/>
            </a:endParaRPr>
          </a:p>
          <a:p>
            <a:pPr marL="414726" indent="-414726">
              <a:buFont typeface="Wingdings" panose="05000000000000000000" pitchFamily="2" charset="2"/>
              <a:buChar char="ü"/>
              <a:defRPr/>
            </a:pPr>
            <a:r>
              <a:rPr lang="en-GB" dirty="0" smtClean="0">
                <a:solidFill>
                  <a:schemeClr val="tx1"/>
                </a:solidFill>
                <a:ea typeface="Verdana" pitchFamily="34" charset="0"/>
                <a:cs typeface="Arial" pitchFamily="34" charset="0"/>
              </a:rPr>
              <a:t>Have enhanced knowledge of how to align aims, measures and ideas for change</a:t>
            </a:r>
          </a:p>
          <a:p>
            <a:pPr>
              <a:defRPr/>
            </a:pPr>
            <a:endParaRPr lang="en-GB" dirty="0" smtClean="0">
              <a:solidFill>
                <a:schemeClr val="tx1"/>
              </a:solidFill>
              <a:ea typeface="Verdana" pitchFamily="34" charset="0"/>
              <a:cs typeface="Arial" pitchFamily="34" charset="0"/>
            </a:endParaRPr>
          </a:p>
          <a:p>
            <a:pPr marL="414726" indent="-414726">
              <a:buFont typeface="Wingdings" panose="05000000000000000000" pitchFamily="2" charset="2"/>
              <a:buChar char="ü"/>
              <a:defRPr/>
            </a:pPr>
            <a:r>
              <a:rPr lang="en-GB" dirty="0" smtClean="0">
                <a:solidFill>
                  <a:schemeClr val="tx2"/>
                </a:solidFill>
                <a:ea typeface="Verdana" pitchFamily="34" charset="0"/>
                <a:cs typeface="Arial" pitchFamily="34" charset="0"/>
              </a:rPr>
              <a:t>Can access QI Zone and GIRFEC Falkirk practitioner pages to further enhance your knowledge.</a:t>
            </a:r>
            <a:endParaRPr lang="en-GB" dirty="0"/>
          </a:p>
        </p:txBody>
      </p:sp>
    </p:spTree>
    <p:extLst>
      <p:ext uri="{BB962C8B-B14F-4D97-AF65-F5344CB8AC3E}">
        <p14:creationId xmlns:p14="http://schemas.microsoft.com/office/powerpoint/2010/main" val="1984545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470025"/>
          </a:xfrm>
        </p:spPr>
        <p:txBody>
          <a:bodyPr>
            <a:normAutofit fontScale="90000"/>
          </a:bodyPr>
          <a:lstStyle/>
          <a:p>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a:latin typeface="Verdana" pitchFamily="34" charset="0"/>
                <a:ea typeface="Verdana" pitchFamily="34" charset="0"/>
                <a:cs typeface="Verdana" pitchFamily="34" charset="0"/>
              </a:rPr>
              <a:t/>
            </a:r>
            <a:br>
              <a:rPr lang="en-GB" dirty="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
            </a:r>
            <a:br>
              <a:rPr lang="en-GB" dirty="0" smtClean="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Reflect</a:t>
            </a:r>
            <a:br>
              <a:rPr lang="en-GB" dirty="0" smtClean="0">
                <a:latin typeface="Verdana" pitchFamily="34" charset="0"/>
                <a:ea typeface="Verdana" pitchFamily="34" charset="0"/>
                <a:cs typeface="Verdana" pitchFamily="34" charset="0"/>
              </a:rPr>
            </a:br>
            <a:endParaRPr lang="en-GB" dirty="0">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539552" y="1772816"/>
            <a:ext cx="7992888" cy="4032448"/>
          </a:xfrm>
        </p:spPr>
        <p:txBody>
          <a:bodyPr>
            <a:noAutofit/>
          </a:bodyPr>
          <a:lstStyle/>
          <a:p>
            <a:pPr algn="l"/>
            <a:endParaRPr lang="en-GB" dirty="0" smtClean="0">
              <a:latin typeface="Verdana" pitchFamily="34" charset="0"/>
              <a:ea typeface="Verdana" pitchFamily="34" charset="0"/>
              <a:cs typeface="Verdana" pitchFamily="34" charset="0"/>
            </a:endParaRPr>
          </a:p>
          <a:p>
            <a:pPr algn="l"/>
            <a:r>
              <a:rPr lang="en-GB" dirty="0" smtClean="0">
                <a:solidFill>
                  <a:schemeClr val="tx1"/>
                </a:solidFill>
                <a:latin typeface="Verdana" pitchFamily="34" charset="0"/>
                <a:ea typeface="Verdana" pitchFamily="34" charset="0"/>
                <a:cs typeface="Verdana" pitchFamily="34" charset="0"/>
              </a:rPr>
              <a:t>What is in our current improvement plan?</a:t>
            </a:r>
          </a:p>
          <a:p>
            <a:pPr algn="l"/>
            <a:r>
              <a:rPr lang="en-GB" dirty="0" smtClean="0">
                <a:solidFill>
                  <a:schemeClr val="tx1"/>
                </a:solidFill>
                <a:latin typeface="Verdana" pitchFamily="34" charset="0"/>
                <a:ea typeface="Verdana" pitchFamily="34" charset="0"/>
                <a:cs typeface="Verdana" pitchFamily="34" charset="0"/>
              </a:rPr>
              <a:t>What are the priorities?</a:t>
            </a:r>
          </a:p>
          <a:p>
            <a:pPr algn="l"/>
            <a:r>
              <a:rPr lang="en-GB" dirty="0" smtClean="0">
                <a:solidFill>
                  <a:schemeClr val="tx1"/>
                </a:solidFill>
                <a:latin typeface="Verdana" pitchFamily="34" charset="0"/>
                <a:ea typeface="Verdana" pitchFamily="34" charset="0"/>
                <a:cs typeface="Verdana" pitchFamily="34" charset="0"/>
              </a:rPr>
              <a:t>What will better look like?</a:t>
            </a:r>
          </a:p>
          <a:p>
            <a:pPr algn="l"/>
            <a:r>
              <a:rPr lang="en-GB" dirty="0" smtClean="0">
                <a:solidFill>
                  <a:schemeClr val="tx1"/>
                </a:solidFill>
                <a:latin typeface="Verdana" pitchFamily="34" charset="0"/>
                <a:ea typeface="Verdana" pitchFamily="34" charset="0"/>
                <a:cs typeface="Verdana" pitchFamily="34" charset="0"/>
              </a:rPr>
              <a:t>By how much? By when?</a:t>
            </a:r>
          </a:p>
          <a:p>
            <a:pPr algn="l"/>
            <a:r>
              <a:rPr lang="en-GB" dirty="0" smtClean="0">
                <a:solidFill>
                  <a:schemeClr val="tx1"/>
                </a:solidFill>
                <a:latin typeface="Verdana" pitchFamily="34" charset="0"/>
                <a:ea typeface="Verdana" pitchFamily="34" charset="0"/>
                <a:cs typeface="Verdana" pitchFamily="34" charset="0"/>
              </a:rPr>
              <a:t>How will we know if we’re improving?</a:t>
            </a:r>
          </a:p>
          <a:p>
            <a:pPr algn="l"/>
            <a:endParaRPr lang="en-GB" sz="2400" dirty="0">
              <a:latin typeface="Verdana" pitchFamily="34" charset="0"/>
              <a:ea typeface="Verdana" pitchFamily="34" charset="0"/>
              <a:cs typeface="Verdana"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260648"/>
            <a:ext cx="1744980" cy="1676400"/>
          </a:xfrm>
          <a:prstGeom prst="rect">
            <a:avLst/>
          </a:prstGeom>
        </p:spPr>
      </p:pic>
    </p:spTree>
    <p:extLst>
      <p:ext uri="{BB962C8B-B14F-4D97-AF65-F5344CB8AC3E}">
        <p14:creationId xmlns:p14="http://schemas.microsoft.com/office/powerpoint/2010/main" val="4208746758"/>
      </p:ext>
    </p:extLst>
  </p:cSld>
  <p:clrMapOvr>
    <a:masterClrMapping/>
  </p:clrMapOvr>
  <mc:AlternateContent xmlns:mc="http://schemas.openxmlformats.org/markup-compatibility/2006" xmlns:p14="http://schemas.microsoft.com/office/powerpoint/2010/main">
    <mc:Choice Requires="p14">
      <p:transition spd="slow" p14:dur="2000" advTm="35775"/>
    </mc:Choice>
    <mc:Fallback xmlns="">
      <p:transition spd="slow" advTm="3577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3142"/>
            <a:ext cx="8229600" cy="813570"/>
          </a:xfrm>
        </p:spPr>
        <p:txBody>
          <a:bodyPr>
            <a:normAutofit/>
          </a:bodyPr>
          <a:lstStyle/>
          <a:p>
            <a:r>
              <a:rPr lang="en-GB" sz="3600" b="1" dirty="0" smtClean="0"/>
              <a:t>Fundamental Principles of Improvement</a:t>
            </a:r>
            <a:endParaRPr lang="en-GB" sz="3600" b="1" dirty="0"/>
          </a:p>
        </p:txBody>
      </p:sp>
      <p:graphicFrame>
        <p:nvGraphicFramePr>
          <p:cNvPr id="4" name="Content Placeholder 3"/>
          <p:cNvGraphicFramePr>
            <a:graphicFrameLocks noGrp="1"/>
          </p:cNvGraphicFramePr>
          <p:nvPr>
            <p:ph idx="1"/>
            <p:extLst/>
          </p:nvPr>
        </p:nvGraphicFramePr>
        <p:xfrm>
          <a:off x="179512" y="764704"/>
          <a:ext cx="8856984"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6716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52736"/>
            <a:ext cx="3312368" cy="400110"/>
          </a:xfrm>
          <a:prstGeom prst="rect">
            <a:avLst/>
          </a:prstGeom>
          <a:noFill/>
        </p:spPr>
        <p:txBody>
          <a:bodyPr wrap="square">
            <a:spAutoFit/>
          </a:bodyPr>
          <a:lstStyle/>
          <a:p>
            <a:pPr algn="ctr" eaLnBrk="0" fontAlgn="base" hangingPunct="0">
              <a:spcBef>
                <a:spcPct val="0"/>
              </a:spcBef>
              <a:spcAft>
                <a:spcPct val="0"/>
              </a:spcAft>
              <a:defRPr/>
            </a:pPr>
            <a:r>
              <a:rPr lang="en-GB" sz="2000" b="1" dirty="0">
                <a:solidFill>
                  <a:srgbClr val="092869"/>
                </a:solidFill>
              </a:rPr>
              <a:t>The </a:t>
            </a:r>
            <a:r>
              <a:rPr lang="en-GB" sz="2000" b="1" dirty="0" smtClean="0">
                <a:solidFill>
                  <a:srgbClr val="092869"/>
                </a:solidFill>
              </a:rPr>
              <a:t>Thinking Part</a:t>
            </a:r>
            <a:endParaRPr lang="en-GB" sz="2000" b="1" dirty="0">
              <a:solidFill>
                <a:srgbClr val="092869"/>
              </a:solidFill>
            </a:endParaRPr>
          </a:p>
        </p:txBody>
      </p:sp>
      <p:sp>
        <p:nvSpPr>
          <p:cNvPr id="6" name="TextBox 5"/>
          <p:cNvSpPr txBox="1"/>
          <p:nvPr/>
        </p:nvSpPr>
        <p:spPr>
          <a:xfrm>
            <a:off x="251520" y="3717032"/>
            <a:ext cx="2592288" cy="400110"/>
          </a:xfrm>
          <a:prstGeom prst="rect">
            <a:avLst/>
          </a:prstGeom>
          <a:noFill/>
        </p:spPr>
        <p:txBody>
          <a:bodyPr wrap="square">
            <a:spAutoFit/>
          </a:bodyPr>
          <a:lstStyle/>
          <a:p>
            <a:pPr algn="ctr" eaLnBrk="0" fontAlgn="base" hangingPunct="0">
              <a:spcBef>
                <a:spcPct val="0"/>
              </a:spcBef>
              <a:spcAft>
                <a:spcPct val="0"/>
              </a:spcAft>
              <a:defRPr/>
            </a:pPr>
            <a:r>
              <a:rPr lang="en-GB" sz="2000" b="1" dirty="0">
                <a:solidFill>
                  <a:srgbClr val="092869"/>
                </a:solidFill>
              </a:rPr>
              <a:t>The </a:t>
            </a:r>
            <a:r>
              <a:rPr lang="en-GB" sz="2000" b="1" dirty="0" smtClean="0">
                <a:solidFill>
                  <a:srgbClr val="092869"/>
                </a:solidFill>
              </a:rPr>
              <a:t>Doing Part</a:t>
            </a:r>
            <a:endParaRPr lang="en-GB" sz="2000" b="1" dirty="0">
              <a:solidFill>
                <a:srgbClr val="092869"/>
              </a:solidFill>
            </a:endParaRPr>
          </a:p>
        </p:txBody>
      </p:sp>
      <p:pic>
        <p:nvPicPr>
          <p:cNvPr id="18433" name="Picture 1"/>
          <p:cNvPicPr>
            <a:picLocks noChangeAspect="1" noChangeArrowheads="1"/>
          </p:cNvPicPr>
          <p:nvPr/>
        </p:nvPicPr>
        <p:blipFill>
          <a:blip r:embed="rId4" cstate="print"/>
          <a:srcRect/>
          <a:stretch>
            <a:fillRect/>
          </a:stretch>
        </p:blipFill>
        <p:spPr bwMode="auto">
          <a:xfrm>
            <a:off x="2699792" y="620688"/>
            <a:ext cx="6444208" cy="6237312"/>
          </a:xfrm>
          <a:prstGeom prst="rect">
            <a:avLst/>
          </a:prstGeom>
          <a:solidFill>
            <a:schemeClr val="accent5">
              <a:lumMod val="20000"/>
              <a:lumOff val="80000"/>
            </a:schemeClr>
          </a:solidFill>
          <a:ln w="9525">
            <a:noFill/>
            <a:miter lim="800000"/>
            <a:headEnd/>
            <a:tailEnd/>
          </a:ln>
          <a:effectLst/>
        </p:spPr>
      </p:pic>
      <p:sp>
        <p:nvSpPr>
          <p:cNvPr id="7" name="Right Arrow 6"/>
          <p:cNvSpPr>
            <a:spLocks noChangeArrowheads="1"/>
          </p:cNvSpPr>
          <p:nvPr/>
        </p:nvSpPr>
        <p:spPr bwMode="auto">
          <a:xfrm>
            <a:off x="611560" y="1412776"/>
            <a:ext cx="2016224" cy="576064"/>
          </a:xfrm>
          <a:prstGeom prst="rightArrow">
            <a:avLst>
              <a:gd name="adj1" fmla="val 50000"/>
              <a:gd name="adj2" fmla="val 49893"/>
            </a:avLst>
          </a:prstGeom>
          <a:solidFill>
            <a:srgbClr val="C00000"/>
          </a:solidFill>
          <a:ln w="9525">
            <a:solidFill>
              <a:schemeClr val="tx1"/>
            </a:solidFill>
            <a:round/>
            <a:headEnd/>
            <a:tailEnd/>
          </a:ln>
        </p:spPr>
        <p:txBody>
          <a:bodyPr/>
          <a:lstStyle/>
          <a:p>
            <a:pPr eaLnBrk="0" fontAlgn="base" hangingPunct="0">
              <a:spcBef>
                <a:spcPct val="0"/>
              </a:spcBef>
              <a:spcAft>
                <a:spcPct val="0"/>
              </a:spcAft>
            </a:pPr>
            <a:endParaRPr lang="en-US" sz="2400" dirty="0">
              <a:solidFill>
                <a:srgbClr val="FFFFFF"/>
              </a:solidFill>
              <a:latin typeface="Times" pitchFamily="18" charset="0"/>
            </a:endParaRPr>
          </a:p>
        </p:txBody>
      </p:sp>
      <p:sp>
        <p:nvSpPr>
          <p:cNvPr id="9" name="Right Arrow 8"/>
          <p:cNvSpPr>
            <a:spLocks noChangeArrowheads="1"/>
          </p:cNvSpPr>
          <p:nvPr/>
        </p:nvSpPr>
        <p:spPr bwMode="auto">
          <a:xfrm>
            <a:off x="539552" y="4077072"/>
            <a:ext cx="2088232" cy="648071"/>
          </a:xfrm>
          <a:prstGeom prst="rightArrow">
            <a:avLst>
              <a:gd name="adj1" fmla="val 50000"/>
              <a:gd name="adj2" fmla="val 49937"/>
            </a:avLst>
          </a:prstGeom>
          <a:solidFill>
            <a:srgbClr val="C00000"/>
          </a:solidFill>
          <a:ln w="9525">
            <a:solidFill>
              <a:schemeClr val="tx1"/>
            </a:solidFill>
            <a:round/>
            <a:headEnd/>
            <a:tailEnd/>
          </a:ln>
        </p:spPr>
        <p:txBody>
          <a:bodyPr/>
          <a:lstStyle/>
          <a:p>
            <a:pPr eaLnBrk="0" fontAlgn="base" hangingPunct="0">
              <a:spcBef>
                <a:spcPct val="0"/>
              </a:spcBef>
              <a:spcAft>
                <a:spcPct val="0"/>
              </a:spcAft>
            </a:pPr>
            <a:endParaRPr lang="en-US" sz="2400" dirty="0">
              <a:solidFill>
                <a:srgbClr val="FFFFFF"/>
              </a:solidFill>
              <a:latin typeface="Times" pitchFamily="18" charset="0"/>
            </a:endParaRPr>
          </a:p>
        </p:txBody>
      </p:sp>
      <p:sp>
        <p:nvSpPr>
          <p:cNvPr id="11" name="TextBox 10"/>
          <p:cNvSpPr txBox="1"/>
          <p:nvPr/>
        </p:nvSpPr>
        <p:spPr>
          <a:xfrm>
            <a:off x="2267744" y="0"/>
            <a:ext cx="4302781" cy="461665"/>
          </a:xfrm>
          <a:prstGeom prst="rect">
            <a:avLst/>
          </a:prstGeom>
          <a:noFill/>
        </p:spPr>
        <p:txBody>
          <a:bodyPr wrap="none" rtlCol="0">
            <a:spAutoFit/>
          </a:bodyPr>
          <a:lstStyle/>
          <a:p>
            <a:pPr algn="ctr" fontAlgn="base">
              <a:spcBef>
                <a:spcPct val="0"/>
              </a:spcBef>
              <a:spcAft>
                <a:spcPct val="0"/>
              </a:spcAft>
            </a:pPr>
            <a:r>
              <a:rPr lang="en-GB" sz="2400" b="1" dirty="0" smtClean="0">
                <a:solidFill>
                  <a:srgbClr val="092869">
                    <a:lumMod val="75000"/>
                  </a:srgbClr>
                </a:solidFill>
              </a:rPr>
              <a:t>The Model For Improvement</a:t>
            </a:r>
            <a:endParaRPr lang="en-GB" sz="2400" b="1" dirty="0">
              <a:solidFill>
                <a:srgbClr val="092869">
                  <a:lumMod val="75000"/>
                </a:srgbClr>
              </a:solidFill>
            </a:endParaRPr>
          </a:p>
        </p:txBody>
      </p:sp>
    </p:spTree>
    <p:custDataLst>
      <p:tags r:id="rId1"/>
    </p:custDataLst>
    <p:extLst>
      <p:ext uri="{BB962C8B-B14F-4D97-AF65-F5344CB8AC3E}">
        <p14:creationId xmlns:p14="http://schemas.microsoft.com/office/powerpoint/2010/main" val="1172094082"/>
      </p:ext>
    </p:extLst>
  </p:cSld>
  <p:clrMapOvr>
    <a:masterClrMapping/>
  </p:clrMapOvr>
  <mc:AlternateContent xmlns:mc="http://schemas.openxmlformats.org/markup-compatibility/2006" xmlns:p14="http://schemas.microsoft.com/office/powerpoint/2010/main">
    <mc:Choice Requires="p14">
      <p:transition spd="slow" p14:dur="2000" advTm="79634"/>
    </mc:Choice>
    <mc:Fallback xmlns="">
      <p:transition spd="slow" advTm="7963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
</p:tagLst>
</file>

<file path=ppt/tags/tag2.xml><?xml version="1.0" encoding="utf-8"?>
<p:tagLst xmlns:a="http://schemas.openxmlformats.org/drawingml/2006/main" xmlns:r="http://schemas.openxmlformats.org/officeDocument/2006/relationships" xmlns:p="http://schemas.openxmlformats.org/presentationml/2006/main">
  <p:tag name="TIMING" val="|7.8|22.5"/>
</p:tagLst>
</file>

<file path=ppt/tags/tag3.xml><?xml version="1.0" encoding="utf-8"?>
<p:tagLst xmlns:a="http://schemas.openxmlformats.org/drawingml/2006/main" xmlns:r="http://schemas.openxmlformats.org/officeDocument/2006/relationships" xmlns:p="http://schemas.openxmlformats.org/presentationml/2006/main">
  <p:tag name="TIMING" val="|6.2"/>
</p:tagLst>
</file>

<file path=ppt/tags/tag4.xml><?xml version="1.0" encoding="utf-8"?>
<p:tagLst xmlns:a="http://schemas.openxmlformats.org/drawingml/2006/main" xmlns:r="http://schemas.openxmlformats.org/officeDocument/2006/relationships" xmlns:p="http://schemas.openxmlformats.org/presentationml/2006/main">
  <p:tag name="TIMING" val="|43.5|3.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756</TotalTime>
  <Words>3714</Words>
  <Application>Microsoft Office PowerPoint</Application>
  <PresentationFormat>On-screen Show (4:3)</PresentationFormat>
  <Paragraphs>585</Paragraphs>
  <Slides>68</Slides>
  <Notes>39</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87" baseType="lpstr">
      <vt:lpstr>MS PGothic</vt:lpstr>
      <vt:lpstr>MS PGothic</vt:lpstr>
      <vt:lpstr>SimSun</vt:lpstr>
      <vt:lpstr>Aharoni</vt:lpstr>
      <vt:lpstr>Arial</vt:lpstr>
      <vt:lpstr>Calibri</vt:lpstr>
      <vt:lpstr>Calibri Bold</vt:lpstr>
      <vt:lpstr>Calibri Light</vt:lpstr>
      <vt:lpstr>Constantia</vt:lpstr>
      <vt:lpstr>Helvetica</vt:lpstr>
      <vt:lpstr>Helvetica Light</vt:lpstr>
      <vt:lpstr>Tahoma</vt:lpstr>
      <vt:lpstr>Times</vt:lpstr>
      <vt:lpstr>Times New Roman</vt:lpstr>
      <vt:lpstr>Verdana</vt:lpstr>
      <vt:lpstr>Wingdings</vt:lpstr>
      <vt:lpstr>Office Theme</vt:lpstr>
      <vt:lpstr>Chart</vt:lpstr>
      <vt:lpstr>Microsoft Excel Chart</vt:lpstr>
      <vt:lpstr>PowerPoint Presentation</vt:lpstr>
      <vt:lpstr>By the end of this session you will…….</vt:lpstr>
      <vt:lpstr>PowerPoint Presentation</vt:lpstr>
      <vt:lpstr>PowerPoint Presentation</vt:lpstr>
      <vt:lpstr>PowerPoint Presentation</vt:lpstr>
      <vt:lpstr>The six questions to be asked of EVERY change programme:</vt:lpstr>
      <vt:lpstr>    Reflect </vt:lpstr>
      <vt:lpstr>Fundamental Principles of Improvement</vt:lpstr>
      <vt:lpstr>PowerPoint Presentation</vt:lpstr>
      <vt:lpstr>Improvement Journey</vt:lpstr>
      <vt:lpstr>Improvement Journey</vt:lpstr>
      <vt:lpstr> Appreciation of a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Define Your Rationale and Scope</vt:lpstr>
      <vt:lpstr>    Reflect </vt:lpstr>
      <vt:lpstr>What am I trying to accomplish?</vt:lpstr>
      <vt:lpstr>PowerPoint Presentation</vt:lpstr>
      <vt:lpstr>Constructing  an Aim  Statement</vt:lpstr>
      <vt:lpstr>PowerPoint Presentation</vt:lpstr>
      <vt:lpstr>PowerPoint Presentation</vt:lpstr>
      <vt:lpstr>    Reflect </vt:lpstr>
      <vt:lpstr>My brain hurts……………..</vt:lpstr>
      <vt:lpstr>Theory of Learning</vt:lpstr>
      <vt:lpstr>A helpful method…</vt:lpstr>
      <vt:lpstr>PowerPoint Presentation</vt:lpstr>
      <vt:lpstr>PowerPoint Presentation</vt:lpstr>
      <vt:lpstr>Play is the Way</vt:lpstr>
      <vt:lpstr>PowerPoint Presentation</vt:lpstr>
      <vt:lpstr>PowerPoint Presentation</vt:lpstr>
      <vt:lpstr>    Reflect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Pupil confidence in unit 3 of Practical Craft skills</vt:lpstr>
      <vt:lpstr>PowerPoint Presentation</vt:lpstr>
      <vt:lpstr>    Reflect </vt:lpstr>
      <vt:lpstr>It’s important!</vt:lpstr>
      <vt:lpstr>Pattern Recognition</vt:lpstr>
      <vt:lpstr>Change Made Between Weeks 7 &amp; 8</vt:lpstr>
      <vt:lpstr>Case 1</vt:lpstr>
      <vt:lpstr>Case 2</vt:lpstr>
      <vt:lpstr>Case 3</vt:lpstr>
      <vt:lpstr>PowerPoint Presentation</vt:lpstr>
      <vt:lpstr>PowerPoint Presentation</vt:lpstr>
      <vt:lpstr>PowerPoint Presentation</vt:lpstr>
      <vt:lpstr>PowerPoint Presentation</vt:lpstr>
      <vt:lpstr>PowerPoint Presentation</vt:lpstr>
      <vt:lpstr>PowerPoint Presentation</vt:lpstr>
      <vt:lpstr>    Reflect </vt:lpstr>
      <vt:lpstr>Support options</vt:lpstr>
      <vt:lpstr>Support Sessions</vt:lpstr>
      <vt:lpstr>Baseline Knowledge - Resources Available </vt:lpstr>
      <vt:lpstr>GIRFEC Falkirk Practitioner Pages</vt:lpstr>
      <vt:lpstr>By the end of this session……</vt:lpstr>
    </vt:vector>
  </TitlesOfParts>
  <Company>Scottish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Z611344</dc:creator>
  <cp:lastModifiedBy>Jude Breslin</cp:lastModifiedBy>
  <cp:revision>63</cp:revision>
  <dcterms:created xsi:type="dcterms:W3CDTF">2018-04-03T09:06:30Z</dcterms:created>
  <dcterms:modified xsi:type="dcterms:W3CDTF">2018-11-19T10:06:01Z</dcterms:modified>
</cp:coreProperties>
</file>