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2" autoAdjust="0"/>
    <p:restoredTop sz="94660"/>
  </p:normalViewPr>
  <p:slideViewPr>
    <p:cSldViewPr snapToGrid="0">
      <p:cViewPr varScale="1">
        <p:scale>
          <a:sx n="74" d="100"/>
          <a:sy n="74" d="100"/>
        </p:scale>
        <p:origin x="5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867532-19BE-4FC4-8CEA-485C3FDD3623}" type="datetimeFigureOut">
              <a:rPr lang="en-GB" smtClean="0"/>
              <a:t>22/06/2020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9C2E29-FD3A-44C8-9696-6FDC16BDAB90}" type="slidenum">
              <a:rPr lang="en-GB" smtClean="0"/>
              <a:t>‹#›</a:t>
            </a:fld>
            <a:endParaRPr lang="en-GB"/>
          </a:p>
        </p:txBody>
      </p:sp>
    </p:spTree>
    <p:extLst>
      <p:ext uri="{BB962C8B-B14F-4D97-AF65-F5344CB8AC3E}">
        <p14:creationId xmlns:p14="http://schemas.microsoft.com/office/powerpoint/2010/main" val="2325509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6414386-7B37-4E60-A7DF-C19CE570697C}" type="slidenum">
              <a:rPr lang="en-GB" smtClean="0"/>
              <a:t>1</a:t>
            </a:fld>
            <a:endParaRPr lang="en-GB"/>
          </a:p>
        </p:txBody>
      </p:sp>
    </p:spTree>
    <p:extLst>
      <p:ext uri="{BB962C8B-B14F-4D97-AF65-F5344CB8AC3E}">
        <p14:creationId xmlns:p14="http://schemas.microsoft.com/office/powerpoint/2010/main" val="3056098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6414386-7B37-4E60-A7DF-C19CE570697C}" type="slidenum">
              <a:rPr lang="en-GB" smtClean="0"/>
              <a:t>10</a:t>
            </a:fld>
            <a:endParaRPr lang="en-GB"/>
          </a:p>
        </p:txBody>
      </p:sp>
    </p:spTree>
    <p:extLst>
      <p:ext uri="{BB962C8B-B14F-4D97-AF65-F5344CB8AC3E}">
        <p14:creationId xmlns:p14="http://schemas.microsoft.com/office/powerpoint/2010/main" val="21655823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6414386-7B37-4E60-A7DF-C19CE570697C}" type="slidenum">
              <a:rPr lang="en-GB" smtClean="0"/>
              <a:t>11</a:t>
            </a:fld>
            <a:endParaRPr lang="en-GB"/>
          </a:p>
        </p:txBody>
      </p:sp>
    </p:spTree>
    <p:extLst>
      <p:ext uri="{BB962C8B-B14F-4D97-AF65-F5344CB8AC3E}">
        <p14:creationId xmlns:p14="http://schemas.microsoft.com/office/powerpoint/2010/main" val="3277945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10"/>
          </p:nvPr>
        </p:nvSpPr>
        <p:spPr/>
        <p:txBody>
          <a:bodyPr/>
          <a:lstStyle/>
          <a:p>
            <a:fld id="{66414386-7B37-4E60-A7DF-C19CE570697C}" type="slidenum">
              <a:rPr lang="en-GB" smtClean="0"/>
              <a:t>2</a:t>
            </a:fld>
            <a:endParaRPr lang="en-GB"/>
          </a:p>
        </p:txBody>
      </p:sp>
    </p:spTree>
    <p:extLst>
      <p:ext uri="{BB962C8B-B14F-4D97-AF65-F5344CB8AC3E}">
        <p14:creationId xmlns:p14="http://schemas.microsoft.com/office/powerpoint/2010/main" val="2933771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9A63EC0C-0052-4E02-800C-F2BEB092F026}" type="slidenum">
              <a:rPr lang="en-GB" smtClean="0"/>
              <a:t>3</a:t>
            </a:fld>
            <a:endParaRPr lang="en-GB"/>
          </a:p>
        </p:txBody>
      </p:sp>
    </p:spTree>
    <p:extLst>
      <p:ext uri="{BB962C8B-B14F-4D97-AF65-F5344CB8AC3E}">
        <p14:creationId xmlns:p14="http://schemas.microsoft.com/office/powerpoint/2010/main" val="1222006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A63EC0C-0052-4E02-800C-F2BEB092F026}" type="slidenum">
              <a:rPr lang="en-GB" smtClean="0"/>
              <a:t>4</a:t>
            </a:fld>
            <a:endParaRPr lang="en-GB"/>
          </a:p>
        </p:txBody>
      </p:sp>
    </p:spTree>
    <p:extLst>
      <p:ext uri="{BB962C8B-B14F-4D97-AF65-F5344CB8AC3E}">
        <p14:creationId xmlns:p14="http://schemas.microsoft.com/office/powerpoint/2010/main" val="75435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A63EC0C-0052-4E02-800C-F2BEB092F026}" type="slidenum">
              <a:rPr lang="en-GB" smtClean="0"/>
              <a:t>5</a:t>
            </a:fld>
            <a:endParaRPr lang="en-GB"/>
          </a:p>
        </p:txBody>
      </p:sp>
    </p:spTree>
    <p:extLst>
      <p:ext uri="{BB962C8B-B14F-4D97-AF65-F5344CB8AC3E}">
        <p14:creationId xmlns:p14="http://schemas.microsoft.com/office/powerpoint/2010/main" val="18001795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6414386-7B37-4E60-A7DF-C19CE570697C}" type="slidenum">
              <a:rPr lang="en-GB" smtClean="0"/>
              <a:t>6</a:t>
            </a:fld>
            <a:endParaRPr lang="en-GB"/>
          </a:p>
        </p:txBody>
      </p:sp>
    </p:spTree>
    <p:extLst>
      <p:ext uri="{BB962C8B-B14F-4D97-AF65-F5344CB8AC3E}">
        <p14:creationId xmlns:p14="http://schemas.microsoft.com/office/powerpoint/2010/main" val="2182249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414386-7B37-4E60-A7DF-C19CE570697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94526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414386-7B37-4E60-A7DF-C19CE570697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209899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414386-7B37-4E60-A7DF-C19CE570697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418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B0AD2EE-1677-4CA7-98E8-5DF78DE1E8C8}"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6927A2-F97C-487F-9CE3-FB243A00F817}" type="slidenum">
              <a:rPr lang="en-GB" smtClean="0"/>
              <a:t>‹#›</a:t>
            </a:fld>
            <a:endParaRPr lang="en-GB"/>
          </a:p>
        </p:txBody>
      </p:sp>
    </p:spTree>
    <p:extLst>
      <p:ext uri="{BB962C8B-B14F-4D97-AF65-F5344CB8AC3E}">
        <p14:creationId xmlns:p14="http://schemas.microsoft.com/office/powerpoint/2010/main" val="1587352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B0AD2EE-1677-4CA7-98E8-5DF78DE1E8C8}"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6927A2-F97C-487F-9CE3-FB243A00F817}" type="slidenum">
              <a:rPr lang="en-GB" smtClean="0"/>
              <a:t>‹#›</a:t>
            </a:fld>
            <a:endParaRPr lang="en-GB"/>
          </a:p>
        </p:txBody>
      </p:sp>
    </p:spTree>
    <p:extLst>
      <p:ext uri="{BB962C8B-B14F-4D97-AF65-F5344CB8AC3E}">
        <p14:creationId xmlns:p14="http://schemas.microsoft.com/office/powerpoint/2010/main" val="522257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B0AD2EE-1677-4CA7-98E8-5DF78DE1E8C8}"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6927A2-F97C-487F-9CE3-FB243A00F817}" type="slidenum">
              <a:rPr lang="en-GB" smtClean="0"/>
              <a:t>‹#›</a:t>
            </a:fld>
            <a:endParaRPr lang="en-GB"/>
          </a:p>
        </p:txBody>
      </p:sp>
    </p:spTree>
    <p:extLst>
      <p:ext uri="{BB962C8B-B14F-4D97-AF65-F5344CB8AC3E}">
        <p14:creationId xmlns:p14="http://schemas.microsoft.com/office/powerpoint/2010/main" val="34061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B0AD2EE-1677-4CA7-98E8-5DF78DE1E8C8}"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6927A2-F97C-487F-9CE3-FB243A00F817}" type="slidenum">
              <a:rPr lang="en-GB" smtClean="0"/>
              <a:t>‹#›</a:t>
            </a:fld>
            <a:endParaRPr lang="en-GB"/>
          </a:p>
        </p:txBody>
      </p:sp>
    </p:spTree>
    <p:extLst>
      <p:ext uri="{BB962C8B-B14F-4D97-AF65-F5344CB8AC3E}">
        <p14:creationId xmlns:p14="http://schemas.microsoft.com/office/powerpoint/2010/main" val="3299386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0AD2EE-1677-4CA7-98E8-5DF78DE1E8C8}"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6927A2-F97C-487F-9CE3-FB243A00F817}" type="slidenum">
              <a:rPr lang="en-GB" smtClean="0"/>
              <a:t>‹#›</a:t>
            </a:fld>
            <a:endParaRPr lang="en-GB"/>
          </a:p>
        </p:txBody>
      </p:sp>
    </p:spTree>
    <p:extLst>
      <p:ext uri="{BB962C8B-B14F-4D97-AF65-F5344CB8AC3E}">
        <p14:creationId xmlns:p14="http://schemas.microsoft.com/office/powerpoint/2010/main" val="1384575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B0AD2EE-1677-4CA7-98E8-5DF78DE1E8C8}" type="datetimeFigureOut">
              <a:rPr lang="en-GB" smtClean="0"/>
              <a:t>22/06/2020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6927A2-F97C-487F-9CE3-FB243A00F817}" type="slidenum">
              <a:rPr lang="en-GB" smtClean="0"/>
              <a:t>‹#›</a:t>
            </a:fld>
            <a:endParaRPr lang="en-GB"/>
          </a:p>
        </p:txBody>
      </p:sp>
    </p:spTree>
    <p:extLst>
      <p:ext uri="{BB962C8B-B14F-4D97-AF65-F5344CB8AC3E}">
        <p14:creationId xmlns:p14="http://schemas.microsoft.com/office/powerpoint/2010/main" val="4262877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B0AD2EE-1677-4CA7-98E8-5DF78DE1E8C8}" type="datetimeFigureOut">
              <a:rPr lang="en-GB" smtClean="0"/>
              <a:t>22/06/2020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B6927A2-F97C-487F-9CE3-FB243A00F817}" type="slidenum">
              <a:rPr lang="en-GB" smtClean="0"/>
              <a:t>‹#›</a:t>
            </a:fld>
            <a:endParaRPr lang="en-GB"/>
          </a:p>
        </p:txBody>
      </p:sp>
    </p:spTree>
    <p:extLst>
      <p:ext uri="{BB962C8B-B14F-4D97-AF65-F5344CB8AC3E}">
        <p14:creationId xmlns:p14="http://schemas.microsoft.com/office/powerpoint/2010/main" val="1642777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B0AD2EE-1677-4CA7-98E8-5DF78DE1E8C8}" type="datetimeFigureOut">
              <a:rPr lang="en-GB" smtClean="0"/>
              <a:t>22/06/2020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B6927A2-F97C-487F-9CE3-FB243A00F817}" type="slidenum">
              <a:rPr lang="en-GB" smtClean="0"/>
              <a:t>‹#›</a:t>
            </a:fld>
            <a:endParaRPr lang="en-GB"/>
          </a:p>
        </p:txBody>
      </p:sp>
    </p:spTree>
    <p:extLst>
      <p:ext uri="{BB962C8B-B14F-4D97-AF65-F5344CB8AC3E}">
        <p14:creationId xmlns:p14="http://schemas.microsoft.com/office/powerpoint/2010/main" val="66575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0AD2EE-1677-4CA7-98E8-5DF78DE1E8C8}" type="datetimeFigureOut">
              <a:rPr lang="en-GB" smtClean="0"/>
              <a:t>22/06/2020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B6927A2-F97C-487F-9CE3-FB243A00F817}" type="slidenum">
              <a:rPr lang="en-GB" smtClean="0"/>
              <a:t>‹#›</a:t>
            </a:fld>
            <a:endParaRPr lang="en-GB"/>
          </a:p>
        </p:txBody>
      </p:sp>
    </p:spTree>
    <p:extLst>
      <p:ext uri="{BB962C8B-B14F-4D97-AF65-F5344CB8AC3E}">
        <p14:creationId xmlns:p14="http://schemas.microsoft.com/office/powerpoint/2010/main" val="2903971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0AD2EE-1677-4CA7-98E8-5DF78DE1E8C8}" type="datetimeFigureOut">
              <a:rPr lang="en-GB" smtClean="0"/>
              <a:t>22/06/2020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6927A2-F97C-487F-9CE3-FB243A00F817}" type="slidenum">
              <a:rPr lang="en-GB" smtClean="0"/>
              <a:t>‹#›</a:t>
            </a:fld>
            <a:endParaRPr lang="en-GB"/>
          </a:p>
        </p:txBody>
      </p:sp>
    </p:spTree>
    <p:extLst>
      <p:ext uri="{BB962C8B-B14F-4D97-AF65-F5344CB8AC3E}">
        <p14:creationId xmlns:p14="http://schemas.microsoft.com/office/powerpoint/2010/main" val="2299386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0AD2EE-1677-4CA7-98E8-5DF78DE1E8C8}" type="datetimeFigureOut">
              <a:rPr lang="en-GB" smtClean="0"/>
              <a:t>22/06/2020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6927A2-F97C-487F-9CE3-FB243A00F817}" type="slidenum">
              <a:rPr lang="en-GB" smtClean="0"/>
              <a:t>‹#›</a:t>
            </a:fld>
            <a:endParaRPr lang="en-GB"/>
          </a:p>
        </p:txBody>
      </p:sp>
    </p:spTree>
    <p:extLst>
      <p:ext uri="{BB962C8B-B14F-4D97-AF65-F5344CB8AC3E}">
        <p14:creationId xmlns:p14="http://schemas.microsoft.com/office/powerpoint/2010/main" val="1391191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0AD2EE-1677-4CA7-98E8-5DF78DE1E8C8}" type="datetimeFigureOut">
              <a:rPr lang="en-GB" smtClean="0"/>
              <a:t>22/06/2020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6927A2-F97C-487F-9CE3-FB243A00F817}" type="slidenum">
              <a:rPr lang="en-GB" smtClean="0"/>
              <a:t>‹#›</a:t>
            </a:fld>
            <a:endParaRPr lang="en-GB"/>
          </a:p>
        </p:txBody>
      </p:sp>
    </p:spTree>
    <p:extLst>
      <p:ext uri="{BB962C8B-B14F-4D97-AF65-F5344CB8AC3E}">
        <p14:creationId xmlns:p14="http://schemas.microsoft.com/office/powerpoint/2010/main" val="1732678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5.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www.documents.hps.scot.nhs.uk/hai/infection-control/guidelines/infection-prevention-control-childcare.pdf" TargetMode="External"/><Relationship Id="rId4" Type="http://schemas.openxmlformats.org/officeDocument/2006/relationships/hyperlink" Target="https://glowscotland.sharepoint.com/sites/FalkirkCouncil/staff/Falkirkearlyyears/Marvellous%20Mealtimes?viewpath=/sites/FalkirkCouncil/staff/Falkirkearlyyears/Marvellous%20Mealtimes"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2.tmp"/><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6090" y="68848"/>
            <a:ext cx="1428597" cy="584775"/>
          </a:xfrm>
          <a:prstGeom prst="rect">
            <a:avLst/>
          </a:prstGeom>
        </p:spPr>
        <p:txBody>
          <a:bodyPr wrap="none">
            <a:spAutoFit/>
          </a:bodyPr>
          <a:lstStyle/>
          <a:p>
            <a:pPr algn="ctr"/>
            <a:r>
              <a:rPr lang="en-GB" sz="3200" b="1" i="0" dirty="0">
                <a:solidFill>
                  <a:schemeClr val="accent2"/>
                </a:solidFill>
                <a:effectLst/>
                <a:latin typeface="arial" panose="020B0604020202020204" pitchFamily="34" charset="0"/>
              </a:rPr>
              <a:t>Task 1</a:t>
            </a:r>
          </a:p>
        </p:txBody>
      </p:sp>
      <p:sp>
        <p:nvSpPr>
          <p:cNvPr id="6" name="Rectangle 5"/>
          <p:cNvSpPr/>
          <p:nvPr/>
        </p:nvSpPr>
        <p:spPr>
          <a:xfrm>
            <a:off x="355962" y="1442251"/>
            <a:ext cx="11381362" cy="1631216"/>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buFont typeface="Wingdings" panose="05000000000000000000" pitchFamily="2" charset="2"/>
              <a:buChar char="Ø"/>
            </a:pPr>
            <a:r>
              <a:rPr lang="en-GB" sz="2000" dirty="0">
                <a:solidFill>
                  <a:srgbClr val="002060"/>
                </a:solidFill>
                <a:latin typeface="Arial" panose="020B0604020202020204" pitchFamily="34" charset="0"/>
                <a:cs typeface="Arial" panose="020B0604020202020204" pitchFamily="34" charset="0"/>
              </a:rPr>
              <a:t>What are your thoughts on how resources have been labelled?  Do you agree with the different categories that they have been placed in? </a:t>
            </a:r>
          </a:p>
          <a:p>
            <a:pPr marL="342900" indent="-342900">
              <a:buFont typeface="Wingdings" panose="05000000000000000000" pitchFamily="2" charset="2"/>
              <a:buChar char="Ø"/>
            </a:pPr>
            <a:endParaRPr lang="en-GB" sz="1000" dirty="0">
              <a:solidFill>
                <a:srgbClr val="002060"/>
              </a:solidFill>
              <a:latin typeface="Arial" panose="020B0604020202020204" pitchFamily="34" charset="0"/>
              <a:cs typeface="Arial" panose="020B0604020202020204" pitchFamily="34" charset="0"/>
            </a:endParaRPr>
          </a:p>
          <a:p>
            <a:pPr marL="800100" lvl="1" indent="-342900">
              <a:buFont typeface="Wingdings" panose="05000000000000000000" pitchFamily="2" charset="2"/>
              <a:buChar char="v"/>
            </a:pPr>
            <a:r>
              <a:rPr lang="en-GB" sz="2000" dirty="0">
                <a:solidFill>
                  <a:srgbClr val="002060"/>
                </a:solidFill>
                <a:latin typeface="Arial" panose="020B0604020202020204" pitchFamily="34" charset="0"/>
                <a:cs typeface="Arial" panose="020B0604020202020204" pitchFamily="34" charset="0"/>
              </a:rPr>
              <a:t>Individual child, group/zone or rotate</a:t>
            </a:r>
          </a:p>
          <a:p>
            <a:pPr marL="800100" lvl="1" indent="-342900">
              <a:buFont typeface="Wingdings" panose="05000000000000000000" pitchFamily="2" charset="2"/>
              <a:buChar char="v"/>
            </a:pPr>
            <a:endParaRPr lang="en-GB" sz="1000" dirty="0">
              <a:solidFill>
                <a:srgbClr val="002060"/>
              </a:solidFill>
              <a:latin typeface="Arial" panose="020B0604020202020204" pitchFamily="34" charset="0"/>
              <a:cs typeface="Arial" panose="020B0604020202020204" pitchFamily="34" charset="0"/>
            </a:endParaRPr>
          </a:p>
          <a:p>
            <a:pPr marL="800100" lvl="1" indent="-342900">
              <a:buFont typeface="Wingdings" panose="05000000000000000000" pitchFamily="2" charset="2"/>
              <a:buChar char="v"/>
            </a:pPr>
            <a:r>
              <a:rPr lang="en-GB" sz="2000" dirty="0">
                <a:solidFill>
                  <a:srgbClr val="002060"/>
                </a:solidFill>
                <a:latin typeface="Arial" panose="020B0604020202020204" pitchFamily="34" charset="0"/>
                <a:cs typeface="Arial" panose="020B0604020202020204" pitchFamily="34" charset="0"/>
              </a:rPr>
              <a:t>Spray, immerse, machine or quarantine </a:t>
            </a:r>
          </a:p>
        </p:txBody>
      </p:sp>
      <p:sp>
        <p:nvSpPr>
          <p:cNvPr id="2" name="Rectangle 1"/>
          <p:cNvSpPr/>
          <p:nvPr/>
        </p:nvSpPr>
        <p:spPr>
          <a:xfrm>
            <a:off x="366090" y="798526"/>
            <a:ext cx="9065872" cy="461665"/>
          </a:xfrm>
          <a:prstGeom prst="rect">
            <a:avLst/>
          </a:prstGeom>
        </p:spPr>
        <p:txBody>
          <a:bodyPr wrap="square">
            <a:spAutoFit/>
          </a:bodyPr>
          <a:lstStyle/>
          <a:p>
            <a:r>
              <a:rPr lang="en-GB" sz="2400" b="1" dirty="0">
                <a:solidFill>
                  <a:srgbClr val="002060"/>
                </a:solidFill>
                <a:latin typeface="Arial" panose="020B0604020202020204" pitchFamily="34" charset="0"/>
                <a:cs typeface="Arial" panose="020B0604020202020204" pitchFamily="34" charset="0"/>
              </a:rPr>
              <a:t>Consider all of the information that has been given so far.</a:t>
            </a:r>
          </a:p>
        </p:txBody>
      </p:sp>
      <p:sp>
        <p:nvSpPr>
          <p:cNvPr id="5" name="Rectangle 4"/>
          <p:cNvSpPr/>
          <p:nvPr/>
        </p:nvSpPr>
        <p:spPr>
          <a:xfrm>
            <a:off x="171450" y="3490512"/>
            <a:ext cx="11381362" cy="1631216"/>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buFont typeface="Wingdings" panose="05000000000000000000" pitchFamily="2" charset="2"/>
              <a:buChar char="Ø"/>
            </a:pPr>
            <a:r>
              <a:rPr lang="en-GB" sz="2000" dirty="0">
                <a:solidFill>
                  <a:srgbClr val="002060"/>
                </a:solidFill>
                <a:latin typeface="Arial" panose="020B0604020202020204" pitchFamily="34" charset="0"/>
                <a:cs typeface="Arial" panose="020B0604020202020204" pitchFamily="34" charset="0"/>
              </a:rPr>
              <a:t>What are your thoughts on the non negotiables? </a:t>
            </a:r>
          </a:p>
          <a:p>
            <a:pPr marL="342900" indent="-342900">
              <a:buFont typeface="Wingdings" panose="05000000000000000000" pitchFamily="2" charset="2"/>
              <a:buChar char="Ø"/>
            </a:pPr>
            <a:endParaRPr lang="en-GB" sz="1000" dirty="0">
              <a:solidFill>
                <a:srgbClr val="002060"/>
              </a:solidFill>
              <a:latin typeface="Arial" panose="020B0604020202020204" pitchFamily="34" charset="0"/>
              <a:cs typeface="Arial" panose="020B0604020202020204" pitchFamily="34" charset="0"/>
            </a:endParaRPr>
          </a:p>
          <a:p>
            <a:pPr marL="800100" lvl="1" indent="-342900">
              <a:buFont typeface="Wingdings" panose="05000000000000000000" pitchFamily="2" charset="2"/>
              <a:buChar char="v"/>
            </a:pPr>
            <a:r>
              <a:rPr lang="en-GB" sz="2000" dirty="0">
                <a:solidFill>
                  <a:srgbClr val="002060"/>
                </a:solidFill>
                <a:latin typeface="Arial" panose="020B0604020202020204" pitchFamily="34" charset="0"/>
                <a:cs typeface="Arial" panose="020B0604020202020204" pitchFamily="34" charset="0"/>
              </a:rPr>
              <a:t>Are there other things that you believe should be included as a non negotiable in any of the areas?</a:t>
            </a:r>
          </a:p>
          <a:p>
            <a:pPr marL="800100" lvl="1" indent="-342900">
              <a:buFont typeface="Wingdings" panose="05000000000000000000" pitchFamily="2" charset="2"/>
              <a:buChar char="v"/>
            </a:pPr>
            <a:endParaRPr lang="en-GB" sz="1000" dirty="0">
              <a:solidFill>
                <a:srgbClr val="002060"/>
              </a:solidFill>
              <a:latin typeface="Arial" panose="020B0604020202020204" pitchFamily="34" charset="0"/>
              <a:cs typeface="Arial" panose="020B0604020202020204" pitchFamily="34" charset="0"/>
            </a:endParaRPr>
          </a:p>
          <a:p>
            <a:pPr marL="800100" lvl="1" indent="-342900">
              <a:buFont typeface="Wingdings" panose="05000000000000000000" pitchFamily="2" charset="2"/>
              <a:buChar char="v"/>
            </a:pPr>
            <a:r>
              <a:rPr lang="en-GB" sz="2000" dirty="0">
                <a:solidFill>
                  <a:srgbClr val="002060"/>
                </a:solidFill>
                <a:latin typeface="Arial" panose="020B0604020202020204" pitchFamily="34" charset="0"/>
                <a:cs typeface="Arial" panose="020B0604020202020204" pitchFamily="34" charset="0"/>
              </a:rPr>
              <a:t>Is there any that you feel should be moved to another category?</a:t>
            </a:r>
          </a:p>
        </p:txBody>
      </p:sp>
      <p:sp>
        <p:nvSpPr>
          <p:cNvPr id="8" name="Rectangle 7"/>
          <p:cNvSpPr/>
          <p:nvPr/>
        </p:nvSpPr>
        <p:spPr>
          <a:xfrm>
            <a:off x="171450" y="5647908"/>
            <a:ext cx="12020550" cy="707886"/>
          </a:xfrm>
          <a:prstGeom prst="rect">
            <a:avLst/>
          </a:prstGeom>
        </p:spPr>
        <p:txBody>
          <a:bodyPr wrap="square">
            <a:spAutoFit/>
          </a:bodyPr>
          <a:lstStyle/>
          <a:p>
            <a:r>
              <a:rPr lang="en-GB" sz="2000" dirty="0">
                <a:solidFill>
                  <a:srgbClr val="002060"/>
                </a:solidFill>
                <a:latin typeface="Arial" panose="020B0604020202020204" pitchFamily="34" charset="0"/>
                <a:ea typeface="Calibri" panose="020F0502020204030204" pitchFamily="34" charset="0"/>
                <a:cs typeface="Arial" panose="020B0604020202020204" pitchFamily="34" charset="0"/>
              </a:rPr>
              <a:t>Once you have your own ideas meet up online as a staff team to share / discuss your thoughts / concerns. Start to create your own lists of resources and identify the categories you will list them under.</a:t>
            </a:r>
            <a:endParaRPr lang="en-GB" sz="2000" dirty="0">
              <a:solidFill>
                <a:srgbClr val="002060"/>
              </a:solidFill>
            </a:endParaRPr>
          </a:p>
        </p:txBody>
      </p:sp>
      <p:pic>
        <p:nvPicPr>
          <p:cNvPr id="9" name="Picture 8"/>
          <p:cNvPicPr/>
          <p:nvPr/>
        </p:nvPicPr>
        <p:blipFill>
          <a:blip r:embed="rId3" cstate="print">
            <a:extLst>
              <a:ext uri="{28A0092B-C50C-407E-A947-70E740481C1C}">
                <a14:useLocalDpi xmlns:a14="http://schemas.microsoft.com/office/drawing/2010/main" val="0"/>
              </a:ext>
            </a:extLst>
          </a:blip>
          <a:stretch>
            <a:fillRect/>
          </a:stretch>
        </p:blipFill>
        <p:spPr>
          <a:xfrm>
            <a:off x="9431962" y="46690"/>
            <a:ext cx="2578004" cy="1439210"/>
          </a:xfrm>
          <a:prstGeom prst="rect">
            <a:avLst/>
          </a:prstGeom>
        </p:spPr>
      </p:pic>
    </p:spTree>
    <p:extLst>
      <p:ext uri="{BB962C8B-B14F-4D97-AF65-F5344CB8AC3E}">
        <p14:creationId xmlns:p14="http://schemas.microsoft.com/office/powerpoint/2010/main" val="4120513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0445" y="177026"/>
            <a:ext cx="3058851" cy="523220"/>
          </a:xfrm>
          <a:prstGeom prst="rect">
            <a:avLst/>
          </a:prstGeom>
        </p:spPr>
        <p:txBody>
          <a:bodyPr wrap="none">
            <a:spAutoFit/>
          </a:bodyPr>
          <a:lstStyle/>
          <a:p>
            <a:pPr algn="ctr"/>
            <a:r>
              <a:rPr lang="en-GB" sz="2800" b="1" i="0" dirty="0">
                <a:solidFill>
                  <a:schemeClr val="accent2"/>
                </a:solidFill>
                <a:effectLst/>
                <a:latin typeface="arial" panose="020B0604020202020204" pitchFamily="34" charset="0"/>
              </a:rPr>
              <a:t>Child Protection </a:t>
            </a:r>
          </a:p>
        </p:txBody>
      </p:sp>
      <p:sp>
        <p:nvSpPr>
          <p:cNvPr id="5" name="Rectangle 4"/>
          <p:cNvSpPr/>
          <p:nvPr/>
        </p:nvSpPr>
        <p:spPr>
          <a:xfrm>
            <a:off x="522118" y="5803847"/>
            <a:ext cx="11414958" cy="707886"/>
          </a:xfrm>
          <a:prstGeom prst="rect">
            <a:avLst/>
          </a:prstGeom>
        </p:spPr>
        <p:txBody>
          <a:bodyPr wrap="square">
            <a:spAutoFit/>
          </a:bodyPr>
          <a:lstStyle/>
          <a:p>
            <a:r>
              <a:rPr lang="en-GB" sz="2000" dirty="0">
                <a:solidFill>
                  <a:srgbClr val="002060"/>
                </a:solidFill>
                <a:latin typeface="Arial" panose="020B0604020202020204" pitchFamily="34" charset="0"/>
                <a:cs typeface="Arial" panose="020B0604020202020204" pitchFamily="34" charset="0"/>
              </a:rPr>
              <a:t>This critical area continues to require good professional judgement, based on assessment and evidence, informed by the perspectives of the team around the child, including the child and family. </a:t>
            </a:r>
          </a:p>
        </p:txBody>
      </p:sp>
      <p:sp>
        <p:nvSpPr>
          <p:cNvPr id="7" name="Rectangle 6"/>
          <p:cNvSpPr/>
          <p:nvPr/>
        </p:nvSpPr>
        <p:spPr>
          <a:xfrm>
            <a:off x="300445" y="791485"/>
            <a:ext cx="11495314" cy="2246769"/>
          </a:xfrm>
          <a:prstGeom prst="rect">
            <a:avLst/>
          </a:prstGeom>
        </p:spPr>
        <p:txBody>
          <a:bodyPr wrap="square">
            <a:spAutoFit/>
          </a:bodyPr>
          <a:lstStyle/>
          <a:p>
            <a:r>
              <a:rPr lang="en-GB" sz="2000" dirty="0">
                <a:solidFill>
                  <a:srgbClr val="002060"/>
                </a:solidFill>
                <a:latin typeface="Arial" panose="020B0604020202020204" pitchFamily="34" charset="0"/>
                <a:cs typeface="Arial" panose="020B0604020202020204" pitchFamily="34" charset="0"/>
              </a:rPr>
              <a:t>New stresses arising from Early Learning and Childcare, school and business closures, family confinement and isolation alongside physical and psychological health impacts, could be a trigger for abuse and neglect. </a:t>
            </a:r>
          </a:p>
          <a:p>
            <a:endParaRPr lang="en-GB" sz="2000" dirty="0">
              <a:solidFill>
                <a:srgbClr val="002060"/>
              </a:solidFill>
              <a:latin typeface="Arial" panose="020B0604020202020204" pitchFamily="34" charset="0"/>
              <a:cs typeface="Arial" panose="020B0604020202020204" pitchFamily="34" charset="0"/>
            </a:endParaRPr>
          </a:p>
          <a:p>
            <a:r>
              <a:rPr lang="en-GB" sz="2000" dirty="0">
                <a:solidFill>
                  <a:srgbClr val="002060"/>
                </a:solidFill>
                <a:latin typeface="Arial" panose="020B0604020202020204" pitchFamily="34" charset="0"/>
                <a:cs typeface="Arial" panose="020B0604020202020204" pitchFamily="34" charset="0"/>
              </a:rPr>
              <a:t>It is likely that the vulnerability of some children will have increased because of the additional pressures placed on families and communities by the Covid-19 outbreak. It may also have affected some children who would not normally be at risk of harm and neglect.</a:t>
            </a:r>
          </a:p>
        </p:txBody>
      </p:sp>
      <p:pic>
        <p:nvPicPr>
          <p:cNvPr id="6" name="Picture 5"/>
          <p:cNvPicPr>
            <a:picLocks noChangeAspect="1"/>
          </p:cNvPicPr>
          <p:nvPr/>
        </p:nvPicPr>
        <p:blipFill>
          <a:blip r:embed="rId3"/>
          <a:stretch>
            <a:fillRect/>
          </a:stretch>
        </p:blipFill>
        <p:spPr>
          <a:xfrm>
            <a:off x="1335813" y="4317256"/>
            <a:ext cx="2421425" cy="1133936"/>
          </a:xfrm>
          <a:prstGeom prst="rect">
            <a:avLst/>
          </a:prstGeom>
        </p:spPr>
      </p:pic>
      <p:pic>
        <p:nvPicPr>
          <p:cNvPr id="8" name="Picture 7"/>
          <p:cNvPicPr>
            <a:picLocks noChangeAspect="1"/>
          </p:cNvPicPr>
          <p:nvPr/>
        </p:nvPicPr>
        <p:blipFill>
          <a:blip r:embed="rId4"/>
          <a:stretch>
            <a:fillRect/>
          </a:stretch>
        </p:blipFill>
        <p:spPr>
          <a:xfrm>
            <a:off x="4484100" y="3129493"/>
            <a:ext cx="2318696" cy="1221558"/>
          </a:xfrm>
          <a:prstGeom prst="rect">
            <a:avLst/>
          </a:prstGeom>
        </p:spPr>
      </p:pic>
      <p:pic>
        <p:nvPicPr>
          <p:cNvPr id="9" name="Picture 8"/>
          <p:cNvPicPr>
            <a:picLocks noChangeAspect="1"/>
          </p:cNvPicPr>
          <p:nvPr/>
        </p:nvPicPr>
        <p:blipFill>
          <a:blip r:embed="rId5"/>
          <a:stretch>
            <a:fillRect/>
          </a:stretch>
        </p:blipFill>
        <p:spPr>
          <a:xfrm rot="391657">
            <a:off x="7327881" y="4251031"/>
            <a:ext cx="2096088" cy="1266386"/>
          </a:xfrm>
          <a:prstGeom prst="rect">
            <a:avLst/>
          </a:prstGeom>
        </p:spPr>
      </p:pic>
      <p:sp>
        <p:nvSpPr>
          <p:cNvPr id="10" name="Rectangle 9"/>
          <p:cNvSpPr/>
          <p:nvPr/>
        </p:nvSpPr>
        <p:spPr>
          <a:xfrm>
            <a:off x="3790603" y="4317256"/>
            <a:ext cx="3660789" cy="830997"/>
          </a:xfrm>
          <a:prstGeom prst="rect">
            <a:avLst/>
          </a:prstGeom>
        </p:spPr>
        <p:txBody>
          <a:bodyPr wrap="square">
            <a:spAutoFit/>
          </a:bodyPr>
          <a:lstStyle/>
          <a:p>
            <a:r>
              <a:rPr lang="en-GB" sz="2400" b="1" i="1" dirty="0">
                <a:solidFill>
                  <a:srgbClr val="002060"/>
                </a:solidFill>
              </a:rPr>
              <a:t>It is essential that staff are observant of children’s:</a:t>
            </a:r>
          </a:p>
        </p:txBody>
      </p:sp>
    </p:spTree>
    <p:extLst>
      <p:ext uri="{BB962C8B-B14F-4D97-AF65-F5344CB8AC3E}">
        <p14:creationId xmlns:p14="http://schemas.microsoft.com/office/powerpoint/2010/main" val="1466693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9665" y="213751"/>
            <a:ext cx="10209846" cy="523220"/>
          </a:xfrm>
          <a:prstGeom prst="rect">
            <a:avLst/>
          </a:prstGeom>
        </p:spPr>
        <p:txBody>
          <a:bodyPr wrap="none">
            <a:spAutoFit/>
          </a:bodyPr>
          <a:lstStyle/>
          <a:p>
            <a:pPr algn="ctr"/>
            <a:r>
              <a:rPr lang="en-GB" sz="2800" b="1" i="0" dirty="0">
                <a:solidFill>
                  <a:schemeClr val="accent2"/>
                </a:solidFill>
                <a:effectLst/>
                <a:latin typeface="arial" panose="020B0604020202020204" pitchFamily="34" charset="0"/>
              </a:rPr>
              <a:t>Supporting children on days when they are not in settings.</a:t>
            </a:r>
          </a:p>
        </p:txBody>
      </p:sp>
      <p:sp>
        <p:nvSpPr>
          <p:cNvPr id="3" name="Rectangle 2"/>
          <p:cNvSpPr/>
          <p:nvPr/>
        </p:nvSpPr>
        <p:spPr>
          <a:xfrm>
            <a:off x="304801" y="991027"/>
            <a:ext cx="11887199" cy="5262659"/>
          </a:xfrm>
          <a:prstGeom prst="rect">
            <a:avLst/>
          </a:prstGeom>
        </p:spPr>
        <p:txBody>
          <a:bodyPr wrap="square">
            <a:spAutoFit/>
          </a:bodyPr>
          <a:lstStyle/>
          <a:p>
            <a:pPr>
              <a:lnSpc>
                <a:spcPct val="107000"/>
              </a:lnSpc>
            </a:pPr>
            <a:r>
              <a:rPr lang="en-GB" sz="2400" b="1" i="1" dirty="0">
                <a:solidFill>
                  <a:srgbClr val="002060"/>
                </a:solidFill>
                <a:latin typeface="arial" panose="020B0604020202020204" pitchFamily="34" charset="0"/>
              </a:rPr>
              <a:t>Example from Rannoch ELC</a:t>
            </a:r>
          </a:p>
          <a:p>
            <a:pPr lvl="0">
              <a:lnSpc>
                <a:spcPct val="107000"/>
              </a:lnSpc>
              <a:spcAft>
                <a:spcPts val="0"/>
              </a:spcAft>
            </a:pPr>
            <a:endParaRPr lang="en-GB" sz="1000"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GB" sz="2000" dirty="0">
                <a:solidFill>
                  <a:srgbClr val="002060"/>
                </a:solidFill>
                <a:latin typeface="Arial" panose="020B0604020202020204" pitchFamily="34" charset="0"/>
                <a:ea typeface="Calibri" panose="020F0502020204030204" pitchFamily="34" charset="0"/>
                <a:cs typeface="Arial" panose="020B0604020202020204" pitchFamily="34" charset="0"/>
              </a:rPr>
              <a:t>Creative home learning ideas - learning packs have been made up (arts and crafts materials included) and parents are able to collect these.   </a:t>
            </a:r>
          </a:p>
          <a:p>
            <a:pPr marL="342900" lvl="0" indent="-342900">
              <a:lnSpc>
                <a:spcPct val="107000"/>
              </a:lnSpc>
              <a:spcAft>
                <a:spcPts val="0"/>
              </a:spcAft>
              <a:buFont typeface="Wingdings" panose="05000000000000000000" pitchFamily="2" charset="2"/>
              <a:buChar char=""/>
            </a:pPr>
            <a:endParaRPr lang="en-GB" sz="1000"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GB" sz="2000" dirty="0">
                <a:solidFill>
                  <a:srgbClr val="002060"/>
                </a:solidFill>
                <a:latin typeface="Arial" panose="020B0604020202020204" pitchFamily="34" charset="0"/>
                <a:ea typeface="Calibri" panose="020F0502020204030204" pitchFamily="34" charset="0"/>
                <a:cs typeface="Arial" panose="020B0604020202020204" pitchFamily="34" charset="0"/>
              </a:rPr>
              <a:t>Learning packs specific to the individual needs of children e.g. board maker signs etc. visual timetables etc. Staff have also contacted SALT who have assisted with this through calling parent, sending resources through the post</a:t>
            </a:r>
          </a:p>
          <a:p>
            <a:pPr marL="342900" lvl="0" indent="-342900">
              <a:lnSpc>
                <a:spcPct val="107000"/>
              </a:lnSpc>
              <a:spcAft>
                <a:spcPts val="0"/>
              </a:spcAft>
              <a:buFont typeface="Wingdings" panose="05000000000000000000" pitchFamily="2" charset="2"/>
              <a:buChar char=""/>
            </a:pPr>
            <a:endParaRPr lang="en-GB" sz="1000"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GB" sz="2000" dirty="0">
                <a:solidFill>
                  <a:srgbClr val="002060"/>
                </a:solidFill>
                <a:latin typeface="Arial" panose="020B0604020202020204" pitchFamily="34" charset="0"/>
                <a:ea typeface="Calibri" panose="020F0502020204030204" pitchFamily="34" charset="0"/>
                <a:cs typeface="Arial" panose="020B0604020202020204" pitchFamily="34" charset="0"/>
              </a:rPr>
              <a:t>All parents advised to follow ELC Twitter.  Ongoing learning opportunities include maths/Literacy/Health and Wellbeing week etc.   Parent’s tweet their children interests and practitioners follow this up with further ideas. Practitioners have also been putting out lots of ideas/activities to try at home and encouraging parents to tweet us back with these. </a:t>
            </a:r>
          </a:p>
          <a:p>
            <a:pPr marL="342900" lvl="0" indent="-342900">
              <a:lnSpc>
                <a:spcPct val="107000"/>
              </a:lnSpc>
              <a:spcAft>
                <a:spcPts val="0"/>
              </a:spcAft>
              <a:buFont typeface="Wingdings" panose="05000000000000000000" pitchFamily="2" charset="2"/>
              <a:buChar char=""/>
            </a:pPr>
            <a:endParaRPr lang="en-GB" sz="1000"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GB" sz="2000" dirty="0">
                <a:solidFill>
                  <a:srgbClr val="002060"/>
                </a:solidFill>
                <a:latin typeface="Arial" panose="020B0604020202020204" pitchFamily="34" charset="0"/>
                <a:ea typeface="Calibri" panose="020F0502020204030204" pitchFamily="34" charset="0"/>
                <a:cs typeface="Arial" panose="020B0604020202020204" pitchFamily="34" charset="0"/>
              </a:rPr>
              <a:t>You Tube channel created - staff are reading stories/challenges. This is to be further developed. </a:t>
            </a:r>
          </a:p>
          <a:p>
            <a:pPr marL="342900" lvl="0" indent="-342900">
              <a:lnSpc>
                <a:spcPct val="107000"/>
              </a:lnSpc>
              <a:spcAft>
                <a:spcPts val="0"/>
              </a:spcAft>
              <a:buFont typeface="Wingdings" panose="05000000000000000000" pitchFamily="2" charset="2"/>
              <a:buChar char=""/>
            </a:pPr>
            <a:endParaRPr lang="en-GB" sz="1000"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Wingdings" panose="05000000000000000000" pitchFamily="2" charset="2"/>
              <a:buChar char=""/>
            </a:pPr>
            <a:r>
              <a:rPr lang="en-GB" sz="2000" dirty="0">
                <a:solidFill>
                  <a:srgbClr val="002060"/>
                </a:solidFill>
                <a:latin typeface="Arial" panose="020B0604020202020204" pitchFamily="34" charset="0"/>
                <a:ea typeface="Calibri" panose="020F0502020204030204" pitchFamily="34" charset="0"/>
                <a:cs typeface="Arial" panose="020B0604020202020204" pitchFamily="34" charset="0"/>
              </a:rPr>
              <a:t>Staff have been recording development and learning shared from home.  This is being recorded in their learning stories</a:t>
            </a:r>
            <a:endParaRPr lang="en-GB" sz="20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74949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118896" y="4091014"/>
            <a:ext cx="5671745" cy="584775"/>
          </a:xfrm>
          <a:prstGeom prst="rect">
            <a:avLst/>
          </a:prstGeom>
        </p:spPr>
        <p:txBody>
          <a:bodyPr wrap="none">
            <a:spAutoFit/>
          </a:bodyPr>
          <a:lstStyle/>
          <a:p>
            <a:r>
              <a:rPr lang="en-GB" sz="3200" b="1" dirty="0">
                <a:solidFill>
                  <a:schemeClr val="accent2"/>
                </a:solidFill>
                <a:latin typeface="Arial" panose="020B0604020202020204" pitchFamily="34" charset="0"/>
                <a:cs typeface="Arial" panose="020B0604020202020204" pitchFamily="34" charset="0"/>
              </a:rPr>
              <a:t>Part 2: Planning for learning</a:t>
            </a:r>
          </a:p>
        </p:txBody>
      </p:sp>
    </p:spTree>
    <p:extLst>
      <p:ext uri="{BB962C8B-B14F-4D97-AF65-F5344CB8AC3E}">
        <p14:creationId xmlns:p14="http://schemas.microsoft.com/office/powerpoint/2010/main" val="4232485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srcRect l="4782" t="9548" r="3719" b="13184"/>
          <a:stretch/>
        </p:blipFill>
        <p:spPr>
          <a:xfrm>
            <a:off x="8162923" y="204761"/>
            <a:ext cx="3632978" cy="1126886"/>
          </a:xfrm>
          <a:prstGeom prst="rect">
            <a:avLst/>
          </a:prstGeom>
        </p:spPr>
      </p:pic>
      <p:sp>
        <p:nvSpPr>
          <p:cNvPr id="2" name="Rectangle 1"/>
          <p:cNvSpPr/>
          <p:nvPr/>
        </p:nvSpPr>
        <p:spPr>
          <a:xfrm>
            <a:off x="212553" y="204761"/>
            <a:ext cx="1701107" cy="523220"/>
          </a:xfrm>
          <a:prstGeom prst="rect">
            <a:avLst/>
          </a:prstGeom>
        </p:spPr>
        <p:txBody>
          <a:bodyPr wrap="none">
            <a:spAutoFit/>
          </a:bodyPr>
          <a:lstStyle/>
          <a:p>
            <a:r>
              <a:rPr lang="en-GB" sz="2800" b="1" dirty="0">
                <a:solidFill>
                  <a:schemeClr val="accent2"/>
                </a:solidFill>
                <a:latin typeface="Arial" panose="020B0604020202020204" pitchFamily="34" charset="0"/>
                <a:cs typeface="Arial" panose="020B0604020202020204" pitchFamily="34" charset="0"/>
              </a:rPr>
              <a:t>Planning</a:t>
            </a:r>
          </a:p>
        </p:txBody>
      </p:sp>
      <p:sp>
        <p:nvSpPr>
          <p:cNvPr id="4" name="Rectangle 3"/>
          <p:cNvSpPr/>
          <p:nvPr/>
        </p:nvSpPr>
        <p:spPr>
          <a:xfrm>
            <a:off x="212553" y="997751"/>
            <a:ext cx="11583348" cy="1323439"/>
          </a:xfrm>
          <a:prstGeom prst="rect">
            <a:avLst/>
          </a:prstGeom>
        </p:spPr>
        <p:txBody>
          <a:bodyPr wrap="square">
            <a:spAutoFit/>
          </a:bodyPr>
          <a:lstStyle/>
          <a:p>
            <a:r>
              <a:rPr lang="en-GB" sz="2000" u="sng" dirty="0">
                <a:solidFill>
                  <a:srgbClr val="002060"/>
                </a:solidFill>
                <a:latin typeface="Arial" panose="020B0604020202020204" pitchFamily="34" charset="0"/>
                <a:cs typeface="Arial" panose="020B0604020202020204" pitchFamily="34" charset="0"/>
              </a:rPr>
              <a:t>Universal</a:t>
            </a:r>
            <a:r>
              <a:rPr lang="en-GB" sz="2000" dirty="0">
                <a:solidFill>
                  <a:srgbClr val="002060"/>
                </a:solidFill>
                <a:latin typeface="Arial" panose="020B0604020202020204" pitchFamily="34" charset="0"/>
                <a:cs typeface="Arial" panose="020B0604020202020204" pitchFamily="34" charset="0"/>
              </a:rPr>
              <a:t>: </a:t>
            </a:r>
          </a:p>
          <a:p>
            <a:endParaRPr lang="en-GB" sz="2000" dirty="0">
              <a:solidFill>
                <a:srgbClr val="002060"/>
              </a:solidFill>
              <a:latin typeface="Arial" panose="020B0604020202020204" pitchFamily="34" charset="0"/>
              <a:cs typeface="Arial" panose="020B0604020202020204" pitchFamily="34" charset="0"/>
            </a:endParaRPr>
          </a:p>
          <a:p>
            <a:r>
              <a:rPr lang="en-GB" sz="2000" dirty="0">
                <a:solidFill>
                  <a:srgbClr val="002060"/>
                </a:solidFill>
                <a:latin typeface="Arial" panose="020B0604020202020204" pitchFamily="34" charset="0"/>
                <a:cs typeface="Arial" panose="020B0604020202020204" pitchFamily="34" charset="0"/>
              </a:rPr>
              <a:t>Given the limited space for resources staff will need to know their children very well to ensure the way they set up their zone and the resources they include are right for the children they are working with. </a:t>
            </a:r>
          </a:p>
        </p:txBody>
      </p:sp>
      <p:sp>
        <p:nvSpPr>
          <p:cNvPr id="7" name="Rectangle 6"/>
          <p:cNvSpPr/>
          <p:nvPr/>
        </p:nvSpPr>
        <p:spPr>
          <a:xfrm>
            <a:off x="314325" y="3487370"/>
            <a:ext cx="11580708" cy="1631216"/>
          </a:xfrm>
          <a:prstGeom prst="rect">
            <a:avLst/>
          </a:prstGeom>
        </p:spPr>
        <p:txBody>
          <a:bodyPr wrap="square">
            <a:spAutoFit/>
          </a:bodyPr>
          <a:lstStyle/>
          <a:p>
            <a:r>
              <a:rPr lang="en-GB" sz="2000" u="sng" dirty="0">
                <a:solidFill>
                  <a:srgbClr val="002060"/>
                </a:solidFill>
                <a:latin typeface="Arial" panose="020B0604020202020204" pitchFamily="34" charset="0"/>
                <a:cs typeface="Arial" panose="020B0604020202020204" pitchFamily="34" charset="0"/>
              </a:rPr>
              <a:t>Responsive</a:t>
            </a:r>
            <a:r>
              <a:rPr lang="en-GB" sz="2000" dirty="0">
                <a:solidFill>
                  <a:srgbClr val="002060"/>
                </a:solidFill>
                <a:latin typeface="Arial" panose="020B0604020202020204" pitchFamily="34" charset="0"/>
                <a:cs typeface="Arial" panose="020B0604020202020204" pitchFamily="34" charset="0"/>
              </a:rPr>
              <a:t>: </a:t>
            </a:r>
          </a:p>
          <a:p>
            <a:endParaRPr lang="en-GB" sz="2000" dirty="0">
              <a:solidFill>
                <a:srgbClr val="002060"/>
              </a:solidFill>
              <a:latin typeface="Arial" panose="020B0604020202020204" pitchFamily="34" charset="0"/>
              <a:cs typeface="Arial" panose="020B0604020202020204" pitchFamily="34" charset="0"/>
            </a:endParaRPr>
          </a:p>
          <a:p>
            <a:r>
              <a:rPr lang="en-GB" sz="2000" dirty="0">
                <a:solidFill>
                  <a:srgbClr val="002060"/>
                </a:solidFill>
                <a:latin typeface="Arial" panose="020B0604020202020204" pitchFamily="34" charset="0"/>
                <a:cs typeface="Arial" panose="020B0604020202020204" pitchFamily="34" charset="0"/>
              </a:rPr>
              <a:t>With so few children there will be much more time for responding to individual children in the moment.  However it might prove difficult to be responsive when you cannot move from one place to another or access different / extra resources freely!  </a:t>
            </a:r>
          </a:p>
        </p:txBody>
      </p:sp>
      <p:sp>
        <p:nvSpPr>
          <p:cNvPr id="8" name="Rectangle 7"/>
          <p:cNvSpPr/>
          <p:nvPr/>
        </p:nvSpPr>
        <p:spPr>
          <a:xfrm>
            <a:off x="2719387" y="2550337"/>
            <a:ext cx="6453187" cy="707886"/>
          </a:xfrm>
          <a:prstGeom prst="rect">
            <a:avLst/>
          </a:prstGeom>
        </p:spPr>
        <p:txBody>
          <a:bodyPr wrap="square">
            <a:spAutoFit/>
          </a:bodyPr>
          <a:lstStyle/>
          <a:p>
            <a:pPr algn="ctr"/>
            <a:r>
              <a:rPr lang="en-GB" sz="2000" dirty="0">
                <a:solidFill>
                  <a:srgbClr val="FF0000"/>
                </a:solidFill>
                <a:latin typeface="Comic Sans MS" panose="030F0702030302020204" pitchFamily="66" charset="0"/>
                <a:cs typeface="Arial" panose="020B0604020202020204" pitchFamily="34" charset="0"/>
              </a:rPr>
              <a:t>How will you ensure you are catering for a range of children, some of whom you will never have met?</a:t>
            </a:r>
          </a:p>
        </p:txBody>
      </p:sp>
      <p:sp>
        <p:nvSpPr>
          <p:cNvPr id="9" name="Rectangle 8"/>
          <p:cNvSpPr/>
          <p:nvPr/>
        </p:nvSpPr>
        <p:spPr>
          <a:xfrm>
            <a:off x="2329742" y="5413946"/>
            <a:ext cx="7457196" cy="1015663"/>
          </a:xfrm>
          <a:prstGeom prst="rect">
            <a:avLst/>
          </a:prstGeom>
        </p:spPr>
        <p:txBody>
          <a:bodyPr wrap="square">
            <a:spAutoFit/>
          </a:bodyPr>
          <a:lstStyle/>
          <a:p>
            <a:pPr algn="ctr"/>
            <a:r>
              <a:rPr lang="en-GB" sz="2000" dirty="0">
                <a:solidFill>
                  <a:srgbClr val="FF0000"/>
                </a:solidFill>
                <a:latin typeface="Comic Sans MS" panose="030F0702030302020204" pitchFamily="66" charset="0"/>
                <a:cs typeface="Arial" panose="020B0604020202020204" pitchFamily="34" charset="0"/>
              </a:rPr>
              <a:t>It might seem strange to think ahead about how you can be responsive / plan in the moment but it is definitely worth trying to anticipate what children may or may not want. </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58350" y="5347733"/>
            <a:ext cx="1166276" cy="1166276"/>
          </a:xfrm>
          <a:prstGeom prst="rect">
            <a:avLst/>
          </a:prstGeom>
        </p:spPr>
      </p:pic>
      <p:pic>
        <p:nvPicPr>
          <p:cNvPr id="11" name="Picture 10"/>
          <p:cNvPicPr/>
          <p:nvPr/>
        </p:nvPicPr>
        <p:blipFill>
          <a:blip r:embed="rId5" cstate="print">
            <a:extLst>
              <a:ext uri="{28A0092B-C50C-407E-A947-70E740481C1C}">
                <a14:useLocalDpi xmlns:a14="http://schemas.microsoft.com/office/drawing/2010/main" val="0"/>
              </a:ext>
            </a:extLst>
          </a:blip>
          <a:stretch>
            <a:fillRect/>
          </a:stretch>
        </p:blipFill>
        <p:spPr>
          <a:xfrm flipH="1">
            <a:off x="2213696" y="2568604"/>
            <a:ext cx="629515" cy="671351"/>
          </a:xfrm>
          <a:prstGeom prst="rect">
            <a:avLst/>
          </a:prstGeom>
        </p:spPr>
      </p:pic>
    </p:spTree>
    <p:extLst>
      <p:ext uri="{BB962C8B-B14F-4D97-AF65-F5344CB8AC3E}">
        <p14:creationId xmlns:p14="http://schemas.microsoft.com/office/powerpoint/2010/main" val="2858597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onfused Little Boy Expression - Cute Cartoon Kid Vector Stock ..."/>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9553" t="12577" r="14526" b="16127"/>
          <a:stretch/>
        </p:blipFill>
        <p:spPr bwMode="auto">
          <a:xfrm>
            <a:off x="2233560" y="2351251"/>
            <a:ext cx="1464071" cy="170021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61003" y="150119"/>
            <a:ext cx="1701107" cy="523220"/>
          </a:xfrm>
          <a:prstGeom prst="rect">
            <a:avLst/>
          </a:prstGeom>
        </p:spPr>
        <p:txBody>
          <a:bodyPr wrap="none">
            <a:spAutoFit/>
          </a:bodyPr>
          <a:lstStyle/>
          <a:p>
            <a:r>
              <a:rPr lang="en-GB" sz="2800" b="1" dirty="0">
                <a:solidFill>
                  <a:schemeClr val="accent2"/>
                </a:solidFill>
                <a:latin typeface="Arial" panose="020B0604020202020204" pitchFamily="34" charset="0"/>
                <a:cs typeface="Arial" panose="020B0604020202020204" pitchFamily="34" charset="0"/>
              </a:rPr>
              <a:t>Planning</a:t>
            </a:r>
          </a:p>
        </p:txBody>
      </p:sp>
      <p:sp>
        <p:nvSpPr>
          <p:cNvPr id="5" name="Rectangle 4"/>
          <p:cNvSpPr/>
          <p:nvPr/>
        </p:nvSpPr>
        <p:spPr>
          <a:xfrm>
            <a:off x="335283" y="937388"/>
            <a:ext cx="11440472" cy="1631216"/>
          </a:xfrm>
          <a:prstGeom prst="rect">
            <a:avLst/>
          </a:prstGeom>
        </p:spPr>
        <p:txBody>
          <a:bodyPr wrap="square">
            <a:spAutoFit/>
          </a:bodyPr>
          <a:lstStyle/>
          <a:p>
            <a:r>
              <a:rPr lang="en-GB" sz="2000" u="sng" dirty="0">
                <a:solidFill>
                  <a:srgbClr val="002060"/>
                </a:solidFill>
                <a:latin typeface="Arial" panose="020B0604020202020204" pitchFamily="34" charset="0"/>
                <a:cs typeface="Arial" panose="020B0604020202020204" pitchFamily="34" charset="0"/>
              </a:rPr>
              <a:t>Group</a:t>
            </a:r>
            <a:r>
              <a:rPr lang="en-GB" sz="2000" dirty="0">
                <a:solidFill>
                  <a:srgbClr val="002060"/>
                </a:solidFill>
                <a:latin typeface="Arial" panose="020B0604020202020204" pitchFamily="34" charset="0"/>
                <a:cs typeface="Arial" panose="020B0604020202020204" pitchFamily="34" charset="0"/>
              </a:rPr>
              <a:t>: </a:t>
            </a:r>
          </a:p>
          <a:p>
            <a:endParaRPr lang="en-GB" sz="2000" dirty="0">
              <a:solidFill>
                <a:srgbClr val="002060"/>
              </a:solidFill>
              <a:latin typeface="Arial" panose="020B0604020202020204" pitchFamily="34" charset="0"/>
              <a:cs typeface="Arial" panose="020B0604020202020204" pitchFamily="34" charset="0"/>
            </a:endParaRPr>
          </a:p>
          <a:p>
            <a:r>
              <a:rPr lang="en-GB" sz="2000" dirty="0">
                <a:solidFill>
                  <a:srgbClr val="002060"/>
                </a:solidFill>
                <a:latin typeface="Arial" panose="020B0604020202020204" pitchFamily="34" charset="0"/>
                <a:cs typeface="Arial" panose="020B0604020202020204" pitchFamily="34" charset="0"/>
              </a:rPr>
              <a:t>Planning for the whole group might be easier than it was previously in large groups as with small numbers and hopefully friendship groups the children will most likely influence each other during play experiences.</a:t>
            </a:r>
          </a:p>
        </p:txBody>
      </p:sp>
      <p:sp>
        <p:nvSpPr>
          <p:cNvPr id="6" name="Rectangle 5"/>
          <p:cNvSpPr/>
          <p:nvPr/>
        </p:nvSpPr>
        <p:spPr>
          <a:xfrm>
            <a:off x="509588" y="3991275"/>
            <a:ext cx="11091862" cy="1015663"/>
          </a:xfrm>
          <a:prstGeom prst="rect">
            <a:avLst/>
          </a:prstGeom>
        </p:spPr>
        <p:txBody>
          <a:bodyPr wrap="square">
            <a:spAutoFit/>
          </a:bodyPr>
          <a:lstStyle/>
          <a:p>
            <a:r>
              <a:rPr lang="en-GB" sz="2000" u="sng" dirty="0">
                <a:solidFill>
                  <a:srgbClr val="002060"/>
                </a:solidFill>
                <a:latin typeface="Arial" panose="020B0604020202020204" pitchFamily="34" charset="0"/>
                <a:cs typeface="Arial" panose="020B0604020202020204" pitchFamily="34" charset="0"/>
              </a:rPr>
              <a:t>Individual</a:t>
            </a:r>
            <a:r>
              <a:rPr lang="en-GB" sz="2000" dirty="0">
                <a:solidFill>
                  <a:srgbClr val="002060"/>
                </a:solidFill>
                <a:latin typeface="Arial" panose="020B0604020202020204" pitchFamily="34" charset="0"/>
                <a:cs typeface="Arial" panose="020B0604020202020204" pitchFamily="34" charset="0"/>
              </a:rPr>
              <a:t>: </a:t>
            </a:r>
          </a:p>
          <a:p>
            <a:endParaRPr lang="en-GB" sz="2000" dirty="0">
              <a:solidFill>
                <a:srgbClr val="002060"/>
              </a:solidFill>
              <a:latin typeface="Arial" panose="020B0604020202020204" pitchFamily="34" charset="0"/>
              <a:cs typeface="Arial" panose="020B0604020202020204" pitchFamily="34" charset="0"/>
            </a:endParaRPr>
          </a:p>
          <a:p>
            <a:r>
              <a:rPr lang="en-GB" sz="2000" dirty="0">
                <a:solidFill>
                  <a:srgbClr val="002060"/>
                </a:solidFill>
                <a:latin typeface="Arial" panose="020B0604020202020204" pitchFamily="34" charset="0"/>
                <a:cs typeface="Arial" panose="020B0604020202020204" pitchFamily="34" charset="0"/>
              </a:rPr>
              <a:t>Where children need extra support there will still need to be focussed planning</a:t>
            </a:r>
          </a:p>
        </p:txBody>
      </p:sp>
      <p:sp>
        <p:nvSpPr>
          <p:cNvPr id="8" name="Rectangle 7"/>
          <p:cNvSpPr/>
          <p:nvPr/>
        </p:nvSpPr>
        <p:spPr>
          <a:xfrm>
            <a:off x="3529011" y="2537031"/>
            <a:ext cx="6210301" cy="1323439"/>
          </a:xfrm>
          <a:prstGeom prst="rect">
            <a:avLst/>
          </a:prstGeom>
        </p:spPr>
        <p:txBody>
          <a:bodyPr wrap="square">
            <a:spAutoFit/>
          </a:bodyPr>
          <a:lstStyle/>
          <a:p>
            <a:pPr algn="ctr"/>
            <a:r>
              <a:rPr lang="en-GB" sz="2000" dirty="0">
                <a:solidFill>
                  <a:srgbClr val="FF0000"/>
                </a:solidFill>
                <a:latin typeface="Comic Sans MS" panose="030F0702030302020204" pitchFamily="66" charset="0"/>
                <a:cs typeface="Arial" panose="020B0604020202020204" pitchFamily="34" charset="0"/>
              </a:rPr>
              <a:t>Will it be possible to create friendship groups?</a:t>
            </a:r>
          </a:p>
          <a:p>
            <a:pPr algn="ctr"/>
            <a:endParaRPr lang="en-GB" sz="2000" dirty="0">
              <a:solidFill>
                <a:srgbClr val="FF0000"/>
              </a:solidFill>
              <a:latin typeface="Comic Sans MS" panose="030F0702030302020204" pitchFamily="66" charset="0"/>
              <a:cs typeface="Arial" panose="020B0604020202020204" pitchFamily="34" charset="0"/>
            </a:endParaRPr>
          </a:p>
          <a:p>
            <a:pPr algn="ctr"/>
            <a:r>
              <a:rPr lang="en-GB" sz="2000" dirty="0">
                <a:solidFill>
                  <a:srgbClr val="FF0000"/>
                </a:solidFill>
                <a:latin typeface="Comic Sans MS" panose="030F0702030302020204" pitchFamily="66" charset="0"/>
                <a:cs typeface="Arial" panose="020B0604020202020204" pitchFamily="34" charset="0"/>
              </a:rPr>
              <a:t>How will you find out about the likes and dislikes of the new children starting in August?</a:t>
            </a:r>
          </a:p>
        </p:txBody>
      </p:sp>
      <p:sp>
        <p:nvSpPr>
          <p:cNvPr id="9" name="Rectangle 8"/>
          <p:cNvSpPr/>
          <p:nvPr/>
        </p:nvSpPr>
        <p:spPr>
          <a:xfrm>
            <a:off x="509588" y="5271155"/>
            <a:ext cx="9109731" cy="1015663"/>
          </a:xfrm>
          <a:prstGeom prst="rect">
            <a:avLst/>
          </a:prstGeom>
        </p:spPr>
        <p:txBody>
          <a:bodyPr wrap="square">
            <a:spAutoFit/>
          </a:bodyPr>
          <a:lstStyle/>
          <a:p>
            <a:pPr algn="ctr"/>
            <a:r>
              <a:rPr lang="en-GB" sz="2000" dirty="0">
                <a:solidFill>
                  <a:srgbClr val="FF0000"/>
                </a:solidFill>
                <a:latin typeface="Comic Sans MS" panose="030F0702030302020204" pitchFamily="66" charset="0"/>
                <a:cs typeface="Arial" panose="020B0604020202020204" pitchFamily="34" charset="0"/>
              </a:rPr>
              <a:t>What are your thoughts about children who have additional support needs?</a:t>
            </a:r>
          </a:p>
          <a:p>
            <a:pPr algn="ctr"/>
            <a:endParaRPr lang="en-GB" sz="2000" dirty="0">
              <a:solidFill>
                <a:srgbClr val="FF0000"/>
              </a:solidFill>
              <a:latin typeface="Comic Sans MS" panose="030F0702030302020204" pitchFamily="66" charset="0"/>
              <a:cs typeface="Arial" panose="020B0604020202020204" pitchFamily="34" charset="0"/>
            </a:endParaRPr>
          </a:p>
          <a:p>
            <a:pPr algn="ctr"/>
            <a:r>
              <a:rPr lang="en-GB" sz="2000" dirty="0">
                <a:solidFill>
                  <a:srgbClr val="FF0000"/>
                </a:solidFill>
                <a:latin typeface="Comic Sans MS" panose="030F0702030302020204" pitchFamily="66" charset="0"/>
                <a:cs typeface="Arial" panose="020B0604020202020204" pitchFamily="34" charset="0"/>
              </a:rPr>
              <a:t>What might that look like if they need support from external agencies?</a:t>
            </a:r>
          </a:p>
        </p:txBody>
      </p:sp>
      <p:pic>
        <p:nvPicPr>
          <p:cNvPr id="1026" name="Picture 2" descr="Confused Face Clip Art &amp; Look At Clip Art Images - ClipartLook"/>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733619" y="5137743"/>
            <a:ext cx="1147763" cy="108399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p:cNvPicPr>
            <a:picLocks noChangeAspect="1"/>
          </p:cNvPicPr>
          <p:nvPr/>
        </p:nvPicPr>
        <p:blipFill rotWithShape="1">
          <a:blip r:embed="rId5"/>
          <a:srcRect l="4782" t="9548" r="3719" b="13184"/>
          <a:stretch/>
        </p:blipFill>
        <p:spPr>
          <a:xfrm>
            <a:off x="8353829" y="150119"/>
            <a:ext cx="3632978" cy="1126886"/>
          </a:xfrm>
          <a:prstGeom prst="rect">
            <a:avLst/>
          </a:prstGeom>
        </p:spPr>
      </p:pic>
    </p:spTree>
    <p:extLst>
      <p:ext uri="{BB962C8B-B14F-4D97-AF65-F5344CB8AC3E}">
        <p14:creationId xmlns:p14="http://schemas.microsoft.com/office/powerpoint/2010/main" val="1800609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Kid With Question Mark Curious Vector Stock Illustratio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0224" y="1719470"/>
            <a:ext cx="1639707" cy="163970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70348" y="2949752"/>
            <a:ext cx="11407474" cy="1846659"/>
          </a:xfrm>
          <a:prstGeom prst="rect">
            <a:avLst/>
          </a:prstGeom>
        </p:spPr>
        <p:txBody>
          <a:bodyPr wrap="square">
            <a:spAutoFit/>
          </a:bodyPr>
          <a:lstStyle/>
          <a:p>
            <a:r>
              <a:rPr lang="en-GB" sz="2000" u="sng" dirty="0">
                <a:solidFill>
                  <a:srgbClr val="002060"/>
                </a:solidFill>
                <a:latin typeface="Arial" panose="020B0604020202020204" pitchFamily="34" charset="0"/>
                <a:cs typeface="Arial" panose="020B0604020202020204" pitchFamily="34" charset="0"/>
              </a:rPr>
              <a:t>Floor books</a:t>
            </a:r>
            <a:r>
              <a:rPr lang="en-GB" sz="2000" dirty="0">
                <a:solidFill>
                  <a:srgbClr val="002060"/>
                </a:solidFill>
                <a:latin typeface="Arial" panose="020B0604020202020204" pitchFamily="34" charset="0"/>
                <a:cs typeface="Arial" panose="020B0604020202020204" pitchFamily="34" charset="0"/>
              </a:rPr>
              <a:t>:  </a:t>
            </a:r>
          </a:p>
          <a:p>
            <a:pPr marL="342900" indent="-342900">
              <a:buFont typeface="Wingdings" panose="05000000000000000000" pitchFamily="2" charset="2"/>
              <a:buChar char="Ø"/>
            </a:pPr>
            <a:endParaRPr lang="en-GB" sz="1000" dirty="0">
              <a:solidFill>
                <a:srgbClr val="002060"/>
              </a:solidFill>
              <a:latin typeface="Arial" panose="020B0604020202020204" pitchFamily="34" charset="0"/>
              <a:cs typeface="Arial" panose="020B0604020202020204" pitchFamily="34" charset="0"/>
            </a:endParaRPr>
          </a:p>
          <a:p>
            <a:r>
              <a:rPr lang="en-GB" sz="2000" dirty="0">
                <a:solidFill>
                  <a:srgbClr val="002060"/>
                </a:solidFill>
                <a:latin typeface="Arial" panose="020B0604020202020204" pitchFamily="34" charset="0"/>
                <a:cs typeface="Arial" panose="020B0604020202020204" pitchFamily="34" charset="0"/>
              </a:rPr>
              <a:t>These will capture great memories for children and will be a great focal point for them with such small numbers.  All children can easily engage in contributing and talking about a floor book that is about so few children.  Sharing the information within the floor books with parents/carers will help them see how the small groups work and how well the children play and work together.  </a:t>
            </a:r>
          </a:p>
        </p:txBody>
      </p:sp>
      <p:sp>
        <p:nvSpPr>
          <p:cNvPr id="3" name="Rectangle 2"/>
          <p:cNvSpPr/>
          <p:nvPr/>
        </p:nvSpPr>
        <p:spPr>
          <a:xfrm>
            <a:off x="234319" y="148354"/>
            <a:ext cx="5841664" cy="523220"/>
          </a:xfrm>
          <a:prstGeom prst="rect">
            <a:avLst/>
          </a:prstGeom>
        </p:spPr>
        <p:txBody>
          <a:bodyPr wrap="none">
            <a:spAutoFit/>
          </a:bodyPr>
          <a:lstStyle/>
          <a:p>
            <a:r>
              <a:rPr lang="en-GB" sz="2800" b="1" dirty="0">
                <a:solidFill>
                  <a:schemeClr val="accent2"/>
                </a:solidFill>
                <a:latin typeface="Arial" panose="020B0604020202020204" pitchFamily="34" charset="0"/>
                <a:cs typeface="Arial" panose="020B0604020202020204" pitchFamily="34" charset="0"/>
              </a:rPr>
              <a:t>Assessment and documentation:</a:t>
            </a:r>
          </a:p>
        </p:txBody>
      </p:sp>
      <p:sp>
        <p:nvSpPr>
          <p:cNvPr id="4" name="Rectangle 3"/>
          <p:cNvSpPr/>
          <p:nvPr/>
        </p:nvSpPr>
        <p:spPr>
          <a:xfrm>
            <a:off x="234319" y="737699"/>
            <a:ext cx="11279533" cy="1477328"/>
          </a:xfrm>
          <a:prstGeom prst="rect">
            <a:avLst/>
          </a:prstGeom>
        </p:spPr>
        <p:txBody>
          <a:bodyPr wrap="square">
            <a:spAutoFit/>
          </a:bodyPr>
          <a:lstStyle/>
          <a:p>
            <a:r>
              <a:rPr lang="en-GB" sz="2000" u="sng" dirty="0">
                <a:solidFill>
                  <a:srgbClr val="002060"/>
                </a:solidFill>
                <a:latin typeface="Arial" panose="020B0604020202020204" pitchFamily="34" charset="0"/>
                <a:cs typeface="Arial" panose="020B0604020202020204" pitchFamily="34" charset="0"/>
              </a:rPr>
              <a:t>Profiles / online journals</a:t>
            </a:r>
            <a:r>
              <a:rPr lang="en-GB" sz="2000" dirty="0">
                <a:solidFill>
                  <a:srgbClr val="002060"/>
                </a:solidFill>
                <a:latin typeface="Arial" panose="020B0604020202020204" pitchFamily="34" charset="0"/>
                <a:cs typeface="Arial" panose="020B0604020202020204" pitchFamily="34" charset="0"/>
              </a:rPr>
              <a:t>: </a:t>
            </a:r>
          </a:p>
          <a:p>
            <a:pPr marL="342900" indent="-342900">
              <a:buFont typeface="Wingdings" panose="05000000000000000000" pitchFamily="2" charset="2"/>
              <a:buChar char="Ø"/>
            </a:pPr>
            <a:endParaRPr lang="en-GB" sz="1000" dirty="0">
              <a:solidFill>
                <a:srgbClr val="002060"/>
              </a:solidFill>
              <a:latin typeface="Arial" panose="020B0604020202020204" pitchFamily="34" charset="0"/>
              <a:cs typeface="Arial" panose="020B0604020202020204" pitchFamily="34" charset="0"/>
            </a:endParaRPr>
          </a:p>
          <a:p>
            <a:r>
              <a:rPr lang="en-GB" sz="2000" dirty="0">
                <a:solidFill>
                  <a:srgbClr val="002060"/>
                </a:solidFill>
                <a:latin typeface="Arial" panose="020B0604020202020204" pitchFamily="34" charset="0"/>
                <a:cs typeface="Arial" panose="020B0604020202020204" pitchFamily="34" charset="0"/>
              </a:rPr>
              <a:t>It is still important to capture individual children’s successes.  It is also crucial to assess not only the different aspects of their learning but possibly even more importantly during this time their overall wellbeing.</a:t>
            </a:r>
          </a:p>
        </p:txBody>
      </p:sp>
      <p:sp>
        <p:nvSpPr>
          <p:cNvPr id="7" name="Rectangle 6"/>
          <p:cNvSpPr/>
          <p:nvPr/>
        </p:nvSpPr>
        <p:spPr>
          <a:xfrm>
            <a:off x="3301293" y="2162282"/>
            <a:ext cx="5654385" cy="725915"/>
          </a:xfrm>
          <a:prstGeom prst="rect">
            <a:avLst/>
          </a:prstGeom>
        </p:spPr>
        <p:txBody>
          <a:bodyPr wrap="square">
            <a:spAutoFit/>
          </a:bodyPr>
          <a:lstStyle/>
          <a:p>
            <a:pPr algn="ctr"/>
            <a:r>
              <a:rPr lang="en-GB" sz="2000" dirty="0">
                <a:solidFill>
                  <a:srgbClr val="FF0000"/>
                </a:solidFill>
                <a:latin typeface="Comic Sans MS" panose="030F0702030302020204" pitchFamily="66" charset="0"/>
                <a:cs typeface="Arial" panose="020B0604020202020204" pitchFamily="34" charset="0"/>
              </a:rPr>
              <a:t>How will you share children’s learning with parents if you are not using online journals?</a:t>
            </a:r>
          </a:p>
        </p:txBody>
      </p:sp>
      <p:sp>
        <p:nvSpPr>
          <p:cNvPr id="8" name="Rectangle 7"/>
          <p:cNvSpPr/>
          <p:nvPr/>
        </p:nvSpPr>
        <p:spPr>
          <a:xfrm>
            <a:off x="1562453" y="4972266"/>
            <a:ext cx="7457196" cy="1631216"/>
          </a:xfrm>
          <a:prstGeom prst="rect">
            <a:avLst/>
          </a:prstGeom>
        </p:spPr>
        <p:txBody>
          <a:bodyPr wrap="square">
            <a:spAutoFit/>
          </a:bodyPr>
          <a:lstStyle/>
          <a:p>
            <a:pPr algn="ctr"/>
            <a:r>
              <a:rPr lang="en-GB" sz="2000" dirty="0">
                <a:solidFill>
                  <a:srgbClr val="FF0000"/>
                </a:solidFill>
                <a:latin typeface="Comic Sans MS" panose="030F0702030302020204" pitchFamily="66" charset="0"/>
                <a:cs typeface="Arial" panose="020B0604020202020204" pitchFamily="34" charset="0"/>
              </a:rPr>
              <a:t>How will you share all of the amazing experiences the children have in your setting with parents.</a:t>
            </a:r>
          </a:p>
          <a:p>
            <a:pPr algn="ctr"/>
            <a:endParaRPr lang="en-GB" sz="2000" dirty="0">
              <a:solidFill>
                <a:srgbClr val="FF0000"/>
              </a:solidFill>
              <a:latin typeface="Comic Sans MS" panose="030F0702030302020204" pitchFamily="66" charset="0"/>
              <a:cs typeface="Arial" panose="020B0604020202020204" pitchFamily="34" charset="0"/>
            </a:endParaRPr>
          </a:p>
          <a:p>
            <a:pPr algn="ctr"/>
            <a:r>
              <a:rPr lang="en-GB" sz="2000" dirty="0">
                <a:solidFill>
                  <a:srgbClr val="FF0000"/>
                </a:solidFill>
                <a:latin typeface="Comic Sans MS" panose="030F0702030302020204" pitchFamily="66" charset="0"/>
                <a:cs typeface="Arial" panose="020B0604020202020204" pitchFamily="34" charset="0"/>
              </a:rPr>
              <a:t>How could you share what is happening in your zone with children and staff in other zones?</a:t>
            </a:r>
          </a:p>
        </p:txBody>
      </p:sp>
      <p:pic>
        <p:nvPicPr>
          <p:cNvPr id="2054" name="Picture 6" descr="Kids Asking Questions Clipart, Download Free Images, Free Clip Art ..."/>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019649" y="4972266"/>
            <a:ext cx="1440000" cy="15900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2073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77564" y="148098"/>
            <a:ext cx="4352474" cy="580993"/>
          </a:xfrm>
          <a:prstGeom prst="rect">
            <a:avLst/>
          </a:prstGeom>
        </p:spPr>
        <p:txBody>
          <a:bodyPr wrap="none">
            <a:spAutoFit/>
          </a:bodyPr>
          <a:lstStyle/>
          <a:p>
            <a:pPr lvl="0" algn="ctr">
              <a:lnSpc>
                <a:spcPct val="107000"/>
              </a:lnSpc>
              <a:spcAft>
                <a:spcPts val="0"/>
              </a:spcAft>
            </a:pPr>
            <a:r>
              <a:rPr lang="en-GB" sz="3200" b="1" dirty="0">
                <a:solidFill>
                  <a:schemeClr val="accent2"/>
                </a:solidFill>
                <a:latin typeface="Arial" panose="020B0604020202020204" pitchFamily="34" charset="0"/>
                <a:ea typeface="Calibri" panose="020F0502020204030204" pitchFamily="34" charset="0"/>
                <a:cs typeface="Arial" panose="020B0604020202020204" pitchFamily="34" charset="0"/>
              </a:rPr>
              <a:t>Snack and mealtimes</a:t>
            </a:r>
            <a:endParaRPr lang="en-GB" sz="3200" dirty="0">
              <a:solidFill>
                <a:schemeClr val="accent2"/>
              </a:solidFill>
              <a:latin typeface="Arial" panose="020B0604020202020204" pitchFamily="34" charset="0"/>
              <a:ea typeface="Calibri" panose="020F0502020204030204" pitchFamily="34" charset="0"/>
              <a:cs typeface="Arial" panose="020B0604020202020204" pitchFamily="34" charset="0"/>
            </a:endParaRPr>
          </a:p>
        </p:txBody>
      </p:sp>
      <p:pic>
        <p:nvPicPr>
          <p:cNvPr id="8" name="Picture 7" descr="Marvellous Mealtimes in Falkirk Book 2.pdf - Google Chrome"/>
          <p:cNvPicPr>
            <a:picLocks noChangeAspect="1"/>
          </p:cNvPicPr>
          <p:nvPr/>
        </p:nvPicPr>
        <p:blipFill rotWithShape="1">
          <a:blip r:embed="rId3" cstate="print">
            <a:extLst>
              <a:ext uri="{28A0092B-C50C-407E-A947-70E740481C1C}">
                <a14:useLocalDpi xmlns:a14="http://schemas.microsoft.com/office/drawing/2010/main" val="0"/>
              </a:ext>
            </a:extLst>
          </a:blip>
          <a:srcRect l="36428" t="19396" r="36979" b="27269"/>
          <a:stretch/>
        </p:blipFill>
        <p:spPr>
          <a:xfrm>
            <a:off x="11317466" y="148098"/>
            <a:ext cx="812894" cy="877726"/>
          </a:xfrm>
          <a:prstGeom prst="rect">
            <a:avLst/>
          </a:prstGeom>
        </p:spPr>
      </p:pic>
      <p:sp>
        <p:nvSpPr>
          <p:cNvPr id="9" name="Rectangle 8"/>
          <p:cNvSpPr/>
          <p:nvPr/>
        </p:nvSpPr>
        <p:spPr>
          <a:xfrm>
            <a:off x="702403" y="670628"/>
            <a:ext cx="11021510" cy="1384290"/>
          </a:xfrm>
          <a:prstGeom prst="rect">
            <a:avLst/>
          </a:prstGeom>
        </p:spPr>
        <p:txBody>
          <a:bodyPr wrap="square">
            <a:spAutoFit/>
          </a:bodyPr>
          <a:lstStyle/>
          <a:p>
            <a:pPr algn="ctr">
              <a:lnSpc>
                <a:spcPct val="107000"/>
              </a:lnSpc>
              <a:spcAft>
                <a:spcPts val="800"/>
              </a:spcAft>
            </a:pPr>
            <a:r>
              <a:rPr lang="en-GB" sz="1600" dirty="0">
                <a:solidFill>
                  <a:srgbClr val="002060"/>
                </a:solidFill>
                <a:latin typeface="Arial" panose="020B0604020202020204" pitchFamily="34" charset="0"/>
                <a:cs typeface="Arial" panose="020B0604020202020204" pitchFamily="34" charset="0"/>
              </a:rPr>
              <a:t>Marvellous Mealtimes continues to be a priority in Falkirk (access our guidance </a:t>
            </a:r>
            <a:r>
              <a:rPr lang="en-GB" sz="1600" u="sng" dirty="0">
                <a:solidFill>
                  <a:srgbClr val="002060"/>
                </a:solidFill>
                <a:latin typeface="Arial" panose="020B0604020202020204" pitchFamily="34" charset="0"/>
                <a:cs typeface="Arial" panose="020B0604020202020204" pitchFamily="34" charset="0"/>
                <a:hlinkClick r:id="rId4"/>
              </a:rPr>
              <a:t>here</a:t>
            </a:r>
            <a:r>
              <a:rPr lang="en-GB" sz="1600" dirty="0">
                <a:solidFill>
                  <a:srgbClr val="002060"/>
                </a:solidFill>
                <a:latin typeface="Arial" panose="020B0604020202020204" pitchFamily="34" charset="0"/>
                <a:cs typeface="Arial" panose="020B0604020202020204" pitchFamily="34" charset="0"/>
              </a:rPr>
              <a:t>) During this recovery period however, it is important to make the following concessions to allow children to eat and drink sociably and safely</a:t>
            </a:r>
            <a:r>
              <a:rPr lang="en-GB" dirty="0">
                <a:solidFill>
                  <a:srgbClr val="002060"/>
                </a:solidFill>
              </a:rPr>
              <a:t>.</a:t>
            </a:r>
          </a:p>
          <a:p>
            <a:pPr algn="ctr">
              <a:lnSpc>
                <a:spcPct val="107000"/>
              </a:lnSpc>
              <a:spcAft>
                <a:spcPts val="800"/>
              </a:spcAft>
            </a:pPr>
            <a:r>
              <a:rPr lang="en-GB" sz="1600" b="1" dirty="0">
                <a:solidFill>
                  <a:srgbClr val="002060"/>
                </a:solidFill>
                <a:latin typeface="Arial" panose="020B0604020202020204" pitchFamily="34" charset="0"/>
                <a:ea typeface="Calibri" panose="020F0502020204030204" pitchFamily="34" charset="0"/>
                <a:cs typeface="Arial" panose="020B0604020202020204" pitchFamily="34" charset="0"/>
              </a:rPr>
              <a:t>, </a:t>
            </a:r>
          </a:p>
          <a:p>
            <a:pPr algn="ctr">
              <a:lnSpc>
                <a:spcPct val="107000"/>
              </a:lnSpc>
              <a:spcAft>
                <a:spcPts val="800"/>
              </a:spcAft>
            </a:pPr>
            <a:endParaRPr lang="en-GB" sz="1600" b="1" u="sng" dirty="0">
              <a:solidFill>
                <a:srgbClr val="002060"/>
              </a:solidFill>
              <a:latin typeface="Arial" panose="020B0604020202020204" pitchFamily="34" charset="0"/>
              <a:ea typeface="Calibri" panose="020F0502020204030204" pitchFamily="34" charset="0"/>
              <a:cs typeface="Arial" panose="020B0604020202020204" pitchFamily="34" charset="0"/>
            </a:endParaRPr>
          </a:p>
        </p:txBody>
      </p:sp>
      <p:sp>
        <p:nvSpPr>
          <p:cNvPr id="11" name="TextBox 10"/>
          <p:cNvSpPr txBox="1"/>
          <p:nvPr/>
        </p:nvSpPr>
        <p:spPr>
          <a:xfrm>
            <a:off x="295956" y="1519147"/>
            <a:ext cx="3167743" cy="1770698"/>
          </a:xfrm>
          <a:prstGeom prst="roundRect">
            <a:avLst/>
          </a:prstGeom>
          <a:solidFill>
            <a:srgbClr val="DDEBF7"/>
          </a:solidFill>
          <a:ln w="38100">
            <a:solidFill>
              <a:schemeClr val="tx1"/>
            </a:solidFill>
          </a:ln>
        </p:spPr>
        <p:txBody>
          <a:bodyPr wrap="square" rtlCol="0">
            <a:spAutoFit/>
          </a:bodyPr>
          <a:lstStyle/>
          <a:p>
            <a:pPr algn="ctr"/>
            <a:r>
              <a:rPr lang="en-GB" sz="1400" dirty="0">
                <a:latin typeface="Arial" panose="020B0604020202020204" pitchFamily="34" charset="0"/>
                <a:ea typeface="Calibri" panose="020F0502020204030204" pitchFamily="34" charset="0"/>
                <a:cs typeface="Arial" panose="020B0604020202020204" pitchFamily="34" charset="0"/>
              </a:rPr>
              <a:t>Lunches and snacks will be provided by the setting. As per usual arrangements, the provision of food and drinks from home is not permitted. Children with specific diets will be catered for by Falkirk Council Catering Services.</a:t>
            </a:r>
          </a:p>
        </p:txBody>
      </p:sp>
      <p:sp>
        <p:nvSpPr>
          <p:cNvPr id="12" name="TextBox 11"/>
          <p:cNvSpPr txBox="1"/>
          <p:nvPr/>
        </p:nvSpPr>
        <p:spPr>
          <a:xfrm>
            <a:off x="295955" y="4592872"/>
            <a:ext cx="3167743" cy="2142430"/>
          </a:xfrm>
          <a:prstGeom prst="roundRect">
            <a:avLst/>
          </a:prstGeom>
          <a:solidFill>
            <a:srgbClr val="DDEBF7"/>
          </a:solidFill>
          <a:ln w="38100">
            <a:solidFill>
              <a:schemeClr val="tx1"/>
            </a:solidFill>
          </a:ln>
        </p:spPr>
        <p:txBody>
          <a:bodyPr wrap="square" rtlCol="0">
            <a:spAutoFit/>
          </a:bodyPr>
          <a:lstStyle/>
          <a:p>
            <a:pPr lvl="0" algn="ctr">
              <a:lnSpc>
                <a:spcPct val="107000"/>
              </a:lnSpc>
              <a:spcAft>
                <a:spcPts val="0"/>
              </a:spcAft>
            </a:pPr>
            <a:r>
              <a:rPr lang="en-GB" sz="1400" dirty="0">
                <a:latin typeface="Arial" panose="020B0604020202020204" pitchFamily="34" charset="0"/>
                <a:ea typeface="Calibri" panose="020F0502020204030204" pitchFamily="34" charset="0"/>
                <a:cs typeface="Arial" panose="020B0604020202020204" pitchFamily="34" charset="0"/>
              </a:rPr>
              <a:t>When preparing snacks for children  and if serving food /assisting children to eat, staff must wear a disposable apron and ensure good hand hygiene.  Long hair should be tied back. Hands should be washed with soap and water.</a:t>
            </a:r>
          </a:p>
        </p:txBody>
      </p:sp>
      <p:sp>
        <p:nvSpPr>
          <p:cNvPr id="13" name="TextBox 12"/>
          <p:cNvSpPr txBox="1"/>
          <p:nvPr/>
        </p:nvSpPr>
        <p:spPr>
          <a:xfrm>
            <a:off x="8556171" y="1453736"/>
            <a:ext cx="3167743" cy="2247424"/>
          </a:xfrm>
          <a:prstGeom prst="roundRect">
            <a:avLst/>
          </a:prstGeom>
          <a:solidFill>
            <a:srgbClr val="DDEBF7"/>
          </a:solidFill>
          <a:ln w="38100">
            <a:solidFill>
              <a:schemeClr val="tx1"/>
            </a:solidFill>
          </a:ln>
        </p:spPr>
        <p:txBody>
          <a:bodyPr wrap="square" rtlCol="0">
            <a:spAutoFit/>
          </a:bodyPr>
          <a:lstStyle/>
          <a:p>
            <a:pPr algn="ctr"/>
            <a:r>
              <a:rPr lang="en-GB" sz="1400" dirty="0">
                <a:latin typeface="Arial" panose="020B0604020202020204" pitchFamily="34" charset="0"/>
                <a:ea typeface="Calibri" panose="020F0502020204030204" pitchFamily="34" charset="0"/>
                <a:cs typeface="Arial" panose="020B0604020202020204" pitchFamily="34" charset="0"/>
              </a:rPr>
              <a:t>Serving and eating areas must be cleaned with an anti-bacterial spray and paper towels prior to children eating.  Areas should be re-cleaned as required whilst snack is served. Crockery and cutlery must be washed in a dishwasher according to </a:t>
            </a:r>
            <a:r>
              <a:rPr lang="en-GB" sz="1400" u="sng" dirty="0">
                <a:latin typeface="Arial" panose="020B0604020202020204" pitchFamily="34" charset="0"/>
                <a:ea typeface="Calibri" panose="020F0502020204030204" pitchFamily="34" charset="0"/>
                <a:cs typeface="Arial" panose="020B0604020202020204" pitchFamily="34" charset="0"/>
                <a:hlinkClick r:id="rId5"/>
              </a:rPr>
              <a:t>infection control guidelines</a:t>
            </a:r>
            <a:r>
              <a:rPr lang="en-GB" sz="1400" dirty="0">
                <a:latin typeface="Arial" panose="020B0604020202020204" pitchFamily="34" charset="0"/>
                <a:ea typeface="Calibri" panose="020F0502020204030204" pitchFamily="34" charset="0"/>
                <a:cs typeface="Arial" panose="020B0604020202020204" pitchFamily="34" charset="0"/>
              </a:rPr>
              <a:t>.</a:t>
            </a:r>
          </a:p>
        </p:txBody>
      </p:sp>
      <p:sp>
        <p:nvSpPr>
          <p:cNvPr id="14" name="TextBox 13"/>
          <p:cNvSpPr txBox="1"/>
          <p:nvPr/>
        </p:nvSpPr>
        <p:spPr>
          <a:xfrm>
            <a:off x="4269929" y="1528846"/>
            <a:ext cx="3167743" cy="867259"/>
          </a:xfrm>
          <a:prstGeom prst="roundRect">
            <a:avLst/>
          </a:prstGeom>
          <a:solidFill>
            <a:srgbClr val="DDEBF7"/>
          </a:solidFill>
          <a:ln w="38100">
            <a:solidFill>
              <a:schemeClr val="tx1"/>
            </a:solidFill>
          </a:ln>
        </p:spPr>
        <p:txBody>
          <a:bodyPr wrap="square" rtlCol="0">
            <a:spAutoFit/>
          </a:bodyPr>
          <a:lstStyle/>
          <a:p>
            <a:pPr lvl="0" algn="ctr">
              <a:lnSpc>
                <a:spcPct val="107000"/>
              </a:lnSpc>
              <a:spcAft>
                <a:spcPts val="800"/>
              </a:spcAft>
            </a:pPr>
            <a:r>
              <a:rPr lang="en-GB" sz="1400" dirty="0">
                <a:latin typeface="Arial" panose="020B0604020202020204" pitchFamily="34" charset="0"/>
                <a:ea typeface="Calibri" panose="020F0502020204030204" pitchFamily="34" charset="0"/>
                <a:cs typeface="Arial" panose="020B0604020202020204" pitchFamily="34" charset="0"/>
              </a:rPr>
              <a:t>Children and staff should wash or sanitise their hands when transitioning back to the playroom.</a:t>
            </a:r>
          </a:p>
        </p:txBody>
      </p:sp>
      <p:sp>
        <p:nvSpPr>
          <p:cNvPr id="15" name="TextBox 14"/>
          <p:cNvSpPr txBox="1"/>
          <p:nvPr/>
        </p:nvSpPr>
        <p:spPr>
          <a:xfrm>
            <a:off x="8556171" y="4592873"/>
            <a:ext cx="3167743" cy="2142430"/>
          </a:xfrm>
          <a:prstGeom prst="roundRect">
            <a:avLst/>
          </a:prstGeom>
          <a:solidFill>
            <a:srgbClr val="DDEBF7"/>
          </a:solidFill>
          <a:ln w="38100">
            <a:solidFill>
              <a:schemeClr val="tx1"/>
            </a:solidFill>
          </a:ln>
        </p:spPr>
        <p:txBody>
          <a:bodyPr wrap="square" rtlCol="0">
            <a:spAutoFit/>
          </a:bodyPr>
          <a:lstStyle/>
          <a:p>
            <a:pPr algn="ctr">
              <a:lnSpc>
                <a:spcPct val="107000"/>
              </a:lnSpc>
              <a:spcAft>
                <a:spcPts val="800"/>
              </a:spcAft>
            </a:pPr>
            <a:r>
              <a:rPr lang="en-GB" sz="1400" b="1" u="sng" dirty="0">
                <a:latin typeface="Arial" panose="020B0604020202020204" pitchFamily="34" charset="0"/>
                <a:ea typeface="Calibri" panose="020F0502020204030204" pitchFamily="34" charset="0"/>
                <a:cs typeface="Arial" panose="020B0604020202020204" pitchFamily="34" charset="0"/>
              </a:rPr>
              <a:t>The practice of self-serving/buffet-style snack should not be operated at this time. </a:t>
            </a:r>
            <a:r>
              <a:rPr lang="en-GB" sz="1400" dirty="0">
                <a:latin typeface="Arial" panose="020B0604020202020204" pitchFamily="34" charset="0"/>
                <a:ea typeface="Calibri" panose="020F0502020204030204" pitchFamily="34" charset="0"/>
                <a:cs typeface="Arial" panose="020B0604020202020204" pitchFamily="34" charset="0"/>
              </a:rPr>
              <a:t>Children should be encouraged to independently prepare their own food selection but they cannot prepare foods for others to eat.</a:t>
            </a:r>
          </a:p>
        </p:txBody>
      </p:sp>
      <p:sp>
        <p:nvSpPr>
          <p:cNvPr id="16" name="TextBox 15"/>
          <p:cNvSpPr txBox="1"/>
          <p:nvPr/>
        </p:nvSpPr>
        <p:spPr>
          <a:xfrm>
            <a:off x="4269928" y="2838894"/>
            <a:ext cx="3167743" cy="612224"/>
          </a:xfrm>
          <a:prstGeom prst="roundRect">
            <a:avLst/>
          </a:prstGeom>
          <a:solidFill>
            <a:srgbClr val="DDEBF7"/>
          </a:solidFill>
          <a:ln w="38100">
            <a:solidFill>
              <a:schemeClr val="tx1"/>
            </a:solidFill>
          </a:ln>
        </p:spPr>
        <p:txBody>
          <a:bodyPr wrap="square" rtlCol="0">
            <a:spAutoFit/>
          </a:bodyPr>
          <a:lstStyle/>
          <a:p>
            <a:pPr lvl="0" algn="ctr">
              <a:lnSpc>
                <a:spcPct val="107000"/>
              </a:lnSpc>
              <a:spcAft>
                <a:spcPts val="0"/>
              </a:spcAft>
            </a:pPr>
            <a:r>
              <a:rPr lang="en-GB" sz="1400" dirty="0">
                <a:latin typeface="Arial" panose="020B0604020202020204" pitchFamily="34" charset="0"/>
                <a:ea typeface="Calibri" panose="020F0502020204030204" pitchFamily="34" charset="0"/>
                <a:cs typeface="Arial" panose="020B0604020202020204" pitchFamily="34" charset="0"/>
              </a:rPr>
              <a:t>Children’s lunch tables may need cleaned between courses.</a:t>
            </a:r>
          </a:p>
        </p:txBody>
      </p:sp>
      <p:sp>
        <p:nvSpPr>
          <p:cNvPr id="17" name="TextBox 16"/>
          <p:cNvSpPr txBox="1"/>
          <p:nvPr/>
        </p:nvSpPr>
        <p:spPr>
          <a:xfrm>
            <a:off x="4269928" y="3834142"/>
            <a:ext cx="3167743" cy="1632362"/>
          </a:xfrm>
          <a:prstGeom prst="roundRect">
            <a:avLst/>
          </a:prstGeom>
          <a:solidFill>
            <a:srgbClr val="DDEBF7"/>
          </a:solidFill>
          <a:ln w="38100">
            <a:solidFill>
              <a:schemeClr val="tx1"/>
            </a:solidFill>
          </a:ln>
        </p:spPr>
        <p:txBody>
          <a:bodyPr wrap="square" rtlCol="0">
            <a:spAutoFit/>
          </a:bodyPr>
          <a:lstStyle/>
          <a:p>
            <a:pPr lvl="0" algn="ctr">
              <a:lnSpc>
                <a:spcPct val="107000"/>
              </a:lnSpc>
              <a:spcAft>
                <a:spcPts val="0"/>
              </a:spcAft>
            </a:pPr>
            <a:r>
              <a:rPr lang="en-GB" sz="1400" dirty="0">
                <a:latin typeface="Arial" panose="020B0604020202020204" pitchFamily="34" charset="0"/>
                <a:ea typeface="Calibri" panose="020F0502020204030204" pitchFamily="34" charset="0"/>
                <a:cs typeface="Arial" panose="020B0604020202020204" pitchFamily="34" charset="0"/>
              </a:rPr>
              <a:t>Staff feeding babies their lunch must wear a disposable apron and gloves and have their hair tied back.  Good use of baby wipes for children’s hands and faces help ensure good standards of hygiene.</a:t>
            </a:r>
          </a:p>
        </p:txBody>
      </p:sp>
      <p:sp>
        <p:nvSpPr>
          <p:cNvPr id="18" name="TextBox 17"/>
          <p:cNvSpPr txBox="1"/>
          <p:nvPr/>
        </p:nvSpPr>
        <p:spPr>
          <a:xfrm>
            <a:off x="4269929" y="5849529"/>
            <a:ext cx="3167743" cy="867259"/>
          </a:xfrm>
          <a:prstGeom prst="roundRect">
            <a:avLst/>
          </a:prstGeom>
          <a:solidFill>
            <a:srgbClr val="DDEBF7"/>
          </a:solidFill>
          <a:ln w="38100">
            <a:solidFill>
              <a:schemeClr val="tx1"/>
            </a:solidFill>
          </a:ln>
        </p:spPr>
        <p:txBody>
          <a:bodyPr wrap="square" rtlCol="0">
            <a:spAutoFit/>
          </a:bodyPr>
          <a:lstStyle/>
          <a:p>
            <a:pPr lvl="0" algn="ctr">
              <a:lnSpc>
                <a:spcPct val="107000"/>
              </a:lnSpc>
              <a:spcAft>
                <a:spcPts val="0"/>
              </a:spcAft>
            </a:pPr>
            <a:r>
              <a:rPr lang="en-GB" sz="1400" dirty="0">
                <a:latin typeface="Arial" panose="020B0604020202020204" pitchFamily="34" charset="0"/>
                <a:ea typeface="Calibri" panose="020F0502020204030204" pitchFamily="34" charset="0"/>
                <a:cs typeface="Arial" panose="020B0604020202020204" pitchFamily="34" charset="0"/>
              </a:rPr>
              <a:t>Feeding bottles for babies should be washed and sterilised in a unit following instructions for use.</a:t>
            </a:r>
          </a:p>
        </p:txBody>
      </p:sp>
      <p:pic>
        <p:nvPicPr>
          <p:cNvPr id="19" name="Picture 18" descr="Marvellous Mealtimes in Falkirk Book 2.pdf - Google Chrome"/>
          <p:cNvPicPr>
            <a:picLocks noChangeAspect="1"/>
          </p:cNvPicPr>
          <p:nvPr/>
        </p:nvPicPr>
        <p:blipFill rotWithShape="1">
          <a:blip r:embed="rId3" cstate="print">
            <a:extLst>
              <a:ext uri="{28A0092B-C50C-407E-A947-70E740481C1C}">
                <a14:useLocalDpi xmlns:a14="http://schemas.microsoft.com/office/drawing/2010/main" val="0"/>
              </a:ext>
            </a:extLst>
          </a:blip>
          <a:srcRect l="36428" t="19396" r="36979" b="27269"/>
          <a:stretch/>
        </p:blipFill>
        <p:spPr>
          <a:xfrm>
            <a:off x="96763" y="148098"/>
            <a:ext cx="812894" cy="877726"/>
          </a:xfrm>
          <a:prstGeom prst="rect">
            <a:avLst/>
          </a:prstGeom>
        </p:spPr>
      </p:pic>
    </p:spTree>
    <p:extLst>
      <p:ext uri="{BB962C8B-B14F-4D97-AF65-F5344CB8AC3E}">
        <p14:creationId xmlns:p14="http://schemas.microsoft.com/office/powerpoint/2010/main" val="4284434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89589" y="148098"/>
            <a:ext cx="4328428" cy="580993"/>
          </a:xfrm>
          <a:prstGeom prst="rect">
            <a:avLst/>
          </a:prstGeom>
        </p:spPr>
        <p:txBody>
          <a:bodyPr wrap="non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GB" sz="3200" b="1" i="0" u="none" strike="noStrike" kern="1200" cap="none" spc="0" normalizeH="0" baseline="0" noProof="0" dirty="0">
                <a:ln>
                  <a:noFill/>
                </a:ln>
                <a:solidFill>
                  <a:schemeClr val="accent2"/>
                </a:solidFill>
                <a:effectLst/>
                <a:uLnTx/>
                <a:uFillTx/>
                <a:latin typeface="Arial" panose="020B0604020202020204" pitchFamily="34" charset="0"/>
                <a:ea typeface="Calibri" panose="020F0502020204030204" pitchFamily="34" charset="0"/>
                <a:cs typeface="Arial" panose="020B0604020202020204" pitchFamily="34" charset="0"/>
              </a:rPr>
              <a:t>Snack</a:t>
            </a:r>
            <a:r>
              <a:rPr kumimoji="0" lang="en-GB" sz="3200" b="1" i="0" u="none" strike="noStrike" kern="1200" cap="none" spc="0" normalizeH="0" noProof="0" dirty="0">
                <a:ln>
                  <a:noFill/>
                </a:ln>
                <a:solidFill>
                  <a:schemeClr val="accent2"/>
                </a:solidFill>
                <a:effectLst/>
                <a:uLnTx/>
                <a:uFillTx/>
                <a:latin typeface="Arial" panose="020B0604020202020204" pitchFamily="34" charset="0"/>
                <a:ea typeface="Calibri" panose="020F0502020204030204" pitchFamily="34" charset="0"/>
                <a:cs typeface="Arial" panose="020B0604020202020204" pitchFamily="34" charset="0"/>
              </a:rPr>
              <a:t> and Mealtimes</a:t>
            </a:r>
            <a:endParaRPr kumimoji="0" lang="en-GB" sz="3200" b="0" i="0" u="none" strike="noStrike" kern="1200" cap="none" spc="0" normalizeH="0" baseline="0" noProof="0" dirty="0">
              <a:ln>
                <a:noFill/>
              </a:ln>
              <a:solidFill>
                <a:schemeClr val="accent2"/>
              </a:solidFill>
              <a:effectLst/>
              <a:uLnTx/>
              <a:uFillTx/>
              <a:latin typeface="Arial" panose="020B0604020202020204" pitchFamily="34" charset="0"/>
              <a:ea typeface="Calibri" panose="020F0502020204030204" pitchFamily="34" charset="0"/>
              <a:cs typeface="Arial" panose="020B0604020202020204" pitchFamily="34" charset="0"/>
            </a:endParaRPr>
          </a:p>
        </p:txBody>
      </p:sp>
      <p:pic>
        <p:nvPicPr>
          <p:cNvPr id="4" name="Picture 3" descr="Marvellous Mealtimes in Falkirk Book 2.pdf - Google Chrome"/>
          <p:cNvPicPr>
            <a:picLocks noChangeAspect="1"/>
          </p:cNvPicPr>
          <p:nvPr/>
        </p:nvPicPr>
        <p:blipFill rotWithShape="1">
          <a:blip r:embed="rId3" cstate="print">
            <a:extLst>
              <a:ext uri="{28A0092B-C50C-407E-A947-70E740481C1C}">
                <a14:useLocalDpi xmlns:a14="http://schemas.microsoft.com/office/drawing/2010/main" val="0"/>
              </a:ext>
            </a:extLst>
          </a:blip>
          <a:srcRect l="36428" t="19396" r="36979" b="27269"/>
          <a:stretch/>
        </p:blipFill>
        <p:spPr>
          <a:xfrm>
            <a:off x="11394571" y="148098"/>
            <a:ext cx="538079" cy="580993"/>
          </a:xfrm>
          <a:prstGeom prst="rect">
            <a:avLst/>
          </a:prstGeom>
        </p:spPr>
      </p:pic>
      <p:pic>
        <p:nvPicPr>
          <p:cNvPr id="8" name="Picture 7" descr="Marvellous Mealtimes in Falkirk Book 2.pdf - Google Chrome"/>
          <p:cNvPicPr>
            <a:picLocks noChangeAspect="1"/>
          </p:cNvPicPr>
          <p:nvPr/>
        </p:nvPicPr>
        <p:blipFill rotWithShape="1">
          <a:blip r:embed="rId4" cstate="print">
            <a:extLst>
              <a:ext uri="{28A0092B-C50C-407E-A947-70E740481C1C}">
                <a14:useLocalDpi xmlns:a14="http://schemas.microsoft.com/office/drawing/2010/main" val="0"/>
              </a:ext>
            </a:extLst>
          </a:blip>
          <a:srcRect l="36428" t="19396" r="36979" b="27269"/>
          <a:stretch/>
        </p:blipFill>
        <p:spPr>
          <a:xfrm>
            <a:off x="264800" y="96961"/>
            <a:ext cx="585439" cy="632130"/>
          </a:xfrm>
          <a:prstGeom prst="rect">
            <a:avLst/>
          </a:prstGeom>
        </p:spPr>
      </p:pic>
      <p:graphicFrame>
        <p:nvGraphicFramePr>
          <p:cNvPr id="12" name="Table 11"/>
          <p:cNvGraphicFramePr>
            <a:graphicFrameLocks noGrp="1"/>
          </p:cNvGraphicFramePr>
          <p:nvPr/>
        </p:nvGraphicFramePr>
        <p:xfrm>
          <a:off x="264800" y="831885"/>
          <a:ext cx="11667849" cy="5766435"/>
        </p:xfrm>
        <a:graphic>
          <a:graphicData uri="http://schemas.openxmlformats.org/drawingml/2006/table">
            <a:tbl>
              <a:tblPr firstRow="1" bandRow="1">
                <a:tableStyleId>{5C22544A-7EE6-4342-B048-85BDC9FD1C3A}</a:tableStyleId>
              </a:tblPr>
              <a:tblGrid>
                <a:gridCol w="3889283">
                  <a:extLst>
                    <a:ext uri="{9D8B030D-6E8A-4147-A177-3AD203B41FA5}">
                      <a16:colId xmlns="" xmlns:a16="http://schemas.microsoft.com/office/drawing/2014/main" val="442189237"/>
                    </a:ext>
                  </a:extLst>
                </a:gridCol>
                <a:gridCol w="3889283">
                  <a:extLst>
                    <a:ext uri="{9D8B030D-6E8A-4147-A177-3AD203B41FA5}">
                      <a16:colId xmlns="" xmlns:a16="http://schemas.microsoft.com/office/drawing/2014/main" val="744521302"/>
                    </a:ext>
                  </a:extLst>
                </a:gridCol>
                <a:gridCol w="3889283">
                  <a:extLst>
                    <a:ext uri="{9D8B030D-6E8A-4147-A177-3AD203B41FA5}">
                      <a16:colId xmlns="" xmlns:a16="http://schemas.microsoft.com/office/drawing/2014/main" val="834129655"/>
                    </a:ext>
                  </a:extLst>
                </a:gridCol>
              </a:tblGrid>
              <a:tr h="1142948">
                <a:tc>
                  <a:txBody>
                    <a:bodyPr/>
                    <a:lstStyle/>
                    <a:p>
                      <a:endParaRPr lang="en-GB" sz="1200" dirty="0">
                        <a:latin typeface="Arial" panose="020B0604020202020204" pitchFamily="34" charset="0"/>
                        <a:cs typeface="Arial" panose="020B0604020202020204" pitchFamily="34" charset="0"/>
                      </a:endParaRPr>
                    </a:p>
                  </a:txBody>
                  <a:tcPr/>
                </a:tc>
                <a:tc>
                  <a:txBody>
                    <a:bodyPr/>
                    <a:lstStyle/>
                    <a:p>
                      <a:pPr marL="342900" lvl="0" indent="-342900">
                        <a:lnSpc>
                          <a:spcPct val="107000"/>
                        </a:lnSpc>
                        <a:spcAft>
                          <a:spcPts val="800"/>
                        </a:spcAft>
                        <a:buFont typeface="Symbol" panose="05050102010706020507" pitchFamily="18" charset="2"/>
                        <a:buChar char=""/>
                      </a:pPr>
                      <a:endParaRPr lang="en-GB" sz="1200" dirty="0">
                        <a:latin typeface="Arial" panose="020B060402020202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endParaRPr lang="en-GB" sz="1200" dirty="0">
                        <a:latin typeface="Arial" panose="020B060402020202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endParaRPr lang="en-GB" sz="1200" dirty="0">
                        <a:latin typeface="Arial" panose="020B060402020202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endParaRPr lang="en-GB" sz="1200" dirty="0">
                        <a:latin typeface="Arial" panose="020B0604020202020204" pitchFamily="34" charset="0"/>
                        <a:cs typeface="Arial" panose="020B0604020202020204" pitchFamily="34" charset="0"/>
                      </a:endParaRPr>
                    </a:p>
                  </a:txBody>
                  <a:tcPr/>
                </a:tc>
                <a:tc>
                  <a:txBody>
                    <a:bodyPr/>
                    <a:lstStyle/>
                    <a:p>
                      <a:endParaRPr lang="en-GB" sz="120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2182495703"/>
                  </a:ext>
                </a:extLst>
              </a:tr>
              <a:tr h="4414987">
                <a:tc>
                  <a:txBody>
                    <a:bodyPr/>
                    <a:lstStyle/>
                    <a:p>
                      <a:pPr algn="ctr">
                        <a:lnSpc>
                          <a:spcPct val="107000"/>
                        </a:lnSpc>
                        <a:spcAft>
                          <a:spcPts val="800"/>
                        </a:spcAft>
                      </a:pPr>
                      <a:r>
                        <a:rPr lang="en-GB" sz="1200" b="1" dirty="0">
                          <a:latin typeface="Arial" panose="020B0604020202020204" pitchFamily="34" charset="0"/>
                          <a:ea typeface="Calibri" panose="020F0502020204030204" pitchFamily="34" charset="0"/>
                          <a:cs typeface="Arial" panose="020B0604020202020204" pitchFamily="34" charset="0"/>
                        </a:rPr>
                        <a:t>Moving forward we need to give thought to the interactions children will experience during snack and mealtimes. Taking account of our current circumstances, in summary we must:</a:t>
                      </a:r>
                    </a:p>
                    <a:p>
                      <a:pPr marL="342900" lvl="0" indent="-342900">
                        <a:lnSpc>
                          <a:spcPct val="107000"/>
                        </a:lnSpc>
                        <a:spcAft>
                          <a:spcPts val="0"/>
                        </a:spcAft>
                        <a:buFont typeface="Symbol" panose="05050102010706020507" pitchFamily="18" charset="2"/>
                        <a:buChar char=""/>
                      </a:pPr>
                      <a:r>
                        <a:rPr lang="en-GB" sz="1200" dirty="0">
                          <a:latin typeface="Arial" panose="020B0604020202020204" pitchFamily="34" charset="0"/>
                          <a:ea typeface="Calibri" panose="020F0502020204030204" pitchFamily="34" charset="0"/>
                          <a:cs typeface="Arial" panose="020B0604020202020204" pitchFamily="34" charset="0"/>
                        </a:rPr>
                        <a:t>Continue to role model life skills such as pouring, cutlery skills, etc. . It is important that an adult continues to sit and eat with children to ensure this high quality experience continues to evolve.</a:t>
                      </a:r>
                    </a:p>
                    <a:p>
                      <a:pPr marL="342900" lvl="0" indent="-342900">
                        <a:lnSpc>
                          <a:spcPct val="107000"/>
                        </a:lnSpc>
                        <a:spcAft>
                          <a:spcPts val="0"/>
                        </a:spcAft>
                        <a:buFont typeface="Symbol" panose="05050102010706020507" pitchFamily="18" charset="2"/>
                        <a:buChar char=""/>
                      </a:pPr>
                      <a:r>
                        <a:rPr lang="en-GB" sz="1200" dirty="0">
                          <a:latin typeface="Arial" panose="020B0604020202020204" pitchFamily="34" charset="0"/>
                          <a:ea typeface="Calibri" panose="020F0502020204030204" pitchFamily="34" charset="0"/>
                          <a:cs typeface="Arial" panose="020B0604020202020204" pitchFamily="34" charset="0"/>
                        </a:rPr>
                        <a:t>While the social group at snack and mealtimes will be smaller, the social experience that snacks and mealtimes lend themselves to need to continue.  </a:t>
                      </a:r>
                    </a:p>
                    <a:p>
                      <a:pPr marL="342900" lvl="0" indent="-342900">
                        <a:lnSpc>
                          <a:spcPct val="107000"/>
                        </a:lnSpc>
                        <a:spcAft>
                          <a:spcPts val="0"/>
                        </a:spcAft>
                        <a:buFont typeface="Symbol" panose="05050102010706020507" pitchFamily="18" charset="2"/>
                        <a:buChar char=""/>
                      </a:pPr>
                      <a:r>
                        <a:rPr lang="en-GB" sz="1200" dirty="0">
                          <a:latin typeface="Arial" panose="020B0604020202020204" pitchFamily="34" charset="0"/>
                          <a:ea typeface="Calibri" panose="020F0502020204030204" pitchFamily="34" charset="0"/>
                          <a:cs typeface="Arial" panose="020B0604020202020204" pitchFamily="34" charset="0"/>
                        </a:rPr>
                        <a:t>Continue to ask children to share their opinions on snack and mealtimes as they help plan menus.</a:t>
                      </a:r>
                    </a:p>
                    <a:p>
                      <a:pPr marL="342900" lvl="0" indent="-342900">
                        <a:lnSpc>
                          <a:spcPct val="107000"/>
                        </a:lnSpc>
                        <a:spcAft>
                          <a:spcPts val="800"/>
                        </a:spcAft>
                        <a:buFont typeface="Symbol" panose="05050102010706020507" pitchFamily="18" charset="2"/>
                        <a:buChar char=""/>
                      </a:pPr>
                      <a:r>
                        <a:rPr lang="en-GB" sz="1200" dirty="0">
                          <a:latin typeface="Arial" panose="020B0604020202020204" pitchFamily="34" charset="0"/>
                          <a:ea typeface="Calibri" panose="020F0502020204030204" pitchFamily="34" charset="0"/>
                          <a:cs typeface="Arial" panose="020B0604020202020204" pitchFamily="34" charset="0"/>
                        </a:rPr>
                        <a:t>While there will be a change of routine, practitioners  must be relaxed, unhurried and clear in the roles within snack and mealtimes. This will ensure we are embedding the true values of marvellous mealtimes daily. </a:t>
                      </a:r>
                    </a:p>
                    <a:p>
                      <a:endParaRPr lang="en-GB" sz="1200" dirty="0">
                        <a:latin typeface="Arial" panose="020B0604020202020204" pitchFamily="34" charset="0"/>
                        <a:cs typeface="Arial" panose="020B0604020202020204" pitchFamily="34" charset="0"/>
                      </a:endParaRPr>
                    </a:p>
                  </a:txBody>
                  <a:tcPr/>
                </a:tc>
                <a:tc>
                  <a:txBody>
                    <a:bodyPr/>
                    <a:lstStyle/>
                    <a:p>
                      <a:pPr algn="ctr">
                        <a:lnSpc>
                          <a:spcPct val="107000"/>
                        </a:lnSpc>
                        <a:spcAft>
                          <a:spcPts val="800"/>
                        </a:spcAft>
                      </a:pPr>
                      <a:r>
                        <a:rPr lang="en-GB" sz="1200" b="1" dirty="0">
                          <a:latin typeface="Arial" panose="020B0604020202020204" pitchFamily="34" charset="0"/>
                          <a:ea typeface="Calibri" panose="020F0502020204030204" pitchFamily="34" charset="0"/>
                          <a:cs typeface="Arial" panose="020B0604020202020204" pitchFamily="34" charset="0"/>
                        </a:rPr>
                        <a:t>Moving forward we need to give thought to the snack and mealtime experiences which we provide for children.</a:t>
                      </a:r>
                    </a:p>
                    <a:p>
                      <a:pPr marL="342900" lvl="0" indent="-342900">
                        <a:lnSpc>
                          <a:spcPct val="107000"/>
                        </a:lnSpc>
                        <a:spcAft>
                          <a:spcPts val="0"/>
                        </a:spcAft>
                        <a:buFont typeface="Symbol" panose="05050102010706020507" pitchFamily="18" charset="2"/>
                        <a:buChar char=""/>
                      </a:pPr>
                      <a:r>
                        <a:rPr lang="en-GB" sz="1200" dirty="0">
                          <a:latin typeface="Arial" panose="020B0604020202020204" pitchFamily="34" charset="0"/>
                          <a:ea typeface="Calibri" panose="020F0502020204030204" pitchFamily="34" charset="0"/>
                          <a:cs typeface="Arial" panose="020B0604020202020204" pitchFamily="34" charset="0"/>
                        </a:rPr>
                        <a:t>Children should feel relaxed and unhurried in a safe and secure space. </a:t>
                      </a:r>
                    </a:p>
                    <a:p>
                      <a:pPr marL="342900" lvl="0" indent="-342900">
                        <a:lnSpc>
                          <a:spcPct val="107000"/>
                        </a:lnSpc>
                        <a:spcAft>
                          <a:spcPts val="0"/>
                        </a:spcAft>
                        <a:buFont typeface="Symbol" panose="05050102010706020507" pitchFamily="18" charset="2"/>
                        <a:buChar char=""/>
                      </a:pPr>
                      <a:r>
                        <a:rPr lang="en-GB" sz="1200" dirty="0">
                          <a:latin typeface="Arial" panose="020B0604020202020204" pitchFamily="34" charset="0"/>
                          <a:ea typeface="Calibri" panose="020F0502020204030204" pitchFamily="34" charset="0"/>
                          <a:cs typeface="Arial" panose="020B0604020202020204" pitchFamily="34" charset="0"/>
                        </a:rPr>
                        <a:t>Children should continue to have a voice and choice within snack and mealtimes, such as creating snack menus or preparing their own individual snacks. </a:t>
                      </a:r>
                    </a:p>
                    <a:p>
                      <a:pPr marL="342900" lvl="0" indent="-342900">
                        <a:lnSpc>
                          <a:spcPct val="107000"/>
                        </a:lnSpc>
                        <a:spcAft>
                          <a:spcPts val="0"/>
                        </a:spcAft>
                        <a:buFont typeface="Symbol" panose="05050102010706020507" pitchFamily="18" charset="2"/>
                        <a:buChar char=""/>
                      </a:pPr>
                      <a:r>
                        <a:rPr lang="en-GB" sz="1200" dirty="0">
                          <a:latin typeface="Arial" panose="020B0604020202020204" pitchFamily="34" charset="0"/>
                          <a:ea typeface="Calibri" panose="020F0502020204030204" pitchFamily="34" charset="0"/>
                          <a:cs typeface="Arial" panose="020B0604020202020204" pitchFamily="34" charset="0"/>
                        </a:rPr>
                        <a:t>Children should be able to see what foods are on offer to enable them to make a choice about what they eat. </a:t>
                      </a:r>
                    </a:p>
                    <a:p>
                      <a:pPr marL="342900" lvl="0" indent="-342900">
                        <a:lnSpc>
                          <a:spcPct val="107000"/>
                        </a:lnSpc>
                        <a:spcAft>
                          <a:spcPts val="0"/>
                        </a:spcAft>
                        <a:buFont typeface="Symbol" panose="05050102010706020507" pitchFamily="18" charset="2"/>
                        <a:buChar char=""/>
                      </a:pPr>
                      <a:r>
                        <a:rPr lang="en-GB" sz="1200" dirty="0">
                          <a:latin typeface="Arial" panose="020B0604020202020204" pitchFamily="34" charset="0"/>
                          <a:ea typeface="Calibri" panose="020F0502020204030204" pitchFamily="34" charset="0"/>
                          <a:cs typeface="Arial" panose="020B0604020202020204" pitchFamily="34" charset="0"/>
                        </a:rPr>
                        <a:t>Children should still have the opportunity to sit with friends (within their group) and adult, to ensure that the experience is enjoyable. </a:t>
                      </a:r>
                    </a:p>
                    <a:p>
                      <a:pPr marL="342900" lvl="0" indent="-342900">
                        <a:lnSpc>
                          <a:spcPct val="107000"/>
                        </a:lnSpc>
                        <a:spcAft>
                          <a:spcPts val="800"/>
                        </a:spcAft>
                        <a:buFont typeface="Symbol" panose="05050102010706020507" pitchFamily="18" charset="2"/>
                        <a:buChar char=""/>
                      </a:pPr>
                      <a:r>
                        <a:rPr lang="en-GB" sz="1200" dirty="0">
                          <a:latin typeface="Arial" panose="020B0604020202020204" pitchFamily="34" charset="0"/>
                          <a:ea typeface="Calibri" panose="020F0502020204030204" pitchFamily="34" charset="0"/>
                          <a:cs typeface="Arial" panose="020B0604020202020204" pitchFamily="34" charset="0"/>
                        </a:rPr>
                        <a:t>Cooking and baking can still take place- however thought to how this will be managed will need to be given, for example, children with individual tools and ingredients</a:t>
                      </a:r>
                      <a:endParaRPr lang="en-GB" sz="1200" dirty="0">
                        <a:latin typeface="Arial" panose="020B0604020202020204" pitchFamily="34" charset="0"/>
                        <a:cs typeface="Arial" panose="020B0604020202020204" pitchFamily="34" charset="0"/>
                      </a:endParaRPr>
                    </a:p>
                  </a:txBody>
                  <a:tcPr/>
                </a:tc>
                <a:tc>
                  <a:txBody>
                    <a:bodyPr/>
                    <a:lstStyle/>
                    <a:p>
                      <a:pPr algn="ctr">
                        <a:lnSpc>
                          <a:spcPct val="107000"/>
                        </a:lnSpc>
                        <a:spcAft>
                          <a:spcPts val="800"/>
                        </a:spcAft>
                      </a:pPr>
                      <a:r>
                        <a:rPr lang="en-GB" sz="1200" b="1" dirty="0">
                          <a:latin typeface="Arial" panose="020B0604020202020204" pitchFamily="34" charset="0"/>
                          <a:ea typeface="Calibri" panose="020F0502020204030204" pitchFamily="34" charset="0"/>
                          <a:cs typeface="Arial" panose="020B0604020202020204" pitchFamily="34" charset="0"/>
                        </a:rPr>
                        <a:t>Moving forward we need to give thought to the spaces in which children will experience snack and mealtimes</a:t>
                      </a:r>
                      <a:r>
                        <a:rPr lang="en-GB" sz="1200" dirty="0">
                          <a:latin typeface="Arial" panose="020B0604020202020204" pitchFamily="34" charset="0"/>
                          <a:ea typeface="Calibri" panose="020F0502020204030204" pitchFamily="34" charset="0"/>
                          <a:cs typeface="Arial" panose="020B0604020202020204" pitchFamily="34" charset="0"/>
                        </a:rPr>
                        <a:t>.</a:t>
                      </a:r>
                    </a:p>
                    <a:p>
                      <a:pPr marL="342900" lvl="0" indent="-342900">
                        <a:lnSpc>
                          <a:spcPct val="107000"/>
                        </a:lnSpc>
                        <a:spcAft>
                          <a:spcPts val="0"/>
                        </a:spcAft>
                        <a:buFont typeface="Symbol" panose="05050102010706020507" pitchFamily="18" charset="2"/>
                        <a:buChar char=""/>
                      </a:pPr>
                      <a:r>
                        <a:rPr lang="en-GB" sz="1200" dirty="0">
                          <a:latin typeface="Arial" panose="020B0604020202020204" pitchFamily="34" charset="0"/>
                          <a:ea typeface="Calibri" panose="020F0502020204030204" pitchFamily="34" charset="0"/>
                          <a:cs typeface="Arial" panose="020B0604020202020204" pitchFamily="34" charset="0"/>
                        </a:rPr>
                        <a:t>The different play spaces within your setting will need to have identified snack and mealtime areas, including outdoors. </a:t>
                      </a:r>
                    </a:p>
                    <a:p>
                      <a:pPr marL="342900" lvl="0" indent="-342900">
                        <a:lnSpc>
                          <a:spcPct val="107000"/>
                        </a:lnSpc>
                        <a:spcAft>
                          <a:spcPts val="0"/>
                        </a:spcAft>
                        <a:buFont typeface="Symbol" panose="05050102010706020507" pitchFamily="18" charset="2"/>
                        <a:buChar char=""/>
                      </a:pPr>
                      <a:r>
                        <a:rPr lang="en-GB" sz="1200" dirty="0">
                          <a:latin typeface="Arial" panose="020B0604020202020204" pitchFamily="34" charset="0"/>
                          <a:ea typeface="Calibri" panose="020F0502020204030204" pitchFamily="34" charset="0"/>
                          <a:cs typeface="Arial" panose="020B0604020202020204" pitchFamily="34" charset="0"/>
                        </a:rPr>
                        <a:t>Children will need space to ensure social distancing guidelines, but tables should be set up in a way which promotes the social environment of snack and mealtimes.</a:t>
                      </a:r>
                    </a:p>
                    <a:p>
                      <a:pPr marL="342900" lvl="0" indent="-342900">
                        <a:lnSpc>
                          <a:spcPct val="107000"/>
                        </a:lnSpc>
                        <a:spcAft>
                          <a:spcPts val="0"/>
                        </a:spcAft>
                        <a:buFont typeface="Symbol" panose="05050102010706020507" pitchFamily="18" charset="2"/>
                        <a:buChar char=""/>
                      </a:pPr>
                      <a:r>
                        <a:rPr lang="en-GB" sz="1200" dirty="0">
                          <a:latin typeface="Arial" panose="020B0604020202020204" pitchFamily="34" charset="0"/>
                          <a:ea typeface="Calibri" panose="020F0502020204030204" pitchFamily="34" charset="0"/>
                          <a:cs typeface="Arial" panose="020B0604020202020204" pitchFamily="34" charset="0"/>
                        </a:rPr>
                        <a:t>Spaces can be identified as an eating area by:</a:t>
                      </a:r>
                    </a:p>
                    <a:p>
                      <a:pPr marL="742950" lvl="1" indent="-285750">
                        <a:lnSpc>
                          <a:spcPct val="107000"/>
                        </a:lnSpc>
                        <a:spcAft>
                          <a:spcPts val="0"/>
                        </a:spcAft>
                        <a:buFont typeface="Courier New" panose="02070309020205020404" pitchFamily="49" charset="0"/>
                        <a:buChar char="o"/>
                      </a:pPr>
                      <a:r>
                        <a:rPr lang="en-GB" sz="1200" dirty="0">
                          <a:latin typeface="Arial" panose="020B0604020202020204" pitchFamily="34" charset="0"/>
                          <a:ea typeface="Calibri" panose="020F0502020204030204" pitchFamily="34" charset="0"/>
                          <a:cs typeface="Arial" panose="020B0604020202020204" pitchFamily="34" charset="0"/>
                        </a:rPr>
                        <a:t>Displaying photographs of children engaging in these experiences.</a:t>
                      </a:r>
                    </a:p>
                    <a:p>
                      <a:pPr marL="742950" lvl="1" indent="-285750">
                        <a:lnSpc>
                          <a:spcPct val="107000"/>
                        </a:lnSpc>
                        <a:spcAft>
                          <a:spcPts val="0"/>
                        </a:spcAft>
                        <a:buFont typeface="Courier New" panose="02070309020205020404" pitchFamily="49" charset="0"/>
                        <a:buChar char="o"/>
                      </a:pPr>
                      <a:r>
                        <a:rPr lang="en-GB" sz="1200" dirty="0">
                          <a:latin typeface="Arial" panose="020B0604020202020204" pitchFamily="34" charset="0"/>
                          <a:ea typeface="Calibri" panose="020F0502020204030204" pitchFamily="34" charset="0"/>
                          <a:cs typeface="Arial" panose="020B0604020202020204" pitchFamily="34" charset="0"/>
                        </a:rPr>
                        <a:t>Neutral colours on walls to establish a sense of calm.</a:t>
                      </a:r>
                    </a:p>
                    <a:p>
                      <a:pPr marL="742950" lvl="1" indent="-285750">
                        <a:lnSpc>
                          <a:spcPct val="107000"/>
                        </a:lnSpc>
                        <a:spcAft>
                          <a:spcPts val="0"/>
                        </a:spcAft>
                        <a:buFont typeface="Courier New" panose="02070309020205020404" pitchFamily="49" charset="0"/>
                        <a:buChar char="o"/>
                      </a:pPr>
                      <a:r>
                        <a:rPr lang="en-GB" sz="1200" dirty="0">
                          <a:latin typeface="Arial" panose="020B0604020202020204" pitchFamily="34" charset="0"/>
                          <a:ea typeface="Calibri" panose="020F0502020204030204" pitchFamily="34" charset="0"/>
                          <a:cs typeface="Arial" panose="020B0604020202020204" pitchFamily="34" charset="0"/>
                        </a:rPr>
                        <a:t>Real cutlery, crockery and glasses.</a:t>
                      </a:r>
                    </a:p>
                    <a:p>
                      <a:pPr marL="742950" lvl="1" indent="-285750">
                        <a:lnSpc>
                          <a:spcPct val="107000"/>
                        </a:lnSpc>
                        <a:spcAft>
                          <a:spcPts val="0"/>
                        </a:spcAft>
                        <a:buFont typeface="Courier New" panose="02070309020205020404" pitchFamily="49" charset="0"/>
                        <a:buChar char="o"/>
                      </a:pPr>
                      <a:r>
                        <a:rPr lang="en-GB" sz="1200" dirty="0">
                          <a:latin typeface="Arial" panose="020B0604020202020204" pitchFamily="34" charset="0"/>
                          <a:ea typeface="Calibri" panose="020F0502020204030204" pitchFamily="34" charset="0"/>
                          <a:cs typeface="Arial" panose="020B0604020202020204" pitchFamily="34" charset="0"/>
                        </a:rPr>
                        <a:t>Space for children to move freely but also feel connected to those around them.</a:t>
                      </a:r>
                    </a:p>
                    <a:p>
                      <a:pPr marL="742950" lvl="1" indent="-285750">
                        <a:lnSpc>
                          <a:spcPct val="107000"/>
                        </a:lnSpc>
                        <a:spcAft>
                          <a:spcPts val="800"/>
                        </a:spcAft>
                        <a:buFont typeface="Courier New" panose="02070309020205020404" pitchFamily="49" charset="0"/>
                        <a:buChar char="o"/>
                      </a:pPr>
                      <a:r>
                        <a:rPr lang="en-GB" sz="1200" dirty="0">
                          <a:latin typeface="Arial" panose="020B0604020202020204" pitchFamily="34" charset="0"/>
                          <a:ea typeface="Calibri" panose="020F0502020204030204" pitchFamily="34" charset="0"/>
                          <a:cs typeface="Arial" panose="020B0604020202020204" pitchFamily="34" charset="0"/>
                        </a:rPr>
                        <a:t>Involve children in developing the space so the experience ownership of their environment.</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2205345941"/>
                  </a:ext>
                </a:extLst>
              </a:tr>
            </a:tbl>
          </a:graphicData>
        </a:graphic>
      </p:graphicFrame>
      <p:pic>
        <p:nvPicPr>
          <p:cNvPr id="13" name="Picture 12" descr="realisingtheambition.pdf - Google Chrome"/>
          <p:cNvPicPr>
            <a:picLocks noChangeAspect="1"/>
          </p:cNvPicPr>
          <p:nvPr/>
        </p:nvPicPr>
        <p:blipFill rotWithShape="1">
          <a:blip r:embed="rId5">
            <a:extLst>
              <a:ext uri="{28A0092B-C50C-407E-A947-70E740481C1C}">
                <a14:useLocalDpi xmlns:a14="http://schemas.microsoft.com/office/drawing/2010/main" val="0"/>
              </a:ext>
            </a:extLst>
          </a:blip>
          <a:srcRect l="50491" t="60946" r="38527" b="21640"/>
          <a:stretch/>
        </p:blipFill>
        <p:spPr>
          <a:xfrm>
            <a:off x="1630021" y="952996"/>
            <a:ext cx="1180039" cy="966262"/>
          </a:xfrm>
          <a:prstGeom prst="rect">
            <a:avLst/>
          </a:prstGeom>
          <a:ln>
            <a:solidFill>
              <a:schemeClr val="accent1"/>
            </a:solidFill>
          </a:ln>
        </p:spPr>
      </p:pic>
      <p:pic>
        <p:nvPicPr>
          <p:cNvPr id="14" name="Picture 13" descr="realisingtheambition.pdf - Google Chrome"/>
          <p:cNvPicPr>
            <a:picLocks noChangeAspect="1"/>
          </p:cNvPicPr>
          <p:nvPr/>
        </p:nvPicPr>
        <p:blipFill rotWithShape="1">
          <a:blip r:embed="rId5">
            <a:extLst>
              <a:ext uri="{28A0092B-C50C-407E-A947-70E740481C1C}">
                <a14:useLocalDpi xmlns:a14="http://schemas.microsoft.com/office/drawing/2010/main" val="0"/>
              </a:ext>
            </a:extLst>
          </a:blip>
          <a:srcRect l="62633" t="59619" r="25046" b="21640"/>
          <a:stretch/>
        </p:blipFill>
        <p:spPr>
          <a:xfrm>
            <a:off x="5508705" y="952996"/>
            <a:ext cx="1180038" cy="966262"/>
          </a:xfrm>
          <a:prstGeom prst="rect">
            <a:avLst/>
          </a:prstGeom>
          <a:ln>
            <a:solidFill>
              <a:schemeClr val="accent1"/>
            </a:solidFill>
          </a:ln>
        </p:spPr>
      </p:pic>
      <p:pic>
        <p:nvPicPr>
          <p:cNvPr id="15" name="Picture 14" descr="realisingtheambition.pdf - Google Chrome"/>
          <p:cNvPicPr>
            <a:picLocks noChangeAspect="1"/>
          </p:cNvPicPr>
          <p:nvPr/>
        </p:nvPicPr>
        <p:blipFill rotWithShape="1">
          <a:blip r:embed="rId5">
            <a:extLst>
              <a:ext uri="{28A0092B-C50C-407E-A947-70E740481C1C}">
                <a14:useLocalDpi xmlns:a14="http://schemas.microsoft.com/office/drawing/2010/main" val="0"/>
              </a:ext>
            </a:extLst>
          </a:blip>
          <a:srcRect l="74196" t="55556" r="12992" b="19068"/>
          <a:stretch/>
        </p:blipFill>
        <p:spPr>
          <a:xfrm>
            <a:off x="9387388" y="952996"/>
            <a:ext cx="1184144" cy="966262"/>
          </a:xfrm>
          <a:prstGeom prst="rect">
            <a:avLst/>
          </a:prstGeom>
          <a:ln>
            <a:solidFill>
              <a:schemeClr val="accent1"/>
            </a:solidFill>
          </a:ln>
        </p:spPr>
      </p:pic>
    </p:spTree>
    <p:extLst>
      <p:ext uri="{BB962C8B-B14F-4D97-AF65-F5344CB8AC3E}">
        <p14:creationId xmlns:p14="http://schemas.microsoft.com/office/powerpoint/2010/main" val="308365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4800" y="148098"/>
            <a:ext cx="2710999" cy="619272"/>
          </a:xfrm>
          <a:prstGeom prst="rect">
            <a:avLst/>
          </a:prstGeom>
        </p:spPr>
        <p:txBody>
          <a:bodyPr wrap="non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GB" sz="3200" b="1" i="0" u="none" strike="noStrike" kern="1200" cap="none" spc="0" normalizeH="0" baseline="0" noProof="0" dirty="0">
                <a:ln>
                  <a:noFill/>
                </a:ln>
                <a:solidFill>
                  <a:schemeClr val="accent2"/>
                </a:solidFill>
                <a:effectLst/>
                <a:uLnTx/>
                <a:uFillTx/>
                <a:latin typeface="Arial" panose="020B0604020202020204" pitchFamily="34" charset="0"/>
                <a:ea typeface="Calibri" panose="020F0502020204030204" pitchFamily="34" charset="0"/>
                <a:cs typeface="Arial" panose="020B0604020202020204" pitchFamily="34" charset="0"/>
              </a:rPr>
              <a:t>What we did:</a:t>
            </a:r>
            <a:endParaRPr kumimoji="0" lang="en-GB" sz="3200" b="0" i="0" u="none" strike="noStrike" kern="1200" cap="none" spc="0" normalizeH="0" baseline="0" noProof="0" dirty="0">
              <a:ln>
                <a:noFill/>
              </a:ln>
              <a:solidFill>
                <a:schemeClr val="accent2"/>
              </a:solidFill>
              <a:effectLst/>
              <a:uLnTx/>
              <a:uFillTx/>
              <a:latin typeface="Arial" panose="020B0604020202020204" pitchFamily="34" charset="0"/>
              <a:ea typeface="Calibri" panose="020F0502020204030204" pitchFamily="34" charset="0"/>
              <a:cs typeface="Arial" panose="020B0604020202020204" pitchFamily="34" charset="0"/>
            </a:endParaRPr>
          </a:p>
        </p:txBody>
      </p:sp>
      <p:pic>
        <p:nvPicPr>
          <p:cNvPr id="4" name="Picture 3" descr="Marvellous Mealtimes in Falkirk Book 2.pdf - Google Chrome"/>
          <p:cNvPicPr>
            <a:picLocks noChangeAspect="1"/>
          </p:cNvPicPr>
          <p:nvPr/>
        </p:nvPicPr>
        <p:blipFill rotWithShape="1">
          <a:blip r:embed="rId3" cstate="print">
            <a:extLst>
              <a:ext uri="{28A0092B-C50C-407E-A947-70E740481C1C}">
                <a14:useLocalDpi xmlns:a14="http://schemas.microsoft.com/office/drawing/2010/main" val="0"/>
              </a:ext>
            </a:extLst>
          </a:blip>
          <a:srcRect l="36428" t="19396" r="36979" b="27269"/>
          <a:stretch/>
        </p:blipFill>
        <p:spPr>
          <a:xfrm>
            <a:off x="11394571" y="148098"/>
            <a:ext cx="538079" cy="580993"/>
          </a:xfrm>
          <a:prstGeom prst="rect">
            <a:avLst/>
          </a:prstGeom>
        </p:spPr>
      </p:pic>
      <p:sp>
        <p:nvSpPr>
          <p:cNvPr id="2" name="Rectangle 1"/>
          <p:cNvSpPr/>
          <p:nvPr/>
        </p:nvSpPr>
        <p:spPr>
          <a:xfrm>
            <a:off x="264800" y="970311"/>
            <a:ext cx="11786326" cy="750975"/>
          </a:xfrm>
          <a:prstGeom prst="rect">
            <a:avLst/>
          </a:prstGeom>
        </p:spPr>
        <p:txBody>
          <a:bodyPr wrap="square">
            <a:spAutoFit/>
          </a:bodyPr>
          <a:lstStyle/>
          <a:p>
            <a:pPr>
              <a:lnSpc>
                <a:spcPct val="107000"/>
              </a:lnSpc>
              <a:spcAft>
                <a:spcPts val="800"/>
              </a:spcAft>
            </a:pPr>
            <a:r>
              <a:rPr lang="en-GB" sz="2000" dirty="0">
                <a:solidFill>
                  <a:srgbClr val="002060"/>
                </a:solidFill>
                <a:latin typeface="Arial" panose="020B0604020202020204" pitchFamily="34" charset="0"/>
                <a:ea typeface="Calibri" panose="020F0502020204030204" pitchFamily="34" charset="0"/>
                <a:cs typeface="Times New Roman" panose="02020603050405020304" pitchFamily="18" charset="0"/>
              </a:rPr>
              <a:t>Settings are ensuring there are more tables for children to access at lunch to ensure social distancing measures but ensure a practitioner is at each of these tables to ensure positive interactions.</a:t>
            </a:r>
            <a:endParaRPr lang="en-GB" sz="20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264800" y="1811908"/>
            <a:ext cx="11667850" cy="3495701"/>
          </a:xfrm>
          <a:prstGeom prst="rect">
            <a:avLst/>
          </a:prstGeom>
        </p:spPr>
        <p:txBody>
          <a:bodyPr wrap="square">
            <a:spAutoFit/>
          </a:bodyPr>
          <a:lstStyle/>
          <a:p>
            <a:pPr>
              <a:lnSpc>
                <a:spcPct val="107000"/>
              </a:lnSpc>
              <a:spcAft>
                <a:spcPts val="800"/>
              </a:spcAft>
            </a:pPr>
            <a:r>
              <a:rPr lang="en-GB" sz="2400" b="1" dirty="0">
                <a:solidFill>
                  <a:srgbClr val="002060"/>
                </a:solidFill>
                <a:latin typeface="Arial" panose="020B0604020202020204" pitchFamily="34" charset="0"/>
                <a:ea typeface="Calibri" panose="020F0502020204030204" pitchFamily="34" charset="0"/>
                <a:cs typeface="Arial" panose="020B0604020202020204" pitchFamily="34" charset="0"/>
              </a:rPr>
              <a:t>Rannoch ELC:</a:t>
            </a:r>
          </a:p>
          <a:p>
            <a:pPr marL="285750" indent="-285750">
              <a:lnSpc>
                <a:spcPct val="107000"/>
              </a:lnSpc>
              <a:spcAft>
                <a:spcPts val="800"/>
              </a:spcAft>
              <a:buFont typeface="Wingdings" panose="05000000000000000000" pitchFamily="2" charset="2"/>
              <a:buChar char="Ø"/>
            </a:pPr>
            <a:r>
              <a:rPr lang="en-GB" sz="2000" dirty="0">
                <a:solidFill>
                  <a:srgbClr val="002060"/>
                </a:solidFill>
                <a:latin typeface="Arial" panose="020B0604020202020204" pitchFamily="34" charset="0"/>
                <a:ea typeface="Calibri" panose="020F0502020204030204" pitchFamily="34" charset="0"/>
                <a:cs typeface="Arial" panose="020B0604020202020204" pitchFamily="34" charset="0"/>
              </a:rPr>
              <a:t>Plan to ensure baking and cooking is continued by providing children with individual resources and tools, so they can create individual recipes. It may be that cooking or baking happens once a week- each week a different group takes part. All resources would need to be cleaned according to health and hygiene standards.</a:t>
            </a:r>
          </a:p>
          <a:p>
            <a:pPr marL="285750" indent="-285750">
              <a:lnSpc>
                <a:spcPct val="107000"/>
              </a:lnSpc>
              <a:spcAft>
                <a:spcPts val="800"/>
              </a:spcAft>
              <a:buFont typeface="Wingdings" panose="05000000000000000000" pitchFamily="2" charset="2"/>
              <a:buChar char="Ø"/>
            </a:pPr>
            <a:r>
              <a:rPr lang="en-GB" sz="2000" dirty="0">
                <a:solidFill>
                  <a:srgbClr val="002060"/>
                </a:solidFill>
                <a:latin typeface="Arial" panose="020B0604020202020204" pitchFamily="34" charset="0"/>
                <a:ea typeface="Calibri" panose="020F0502020204030204" pitchFamily="34" charset="0"/>
                <a:cs typeface="Arial" panose="020B0604020202020204" pitchFamily="34" charset="0"/>
              </a:rPr>
              <a:t>Are ensuring that any food deliveries or items brought into the ELC setting are cleaned in line with current guidelines. </a:t>
            </a:r>
          </a:p>
          <a:p>
            <a:pPr marL="285750" indent="-285750">
              <a:lnSpc>
                <a:spcPct val="107000"/>
              </a:lnSpc>
              <a:spcAft>
                <a:spcPts val="800"/>
              </a:spcAft>
              <a:buFont typeface="Wingdings" panose="05000000000000000000" pitchFamily="2" charset="2"/>
              <a:buChar char="Ø"/>
            </a:pPr>
            <a:r>
              <a:rPr lang="en-GB" sz="2000" dirty="0">
                <a:solidFill>
                  <a:srgbClr val="002060"/>
                </a:solidFill>
                <a:latin typeface="Arial" panose="020B0604020202020204" pitchFamily="34" charset="0"/>
                <a:ea typeface="Calibri" panose="020F0502020204030204" pitchFamily="34" charset="0"/>
                <a:cs typeface="Arial" panose="020B0604020202020204" pitchFamily="34" charset="0"/>
              </a:rPr>
              <a:t>Use communication books to note what children </a:t>
            </a:r>
            <a:r>
              <a:rPr lang="en-GB" sz="2000">
                <a:solidFill>
                  <a:srgbClr val="002060"/>
                </a:solidFill>
                <a:latin typeface="Arial" panose="020B0604020202020204" pitchFamily="34" charset="0"/>
                <a:ea typeface="Calibri" panose="020F0502020204030204" pitchFamily="34" charset="0"/>
                <a:cs typeface="Arial" panose="020B0604020202020204" pitchFamily="34" charset="0"/>
              </a:rPr>
              <a:t>have consumed </a:t>
            </a:r>
            <a:r>
              <a:rPr lang="en-GB" sz="2000" dirty="0">
                <a:solidFill>
                  <a:srgbClr val="002060"/>
                </a:solidFill>
                <a:latin typeface="Arial" panose="020B0604020202020204" pitchFamily="34" charset="0"/>
                <a:ea typeface="Calibri" panose="020F0502020204030204" pitchFamily="34" charset="0"/>
                <a:cs typeface="Arial" panose="020B0604020202020204" pitchFamily="34" charset="0"/>
              </a:rPr>
              <a:t>and to pass on relevant information to other practitioners.</a:t>
            </a:r>
          </a:p>
        </p:txBody>
      </p:sp>
      <p:sp>
        <p:nvSpPr>
          <p:cNvPr id="6" name="Rectangle 5"/>
          <p:cNvSpPr/>
          <p:nvPr/>
        </p:nvSpPr>
        <p:spPr>
          <a:xfrm>
            <a:off x="264800" y="5338409"/>
            <a:ext cx="11870687" cy="1248740"/>
          </a:xfrm>
          <a:prstGeom prst="rect">
            <a:avLst/>
          </a:prstGeom>
        </p:spPr>
        <p:txBody>
          <a:bodyPr wrap="square">
            <a:spAutoFit/>
          </a:bodyPr>
          <a:lstStyle/>
          <a:p>
            <a:pPr>
              <a:lnSpc>
                <a:spcPct val="107000"/>
              </a:lnSpc>
              <a:spcAft>
                <a:spcPts val="800"/>
              </a:spcAft>
            </a:pPr>
            <a:r>
              <a:rPr lang="en-GB" sz="2400" b="1" dirty="0">
                <a:solidFill>
                  <a:srgbClr val="002060"/>
                </a:solidFill>
                <a:latin typeface="Arial" panose="020B0604020202020204" pitchFamily="34" charset="0"/>
                <a:ea typeface="Calibri" panose="020F0502020204030204" pitchFamily="34" charset="0"/>
                <a:cs typeface="Times New Roman" panose="02020603050405020304" pitchFamily="18" charset="0"/>
              </a:rPr>
              <a:t>Bowhouse ELC: </a:t>
            </a:r>
          </a:p>
          <a:p>
            <a:pPr marL="285750" indent="-285750">
              <a:lnSpc>
                <a:spcPct val="107000"/>
              </a:lnSpc>
              <a:spcAft>
                <a:spcPts val="800"/>
              </a:spcAft>
              <a:buFont typeface="Wingdings" panose="05000000000000000000" pitchFamily="2" charset="2"/>
              <a:buChar char="Ø"/>
            </a:pPr>
            <a:r>
              <a:rPr lang="en-GB" sz="2000" dirty="0">
                <a:solidFill>
                  <a:srgbClr val="002060"/>
                </a:solidFill>
                <a:latin typeface="Arial" panose="020B0604020202020204" pitchFamily="34" charset="0"/>
                <a:ea typeface="Calibri" panose="020F0502020204030204" pitchFamily="34" charset="0"/>
                <a:cs typeface="Times New Roman" panose="02020603050405020304" pitchFamily="18" charset="0"/>
              </a:rPr>
              <a:t>Have a ‘Snack Shack’ outdoors which enables children to eat outdoors come rain or shine. Consider how you could develop an eating space outdoors.</a:t>
            </a:r>
            <a:endParaRPr lang="en-GB" sz="20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59472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6635" y="219463"/>
            <a:ext cx="5295039" cy="519886"/>
          </a:xfrm>
          <a:prstGeom prst="rect">
            <a:avLst/>
          </a:prstGeom>
        </p:spPr>
        <p:txBody>
          <a:bodyPr wrap="non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GB" sz="2800" b="1" i="0" u="none" strike="noStrike" kern="1200" cap="none" spc="0" normalizeH="0" baseline="0" noProof="0" dirty="0">
                <a:ln>
                  <a:noFill/>
                </a:ln>
                <a:solidFill>
                  <a:schemeClr val="accent2"/>
                </a:solidFill>
                <a:effectLst/>
                <a:uLnTx/>
                <a:uFillTx/>
                <a:latin typeface="Arial" panose="020B0604020202020204" pitchFamily="34" charset="0"/>
                <a:ea typeface="Calibri" panose="020F0502020204030204" pitchFamily="34" charset="0"/>
                <a:cs typeface="Arial" panose="020B0604020202020204" pitchFamily="34" charset="0"/>
              </a:rPr>
              <a:t>What we did at Deanburn ELC</a:t>
            </a:r>
            <a:endParaRPr kumimoji="0" lang="en-GB" sz="2800" b="1" i="0" u="none" strike="noStrike" kern="1200" cap="none" spc="0" normalizeH="0" noProof="0" dirty="0">
              <a:ln>
                <a:noFill/>
              </a:ln>
              <a:solidFill>
                <a:schemeClr val="accent2"/>
              </a:solidFill>
              <a:effectLst/>
              <a:uLnTx/>
              <a:uFillTx/>
              <a:latin typeface="Arial" panose="020B0604020202020204" pitchFamily="34" charset="0"/>
              <a:ea typeface="Calibri" panose="020F0502020204030204" pitchFamily="34" charset="0"/>
              <a:cs typeface="Arial" panose="020B0604020202020204" pitchFamily="34" charset="0"/>
            </a:endParaRPr>
          </a:p>
        </p:txBody>
      </p:sp>
      <p:pic>
        <p:nvPicPr>
          <p:cNvPr id="4" name="Picture 3" descr="Marvellous Mealtimes in Falkirk Book 2.pdf - Google Chrome"/>
          <p:cNvPicPr>
            <a:picLocks noChangeAspect="1"/>
          </p:cNvPicPr>
          <p:nvPr/>
        </p:nvPicPr>
        <p:blipFill rotWithShape="1">
          <a:blip r:embed="rId3" cstate="print">
            <a:extLst>
              <a:ext uri="{28A0092B-C50C-407E-A947-70E740481C1C}">
                <a14:useLocalDpi xmlns:a14="http://schemas.microsoft.com/office/drawing/2010/main" val="0"/>
              </a:ext>
            </a:extLst>
          </a:blip>
          <a:srcRect l="36428" t="19396" r="36979" b="27269"/>
          <a:stretch/>
        </p:blipFill>
        <p:spPr>
          <a:xfrm>
            <a:off x="11394571" y="148098"/>
            <a:ext cx="538079" cy="580993"/>
          </a:xfrm>
          <a:prstGeom prst="rect">
            <a:avLst/>
          </a:prstGeom>
        </p:spPr>
      </p:pic>
      <p:sp>
        <p:nvSpPr>
          <p:cNvPr id="2" name="Rectangle 1"/>
          <p:cNvSpPr/>
          <p:nvPr/>
        </p:nvSpPr>
        <p:spPr>
          <a:xfrm>
            <a:off x="5450" y="999341"/>
            <a:ext cx="11927200" cy="5324535"/>
          </a:xfrm>
          <a:prstGeom prst="rect">
            <a:avLst/>
          </a:prstGeom>
        </p:spPr>
        <p:txBody>
          <a:bodyPr wrap="square">
            <a:spAutoFit/>
          </a:bodyPr>
          <a:lstStyle/>
          <a:p>
            <a:pPr marL="514350" indent="-285750">
              <a:spcAft>
                <a:spcPts val="0"/>
              </a:spcAft>
              <a:buFont typeface="Wingdings" panose="05000000000000000000" pitchFamily="2" charset="2"/>
              <a:buChar char="Ø"/>
            </a:pPr>
            <a:r>
              <a:rPr lang="en-GB" sz="2000" dirty="0">
                <a:solidFill>
                  <a:srgbClr val="002060"/>
                </a:solidFill>
                <a:latin typeface="Arial" panose="020B0604020202020204" pitchFamily="34" charset="0"/>
                <a:ea typeface="Calibri" panose="020F0502020204030204" pitchFamily="34" charset="0"/>
                <a:cs typeface="Arial" panose="020B0604020202020204" pitchFamily="34" charset="0"/>
              </a:rPr>
              <a:t>Children are provided with a snack and lunch by Falkirk Council Catering Services. On receipt these are stored in a fridge until ready to serve. Whilst preparing snacks staff adhere to usual hygiene procedures and wear gloves and apron throughout. All surfaces including tables and chairs are cleaned with anti- bacterial spray prior to children being seated and after each group have finished snack.</a:t>
            </a:r>
          </a:p>
          <a:p>
            <a:pPr marL="514350" indent="-285750">
              <a:spcAft>
                <a:spcPts val="0"/>
              </a:spcAft>
              <a:buFont typeface="Wingdings" panose="05000000000000000000" pitchFamily="2" charset="2"/>
              <a:buChar char="Ø"/>
            </a:pPr>
            <a:endParaRPr lang="en-GB" sz="1000"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marL="514350" indent="-285750">
              <a:spcAft>
                <a:spcPts val="0"/>
              </a:spcAft>
              <a:buFont typeface="Wingdings" panose="05000000000000000000" pitchFamily="2" charset="2"/>
              <a:buChar char="Ø"/>
            </a:pPr>
            <a:r>
              <a:rPr lang="en-GB" sz="2000" dirty="0">
                <a:solidFill>
                  <a:srgbClr val="002060"/>
                </a:solidFill>
                <a:latin typeface="Arial" panose="020B0604020202020204" pitchFamily="34" charset="0"/>
                <a:ea typeface="Calibri" panose="020F0502020204030204" pitchFamily="34" charset="0"/>
                <a:cs typeface="Arial" panose="020B0604020202020204" pitchFamily="34" charset="0"/>
              </a:rPr>
              <a:t>The choking policy is adhered to ensuring fruit and other food is suitable for young children, and allergy management procedures are followed.</a:t>
            </a:r>
          </a:p>
          <a:p>
            <a:pPr marL="514350" indent="-285750">
              <a:spcAft>
                <a:spcPts val="0"/>
              </a:spcAft>
              <a:buFont typeface="Wingdings" panose="05000000000000000000" pitchFamily="2" charset="2"/>
              <a:buChar char="Ø"/>
            </a:pPr>
            <a:endParaRPr lang="en-GB" sz="1000"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marL="514350" indent="-285750">
              <a:spcAft>
                <a:spcPts val="0"/>
              </a:spcAft>
              <a:buFont typeface="Wingdings" panose="05000000000000000000" pitchFamily="2" charset="2"/>
              <a:buChar char="Ø"/>
            </a:pPr>
            <a:r>
              <a:rPr lang="en-GB" sz="2000" dirty="0">
                <a:solidFill>
                  <a:srgbClr val="002060"/>
                </a:solidFill>
                <a:latin typeface="Arial" panose="020B0604020202020204" pitchFamily="34" charset="0"/>
                <a:ea typeface="Calibri" panose="020F0502020204030204" pitchFamily="34" charset="0"/>
                <a:cs typeface="Arial" panose="020B0604020202020204" pitchFamily="34" charset="0"/>
              </a:rPr>
              <a:t>Hand washing is closely supervised by staff before and after snack, adhering to social distancing by taking small numbers at a time.</a:t>
            </a:r>
          </a:p>
          <a:p>
            <a:pPr marL="514350" indent="-285750">
              <a:spcAft>
                <a:spcPts val="0"/>
              </a:spcAft>
              <a:buFont typeface="Wingdings" panose="05000000000000000000" pitchFamily="2" charset="2"/>
              <a:buChar char="Ø"/>
            </a:pPr>
            <a:endParaRPr lang="en-GB" sz="1000"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marL="514350" indent="-285750">
              <a:spcAft>
                <a:spcPts val="0"/>
              </a:spcAft>
              <a:buFont typeface="Wingdings" panose="05000000000000000000" pitchFamily="2" charset="2"/>
              <a:buChar char="Ø"/>
            </a:pPr>
            <a:r>
              <a:rPr lang="en-GB" sz="2000" dirty="0">
                <a:solidFill>
                  <a:srgbClr val="002060"/>
                </a:solidFill>
                <a:latin typeface="Arial" panose="020B0604020202020204" pitchFamily="34" charset="0"/>
                <a:ea typeface="Calibri" panose="020F0502020204030204" pitchFamily="34" charset="0"/>
                <a:cs typeface="Arial" panose="020B0604020202020204" pitchFamily="34" charset="0"/>
              </a:rPr>
              <a:t>Children are seated in small groups for snack with supervising adult and buffet style self- service snack is not permitted.</a:t>
            </a:r>
          </a:p>
          <a:p>
            <a:pPr marL="514350" indent="-285750">
              <a:spcAft>
                <a:spcPts val="0"/>
              </a:spcAft>
              <a:buFont typeface="Wingdings" panose="05000000000000000000" pitchFamily="2" charset="2"/>
              <a:buChar char="Ø"/>
            </a:pPr>
            <a:endParaRPr lang="en-GB" sz="1000"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marL="514350" indent="-285750">
              <a:spcAft>
                <a:spcPts val="0"/>
              </a:spcAft>
              <a:buFont typeface="Wingdings" panose="05000000000000000000" pitchFamily="2" charset="2"/>
              <a:buChar char="Ø"/>
            </a:pPr>
            <a:r>
              <a:rPr lang="en-GB" sz="2000" dirty="0">
                <a:solidFill>
                  <a:srgbClr val="002060"/>
                </a:solidFill>
                <a:latin typeface="Arial" panose="020B0604020202020204" pitchFamily="34" charset="0"/>
                <a:ea typeface="Calibri" panose="020F0502020204030204" pitchFamily="34" charset="0"/>
                <a:cs typeface="Arial" panose="020B0604020202020204" pitchFamily="34" charset="0"/>
              </a:rPr>
              <a:t>All plates, cutlery and cups are washed in a dishwasher.</a:t>
            </a:r>
          </a:p>
          <a:p>
            <a:pPr marL="514350" indent="-285750">
              <a:spcAft>
                <a:spcPts val="0"/>
              </a:spcAft>
              <a:buFont typeface="Wingdings" panose="05000000000000000000" pitchFamily="2" charset="2"/>
              <a:buChar char="Ø"/>
            </a:pPr>
            <a:endParaRPr lang="en-GB" sz="1000"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marL="514350" indent="-285750">
              <a:spcAft>
                <a:spcPts val="0"/>
              </a:spcAft>
              <a:buFont typeface="Wingdings" panose="05000000000000000000" pitchFamily="2" charset="2"/>
              <a:buChar char="Ø"/>
            </a:pPr>
            <a:r>
              <a:rPr lang="en-GB" sz="2000" dirty="0">
                <a:solidFill>
                  <a:srgbClr val="002060"/>
                </a:solidFill>
                <a:latin typeface="Arial" panose="020B0604020202020204" pitchFamily="34" charset="0"/>
                <a:ea typeface="Calibri" panose="020F0502020204030204" pitchFamily="34" charset="0"/>
                <a:cs typeface="Arial" panose="020B0604020202020204" pitchFamily="34" charset="0"/>
              </a:rPr>
              <a:t>A record of what each child has eaten/ drank is noted and shared with the parent at collection time.</a:t>
            </a:r>
          </a:p>
          <a:p>
            <a:pPr marL="514350" indent="-285750">
              <a:spcAft>
                <a:spcPts val="0"/>
              </a:spcAft>
              <a:buFont typeface="Wingdings" panose="05000000000000000000" pitchFamily="2" charset="2"/>
              <a:buChar char="Ø"/>
            </a:pPr>
            <a:endParaRPr lang="en-GB" sz="1000"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marL="514350" indent="-285750">
              <a:spcAft>
                <a:spcPts val="0"/>
              </a:spcAft>
              <a:buFont typeface="Wingdings" panose="05000000000000000000" pitchFamily="2" charset="2"/>
              <a:buChar char="Ø"/>
            </a:pPr>
            <a:r>
              <a:rPr lang="en-GB" sz="2000" dirty="0" err="1">
                <a:solidFill>
                  <a:srgbClr val="002060"/>
                </a:solidFill>
                <a:latin typeface="Arial" panose="020B0604020202020204" pitchFamily="34" charset="0"/>
                <a:ea typeface="Calibri" panose="020F0502020204030204" pitchFamily="34" charset="0"/>
                <a:cs typeface="Arial" panose="020B0604020202020204" pitchFamily="34" charset="0"/>
              </a:rPr>
              <a:t>Cooksafe</a:t>
            </a:r>
            <a:r>
              <a:rPr lang="en-GB" sz="2000" dirty="0">
                <a:solidFill>
                  <a:srgbClr val="002060"/>
                </a:solidFill>
                <a:latin typeface="Arial" panose="020B0604020202020204" pitchFamily="34" charset="0"/>
                <a:ea typeface="Calibri" panose="020F0502020204030204" pitchFamily="34" charset="0"/>
                <a:cs typeface="Arial" panose="020B0604020202020204" pitchFamily="34" charset="0"/>
              </a:rPr>
              <a:t> procedures are followed and relevant records retained. </a:t>
            </a:r>
          </a:p>
        </p:txBody>
      </p:sp>
    </p:spTree>
    <p:extLst>
      <p:ext uri="{BB962C8B-B14F-4D97-AF65-F5344CB8AC3E}">
        <p14:creationId xmlns:p14="http://schemas.microsoft.com/office/powerpoint/2010/main" val="1611401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1929</Words>
  <Application>Microsoft Office PowerPoint</Application>
  <PresentationFormat>Widescreen</PresentationFormat>
  <Paragraphs>132</Paragraphs>
  <Slides>11</Slides>
  <Notes>11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arial</vt:lpstr>
      <vt:lpstr>arial</vt:lpstr>
      <vt:lpstr>Calibri</vt:lpstr>
      <vt:lpstr>Calibri Light</vt:lpstr>
      <vt:lpstr>Comic Sans MS</vt:lpstr>
      <vt:lpstr>Courier New</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Education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Mccabe</dc:creator>
  <cp:lastModifiedBy>Lisa Mccabe</cp:lastModifiedBy>
  <cp:revision>2</cp:revision>
  <dcterms:created xsi:type="dcterms:W3CDTF">2020-06-22T08:20:19Z</dcterms:created>
  <dcterms:modified xsi:type="dcterms:W3CDTF">2020-06-22T10:27:32Z</dcterms:modified>
</cp:coreProperties>
</file>