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5" r:id="rId2"/>
  </p:sldMasterIdLst>
  <p:notesMasterIdLst>
    <p:notesMasterId r:id="rId17"/>
  </p:notesMasterIdLst>
  <p:handoutMasterIdLst>
    <p:handoutMasterId r:id="rId18"/>
  </p:handoutMasterIdLst>
  <p:sldIdLst>
    <p:sldId id="267" r:id="rId3"/>
    <p:sldId id="292" r:id="rId4"/>
    <p:sldId id="279" r:id="rId5"/>
    <p:sldId id="280" r:id="rId6"/>
    <p:sldId id="288" r:id="rId7"/>
    <p:sldId id="268" r:id="rId8"/>
    <p:sldId id="286" r:id="rId9"/>
    <p:sldId id="275" r:id="rId10"/>
    <p:sldId id="258" r:id="rId11"/>
    <p:sldId id="295" r:id="rId12"/>
    <p:sldId id="291" r:id="rId13"/>
    <p:sldId id="296" r:id="rId14"/>
    <p:sldId id="283" r:id="rId15"/>
    <p:sldId id="287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333399"/>
    <a:srgbClr val="91A932"/>
    <a:srgbClr val="1C1C54"/>
    <a:srgbClr val="272777"/>
    <a:srgbClr val="00A8A4"/>
    <a:srgbClr val="00C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675ADC-E925-45F3-8B5D-DF5F07C9B4C6}" type="datetimeFigureOut">
              <a:rPr lang="en-US"/>
              <a:pPr>
                <a:defRPr/>
              </a:pPr>
              <a:t>12/19/2013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0A529A-BD45-44DF-B8E8-6FD1288D1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0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4D563E-100C-4389-96D5-E36742CCE3EF}" type="datetimeFigureOut">
              <a:rPr lang="en-US"/>
              <a:pPr>
                <a:defRPr/>
              </a:pPr>
              <a:t>12/19/2013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2FABE-A08C-4AD0-A132-04B694BEE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Tailor the first activity to the group attending. Plenary discussion of what is known and of questions remaining. Take  a couple of minutes to note which questions the video answers.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5895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0"/>
            <a:ext cx="3952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6" descr="falkirk_wheel_ssuk_41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C_Education Logo 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3979550834_b8c29168c3_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13" descr="FC_Education 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Learning to Achieve 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15888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76250"/>
            <a:ext cx="2249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7950" y="476250"/>
            <a:ext cx="1417638" cy="288925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292725" y="0"/>
            <a:ext cx="215900" cy="115888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76250"/>
            <a:ext cx="33035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8" name="Picture 12" descr="falkirk_wheel_ssuk_411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4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3979550834_b8c29168c3_o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054" name="Picture 5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16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7" name="Picture 8" descr="Learning to Achieve 28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15888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rtLloyxT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 sz="quarter"/>
          </p:nvPr>
        </p:nvSpPr>
        <p:spPr>
          <a:xfrm>
            <a:off x="0" y="2130425"/>
            <a:ext cx="9144000" cy="2298707"/>
          </a:xfrm>
        </p:spPr>
        <p:txBody>
          <a:bodyPr/>
          <a:lstStyle/>
          <a:p>
            <a:pPr eaLnBrk="1" hangingPunct="1"/>
            <a:r>
              <a:rPr lang="en-GB" dirty="0" smtClean="0"/>
              <a:t>Teaching for </a:t>
            </a:r>
            <a:r>
              <a:rPr lang="en-GB" dirty="0" smtClean="0"/>
              <a:t>Deep Learning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the Higher </a:t>
            </a:r>
            <a:r>
              <a:rPr lang="en-GB" dirty="0" smtClean="0"/>
              <a:t>Order Skills (1)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sz="quarter" idx="1"/>
          </p:nvPr>
        </p:nvSpPr>
        <p:spPr>
          <a:xfrm>
            <a:off x="1357290" y="5000636"/>
            <a:ext cx="6400800" cy="752468"/>
          </a:xfrm>
        </p:spPr>
        <p:txBody>
          <a:bodyPr/>
          <a:lstStyle/>
          <a:p>
            <a:pPr eaLnBrk="1" hangingPunct="1"/>
            <a:endParaRPr lang="en-GB" sz="2800" dirty="0" smtClean="0">
              <a:solidFill>
                <a:srgbClr val="00539B"/>
              </a:solidFill>
            </a:endParaRPr>
          </a:p>
          <a:p>
            <a:pPr eaLnBrk="1" hangingPunct="1"/>
            <a:r>
              <a:rPr lang="en-GB" sz="2800" dirty="0" smtClean="0"/>
              <a:t>Session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Use Bloom’s triangle activity to assign tasks to HOS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smtClean="0"/>
              <a:t>Hand out 2</a:t>
            </a:r>
            <a:r>
              <a:rPr lang="en-GB" sz="2800" dirty="0" smtClean="0"/>
              <a:t> – 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What would emerging and advanced examples of this look like? How much do I integrate Higher Order Skills into my practice?</a:t>
            </a:r>
          </a:p>
          <a:p>
            <a:endParaRPr lang="en-GB" sz="2800" dirty="0" smtClean="0"/>
          </a:p>
          <a:p>
            <a:r>
              <a:rPr lang="en-GB" sz="2800" dirty="0" smtClean="0"/>
              <a:t>Use as focus for paired interview of random partner to respond to:  Which HOS have you used in recent lessons? How did it go? </a:t>
            </a:r>
            <a:endParaRPr lang="en-GB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None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Individuals record their own progress and define next steps</a:t>
            </a:r>
          </a:p>
          <a:p>
            <a:endParaRPr lang="en-GB" sz="2800" dirty="0" smtClean="0"/>
          </a:p>
          <a:p>
            <a:r>
              <a:rPr lang="en-GB" sz="2800" dirty="0" smtClean="0"/>
              <a:t>Monitor the extent of their use of HOS and note which are used and which ones recur most often</a:t>
            </a:r>
          </a:p>
          <a:p>
            <a:endParaRPr lang="en-GB" sz="2800" dirty="0" smtClean="0"/>
          </a:p>
          <a:p>
            <a:r>
              <a:rPr lang="en-GB" sz="2800" dirty="0" smtClean="0"/>
              <a:t>Consider using the Excellence group taxonomy at the bottom of handout 1 – is this more or less useful to you?</a:t>
            </a:r>
            <a:endParaRPr lang="en-GB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Where is your understanding of higher order skill taxonomies and their use now?</a:t>
            </a:r>
          </a:p>
          <a:p>
            <a:endParaRPr lang="en-GB" dirty="0" smtClean="0"/>
          </a:p>
          <a:p>
            <a:r>
              <a:rPr lang="en-GB" dirty="0" smtClean="0"/>
              <a:t>Impact – rating 1 – 6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Reflective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dirty="0" smtClean="0"/>
              <a:t>What are higher order skills?</a:t>
            </a:r>
          </a:p>
          <a:p>
            <a:r>
              <a:rPr lang="en-GB" dirty="0" smtClean="0"/>
              <a:t>What is Bloom’s taxonomy? What role does it play in Curriculum for Excellence?</a:t>
            </a:r>
          </a:p>
          <a:p>
            <a:r>
              <a:rPr lang="en-GB" dirty="0" smtClean="0"/>
              <a:t>Which skills are essential learning for 21st century pupils? Why?</a:t>
            </a:r>
          </a:p>
          <a:p>
            <a:r>
              <a:rPr lang="en-GB" dirty="0" smtClean="0"/>
              <a:t>Which HOS are integrated into my teaching?</a:t>
            </a:r>
          </a:p>
          <a:p>
            <a:r>
              <a:rPr lang="en-GB" dirty="0" smtClean="0"/>
              <a:t>Which HOS skills do I use most? Why might this be?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We are developing knowledge and understanding of the higher order skills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 smtClean="0"/>
              <a:t>I can:</a:t>
            </a:r>
          </a:p>
          <a:p>
            <a:pPr lvl="0"/>
            <a:r>
              <a:rPr lang="en-GB" sz="2800" dirty="0" smtClean="0"/>
              <a:t>Increase my knowledge of the higher order skills 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Understand how these skills can be organised using taxonomies</a:t>
            </a:r>
          </a:p>
          <a:p>
            <a:endParaRPr lang="en-GB" sz="2800" dirty="0" smtClean="0"/>
          </a:p>
          <a:p>
            <a:r>
              <a:rPr lang="en-GB" sz="2800" dirty="0" smtClean="0"/>
              <a:t>Identify and evaluate an example of these skills within my practice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Where is your understanding of the higher order skills at the moment on a rating of 1 – 6?</a:t>
            </a:r>
          </a:p>
          <a:p>
            <a:endParaRPr lang="en-GB" dirty="0" smtClean="0"/>
          </a:p>
          <a:p>
            <a:r>
              <a:rPr lang="en-GB" dirty="0" smtClean="0"/>
              <a:t>1 being low understanding</a:t>
            </a:r>
          </a:p>
          <a:p>
            <a:endParaRPr lang="en-GB" dirty="0" smtClean="0"/>
          </a:p>
          <a:p>
            <a:r>
              <a:rPr lang="en-GB" dirty="0" smtClean="0"/>
              <a:t>6 being high understanding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Format 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Welcome </a:t>
            </a:r>
          </a:p>
          <a:p>
            <a:r>
              <a:rPr lang="en-GB" dirty="0" smtClean="0"/>
              <a:t>Whole group task – Round Robin, carousel to share, video</a:t>
            </a:r>
          </a:p>
          <a:p>
            <a:r>
              <a:rPr lang="en-GB" dirty="0" smtClean="0"/>
              <a:t>Individual task – Hand out 1</a:t>
            </a:r>
          </a:p>
          <a:p>
            <a:r>
              <a:rPr lang="en-GB" dirty="0" smtClean="0"/>
              <a:t>Paired task – Bloom’s triangle – assign tasks to HOS</a:t>
            </a:r>
          </a:p>
          <a:p>
            <a:r>
              <a:rPr lang="en-GB" dirty="0" smtClean="0"/>
              <a:t>Group task – Handout 2 &amp; discussion</a:t>
            </a:r>
          </a:p>
          <a:p>
            <a:r>
              <a:rPr lang="en-GB" dirty="0" smtClean="0"/>
              <a:t>Action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None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Group Task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Round Robin, Team Relay or chosen method to gather and record existing understanding of HOS as notes and words on a flip chart sheet</a:t>
            </a:r>
          </a:p>
          <a:p>
            <a:r>
              <a:rPr lang="en-GB" dirty="0" smtClean="0"/>
              <a:t>Carousel or share whole group responses to these records – record any questions the group has</a:t>
            </a:r>
          </a:p>
          <a:p>
            <a:r>
              <a:rPr lang="en-GB" dirty="0" smtClean="0"/>
              <a:t>View Kier Bloomer video 6.1– discuss which aspects the group already had understanding of and also which of their questions have been </a:t>
            </a:r>
            <a:r>
              <a:rPr lang="en-GB" dirty="0"/>
              <a:t>answered </a:t>
            </a:r>
            <a:r>
              <a:rPr lang="en-GB" dirty="0">
                <a:hlinkClick r:id="rId3"/>
              </a:rPr>
              <a:t>http://youtu.be/-</a:t>
            </a:r>
            <a:r>
              <a:rPr lang="en-GB" dirty="0" smtClean="0">
                <a:hlinkClick r:id="rId3"/>
              </a:rPr>
              <a:t>rtLloyxTUk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Individual Task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Study </a:t>
            </a:r>
            <a:r>
              <a:rPr lang="en-GB" sz="2800" b="1" dirty="0" smtClean="0"/>
              <a:t>Hand out 1</a:t>
            </a:r>
            <a:r>
              <a:rPr lang="en-GB" sz="2800" dirty="0" smtClean="0"/>
              <a:t> – Bloom’s and HOS taxonomies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owerPoint Templates">
  <a:themeElements>
    <a:clrScheme name="Master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PowerPoint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 Templates</Template>
  <TotalTime>1173</TotalTime>
  <Words>443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Master PowerPoint Templates</vt:lpstr>
      <vt:lpstr>3_Custom Design</vt:lpstr>
      <vt:lpstr>Teaching for Deep Learning and the Higher Order Skills (1) </vt:lpstr>
      <vt:lpstr>Reflective Questions</vt:lpstr>
      <vt:lpstr>Learning Intention</vt:lpstr>
      <vt:lpstr>Success Criteria</vt:lpstr>
      <vt:lpstr>Impact</vt:lpstr>
      <vt:lpstr>Format :</vt:lpstr>
      <vt:lpstr>Pre-task</vt:lpstr>
      <vt:lpstr>Whole Group Task</vt:lpstr>
      <vt:lpstr>Individual Task</vt:lpstr>
      <vt:lpstr>Paired Task</vt:lpstr>
      <vt:lpstr>Group Task</vt:lpstr>
      <vt:lpstr>Extension Task</vt:lpstr>
      <vt:lpstr>Teacher Action Plan</vt:lpstr>
      <vt:lpstr>Evaluation</vt:lpstr>
    </vt:vector>
  </TitlesOfParts>
  <Company>Education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stquicat02</dc:creator>
  <cp:lastModifiedBy>Yvonne McBlain</cp:lastModifiedBy>
  <cp:revision>95</cp:revision>
  <dcterms:created xsi:type="dcterms:W3CDTF">2010-02-18T09:46:10Z</dcterms:created>
  <dcterms:modified xsi:type="dcterms:W3CDTF">2013-12-19T09:36:50Z</dcterms:modified>
</cp:coreProperties>
</file>