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0"/>
  </p:notesMasterIdLst>
  <p:sldIdLst>
    <p:sldId id="256" r:id="rId2"/>
    <p:sldId id="269" r:id="rId3"/>
    <p:sldId id="258" r:id="rId4"/>
    <p:sldId id="259" r:id="rId5"/>
    <p:sldId id="264" r:id="rId6"/>
    <p:sldId id="265" r:id="rId7"/>
    <p:sldId id="266" r:id="rId8"/>
    <p:sldId id="270" r:id="rId9"/>
    <p:sldId id="271" r:id="rId10"/>
    <p:sldId id="267" r:id="rId11"/>
    <p:sldId id="273" r:id="rId12"/>
    <p:sldId id="274" r:id="rId13"/>
    <p:sldId id="275" r:id="rId14"/>
    <p:sldId id="276" r:id="rId15"/>
    <p:sldId id="277" r:id="rId16"/>
    <p:sldId id="278"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19" autoAdjust="0"/>
  </p:normalViewPr>
  <p:slideViewPr>
    <p:cSldViewPr>
      <p:cViewPr varScale="1">
        <p:scale>
          <a:sx n="63" d="100"/>
          <a:sy n="63" d="100"/>
        </p:scale>
        <p:origin x="7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06B9E-D2C0-48BD-A31A-AD0B63D1A8DD}" type="datetimeFigureOut">
              <a:rPr lang="en-US" smtClean="0"/>
              <a:t>6/11/2014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50824D-C837-403F-87E8-FFBFF0AB1842}" type="slidenum">
              <a:rPr lang="en-GB" smtClean="0"/>
              <a:t>‹#›</a:t>
            </a:fld>
            <a:endParaRPr lang="en-GB"/>
          </a:p>
        </p:txBody>
      </p:sp>
    </p:spTree>
    <p:extLst>
      <p:ext uri="{BB962C8B-B14F-4D97-AF65-F5344CB8AC3E}">
        <p14:creationId xmlns:p14="http://schemas.microsoft.com/office/powerpoint/2010/main" val="35068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work you have done so far has helped you realise what you understand and perhaps where some of the gaps in your understanding might be. Today we are going to try to get better at seeing how and where to use the things we know and can do. </a:t>
            </a:r>
            <a:r>
              <a:rPr lang="en-GB" baseline="0" dirty="0" err="1" smtClean="0"/>
              <a:t>CfE</a:t>
            </a:r>
            <a:r>
              <a:rPr lang="en-GB" baseline="0" dirty="0" smtClean="0"/>
              <a:t> wants us to understand things so deeply that we can use them in their part of the curriculum, but also notice when they could be useful in other areas of the curriculum. The people who developed </a:t>
            </a:r>
            <a:r>
              <a:rPr lang="en-GB" baseline="0" dirty="0" err="1" smtClean="0"/>
              <a:t>CfE</a:t>
            </a:r>
            <a:r>
              <a:rPr lang="en-GB" baseline="0" dirty="0" smtClean="0"/>
              <a:t> really want us to notice how one bit of learning connects up with another. They call this interdisciplinary learning and they think this is one of the ways that we can get ready for whatever jobs we might need to do in the future.</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2</a:t>
            </a:fld>
            <a:endParaRPr lang="en-GB"/>
          </a:p>
        </p:txBody>
      </p:sp>
    </p:spTree>
    <p:extLst>
      <p:ext uri="{BB962C8B-B14F-4D97-AF65-F5344CB8AC3E}">
        <p14:creationId xmlns:p14="http://schemas.microsoft.com/office/powerpoint/2010/main" val="194713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 minutes study time, 2 minutes to discuss. Revise</a:t>
            </a:r>
            <a:r>
              <a:rPr lang="en-GB" baseline="0" dirty="0" smtClean="0"/>
              <a:t> group answer on sheet using different colour pen. </a:t>
            </a:r>
          </a:p>
          <a:p>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11</a:t>
            </a:fld>
            <a:endParaRPr lang="en-GB"/>
          </a:p>
        </p:txBody>
      </p:sp>
    </p:spTree>
    <p:extLst>
      <p:ext uri="{BB962C8B-B14F-4D97-AF65-F5344CB8AC3E}">
        <p14:creationId xmlns:p14="http://schemas.microsoft.com/office/powerpoint/2010/main" val="3180677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Identifying</a:t>
            </a:r>
            <a:r>
              <a:rPr lang="en-GB" baseline="0" dirty="0" smtClean="0"/>
              <a:t> learning in different areas of the curriculum. </a:t>
            </a:r>
            <a:r>
              <a:rPr lang="en-GB" dirty="0" smtClean="0"/>
              <a:t>Slamannan project.</a:t>
            </a:r>
            <a:r>
              <a:rPr lang="en-GB" baseline="0" dirty="0" smtClean="0"/>
              <a:t> Pupils worked with RSPB &amp; Scottish Natural Heritage to find out where the bean geese go to breed and spend the summer. Which subjects or areas of the curriculum do these tasks fit with? Draw a line between these subjects on your curriculum map. Peer assessment monitored by me – give feedback. All write “Slamannan Been Goose project connects” on this line ** Check whether pupils realise that science splits into biology, </a:t>
            </a:r>
            <a:r>
              <a:rPr lang="en-GB" baseline="0" dirty="0" err="1" smtClean="0"/>
              <a:t>etc</a:t>
            </a:r>
            <a:r>
              <a:rPr lang="en-GB" baseline="0" dirty="0" smtClean="0"/>
              <a:t> AND social studies splits into geography/people, place &amp; environment</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12</a:t>
            </a:fld>
            <a:endParaRPr lang="en-GB"/>
          </a:p>
        </p:txBody>
      </p:sp>
    </p:spTree>
    <p:extLst>
      <p:ext uri="{BB962C8B-B14F-4D97-AF65-F5344CB8AC3E}">
        <p14:creationId xmlns:p14="http://schemas.microsoft.com/office/powerpoint/2010/main" val="2024043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look at what you understand</a:t>
            </a:r>
            <a:r>
              <a:rPr lang="en-GB" baseline="0" dirty="0" smtClean="0"/>
              <a:t> now. Give pupils time to read task. Check understanding by random lolly stick or fist of 5. 10 minute task, give some verbal feedback from observations of work in progress.</a:t>
            </a:r>
          </a:p>
          <a:p>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13</a:t>
            </a:fld>
            <a:endParaRPr lang="en-GB"/>
          </a:p>
        </p:txBody>
      </p:sp>
    </p:spTree>
    <p:extLst>
      <p:ext uri="{BB962C8B-B14F-4D97-AF65-F5344CB8AC3E}">
        <p14:creationId xmlns:p14="http://schemas.microsoft.com/office/powerpoint/2010/main" val="307869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story of using maths</a:t>
            </a:r>
            <a:r>
              <a:rPr lang="en-GB" baseline="0" dirty="0" smtClean="0"/>
              <a:t> (geometry – Pythagoras Theorem) to work out how much material was needed for new kitchen roof. Share anecdote about lack of cash and wet weather – great pressure to get it right, and great relief when my maths education proved useful. Emphasise that we are searching for a real life example if possible.</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14</a:t>
            </a:fld>
            <a:endParaRPr lang="en-GB"/>
          </a:p>
        </p:txBody>
      </p:sp>
    </p:spTree>
    <p:extLst>
      <p:ext uri="{BB962C8B-B14F-4D97-AF65-F5344CB8AC3E}">
        <p14:creationId xmlns:p14="http://schemas.microsoft.com/office/powerpoint/2010/main" val="228297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Demonstrate with my ceiling example – make it clear that this is applying knowledge, understanding and skills in a new or unusual way. See next slide for examples</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15</a:t>
            </a:fld>
            <a:endParaRPr lang="en-GB"/>
          </a:p>
        </p:txBody>
      </p:sp>
    </p:spTree>
    <p:extLst>
      <p:ext uri="{BB962C8B-B14F-4D97-AF65-F5344CB8AC3E}">
        <p14:creationId xmlns:p14="http://schemas.microsoft.com/office/powerpoint/2010/main" val="272677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simple</a:t>
            </a:r>
            <a:r>
              <a:rPr lang="en-GB" baseline="0" dirty="0" smtClean="0"/>
              <a:t> examples. We are also aiming for specific examples like the Pythagoras roof problem – use the word apply as well as use to begin to convey the dual meaning.</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16</a:t>
            </a:fld>
            <a:endParaRPr lang="en-GB"/>
          </a:p>
        </p:txBody>
      </p:sp>
    </p:spTree>
    <p:extLst>
      <p:ext uri="{BB962C8B-B14F-4D97-AF65-F5344CB8AC3E}">
        <p14:creationId xmlns:p14="http://schemas.microsoft.com/office/powerpoint/2010/main" val="2086762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Pupils could take a walking tour, or could turn</a:t>
            </a:r>
            <a:r>
              <a:rPr lang="en-GB" baseline="0" dirty="0" smtClean="0"/>
              <a:t> the sheets into a physical book or pdf document available in shared area. Pupils could keep on adding to theirs if they like? Explore how useful or interested pupils would be in this, and their feedback from the task if time allows before moving on to the assessment task.</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17</a:t>
            </a:fld>
            <a:endParaRPr lang="en-GB"/>
          </a:p>
        </p:txBody>
      </p:sp>
    </p:spTree>
    <p:extLst>
      <p:ext uri="{BB962C8B-B14F-4D97-AF65-F5344CB8AC3E}">
        <p14:creationId xmlns:p14="http://schemas.microsoft.com/office/powerpoint/2010/main" val="2574602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Give time for pupils to </a:t>
            </a:r>
            <a:r>
              <a:rPr lang="en-GB" dirty="0" smtClean="0"/>
              <a:t>complete the table – explain that the top two are new and we are measuring our</a:t>
            </a:r>
            <a:r>
              <a:rPr lang="en-GB" baseline="0" dirty="0" smtClean="0"/>
              <a:t> progress in the last one for the first time. This is our way to check how good this learning experience has been for pupils. If most of them mark green then it has been successful – check whether pupils can suggest this as a way to measure success for me and any teacher using this lesson to help their pupils </a:t>
            </a:r>
            <a:r>
              <a:rPr lang="en-GB" baseline="0" smtClean="0"/>
              <a:t>learn better.</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18</a:t>
            </a:fld>
            <a:endParaRPr lang="en-GB"/>
          </a:p>
        </p:txBody>
      </p:sp>
    </p:spTree>
    <p:extLst>
      <p:ext uri="{BB962C8B-B14F-4D97-AF65-F5344CB8AC3E}">
        <p14:creationId xmlns:p14="http://schemas.microsoft.com/office/powerpoint/2010/main" val="421568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Give time for pupils to study – can be revised later if we need to</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3</a:t>
            </a:fld>
            <a:endParaRPr lang="en-GB"/>
          </a:p>
        </p:txBody>
      </p:sp>
    </p:spTree>
    <p:extLst>
      <p:ext uri="{BB962C8B-B14F-4D97-AF65-F5344CB8AC3E}">
        <p14:creationId xmlns:p14="http://schemas.microsoft.com/office/powerpoint/2010/main" val="118672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Remind pupils of simple</a:t>
            </a:r>
            <a:r>
              <a:rPr lang="en-GB" baseline="0" dirty="0" smtClean="0"/>
              <a:t> homework thinking task and ask them to recall their thing now. Share my own example – drawing</a:t>
            </a:r>
          </a:p>
          <a:p>
            <a:r>
              <a:rPr lang="en-GB" baseline="0" dirty="0" smtClean="0"/>
              <a:t>Use questioning to check their understanding of the task on the slide.</a:t>
            </a:r>
          </a:p>
          <a:p>
            <a:r>
              <a:rPr lang="en-GB" baseline="0" dirty="0" smtClean="0"/>
              <a:t>Give out pairs of cards to randomise pairs if required – it may be better to stick with known partnerships to keep pupils comfortable. Make sure timings clear – use stopwatch or clock if required.</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4</a:t>
            </a:fld>
            <a:endParaRPr lang="en-GB"/>
          </a:p>
        </p:txBody>
      </p:sp>
    </p:spTree>
    <p:extLst>
      <p:ext uri="{BB962C8B-B14F-4D97-AF65-F5344CB8AC3E}">
        <p14:creationId xmlns:p14="http://schemas.microsoft.com/office/powerpoint/2010/main" val="2325673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questioning to check understanding of the task. Organise the joining of pairs or ask pupils for suggestions.</a:t>
            </a:r>
          </a:p>
          <a:p>
            <a:r>
              <a:rPr lang="en-GB" dirty="0" smtClean="0"/>
              <a:t>Check</a:t>
            </a:r>
            <a:r>
              <a:rPr lang="en-GB" baseline="0" dirty="0" smtClean="0"/>
              <a:t> pupil thinking of how to get task done in time available. Ask for suggestions for sharing these with whole class – displaying sheets on wall? Walking tour of groups?</a:t>
            </a:r>
            <a:endParaRPr lang="en-GB" dirty="0" smtClean="0"/>
          </a:p>
        </p:txBody>
      </p:sp>
      <p:sp>
        <p:nvSpPr>
          <p:cNvPr id="4" name="Slide Number Placeholder 3"/>
          <p:cNvSpPr>
            <a:spLocks noGrp="1"/>
          </p:cNvSpPr>
          <p:nvPr>
            <p:ph type="sldNum" sz="quarter" idx="10"/>
          </p:nvPr>
        </p:nvSpPr>
        <p:spPr/>
        <p:txBody>
          <a:bodyPr/>
          <a:lstStyle/>
          <a:p>
            <a:fld id="{F250824D-C837-403F-87E8-FFBFF0AB1842}" type="slidenum">
              <a:rPr lang="en-GB" smtClean="0"/>
              <a:t>5</a:t>
            </a:fld>
            <a:endParaRPr lang="en-GB"/>
          </a:p>
        </p:txBody>
      </p:sp>
    </p:spTree>
    <p:extLst>
      <p:ext uri="{BB962C8B-B14F-4D97-AF65-F5344CB8AC3E}">
        <p14:creationId xmlns:p14="http://schemas.microsoft.com/office/powerpoint/2010/main" val="312927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Encourage pupils to be as creative as possible with the method the</a:t>
            </a:r>
            <a:r>
              <a:rPr lang="en-GB" baseline="0" dirty="0" smtClean="0"/>
              <a:t>y use – mind map, drawing/chart, list</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6</a:t>
            </a:fld>
            <a:endParaRPr lang="en-GB"/>
          </a:p>
        </p:txBody>
      </p:sp>
    </p:spTree>
    <p:extLst>
      <p:ext uri="{BB962C8B-B14F-4D97-AF65-F5344CB8AC3E}">
        <p14:creationId xmlns:p14="http://schemas.microsoft.com/office/powerpoint/2010/main" val="3662864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now trying to guide pupils towards understanding that some of the things they understand belong to what we call</a:t>
            </a:r>
            <a:r>
              <a:rPr lang="en-GB" baseline="0" dirty="0" smtClean="0"/>
              <a:t> The Curriculum – things which our society thinks they need to know. Traditionally this would be the subjects we are familiar with English, geography, etc. Use questioning to ascertain whether children are aware of these subjects and gather a list if applicable</a:t>
            </a:r>
            <a:r>
              <a:rPr lang="en-GB" baseline="0" dirty="0" smtClean="0"/>
              <a:t>. Use group time to allow children to record prior knowledge of the curriculum</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7</a:t>
            </a:fld>
            <a:endParaRPr lang="en-GB"/>
          </a:p>
        </p:txBody>
      </p:sp>
    </p:spTree>
    <p:extLst>
      <p:ext uri="{BB962C8B-B14F-4D97-AF65-F5344CB8AC3E}">
        <p14:creationId xmlns:p14="http://schemas.microsoft.com/office/powerpoint/2010/main" val="3014478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Wee thinking and learning pause. Check progress so far. Reminder of what we are doing today and link to moving onto how </a:t>
            </a:r>
            <a:r>
              <a:rPr lang="en-GB" baseline="0" dirty="0" err="1" smtClean="0"/>
              <a:t>chn</a:t>
            </a:r>
            <a:r>
              <a:rPr lang="en-GB" baseline="0" dirty="0" smtClean="0"/>
              <a:t> use their learning and why it is useful.</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8</a:t>
            </a:fld>
            <a:endParaRPr lang="en-GB"/>
          </a:p>
        </p:txBody>
      </p:sp>
    </p:spTree>
    <p:extLst>
      <p:ext uri="{BB962C8B-B14F-4D97-AF65-F5344CB8AC3E}">
        <p14:creationId xmlns:p14="http://schemas.microsoft.com/office/powerpoint/2010/main" val="559287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Tell pupils these</a:t>
            </a:r>
            <a:r>
              <a:rPr lang="en-GB" baseline="0" dirty="0" smtClean="0"/>
              <a:t> are very difficult questions – don’t worry if you don’t feel you know the answers – we just want to give you a chance to record your ideas just now so that you can compare how your thinking develops during the lesson</a:t>
            </a:r>
            <a:r>
              <a:rPr lang="en-GB" baseline="0" dirty="0" smtClean="0"/>
              <a:t>. Aim to end with a diagram of the curriculum co-created</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9</a:t>
            </a:fld>
            <a:endParaRPr lang="en-GB"/>
          </a:p>
        </p:txBody>
      </p:sp>
    </p:spTree>
    <p:extLst>
      <p:ext uri="{BB962C8B-B14F-4D97-AF65-F5344CB8AC3E}">
        <p14:creationId xmlns:p14="http://schemas.microsoft.com/office/powerpoint/2010/main" val="4258607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the green folder and washing machine diagram</a:t>
            </a:r>
            <a:r>
              <a:rPr lang="en-GB" baseline="0" dirty="0" smtClean="0"/>
              <a:t> and Learning to Achieve. </a:t>
            </a:r>
            <a:r>
              <a:rPr lang="en-GB" dirty="0" smtClean="0"/>
              <a:t>If </a:t>
            </a:r>
            <a:r>
              <a:rPr lang="en-GB" dirty="0" smtClean="0"/>
              <a:t>traditional curriculum</a:t>
            </a:r>
            <a:r>
              <a:rPr lang="en-GB" baseline="0" dirty="0" smtClean="0"/>
              <a:t> has been established using previous slide, we can now discuss what is different about </a:t>
            </a:r>
            <a:r>
              <a:rPr lang="en-GB" baseline="0" dirty="0" err="1" smtClean="0"/>
              <a:t>CfE</a:t>
            </a:r>
            <a:r>
              <a:rPr lang="en-GB" baseline="0" dirty="0" smtClean="0"/>
              <a:t>. Give pupils time to discuss this before revealing bullet points. Gather prior knowledge using round robin at each group – passing pen on until group have run out of ideas. Take a walking tour to tick those you also have – this will help us pin point the common themes. Hopefully these will match with the rest of the bullet points – teach/share those which have not arisen naturally.</a:t>
            </a:r>
            <a:endParaRPr lang="en-GB" dirty="0"/>
          </a:p>
        </p:txBody>
      </p:sp>
      <p:sp>
        <p:nvSpPr>
          <p:cNvPr id="4" name="Slide Number Placeholder 3"/>
          <p:cNvSpPr>
            <a:spLocks noGrp="1"/>
          </p:cNvSpPr>
          <p:nvPr>
            <p:ph type="sldNum" sz="quarter" idx="10"/>
          </p:nvPr>
        </p:nvSpPr>
        <p:spPr/>
        <p:txBody>
          <a:bodyPr/>
          <a:lstStyle/>
          <a:p>
            <a:fld id="{F250824D-C837-403F-87E8-FFBFF0AB1842}" type="slidenum">
              <a:rPr lang="en-GB" smtClean="0"/>
              <a:t>10</a:t>
            </a:fld>
            <a:endParaRPr lang="en-GB"/>
          </a:p>
        </p:txBody>
      </p:sp>
    </p:spTree>
    <p:extLst>
      <p:ext uri="{BB962C8B-B14F-4D97-AF65-F5344CB8AC3E}">
        <p14:creationId xmlns:p14="http://schemas.microsoft.com/office/powerpoint/2010/main" val="255956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154781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206614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861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325716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82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2760567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1429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15117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242738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CB59E-2518-422C-AE08-AE588D60A11C}" type="datetimeFigureOut">
              <a:rPr lang="en-US" smtClean="0"/>
              <a:t>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353022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9CB59E-2518-422C-AE08-AE588D60A11C}" type="datetimeFigureOut">
              <a:rPr lang="en-US" smtClean="0"/>
              <a:t>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370458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9CB59E-2518-422C-AE08-AE588D60A11C}" type="datetimeFigureOut">
              <a:rPr lang="en-US" smtClean="0"/>
              <a:t>6/11/2014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57964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9CB59E-2518-422C-AE08-AE588D60A11C}" type="datetimeFigureOut">
              <a:rPr lang="en-US" smtClean="0"/>
              <a:t>6/11/2014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223159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CB59E-2518-422C-AE08-AE588D60A11C}" type="datetimeFigureOut">
              <a:rPr lang="en-US" smtClean="0"/>
              <a:t>6/11/2014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35756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CB59E-2518-422C-AE08-AE588D60A11C}" type="datetimeFigureOut">
              <a:rPr lang="en-US" smtClean="0"/>
              <a:t>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59287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CB59E-2518-422C-AE08-AE588D60A11C}" type="datetimeFigureOut">
              <a:rPr lang="en-US" smtClean="0"/>
              <a:t>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D8BB-82E9-4B97-A5AF-B1136C795D79}" type="slidenum">
              <a:rPr lang="en-GB" smtClean="0"/>
              <a:t>‹#›</a:t>
            </a:fld>
            <a:endParaRPr lang="en-GB"/>
          </a:p>
        </p:txBody>
      </p:sp>
    </p:spTree>
    <p:extLst>
      <p:ext uri="{BB962C8B-B14F-4D97-AF65-F5344CB8AC3E}">
        <p14:creationId xmlns:p14="http://schemas.microsoft.com/office/powerpoint/2010/main" val="235820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9CB59E-2518-422C-AE08-AE588D60A11C}" type="datetimeFigureOut">
              <a:rPr lang="en-US" smtClean="0"/>
              <a:t>6/11/2014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AAFD8BB-82E9-4B97-A5AF-B1136C795D79}" type="slidenum">
              <a:rPr lang="en-GB" smtClean="0"/>
              <a:t>‹#›</a:t>
            </a:fld>
            <a:endParaRPr lang="en-GB"/>
          </a:p>
        </p:txBody>
      </p:sp>
    </p:spTree>
    <p:extLst>
      <p:ext uri="{BB962C8B-B14F-4D97-AF65-F5344CB8AC3E}">
        <p14:creationId xmlns:p14="http://schemas.microsoft.com/office/powerpoint/2010/main" val="137571742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mathsisfun.com/pythagoras.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7200" dirty="0" smtClean="0">
                <a:solidFill>
                  <a:schemeClr val="accent1">
                    <a:lumMod val="50000"/>
                  </a:schemeClr>
                </a:solidFill>
              </a:rPr>
              <a:t>Primary </a:t>
            </a:r>
            <a:r>
              <a:rPr lang="en-GB" sz="7200" dirty="0" smtClean="0">
                <a:solidFill>
                  <a:schemeClr val="accent1">
                    <a:lumMod val="50000"/>
                  </a:schemeClr>
                </a:solidFill>
              </a:rPr>
              <a:t>7</a:t>
            </a:r>
            <a:br>
              <a:rPr lang="en-GB" sz="7200" dirty="0" smtClean="0">
                <a:solidFill>
                  <a:schemeClr val="accent1">
                    <a:lumMod val="50000"/>
                  </a:schemeClr>
                </a:solidFill>
              </a:rPr>
            </a:br>
            <a:r>
              <a:rPr lang="en-GB" sz="7200" dirty="0" smtClean="0">
                <a:solidFill>
                  <a:schemeClr val="accent1">
                    <a:lumMod val="50000"/>
                  </a:schemeClr>
                </a:solidFill>
              </a:rPr>
              <a:t>Bankier PS</a:t>
            </a:r>
            <a:endParaRPr lang="en-GB" sz="7200" dirty="0">
              <a:solidFill>
                <a:schemeClr val="accent1">
                  <a:lumMod val="50000"/>
                </a:schemeClr>
              </a:solidFill>
            </a:endParaRPr>
          </a:p>
        </p:txBody>
      </p:sp>
      <p:sp>
        <p:nvSpPr>
          <p:cNvPr id="3" name="Subtitle 2"/>
          <p:cNvSpPr>
            <a:spLocks noGrp="1"/>
          </p:cNvSpPr>
          <p:nvPr>
            <p:ph type="subTitle" idx="1"/>
          </p:nvPr>
        </p:nvSpPr>
        <p:spPr/>
        <p:txBody>
          <a:bodyPr>
            <a:normAutofit/>
          </a:bodyPr>
          <a:lstStyle/>
          <a:p>
            <a:r>
              <a:rPr lang="en-GB" dirty="0" smtClean="0"/>
              <a:t>13</a:t>
            </a:r>
            <a:r>
              <a:rPr lang="en-GB" baseline="30000" dirty="0" smtClean="0"/>
              <a:t>th</a:t>
            </a:r>
            <a:r>
              <a:rPr lang="en-GB" dirty="0" smtClean="0"/>
              <a:t> June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solidFill>
                  <a:schemeClr val="accent1">
                    <a:lumMod val="50000"/>
                  </a:schemeClr>
                </a:solidFill>
              </a:rPr>
              <a:t>The Curriculum</a:t>
            </a:r>
            <a:endParaRPr lang="en-GB" sz="5400" dirty="0">
              <a:solidFill>
                <a:schemeClr val="accent1">
                  <a:lumMod val="50000"/>
                </a:schemeClr>
              </a:solidFill>
            </a:endParaRPr>
          </a:p>
        </p:txBody>
      </p:sp>
      <p:sp>
        <p:nvSpPr>
          <p:cNvPr id="3" name="Content Placeholder 2"/>
          <p:cNvSpPr>
            <a:spLocks noGrp="1"/>
          </p:cNvSpPr>
          <p:nvPr>
            <p:ph idx="1"/>
          </p:nvPr>
        </p:nvSpPr>
        <p:spPr>
          <a:xfrm>
            <a:off x="609599" y="1628800"/>
            <a:ext cx="6122641" cy="4412563"/>
          </a:xfrm>
        </p:spPr>
        <p:txBody>
          <a:bodyPr>
            <a:noAutofit/>
          </a:bodyPr>
          <a:lstStyle/>
          <a:p>
            <a:r>
              <a:rPr lang="en-GB" sz="2400" dirty="0" smtClean="0"/>
              <a:t>Curriculum for Excellence</a:t>
            </a:r>
          </a:p>
          <a:p>
            <a:r>
              <a:rPr lang="en-GB" sz="2400" dirty="0" smtClean="0"/>
              <a:t>The 4 capacities or purposes of the curriculum</a:t>
            </a:r>
          </a:p>
          <a:p>
            <a:r>
              <a:rPr lang="en-GB" sz="2400" dirty="0" smtClean="0"/>
              <a:t>How is it different?</a:t>
            </a:r>
          </a:p>
          <a:p>
            <a:r>
              <a:rPr lang="en-GB" sz="2400" dirty="0" smtClean="0"/>
              <a:t>Educating you for a future which isn’t here yet – how do we know what skills, knowledge and understanding you will need?</a:t>
            </a:r>
          </a:p>
          <a:p>
            <a:r>
              <a:rPr lang="en-GB" sz="2400" dirty="0" smtClean="0"/>
              <a:t>Helping you become independent in your learning – how can we do this?</a:t>
            </a:r>
            <a:endParaRPr lang="en-GB" sz="2400" dirty="0"/>
          </a:p>
        </p:txBody>
      </p:sp>
    </p:spTree>
    <p:extLst>
      <p:ext uri="{BB962C8B-B14F-4D97-AF65-F5344CB8AC3E}">
        <p14:creationId xmlns:p14="http://schemas.microsoft.com/office/powerpoint/2010/main" val="423835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2">
                    <a:lumMod val="50000"/>
                  </a:schemeClr>
                </a:solidFill>
              </a:rPr>
              <a:t>Study those big questions again – add to your answers if you want to:</a:t>
            </a:r>
            <a:br>
              <a:rPr lang="en-GB" dirty="0" smtClean="0">
                <a:solidFill>
                  <a:schemeClr val="accent2">
                    <a:lumMod val="50000"/>
                  </a:schemeClr>
                </a:solidFill>
              </a:rPr>
            </a:br>
            <a:r>
              <a:rPr lang="en-GB" dirty="0">
                <a:solidFill>
                  <a:schemeClr val="accent2">
                    <a:lumMod val="50000"/>
                  </a:schemeClr>
                </a:solidFill>
              </a:rPr>
              <a:t/>
            </a:r>
            <a:br>
              <a:rPr lang="en-GB" dirty="0">
                <a:solidFill>
                  <a:schemeClr val="accent2">
                    <a:lumMod val="50000"/>
                  </a:schemeClr>
                </a:solidFill>
              </a:rPr>
            </a:br>
            <a:endParaRPr lang="en-GB"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742950" indent="-742950">
              <a:buFont typeface="+mj-lt"/>
              <a:buAutoNum type="arabicPeriod"/>
            </a:pPr>
            <a:endParaRPr lang="en-GB" sz="3200" dirty="0" smtClean="0"/>
          </a:p>
          <a:p>
            <a:pPr marL="742950" indent="-742950">
              <a:buFont typeface="+mj-lt"/>
              <a:buAutoNum type="arabicPeriod"/>
            </a:pPr>
            <a:r>
              <a:rPr lang="en-GB" sz="3200" dirty="0" smtClean="0"/>
              <a:t>What </a:t>
            </a:r>
            <a:r>
              <a:rPr lang="en-GB" sz="3200" dirty="0"/>
              <a:t>is a curriculum?</a:t>
            </a:r>
          </a:p>
          <a:p>
            <a:pPr marL="742950" indent="-742950">
              <a:buFont typeface="+mj-lt"/>
              <a:buAutoNum type="arabicPeriod"/>
            </a:pPr>
            <a:r>
              <a:rPr lang="en-GB" sz="3200" dirty="0"/>
              <a:t>What is special about curriculum for excellence</a:t>
            </a:r>
            <a:r>
              <a:rPr lang="en-GB" sz="3200" dirty="0" smtClean="0"/>
              <a:t>?</a:t>
            </a:r>
          </a:p>
          <a:p>
            <a:pPr marL="742950" indent="-742950">
              <a:buFont typeface="+mj-lt"/>
              <a:buAutoNum type="arabicPeriod"/>
            </a:pPr>
            <a:r>
              <a:rPr lang="en-GB" sz="3200" dirty="0" smtClean="0">
                <a:solidFill>
                  <a:srgbClr val="FF0000"/>
                </a:solidFill>
              </a:rPr>
              <a:t>Let’s look at our curriculum chart</a:t>
            </a:r>
            <a:endParaRPr lang="en-GB" sz="3200" dirty="0">
              <a:solidFill>
                <a:srgbClr val="FF0000"/>
              </a:solidFill>
            </a:endParaRPr>
          </a:p>
          <a:p>
            <a:pPr marL="0" indent="0">
              <a:buNone/>
            </a:pPr>
            <a:endParaRPr lang="en-GB" sz="3200" dirty="0"/>
          </a:p>
        </p:txBody>
      </p:sp>
    </p:spTree>
    <p:extLst>
      <p:ext uri="{BB962C8B-B14F-4D97-AF65-F5344CB8AC3E}">
        <p14:creationId xmlns:p14="http://schemas.microsoft.com/office/powerpoint/2010/main" val="374683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Slamannan Bean Geese</a:t>
            </a:r>
            <a:endParaRPr lang="en-GB"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79512" y="3140968"/>
            <a:ext cx="4727889" cy="3545917"/>
          </a:xfrm>
        </p:spPr>
      </p:pic>
      <p:pic>
        <p:nvPicPr>
          <p:cNvPr id="6" name="Content Placeholder 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4283968" y="1270000"/>
            <a:ext cx="4608512" cy="3456384"/>
          </a:xfrm>
        </p:spPr>
      </p:pic>
      <p:sp>
        <p:nvSpPr>
          <p:cNvPr id="7" name="TextBox 6"/>
          <p:cNvSpPr txBox="1"/>
          <p:nvPr/>
        </p:nvSpPr>
        <p:spPr>
          <a:xfrm rot="21039031">
            <a:off x="58813" y="1189908"/>
            <a:ext cx="4969287" cy="1384995"/>
          </a:xfrm>
          <a:prstGeom prst="rect">
            <a:avLst/>
          </a:prstGeom>
          <a:noFill/>
        </p:spPr>
        <p:txBody>
          <a:bodyPr wrap="square" rtlCol="0">
            <a:spAutoFit/>
          </a:bodyPr>
          <a:lstStyle/>
          <a:p>
            <a:r>
              <a:rPr lang="en-GB" sz="2800" dirty="0" smtClean="0"/>
              <a:t>Canyon netting</a:t>
            </a:r>
          </a:p>
          <a:p>
            <a:r>
              <a:rPr lang="en-GB" sz="2800" dirty="0" smtClean="0"/>
              <a:t>Observing birds</a:t>
            </a:r>
          </a:p>
          <a:p>
            <a:r>
              <a:rPr lang="en-GB" sz="2800" dirty="0" smtClean="0"/>
              <a:t>Fitting birds with transmitters</a:t>
            </a:r>
            <a:endParaRPr lang="en-GB" sz="2800" dirty="0"/>
          </a:p>
        </p:txBody>
      </p:sp>
      <p:sp>
        <p:nvSpPr>
          <p:cNvPr id="8" name="TextBox 7"/>
          <p:cNvSpPr txBox="1"/>
          <p:nvPr/>
        </p:nvSpPr>
        <p:spPr>
          <a:xfrm rot="21109837">
            <a:off x="4958196" y="5014744"/>
            <a:ext cx="4310795" cy="1200329"/>
          </a:xfrm>
          <a:prstGeom prst="rect">
            <a:avLst/>
          </a:prstGeom>
          <a:noFill/>
        </p:spPr>
        <p:txBody>
          <a:bodyPr wrap="none" rtlCol="0">
            <a:spAutoFit/>
          </a:bodyPr>
          <a:lstStyle/>
          <a:p>
            <a:r>
              <a:rPr lang="en-GB" sz="2400" dirty="0" smtClean="0"/>
              <a:t>Plotting the birds’ journey</a:t>
            </a:r>
          </a:p>
          <a:p>
            <a:r>
              <a:rPr lang="en-GB" sz="2400" dirty="0" smtClean="0"/>
              <a:t>Learning about the weather &amp; </a:t>
            </a:r>
          </a:p>
          <a:p>
            <a:r>
              <a:rPr lang="en-GB" sz="2400" dirty="0" smtClean="0"/>
              <a:t>landscape in these places</a:t>
            </a:r>
            <a:endParaRPr lang="en-GB" sz="2400" dirty="0"/>
          </a:p>
        </p:txBody>
      </p:sp>
    </p:spTree>
    <p:extLst>
      <p:ext uri="{BB962C8B-B14F-4D97-AF65-F5344CB8AC3E}">
        <p14:creationId xmlns:p14="http://schemas.microsoft.com/office/powerpoint/2010/main" val="2615064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
            </a:r>
            <a:br>
              <a:rPr lang="en-GB" dirty="0" smtClean="0"/>
            </a:br>
            <a:r>
              <a:rPr lang="en-GB" sz="4900" dirty="0" smtClean="0">
                <a:solidFill>
                  <a:schemeClr val="accent1">
                    <a:lumMod val="50000"/>
                  </a:schemeClr>
                </a:solidFill>
              </a:rPr>
              <a:t>Look at your understanding chart. </a:t>
            </a:r>
            <a:endParaRPr lang="en-GB"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r>
              <a:rPr lang="en-GB" sz="2800" dirty="0" smtClean="0"/>
              <a:t>Choose something you understand really well. </a:t>
            </a:r>
          </a:p>
          <a:p>
            <a:r>
              <a:rPr lang="en-GB" sz="2800" dirty="0" smtClean="0"/>
              <a:t>Does this understanding connect 2 or more areas or subjects in the curriculum? If so, draw a line between them.</a:t>
            </a:r>
          </a:p>
          <a:p>
            <a:r>
              <a:rPr lang="en-GB" sz="2800" dirty="0" smtClean="0"/>
              <a:t>Write what your connected learning was on that line.</a:t>
            </a:r>
          </a:p>
          <a:p>
            <a:endParaRPr lang="en-GB" sz="2800" dirty="0"/>
          </a:p>
        </p:txBody>
      </p:sp>
      <p:sp>
        <p:nvSpPr>
          <p:cNvPr id="4" name="TextBox 3"/>
          <p:cNvSpPr txBox="1"/>
          <p:nvPr/>
        </p:nvSpPr>
        <p:spPr>
          <a:xfrm rot="21251200">
            <a:off x="4942894" y="5348866"/>
            <a:ext cx="4363952" cy="1384995"/>
          </a:xfrm>
          <a:prstGeom prst="rect">
            <a:avLst/>
          </a:prstGeom>
          <a:noFill/>
        </p:spPr>
        <p:txBody>
          <a:bodyPr wrap="none" rtlCol="0">
            <a:spAutoFit/>
          </a:bodyPr>
          <a:lstStyle/>
          <a:p>
            <a:r>
              <a:rPr lang="en-GB" sz="2800" dirty="0" smtClean="0">
                <a:solidFill>
                  <a:srgbClr val="FF0000"/>
                </a:solidFill>
              </a:rPr>
              <a:t>CARA said “Technology</a:t>
            </a:r>
          </a:p>
          <a:p>
            <a:r>
              <a:rPr lang="en-GB" sz="2800" dirty="0">
                <a:solidFill>
                  <a:srgbClr val="FF0000"/>
                </a:solidFill>
              </a:rPr>
              <a:t>T</a:t>
            </a:r>
            <a:r>
              <a:rPr lang="en-GB" sz="2800" dirty="0" smtClean="0">
                <a:solidFill>
                  <a:srgbClr val="FF0000"/>
                </a:solidFill>
              </a:rPr>
              <a:t>o help you communicate </a:t>
            </a:r>
          </a:p>
          <a:p>
            <a:r>
              <a:rPr lang="en-GB" sz="2800" dirty="0" smtClean="0">
                <a:solidFill>
                  <a:srgbClr val="FF0000"/>
                </a:solidFill>
              </a:rPr>
              <a:t>with others</a:t>
            </a:r>
            <a:endParaRPr lang="en-GB" sz="2800" dirty="0">
              <a:solidFill>
                <a:srgbClr val="FF0000"/>
              </a:solidFill>
            </a:endParaRPr>
          </a:p>
        </p:txBody>
      </p:sp>
      <p:sp>
        <p:nvSpPr>
          <p:cNvPr id="5" name="TextBox 4"/>
          <p:cNvSpPr txBox="1"/>
          <p:nvPr/>
        </p:nvSpPr>
        <p:spPr>
          <a:xfrm rot="438270">
            <a:off x="3320091" y="461149"/>
            <a:ext cx="4046301" cy="954107"/>
          </a:xfrm>
          <a:prstGeom prst="rect">
            <a:avLst/>
          </a:prstGeom>
          <a:noFill/>
        </p:spPr>
        <p:txBody>
          <a:bodyPr wrap="none" rtlCol="0">
            <a:spAutoFit/>
          </a:bodyPr>
          <a:lstStyle/>
          <a:p>
            <a:r>
              <a:rPr lang="en-GB" sz="2800" dirty="0" smtClean="0">
                <a:solidFill>
                  <a:srgbClr val="FF0000"/>
                </a:solidFill>
              </a:rPr>
              <a:t>ELLIS said PS3 Games</a:t>
            </a:r>
          </a:p>
          <a:p>
            <a:r>
              <a:rPr lang="en-GB" sz="2800" dirty="0" smtClean="0">
                <a:solidFill>
                  <a:srgbClr val="FF0000"/>
                </a:solidFill>
              </a:rPr>
              <a:t>“understand sport </a:t>
            </a:r>
            <a:r>
              <a:rPr lang="en-GB" sz="2800" dirty="0">
                <a:solidFill>
                  <a:srgbClr val="FF0000"/>
                </a:solidFill>
              </a:rPr>
              <a:t>more</a:t>
            </a:r>
            <a:r>
              <a:rPr lang="en-GB" sz="2800" dirty="0" smtClean="0">
                <a:solidFill>
                  <a:srgbClr val="FF0000"/>
                </a:solidFill>
              </a:rPr>
              <a:t>”</a:t>
            </a:r>
            <a:endParaRPr lang="en-GB" sz="2800" dirty="0">
              <a:solidFill>
                <a:srgbClr val="FF0000"/>
              </a:solidFill>
            </a:endParaRPr>
          </a:p>
        </p:txBody>
      </p:sp>
    </p:spTree>
    <p:extLst>
      <p:ext uri="{BB962C8B-B14F-4D97-AF65-F5344CB8AC3E}">
        <p14:creationId xmlns:p14="http://schemas.microsoft.com/office/powerpoint/2010/main" val="171920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have you </a:t>
            </a:r>
            <a:r>
              <a:rPr lang="en-GB" dirty="0" smtClean="0">
                <a:solidFill>
                  <a:srgbClr val="FF0000"/>
                </a:solidFill>
              </a:rPr>
              <a:t>USED</a:t>
            </a:r>
            <a:r>
              <a:rPr lang="en-GB" dirty="0" smtClean="0"/>
              <a:t> connected learning?</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27495" y="1914416"/>
            <a:ext cx="3259633" cy="4346178"/>
          </a:xfrm>
        </p:spPr>
      </p:pic>
      <p:sp>
        <p:nvSpPr>
          <p:cNvPr id="6" name="TextBox 5"/>
          <p:cNvSpPr txBox="1"/>
          <p:nvPr/>
        </p:nvSpPr>
        <p:spPr>
          <a:xfrm>
            <a:off x="323528" y="1930400"/>
            <a:ext cx="4574073" cy="4647426"/>
          </a:xfrm>
          <a:prstGeom prst="rect">
            <a:avLst/>
          </a:prstGeom>
          <a:noFill/>
        </p:spPr>
        <p:txBody>
          <a:bodyPr wrap="none" rtlCol="0">
            <a:spAutoFit/>
          </a:bodyPr>
          <a:lstStyle/>
          <a:p>
            <a:r>
              <a:rPr lang="en-GB" sz="2800" b="1" dirty="0" smtClean="0"/>
              <a:t>Mrs </a:t>
            </a:r>
            <a:r>
              <a:rPr lang="en-GB" sz="2800" b="1" dirty="0" err="1" smtClean="0"/>
              <a:t>McBlain’s</a:t>
            </a:r>
            <a:r>
              <a:rPr lang="en-GB" sz="2800" b="1" dirty="0" smtClean="0"/>
              <a:t> </a:t>
            </a:r>
          </a:p>
          <a:p>
            <a:r>
              <a:rPr lang="en-GB" sz="2800" b="1" dirty="0" smtClean="0"/>
              <a:t>kitchen ceiling problem:</a:t>
            </a:r>
          </a:p>
          <a:p>
            <a:r>
              <a:rPr lang="en-GB" sz="2800" b="1" dirty="0" smtClean="0"/>
              <a:t>How much timber &amp; </a:t>
            </a:r>
          </a:p>
          <a:p>
            <a:r>
              <a:rPr lang="en-GB" sz="2800" b="1" dirty="0" smtClean="0"/>
              <a:t>plasterboard do I need?</a:t>
            </a:r>
          </a:p>
          <a:p>
            <a:endParaRPr lang="en-GB" sz="2800" b="1" dirty="0" smtClean="0"/>
          </a:p>
          <a:p>
            <a:r>
              <a:rPr lang="en-GB" sz="2800" b="1" dirty="0" smtClean="0"/>
              <a:t>How can I work this out?</a:t>
            </a:r>
          </a:p>
          <a:p>
            <a:endParaRPr lang="en-GB" sz="2800" b="1" dirty="0" smtClean="0"/>
          </a:p>
          <a:p>
            <a:r>
              <a:rPr lang="en-GB" sz="2800" b="1" dirty="0" smtClean="0"/>
              <a:t>What curriculum </a:t>
            </a:r>
          </a:p>
          <a:p>
            <a:r>
              <a:rPr lang="en-GB" sz="2800" b="1" dirty="0"/>
              <a:t>u</a:t>
            </a:r>
            <a:r>
              <a:rPr lang="en-GB" sz="2800" b="1" dirty="0" smtClean="0"/>
              <a:t>nderstanding could </a:t>
            </a:r>
          </a:p>
          <a:p>
            <a:r>
              <a:rPr lang="en-GB" sz="2800" b="1" dirty="0" smtClean="0"/>
              <a:t>I use</a:t>
            </a:r>
            <a:r>
              <a:rPr lang="en-GB" sz="2800" b="1" dirty="0"/>
              <a:t>? </a:t>
            </a:r>
            <a:endParaRPr lang="en-GB" sz="2800" b="1" dirty="0" smtClean="0"/>
          </a:p>
          <a:p>
            <a:r>
              <a:rPr lang="en-GB" sz="1600" b="1" dirty="0" smtClean="0">
                <a:hlinkClick r:id="rId4"/>
              </a:rPr>
              <a:t>http</a:t>
            </a:r>
            <a:r>
              <a:rPr lang="en-GB" sz="1600" b="1" dirty="0">
                <a:hlinkClick r:id="rId4"/>
              </a:rPr>
              <a:t>://</a:t>
            </a:r>
            <a:r>
              <a:rPr lang="en-GB" sz="1600" b="1" dirty="0" smtClean="0">
                <a:hlinkClick r:id="rId4"/>
              </a:rPr>
              <a:t>www.mathsisfun.com/pythagoras.html</a:t>
            </a:r>
            <a:r>
              <a:rPr lang="en-GB" sz="1600" b="1" dirty="0" smtClean="0"/>
              <a:t> </a:t>
            </a:r>
            <a:endParaRPr lang="en-GB" sz="1600" b="1" dirty="0"/>
          </a:p>
        </p:txBody>
      </p:sp>
    </p:spTree>
    <p:extLst>
      <p:ext uri="{BB962C8B-B14F-4D97-AF65-F5344CB8AC3E}">
        <p14:creationId xmlns:p14="http://schemas.microsoft.com/office/powerpoint/2010/main" val="3050176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have you </a:t>
            </a:r>
            <a:r>
              <a:rPr lang="en-GB" dirty="0">
                <a:solidFill>
                  <a:srgbClr val="FF0000"/>
                </a:solidFill>
              </a:rPr>
              <a:t>USED </a:t>
            </a:r>
            <a:r>
              <a:rPr lang="en-GB" dirty="0" smtClean="0"/>
              <a:t>your curricular learning in a new way? </a:t>
            </a:r>
            <a:endParaRPr lang="en-GB" dirty="0"/>
          </a:p>
        </p:txBody>
      </p:sp>
      <p:sp>
        <p:nvSpPr>
          <p:cNvPr id="3" name="Content Placeholder 2"/>
          <p:cNvSpPr>
            <a:spLocks noGrp="1"/>
          </p:cNvSpPr>
          <p:nvPr>
            <p:ph idx="1"/>
          </p:nvPr>
        </p:nvSpPr>
        <p:spPr>
          <a:xfrm>
            <a:off x="395536" y="1776644"/>
            <a:ext cx="6347714" cy="3880773"/>
          </a:xfrm>
        </p:spPr>
        <p:txBody>
          <a:bodyPr/>
          <a:lstStyle/>
          <a:p>
            <a:r>
              <a:rPr lang="en-GB" sz="2000" dirty="0" smtClean="0"/>
              <a:t>Write a sentence for each example you can think of.</a:t>
            </a:r>
          </a:p>
          <a:p>
            <a:r>
              <a:rPr lang="en-GB" sz="2000" dirty="0" smtClean="0"/>
              <a:t>Your understanding chart might give you some ideas</a:t>
            </a:r>
          </a:p>
          <a:p>
            <a:r>
              <a:rPr lang="en-GB" sz="2000" dirty="0" smtClean="0"/>
              <a:t>You might want to make your list like this:</a:t>
            </a:r>
          </a:p>
          <a:p>
            <a:pPr marL="0" indent="0">
              <a:buNone/>
            </a:pPr>
            <a:endParaRPr lang="en-GB" dirty="0"/>
          </a:p>
        </p:txBody>
      </p:sp>
      <p:sp>
        <p:nvSpPr>
          <p:cNvPr id="4" name="Cloud 3"/>
          <p:cNvSpPr/>
          <p:nvPr/>
        </p:nvSpPr>
        <p:spPr>
          <a:xfrm>
            <a:off x="251520" y="3717030"/>
            <a:ext cx="7920880" cy="2952329"/>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rot="21312295">
            <a:off x="1151619" y="4415068"/>
            <a:ext cx="6120680" cy="523220"/>
          </a:xfrm>
          <a:prstGeom prst="rect">
            <a:avLst/>
          </a:prstGeom>
          <a:noFill/>
        </p:spPr>
        <p:txBody>
          <a:bodyPr wrap="square" rtlCol="0">
            <a:spAutoFit/>
          </a:bodyPr>
          <a:lstStyle/>
          <a:p>
            <a:r>
              <a:rPr lang="en-GB" sz="2800" dirty="0" smtClean="0"/>
              <a:t>I used my learning in ???? to ????</a:t>
            </a:r>
            <a:endParaRPr lang="en-GB" sz="2800" dirty="0"/>
          </a:p>
        </p:txBody>
      </p:sp>
    </p:spTree>
    <p:extLst>
      <p:ext uri="{BB962C8B-B14F-4D97-AF65-F5344CB8AC3E}">
        <p14:creationId xmlns:p14="http://schemas.microsoft.com/office/powerpoint/2010/main" val="1241861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examples from </a:t>
            </a:r>
            <a:r>
              <a:rPr lang="en-GB" dirty="0" smtClean="0"/>
              <a:t>charts</a:t>
            </a:r>
            <a:r>
              <a:rPr lang="en-GB" dirty="0" smtClean="0"/>
              <a:t>…</a:t>
            </a:r>
            <a:endParaRPr lang="en-GB" dirty="0"/>
          </a:p>
        </p:txBody>
      </p:sp>
      <p:sp>
        <p:nvSpPr>
          <p:cNvPr id="4" name="Cloud 3"/>
          <p:cNvSpPr/>
          <p:nvPr/>
        </p:nvSpPr>
        <p:spPr>
          <a:xfrm rot="21426207">
            <a:off x="121172" y="1741055"/>
            <a:ext cx="7344816" cy="2056907"/>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loud 4"/>
          <p:cNvSpPr/>
          <p:nvPr/>
        </p:nvSpPr>
        <p:spPr>
          <a:xfrm rot="592137">
            <a:off x="526490" y="4082337"/>
            <a:ext cx="7344816" cy="2162227"/>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rot="21136446">
            <a:off x="1048610" y="2099955"/>
            <a:ext cx="5618306" cy="1200329"/>
          </a:xfrm>
          <a:prstGeom prst="rect">
            <a:avLst/>
          </a:prstGeom>
          <a:noFill/>
        </p:spPr>
        <p:txBody>
          <a:bodyPr wrap="square" rtlCol="0">
            <a:spAutoFit/>
          </a:bodyPr>
          <a:lstStyle/>
          <a:p>
            <a:r>
              <a:rPr lang="en-GB" sz="2400" dirty="0" smtClean="0"/>
              <a:t>I  use my drama skills to build my self-confidence</a:t>
            </a:r>
          </a:p>
          <a:p>
            <a:r>
              <a:rPr lang="en-GB" sz="2400" dirty="0" smtClean="0">
                <a:solidFill>
                  <a:srgbClr val="FF0000"/>
                </a:solidFill>
              </a:rPr>
              <a:t>Holly G</a:t>
            </a:r>
            <a:endParaRPr lang="en-GB" sz="2400" dirty="0">
              <a:solidFill>
                <a:srgbClr val="FF0000"/>
              </a:solidFill>
            </a:endParaRPr>
          </a:p>
        </p:txBody>
      </p:sp>
      <p:sp>
        <p:nvSpPr>
          <p:cNvPr id="8" name="TextBox 7"/>
          <p:cNvSpPr txBox="1"/>
          <p:nvPr/>
        </p:nvSpPr>
        <p:spPr>
          <a:xfrm rot="630163">
            <a:off x="1747496" y="4526398"/>
            <a:ext cx="5121618" cy="1200329"/>
          </a:xfrm>
          <a:prstGeom prst="rect">
            <a:avLst/>
          </a:prstGeom>
          <a:noFill/>
        </p:spPr>
        <p:txBody>
          <a:bodyPr wrap="square" rtlCol="0">
            <a:spAutoFit/>
          </a:bodyPr>
          <a:lstStyle/>
          <a:p>
            <a:r>
              <a:rPr lang="en-GB" sz="2400" dirty="0" smtClean="0"/>
              <a:t>I use my knowledge of food hygiene when I make truffles at home</a:t>
            </a:r>
          </a:p>
          <a:p>
            <a:r>
              <a:rPr lang="en-GB" sz="2400" dirty="0" smtClean="0">
                <a:solidFill>
                  <a:srgbClr val="FF0000"/>
                </a:solidFill>
              </a:rPr>
              <a:t>Rosie</a:t>
            </a:r>
            <a:endParaRPr lang="en-GB" sz="2400" dirty="0">
              <a:solidFill>
                <a:srgbClr val="FF0000"/>
              </a:solidFill>
            </a:endParaRPr>
          </a:p>
        </p:txBody>
      </p:sp>
    </p:spTree>
    <p:extLst>
      <p:ext uri="{BB962C8B-B14F-4D97-AF65-F5344CB8AC3E}">
        <p14:creationId xmlns:p14="http://schemas.microsoft.com/office/powerpoint/2010/main" val="2206543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subjects or areas of the curriculum did you connect?</a:t>
            </a:r>
            <a:endParaRPr lang="en-GB" dirty="0"/>
          </a:p>
        </p:txBody>
      </p:sp>
      <p:sp>
        <p:nvSpPr>
          <p:cNvPr id="3" name="Content Placeholder 2"/>
          <p:cNvSpPr>
            <a:spLocks noGrp="1"/>
          </p:cNvSpPr>
          <p:nvPr>
            <p:ph idx="1"/>
          </p:nvPr>
        </p:nvSpPr>
        <p:spPr>
          <a:xfrm>
            <a:off x="251520" y="1700808"/>
            <a:ext cx="7128792" cy="4536504"/>
          </a:xfrm>
        </p:spPr>
        <p:txBody>
          <a:bodyPr>
            <a:noAutofit/>
          </a:bodyPr>
          <a:lstStyle/>
          <a:p>
            <a:r>
              <a:rPr lang="en-GB" sz="2400" dirty="0" smtClean="0"/>
              <a:t>Add in new lines and words to your curriculum record</a:t>
            </a:r>
          </a:p>
          <a:p>
            <a:r>
              <a:rPr lang="en-GB" sz="2400" dirty="0" smtClean="0"/>
              <a:t>These will show how you connect the curriculum so far</a:t>
            </a:r>
          </a:p>
          <a:p>
            <a:r>
              <a:rPr lang="en-GB" sz="2400" dirty="0" smtClean="0"/>
              <a:t>Who knows how you will connect it up throughout the rest of your life</a:t>
            </a:r>
          </a:p>
          <a:p>
            <a:r>
              <a:rPr lang="en-GB" sz="2400" dirty="0" smtClean="0"/>
              <a:t>Who knows if one subject or area of the curriculum might become more important in the future – the curriculum changes to become what the people using it think it should be</a:t>
            </a:r>
          </a:p>
          <a:p>
            <a:r>
              <a:rPr lang="en-GB" sz="2400" dirty="0" smtClean="0">
                <a:solidFill>
                  <a:srgbClr val="FF0000"/>
                </a:solidFill>
              </a:rPr>
              <a:t>“The curriculum is everything a society thinks should be passed on to its young people”</a:t>
            </a:r>
            <a:endParaRPr lang="en-GB" sz="2400" dirty="0">
              <a:solidFill>
                <a:srgbClr val="FF0000"/>
              </a:solidFill>
            </a:endParaRPr>
          </a:p>
        </p:txBody>
      </p:sp>
    </p:spTree>
    <p:extLst>
      <p:ext uri="{BB962C8B-B14F-4D97-AF65-F5344CB8AC3E}">
        <p14:creationId xmlns:p14="http://schemas.microsoft.com/office/powerpoint/2010/main" val="3453739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smtClean="0">
                <a:solidFill>
                  <a:schemeClr val="accent1">
                    <a:lumMod val="50000"/>
                  </a:schemeClr>
                </a:solidFill>
              </a:rPr>
              <a:t>Have we met our learning intention?</a:t>
            </a:r>
            <a:endParaRPr lang="en-GB" sz="4800"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pPr>
              <a:buNone/>
            </a:pPr>
            <a:r>
              <a:rPr lang="en-GB" sz="2800" dirty="0" smtClean="0"/>
              <a:t>Success Criteria</a:t>
            </a:r>
          </a:p>
          <a:p>
            <a:pPr>
              <a:buNone/>
            </a:pPr>
            <a:r>
              <a:rPr lang="en-GB" sz="2800" dirty="0" smtClean="0"/>
              <a:t>Can you:</a:t>
            </a:r>
          </a:p>
          <a:p>
            <a:pPr lvl="0"/>
            <a:r>
              <a:rPr lang="en-GB" sz="2800" dirty="0" smtClean="0"/>
              <a:t>Make a list or diagram of the curriculum</a:t>
            </a:r>
          </a:p>
          <a:p>
            <a:pPr lvl="0"/>
            <a:r>
              <a:rPr lang="en-GB" sz="2800" dirty="0" smtClean="0"/>
              <a:t>Say how tasks you have done link 2 or more areas of the curriculum</a:t>
            </a:r>
          </a:p>
          <a:p>
            <a:r>
              <a:rPr lang="en-GB" sz="2800" dirty="0"/>
              <a:t>Give examples of when </a:t>
            </a:r>
            <a:r>
              <a:rPr lang="en-GB" sz="2800" dirty="0" smtClean="0"/>
              <a:t>you </a:t>
            </a:r>
            <a:r>
              <a:rPr lang="en-GB" sz="2800" dirty="0"/>
              <a:t>have used </a:t>
            </a:r>
            <a:r>
              <a:rPr lang="en-GB" sz="2800" dirty="0" smtClean="0"/>
              <a:t>your </a:t>
            </a:r>
            <a:r>
              <a:rPr lang="en-GB" sz="2800" dirty="0"/>
              <a:t>skills, knowledge and understanding in a new way</a:t>
            </a:r>
          </a:p>
          <a:p>
            <a:pPr lvl="0"/>
            <a:endParaRPr lang="en-GB" sz="2800" dirty="0" smtClean="0"/>
          </a:p>
          <a:p>
            <a:pPr lvl="0"/>
            <a:endParaRPr lang="en-GB" dirty="0"/>
          </a:p>
          <a:p>
            <a:endParaRPr lang="en-GB" dirty="0"/>
          </a:p>
        </p:txBody>
      </p:sp>
    </p:spTree>
    <p:extLst>
      <p:ext uri="{BB962C8B-B14F-4D97-AF65-F5344CB8AC3E}">
        <p14:creationId xmlns:p14="http://schemas.microsoft.com/office/powerpoint/2010/main" val="2154228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solidFill>
                  <a:schemeClr val="accent1">
                    <a:lumMod val="50000"/>
                  </a:schemeClr>
                </a:solidFill>
              </a:rPr>
              <a:t>Our learning intention today:</a:t>
            </a:r>
            <a:endParaRPr lang="en-GB" sz="4400" dirty="0">
              <a:solidFill>
                <a:schemeClr val="accent1">
                  <a:lumMod val="50000"/>
                </a:schemeClr>
              </a:solidFill>
            </a:endParaRPr>
          </a:p>
        </p:txBody>
      </p:sp>
      <p:sp>
        <p:nvSpPr>
          <p:cNvPr id="3" name="Content Placeholder 2"/>
          <p:cNvSpPr>
            <a:spLocks noGrp="1"/>
          </p:cNvSpPr>
          <p:nvPr>
            <p:ph idx="1"/>
          </p:nvPr>
        </p:nvSpPr>
        <p:spPr/>
        <p:txBody>
          <a:bodyPr/>
          <a:lstStyle/>
          <a:p>
            <a:endParaRPr lang="en-GB" sz="2800" dirty="0" smtClean="0"/>
          </a:p>
          <a:p>
            <a:r>
              <a:rPr lang="en-GB" sz="2800" dirty="0" smtClean="0"/>
              <a:t>We are developing our ability to use </a:t>
            </a:r>
            <a:r>
              <a:rPr lang="en-GB" sz="2800" dirty="0"/>
              <a:t>our </a:t>
            </a:r>
            <a:r>
              <a:rPr lang="en-GB" sz="2800" dirty="0" smtClean="0"/>
              <a:t>understanding,  skills</a:t>
            </a:r>
            <a:r>
              <a:rPr lang="en-GB" sz="2800" dirty="0"/>
              <a:t>, </a:t>
            </a:r>
            <a:r>
              <a:rPr lang="en-GB" sz="2800" dirty="0" smtClean="0"/>
              <a:t>and knowledge</a:t>
            </a:r>
            <a:endParaRPr lang="en-GB" dirty="0"/>
          </a:p>
        </p:txBody>
      </p:sp>
    </p:spTree>
    <p:extLst>
      <p:ext uri="{BB962C8B-B14F-4D97-AF65-F5344CB8AC3E}">
        <p14:creationId xmlns:p14="http://schemas.microsoft.com/office/powerpoint/2010/main" val="4078920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smtClean="0">
                <a:solidFill>
                  <a:schemeClr val="accent1">
                    <a:lumMod val="50000"/>
                  </a:schemeClr>
                </a:solidFill>
              </a:rPr>
              <a:t>How will we know that we’ve done this?</a:t>
            </a:r>
            <a:endParaRPr lang="en-GB" sz="48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a:buNone/>
            </a:pPr>
            <a:r>
              <a:rPr lang="en-GB" sz="2800" dirty="0" smtClean="0"/>
              <a:t>Success Criteria</a:t>
            </a:r>
          </a:p>
          <a:p>
            <a:pPr>
              <a:buNone/>
            </a:pPr>
            <a:r>
              <a:rPr lang="en-GB" sz="2800" dirty="0" smtClean="0"/>
              <a:t>I can:</a:t>
            </a:r>
          </a:p>
          <a:p>
            <a:pPr lvl="0"/>
            <a:r>
              <a:rPr lang="en-GB" sz="2800" dirty="0" smtClean="0"/>
              <a:t>Describe things I understand</a:t>
            </a:r>
          </a:p>
          <a:p>
            <a:pPr lvl="0"/>
            <a:r>
              <a:rPr lang="en-GB" sz="2800" dirty="0" smtClean="0"/>
              <a:t>Say how I know I understand these things</a:t>
            </a:r>
          </a:p>
          <a:p>
            <a:pPr lvl="0"/>
            <a:r>
              <a:rPr lang="en-GB" sz="2800" dirty="0" smtClean="0"/>
              <a:t>Explain how I use these things in everyday life</a:t>
            </a:r>
          </a:p>
          <a:p>
            <a:pPr lvl="0"/>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solidFill>
                  <a:schemeClr val="accent1">
                    <a:lumMod val="50000"/>
                  </a:schemeClr>
                </a:solidFill>
              </a:rPr>
              <a:t>Think, Pair, Share </a:t>
            </a:r>
            <a:endParaRPr lang="en-GB" sz="6000" dirty="0">
              <a:solidFill>
                <a:schemeClr val="accent1">
                  <a:lumMod val="50000"/>
                </a:schemeClr>
              </a:solidFill>
            </a:endParaRPr>
          </a:p>
        </p:txBody>
      </p:sp>
      <p:sp>
        <p:nvSpPr>
          <p:cNvPr id="3" name="Content Placeholder 2"/>
          <p:cNvSpPr>
            <a:spLocks noGrp="1"/>
          </p:cNvSpPr>
          <p:nvPr>
            <p:ph idx="1"/>
          </p:nvPr>
        </p:nvSpPr>
        <p:spPr>
          <a:xfrm>
            <a:off x="590910" y="1628800"/>
            <a:ext cx="6141330" cy="4392488"/>
          </a:xfrm>
        </p:spPr>
        <p:txBody>
          <a:bodyPr>
            <a:normAutofit/>
          </a:bodyPr>
          <a:lstStyle/>
          <a:p>
            <a:pPr>
              <a:buNone/>
            </a:pPr>
            <a:r>
              <a:rPr lang="en-GB" sz="2400" dirty="0" smtClean="0">
                <a:solidFill>
                  <a:srgbClr val="FF0000"/>
                </a:solidFill>
              </a:rPr>
              <a:t>Think</a:t>
            </a:r>
            <a:r>
              <a:rPr lang="en-GB" sz="2400" dirty="0" smtClean="0"/>
              <a:t> of something that you feel you really, really understand or are very good at? </a:t>
            </a:r>
          </a:p>
          <a:p>
            <a:pPr marL="514350" indent="-514350">
              <a:buFont typeface="+mj-lt"/>
              <a:buAutoNum type="alphaLcParenR"/>
            </a:pPr>
            <a:r>
              <a:rPr lang="en-GB" sz="2400" dirty="0" smtClean="0"/>
              <a:t>How do you know you really, really understand this </a:t>
            </a:r>
            <a:r>
              <a:rPr lang="en-GB" sz="2400" dirty="0"/>
              <a:t>thing? </a:t>
            </a:r>
            <a:endParaRPr lang="en-GB" sz="2400" dirty="0" smtClean="0"/>
          </a:p>
          <a:p>
            <a:pPr marL="514350" indent="-514350">
              <a:buFont typeface="+mj-lt"/>
              <a:buAutoNum type="alphaLcParenR"/>
            </a:pPr>
            <a:r>
              <a:rPr lang="en-GB" sz="2400" dirty="0" smtClean="0"/>
              <a:t>How did you come to understand this thing so </a:t>
            </a:r>
            <a:r>
              <a:rPr lang="en-GB" sz="2400" dirty="0"/>
              <a:t>well</a:t>
            </a:r>
            <a:r>
              <a:rPr lang="en-GB" sz="2400" dirty="0" smtClean="0"/>
              <a:t>?                                                    </a:t>
            </a:r>
            <a:r>
              <a:rPr lang="en-GB" sz="2400" dirty="0">
                <a:solidFill>
                  <a:srgbClr val="FF0000"/>
                </a:solidFill>
              </a:rPr>
              <a:t>2 mins</a:t>
            </a:r>
            <a:endParaRPr lang="en-GB" sz="2400" dirty="0" smtClean="0">
              <a:solidFill>
                <a:srgbClr val="FF0000"/>
              </a:solidFill>
            </a:endParaRPr>
          </a:p>
          <a:p>
            <a:pPr marL="0" indent="0">
              <a:buNone/>
            </a:pPr>
            <a:r>
              <a:rPr lang="en-GB" sz="2400" dirty="0" smtClean="0">
                <a:solidFill>
                  <a:srgbClr val="FF0000"/>
                </a:solidFill>
              </a:rPr>
              <a:t>Pair</a:t>
            </a:r>
            <a:r>
              <a:rPr lang="en-GB" sz="2400" dirty="0" smtClean="0"/>
              <a:t> up and </a:t>
            </a:r>
            <a:r>
              <a:rPr lang="en-GB" sz="2400" dirty="0" smtClean="0">
                <a:solidFill>
                  <a:srgbClr val="FF0000"/>
                </a:solidFill>
              </a:rPr>
              <a:t>tell </a:t>
            </a:r>
            <a:r>
              <a:rPr lang="en-GB" sz="2400" dirty="0" smtClean="0"/>
              <a:t>your partner your thoughts.</a:t>
            </a:r>
          </a:p>
          <a:p>
            <a:pPr marL="0" indent="0">
              <a:buNone/>
            </a:pPr>
            <a:r>
              <a:rPr lang="en-GB" sz="2400" dirty="0" smtClean="0">
                <a:solidFill>
                  <a:srgbClr val="FF0000"/>
                </a:solidFill>
              </a:rPr>
              <a:t>Note</a:t>
            </a:r>
            <a:r>
              <a:rPr lang="en-GB" sz="2400" dirty="0" smtClean="0"/>
              <a:t> your ideas on the Post its provided </a:t>
            </a:r>
          </a:p>
          <a:p>
            <a:pPr marL="0" indent="0">
              <a:buNone/>
            </a:pPr>
            <a:r>
              <a:rPr lang="en-GB" sz="2400" dirty="0" smtClean="0">
                <a:solidFill>
                  <a:srgbClr val="FF0000"/>
                </a:solidFill>
              </a:rPr>
              <a:t>2 </a:t>
            </a:r>
            <a:r>
              <a:rPr lang="en-GB" sz="2400" dirty="0">
                <a:solidFill>
                  <a:srgbClr val="FF0000"/>
                </a:solidFill>
              </a:rPr>
              <a:t>mins</a:t>
            </a:r>
            <a:endParaRPr lang="en-GB" sz="2400" dirty="0"/>
          </a:p>
          <a:p>
            <a:pPr marL="514350" indent="-514350">
              <a:buFont typeface="+mj-lt"/>
              <a:buAutoNum type="alphaLcParen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solidFill>
                  <a:srgbClr val="FF0000"/>
                </a:solidFill>
              </a:rPr>
              <a:t>Share</a:t>
            </a:r>
            <a:endParaRPr lang="en-GB" sz="5400" dirty="0">
              <a:solidFill>
                <a:srgbClr val="FF0000"/>
              </a:solidFill>
            </a:endParaRPr>
          </a:p>
        </p:txBody>
      </p:sp>
      <p:sp>
        <p:nvSpPr>
          <p:cNvPr id="3" name="Content Placeholder 2"/>
          <p:cNvSpPr>
            <a:spLocks noGrp="1"/>
          </p:cNvSpPr>
          <p:nvPr>
            <p:ph idx="1"/>
          </p:nvPr>
        </p:nvSpPr>
        <p:spPr>
          <a:xfrm>
            <a:off x="467544" y="1628800"/>
            <a:ext cx="6489768" cy="4536504"/>
          </a:xfrm>
        </p:spPr>
        <p:txBody>
          <a:bodyPr>
            <a:normAutofit/>
          </a:bodyPr>
          <a:lstStyle/>
          <a:p>
            <a:r>
              <a:rPr lang="en-GB" sz="2400" dirty="0" smtClean="0"/>
              <a:t>Join up with another pair to </a:t>
            </a:r>
            <a:r>
              <a:rPr lang="en-GB" sz="2400" dirty="0" smtClean="0">
                <a:solidFill>
                  <a:srgbClr val="FF0000"/>
                </a:solidFill>
              </a:rPr>
              <a:t>share</a:t>
            </a:r>
            <a:r>
              <a:rPr lang="en-GB" sz="2400" dirty="0" smtClean="0"/>
              <a:t> </a:t>
            </a:r>
            <a:r>
              <a:rPr lang="en-GB" sz="2400" dirty="0"/>
              <a:t>your </a:t>
            </a:r>
            <a:r>
              <a:rPr lang="en-GB" sz="2400" dirty="0" smtClean="0"/>
              <a:t>notes</a:t>
            </a:r>
          </a:p>
          <a:p>
            <a:r>
              <a:rPr lang="en-GB" sz="2400" dirty="0" smtClean="0">
                <a:solidFill>
                  <a:srgbClr val="FF0000"/>
                </a:solidFill>
              </a:rPr>
              <a:t>Work together </a:t>
            </a:r>
            <a:r>
              <a:rPr lang="en-GB" sz="2400" dirty="0" smtClean="0"/>
              <a:t>to finish these sentences:</a:t>
            </a:r>
          </a:p>
          <a:p>
            <a:pPr marL="0" indent="0">
              <a:buNone/>
            </a:pPr>
            <a:r>
              <a:rPr lang="en-GB" sz="2400" dirty="0" smtClean="0"/>
              <a:t>  </a:t>
            </a:r>
          </a:p>
          <a:p>
            <a:pPr marL="514350" indent="-514350">
              <a:buFont typeface="+mj-lt"/>
              <a:buAutoNum type="arabicPeriod"/>
            </a:pPr>
            <a:r>
              <a:rPr lang="en-GB" sz="2400" dirty="0" smtClean="0"/>
              <a:t>We know we really understand something when …</a:t>
            </a:r>
          </a:p>
          <a:p>
            <a:pPr marL="514350" indent="-514350">
              <a:buFont typeface="+mj-lt"/>
              <a:buAutoNum type="arabicPeriod"/>
            </a:pPr>
            <a:r>
              <a:rPr lang="en-GB" sz="2400" dirty="0" smtClean="0"/>
              <a:t>We think we got better at understanding this by…</a:t>
            </a:r>
          </a:p>
          <a:p>
            <a:pPr marL="0" indent="0">
              <a:buNone/>
            </a:pPr>
            <a:r>
              <a:rPr lang="en-GB" sz="2400" dirty="0" smtClean="0"/>
              <a:t>10 mins</a:t>
            </a:r>
          </a:p>
          <a:p>
            <a:endParaRPr lang="en-GB" dirty="0"/>
          </a:p>
        </p:txBody>
      </p:sp>
    </p:spTree>
    <p:extLst>
      <p:ext uri="{BB962C8B-B14F-4D97-AF65-F5344CB8AC3E}">
        <p14:creationId xmlns:p14="http://schemas.microsoft.com/office/powerpoint/2010/main" val="3910929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
            </a:r>
            <a:br>
              <a:rPr lang="en-GB" dirty="0" smtClean="0"/>
            </a:br>
            <a:r>
              <a:rPr lang="en-GB" sz="4900" dirty="0" smtClean="0">
                <a:solidFill>
                  <a:schemeClr val="accent1">
                    <a:lumMod val="50000"/>
                  </a:schemeClr>
                </a:solidFill>
              </a:rPr>
              <a:t>What else do you really, really understand?</a:t>
            </a:r>
            <a:r>
              <a:rPr lang="en-GB" dirty="0" smtClean="0">
                <a:solidFill>
                  <a:schemeClr val="accent1">
                    <a:lumMod val="50000"/>
                  </a:schemeClr>
                </a:solidFill>
              </a:rPr>
              <a:t/>
            </a:r>
            <a:br>
              <a:rPr lang="en-GB" dirty="0" smtClean="0">
                <a:solidFill>
                  <a:schemeClr val="accent1">
                    <a:lumMod val="50000"/>
                  </a:schemeClr>
                </a:solidFill>
              </a:rPr>
            </a:br>
            <a:endParaRPr lang="en-GB" dirty="0">
              <a:solidFill>
                <a:schemeClr val="accent1">
                  <a:lumMod val="50000"/>
                </a:schemeClr>
              </a:solidFill>
            </a:endParaRPr>
          </a:p>
        </p:txBody>
      </p:sp>
      <p:sp>
        <p:nvSpPr>
          <p:cNvPr id="3" name="Content Placeholder 2"/>
          <p:cNvSpPr>
            <a:spLocks noGrp="1"/>
          </p:cNvSpPr>
          <p:nvPr>
            <p:ph idx="1"/>
          </p:nvPr>
        </p:nvSpPr>
        <p:spPr/>
        <p:txBody>
          <a:bodyPr/>
          <a:lstStyle/>
          <a:p>
            <a:endParaRPr lang="en-GB" dirty="0" smtClean="0"/>
          </a:p>
          <a:p>
            <a:endParaRPr lang="en-GB" sz="2800" dirty="0" smtClean="0"/>
          </a:p>
          <a:p>
            <a:r>
              <a:rPr lang="en-GB" sz="2800" dirty="0" smtClean="0"/>
              <a:t>How can you show the other things in your life which </a:t>
            </a:r>
            <a:r>
              <a:rPr lang="en-GB" sz="2800" dirty="0" smtClean="0"/>
              <a:t>you really </a:t>
            </a:r>
            <a:r>
              <a:rPr lang="en-GB" sz="2800" dirty="0" smtClean="0"/>
              <a:t>understand?</a:t>
            </a:r>
          </a:p>
          <a:p>
            <a:r>
              <a:rPr lang="en-GB" sz="2800" dirty="0" smtClean="0"/>
              <a:t>Any ideas?</a:t>
            </a:r>
            <a:endParaRPr lang="en-GB" sz="2800" dirty="0" smtClean="0"/>
          </a:p>
          <a:p>
            <a:endParaRPr lang="en-GB" sz="2800" dirty="0"/>
          </a:p>
        </p:txBody>
      </p:sp>
    </p:spTree>
    <p:extLst>
      <p:ext uri="{BB962C8B-B14F-4D97-AF65-F5344CB8AC3E}">
        <p14:creationId xmlns:p14="http://schemas.microsoft.com/office/powerpoint/2010/main" val="422371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solidFill>
                  <a:schemeClr val="accent1">
                    <a:lumMod val="50000"/>
                  </a:schemeClr>
                </a:solidFill>
              </a:rPr>
              <a:t>Let’s look at what we understand</a:t>
            </a:r>
            <a:endParaRPr lang="en-GB" sz="4400" dirty="0">
              <a:solidFill>
                <a:schemeClr val="accent1">
                  <a:lumMod val="50000"/>
                </a:schemeClr>
              </a:solidFill>
            </a:endParaRPr>
          </a:p>
        </p:txBody>
      </p:sp>
      <p:sp>
        <p:nvSpPr>
          <p:cNvPr id="3" name="Content Placeholder 2"/>
          <p:cNvSpPr>
            <a:spLocks noGrp="1"/>
          </p:cNvSpPr>
          <p:nvPr>
            <p:ph idx="1"/>
          </p:nvPr>
        </p:nvSpPr>
        <p:spPr/>
        <p:txBody>
          <a:bodyPr>
            <a:noAutofit/>
          </a:bodyPr>
          <a:lstStyle/>
          <a:p>
            <a:r>
              <a:rPr lang="en-GB" sz="2800" dirty="0" smtClean="0"/>
              <a:t>What have you learned from doing this?</a:t>
            </a:r>
          </a:p>
          <a:p>
            <a:r>
              <a:rPr lang="en-GB" sz="2800" dirty="0" smtClean="0"/>
              <a:t>Can you see any links or patterns?</a:t>
            </a:r>
          </a:p>
          <a:p>
            <a:r>
              <a:rPr lang="en-GB" sz="2800" dirty="0"/>
              <a:t>How could you organise all of these things that you understand?</a:t>
            </a:r>
          </a:p>
          <a:p>
            <a:r>
              <a:rPr lang="en-GB" sz="2800" dirty="0" smtClean="0"/>
              <a:t>If you had to make a summary or communicate what the whole class understand, how would you do it?</a:t>
            </a:r>
            <a:endParaRPr lang="en-GB" sz="2800" dirty="0"/>
          </a:p>
        </p:txBody>
      </p:sp>
      <p:sp>
        <p:nvSpPr>
          <p:cNvPr id="4" name="TextBox 3"/>
          <p:cNvSpPr txBox="1"/>
          <p:nvPr/>
        </p:nvSpPr>
        <p:spPr>
          <a:xfrm rot="835930">
            <a:off x="6785618" y="4028954"/>
            <a:ext cx="2592288" cy="2554545"/>
          </a:xfrm>
          <a:prstGeom prst="rect">
            <a:avLst/>
          </a:prstGeom>
          <a:noFill/>
        </p:spPr>
        <p:txBody>
          <a:bodyPr wrap="square" rtlCol="0">
            <a:spAutoFit/>
          </a:bodyPr>
          <a:lstStyle/>
          <a:p>
            <a:r>
              <a:rPr lang="en-GB" sz="3200" dirty="0" smtClean="0">
                <a:solidFill>
                  <a:srgbClr val="FF0000"/>
                </a:solidFill>
              </a:rPr>
              <a:t>Let’s take some thinking time &amp; gather your ideas!</a:t>
            </a:r>
            <a:endParaRPr lang="en-GB" sz="3200" dirty="0">
              <a:solidFill>
                <a:srgbClr val="FF0000"/>
              </a:solidFill>
            </a:endParaRPr>
          </a:p>
        </p:txBody>
      </p:sp>
    </p:spTree>
    <p:extLst>
      <p:ext uri="{BB962C8B-B14F-4D97-AF65-F5344CB8AC3E}">
        <p14:creationId xmlns:p14="http://schemas.microsoft.com/office/powerpoint/2010/main" val="200461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solidFill>
                  <a:schemeClr val="accent1">
                    <a:lumMod val="50000"/>
                  </a:schemeClr>
                </a:solidFill>
              </a:rPr>
              <a:t>What are we </a:t>
            </a:r>
            <a:r>
              <a:rPr lang="en-GB" sz="4400" dirty="0" smtClean="0">
                <a:solidFill>
                  <a:schemeClr val="accent1">
                    <a:lumMod val="50000"/>
                  </a:schemeClr>
                </a:solidFill>
              </a:rPr>
              <a:t>learning </a:t>
            </a:r>
            <a:r>
              <a:rPr lang="en-GB" sz="4400" dirty="0" smtClean="0">
                <a:solidFill>
                  <a:schemeClr val="accent1">
                    <a:lumMod val="50000"/>
                  </a:schemeClr>
                </a:solidFill>
              </a:rPr>
              <a:t>today</a:t>
            </a:r>
            <a:r>
              <a:rPr lang="en-GB" sz="4400" dirty="0">
                <a:solidFill>
                  <a:schemeClr val="accent1">
                    <a:lumMod val="50000"/>
                  </a:schemeClr>
                </a:solidFill>
              </a:rPr>
              <a:t>?</a:t>
            </a:r>
            <a:endParaRPr lang="en-GB" sz="4400" dirty="0">
              <a:solidFill>
                <a:schemeClr val="accent1">
                  <a:lumMod val="50000"/>
                </a:schemeClr>
              </a:solidFill>
            </a:endParaRPr>
          </a:p>
        </p:txBody>
      </p:sp>
      <p:sp>
        <p:nvSpPr>
          <p:cNvPr id="3" name="Content Placeholder 2"/>
          <p:cNvSpPr>
            <a:spLocks noGrp="1"/>
          </p:cNvSpPr>
          <p:nvPr>
            <p:ph idx="1"/>
          </p:nvPr>
        </p:nvSpPr>
        <p:spPr>
          <a:xfrm>
            <a:off x="609598" y="2160590"/>
            <a:ext cx="6914729" cy="4004714"/>
          </a:xfrm>
        </p:spPr>
        <p:txBody>
          <a:bodyPr/>
          <a:lstStyle/>
          <a:p>
            <a:r>
              <a:rPr lang="en-GB" sz="2800" dirty="0" smtClean="0"/>
              <a:t>We </a:t>
            </a:r>
            <a:r>
              <a:rPr lang="en-GB" sz="2800" dirty="0" smtClean="0"/>
              <a:t>are developing our ability to use </a:t>
            </a:r>
            <a:r>
              <a:rPr lang="en-GB" sz="2800" dirty="0"/>
              <a:t>our </a:t>
            </a:r>
            <a:r>
              <a:rPr lang="en-GB" sz="2800" dirty="0" smtClean="0"/>
              <a:t>understanding,  skills</a:t>
            </a:r>
            <a:r>
              <a:rPr lang="en-GB" sz="2800" dirty="0"/>
              <a:t>, </a:t>
            </a:r>
            <a:r>
              <a:rPr lang="en-GB" sz="2800" dirty="0" smtClean="0"/>
              <a:t>and </a:t>
            </a:r>
            <a:r>
              <a:rPr lang="en-GB" sz="2800" dirty="0" smtClean="0"/>
              <a:t>knowledge</a:t>
            </a:r>
          </a:p>
          <a:p>
            <a:pPr>
              <a:buNone/>
            </a:pPr>
            <a:r>
              <a:rPr lang="en-GB" sz="2400" dirty="0" smtClean="0"/>
              <a:t>Do you feel you can now:</a:t>
            </a:r>
            <a:endParaRPr lang="en-GB" sz="2400" dirty="0"/>
          </a:p>
          <a:p>
            <a:pPr lvl="0"/>
            <a:r>
              <a:rPr lang="en-GB" sz="2400" dirty="0"/>
              <a:t>Describe things </a:t>
            </a:r>
            <a:r>
              <a:rPr lang="en-GB" sz="2400" dirty="0" smtClean="0"/>
              <a:t>you understand?</a:t>
            </a:r>
            <a:endParaRPr lang="en-GB" sz="2400" dirty="0"/>
          </a:p>
          <a:p>
            <a:pPr lvl="0"/>
            <a:r>
              <a:rPr lang="en-GB" sz="2400" dirty="0"/>
              <a:t>Say how </a:t>
            </a:r>
            <a:r>
              <a:rPr lang="en-GB" sz="2400" dirty="0" smtClean="0"/>
              <a:t>you </a:t>
            </a:r>
            <a:r>
              <a:rPr lang="en-GB" sz="2400" dirty="0"/>
              <a:t>know </a:t>
            </a:r>
            <a:r>
              <a:rPr lang="en-GB" sz="2400" dirty="0" smtClean="0"/>
              <a:t>you </a:t>
            </a:r>
            <a:r>
              <a:rPr lang="en-GB" sz="2400" dirty="0"/>
              <a:t>understand these </a:t>
            </a:r>
            <a:r>
              <a:rPr lang="en-GB" sz="2400" dirty="0" smtClean="0"/>
              <a:t>things?</a:t>
            </a:r>
            <a:endParaRPr lang="en-GB" sz="2400" dirty="0"/>
          </a:p>
          <a:p>
            <a:pPr lvl="0"/>
            <a:r>
              <a:rPr lang="en-GB" sz="2400" dirty="0"/>
              <a:t>Explain how I use these things in everyday </a:t>
            </a:r>
            <a:r>
              <a:rPr lang="en-GB" sz="2400" dirty="0" smtClean="0"/>
              <a:t>life?</a:t>
            </a:r>
            <a:endParaRPr lang="en-GB" sz="2400" dirty="0"/>
          </a:p>
          <a:p>
            <a:endParaRPr lang="en-GB" dirty="0"/>
          </a:p>
        </p:txBody>
      </p:sp>
    </p:spTree>
    <p:extLst>
      <p:ext uri="{BB962C8B-B14F-4D97-AF65-F5344CB8AC3E}">
        <p14:creationId xmlns:p14="http://schemas.microsoft.com/office/powerpoint/2010/main" val="287429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2">
                    <a:lumMod val="50000"/>
                  </a:schemeClr>
                </a:solidFill>
              </a:rPr>
              <a:t>Next big questions about what you learn and how it helps you:</a:t>
            </a:r>
            <a:endParaRPr lang="en-GB"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GB" sz="3200" dirty="0" smtClean="0"/>
              <a:t>What is a curriculum?</a:t>
            </a:r>
          </a:p>
          <a:p>
            <a:pPr marL="742950" indent="-742950">
              <a:buFont typeface="+mj-lt"/>
              <a:buAutoNum type="arabicPeriod"/>
            </a:pPr>
            <a:r>
              <a:rPr lang="en-GB" sz="3200" dirty="0" smtClean="0"/>
              <a:t>What is special about curriculum for excellence</a:t>
            </a:r>
            <a:r>
              <a:rPr lang="en-GB" sz="3200" dirty="0" smtClean="0"/>
              <a:t>?</a:t>
            </a:r>
            <a:endParaRPr lang="en-GB" sz="3200" dirty="0"/>
          </a:p>
        </p:txBody>
      </p:sp>
      <p:sp>
        <p:nvSpPr>
          <p:cNvPr id="4" name="TextBox 3"/>
          <p:cNvSpPr txBox="1"/>
          <p:nvPr/>
        </p:nvSpPr>
        <p:spPr>
          <a:xfrm rot="21200497">
            <a:off x="4573853" y="3721591"/>
            <a:ext cx="5423311" cy="2831544"/>
          </a:xfrm>
          <a:prstGeom prst="rect">
            <a:avLst/>
          </a:prstGeom>
          <a:noFill/>
        </p:spPr>
        <p:txBody>
          <a:bodyPr wrap="square" rtlCol="0">
            <a:spAutoFit/>
          </a:bodyPr>
          <a:lstStyle/>
          <a:p>
            <a:r>
              <a:rPr lang="en-GB" sz="3200" dirty="0" smtClean="0">
                <a:solidFill>
                  <a:srgbClr val="FF0000"/>
                </a:solidFill>
              </a:rPr>
              <a:t>Home groups </a:t>
            </a:r>
          </a:p>
          <a:p>
            <a:r>
              <a:rPr lang="en-GB" sz="3200" dirty="0" smtClean="0">
                <a:solidFill>
                  <a:srgbClr val="FF0000"/>
                </a:solidFill>
              </a:rPr>
              <a:t>Numbered pairs</a:t>
            </a:r>
          </a:p>
          <a:p>
            <a:r>
              <a:rPr lang="en-GB" sz="3200" dirty="0" smtClean="0">
                <a:solidFill>
                  <a:srgbClr val="FF0000"/>
                </a:solidFill>
              </a:rPr>
              <a:t>1 question per pair</a:t>
            </a:r>
          </a:p>
          <a:p>
            <a:r>
              <a:rPr lang="en-GB" sz="3200" dirty="0" smtClean="0">
                <a:solidFill>
                  <a:srgbClr val="FF0000"/>
                </a:solidFill>
              </a:rPr>
              <a:t>How long to write your ideas? </a:t>
            </a:r>
          </a:p>
          <a:p>
            <a:endParaRPr lang="en-GB" dirty="0"/>
          </a:p>
        </p:txBody>
      </p:sp>
    </p:spTree>
    <p:extLst>
      <p:ext uri="{BB962C8B-B14F-4D97-AF65-F5344CB8AC3E}">
        <p14:creationId xmlns:p14="http://schemas.microsoft.com/office/powerpoint/2010/main" val="1546876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Custom 1">
      <a:majorFont>
        <a:latin typeface="Arial"/>
        <a:ea typeface=""/>
        <a:cs typeface=""/>
      </a:majorFont>
      <a:minorFont>
        <a:latin typeface="Arial"/>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369</TotalTime>
  <Words>1806</Words>
  <Application>Microsoft Office PowerPoint</Application>
  <PresentationFormat>On-screen Show (4:3)</PresentationFormat>
  <Paragraphs>149</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 3</vt:lpstr>
      <vt:lpstr>Facet</vt:lpstr>
      <vt:lpstr>Primary 7 Bankier PS</vt:lpstr>
      <vt:lpstr>Our learning intention today:</vt:lpstr>
      <vt:lpstr>How will we know that we’ve done this?</vt:lpstr>
      <vt:lpstr>Think, Pair, Share </vt:lpstr>
      <vt:lpstr>Share</vt:lpstr>
      <vt:lpstr> What else do you really, really understand? </vt:lpstr>
      <vt:lpstr>Let’s look at what we understand</vt:lpstr>
      <vt:lpstr>What are we learning today?</vt:lpstr>
      <vt:lpstr>Next big questions about what you learn and how it helps you:</vt:lpstr>
      <vt:lpstr>The Curriculum</vt:lpstr>
      <vt:lpstr>Study those big questions again – add to your answers if you want to:  </vt:lpstr>
      <vt:lpstr>Slamannan Bean Geese</vt:lpstr>
      <vt:lpstr> Look at your understanding chart. </vt:lpstr>
      <vt:lpstr>When have you USED connected learning?</vt:lpstr>
      <vt:lpstr>When have you USED your curricular learning in a new way? </vt:lpstr>
      <vt:lpstr>Some examples from charts…</vt:lpstr>
      <vt:lpstr>Which subjects or areas of the curriculum did you connect?</vt:lpstr>
      <vt:lpstr>Have we met our learning intention?</vt:lpstr>
    </vt:vector>
  </TitlesOfParts>
  <Company>Falkirk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Falkirk High School</dc:title>
  <dc:creator>hqmcbyvo9lr</dc:creator>
  <cp:lastModifiedBy>Yvonne McBlain</cp:lastModifiedBy>
  <cp:revision>27</cp:revision>
  <dcterms:created xsi:type="dcterms:W3CDTF">2013-03-20T09:26:55Z</dcterms:created>
  <dcterms:modified xsi:type="dcterms:W3CDTF">2014-06-11T09:24:58Z</dcterms:modified>
</cp:coreProperties>
</file>