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8"/>
  </p:notesMasterIdLst>
  <p:handoutMasterIdLst>
    <p:handoutMasterId r:id="rId19"/>
  </p:handoutMasterIdLst>
  <p:sldIdLst>
    <p:sldId id="256" r:id="rId3"/>
    <p:sldId id="302" r:id="rId4"/>
    <p:sldId id="303" r:id="rId5"/>
    <p:sldId id="326" r:id="rId6"/>
    <p:sldId id="347" r:id="rId7"/>
    <p:sldId id="315" r:id="rId8"/>
    <p:sldId id="345" r:id="rId9"/>
    <p:sldId id="346" r:id="rId10"/>
    <p:sldId id="348" r:id="rId11"/>
    <p:sldId id="318" r:id="rId12"/>
    <p:sldId id="344" r:id="rId13"/>
    <p:sldId id="349" r:id="rId14"/>
    <p:sldId id="331" r:id="rId15"/>
    <p:sldId id="330" r:id="rId16"/>
    <p:sldId id="350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46" autoAdjust="0"/>
  </p:normalViewPr>
  <p:slideViewPr>
    <p:cSldViewPr>
      <p:cViewPr varScale="1">
        <p:scale>
          <a:sx n="68" d="100"/>
          <a:sy n="68" d="100"/>
        </p:scale>
        <p:origin x="5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E04523-4558-4B19-A394-FDB057F1E7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501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FE25CF-0B6B-4BCE-924F-3BAC1A3401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23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E25CF-0B6B-4BCE-924F-3BAC1A34016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9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common goals and potential</a:t>
            </a:r>
            <a:r>
              <a:rPr lang="en-US" baseline="0" dirty="0" smtClean="0"/>
              <a:t> </a:t>
            </a:r>
            <a:r>
              <a:rPr lang="en-US" baseline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E25CF-0B6B-4BCE-924F-3BAC1A34016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3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 whether anyone</a:t>
            </a:r>
            <a:r>
              <a:rPr lang="en-GB" baseline="0" dirty="0" smtClean="0"/>
              <a:t> has brought any plans with them to share?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E25CF-0B6B-4BCE-924F-3BAC1A34016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81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Defined elements</a:t>
            </a:r>
            <a:r>
              <a:rPr lang="en-GB" baseline="0" dirty="0" smtClean="0"/>
              <a:t> required of the totality of the planning process – show TACLAN document for collegiate learning and development of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E25CF-0B6B-4BCE-924F-3BAC1A34016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5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 Logan slide to demonstrate</a:t>
            </a:r>
            <a:r>
              <a:rPr lang="en-GB" baseline="0" dirty="0" smtClean="0"/>
              <a:t> need for balance across 4 contexts for learning over each session. Need for schools to be able to track learning in and across these contexts – whole school planning overview which enables tracking of progression for all learners.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E25CF-0B6B-4BCE-924F-3BAC1A34016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32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 Logan description of possible layers or planning priorities which could be considered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E25CF-0B6B-4BCE-924F-3BAC1A34016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8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Watch out for</a:t>
            </a:r>
            <a:r>
              <a:rPr lang="en-GB" baseline="0" dirty="0" smtClean="0"/>
              <a:t> too many layers – watch out for overly complex systems. Acknowledge that you can’t cover all experiences and outcomes but should aim for coherence and relevance – principles take priority coupled with breadth, challenge and application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E25CF-0B6B-4BCE-924F-3BAC1A34016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8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Explain Curriculum =</a:t>
            </a:r>
            <a:r>
              <a:rPr lang="en-GB" baseline="0" dirty="0" smtClean="0"/>
              <a:t> what children are learning, L &amp; T = how we will deliver this learning, Assessment = how they will show that/whether they have learned it. Make sure we stress that you don’t have to “do” all of the principles, all of the time.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E25CF-0B6B-4BCE-924F-3BAC1A34016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39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working and what could we improve within our establishments – strips paper or write directly on wall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E25CF-0B6B-4BCE-924F-3BAC1A34016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5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Statements taken from Briefing paper 11 to help us explore the issues in depth if required.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E25CF-0B6B-4BCE-924F-3BAC1A34016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8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979550834_b8c29168c3_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76375" y="981075"/>
            <a:ext cx="59753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8" name="Picture 6" descr="FC_Education Logo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Learning to Achieve 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15888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40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0"/>
            <a:ext cx="2305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476250"/>
            <a:ext cx="2249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07950" y="476250"/>
            <a:ext cx="1417638" cy="288925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292725" y="0"/>
            <a:ext cx="215900" cy="115888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476250"/>
            <a:ext cx="33035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5895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500"/>
            <a:ext cx="3952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8" name="Picture 6" descr="falkirk_wheel_ssuk_41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FC_Education Logo Trans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979550834_b8c29168c3_o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76375" y="981075"/>
            <a:ext cx="59753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30" name="Picture 6" descr="FC_Education Logo 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169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9" descr="Learning to Achieve 28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115888"/>
            <a:ext cx="6492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2052" name="Picture 4" descr="falkirk_wheel_ssuk_411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C_Education Logo 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lo.li/18iuc0p" TargetMode="External"/><Relationship Id="rId2" Type="http://schemas.openxmlformats.org/officeDocument/2006/relationships/hyperlink" Target="http://glo.li/wxiyd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lo.li/18wGSe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 Planning Process - How effective is it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The Return Session</a:t>
            </a:r>
            <a:endParaRPr lang="en-GB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Curriculum Support Team</a:t>
            </a:r>
          </a:p>
          <a:p>
            <a:pPr eaLnBrk="1" hangingPunct="1"/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December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Planning Triangle</a:t>
            </a:r>
            <a:endParaRPr lang="en-GB" dirty="0"/>
          </a:p>
        </p:txBody>
      </p:sp>
      <p:pic>
        <p:nvPicPr>
          <p:cNvPr id="4" name="Content Placeholder 3" descr="Planning triangle no tex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821" y="1357298"/>
            <a:ext cx="9075179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with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your systems and processes support planning?</a:t>
            </a:r>
          </a:p>
          <a:p>
            <a:endParaRPr lang="en-GB" dirty="0" smtClean="0"/>
          </a:p>
          <a:p>
            <a:r>
              <a:rPr lang="en-GB" dirty="0" smtClean="0"/>
              <a:t>National </a:t>
            </a:r>
            <a:r>
              <a:rPr lang="en-GB" dirty="0" err="1" smtClean="0"/>
              <a:t>CfE</a:t>
            </a:r>
            <a:r>
              <a:rPr lang="en-GB" dirty="0" smtClean="0"/>
              <a:t> implementation plan letter Aug 2013 – “the emphasis will be on ensuring that processes are effective but are also manageable and do not take valuable time away from learning and teaching.”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9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Transformative Systems?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Let’s play with some statements:</a:t>
            </a:r>
          </a:p>
          <a:p>
            <a:r>
              <a:rPr lang="en-GB" dirty="0" smtClean="0"/>
              <a:t>Person 1 choose a card, give your response then listen to the responses of your group (follow timer)</a:t>
            </a:r>
          </a:p>
          <a:p>
            <a:r>
              <a:rPr lang="en-GB" dirty="0" smtClean="0"/>
              <a:t>Appoint scribe to record significant actions derived from discussion</a:t>
            </a:r>
          </a:p>
          <a:p>
            <a:r>
              <a:rPr lang="en-GB" dirty="0"/>
              <a:t>Repeat until everyone has had a turn.</a:t>
            </a:r>
          </a:p>
          <a:p>
            <a:r>
              <a:rPr lang="en-GB" dirty="0" smtClean="0"/>
              <a:t>Display these for whole group to see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3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Who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How?</a:t>
            </a:r>
          </a:p>
          <a:p>
            <a:endParaRPr lang="en-US" dirty="0" smtClean="0"/>
          </a:p>
          <a:p>
            <a:r>
              <a:rPr lang="en-US" dirty="0" smtClean="0"/>
              <a:t>When?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information: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National Assessment Resource</a:t>
            </a:r>
          </a:p>
          <a:p>
            <a:r>
              <a:rPr lang="en-GB" sz="2400" b="1" dirty="0">
                <a:hlinkClick r:id="rId2"/>
              </a:rPr>
              <a:t>http://</a:t>
            </a:r>
            <a:r>
              <a:rPr lang="en-GB" sz="2400" b="1" dirty="0" smtClean="0">
                <a:hlinkClick r:id="rId2"/>
              </a:rPr>
              <a:t>glo.li/wxiydo</a:t>
            </a:r>
            <a:r>
              <a:rPr lang="en-GB" sz="2400" b="1" dirty="0" smtClean="0"/>
              <a:t>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 smtClean="0"/>
          </a:p>
          <a:p>
            <a:r>
              <a:rPr lang="en-GB" sz="2400" dirty="0" err="1" smtClean="0"/>
              <a:t>Taclan</a:t>
            </a:r>
            <a:r>
              <a:rPr lang="en-GB" sz="2400" dirty="0" smtClean="0"/>
              <a:t> Resource </a:t>
            </a:r>
            <a:r>
              <a:rPr lang="en-GB" sz="2400" b="1" dirty="0">
                <a:hlinkClick r:id="rId3"/>
              </a:rPr>
              <a:t>http://</a:t>
            </a:r>
            <a:r>
              <a:rPr lang="en-GB" sz="2400" b="1" dirty="0" smtClean="0">
                <a:hlinkClick r:id="rId3"/>
              </a:rPr>
              <a:t>glo.li/18iuc0p</a:t>
            </a:r>
            <a:r>
              <a:rPr lang="en-GB" sz="2400" b="1" dirty="0" smtClean="0"/>
              <a:t>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 smtClean="0"/>
          </a:p>
          <a:p>
            <a:r>
              <a:rPr lang="en-GB" sz="2400" dirty="0" smtClean="0"/>
              <a:t>Briefing Paper 11 </a:t>
            </a:r>
            <a:r>
              <a:rPr lang="en-GB" sz="2400" b="1" dirty="0">
                <a:hlinkClick r:id="rId4"/>
              </a:rPr>
              <a:t>http://</a:t>
            </a:r>
            <a:r>
              <a:rPr lang="en-GB" sz="2400" b="1" dirty="0" smtClean="0">
                <a:hlinkClick r:id="rId4"/>
              </a:rPr>
              <a:t>glo.li/18wGSeU</a:t>
            </a:r>
            <a:r>
              <a:rPr lang="en-GB" sz="2400" b="1" dirty="0" smtClean="0"/>
              <a:t>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 Team – grouping E&amp;Os that are naturally connected. </a:t>
            </a:r>
          </a:p>
          <a:p>
            <a:r>
              <a:rPr lang="en-US" dirty="0" smtClean="0"/>
              <a:t>Blog??  Sharing good practice </a:t>
            </a:r>
            <a:r>
              <a:rPr lang="en-US" dirty="0" err="1" smtClean="0"/>
              <a:t>Larbert</a:t>
            </a:r>
            <a:r>
              <a:rPr lang="en-US" dirty="0" smtClean="0"/>
              <a:t> – Commonwealth example</a:t>
            </a:r>
          </a:p>
          <a:p>
            <a:r>
              <a:rPr lang="en-US" dirty="0" smtClean="0"/>
              <a:t>IDL grid – skeleton only!!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2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66700" y="1474788"/>
            <a:ext cx="7977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28596" y="1052513"/>
            <a:ext cx="77438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en-GB" sz="3200" dirty="0" smtClean="0"/>
              <a:t>We are analysing and evaluating our planning processes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Participants will be able to:</a:t>
            </a:r>
          </a:p>
          <a:p>
            <a:r>
              <a:rPr lang="en-GB" dirty="0" smtClean="0"/>
              <a:t>Identify where </a:t>
            </a:r>
            <a:r>
              <a:rPr lang="en-GB" dirty="0"/>
              <a:t>the key elements of effective </a:t>
            </a:r>
            <a:r>
              <a:rPr lang="en-GB" dirty="0" smtClean="0"/>
              <a:t>planning are addressed in their planning systems</a:t>
            </a:r>
          </a:p>
          <a:p>
            <a:r>
              <a:rPr lang="en-GB" dirty="0" smtClean="0"/>
              <a:t>State where and how their planning systems relate to the NAR planning flow chart</a:t>
            </a:r>
          </a:p>
          <a:p>
            <a:r>
              <a:rPr lang="en-GB" dirty="0" smtClean="0"/>
              <a:t>Make informed judgements and decisions about </a:t>
            </a:r>
            <a:r>
              <a:rPr lang="en-GB" dirty="0"/>
              <a:t>areas for development </a:t>
            </a:r>
            <a:r>
              <a:rPr lang="en-GB" dirty="0" smtClean="0"/>
              <a:t>in their establishment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100010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GB" sz="3200" dirty="0" smtClean="0"/>
          </a:p>
          <a:p>
            <a:r>
              <a:rPr lang="en-GB" sz="3200" dirty="0" smtClean="0"/>
              <a:t> </a:t>
            </a:r>
            <a:endParaRPr lang="en-GB" sz="3200" dirty="0"/>
          </a:p>
          <a:p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we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Julie McKenna – Creating Learning Journeys</a:t>
            </a:r>
          </a:p>
          <a:p>
            <a:r>
              <a:rPr lang="en-GB" dirty="0" smtClean="0"/>
              <a:t>Jill Stocks and Andrew Watson – Realistic Record Keeping and Powerful Planning</a:t>
            </a:r>
          </a:p>
          <a:p>
            <a:r>
              <a:rPr lang="en-GB" dirty="0" smtClean="0"/>
              <a:t>Sharing planning systems</a:t>
            </a:r>
          </a:p>
          <a:p>
            <a:r>
              <a:rPr lang="en-GB" dirty="0"/>
              <a:t>Self-evaluation </a:t>
            </a:r>
            <a:r>
              <a:rPr lang="en-GB" dirty="0" smtClean="0"/>
              <a:t>&amp; Identifying next steps – for establishments and for the authority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Briefing Paper 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No matter the sector or context, planning for learning is a means to an end. It is a design process that makes sure learning has breadth, is challenging, and enables learners to develop and apply their learning in relevant ways.</a:t>
            </a:r>
          </a:p>
          <a:p>
            <a:endParaRPr lang="en-GB" dirty="0"/>
          </a:p>
          <a:p>
            <a:r>
              <a:rPr lang="en-GB" dirty="0" smtClean="0"/>
              <a:t>Page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2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NAR Planning Flowchart</a:t>
            </a:r>
            <a:endParaRPr lang="en-GB" dirty="0"/>
          </a:p>
        </p:txBody>
      </p:sp>
      <p:pic>
        <p:nvPicPr>
          <p:cNvPr id="4" name="Content Placeholder 3" descr="NAR planning flowcha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5" y="1071546"/>
            <a:ext cx="7358114" cy="5432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Picture 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5715000"/>
            <a:ext cx="214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Picture 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7537450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unit plans to framework</a:t>
            </a:r>
          </a:p>
        </p:txBody>
      </p:sp>
    </p:spTree>
    <p:extLst>
      <p:ext uri="{BB962C8B-B14F-4D97-AF65-F5344CB8AC3E}">
        <p14:creationId xmlns:p14="http://schemas.microsoft.com/office/powerpoint/2010/main" val="29727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Picture 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5715000"/>
            <a:ext cx="214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Picture 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96752"/>
            <a:ext cx="720566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in schools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3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Briefing Paper 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times, planning approaches take up too much time because they are complicated and seek to do too much. For example, sometimes planning that seeks to reflect progress through every individual E &amp; O can lead to a fragmentation of learning and insufficient depth of study. Sometimes planning has too many layers that, whilst intended to serve different purposes, are too cumbersome to be wholly useful.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0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PowerPoint Templates">
  <a:themeElements>
    <a:clrScheme name="Master PowerPoint Templa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PowerPoint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PowerPoint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LtoA Master Feb10</Template>
  <TotalTime>1355</TotalTime>
  <Words>639</Words>
  <Application>Microsoft Office PowerPoint</Application>
  <PresentationFormat>On-screen Show (4:3)</PresentationFormat>
  <Paragraphs>80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3_Custom Design</vt:lpstr>
      <vt:lpstr>Master PowerPoint Templates</vt:lpstr>
      <vt:lpstr>Your  Planning Process - How effective is it?  The Return Session</vt:lpstr>
      <vt:lpstr>Learning Intention</vt:lpstr>
      <vt:lpstr>Success Criteria</vt:lpstr>
      <vt:lpstr>What will we do?</vt:lpstr>
      <vt:lpstr>Briefing Paper 11</vt:lpstr>
      <vt:lpstr>The NAR Planning Flowchart</vt:lpstr>
      <vt:lpstr>From unit plans to framework</vt:lpstr>
      <vt:lpstr>Planning in schools</vt:lpstr>
      <vt:lpstr>Briefing Paper 11</vt:lpstr>
      <vt:lpstr>The Planning Triangle</vt:lpstr>
      <vt:lpstr>Where are we with this?</vt:lpstr>
      <vt:lpstr>Transformative Systems?</vt:lpstr>
      <vt:lpstr>Actions? </vt:lpstr>
      <vt:lpstr>Further information:</vt:lpstr>
      <vt:lpstr>Next Steps</vt:lpstr>
    </vt:vector>
  </TitlesOfParts>
  <Company>Falkirk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Intentions and Success Criteria</dc:title>
  <dc:creator>Education Services</dc:creator>
  <cp:lastModifiedBy>Yvonne McBlain</cp:lastModifiedBy>
  <cp:revision>123</cp:revision>
  <dcterms:created xsi:type="dcterms:W3CDTF">2011-01-21T09:43:48Z</dcterms:created>
  <dcterms:modified xsi:type="dcterms:W3CDTF">2013-12-10T11:03:00Z</dcterms:modified>
</cp:coreProperties>
</file>