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32"/>
  </p:notesMasterIdLst>
  <p:handoutMasterIdLst>
    <p:handoutMasterId r:id="rId33"/>
  </p:handoutMasterIdLst>
  <p:sldIdLst>
    <p:sldId id="256" r:id="rId3"/>
    <p:sldId id="302" r:id="rId4"/>
    <p:sldId id="334" r:id="rId5"/>
    <p:sldId id="303" r:id="rId6"/>
    <p:sldId id="326" r:id="rId7"/>
    <p:sldId id="357" r:id="rId8"/>
    <p:sldId id="348" r:id="rId9"/>
    <p:sldId id="358" r:id="rId10"/>
    <p:sldId id="349" r:id="rId11"/>
    <p:sldId id="350" r:id="rId12"/>
    <p:sldId id="365" r:id="rId13"/>
    <p:sldId id="352" r:id="rId14"/>
    <p:sldId id="355" r:id="rId15"/>
    <p:sldId id="353" r:id="rId16"/>
    <p:sldId id="354" r:id="rId17"/>
    <p:sldId id="356" r:id="rId18"/>
    <p:sldId id="361" r:id="rId19"/>
    <p:sldId id="359" r:id="rId20"/>
    <p:sldId id="362" r:id="rId21"/>
    <p:sldId id="363" r:id="rId22"/>
    <p:sldId id="315" r:id="rId23"/>
    <p:sldId id="318" r:id="rId24"/>
    <p:sldId id="366" r:id="rId25"/>
    <p:sldId id="367" r:id="rId26"/>
    <p:sldId id="368" r:id="rId27"/>
    <p:sldId id="364" r:id="rId28"/>
    <p:sldId id="360" r:id="rId29"/>
    <p:sldId id="369" r:id="rId30"/>
    <p:sldId id="330" r:id="rId31"/>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76" autoAdjust="0"/>
  </p:normalViewPr>
  <p:slideViewPr>
    <p:cSldViewPr>
      <p:cViewPr varScale="1">
        <p:scale>
          <a:sx n="58" d="100"/>
          <a:sy n="58" d="100"/>
        </p:scale>
        <p:origin x="846"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3277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3277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3277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AE04523-4558-4B19-A394-FDB057F1E7CD}" type="slidenum">
              <a:rPr lang="en-GB"/>
              <a:pPr>
                <a:defRPr/>
              </a:pPr>
              <a:t>‹#›</a:t>
            </a:fld>
            <a:endParaRPr lang="en-GB"/>
          </a:p>
        </p:txBody>
      </p:sp>
    </p:spTree>
    <p:extLst>
      <p:ext uri="{BB962C8B-B14F-4D97-AF65-F5344CB8AC3E}">
        <p14:creationId xmlns:p14="http://schemas.microsoft.com/office/powerpoint/2010/main" val="3102501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512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3789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126"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5127"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3FE25CF-0B6B-4BCE-924F-3BAC1A34016A}" type="slidenum">
              <a:rPr lang="en-GB"/>
              <a:pPr>
                <a:defRPr/>
              </a:pPr>
              <a:t>‹#›</a:t>
            </a:fld>
            <a:endParaRPr lang="en-GB"/>
          </a:p>
        </p:txBody>
      </p:sp>
    </p:spTree>
    <p:extLst>
      <p:ext uri="{BB962C8B-B14F-4D97-AF65-F5344CB8AC3E}">
        <p14:creationId xmlns:p14="http://schemas.microsoft.com/office/powerpoint/2010/main" val="6231233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33FE25CF-0B6B-4BCE-924F-3BAC1A34016A}" type="slidenum">
              <a:rPr lang="en-GB" smtClean="0"/>
              <a:pPr>
                <a:defRPr/>
              </a:pPr>
              <a:t>2</a:t>
            </a:fld>
            <a:endParaRPr lang="en-GB"/>
          </a:p>
        </p:txBody>
      </p:sp>
    </p:spTree>
    <p:extLst>
      <p:ext uri="{BB962C8B-B14F-4D97-AF65-F5344CB8AC3E}">
        <p14:creationId xmlns:p14="http://schemas.microsoft.com/office/powerpoint/2010/main" val="3697439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F12C28-CCEE-46D0-9291-A114D65555B9}" type="slidenum">
              <a:rPr lang="en-GB" smtClean="0"/>
              <a:pPr>
                <a:spcBef>
                  <a:spcPct val="0"/>
                </a:spcBef>
              </a:pPr>
              <a:t>12</a:t>
            </a:fld>
            <a:endParaRPr lang="en-GB"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err="1" smtClean="0">
                <a:latin typeface="Arial" panose="020B0604020202020204" pitchFamily="34" charset="0"/>
              </a:rPr>
              <a:t>Lorin</a:t>
            </a:r>
            <a:r>
              <a:rPr lang="en-GB" dirty="0" smtClean="0">
                <a:latin typeface="Arial" panose="020B0604020202020204" pitchFamily="34" charset="0"/>
              </a:rPr>
              <a:t> Anderson revised version 2001</a:t>
            </a:r>
          </a:p>
        </p:txBody>
      </p:sp>
    </p:spTree>
    <p:extLst>
      <p:ext uri="{BB962C8B-B14F-4D97-AF65-F5344CB8AC3E}">
        <p14:creationId xmlns:p14="http://schemas.microsoft.com/office/powerpoint/2010/main" val="2951335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Working in level</a:t>
            </a:r>
            <a:r>
              <a:rPr lang="en-GB" baseline="0" dirty="0" smtClean="0"/>
              <a:t> groups – if you’ve used the activity in a </a:t>
            </a:r>
            <a:r>
              <a:rPr lang="en-GB" baseline="0" dirty="0" err="1" smtClean="0"/>
              <a:t>TfDL</a:t>
            </a:r>
            <a:r>
              <a:rPr lang="en-GB" baseline="0" dirty="0" smtClean="0"/>
              <a:t> session – just observe and then lead the discussion for your group. If not, just enjoy and explore</a:t>
            </a:r>
            <a:r>
              <a:rPr lang="en-GB" baseline="0" dirty="0" smtClean="0"/>
              <a:t>!</a:t>
            </a:r>
          </a:p>
          <a:p>
            <a:endParaRPr lang="en-GB" baseline="0" dirty="0" smtClean="0"/>
          </a:p>
          <a:p>
            <a:r>
              <a:rPr lang="en-GB" baseline="0" dirty="0" smtClean="0"/>
              <a:t>Gather thoughts and reactions</a:t>
            </a:r>
            <a:endParaRPr lang="en-GB" dirty="0"/>
          </a:p>
        </p:txBody>
      </p:sp>
      <p:sp>
        <p:nvSpPr>
          <p:cNvPr id="4" name="Slide Number Placeholder 3"/>
          <p:cNvSpPr>
            <a:spLocks noGrp="1"/>
          </p:cNvSpPr>
          <p:nvPr>
            <p:ph type="sldNum" sz="quarter" idx="10"/>
          </p:nvPr>
        </p:nvSpPr>
        <p:spPr/>
        <p:txBody>
          <a:bodyPr/>
          <a:lstStyle/>
          <a:p>
            <a:pPr>
              <a:defRPr/>
            </a:pPr>
            <a:fld id="{33FE25CF-0B6B-4BCE-924F-3BAC1A34016A}" type="slidenum">
              <a:rPr lang="en-GB" smtClean="0"/>
              <a:pPr>
                <a:defRPr/>
              </a:pPr>
              <a:t>13</a:t>
            </a:fld>
            <a:endParaRPr lang="en-GB"/>
          </a:p>
        </p:txBody>
      </p:sp>
    </p:spTree>
    <p:extLst>
      <p:ext uri="{BB962C8B-B14F-4D97-AF65-F5344CB8AC3E}">
        <p14:creationId xmlns:p14="http://schemas.microsoft.com/office/powerpoint/2010/main" val="2120479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version now</a:t>
            </a:r>
            <a:r>
              <a:rPr lang="en-GB" baseline="0" dirty="0" smtClean="0"/>
              <a:t> reflects latest thinking about how these skills for learning can support awareness of how cognitively demanding a  task is. The previous top 3 are now placed so that it is easier to see that in order to do these, you have to be able to demonstrate the ones below- each “lower” skill is included in the one above.</a:t>
            </a:r>
          </a:p>
          <a:p>
            <a:r>
              <a:rPr lang="en-GB" baseline="0" dirty="0" smtClean="0"/>
              <a:t>Personal views on viability of this one – doesn’t demonstrate that true creating usually involves evaluating and analysing, but does show that these 3 are higher in cognitive demand.</a:t>
            </a:r>
            <a:endParaRPr lang="en-GB" dirty="0"/>
          </a:p>
        </p:txBody>
      </p:sp>
      <p:sp>
        <p:nvSpPr>
          <p:cNvPr id="4" name="Slide Number Placeholder 3"/>
          <p:cNvSpPr>
            <a:spLocks noGrp="1"/>
          </p:cNvSpPr>
          <p:nvPr>
            <p:ph type="sldNum" sz="quarter" idx="10"/>
          </p:nvPr>
        </p:nvSpPr>
        <p:spPr/>
        <p:txBody>
          <a:bodyPr/>
          <a:lstStyle/>
          <a:p>
            <a:pPr>
              <a:defRPr/>
            </a:pPr>
            <a:fld id="{33FE25CF-0B6B-4BCE-924F-3BAC1A34016A}" type="slidenum">
              <a:rPr lang="en-GB" smtClean="0"/>
              <a:pPr>
                <a:defRPr/>
              </a:pPr>
              <a:t>14</a:t>
            </a:fld>
            <a:endParaRPr lang="en-GB"/>
          </a:p>
        </p:txBody>
      </p:sp>
    </p:spTree>
    <p:extLst>
      <p:ext uri="{BB962C8B-B14F-4D97-AF65-F5344CB8AC3E}">
        <p14:creationId xmlns:p14="http://schemas.microsoft.com/office/powerpoint/2010/main" val="1454159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B2FD9A-7C1E-480A-9CDE-3EE6231B6308}" type="slidenum">
              <a:rPr lang="en-GB" smtClean="0"/>
              <a:pPr>
                <a:spcBef>
                  <a:spcPct val="0"/>
                </a:spcBef>
              </a:pPr>
              <a:t>15</a:t>
            </a:fld>
            <a:endParaRPr lang="en-GB"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GB" dirty="0" smtClean="0">
                <a:latin typeface="Arial" panose="020B0604020202020204" pitchFamily="34" charset="0"/>
              </a:rPr>
              <a:t>Examples</a:t>
            </a:r>
            <a:r>
              <a:rPr lang="en-GB" baseline="0" dirty="0" smtClean="0">
                <a:latin typeface="Arial" panose="020B0604020202020204" pitchFamily="34" charset="0"/>
              </a:rPr>
              <a:t> – </a:t>
            </a:r>
          </a:p>
          <a:p>
            <a:pPr eaLnBrk="1" hangingPunct="1">
              <a:buFontTx/>
              <a:buChar char="-"/>
            </a:pPr>
            <a:r>
              <a:rPr lang="en-GB" baseline="0" dirty="0" smtClean="0">
                <a:latin typeface="Arial" panose="020B0604020202020204" pitchFamily="34" charset="0"/>
              </a:rPr>
              <a:t>- nursery children are habitually required to analyse and evaluate in order to classify objects in the world around them. The constantly operate at a high level of cognitive connection and judgement which they store away, recall and connect when they see its relevance.</a:t>
            </a:r>
          </a:p>
          <a:p>
            <a:pPr eaLnBrk="1" hangingPunct="1">
              <a:buFontTx/>
              <a:buChar char="-"/>
            </a:pPr>
            <a:endParaRPr lang="en-GB" baseline="0" dirty="0" smtClean="0">
              <a:latin typeface="Arial" panose="020B0604020202020204" pitchFamily="34" charset="0"/>
            </a:endParaRPr>
          </a:p>
          <a:p>
            <a:pPr eaLnBrk="1" hangingPunct="1">
              <a:buFontTx/>
              <a:buChar char="-"/>
            </a:pPr>
            <a:r>
              <a:rPr lang="en-GB" dirty="0" smtClean="0">
                <a:latin typeface="Arial" panose="020B0604020202020204" pitchFamily="34" charset="0"/>
              </a:rPr>
              <a:t>– maths context involving the analysis of facts and figures on world populations in an international education context might stimulate</a:t>
            </a:r>
            <a:r>
              <a:rPr lang="en-GB" baseline="0" dirty="0" smtClean="0">
                <a:latin typeface="Arial" panose="020B0604020202020204" pitchFamily="34" charset="0"/>
              </a:rPr>
              <a:t> pupils into carrying out simple recall and understanding or applying their calculations.</a:t>
            </a:r>
          </a:p>
          <a:p>
            <a:pPr eaLnBrk="1" hangingPunct="1">
              <a:buFontTx/>
              <a:buChar char="-"/>
            </a:pPr>
            <a:endParaRPr lang="en-GB" dirty="0" smtClean="0">
              <a:latin typeface="Arial" panose="020B0604020202020204" pitchFamily="34" charset="0"/>
            </a:endParaRPr>
          </a:p>
        </p:txBody>
      </p:sp>
    </p:spTree>
    <p:extLst>
      <p:ext uri="{BB962C8B-B14F-4D97-AF65-F5344CB8AC3E}">
        <p14:creationId xmlns:p14="http://schemas.microsoft.com/office/powerpoint/2010/main" val="3769308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 time to look</a:t>
            </a:r>
            <a:r>
              <a:rPr lang="en-GB" baseline="0" dirty="0" smtClean="0"/>
              <a:t> at fans and</a:t>
            </a:r>
            <a:r>
              <a:rPr lang="en-GB" dirty="0" smtClean="0"/>
              <a:t> consider how these might</a:t>
            </a:r>
            <a:r>
              <a:rPr lang="en-GB" baseline="0" dirty="0" smtClean="0"/>
              <a:t> be useful, OR share how you are already using them – 4 mins</a:t>
            </a:r>
          </a:p>
          <a:p>
            <a:r>
              <a:rPr lang="en-GB" baseline="0" dirty="0" smtClean="0"/>
              <a:t>Share FHS application</a:t>
            </a:r>
            <a:endParaRPr lang="en-GB" dirty="0"/>
          </a:p>
        </p:txBody>
      </p:sp>
      <p:sp>
        <p:nvSpPr>
          <p:cNvPr id="4" name="Slide Number Placeholder 3"/>
          <p:cNvSpPr>
            <a:spLocks noGrp="1"/>
          </p:cNvSpPr>
          <p:nvPr>
            <p:ph type="sldNum" sz="quarter" idx="10"/>
          </p:nvPr>
        </p:nvSpPr>
        <p:spPr/>
        <p:txBody>
          <a:bodyPr/>
          <a:lstStyle/>
          <a:p>
            <a:pPr>
              <a:defRPr/>
            </a:pPr>
            <a:fld id="{33FE25CF-0B6B-4BCE-924F-3BAC1A34016A}" type="slidenum">
              <a:rPr lang="en-GB" smtClean="0"/>
              <a:pPr>
                <a:defRPr/>
              </a:pPr>
              <a:t>16</a:t>
            </a:fld>
            <a:endParaRPr lang="en-GB"/>
          </a:p>
        </p:txBody>
      </p:sp>
    </p:spTree>
    <p:extLst>
      <p:ext uri="{BB962C8B-B14F-4D97-AF65-F5344CB8AC3E}">
        <p14:creationId xmlns:p14="http://schemas.microsoft.com/office/powerpoint/2010/main" val="3418773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Use the coloured strips provided to write down examples of your work. Fit them into the big triangle – note which level they are for. Consider new ideas and add those too – put a light bulb on those to show that they’re new</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0AE4B0-8CE8-4FE8-9567-74854824A58B}" type="slidenum">
              <a:rPr lang="en-GB"/>
              <a:pPr eaLnBrk="1" hangingPunct="1"/>
              <a:t>17</a:t>
            </a:fld>
            <a:endParaRPr lang="en-GB"/>
          </a:p>
        </p:txBody>
      </p:sp>
    </p:spTree>
    <p:extLst>
      <p:ext uri="{BB962C8B-B14F-4D97-AF65-F5344CB8AC3E}">
        <p14:creationId xmlns:p14="http://schemas.microsoft.com/office/powerpoint/2010/main" val="306081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Groups or pairs choose a question to answer and record on wall boards – I will make a panel for each section.</a:t>
            </a:r>
            <a:endParaRPr lang="en-GB" dirty="0"/>
          </a:p>
        </p:txBody>
      </p:sp>
      <p:sp>
        <p:nvSpPr>
          <p:cNvPr id="4" name="Slide Number Placeholder 3"/>
          <p:cNvSpPr>
            <a:spLocks noGrp="1"/>
          </p:cNvSpPr>
          <p:nvPr>
            <p:ph type="sldNum" sz="quarter" idx="10"/>
          </p:nvPr>
        </p:nvSpPr>
        <p:spPr/>
        <p:txBody>
          <a:bodyPr/>
          <a:lstStyle/>
          <a:p>
            <a:pPr>
              <a:defRPr/>
            </a:pPr>
            <a:fld id="{33FE25CF-0B6B-4BCE-924F-3BAC1A34016A}" type="slidenum">
              <a:rPr lang="en-GB" smtClean="0"/>
              <a:pPr>
                <a:defRPr/>
              </a:pPr>
              <a:t>18</a:t>
            </a:fld>
            <a:endParaRPr lang="en-GB"/>
          </a:p>
        </p:txBody>
      </p:sp>
    </p:spTree>
    <p:extLst>
      <p:ext uri="{BB962C8B-B14F-4D97-AF65-F5344CB8AC3E}">
        <p14:creationId xmlns:p14="http://schemas.microsoft.com/office/powerpoint/2010/main" val="1993366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Helps teachers verbalise what is being learned and communicate these to </a:t>
            </a:r>
            <a:r>
              <a:rPr lang="en-GB" dirty="0" smtClean="0"/>
              <a:t>learners – VERBS REMIND US OF LEARNER FOCUS</a:t>
            </a:r>
            <a:endParaRPr lang="en-GB" dirty="0" smtClean="0"/>
          </a:p>
          <a:p>
            <a:r>
              <a:rPr lang="en-GB" dirty="0" smtClean="0"/>
              <a:t>Appreciate the wide range of ways in which your learning</a:t>
            </a:r>
            <a:r>
              <a:rPr lang="en-GB" baseline="0" dirty="0" smtClean="0"/>
              <a:t> intention could be delivered </a:t>
            </a:r>
            <a:r>
              <a:rPr lang="en-GB" baseline="0" dirty="0" smtClean="0"/>
              <a:t>– MAKES US REALISE THE POSSIBILITIES</a:t>
            </a:r>
            <a:endParaRPr lang="en-GB" baseline="0" dirty="0" smtClean="0"/>
          </a:p>
          <a:p>
            <a:r>
              <a:rPr lang="en-GB" baseline="0" dirty="0" smtClean="0"/>
              <a:t>Understand how the assimilation of knowledge and understanding is developed through metacognition and a range of </a:t>
            </a:r>
            <a:r>
              <a:rPr lang="en-GB" baseline="0" dirty="0" smtClean="0"/>
              <a:t>processes – REMEMBERING LOOKS DIMINISHED COMPARED TO ALL OF THE OTHER SKILLS IN THE HEIRARCH AND THIS REMINDS US TO AIM HIGHER AND WIDER</a:t>
            </a:r>
            <a:endParaRPr lang="en-GB" dirty="0"/>
          </a:p>
        </p:txBody>
      </p:sp>
      <p:sp>
        <p:nvSpPr>
          <p:cNvPr id="4" name="Slide Number Placeholder 3"/>
          <p:cNvSpPr>
            <a:spLocks noGrp="1"/>
          </p:cNvSpPr>
          <p:nvPr>
            <p:ph type="sldNum" sz="quarter" idx="10"/>
          </p:nvPr>
        </p:nvSpPr>
        <p:spPr/>
        <p:txBody>
          <a:bodyPr/>
          <a:lstStyle/>
          <a:p>
            <a:pPr>
              <a:defRPr/>
            </a:pPr>
            <a:fld id="{33FE25CF-0B6B-4BCE-924F-3BAC1A34016A}" type="slidenum">
              <a:rPr lang="en-GB" smtClean="0"/>
              <a:pPr>
                <a:defRPr/>
              </a:pPr>
              <a:t>19</a:t>
            </a:fld>
            <a:endParaRPr lang="en-GB"/>
          </a:p>
        </p:txBody>
      </p:sp>
    </p:spTree>
    <p:extLst>
      <p:ext uri="{BB962C8B-B14F-4D97-AF65-F5344CB8AC3E}">
        <p14:creationId xmlns:p14="http://schemas.microsoft.com/office/powerpoint/2010/main" val="3813314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Helps us identify</a:t>
            </a:r>
            <a:r>
              <a:rPr lang="en-GB" baseline="0" dirty="0" smtClean="0"/>
              <a:t> how hard or easy the tasks </a:t>
            </a:r>
            <a:r>
              <a:rPr lang="en-GB" baseline="0" dirty="0" smtClean="0"/>
              <a:t>are – FOR ASSESSMENT AND TEACHING GUIDANCE WHICH CAN BE GIVEN TO PUPILS IN ACTION</a:t>
            </a:r>
            <a:endParaRPr lang="en-GB" baseline="0" dirty="0" smtClean="0"/>
          </a:p>
          <a:p>
            <a:r>
              <a:rPr lang="en-GB" baseline="0" dirty="0" smtClean="0"/>
              <a:t>Shows us how well our learning intentions, tasks and assessment methods and evidence fit together or link </a:t>
            </a:r>
            <a:r>
              <a:rPr lang="en-GB" baseline="0" dirty="0" smtClean="0"/>
              <a:t>up – LOOKING AT OUR PLANNED IDEAS THROUGH A TAXONOMY FORCES US TO REFLECT ON ITS RELEVANCE</a:t>
            </a:r>
            <a:endParaRPr lang="en-GB" baseline="0" dirty="0" smtClean="0"/>
          </a:p>
          <a:p>
            <a:r>
              <a:rPr lang="en-GB" baseline="0" dirty="0" smtClean="0"/>
              <a:t>Clarifies the wide range of terms for thinking skills and makes it easier to work out how these relate or mean the same things. This helps us share thinking and practice much more effectively – with other practitioners and with </a:t>
            </a:r>
            <a:r>
              <a:rPr lang="en-GB" baseline="0" dirty="0" smtClean="0"/>
              <a:t>pupils – GIVES US AN ORGANISER TO HELP US UNDERSTAND OUR TASK AND GIVES US A WAY OF SHARING THIS WITH OTHERS</a:t>
            </a:r>
            <a:endParaRPr lang="en-GB" dirty="0"/>
          </a:p>
        </p:txBody>
      </p:sp>
      <p:sp>
        <p:nvSpPr>
          <p:cNvPr id="4" name="Slide Number Placeholder 3"/>
          <p:cNvSpPr>
            <a:spLocks noGrp="1"/>
          </p:cNvSpPr>
          <p:nvPr>
            <p:ph type="sldNum" sz="quarter" idx="10"/>
          </p:nvPr>
        </p:nvSpPr>
        <p:spPr/>
        <p:txBody>
          <a:bodyPr/>
          <a:lstStyle/>
          <a:p>
            <a:pPr>
              <a:defRPr/>
            </a:pPr>
            <a:fld id="{33FE25CF-0B6B-4BCE-924F-3BAC1A34016A}" type="slidenum">
              <a:rPr lang="en-GB" smtClean="0"/>
              <a:pPr>
                <a:defRPr/>
              </a:pPr>
              <a:t>20</a:t>
            </a:fld>
            <a:endParaRPr lang="en-GB"/>
          </a:p>
        </p:txBody>
      </p:sp>
    </p:spTree>
    <p:extLst>
      <p:ext uri="{BB962C8B-B14F-4D97-AF65-F5344CB8AC3E}">
        <p14:creationId xmlns:p14="http://schemas.microsoft.com/office/powerpoint/2010/main" val="3398832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Planning</a:t>
            </a:r>
            <a:r>
              <a:rPr lang="en-GB" baseline="0" dirty="0" smtClean="0"/>
              <a:t> with HOS – NAR guidance – essential elements of planning – these link very well with previous two slides</a:t>
            </a:r>
            <a:endParaRPr lang="en-GB" dirty="0"/>
          </a:p>
        </p:txBody>
      </p:sp>
      <p:sp>
        <p:nvSpPr>
          <p:cNvPr id="4" name="Slide Number Placeholder 3"/>
          <p:cNvSpPr>
            <a:spLocks noGrp="1"/>
          </p:cNvSpPr>
          <p:nvPr>
            <p:ph type="sldNum" sz="quarter" idx="10"/>
          </p:nvPr>
        </p:nvSpPr>
        <p:spPr/>
        <p:txBody>
          <a:bodyPr/>
          <a:lstStyle/>
          <a:p>
            <a:pPr>
              <a:defRPr/>
            </a:pPr>
            <a:fld id="{33FE25CF-0B6B-4BCE-924F-3BAC1A34016A}" type="slidenum">
              <a:rPr lang="en-GB" smtClean="0"/>
              <a:pPr>
                <a:defRPr/>
              </a:pPr>
              <a:t>21</a:t>
            </a:fld>
            <a:endParaRPr lang="en-GB"/>
          </a:p>
        </p:txBody>
      </p:sp>
    </p:spTree>
    <p:extLst>
      <p:ext uri="{BB962C8B-B14F-4D97-AF65-F5344CB8AC3E}">
        <p14:creationId xmlns:p14="http://schemas.microsoft.com/office/powerpoint/2010/main" val="4098450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Group formation – use names</a:t>
            </a:r>
            <a:r>
              <a:rPr lang="en-GB" baseline="0" dirty="0" smtClean="0"/>
              <a:t> in boxes to form level specific groups. </a:t>
            </a:r>
            <a:r>
              <a:rPr lang="en-GB" dirty="0" smtClean="0"/>
              <a:t>Give</a:t>
            </a:r>
            <a:r>
              <a:rPr lang="en-GB" baseline="0" dirty="0" smtClean="0"/>
              <a:t> 5 minutes to introduce selves. Discuss what they would like to get out of the session. Phrase as SC which are process based if possible</a:t>
            </a:r>
            <a:endParaRPr lang="en-GB" dirty="0"/>
          </a:p>
        </p:txBody>
      </p:sp>
      <p:sp>
        <p:nvSpPr>
          <p:cNvPr id="4" name="Slide Number Placeholder 3"/>
          <p:cNvSpPr>
            <a:spLocks noGrp="1"/>
          </p:cNvSpPr>
          <p:nvPr>
            <p:ph type="sldNum" sz="quarter" idx="10"/>
          </p:nvPr>
        </p:nvSpPr>
        <p:spPr/>
        <p:txBody>
          <a:bodyPr/>
          <a:lstStyle/>
          <a:p>
            <a:pPr>
              <a:defRPr/>
            </a:pPr>
            <a:fld id="{33FE25CF-0B6B-4BCE-924F-3BAC1A34016A}" type="slidenum">
              <a:rPr lang="en-GB" smtClean="0"/>
              <a:pPr>
                <a:defRPr/>
              </a:pPr>
              <a:t>3</a:t>
            </a:fld>
            <a:endParaRPr lang="en-GB"/>
          </a:p>
        </p:txBody>
      </p:sp>
    </p:spTree>
    <p:extLst>
      <p:ext uri="{BB962C8B-B14F-4D97-AF65-F5344CB8AC3E}">
        <p14:creationId xmlns:p14="http://schemas.microsoft.com/office/powerpoint/2010/main" val="371400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Explain Curriculum =</a:t>
            </a:r>
            <a:r>
              <a:rPr lang="en-GB" baseline="0" dirty="0" smtClean="0"/>
              <a:t> what children are learning, L &amp; T = how we will deliver this learning, Assessment = how they will show that/whether they have learned it. Make sure we stress that you don’t have to “do” all of the principles, all of the time</a:t>
            </a:r>
            <a:r>
              <a:rPr lang="en-GB" baseline="0" dirty="0" smtClean="0"/>
              <a:t>. Refer back to S for LL &amp; W and Food for Thought resource again for structuring the curriculum using skills for learning</a:t>
            </a:r>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33FE25CF-0B6B-4BCE-924F-3BAC1A34016A}" type="slidenum">
              <a:rPr lang="en-GB" smtClean="0"/>
              <a:pPr>
                <a:defRPr/>
              </a:pPr>
              <a:t>22</a:t>
            </a:fld>
            <a:endParaRPr lang="en-GB"/>
          </a:p>
        </p:txBody>
      </p:sp>
    </p:spTree>
    <p:extLst>
      <p:ext uri="{BB962C8B-B14F-4D97-AF65-F5344CB8AC3E}">
        <p14:creationId xmlns:p14="http://schemas.microsoft.com/office/powerpoint/2010/main" val="4141397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highlighters with booklets</a:t>
            </a:r>
            <a:endParaRPr lang="en-GB" dirty="0"/>
          </a:p>
        </p:txBody>
      </p:sp>
      <p:sp>
        <p:nvSpPr>
          <p:cNvPr id="4" name="Slide Number Placeholder 3"/>
          <p:cNvSpPr>
            <a:spLocks noGrp="1"/>
          </p:cNvSpPr>
          <p:nvPr>
            <p:ph type="sldNum" sz="quarter" idx="10"/>
          </p:nvPr>
        </p:nvSpPr>
        <p:spPr/>
        <p:txBody>
          <a:bodyPr/>
          <a:lstStyle/>
          <a:p>
            <a:pPr>
              <a:defRPr/>
            </a:pPr>
            <a:fld id="{33FE25CF-0B6B-4BCE-924F-3BAC1A34016A}" type="slidenum">
              <a:rPr lang="en-GB" smtClean="0"/>
              <a:pPr>
                <a:defRPr/>
              </a:pPr>
              <a:t>23</a:t>
            </a:fld>
            <a:endParaRPr lang="en-GB"/>
          </a:p>
        </p:txBody>
      </p:sp>
    </p:spTree>
    <p:extLst>
      <p:ext uri="{BB962C8B-B14F-4D97-AF65-F5344CB8AC3E}">
        <p14:creationId xmlns:p14="http://schemas.microsoft.com/office/powerpoint/2010/main" val="2346162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hand out 2 from HOS session 7 of </a:t>
            </a:r>
            <a:r>
              <a:rPr lang="en-GB" dirty="0" err="1" smtClean="0"/>
              <a:t>TfDL</a:t>
            </a:r>
            <a:endParaRPr lang="en-GB" dirty="0"/>
          </a:p>
        </p:txBody>
      </p:sp>
      <p:sp>
        <p:nvSpPr>
          <p:cNvPr id="4" name="Slide Number Placeholder 3"/>
          <p:cNvSpPr>
            <a:spLocks noGrp="1"/>
          </p:cNvSpPr>
          <p:nvPr>
            <p:ph type="sldNum" sz="quarter" idx="10"/>
          </p:nvPr>
        </p:nvSpPr>
        <p:spPr/>
        <p:txBody>
          <a:bodyPr/>
          <a:lstStyle/>
          <a:p>
            <a:pPr>
              <a:defRPr/>
            </a:pPr>
            <a:fld id="{33FE25CF-0B6B-4BCE-924F-3BAC1A34016A}" type="slidenum">
              <a:rPr lang="en-GB" smtClean="0"/>
              <a:pPr>
                <a:defRPr/>
              </a:pPr>
              <a:t>24</a:t>
            </a:fld>
            <a:endParaRPr lang="en-GB"/>
          </a:p>
        </p:txBody>
      </p:sp>
    </p:spTree>
    <p:extLst>
      <p:ext uri="{BB962C8B-B14F-4D97-AF65-F5344CB8AC3E}">
        <p14:creationId xmlns:p14="http://schemas.microsoft.com/office/powerpoint/2010/main" val="3302866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Time</a:t>
            </a:r>
            <a:r>
              <a:rPr lang="en-GB" baseline="0" dirty="0" smtClean="0"/>
              <a:t> to talk and share thinking</a:t>
            </a:r>
            <a:endParaRPr lang="en-GB" dirty="0"/>
          </a:p>
        </p:txBody>
      </p:sp>
      <p:sp>
        <p:nvSpPr>
          <p:cNvPr id="4" name="Slide Number Placeholder 3"/>
          <p:cNvSpPr>
            <a:spLocks noGrp="1"/>
          </p:cNvSpPr>
          <p:nvPr>
            <p:ph type="sldNum" sz="quarter" idx="10"/>
          </p:nvPr>
        </p:nvSpPr>
        <p:spPr/>
        <p:txBody>
          <a:bodyPr/>
          <a:lstStyle/>
          <a:p>
            <a:pPr>
              <a:defRPr/>
            </a:pPr>
            <a:fld id="{33FE25CF-0B6B-4BCE-924F-3BAC1A34016A}" type="slidenum">
              <a:rPr lang="en-GB" smtClean="0"/>
              <a:pPr>
                <a:defRPr/>
              </a:pPr>
              <a:t>25</a:t>
            </a:fld>
            <a:endParaRPr lang="en-GB"/>
          </a:p>
        </p:txBody>
      </p:sp>
    </p:spTree>
    <p:extLst>
      <p:ext uri="{BB962C8B-B14F-4D97-AF65-F5344CB8AC3E}">
        <p14:creationId xmlns:p14="http://schemas.microsoft.com/office/powerpoint/2010/main" val="301695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 task for each </a:t>
            </a:r>
            <a:r>
              <a:rPr lang="en-GB" smtClean="0"/>
              <a:t>pair during</a:t>
            </a:r>
            <a:r>
              <a:rPr lang="en-GB" baseline="0" smtClean="0"/>
              <a:t> video</a:t>
            </a:r>
            <a:endParaRPr lang="en-GB"/>
          </a:p>
        </p:txBody>
      </p:sp>
      <p:sp>
        <p:nvSpPr>
          <p:cNvPr id="4" name="Slide Number Placeholder 3"/>
          <p:cNvSpPr>
            <a:spLocks noGrp="1"/>
          </p:cNvSpPr>
          <p:nvPr>
            <p:ph type="sldNum" sz="quarter" idx="10"/>
          </p:nvPr>
        </p:nvSpPr>
        <p:spPr/>
        <p:txBody>
          <a:bodyPr/>
          <a:lstStyle/>
          <a:p>
            <a:pPr>
              <a:defRPr/>
            </a:pPr>
            <a:fld id="{33FE25CF-0B6B-4BCE-924F-3BAC1A34016A}" type="slidenum">
              <a:rPr lang="en-GB" smtClean="0"/>
              <a:pPr>
                <a:defRPr/>
              </a:pPr>
              <a:t>26</a:t>
            </a:fld>
            <a:endParaRPr lang="en-GB"/>
          </a:p>
        </p:txBody>
      </p:sp>
    </p:spTree>
    <p:extLst>
      <p:ext uri="{BB962C8B-B14F-4D97-AF65-F5344CB8AC3E}">
        <p14:creationId xmlns:p14="http://schemas.microsoft.com/office/powerpoint/2010/main" val="4236213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mtClean="0"/>
              <a:t>Have a look at the materials provided – briefly discuss if time allows 5 min max – leave for further reading if time short</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0BE87A-A9BC-4DC2-AF1D-861A3CB155AE}" type="slidenum">
              <a:rPr lang="en-GB"/>
              <a:pPr eaLnBrk="1" hangingPunct="1"/>
              <a:t>27</a:t>
            </a:fld>
            <a:endParaRPr lang="en-GB"/>
          </a:p>
        </p:txBody>
      </p:sp>
    </p:spTree>
    <p:extLst>
      <p:ext uri="{BB962C8B-B14F-4D97-AF65-F5344CB8AC3E}">
        <p14:creationId xmlns:p14="http://schemas.microsoft.com/office/powerpoint/2010/main" val="2795411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Check whether anyone</a:t>
            </a:r>
            <a:r>
              <a:rPr lang="en-GB" baseline="0" dirty="0" smtClean="0"/>
              <a:t> has brought any plans with them to share? Video, group work, individual reflection, tasks which demonstrate each of the higher order skills in action.</a:t>
            </a:r>
            <a:endParaRPr lang="en-GB" dirty="0"/>
          </a:p>
        </p:txBody>
      </p:sp>
      <p:sp>
        <p:nvSpPr>
          <p:cNvPr id="4" name="Slide Number Placeholder 3"/>
          <p:cNvSpPr>
            <a:spLocks noGrp="1"/>
          </p:cNvSpPr>
          <p:nvPr>
            <p:ph type="sldNum" sz="quarter" idx="10"/>
          </p:nvPr>
        </p:nvSpPr>
        <p:spPr/>
        <p:txBody>
          <a:bodyPr/>
          <a:lstStyle/>
          <a:p>
            <a:pPr>
              <a:defRPr/>
            </a:pPr>
            <a:fld id="{33FE25CF-0B6B-4BCE-924F-3BAC1A34016A}" type="slidenum">
              <a:rPr lang="en-GB" smtClean="0"/>
              <a:pPr>
                <a:defRPr/>
              </a:pPr>
              <a:t>5</a:t>
            </a:fld>
            <a:endParaRPr lang="en-GB"/>
          </a:p>
        </p:txBody>
      </p:sp>
    </p:spTree>
    <p:extLst>
      <p:ext uri="{BB962C8B-B14F-4D97-AF65-F5344CB8AC3E}">
        <p14:creationId xmlns:p14="http://schemas.microsoft.com/office/powerpoint/2010/main" val="604817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awareness is essential for social and economical success for our young people and our country. Learning how to learn is a pivotal element of </a:t>
            </a:r>
            <a:r>
              <a:rPr lang="en-GB" baseline="0" dirty="0" err="1" smtClean="0"/>
              <a:t>CfE</a:t>
            </a:r>
            <a:r>
              <a:rPr lang="en-GB" baseline="0" dirty="0" smtClean="0"/>
              <a:t> which makes it different from previous curricula. The other “new” element is the ability to transfer and apply skills in different contexts. All of this reflected in 4 capacities.</a:t>
            </a:r>
            <a:endParaRPr lang="en-GB" dirty="0"/>
          </a:p>
        </p:txBody>
      </p:sp>
      <p:sp>
        <p:nvSpPr>
          <p:cNvPr id="4" name="Slide Number Placeholder 3"/>
          <p:cNvSpPr>
            <a:spLocks noGrp="1"/>
          </p:cNvSpPr>
          <p:nvPr>
            <p:ph type="sldNum" sz="quarter" idx="10"/>
          </p:nvPr>
        </p:nvSpPr>
        <p:spPr/>
        <p:txBody>
          <a:bodyPr/>
          <a:lstStyle/>
          <a:p>
            <a:pPr>
              <a:defRPr/>
            </a:pPr>
            <a:fld id="{33FE25CF-0B6B-4BCE-924F-3BAC1A34016A}" type="slidenum">
              <a:rPr lang="en-GB" smtClean="0"/>
              <a:pPr>
                <a:defRPr/>
              </a:pPr>
              <a:t>6</a:t>
            </a:fld>
            <a:endParaRPr lang="en-GB"/>
          </a:p>
        </p:txBody>
      </p:sp>
    </p:spTree>
    <p:extLst>
      <p:ext uri="{BB962C8B-B14F-4D97-AF65-F5344CB8AC3E}">
        <p14:creationId xmlns:p14="http://schemas.microsoft.com/office/powerpoint/2010/main" val="192327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D9B9E8-9DC0-4D23-9E98-E5D0FED01F8B}" type="slidenum">
              <a:rPr lang="en-GB" smtClean="0"/>
              <a:pPr>
                <a:spcBef>
                  <a:spcPct val="0"/>
                </a:spcBef>
              </a:pPr>
              <a:t>7</a:t>
            </a:fld>
            <a:endParaRPr lang="en-GB"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smtClean="0">
                <a:latin typeface="Arial" panose="020B0604020202020204" pitchFamily="34" charset="0"/>
              </a:rPr>
              <a:t>Angus Council, lots of work on Skills Development Skills for learning can include more- critical skills </a:t>
            </a:r>
            <a:r>
              <a:rPr lang="en-GB" dirty="0" err="1" smtClean="0">
                <a:latin typeface="Arial" panose="020B0604020202020204" pitchFamily="34" charset="0"/>
              </a:rPr>
              <a:t>etc</a:t>
            </a:r>
            <a:r>
              <a:rPr lang="en-GB" dirty="0" smtClean="0">
                <a:latin typeface="Arial" panose="020B0604020202020204" pitchFamily="34" charset="0"/>
              </a:rPr>
              <a:t> Huge overlap between sections LOOK at Food for Thought resource – 2 mins – an example of building HOS into practice</a:t>
            </a:r>
          </a:p>
        </p:txBody>
      </p:sp>
    </p:spTree>
    <p:extLst>
      <p:ext uri="{BB962C8B-B14F-4D97-AF65-F5344CB8AC3E}">
        <p14:creationId xmlns:p14="http://schemas.microsoft.com/office/powerpoint/2010/main" val="3986666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Question to gather existing understanding of taxonomies.</a:t>
            </a:r>
          </a:p>
          <a:p>
            <a:r>
              <a:rPr lang="en-GB" dirty="0" smtClean="0"/>
              <a:t>Show video clip.</a:t>
            </a:r>
          </a:p>
          <a:p>
            <a:r>
              <a:rPr lang="en-GB" dirty="0" smtClean="0"/>
              <a:t>Lead</a:t>
            </a:r>
            <a:r>
              <a:rPr lang="en-GB" baseline="0" dirty="0" smtClean="0"/>
              <a:t> into </a:t>
            </a:r>
            <a:r>
              <a:rPr lang="en-GB" dirty="0" smtClean="0"/>
              <a:t>Looking </a:t>
            </a:r>
            <a:r>
              <a:rPr lang="en-GB" dirty="0" smtClean="0"/>
              <a:t>at Bloom’s revision initially – is simplest for learners of all ages to access</a:t>
            </a:r>
            <a:endParaRPr lang="en-GB" dirty="0"/>
          </a:p>
        </p:txBody>
      </p:sp>
      <p:sp>
        <p:nvSpPr>
          <p:cNvPr id="4" name="Slide Number Placeholder 3"/>
          <p:cNvSpPr>
            <a:spLocks noGrp="1"/>
          </p:cNvSpPr>
          <p:nvPr>
            <p:ph type="sldNum" sz="quarter" idx="10"/>
          </p:nvPr>
        </p:nvSpPr>
        <p:spPr/>
        <p:txBody>
          <a:bodyPr/>
          <a:lstStyle/>
          <a:p>
            <a:pPr>
              <a:defRPr/>
            </a:pPr>
            <a:fld id="{33FE25CF-0B6B-4BCE-924F-3BAC1A34016A}" type="slidenum">
              <a:rPr lang="en-GB" smtClean="0"/>
              <a:pPr>
                <a:defRPr/>
              </a:pPr>
              <a:t>8</a:t>
            </a:fld>
            <a:endParaRPr lang="en-GB"/>
          </a:p>
        </p:txBody>
      </p:sp>
    </p:spTree>
    <p:extLst>
      <p:ext uri="{BB962C8B-B14F-4D97-AF65-F5344CB8AC3E}">
        <p14:creationId xmlns:p14="http://schemas.microsoft.com/office/powerpoint/2010/main" val="3113026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76115C-DAF8-47E3-A904-51F81ADC2851}" type="slidenum">
              <a:rPr lang="en-GB" smtClean="0"/>
              <a:pPr>
                <a:spcBef>
                  <a:spcPct val="0"/>
                </a:spcBef>
              </a:pPr>
              <a:t>9</a:t>
            </a:fld>
            <a:endParaRPr lang="en-GB"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smtClean="0">
                <a:latin typeface="Arial" panose="020B0604020202020204" pitchFamily="34" charset="0"/>
              </a:rPr>
              <a:t>Problem of lots of terms for the same thing- thinking skills, critical skills, critical thinking skills </a:t>
            </a:r>
            <a:r>
              <a:rPr lang="en-GB" dirty="0" err="1" smtClean="0">
                <a:latin typeface="Arial" panose="020B0604020202020204" pitchFamily="34" charset="0"/>
              </a:rPr>
              <a:t>etc</a:t>
            </a:r>
            <a:endParaRPr lang="en-GB" dirty="0" smtClean="0">
              <a:latin typeface="Arial" panose="020B0604020202020204" pitchFamily="34" charset="0"/>
            </a:endParaRPr>
          </a:p>
          <a:p>
            <a:pPr eaLnBrk="1" hangingPunct="1"/>
            <a:r>
              <a:rPr lang="en-GB" dirty="0" smtClean="0">
                <a:latin typeface="Arial" panose="020B0604020202020204" pitchFamily="34" charset="0"/>
              </a:rPr>
              <a:t>Higher Order Skills- term they use</a:t>
            </a:r>
            <a:r>
              <a:rPr lang="en-GB" dirty="0" smtClean="0">
                <a:latin typeface="Arial" panose="020B0604020202020204" pitchFamily="34" charset="0"/>
              </a:rPr>
              <a:t>, maybe we want skills for learning? </a:t>
            </a:r>
            <a:endParaRPr lang="en-GB" dirty="0" smtClean="0">
              <a:latin typeface="Arial" panose="020B0604020202020204" pitchFamily="34" charset="0"/>
            </a:endParaRPr>
          </a:p>
          <a:p>
            <a:pPr eaLnBrk="1" hangingPunct="1"/>
            <a:r>
              <a:rPr lang="en-GB" dirty="0" smtClean="0">
                <a:latin typeface="Arial" panose="020B0604020202020204" pitchFamily="34" charset="0"/>
              </a:rPr>
              <a:t>Idea that we should equip young people to </a:t>
            </a:r>
            <a:r>
              <a:rPr lang="en-GB" u="sng" dirty="0" smtClean="0">
                <a:latin typeface="Arial" panose="020B0604020202020204" pitchFamily="34" charset="0"/>
              </a:rPr>
              <a:t>understand</a:t>
            </a:r>
            <a:r>
              <a:rPr lang="en-GB" dirty="0" smtClean="0">
                <a:latin typeface="Arial" panose="020B0604020202020204" pitchFamily="34" charset="0"/>
              </a:rPr>
              <a:t> and to </a:t>
            </a:r>
            <a:r>
              <a:rPr lang="en-GB" u="sng" dirty="0" smtClean="0">
                <a:latin typeface="Arial" panose="020B0604020202020204" pitchFamily="34" charset="0"/>
              </a:rPr>
              <a:t>do</a:t>
            </a:r>
            <a:r>
              <a:rPr lang="en-GB" dirty="0" smtClean="0">
                <a:latin typeface="Arial" panose="020B0604020202020204" pitchFamily="34" charset="0"/>
              </a:rPr>
              <a:t> as well as to </a:t>
            </a:r>
            <a:r>
              <a:rPr lang="en-GB" u="sng" dirty="0" smtClean="0">
                <a:latin typeface="Arial" panose="020B0604020202020204" pitchFamily="34" charset="0"/>
              </a:rPr>
              <a:t>know</a:t>
            </a:r>
            <a:r>
              <a:rPr lang="en-GB" dirty="0" smtClean="0">
                <a:latin typeface="Arial" panose="020B0604020202020204" pitchFamily="34" charset="0"/>
              </a:rPr>
              <a:t> is important at every stage</a:t>
            </a:r>
          </a:p>
          <a:p>
            <a:pPr eaLnBrk="1" hangingPunct="1"/>
            <a:r>
              <a:rPr lang="en-GB" dirty="0" smtClean="0">
                <a:latin typeface="Arial" panose="020B0604020202020204" pitchFamily="34" charset="0"/>
              </a:rPr>
              <a:t>Skills required for learning, life and work. We all know </a:t>
            </a:r>
            <a:r>
              <a:rPr lang="en-GB" dirty="0" smtClean="0">
                <a:latin typeface="Arial" panose="020B0604020202020204" pitchFamily="34" charset="0"/>
              </a:rPr>
              <a:t>the </a:t>
            </a:r>
            <a:r>
              <a:rPr lang="en-GB" dirty="0" smtClean="0">
                <a:latin typeface="Arial" panose="020B0604020202020204" pitchFamily="34" charset="0"/>
              </a:rPr>
              <a:t>commonly used </a:t>
            </a:r>
            <a:r>
              <a:rPr lang="en-GB" dirty="0" smtClean="0">
                <a:latin typeface="Arial" panose="020B0604020202020204" pitchFamily="34" charset="0"/>
              </a:rPr>
              <a:t>quotes about </a:t>
            </a:r>
            <a:r>
              <a:rPr lang="en-GB" dirty="0" smtClean="0">
                <a:latin typeface="Arial" panose="020B0604020202020204" pitchFamily="34" charset="0"/>
              </a:rPr>
              <a:t>preparing children for jobs that don’t exist </a:t>
            </a:r>
            <a:r>
              <a:rPr lang="en-GB" dirty="0" err="1" smtClean="0">
                <a:latin typeface="Arial" panose="020B0604020202020204" pitchFamily="34" charset="0"/>
              </a:rPr>
              <a:t>etc</a:t>
            </a:r>
            <a:r>
              <a:rPr lang="en-GB" dirty="0" smtClean="0">
                <a:latin typeface="Arial" panose="020B0604020202020204" pitchFamily="34" charset="0"/>
              </a:rPr>
              <a:t> </a:t>
            </a:r>
            <a:r>
              <a:rPr lang="en-GB" dirty="0" err="1" smtClean="0">
                <a:latin typeface="Arial" panose="020B0604020202020204" pitchFamily="34" charset="0"/>
              </a:rPr>
              <a:t>etc</a:t>
            </a:r>
            <a:endParaRPr lang="en-GB" dirty="0" smtClean="0">
              <a:latin typeface="Arial" panose="020B0604020202020204" pitchFamily="34" charset="0"/>
            </a:endParaRPr>
          </a:p>
        </p:txBody>
      </p:sp>
    </p:spTree>
    <p:extLst>
      <p:ext uri="{BB962C8B-B14F-4D97-AF65-F5344CB8AC3E}">
        <p14:creationId xmlns:p14="http://schemas.microsoft.com/office/powerpoint/2010/main" val="2979024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A277D0-BF79-4CD5-9C70-92EF2E7A2FC4}" type="slidenum">
              <a:rPr lang="en-GB" smtClean="0"/>
              <a:pPr>
                <a:spcBef>
                  <a:spcPct val="0"/>
                </a:spcBef>
              </a:pPr>
              <a:t>10</a:t>
            </a:fld>
            <a:endParaRPr lang="en-GB"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r>
              <a:rPr lang="en-GB" dirty="0" smtClean="0">
                <a:latin typeface="Arial" panose="020B0604020202020204" pitchFamily="34" charset="0"/>
              </a:rPr>
              <a:t>Show papers</a:t>
            </a:r>
            <a:r>
              <a:rPr lang="en-GB" baseline="0" dirty="0" smtClean="0">
                <a:latin typeface="Arial" panose="020B0604020202020204" pitchFamily="34" charset="0"/>
              </a:rPr>
              <a:t> – HOS Ex Paper and Developing Skills pack</a:t>
            </a:r>
          </a:p>
          <a:p>
            <a:pPr marL="0" indent="0" eaLnBrk="1" hangingPunct="1">
              <a:buFontTx/>
              <a:buNone/>
            </a:pPr>
            <a:r>
              <a:rPr lang="en-GB" baseline="0" dirty="0" smtClean="0">
                <a:latin typeface="Arial" panose="020B0604020202020204" pitchFamily="34" charset="0"/>
              </a:rPr>
              <a:t>Asking us to make skills explicit to learners in every learning situation</a:t>
            </a:r>
          </a:p>
          <a:p>
            <a:pPr marL="0" indent="0" eaLnBrk="1" hangingPunct="1">
              <a:buFontTx/>
              <a:buNone/>
            </a:pPr>
            <a:r>
              <a:rPr lang="en-GB" baseline="0" dirty="0" smtClean="0">
                <a:latin typeface="Arial" panose="020B0604020202020204" pitchFamily="34" charset="0"/>
              </a:rPr>
              <a:t>Also to  create an ethos of positivity about learning – a culture where mistakes are welcomed as powerful learning opportunities</a:t>
            </a:r>
          </a:p>
          <a:p>
            <a:pPr marL="0" indent="0" eaLnBrk="1" hangingPunct="1">
              <a:buFontTx/>
              <a:buNone/>
            </a:pPr>
            <a:r>
              <a:rPr lang="en-GB" baseline="0" dirty="0" smtClean="0">
                <a:latin typeface="Arial" panose="020B0604020202020204" pitchFamily="34" charset="0"/>
              </a:rPr>
              <a:t>Where every care is taken to reinforce the idea of independence, agency and control over own learning – it is not something which is done to you, it is something which is there for you to grab</a:t>
            </a:r>
          </a:p>
          <a:p>
            <a:pPr marL="0" indent="0" eaLnBrk="1" hangingPunct="1">
              <a:buFontTx/>
              <a:buNone/>
            </a:pPr>
            <a:r>
              <a:rPr lang="en-GB" baseline="0" dirty="0" smtClean="0">
                <a:latin typeface="Arial" panose="020B0604020202020204" pitchFamily="34" charset="0"/>
              </a:rPr>
              <a:t>Using taxonomy as a tool for tracking, moderating and evaluation learning and next steps</a:t>
            </a:r>
            <a:endParaRPr lang="en-GB" dirty="0" smtClean="0">
              <a:latin typeface="Arial" panose="020B0604020202020204" pitchFamily="34" charset="0"/>
            </a:endParaRPr>
          </a:p>
        </p:txBody>
      </p:sp>
    </p:spTree>
    <p:extLst>
      <p:ext uri="{BB962C8B-B14F-4D97-AF65-F5344CB8AC3E}">
        <p14:creationId xmlns:p14="http://schemas.microsoft.com/office/powerpoint/2010/main" val="3230960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Took 8 years to create with a team of other v </a:t>
            </a:r>
            <a:r>
              <a:rPr lang="en-GB" dirty="0" err="1" smtClean="0"/>
              <a:t>v</a:t>
            </a:r>
            <a:r>
              <a:rPr lang="en-GB" dirty="0" smtClean="0"/>
              <a:t> clever </a:t>
            </a:r>
            <a:r>
              <a:rPr lang="en-GB" dirty="0" smtClean="0"/>
              <a:t>educationalists</a:t>
            </a:r>
          </a:p>
          <a:p>
            <a:r>
              <a:rPr lang="en-GB" dirty="0" smtClean="0"/>
              <a:t>Is a taxonomy</a:t>
            </a:r>
            <a:r>
              <a:rPr lang="en-GB" baseline="0" dirty="0" smtClean="0"/>
              <a:t> which categorises AND orders – was originally meant to ease assessment and moderation</a:t>
            </a:r>
            <a:endParaRPr lang="en-GB"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06CE13-2D2D-4D11-AC0B-9DAD09004D5A}" type="slidenum">
              <a:rPr lang="en-GB"/>
              <a:pPr eaLnBrk="1" hangingPunct="1"/>
              <a:t>11</a:t>
            </a:fld>
            <a:endParaRPr lang="en-GB"/>
          </a:p>
        </p:txBody>
      </p:sp>
    </p:spTree>
    <p:extLst>
      <p:ext uri="{BB962C8B-B14F-4D97-AF65-F5344CB8AC3E}">
        <p14:creationId xmlns:p14="http://schemas.microsoft.com/office/powerpoint/2010/main" val="144356959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8.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3979550834_b8c29168c3_o"/>
          <p:cNvPicPr>
            <a:picLocks noChangeAspect="1" noChangeArrowheads="1"/>
          </p:cNvPicPr>
          <p:nvPr/>
        </p:nvPicPr>
        <p:blipFill>
          <a:blip r:embed="rId2" cstate="print">
            <a:lum bright="70000" contrast="-70000"/>
          </a:blip>
          <a:srcRect/>
          <a:stretch>
            <a:fillRect/>
          </a:stretch>
        </p:blipFill>
        <p:spPr bwMode="auto">
          <a:xfrm>
            <a:off x="1476375" y="981075"/>
            <a:ext cx="5975350" cy="5876925"/>
          </a:xfrm>
          <a:prstGeom prst="rect">
            <a:avLst/>
          </a:prstGeom>
          <a:noFill/>
          <a:ln w="9525">
            <a:noFill/>
            <a:miter lim="800000"/>
            <a:headEnd/>
            <a:tailEnd/>
          </a:ln>
        </p:spPr>
      </p:pic>
      <p:sp>
        <p:nvSpPr>
          <p:cNvPr id="5" name="Rectangle 3"/>
          <p:cNvSpPr>
            <a:spLocks noChangeArrowheads="1"/>
          </p:cNvSpPr>
          <p:nvPr/>
        </p:nvSpPr>
        <p:spPr bwMode="auto">
          <a:xfrm>
            <a:off x="0" y="0"/>
            <a:ext cx="9144000" cy="836613"/>
          </a:xfrm>
          <a:prstGeom prst="rect">
            <a:avLst/>
          </a:prstGeom>
          <a:solidFill>
            <a:srgbClr val="91A932"/>
          </a:solidFill>
          <a:ln w="9525">
            <a:noFill/>
            <a:miter lim="800000"/>
            <a:headEnd/>
            <a:tailEnd/>
          </a:ln>
          <a:effectLst/>
        </p:spPr>
        <p:txBody>
          <a:bodyPr wrap="none" anchor="ctr"/>
          <a:lstStyle/>
          <a:p>
            <a:pPr>
              <a:defRPr/>
            </a:pPr>
            <a:endParaRPr lang="en-GB"/>
          </a:p>
        </p:txBody>
      </p:sp>
      <p:sp>
        <p:nvSpPr>
          <p:cNvPr id="6" name="Rectangle 4"/>
          <p:cNvSpPr>
            <a:spLocks noChangeArrowheads="1"/>
          </p:cNvSpPr>
          <p:nvPr/>
        </p:nvSpPr>
        <p:spPr bwMode="auto">
          <a:xfrm>
            <a:off x="0" y="836613"/>
            <a:ext cx="9144000" cy="71437"/>
          </a:xfrm>
          <a:prstGeom prst="rect">
            <a:avLst/>
          </a:prstGeom>
          <a:solidFill>
            <a:schemeClr val="accent2"/>
          </a:solidFill>
          <a:ln w="9525">
            <a:noFill/>
            <a:miter lim="800000"/>
            <a:headEnd/>
            <a:tailEnd/>
          </a:ln>
          <a:effectLst/>
        </p:spPr>
        <p:txBody>
          <a:bodyPr wrap="none" anchor="ctr"/>
          <a:lstStyle/>
          <a:p>
            <a:pPr>
              <a:defRPr/>
            </a:pPr>
            <a:endParaRPr lang="en-GB"/>
          </a:p>
        </p:txBody>
      </p:sp>
      <p:sp>
        <p:nvSpPr>
          <p:cNvPr id="7" name="Rectangle 5"/>
          <p:cNvSpPr>
            <a:spLocks noChangeArrowheads="1"/>
          </p:cNvSpPr>
          <p:nvPr/>
        </p:nvSpPr>
        <p:spPr bwMode="auto">
          <a:xfrm>
            <a:off x="0" y="908050"/>
            <a:ext cx="9144000" cy="71438"/>
          </a:xfrm>
          <a:prstGeom prst="rect">
            <a:avLst/>
          </a:prstGeom>
          <a:solidFill>
            <a:srgbClr val="FF0000"/>
          </a:solidFill>
          <a:ln w="9525">
            <a:noFill/>
            <a:miter lim="800000"/>
            <a:headEnd/>
            <a:tailEnd/>
          </a:ln>
          <a:effectLst/>
        </p:spPr>
        <p:txBody>
          <a:bodyPr wrap="none" anchor="ctr"/>
          <a:lstStyle/>
          <a:p>
            <a:pPr>
              <a:defRPr/>
            </a:pPr>
            <a:endParaRPr lang="en-GB"/>
          </a:p>
        </p:txBody>
      </p:sp>
      <p:pic>
        <p:nvPicPr>
          <p:cNvPr id="8" name="Picture 6" descr="FC_Education Logo Transparent"/>
          <p:cNvPicPr>
            <a:picLocks noChangeAspect="1" noChangeArrowheads="1"/>
          </p:cNvPicPr>
          <p:nvPr/>
        </p:nvPicPr>
        <p:blipFill>
          <a:blip r:embed="rId3" cstate="print"/>
          <a:srcRect/>
          <a:stretch>
            <a:fillRect/>
          </a:stretch>
        </p:blipFill>
        <p:spPr bwMode="auto">
          <a:xfrm>
            <a:off x="7380288" y="5681663"/>
            <a:ext cx="1763712" cy="1176337"/>
          </a:xfrm>
          <a:prstGeom prst="rect">
            <a:avLst/>
          </a:prstGeom>
          <a:noFill/>
          <a:ln w="9525">
            <a:noFill/>
            <a:miter lim="800000"/>
            <a:headEnd/>
            <a:tailEnd/>
          </a:ln>
        </p:spPr>
      </p:pic>
      <p:pic>
        <p:nvPicPr>
          <p:cNvPr id="9" name="Picture 9" descr="Learning to Achieve 287"/>
          <p:cNvPicPr>
            <a:picLocks noChangeAspect="1" noChangeArrowheads="1"/>
          </p:cNvPicPr>
          <p:nvPr/>
        </p:nvPicPr>
        <p:blipFill>
          <a:blip r:embed="rId4" cstate="print"/>
          <a:srcRect/>
          <a:stretch>
            <a:fillRect/>
          </a:stretch>
        </p:blipFill>
        <p:spPr bwMode="auto">
          <a:xfrm>
            <a:off x="8172450" y="115888"/>
            <a:ext cx="649288" cy="649287"/>
          </a:xfrm>
          <a:prstGeom prst="rect">
            <a:avLst/>
          </a:prstGeom>
          <a:noFill/>
          <a:ln w="9525">
            <a:noFill/>
            <a:miter lim="800000"/>
            <a:headEnd/>
            <a:tailEnd/>
          </a:ln>
        </p:spPr>
      </p:pic>
      <p:pic>
        <p:nvPicPr>
          <p:cNvPr id="10" name="Picture 10"/>
          <p:cNvPicPr>
            <a:picLocks noChangeAspect="1" noChangeArrowheads="1"/>
          </p:cNvPicPr>
          <p:nvPr/>
        </p:nvPicPr>
        <p:blipFill>
          <a:blip r:embed="rId5" cstate="print"/>
          <a:srcRect/>
          <a:stretch>
            <a:fillRect/>
          </a:stretch>
        </p:blipFill>
        <p:spPr bwMode="auto">
          <a:xfrm>
            <a:off x="0" y="0"/>
            <a:ext cx="3240088" cy="579438"/>
          </a:xfrm>
          <a:prstGeom prst="rect">
            <a:avLst/>
          </a:prstGeom>
          <a:noFill/>
          <a:ln w="9525">
            <a:noFill/>
            <a:miter lim="800000"/>
            <a:headEnd/>
            <a:tailEnd/>
          </a:ln>
        </p:spPr>
      </p:pic>
      <p:pic>
        <p:nvPicPr>
          <p:cNvPr id="11" name="Picture 11"/>
          <p:cNvPicPr>
            <a:picLocks noChangeAspect="1" noChangeArrowheads="1"/>
          </p:cNvPicPr>
          <p:nvPr/>
        </p:nvPicPr>
        <p:blipFill>
          <a:blip r:embed="rId6" cstate="print"/>
          <a:srcRect/>
          <a:stretch>
            <a:fillRect/>
          </a:stretch>
        </p:blipFill>
        <p:spPr bwMode="auto">
          <a:xfrm>
            <a:off x="3203575" y="0"/>
            <a:ext cx="2305050" cy="476250"/>
          </a:xfrm>
          <a:prstGeom prst="rect">
            <a:avLst/>
          </a:prstGeom>
          <a:noFill/>
          <a:ln w="9525">
            <a:noFill/>
            <a:miter lim="800000"/>
            <a:headEnd/>
            <a:tailEnd/>
          </a:ln>
        </p:spPr>
      </p:pic>
      <p:pic>
        <p:nvPicPr>
          <p:cNvPr id="12" name="Picture 12"/>
          <p:cNvPicPr>
            <a:picLocks noChangeAspect="1" noChangeArrowheads="1"/>
          </p:cNvPicPr>
          <p:nvPr/>
        </p:nvPicPr>
        <p:blipFill>
          <a:blip r:embed="rId7" cstate="print"/>
          <a:srcRect/>
          <a:stretch>
            <a:fillRect/>
          </a:stretch>
        </p:blipFill>
        <p:spPr bwMode="auto">
          <a:xfrm>
            <a:off x="2771775" y="476250"/>
            <a:ext cx="2249488" cy="339725"/>
          </a:xfrm>
          <a:prstGeom prst="rect">
            <a:avLst/>
          </a:prstGeom>
          <a:noFill/>
          <a:ln w="9525">
            <a:noFill/>
            <a:miter lim="800000"/>
            <a:headEnd/>
            <a:tailEnd/>
          </a:ln>
        </p:spPr>
      </p:pic>
      <p:sp>
        <p:nvSpPr>
          <p:cNvPr id="13" name="Rectangle 13"/>
          <p:cNvSpPr>
            <a:spLocks noChangeArrowheads="1"/>
          </p:cNvSpPr>
          <p:nvPr/>
        </p:nvSpPr>
        <p:spPr bwMode="auto">
          <a:xfrm>
            <a:off x="107950" y="476250"/>
            <a:ext cx="1417638" cy="288925"/>
          </a:xfrm>
          <a:prstGeom prst="rect">
            <a:avLst/>
          </a:prstGeom>
          <a:solidFill>
            <a:srgbClr val="91A932"/>
          </a:solidFill>
          <a:ln w="9525">
            <a:noFill/>
            <a:miter lim="800000"/>
            <a:headEnd/>
            <a:tailEnd/>
          </a:ln>
          <a:effectLst/>
        </p:spPr>
        <p:txBody>
          <a:bodyPr wrap="none" anchor="ctr"/>
          <a:lstStyle/>
          <a:p>
            <a:pPr>
              <a:defRPr/>
            </a:pPr>
            <a:endParaRPr lang="en-GB"/>
          </a:p>
        </p:txBody>
      </p:sp>
      <p:sp>
        <p:nvSpPr>
          <p:cNvPr id="14" name="Rectangle 14"/>
          <p:cNvSpPr>
            <a:spLocks noChangeArrowheads="1"/>
          </p:cNvSpPr>
          <p:nvPr/>
        </p:nvSpPr>
        <p:spPr bwMode="auto">
          <a:xfrm>
            <a:off x="5292725" y="0"/>
            <a:ext cx="215900" cy="115888"/>
          </a:xfrm>
          <a:prstGeom prst="rect">
            <a:avLst/>
          </a:prstGeom>
          <a:solidFill>
            <a:srgbClr val="91A932"/>
          </a:solidFill>
          <a:ln w="9525">
            <a:noFill/>
            <a:miter lim="800000"/>
            <a:headEnd/>
            <a:tailEnd/>
          </a:ln>
          <a:effectLst/>
        </p:spPr>
        <p:txBody>
          <a:bodyPr wrap="none" anchor="ctr"/>
          <a:lstStyle/>
          <a:p>
            <a:pPr>
              <a:defRPr/>
            </a:pPr>
            <a:endParaRPr lang="en-GB"/>
          </a:p>
        </p:txBody>
      </p:sp>
      <p:pic>
        <p:nvPicPr>
          <p:cNvPr id="15" name="Picture 15"/>
          <p:cNvPicPr>
            <a:picLocks noChangeAspect="1" noChangeArrowheads="1"/>
          </p:cNvPicPr>
          <p:nvPr/>
        </p:nvPicPr>
        <p:blipFill>
          <a:blip r:embed="rId8" cstate="print"/>
          <a:srcRect/>
          <a:stretch>
            <a:fillRect/>
          </a:stretch>
        </p:blipFill>
        <p:spPr bwMode="auto">
          <a:xfrm>
            <a:off x="4859338" y="476250"/>
            <a:ext cx="3303587" cy="347663"/>
          </a:xfrm>
          <a:prstGeom prst="rect">
            <a:avLst/>
          </a:prstGeom>
          <a:noFill/>
          <a:ln w="9525">
            <a:noFill/>
            <a:miter lim="800000"/>
            <a:headEnd/>
            <a:tailEnd/>
          </a:ln>
        </p:spPr>
      </p:pic>
      <p:sp>
        <p:nvSpPr>
          <p:cNvPr id="9223" name="Rectangle 7"/>
          <p:cNvSpPr>
            <a:spLocks noGrp="1" noChangeArrowheads="1"/>
          </p:cNvSpPr>
          <p:nvPr>
            <p:ph type="ctrTitle" sz="quarter"/>
          </p:nvPr>
        </p:nvSpPr>
        <p:spPr>
          <a:xfrm>
            <a:off x="685800" y="2130425"/>
            <a:ext cx="7772400" cy="1470025"/>
          </a:xfrm>
        </p:spPr>
        <p:txBody>
          <a:bodyPr/>
          <a:lstStyle>
            <a:lvl1pPr algn="ctr">
              <a:defRPr>
                <a:solidFill>
                  <a:schemeClr val="tx1"/>
                </a:solidFill>
              </a:defRPr>
            </a:lvl1pPr>
          </a:lstStyle>
          <a:p>
            <a:r>
              <a:rPr lang="en-US"/>
              <a:t>Click to edit Master title style</a:t>
            </a:r>
          </a:p>
        </p:txBody>
      </p:sp>
      <p:sp>
        <p:nvSpPr>
          <p:cNvPr id="9224" name="Rectangle 8"/>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0"/>
            <a:ext cx="67056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115888"/>
            <a:ext cx="5895975" cy="504825"/>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4572000" y="571500"/>
            <a:ext cx="3952875" cy="266700"/>
          </a:xfrm>
          <a:prstGeom prst="rect">
            <a:avLst/>
          </a:prstGeom>
          <a:noFill/>
          <a:ln w="9525">
            <a:noFill/>
            <a:miter lim="800000"/>
            <a:headEnd/>
            <a:tailEnd/>
          </a:ln>
        </p:spPr>
      </p:pic>
      <p:sp>
        <p:nvSpPr>
          <p:cNvPr id="6" name="Rectangle 4"/>
          <p:cNvSpPr>
            <a:spLocks noChangeArrowheads="1"/>
          </p:cNvSpPr>
          <p:nvPr/>
        </p:nvSpPr>
        <p:spPr bwMode="auto">
          <a:xfrm>
            <a:off x="0" y="836613"/>
            <a:ext cx="9144000" cy="71437"/>
          </a:xfrm>
          <a:prstGeom prst="rect">
            <a:avLst/>
          </a:prstGeom>
          <a:solidFill>
            <a:schemeClr val="accent2"/>
          </a:solidFill>
          <a:ln w="9525">
            <a:noFill/>
            <a:miter lim="800000"/>
            <a:headEnd/>
            <a:tailEnd/>
          </a:ln>
          <a:effectLst/>
        </p:spPr>
        <p:txBody>
          <a:bodyPr wrap="none" anchor="ctr"/>
          <a:lstStyle/>
          <a:p>
            <a:pPr>
              <a:defRPr/>
            </a:pPr>
            <a:endParaRPr lang="en-GB"/>
          </a:p>
        </p:txBody>
      </p:sp>
      <p:sp>
        <p:nvSpPr>
          <p:cNvPr id="7" name="Rectangle 5"/>
          <p:cNvSpPr>
            <a:spLocks noChangeArrowheads="1"/>
          </p:cNvSpPr>
          <p:nvPr/>
        </p:nvSpPr>
        <p:spPr bwMode="auto">
          <a:xfrm>
            <a:off x="0" y="908050"/>
            <a:ext cx="9144000" cy="71438"/>
          </a:xfrm>
          <a:prstGeom prst="rect">
            <a:avLst/>
          </a:prstGeom>
          <a:solidFill>
            <a:srgbClr val="FF0000"/>
          </a:solidFill>
          <a:ln w="9525">
            <a:noFill/>
            <a:miter lim="800000"/>
            <a:headEnd/>
            <a:tailEnd/>
          </a:ln>
          <a:effectLst/>
        </p:spPr>
        <p:txBody>
          <a:bodyPr wrap="none" anchor="ctr"/>
          <a:lstStyle/>
          <a:p>
            <a:pPr>
              <a:defRPr/>
            </a:pPr>
            <a:endParaRPr lang="en-GB"/>
          </a:p>
        </p:txBody>
      </p:sp>
      <p:pic>
        <p:nvPicPr>
          <p:cNvPr id="8" name="Picture 6" descr="falkirk_wheel_ssuk_411"/>
          <p:cNvPicPr>
            <a:picLocks noChangeAspect="1" noChangeArrowheads="1"/>
          </p:cNvPicPr>
          <p:nvPr/>
        </p:nvPicPr>
        <p:blipFill>
          <a:blip r:embed="rId4" cstate="print">
            <a:lum bright="70000" contrast="-70000"/>
          </a:blip>
          <a:srcRect/>
          <a:stretch>
            <a:fillRect/>
          </a:stretch>
        </p:blipFill>
        <p:spPr bwMode="auto">
          <a:xfrm>
            <a:off x="0" y="981075"/>
            <a:ext cx="9144000" cy="5876925"/>
          </a:xfrm>
          <a:prstGeom prst="rect">
            <a:avLst/>
          </a:prstGeom>
          <a:noFill/>
          <a:ln w="9525">
            <a:noFill/>
            <a:miter lim="800000"/>
            <a:headEnd/>
            <a:tailEnd/>
          </a:ln>
        </p:spPr>
      </p:pic>
      <p:pic>
        <p:nvPicPr>
          <p:cNvPr id="9" name="Picture 7" descr="FC_Education Logo Transparent"/>
          <p:cNvPicPr>
            <a:picLocks noChangeAspect="1" noChangeArrowheads="1"/>
          </p:cNvPicPr>
          <p:nvPr/>
        </p:nvPicPr>
        <p:blipFill>
          <a:blip r:embed="rId5" cstate="print"/>
          <a:srcRect/>
          <a:stretch>
            <a:fillRect/>
          </a:stretch>
        </p:blipFill>
        <p:spPr bwMode="auto">
          <a:xfrm>
            <a:off x="7380288" y="5681663"/>
            <a:ext cx="1763712" cy="1176337"/>
          </a:xfrm>
          <a:prstGeom prst="rect">
            <a:avLst/>
          </a:prstGeom>
          <a:noFill/>
          <a:ln w="9525">
            <a:noFill/>
            <a:miter lim="800000"/>
            <a:headEnd/>
            <a:tailEnd/>
          </a:ln>
        </p:spPr>
      </p:pic>
      <p:sp>
        <p:nvSpPr>
          <p:cNvPr id="11272" name="Rectangle 8"/>
          <p:cNvSpPr>
            <a:spLocks noGrp="1" noChangeArrowheads="1"/>
          </p:cNvSpPr>
          <p:nvPr>
            <p:ph type="ctrTitle" sz="quarter"/>
          </p:nvPr>
        </p:nvSpPr>
        <p:spPr>
          <a:xfrm>
            <a:off x="685800" y="2130425"/>
            <a:ext cx="7772400" cy="1470025"/>
          </a:xfrm>
        </p:spPr>
        <p:txBody>
          <a:bodyPr/>
          <a:lstStyle>
            <a:lvl1pPr algn="ctr">
              <a:defRPr/>
            </a:lvl1pPr>
          </a:lstStyle>
          <a:p>
            <a:r>
              <a:rPr lang="en-US"/>
              <a:t>Click to edit Master title style</a:t>
            </a:r>
          </a:p>
        </p:txBody>
      </p:sp>
      <p:sp>
        <p:nvSpPr>
          <p:cNvPr id="11273" name="Rectangle 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0" y="981075"/>
            <a:ext cx="4495800" cy="5876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81075"/>
            <a:ext cx="4495800" cy="5876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0"/>
            <a:ext cx="67056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0" y="981075"/>
            <a:ext cx="4495800" cy="5876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81075"/>
            <a:ext cx="4495800" cy="5876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8.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3979550834_b8c29168c3_o"/>
          <p:cNvPicPr>
            <a:picLocks noChangeAspect="1" noChangeArrowheads="1"/>
          </p:cNvPicPr>
          <p:nvPr/>
        </p:nvPicPr>
        <p:blipFill>
          <a:blip r:embed="rId13" cstate="print">
            <a:lum bright="70000" contrast="-70000"/>
          </a:blip>
          <a:srcRect/>
          <a:stretch>
            <a:fillRect/>
          </a:stretch>
        </p:blipFill>
        <p:spPr bwMode="auto">
          <a:xfrm>
            <a:off x="1476375" y="981075"/>
            <a:ext cx="5975350" cy="5876925"/>
          </a:xfrm>
          <a:prstGeom prst="rect">
            <a:avLst/>
          </a:prstGeom>
          <a:noFill/>
          <a:ln w="9525">
            <a:noFill/>
            <a:miter lim="800000"/>
            <a:headEnd/>
            <a:tailEnd/>
          </a:ln>
        </p:spPr>
      </p:pic>
      <p:sp>
        <p:nvSpPr>
          <p:cNvPr id="8195" name="Rectangle 3"/>
          <p:cNvSpPr>
            <a:spLocks noChangeArrowheads="1"/>
          </p:cNvSpPr>
          <p:nvPr/>
        </p:nvSpPr>
        <p:spPr bwMode="auto">
          <a:xfrm>
            <a:off x="0" y="0"/>
            <a:ext cx="9144000" cy="836613"/>
          </a:xfrm>
          <a:prstGeom prst="rect">
            <a:avLst/>
          </a:prstGeom>
          <a:solidFill>
            <a:srgbClr val="91A932"/>
          </a:solidFill>
          <a:ln w="9525">
            <a:noFill/>
            <a:miter lim="800000"/>
            <a:headEnd/>
            <a:tailEnd/>
          </a:ln>
          <a:effectLst/>
        </p:spPr>
        <p:txBody>
          <a:bodyPr wrap="none" anchor="ctr"/>
          <a:lstStyle/>
          <a:p>
            <a:pPr>
              <a:defRPr/>
            </a:pPr>
            <a:endParaRPr lang="en-GB"/>
          </a:p>
        </p:txBody>
      </p:sp>
      <p:sp>
        <p:nvSpPr>
          <p:cNvPr id="8196" name="Rectangle 4"/>
          <p:cNvSpPr>
            <a:spLocks noChangeArrowheads="1"/>
          </p:cNvSpPr>
          <p:nvPr/>
        </p:nvSpPr>
        <p:spPr bwMode="auto">
          <a:xfrm>
            <a:off x="0" y="836613"/>
            <a:ext cx="9144000" cy="71437"/>
          </a:xfrm>
          <a:prstGeom prst="rect">
            <a:avLst/>
          </a:prstGeom>
          <a:solidFill>
            <a:schemeClr val="accent2"/>
          </a:solidFill>
          <a:ln w="9525">
            <a:noFill/>
            <a:miter lim="800000"/>
            <a:headEnd/>
            <a:tailEnd/>
          </a:ln>
          <a:effectLst/>
        </p:spPr>
        <p:txBody>
          <a:bodyPr wrap="none" anchor="ctr"/>
          <a:lstStyle/>
          <a:p>
            <a:pPr>
              <a:defRPr/>
            </a:pPr>
            <a:endParaRPr lang="en-GB"/>
          </a:p>
        </p:txBody>
      </p:sp>
      <p:sp>
        <p:nvSpPr>
          <p:cNvPr id="8197" name="Rectangle 5"/>
          <p:cNvSpPr>
            <a:spLocks noChangeArrowheads="1"/>
          </p:cNvSpPr>
          <p:nvPr/>
        </p:nvSpPr>
        <p:spPr bwMode="auto">
          <a:xfrm>
            <a:off x="0" y="908050"/>
            <a:ext cx="9144000" cy="71438"/>
          </a:xfrm>
          <a:prstGeom prst="rect">
            <a:avLst/>
          </a:prstGeom>
          <a:solidFill>
            <a:srgbClr val="FF0000"/>
          </a:solidFill>
          <a:ln w="9525">
            <a:noFill/>
            <a:miter lim="800000"/>
            <a:headEnd/>
            <a:tailEnd/>
          </a:ln>
          <a:effectLst/>
        </p:spPr>
        <p:txBody>
          <a:bodyPr wrap="none" anchor="ctr"/>
          <a:lstStyle/>
          <a:p>
            <a:pPr>
              <a:defRPr/>
            </a:pPr>
            <a:endParaRPr lang="en-GB"/>
          </a:p>
        </p:txBody>
      </p:sp>
      <p:pic>
        <p:nvPicPr>
          <p:cNvPr id="1030" name="Picture 6" descr="FC_Education Logo Transparent"/>
          <p:cNvPicPr>
            <a:picLocks noChangeAspect="1" noChangeArrowheads="1"/>
          </p:cNvPicPr>
          <p:nvPr/>
        </p:nvPicPr>
        <p:blipFill>
          <a:blip r:embed="rId14" cstate="print"/>
          <a:srcRect/>
          <a:stretch>
            <a:fillRect/>
          </a:stretch>
        </p:blipFill>
        <p:spPr bwMode="auto">
          <a:xfrm>
            <a:off x="7380288" y="5681663"/>
            <a:ext cx="1763712" cy="1176337"/>
          </a:xfrm>
          <a:prstGeom prst="rect">
            <a:avLst/>
          </a:prstGeom>
          <a:noFill/>
          <a:ln w="9525">
            <a:noFill/>
            <a:miter lim="800000"/>
            <a:headEnd/>
            <a:tailEnd/>
          </a:ln>
        </p:spPr>
      </p:pic>
      <p:sp>
        <p:nvSpPr>
          <p:cNvPr id="1031" name="Rectangle 7"/>
          <p:cNvSpPr>
            <a:spLocks noGrp="1" noChangeArrowheads="1"/>
          </p:cNvSpPr>
          <p:nvPr>
            <p:ph type="title"/>
          </p:nvPr>
        </p:nvSpPr>
        <p:spPr bwMode="auto">
          <a:xfrm>
            <a:off x="0" y="0"/>
            <a:ext cx="8316913" cy="836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0" y="981075"/>
            <a:ext cx="9144000" cy="5876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3" name="Picture 9" descr="Learning to Achieve 287"/>
          <p:cNvPicPr>
            <a:picLocks noChangeAspect="1" noChangeArrowheads="1"/>
          </p:cNvPicPr>
          <p:nvPr/>
        </p:nvPicPr>
        <p:blipFill>
          <a:blip r:embed="rId15" cstate="print"/>
          <a:srcRect/>
          <a:stretch>
            <a:fillRect/>
          </a:stretch>
        </p:blipFill>
        <p:spPr bwMode="auto">
          <a:xfrm>
            <a:off x="8316913" y="115888"/>
            <a:ext cx="649287" cy="6492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7"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bg1"/>
          </a:solidFill>
          <a:latin typeface="Arial" charset="0"/>
        </a:defRPr>
      </a:lvl6pPr>
      <a:lvl7pPr marL="914400" algn="l" rtl="0" fontAlgn="base">
        <a:spcBef>
          <a:spcPct val="0"/>
        </a:spcBef>
        <a:spcAft>
          <a:spcPct val="0"/>
        </a:spcAft>
        <a:defRPr sz="4400">
          <a:solidFill>
            <a:schemeClr val="bg1"/>
          </a:solidFill>
          <a:latin typeface="Arial" charset="0"/>
        </a:defRPr>
      </a:lvl7pPr>
      <a:lvl8pPr marL="1371600" algn="l" rtl="0" fontAlgn="base">
        <a:spcBef>
          <a:spcPct val="0"/>
        </a:spcBef>
        <a:spcAft>
          <a:spcPct val="0"/>
        </a:spcAft>
        <a:defRPr sz="4400">
          <a:solidFill>
            <a:schemeClr val="bg1"/>
          </a:solidFill>
          <a:latin typeface="Arial" charset="0"/>
        </a:defRPr>
      </a:lvl8pPr>
      <a:lvl9pPr marL="1828800" algn="l"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836613"/>
            <a:ext cx="9144000" cy="71437"/>
          </a:xfrm>
          <a:prstGeom prst="rect">
            <a:avLst/>
          </a:prstGeom>
          <a:solidFill>
            <a:schemeClr val="accent2"/>
          </a:solidFill>
          <a:ln w="9525">
            <a:noFill/>
            <a:miter lim="800000"/>
            <a:headEnd/>
            <a:tailEnd/>
          </a:ln>
          <a:effectLst/>
        </p:spPr>
        <p:txBody>
          <a:bodyPr wrap="none" anchor="ctr"/>
          <a:lstStyle/>
          <a:p>
            <a:pPr>
              <a:defRPr/>
            </a:pPr>
            <a:endParaRPr lang="en-GB"/>
          </a:p>
        </p:txBody>
      </p:sp>
      <p:sp>
        <p:nvSpPr>
          <p:cNvPr id="10243" name="Rectangle 3"/>
          <p:cNvSpPr>
            <a:spLocks noChangeArrowheads="1"/>
          </p:cNvSpPr>
          <p:nvPr/>
        </p:nvSpPr>
        <p:spPr bwMode="auto">
          <a:xfrm>
            <a:off x="0" y="908050"/>
            <a:ext cx="9144000" cy="71438"/>
          </a:xfrm>
          <a:prstGeom prst="rect">
            <a:avLst/>
          </a:prstGeom>
          <a:solidFill>
            <a:srgbClr val="FF0000"/>
          </a:solidFill>
          <a:ln w="9525">
            <a:noFill/>
            <a:miter lim="800000"/>
            <a:headEnd/>
            <a:tailEnd/>
          </a:ln>
          <a:effectLst/>
        </p:spPr>
        <p:txBody>
          <a:bodyPr wrap="none" anchor="ctr"/>
          <a:lstStyle/>
          <a:p>
            <a:pPr>
              <a:defRPr/>
            </a:pPr>
            <a:endParaRPr lang="en-GB"/>
          </a:p>
        </p:txBody>
      </p:sp>
      <p:pic>
        <p:nvPicPr>
          <p:cNvPr id="2052" name="Picture 4" descr="falkirk_wheel_ssuk_411"/>
          <p:cNvPicPr>
            <a:picLocks noChangeAspect="1" noChangeArrowheads="1"/>
          </p:cNvPicPr>
          <p:nvPr/>
        </p:nvPicPr>
        <p:blipFill>
          <a:blip r:embed="rId13" cstate="print">
            <a:lum bright="70000" contrast="-70000"/>
          </a:blip>
          <a:srcRect/>
          <a:stretch>
            <a:fillRect/>
          </a:stretch>
        </p:blipFill>
        <p:spPr bwMode="auto">
          <a:xfrm>
            <a:off x="0" y="981075"/>
            <a:ext cx="9144000" cy="5876925"/>
          </a:xfrm>
          <a:prstGeom prst="rect">
            <a:avLst/>
          </a:prstGeom>
          <a:noFill/>
          <a:ln w="9525">
            <a:noFill/>
            <a:miter lim="800000"/>
            <a:headEnd/>
            <a:tailEnd/>
          </a:ln>
        </p:spPr>
      </p:pic>
      <p:pic>
        <p:nvPicPr>
          <p:cNvPr id="2053" name="Picture 5" descr="FC_Education Logo Transparent"/>
          <p:cNvPicPr>
            <a:picLocks noChangeAspect="1" noChangeArrowheads="1"/>
          </p:cNvPicPr>
          <p:nvPr/>
        </p:nvPicPr>
        <p:blipFill>
          <a:blip r:embed="rId14" cstate="print"/>
          <a:srcRect/>
          <a:stretch>
            <a:fillRect/>
          </a:stretch>
        </p:blipFill>
        <p:spPr bwMode="auto">
          <a:xfrm>
            <a:off x="7380288" y="5681663"/>
            <a:ext cx="1763712" cy="1176337"/>
          </a:xfrm>
          <a:prstGeom prst="rect">
            <a:avLst/>
          </a:prstGeom>
          <a:noFill/>
          <a:ln w="9525">
            <a:noFill/>
            <a:miter lim="800000"/>
            <a:headEnd/>
            <a:tailEnd/>
          </a:ln>
        </p:spPr>
      </p:pic>
      <p:sp>
        <p:nvSpPr>
          <p:cNvPr id="2054" name="Rectangle 6"/>
          <p:cNvSpPr>
            <a:spLocks noGrp="1" noChangeArrowheads="1"/>
          </p:cNvSpPr>
          <p:nvPr>
            <p:ph type="title"/>
          </p:nvPr>
        </p:nvSpPr>
        <p:spPr bwMode="auto">
          <a:xfrm>
            <a:off x="0" y="0"/>
            <a:ext cx="9144000" cy="836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5" name="Rectangle 7"/>
          <p:cNvSpPr>
            <a:spLocks noGrp="1" noChangeArrowheads="1"/>
          </p:cNvSpPr>
          <p:nvPr>
            <p:ph type="body" idx="1"/>
          </p:nvPr>
        </p:nvSpPr>
        <p:spPr bwMode="auto">
          <a:xfrm>
            <a:off x="0" y="981075"/>
            <a:ext cx="9144000" cy="5876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68"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cotland.gov.uk/Resource/Doc/920/0121113.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glo.li/1gr8zO2"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glo.li/187huvW" TargetMode="External"/><Relationship Id="rId4" Type="http://schemas.openxmlformats.org/officeDocument/2006/relationships/hyperlink" Target="http://glo.li/187hAnj"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glo.li/1gtPRW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glo.li/VICKSN" TargetMode="External"/><Relationship Id="rId2" Type="http://schemas.openxmlformats.org/officeDocument/2006/relationships/hyperlink" Target="http://glo.li/18a01Tv" TargetMode="External"/><Relationship Id="rId1" Type="http://schemas.openxmlformats.org/officeDocument/2006/relationships/slideLayout" Target="../slideLayouts/slideLayout2.xml"/><Relationship Id="rId5" Type="http://schemas.openxmlformats.org/officeDocument/2006/relationships/hyperlink" Target="http://glo.li/18a09ma" TargetMode="External"/><Relationship Id="rId4" Type="http://schemas.openxmlformats.org/officeDocument/2006/relationships/hyperlink" Target="http://glo.li/qqIpnR"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educationscotland.gov.uk/learningteachingandassessment/learningacrossthecurriculum/interdisciplinarylearning/index.asp" TargetMode="External"/><Relationship Id="rId2" Type="http://schemas.openxmlformats.org/officeDocument/2006/relationships/hyperlink" Target="https://www.narscotland.org.uk/IntraLibrary?command=external-shib-login" TargetMode="External"/><Relationship Id="rId1" Type="http://schemas.openxmlformats.org/officeDocument/2006/relationships/slideLayout" Target="../slideLayouts/slideLayout2.xml"/><Relationship Id="rId4" Type="http://schemas.openxmlformats.org/officeDocument/2006/relationships/hyperlink" Target="http://www.educationscotland.gov.uk/learningteachingandassessment/approaches/index.as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glo.li/1iHw95Q"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glo.li/Hws8F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en-US" dirty="0" smtClean="0">
                <a:solidFill>
                  <a:srgbClr val="002060"/>
                </a:solidFill>
              </a:rPr>
              <a:t>Building the Higher Order Skills into Classroom Practice</a:t>
            </a:r>
            <a:endParaRPr lang="en-GB" dirty="0" smtClean="0">
              <a:solidFill>
                <a:srgbClr val="002060"/>
              </a:solidFill>
            </a:endParaRPr>
          </a:p>
        </p:txBody>
      </p:sp>
      <p:sp>
        <p:nvSpPr>
          <p:cNvPr id="5123" name="Rectangle 3"/>
          <p:cNvSpPr>
            <a:spLocks noGrp="1" noChangeArrowheads="1"/>
          </p:cNvSpPr>
          <p:nvPr>
            <p:ph type="subTitle" idx="1"/>
          </p:nvPr>
        </p:nvSpPr>
        <p:spPr/>
        <p:txBody>
          <a:bodyPr/>
          <a:lstStyle/>
          <a:p>
            <a:pPr eaLnBrk="1" hangingPunct="1"/>
            <a:endParaRPr lang="en-US" dirty="0" smtClean="0"/>
          </a:p>
          <a:p>
            <a:pPr eaLnBrk="1" hangingPunct="1"/>
            <a:r>
              <a:rPr lang="en-US" dirty="0" smtClean="0">
                <a:solidFill>
                  <a:srgbClr val="002060"/>
                </a:solidFill>
              </a:rPr>
              <a:t>Yvonne McBlain</a:t>
            </a:r>
          </a:p>
          <a:p>
            <a:pPr eaLnBrk="1" hangingPunct="1"/>
            <a:r>
              <a:rPr lang="en-US" dirty="0" smtClean="0">
                <a:solidFill>
                  <a:srgbClr val="002060"/>
                </a:solidFill>
              </a:rPr>
              <a:t>November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GB" sz="3600" smtClean="0"/>
              <a:t>Higher Order Skills Excellence Paper</a:t>
            </a:r>
          </a:p>
        </p:txBody>
      </p:sp>
      <p:sp>
        <p:nvSpPr>
          <p:cNvPr id="30723" name="Rectangle 3"/>
          <p:cNvSpPr>
            <a:spLocks noGrp="1" noChangeArrowheads="1"/>
          </p:cNvSpPr>
          <p:nvPr>
            <p:ph type="body" idx="1"/>
          </p:nvPr>
        </p:nvSpPr>
        <p:spPr/>
        <p:txBody>
          <a:bodyPr/>
          <a:lstStyle/>
          <a:p>
            <a:pPr eaLnBrk="1" hangingPunct="1">
              <a:lnSpc>
                <a:spcPct val="80000"/>
              </a:lnSpc>
            </a:pPr>
            <a:r>
              <a:rPr lang="en-GB" sz="2400" dirty="0" smtClean="0"/>
              <a:t>Highlighting the skills component in every learning situation </a:t>
            </a:r>
          </a:p>
          <a:p>
            <a:pPr eaLnBrk="1" hangingPunct="1">
              <a:lnSpc>
                <a:spcPct val="80000"/>
              </a:lnSpc>
              <a:buFontTx/>
              <a:buNone/>
            </a:pPr>
            <a:endParaRPr lang="en-GB" sz="2400" dirty="0" smtClean="0"/>
          </a:p>
          <a:p>
            <a:pPr eaLnBrk="1" hangingPunct="1">
              <a:lnSpc>
                <a:spcPct val="80000"/>
              </a:lnSpc>
              <a:buFontTx/>
              <a:buNone/>
            </a:pPr>
            <a:r>
              <a:rPr lang="en-GB" sz="2400" dirty="0" smtClean="0"/>
              <a:t>• 	Emphasising the importance of skills to learning, life and work </a:t>
            </a:r>
          </a:p>
          <a:p>
            <a:pPr eaLnBrk="1" hangingPunct="1">
              <a:lnSpc>
                <a:spcPct val="80000"/>
              </a:lnSpc>
              <a:buFontTx/>
              <a:buNone/>
            </a:pPr>
            <a:endParaRPr lang="en-GB" sz="2400" dirty="0" smtClean="0"/>
          </a:p>
          <a:p>
            <a:pPr eaLnBrk="1" hangingPunct="1">
              <a:lnSpc>
                <a:spcPct val="80000"/>
              </a:lnSpc>
              <a:buFontTx/>
              <a:buNone/>
            </a:pPr>
            <a:r>
              <a:rPr lang="en-GB" sz="2400" dirty="0" smtClean="0"/>
              <a:t>• 	Using a common language to describe skills across the curriculum </a:t>
            </a:r>
          </a:p>
          <a:p>
            <a:pPr eaLnBrk="1" hangingPunct="1">
              <a:lnSpc>
                <a:spcPct val="80000"/>
              </a:lnSpc>
              <a:buFontTx/>
              <a:buNone/>
            </a:pPr>
            <a:endParaRPr lang="en-GB" sz="2400" dirty="0" smtClean="0"/>
          </a:p>
          <a:p>
            <a:pPr eaLnBrk="1" hangingPunct="1">
              <a:lnSpc>
                <a:spcPct val="80000"/>
              </a:lnSpc>
            </a:pPr>
            <a:r>
              <a:rPr lang="en-GB" sz="2400" dirty="0" smtClean="0"/>
              <a:t>Challenging learners to value and advance their own skills </a:t>
            </a:r>
          </a:p>
          <a:p>
            <a:pPr eaLnBrk="1" hangingPunct="1">
              <a:lnSpc>
                <a:spcPct val="80000"/>
              </a:lnSpc>
            </a:pPr>
            <a:endParaRPr lang="en-GB" sz="2400" dirty="0" smtClean="0"/>
          </a:p>
          <a:p>
            <a:pPr eaLnBrk="1" hangingPunct="1">
              <a:lnSpc>
                <a:spcPct val="80000"/>
              </a:lnSpc>
            </a:pPr>
            <a:r>
              <a:rPr lang="en-GB" sz="2400" dirty="0" smtClean="0"/>
              <a:t>Equipping learners to evaluate and take ownership of their skills</a:t>
            </a:r>
          </a:p>
          <a:p>
            <a:pPr eaLnBrk="1" hangingPunct="1">
              <a:lnSpc>
                <a:spcPct val="80000"/>
              </a:lnSpc>
            </a:pPr>
            <a:endParaRPr lang="en-GB" sz="2400" dirty="0" smtClean="0"/>
          </a:p>
          <a:p>
            <a:pPr eaLnBrk="1" hangingPunct="1">
              <a:lnSpc>
                <a:spcPct val="80000"/>
              </a:lnSpc>
            </a:pPr>
            <a:r>
              <a:rPr lang="en-GB" sz="2400" dirty="0" smtClean="0"/>
              <a:t>Assessing and recording skills in a way that enables learners to demonstrate what they can do and plan for further development</a:t>
            </a:r>
          </a:p>
          <a:p>
            <a:pPr eaLnBrk="1" hangingPunct="1">
              <a:lnSpc>
                <a:spcPct val="80000"/>
              </a:lnSpc>
            </a:pPr>
            <a:endParaRPr lang="en-GB" sz="900" dirty="0" smtClean="0"/>
          </a:p>
          <a:p>
            <a:pPr eaLnBrk="1" hangingPunct="1">
              <a:lnSpc>
                <a:spcPct val="80000"/>
              </a:lnSpc>
            </a:pPr>
            <a:endParaRPr lang="en-GB" sz="900" dirty="0" smtClean="0"/>
          </a:p>
          <a:p>
            <a:pPr eaLnBrk="1" hangingPunct="1">
              <a:lnSpc>
                <a:spcPct val="80000"/>
              </a:lnSpc>
            </a:pPr>
            <a:endParaRPr lang="en-GB" sz="900" dirty="0" smtClean="0"/>
          </a:p>
          <a:p>
            <a:pPr eaLnBrk="1" hangingPunct="1">
              <a:lnSpc>
                <a:spcPct val="80000"/>
              </a:lnSpc>
              <a:buFontTx/>
              <a:buNone/>
            </a:pPr>
            <a:r>
              <a:rPr lang="en-GB" sz="1200" dirty="0" smtClean="0"/>
              <a:t> </a:t>
            </a:r>
            <a:r>
              <a:rPr lang="en-GB" sz="1800" dirty="0" smtClean="0">
                <a:hlinkClick r:id="rId3"/>
              </a:rPr>
              <a:t>http://www.scotland.gov.uk/Resource/Doc/920/0121113.pdf</a:t>
            </a:r>
            <a:endParaRPr lang="en-GB" sz="1800" dirty="0" smtClean="0"/>
          </a:p>
          <a:p>
            <a:pPr eaLnBrk="1" hangingPunct="1">
              <a:lnSpc>
                <a:spcPct val="80000"/>
              </a:lnSpc>
              <a:buFontTx/>
              <a:buNone/>
            </a:pPr>
            <a:endParaRPr lang="en-GB" sz="1800" dirty="0" smtClean="0"/>
          </a:p>
          <a:p>
            <a:pPr eaLnBrk="1" hangingPunct="1">
              <a:lnSpc>
                <a:spcPct val="80000"/>
              </a:lnSpc>
            </a:pPr>
            <a:endParaRPr lang="en-GB" sz="1800" dirty="0" smtClean="0"/>
          </a:p>
        </p:txBody>
      </p:sp>
    </p:spTree>
    <p:extLst>
      <p:ext uri="{BB962C8B-B14F-4D97-AF65-F5344CB8AC3E}">
        <p14:creationId xmlns:p14="http://schemas.microsoft.com/office/powerpoint/2010/main" val="2392442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smtClean="0"/>
              <a:t>Bloom’s Taxonomy 1956</a:t>
            </a:r>
          </a:p>
        </p:txBody>
      </p:sp>
      <p:pic>
        <p:nvPicPr>
          <p:cNvPr id="10243" name="Content Placeholder 3" descr="Bloom picture of.p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28625" y="1214438"/>
            <a:ext cx="1857375" cy="2200275"/>
          </a:xfrm>
        </p:spPr>
      </p:pic>
      <p:pic>
        <p:nvPicPr>
          <p:cNvPr id="10244" name="Picture 4" descr="Original bloom's taxonomy.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 y="1000125"/>
            <a:ext cx="7678738"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0150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pPr eaLnBrk="1" hangingPunct="1"/>
            <a:r>
              <a:rPr lang="en-GB" sz="4000" dirty="0"/>
              <a:t>Anderson and </a:t>
            </a:r>
            <a:r>
              <a:rPr lang="en-GB" sz="4000" dirty="0" err="1"/>
              <a:t>Krathwohl</a:t>
            </a:r>
            <a:r>
              <a:rPr lang="en-GB" sz="4000" dirty="0"/>
              <a:t> 2001</a:t>
            </a:r>
            <a:endParaRPr lang="en-GB" sz="4000" dirty="0" smtClean="0"/>
          </a:p>
        </p:txBody>
      </p:sp>
      <p:pic>
        <p:nvPicPr>
          <p:cNvPr id="4" name="Picture 3" descr="Bloom Anderson comparis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3717925"/>
            <a:ext cx="6786562"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14312" y="1196751"/>
            <a:ext cx="7310015" cy="2554545"/>
          </a:xfrm>
          <a:prstGeom prst="rect">
            <a:avLst/>
          </a:prstGeom>
        </p:spPr>
        <p:txBody>
          <a:bodyPr wrap="square">
            <a:spAutoFit/>
          </a:bodyPr>
          <a:lstStyle/>
          <a:p>
            <a:pPr marL="457200" indent="-457200">
              <a:buFont typeface="Arial" panose="020B0604020202020204" pitchFamily="34" charset="0"/>
              <a:buChar char="•"/>
            </a:pPr>
            <a:r>
              <a:rPr lang="en-GB" sz="3200" dirty="0">
                <a:solidFill>
                  <a:srgbClr val="002060"/>
                </a:solidFill>
              </a:rPr>
              <a:t>Revision of </a:t>
            </a:r>
            <a:r>
              <a:rPr lang="en-GB" sz="3200" dirty="0" smtClean="0">
                <a:solidFill>
                  <a:srgbClr val="002060"/>
                </a:solidFill>
              </a:rPr>
              <a:t>Bloom’s taxonomy</a:t>
            </a:r>
            <a:endParaRPr lang="en-GB" sz="3200" dirty="0">
              <a:solidFill>
                <a:srgbClr val="002060"/>
              </a:solidFill>
            </a:endParaRPr>
          </a:p>
          <a:p>
            <a:pPr marL="457200" indent="-457200">
              <a:buFont typeface="Arial" panose="020B0604020202020204" pitchFamily="34" charset="0"/>
              <a:buChar char="•"/>
            </a:pPr>
            <a:r>
              <a:rPr lang="en-GB" sz="3200" dirty="0">
                <a:solidFill>
                  <a:srgbClr val="002060"/>
                </a:solidFill>
              </a:rPr>
              <a:t>More relevant for planning, delivery and assessment</a:t>
            </a:r>
          </a:p>
          <a:p>
            <a:pPr marL="457200" indent="-457200">
              <a:buFont typeface="Arial" panose="020B0604020202020204" pitchFamily="34" charset="0"/>
              <a:buChar char="•"/>
            </a:pPr>
            <a:r>
              <a:rPr lang="en-GB" sz="3200" dirty="0">
                <a:solidFill>
                  <a:srgbClr val="002060"/>
                </a:solidFill>
              </a:rPr>
              <a:t>Breaks Bloom’s categories down into a wider range of verbs</a:t>
            </a:r>
          </a:p>
        </p:txBody>
      </p:sp>
    </p:spTree>
    <p:extLst>
      <p:ext uri="{BB962C8B-B14F-4D97-AF65-F5344CB8AC3E}">
        <p14:creationId xmlns:p14="http://schemas.microsoft.com/office/powerpoint/2010/main" val="38866424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GB" dirty="0" smtClean="0"/>
              <a:t>Activity </a:t>
            </a:r>
          </a:p>
        </p:txBody>
      </p:sp>
      <p:sp>
        <p:nvSpPr>
          <p:cNvPr id="31747" name="Rectangle 3"/>
          <p:cNvSpPr>
            <a:spLocks noGrp="1" noChangeArrowheads="1"/>
          </p:cNvSpPr>
          <p:nvPr>
            <p:ph type="body" idx="1"/>
          </p:nvPr>
        </p:nvSpPr>
        <p:spPr/>
        <p:txBody>
          <a:bodyPr/>
          <a:lstStyle/>
          <a:p>
            <a:pPr eaLnBrk="1" hangingPunct="1">
              <a:defRPr/>
            </a:pPr>
            <a:r>
              <a:rPr lang="en-GB" dirty="0" smtClean="0">
                <a:solidFill>
                  <a:srgbClr val="002060"/>
                </a:solidFill>
                <a:effectLst>
                  <a:outerShdw blurRad="38100" dist="38100" dir="2700000" algn="tl">
                    <a:srgbClr val="C0C0C0"/>
                  </a:outerShdw>
                </a:effectLst>
              </a:rPr>
              <a:t>Take </a:t>
            </a:r>
            <a:r>
              <a:rPr lang="en-GB" dirty="0" smtClean="0">
                <a:solidFill>
                  <a:srgbClr val="002060"/>
                </a:solidFill>
                <a:effectLst>
                  <a:outerShdw blurRad="38100" dist="38100" dir="2700000" algn="tl">
                    <a:srgbClr val="C0C0C0"/>
                  </a:outerShdw>
                </a:effectLst>
              </a:rPr>
              <a:t>out the Bloom’s Taxonomy Triangle and the set of activities</a:t>
            </a:r>
          </a:p>
          <a:p>
            <a:pPr eaLnBrk="1" hangingPunct="1">
              <a:defRPr/>
            </a:pPr>
            <a:endParaRPr lang="en-GB" dirty="0" smtClean="0">
              <a:solidFill>
                <a:srgbClr val="002060"/>
              </a:solidFill>
              <a:effectLst>
                <a:outerShdw blurRad="38100" dist="38100" dir="2700000" algn="tl">
                  <a:srgbClr val="C0C0C0"/>
                </a:outerShdw>
              </a:effectLst>
            </a:endParaRPr>
          </a:p>
          <a:p>
            <a:pPr eaLnBrk="1" hangingPunct="1">
              <a:defRPr/>
            </a:pPr>
            <a:r>
              <a:rPr lang="en-GB" dirty="0" smtClean="0">
                <a:solidFill>
                  <a:srgbClr val="002060"/>
                </a:solidFill>
                <a:effectLst>
                  <a:outerShdw blurRad="38100" dist="38100" dir="2700000" algn="tl">
                    <a:srgbClr val="C0C0C0"/>
                  </a:outerShdw>
                </a:effectLst>
              </a:rPr>
              <a:t>In your groups discuss each activity and match it to a skill</a:t>
            </a:r>
          </a:p>
          <a:p>
            <a:pPr eaLnBrk="1" hangingPunct="1">
              <a:defRPr/>
            </a:pPr>
            <a:endParaRPr lang="en-GB" dirty="0" smtClean="0"/>
          </a:p>
        </p:txBody>
      </p:sp>
      <p:pic>
        <p:nvPicPr>
          <p:cNvPr id="39940" name="Picture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528" y="2133601"/>
            <a:ext cx="7345685" cy="486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419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08050"/>
            <a:ext cx="9144000" cy="593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2453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GB" dirty="0" smtClean="0"/>
              <a:t>Things to remember		</a:t>
            </a:r>
          </a:p>
        </p:txBody>
      </p:sp>
      <p:sp>
        <p:nvSpPr>
          <p:cNvPr id="37891" name="Rectangle 3"/>
          <p:cNvSpPr>
            <a:spLocks noGrp="1" noChangeArrowheads="1"/>
          </p:cNvSpPr>
          <p:nvPr>
            <p:ph type="body" idx="1"/>
          </p:nvPr>
        </p:nvSpPr>
        <p:spPr/>
        <p:txBody>
          <a:bodyPr/>
          <a:lstStyle/>
          <a:p>
            <a:pPr eaLnBrk="1" hangingPunct="1">
              <a:buFontTx/>
              <a:buNone/>
            </a:pPr>
            <a:r>
              <a:rPr lang="en-GB" dirty="0" smtClean="0">
                <a:solidFill>
                  <a:srgbClr val="002060"/>
                </a:solidFill>
              </a:rPr>
              <a:t>They are not:</a:t>
            </a:r>
          </a:p>
          <a:p>
            <a:pPr eaLnBrk="1" hangingPunct="1"/>
            <a:r>
              <a:rPr lang="en-GB" dirty="0" smtClean="0">
                <a:solidFill>
                  <a:srgbClr val="002060"/>
                </a:solidFill>
              </a:rPr>
              <a:t>Hierarchical – early level learners are just as capable of developing HOS as more sophisticated learners – provided the learning is planned and paced properly.</a:t>
            </a:r>
          </a:p>
          <a:p>
            <a:pPr eaLnBrk="1" hangingPunct="1"/>
            <a:endParaRPr lang="en-GB" dirty="0" smtClean="0">
              <a:solidFill>
                <a:srgbClr val="002060"/>
              </a:solidFill>
            </a:endParaRPr>
          </a:p>
          <a:p>
            <a:pPr eaLnBrk="1" hangingPunct="1"/>
            <a:r>
              <a:rPr lang="en-GB" dirty="0" smtClean="0">
                <a:solidFill>
                  <a:srgbClr val="002060"/>
                </a:solidFill>
              </a:rPr>
              <a:t>Sequential – learning experiences don’t necessarily have to address every stage/skill. Learning experiences using these skills may not always be in order.</a:t>
            </a:r>
          </a:p>
          <a:p>
            <a:pPr eaLnBrk="1" hangingPunct="1"/>
            <a:endParaRPr lang="en-GB" dirty="0" smtClean="0"/>
          </a:p>
          <a:p>
            <a:pPr eaLnBrk="1" hangingPunct="1"/>
            <a:endParaRPr lang="en-GB" dirty="0" smtClean="0"/>
          </a:p>
        </p:txBody>
      </p:sp>
    </p:spTree>
    <p:extLst>
      <p:ext uri="{BB962C8B-B14F-4D97-AF65-F5344CB8AC3E}">
        <p14:creationId xmlns:p14="http://schemas.microsoft.com/office/powerpoint/2010/main" val="812977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GB" smtClean="0"/>
              <a:t>Bloom’s Question Starter Fans</a:t>
            </a:r>
          </a:p>
        </p:txBody>
      </p:sp>
      <p:sp>
        <p:nvSpPr>
          <p:cNvPr id="40963" name="Content Placeholder 2"/>
          <p:cNvSpPr>
            <a:spLocks noGrp="1"/>
          </p:cNvSpPr>
          <p:nvPr>
            <p:ph idx="1"/>
          </p:nvPr>
        </p:nvSpPr>
        <p:spPr/>
        <p:txBody>
          <a:bodyPr/>
          <a:lstStyle/>
          <a:p>
            <a:endParaRPr lang="en-GB" dirty="0" smtClean="0"/>
          </a:p>
          <a:p>
            <a:r>
              <a:rPr lang="en-GB" dirty="0" smtClean="0">
                <a:solidFill>
                  <a:srgbClr val="002060"/>
                </a:solidFill>
              </a:rPr>
              <a:t>Do these help us ask “good” questions?</a:t>
            </a:r>
          </a:p>
          <a:p>
            <a:endParaRPr lang="en-GB" dirty="0" smtClean="0">
              <a:solidFill>
                <a:srgbClr val="002060"/>
              </a:solidFill>
            </a:endParaRPr>
          </a:p>
          <a:p>
            <a:r>
              <a:rPr lang="en-GB" dirty="0" smtClean="0">
                <a:solidFill>
                  <a:srgbClr val="002060"/>
                </a:solidFill>
              </a:rPr>
              <a:t>How could they help your planning?</a:t>
            </a:r>
          </a:p>
          <a:p>
            <a:endParaRPr lang="en-GB" dirty="0" smtClean="0">
              <a:solidFill>
                <a:srgbClr val="002060"/>
              </a:solidFill>
            </a:endParaRPr>
          </a:p>
          <a:p>
            <a:r>
              <a:rPr lang="en-GB" dirty="0" smtClean="0">
                <a:solidFill>
                  <a:srgbClr val="002060"/>
                </a:solidFill>
              </a:rPr>
              <a:t>How do you already use these in your classroom</a:t>
            </a:r>
            <a:r>
              <a:rPr lang="en-GB" dirty="0" smtClean="0">
                <a:solidFill>
                  <a:srgbClr val="002060"/>
                </a:solidFill>
              </a:rPr>
              <a:t>? Let’s </a:t>
            </a:r>
            <a:r>
              <a:rPr lang="en-GB" dirty="0">
                <a:solidFill>
                  <a:srgbClr val="002060"/>
                </a:solidFill>
              </a:rPr>
              <a:t>collect &amp; record ideas</a:t>
            </a:r>
            <a:endParaRPr lang="en-GB" dirty="0">
              <a:solidFill>
                <a:srgbClr val="002060"/>
              </a:solidFill>
            </a:endParaRPr>
          </a:p>
          <a:p>
            <a:endParaRPr lang="en-GB" dirty="0" smtClean="0"/>
          </a:p>
          <a:p>
            <a:endParaRPr lang="en-GB" dirty="0" smtClean="0"/>
          </a:p>
        </p:txBody>
      </p:sp>
    </p:spTree>
    <p:extLst>
      <p:ext uri="{BB962C8B-B14F-4D97-AF65-F5344CB8AC3E}">
        <p14:creationId xmlns:p14="http://schemas.microsoft.com/office/powerpoint/2010/main" val="3977418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smtClean="0"/>
              <a:t>Let’s Build a Bloom’s </a:t>
            </a:r>
          </a:p>
        </p:txBody>
      </p:sp>
      <p:pic>
        <p:nvPicPr>
          <p:cNvPr id="17411" name="Content Placeholder 4" descr="Bloom Anderson comparison.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4300" y="1214438"/>
            <a:ext cx="8643938" cy="4429125"/>
          </a:xfrm>
        </p:spPr>
      </p:pic>
      <p:sp>
        <p:nvSpPr>
          <p:cNvPr id="4" name="Isosceles Triangle 3"/>
          <p:cNvSpPr/>
          <p:nvPr/>
        </p:nvSpPr>
        <p:spPr>
          <a:xfrm>
            <a:off x="5715000" y="0"/>
            <a:ext cx="1000125" cy="7143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481398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how useful is Bloom’s?</a:t>
            </a:r>
            <a:endParaRPr lang="en-GB" dirty="0"/>
          </a:p>
        </p:txBody>
      </p:sp>
      <p:sp>
        <p:nvSpPr>
          <p:cNvPr id="3" name="Content Placeholder 2"/>
          <p:cNvSpPr>
            <a:spLocks noGrp="1"/>
          </p:cNvSpPr>
          <p:nvPr>
            <p:ph idx="1"/>
          </p:nvPr>
        </p:nvSpPr>
        <p:spPr/>
        <p:txBody>
          <a:bodyPr/>
          <a:lstStyle/>
          <a:p>
            <a:endParaRPr lang="en-GB" dirty="0" smtClean="0"/>
          </a:p>
          <a:p>
            <a:r>
              <a:rPr lang="en-GB" dirty="0" smtClean="0">
                <a:solidFill>
                  <a:srgbClr val="002060"/>
                </a:solidFill>
              </a:rPr>
              <a:t>Yes or No?</a:t>
            </a:r>
          </a:p>
          <a:p>
            <a:endParaRPr lang="en-GB" dirty="0">
              <a:solidFill>
                <a:srgbClr val="002060"/>
              </a:solidFill>
            </a:endParaRPr>
          </a:p>
          <a:p>
            <a:r>
              <a:rPr lang="en-GB" dirty="0" smtClean="0">
                <a:solidFill>
                  <a:srgbClr val="002060"/>
                </a:solidFill>
              </a:rPr>
              <a:t>How and when?</a:t>
            </a:r>
          </a:p>
          <a:p>
            <a:endParaRPr lang="en-GB" dirty="0">
              <a:solidFill>
                <a:srgbClr val="002060"/>
              </a:solidFill>
            </a:endParaRPr>
          </a:p>
          <a:p>
            <a:r>
              <a:rPr lang="en-GB" dirty="0" smtClean="0">
                <a:solidFill>
                  <a:srgbClr val="002060"/>
                </a:solidFill>
              </a:rPr>
              <a:t>Why?</a:t>
            </a:r>
            <a:endParaRPr lang="en-GB" dirty="0">
              <a:solidFill>
                <a:srgbClr val="002060"/>
              </a:solidFill>
            </a:endParaRPr>
          </a:p>
        </p:txBody>
      </p:sp>
    </p:spTree>
    <p:extLst>
      <p:ext uri="{BB962C8B-B14F-4D97-AF65-F5344CB8AC3E}">
        <p14:creationId xmlns:p14="http://schemas.microsoft.com/office/powerpoint/2010/main" val="2557330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Reasons for using a taxonomy</a:t>
            </a:r>
            <a:endParaRPr lang="en-GB" dirty="0"/>
          </a:p>
        </p:txBody>
      </p:sp>
      <p:sp>
        <p:nvSpPr>
          <p:cNvPr id="3" name="Content Placeholder 2"/>
          <p:cNvSpPr>
            <a:spLocks noGrp="1"/>
          </p:cNvSpPr>
          <p:nvPr>
            <p:ph idx="1"/>
          </p:nvPr>
        </p:nvSpPr>
        <p:spPr/>
        <p:txBody>
          <a:bodyPr/>
          <a:lstStyle/>
          <a:p>
            <a:pPr marL="0" indent="0">
              <a:buNone/>
            </a:pPr>
            <a:r>
              <a:rPr lang="en-GB" dirty="0" smtClean="0">
                <a:solidFill>
                  <a:srgbClr val="002060"/>
                </a:solidFill>
              </a:rPr>
              <a:t>Helps educators:</a:t>
            </a:r>
          </a:p>
          <a:p>
            <a:r>
              <a:rPr lang="en-GB" dirty="0" smtClean="0">
                <a:solidFill>
                  <a:srgbClr val="002060"/>
                </a:solidFill>
              </a:rPr>
              <a:t>examine objectives from the student’s point of view</a:t>
            </a:r>
          </a:p>
          <a:p>
            <a:r>
              <a:rPr lang="en-GB" dirty="0" smtClean="0">
                <a:solidFill>
                  <a:srgbClr val="002060"/>
                </a:solidFill>
              </a:rPr>
              <a:t>consider the panorama of possibilities… learning how to learn</a:t>
            </a:r>
          </a:p>
          <a:p>
            <a:r>
              <a:rPr lang="en-GB" dirty="0" smtClean="0">
                <a:solidFill>
                  <a:srgbClr val="002060"/>
                </a:solidFill>
              </a:rPr>
              <a:t>see the integral relationship between knowledge &amp; cognitive processes inherent in objectives</a:t>
            </a:r>
          </a:p>
          <a:p>
            <a:pPr marL="0" indent="0">
              <a:buNone/>
            </a:pPr>
            <a:r>
              <a:rPr lang="en-GB" sz="2400" dirty="0" smtClean="0">
                <a:solidFill>
                  <a:srgbClr val="002060"/>
                </a:solidFill>
              </a:rPr>
              <a:t>(Research Report 10, SQA – Using Taxonomies in Assessing Higher-Order Skills 2008)</a:t>
            </a:r>
          </a:p>
        </p:txBody>
      </p:sp>
    </p:spTree>
    <p:extLst>
      <p:ext uri="{BB962C8B-B14F-4D97-AF65-F5344CB8AC3E}">
        <p14:creationId xmlns:p14="http://schemas.microsoft.com/office/powerpoint/2010/main" val="3603212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GB" smtClean="0"/>
              <a:t>Learning Intentions</a:t>
            </a:r>
          </a:p>
        </p:txBody>
      </p:sp>
      <p:sp>
        <p:nvSpPr>
          <p:cNvPr id="82947" name="Rectangle 3"/>
          <p:cNvSpPr>
            <a:spLocks noGrp="1" noChangeArrowheads="1"/>
          </p:cNvSpPr>
          <p:nvPr>
            <p:ph type="body" idx="1"/>
          </p:nvPr>
        </p:nvSpPr>
        <p:spPr/>
        <p:txBody>
          <a:bodyPr/>
          <a:lstStyle/>
          <a:p>
            <a:endParaRPr lang="en-GB" dirty="0" smtClean="0"/>
          </a:p>
          <a:p>
            <a:endParaRPr lang="en-GB" dirty="0" smtClean="0"/>
          </a:p>
        </p:txBody>
      </p:sp>
      <p:sp>
        <p:nvSpPr>
          <p:cNvPr id="82948" name="Text Box 4"/>
          <p:cNvSpPr txBox="1">
            <a:spLocks noChangeArrowheads="1"/>
          </p:cNvSpPr>
          <p:nvPr/>
        </p:nvSpPr>
        <p:spPr bwMode="auto">
          <a:xfrm>
            <a:off x="266700" y="1474788"/>
            <a:ext cx="7977188" cy="366712"/>
          </a:xfrm>
          <a:prstGeom prst="rect">
            <a:avLst/>
          </a:prstGeom>
          <a:noFill/>
          <a:ln w="9525">
            <a:noFill/>
            <a:miter lim="800000"/>
            <a:headEnd/>
            <a:tailEnd/>
          </a:ln>
          <a:effectLst/>
        </p:spPr>
        <p:txBody>
          <a:bodyPr>
            <a:spAutoFit/>
          </a:bodyPr>
          <a:lstStyle/>
          <a:p>
            <a:pPr>
              <a:spcBef>
                <a:spcPct val="50000"/>
              </a:spcBef>
            </a:pPr>
            <a:endParaRPr lang="en-US"/>
          </a:p>
        </p:txBody>
      </p:sp>
      <p:sp>
        <p:nvSpPr>
          <p:cNvPr id="82949" name="Text Box 5"/>
          <p:cNvSpPr txBox="1">
            <a:spLocks noChangeArrowheads="1"/>
          </p:cNvSpPr>
          <p:nvPr/>
        </p:nvSpPr>
        <p:spPr bwMode="auto">
          <a:xfrm>
            <a:off x="428596" y="1052513"/>
            <a:ext cx="7743854" cy="4031873"/>
          </a:xfrm>
          <a:prstGeom prst="rect">
            <a:avLst/>
          </a:prstGeom>
          <a:noFill/>
          <a:ln w="9525">
            <a:noFill/>
            <a:miter lim="800000"/>
            <a:headEnd/>
            <a:tailEnd/>
          </a:ln>
          <a:effectLst/>
        </p:spPr>
        <p:txBody>
          <a:bodyPr wrap="square">
            <a:spAutoFit/>
          </a:bodyPr>
          <a:lstStyle/>
          <a:p>
            <a:r>
              <a:rPr lang="en-GB" sz="3200" dirty="0">
                <a:solidFill>
                  <a:srgbClr val="002060"/>
                </a:solidFill>
              </a:rPr>
              <a:t>Participants will:</a:t>
            </a:r>
          </a:p>
          <a:p>
            <a:endParaRPr lang="en-GB" sz="3200" dirty="0">
              <a:solidFill>
                <a:srgbClr val="002060"/>
              </a:solidFill>
            </a:endParaRPr>
          </a:p>
          <a:p>
            <a:pPr>
              <a:buFontTx/>
              <a:buChar char="•"/>
            </a:pPr>
            <a:r>
              <a:rPr lang="en-GB" sz="3200" dirty="0" smtClean="0">
                <a:solidFill>
                  <a:srgbClr val="002060"/>
                </a:solidFill>
              </a:rPr>
              <a:t> Develop their knowledge of the higher order skills &amp; taxonomies</a:t>
            </a:r>
            <a:endParaRPr lang="en-GB" sz="3200" dirty="0">
              <a:solidFill>
                <a:srgbClr val="002060"/>
              </a:solidFill>
            </a:endParaRPr>
          </a:p>
          <a:p>
            <a:pPr>
              <a:buFontTx/>
              <a:buChar char="•"/>
            </a:pPr>
            <a:endParaRPr lang="en-GB" sz="3200" dirty="0">
              <a:solidFill>
                <a:srgbClr val="002060"/>
              </a:solidFill>
            </a:endParaRPr>
          </a:p>
          <a:p>
            <a:pPr>
              <a:buFontTx/>
              <a:buChar char="•"/>
            </a:pPr>
            <a:r>
              <a:rPr lang="en-GB" sz="3200" dirty="0" smtClean="0">
                <a:solidFill>
                  <a:srgbClr val="002060"/>
                </a:solidFill>
              </a:rPr>
              <a:t> Deepen understanding of how these transferable skills can be built into learning experiences</a:t>
            </a:r>
            <a:endParaRPr lang="en-GB" sz="3200" dirty="0">
              <a:solidFill>
                <a:srgbClr val="00206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Reasons for using a </a:t>
            </a:r>
            <a:r>
              <a:rPr lang="en-GB" dirty="0" smtClean="0"/>
              <a:t>taxonomy 2</a:t>
            </a:r>
            <a:endParaRPr lang="en-GB" dirty="0"/>
          </a:p>
        </p:txBody>
      </p:sp>
      <p:sp>
        <p:nvSpPr>
          <p:cNvPr id="3" name="Content Placeholder 2"/>
          <p:cNvSpPr>
            <a:spLocks noGrp="1"/>
          </p:cNvSpPr>
          <p:nvPr>
            <p:ph idx="1"/>
          </p:nvPr>
        </p:nvSpPr>
        <p:spPr/>
        <p:txBody>
          <a:bodyPr/>
          <a:lstStyle/>
          <a:p>
            <a:r>
              <a:rPr lang="en-GB" dirty="0">
                <a:solidFill>
                  <a:srgbClr val="002060"/>
                </a:solidFill>
              </a:rPr>
              <a:t>Makes life easier – examiners can easily identify the “demand” of a question…</a:t>
            </a:r>
          </a:p>
          <a:p>
            <a:r>
              <a:rPr lang="en-GB" dirty="0">
                <a:solidFill>
                  <a:srgbClr val="002060"/>
                </a:solidFill>
              </a:rPr>
              <a:t>Makes more readily apparent the consistency, or lack of it, among the stated objectives for a unit, the way it was taught, and how learning was assessed</a:t>
            </a:r>
          </a:p>
          <a:p>
            <a:r>
              <a:rPr lang="en-GB" dirty="0">
                <a:solidFill>
                  <a:srgbClr val="002060"/>
                </a:solidFill>
              </a:rPr>
              <a:t>Helps educators make better sense of the wide variety of terms that are used in education – the precision in the taxonomy improves communication and understanding of what is to be taught and assessed</a:t>
            </a:r>
            <a:r>
              <a:rPr lang="en-GB" dirty="0"/>
              <a:t>.</a:t>
            </a:r>
          </a:p>
          <a:p>
            <a:endParaRPr lang="en-GB" dirty="0"/>
          </a:p>
        </p:txBody>
      </p:sp>
    </p:spTree>
    <p:extLst>
      <p:ext uri="{BB962C8B-B14F-4D97-AF65-F5344CB8AC3E}">
        <p14:creationId xmlns:p14="http://schemas.microsoft.com/office/powerpoint/2010/main" val="2959836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NAR Planning Flowchart</a:t>
            </a:r>
            <a:endParaRPr lang="en-GB" dirty="0"/>
          </a:p>
        </p:txBody>
      </p:sp>
      <p:pic>
        <p:nvPicPr>
          <p:cNvPr id="4" name="Content Placeholder 3" descr="NAR planning flowchart.JPG"/>
          <p:cNvPicPr>
            <a:picLocks noGrp="1" noChangeAspect="1"/>
          </p:cNvPicPr>
          <p:nvPr>
            <p:ph idx="1"/>
          </p:nvPr>
        </p:nvPicPr>
        <p:blipFill>
          <a:blip r:embed="rId3" cstate="print"/>
          <a:stretch>
            <a:fillRect/>
          </a:stretch>
        </p:blipFill>
        <p:spPr>
          <a:xfrm>
            <a:off x="142845" y="1071546"/>
            <a:ext cx="7358114" cy="5432165"/>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Planning Triangle</a:t>
            </a:r>
            <a:endParaRPr lang="en-GB" dirty="0"/>
          </a:p>
        </p:txBody>
      </p:sp>
      <p:pic>
        <p:nvPicPr>
          <p:cNvPr id="4" name="Content Placeholder 3" descr="Planning triangle no text.JPG"/>
          <p:cNvPicPr>
            <a:picLocks noGrp="1" noChangeAspect="1"/>
          </p:cNvPicPr>
          <p:nvPr>
            <p:ph idx="1"/>
          </p:nvPr>
        </p:nvPicPr>
        <p:blipFill>
          <a:blip r:embed="rId3" cstate="print"/>
          <a:stretch>
            <a:fillRect/>
          </a:stretch>
        </p:blipFill>
        <p:spPr>
          <a:xfrm>
            <a:off x="68821" y="1357298"/>
            <a:ext cx="9075179" cy="4214842"/>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 + O) ÷ HOS = ELT?</a:t>
            </a:r>
            <a:endParaRPr lang="en-GB" dirty="0"/>
          </a:p>
        </p:txBody>
      </p:sp>
      <p:sp>
        <p:nvSpPr>
          <p:cNvPr id="3" name="Content Placeholder 2"/>
          <p:cNvSpPr>
            <a:spLocks noGrp="1"/>
          </p:cNvSpPr>
          <p:nvPr>
            <p:ph idx="1"/>
          </p:nvPr>
        </p:nvSpPr>
        <p:spPr/>
        <p:txBody>
          <a:bodyPr/>
          <a:lstStyle/>
          <a:p>
            <a:r>
              <a:rPr lang="en-GB" dirty="0" smtClean="0"/>
              <a:t>Let’s find an E or O which “contains” a higher order skill</a:t>
            </a:r>
          </a:p>
          <a:p>
            <a:endParaRPr lang="en-GB" dirty="0" smtClean="0"/>
          </a:p>
          <a:p>
            <a:pPr marL="0" indent="0">
              <a:buNone/>
            </a:pPr>
            <a:r>
              <a:rPr lang="en-GB" dirty="0" smtClean="0"/>
              <a:t>THEN analyse it to pinpoint:</a:t>
            </a:r>
          </a:p>
          <a:p>
            <a:r>
              <a:rPr lang="en-GB" dirty="0" smtClean="0">
                <a:solidFill>
                  <a:srgbClr val="FF0000"/>
                </a:solidFill>
              </a:rPr>
              <a:t>Action/Verb – what will pupils do?</a:t>
            </a:r>
          </a:p>
          <a:p>
            <a:r>
              <a:rPr lang="en-GB" dirty="0" smtClean="0">
                <a:solidFill>
                  <a:srgbClr val="0070C0"/>
                </a:solidFill>
              </a:rPr>
              <a:t>Knowledge/Content – what are they learning?</a:t>
            </a:r>
          </a:p>
          <a:p>
            <a:r>
              <a:rPr lang="en-GB" dirty="0" smtClean="0">
                <a:solidFill>
                  <a:srgbClr val="00B050"/>
                </a:solidFill>
              </a:rPr>
              <a:t>Skills development and transfer?</a:t>
            </a:r>
          </a:p>
          <a:p>
            <a:r>
              <a:rPr lang="en-GB" dirty="0" smtClean="0"/>
              <a:t>Context – how is the learning being “packaged”?</a:t>
            </a:r>
            <a:endParaRPr lang="en-GB" dirty="0"/>
          </a:p>
        </p:txBody>
      </p:sp>
    </p:spTree>
    <p:extLst>
      <p:ext uri="{BB962C8B-B14F-4D97-AF65-F5344CB8AC3E}">
        <p14:creationId xmlns:p14="http://schemas.microsoft.com/office/powerpoint/2010/main" val="2435831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 + O) </a:t>
            </a:r>
            <a:r>
              <a:rPr lang="en-GB" dirty="0" smtClean="0"/>
              <a:t>÷ </a:t>
            </a:r>
            <a:r>
              <a:rPr lang="en-GB" dirty="0"/>
              <a:t>HOS) + </a:t>
            </a:r>
            <a:r>
              <a:rPr lang="en-GB" dirty="0" err="1"/>
              <a:t>AfL</a:t>
            </a:r>
            <a:r>
              <a:rPr lang="en-GB" dirty="0"/>
              <a:t> = </a:t>
            </a:r>
            <a:r>
              <a:rPr lang="en-GB" dirty="0" smtClean="0"/>
              <a:t>ELT</a:t>
            </a:r>
            <a:endParaRPr lang="en-GB" dirty="0"/>
          </a:p>
        </p:txBody>
      </p:sp>
      <p:sp>
        <p:nvSpPr>
          <p:cNvPr id="3" name="Content Placeholder 2"/>
          <p:cNvSpPr>
            <a:spLocks noGrp="1"/>
          </p:cNvSpPr>
          <p:nvPr>
            <p:ph idx="1"/>
          </p:nvPr>
        </p:nvSpPr>
        <p:spPr/>
        <p:txBody>
          <a:bodyPr/>
          <a:lstStyle/>
          <a:p>
            <a:pPr marL="0" indent="0">
              <a:buNone/>
            </a:pPr>
            <a:r>
              <a:rPr lang="en-GB" u="sng" dirty="0" smtClean="0">
                <a:solidFill>
                  <a:srgbClr val="002060"/>
                </a:solidFill>
              </a:rPr>
              <a:t>LI = We are developing understanding of HOS </a:t>
            </a:r>
          </a:p>
          <a:p>
            <a:pPr marL="0" indent="0">
              <a:buNone/>
            </a:pPr>
            <a:endParaRPr lang="en-GB" b="1" dirty="0" smtClean="0">
              <a:solidFill>
                <a:srgbClr val="002060"/>
              </a:solidFill>
            </a:endParaRPr>
          </a:p>
          <a:p>
            <a:pPr marL="0" indent="0">
              <a:buNone/>
            </a:pPr>
            <a:r>
              <a:rPr lang="en-GB" b="1" dirty="0" smtClean="0">
                <a:solidFill>
                  <a:srgbClr val="002060"/>
                </a:solidFill>
              </a:rPr>
              <a:t>Task = Write a learning intention for your E &amp; O which would enable your pupils to develop one of the higher order skills</a:t>
            </a:r>
          </a:p>
          <a:p>
            <a:pPr marL="0" indent="0">
              <a:buNone/>
            </a:pPr>
            <a:r>
              <a:rPr lang="en-GB" u="sng" dirty="0">
                <a:solidFill>
                  <a:srgbClr val="002060"/>
                </a:solidFill>
              </a:rPr>
              <a:t>SC</a:t>
            </a:r>
            <a:r>
              <a:rPr lang="en-GB" dirty="0">
                <a:solidFill>
                  <a:srgbClr val="002060"/>
                </a:solidFill>
              </a:rPr>
              <a:t> – </a:t>
            </a:r>
            <a:r>
              <a:rPr lang="en-GB" dirty="0" smtClean="0">
                <a:solidFill>
                  <a:srgbClr val="002060"/>
                </a:solidFill>
              </a:rPr>
              <a:t>Product - I </a:t>
            </a:r>
            <a:r>
              <a:rPr lang="en-GB" dirty="0">
                <a:solidFill>
                  <a:srgbClr val="002060"/>
                </a:solidFill>
              </a:rPr>
              <a:t>can write a learning intention </a:t>
            </a:r>
            <a:r>
              <a:rPr lang="en-GB" dirty="0" smtClean="0">
                <a:solidFill>
                  <a:srgbClr val="002060"/>
                </a:solidFill>
              </a:rPr>
              <a:t>which explains </a:t>
            </a:r>
            <a:r>
              <a:rPr lang="en-GB" dirty="0">
                <a:solidFill>
                  <a:srgbClr val="002060"/>
                </a:solidFill>
              </a:rPr>
              <a:t>which HOS is being </a:t>
            </a:r>
            <a:r>
              <a:rPr lang="en-GB" dirty="0" smtClean="0">
                <a:solidFill>
                  <a:srgbClr val="002060"/>
                </a:solidFill>
              </a:rPr>
              <a:t>developed</a:t>
            </a:r>
          </a:p>
          <a:p>
            <a:pPr marL="0" indent="0">
              <a:buNone/>
            </a:pPr>
            <a:r>
              <a:rPr lang="en-GB" dirty="0" smtClean="0">
                <a:solidFill>
                  <a:srgbClr val="002060"/>
                </a:solidFill>
              </a:rPr>
              <a:t>Process SC -</a:t>
            </a:r>
            <a:endParaRPr lang="en-GB" dirty="0">
              <a:solidFill>
                <a:srgbClr val="002060"/>
              </a:solidFill>
            </a:endParaRPr>
          </a:p>
          <a:p>
            <a:r>
              <a:rPr lang="en-GB" sz="2800" dirty="0">
                <a:solidFill>
                  <a:srgbClr val="002060"/>
                </a:solidFill>
              </a:rPr>
              <a:t>Has no context</a:t>
            </a:r>
          </a:p>
          <a:p>
            <a:r>
              <a:rPr lang="en-GB" sz="2800" dirty="0" smtClean="0">
                <a:solidFill>
                  <a:srgbClr val="002060"/>
                </a:solidFill>
              </a:rPr>
              <a:t>Selects &amp; develops </a:t>
            </a:r>
            <a:r>
              <a:rPr lang="en-GB" sz="2800" dirty="0">
                <a:solidFill>
                  <a:srgbClr val="002060"/>
                </a:solidFill>
              </a:rPr>
              <a:t>a relevant part of your E &amp; O</a:t>
            </a:r>
          </a:p>
          <a:p>
            <a:r>
              <a:rPr lang="en-GB" sz="2800" dirty="0">
                <a:solidFill>
                  <a:srgbClr val="002060"/>
                </a:solidFill>
              </a:rPr>
              <a:t>Uses language your pupils can understand </a:t>
            </a:r>
          </a:p>
          <a:p>
            <a:endParaRPr lang="en-GB" dirty="0"/>
          </a:p>
          <a:p>
            <a:pPr marL="0" indent="0">
              <a:buNone/>
            </a:pPr>
            <a:endParaRPr lang="en-GB" u="sng" dirty="0" smtClean="0"/>
          </a:p>
          <a:p>
            <a:pPr marL="0" indent="0">
              <a:buNone/>
            </a:pPr>
            <a:endParaRPr lang="en-GB" dirty="0"/>
          </a:p>
        </p:txBody>
      </p:sp>
    </p:spTree>
    <p:extLst>
      <p:ext uri="{BB962C8B-B14F-4D97-AF65-F5344CB8AC3E}">
        <p14:creationId xmlns:p14="http://schemas.microsoft.com/office/powerpoint/2010/main" val="4209213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we assess HOS?</a:t>
            </a:r>
            <a:endParaRPr lang="en-GB" dirty="0"/>
          </a:p>
        </p:txBody>
      </p:sp>
      <p:sp>
        <p:nvSpPr>
          <p:cNvPr id="3" name="Content Placeholder 2"/>
          <p:cNvSpPr>
            <a:spLocks noGrp="1"/>
          </p:cNvSpPr>
          <p:nvPr>
            <p:ph idx="1"/>
          </p:nvPr>
        </p:nvSpPr>
        <p:spPr/>
        <p:txBody>
          <a:bodyPr/>
          <a:lstStyle/>
          <a:p>
            <a:endParaRPr lang="en-GB" dirty="0" smtClean="0"/>
          </a:p>
          <a:p>
            <a:r>
              <a:rPr lang="en-GB" dirty="0" smtClean="0">
                <a:solidFill>
                  <a:srgbClr val="002060"/>
                </a:solidFill>
              </a:rPr>
              <a:t>What do you do already?</a:t>
            </a:r>
          </a:p>
          <a:p>
            <a:r>
              <a:rPr lang="en-GB" dirty="0" smtClean="0">
                <a:solidFill>
                  <a:srgbClr val="002060"/>
                </a:solidFill>
              </a:rPr>
              <a:t>What could you do as well – or instead?</a:t>
            </a:r>
          </a:p>
          <a:p>
            <a:r>
              <a:rPr lang="en-GB" dirty="0" smtClean="0">
                <a:solidFill>
                  <a:srgbClr val="002060"/>
                </a:solidFill>
              </a:rPr>
              <a:t>How do these actions fit with your existing processes?</a:t>
            </a:r>
          </a:p>
          <a:p>
            <a:r>
              <a:rPr lang="en-GB" dirty="0" smtClean="0">
                <a:solidFill>
                  <a:srgbClr val="002060"/>
                </a:solidFill>
              </a:rPr>
              <a:t>How would they impact on your work load?</a:t>
            </a:r>
          </a:p>
        </p:txBody>
      </p:sp>
    </p:spTree>
    <p:extLst>
      <p:ext uri="{BB962C8B-B14F-4D97-AF65-F5344CB8AC3E}">
        <p14:creationId xmlns:p14="http://schemas.microsoft.com/office/powerpoint/2010/main" val="1782411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HOS Taxonomy</a:t>
            </a:r>
            <a:endParaRPr lang="en-GB" dirty="0"/>
          </a:p>
        </p:txBody>
      </p:sp>
      <p:sp>
        <p:nvSpPr>
          <p:cNvPr id="3" name="Content Placeholder 2"/>
          <p:cNvSpPr>
            <a:spLocks noGrp="1"/>
          </p:cNvSpPr>
          <p:nvPr>
            <p:ph idx="1"/>
          </p:nvPr>
        </p:nvSpPr>
        <p:spPr/>
        <p:txBody>
          <a:bodyPr/>
          <a:lstStyle/>
          <a:p>
            <a:r>
              <a:rPr lang="en-GB" dirty="0" smtClean="0"/>
              <a:t>What is synthesis?</a:t>
            </a:r>
          </a:p>
          <a:p>
            <a:r>
              <a:rPr lang="en-GB" b="1" dirty="0">
                <a:hlinkClick r:id="rId3"/>
              </a:rPr>
              <a:t>http://</a:t>
            </a:r>
            <a:r>
              <a:rPr lang="en-GB" b="1" dirty="0" smtClean="0">
                <a:hlinkClick r:id="rId3"/>
              </a:rPr>
              <a:t>glo.li/1gr8zO2</a:t>
            </a:r>
            <a:r>
              <a:rPr lang="en-GB" b="1" dirty="0" smtClean="0"/>
              <a:t> </a:t>
            </a:r>
            <a:r>
              <a:rPr lang="en-GB" dirty="0" smtClean="0"/>
              <a:t>Keir Bloomer</a:t>
            </a:r>
          </a:p>
          <a:p>
            <a:endParaRPr lang="en-GB" dirty="0" smtClean="0"/>
          </a:p>
          <a:p>
            <a:r>
              <a:rPr lang="en-GB" dirty="0" smtClean="0"/>
              <a:t>What is systems thinking?</a:t>
            </a:r>
          </a:p>
          <a:p>
            <a:r>
              <a:rPr lang="en-GB" b="1" dirty="0">
                <a:hlinkClick r:id="rId4"/>
              </a:rPr>
              <a:t>http://</a:t>
            </a:r>
            <a:r>
              <a:rPr lang="en-GB" b="1" dirty="0" smtClean="0">
                <a:hlinkClick r:id="rId4"/>
              </a:rPr>
              <a:t>glo.li/187hAnj</a:t>
            </a:r>
            <a:r>
              <a:rPr lang="en-GB" b="1" dirty="0" smtClean="0"/>
              <a:t> </a:t>
            </a:r>
            <a:r>
              <a:rPr lang="en-GB" dirty="0"/>
              <a:t>Keir Bloomer</a:t>
            </a:r>
            <a:br>
              <a:rPr lang="en-GB" dirty="0"/>
            </a:br>
            <a:r>
              <a:rPr lang="en-GB" dirty="0"/>
              <a:t/>
            </a:r>
            <a:br>
              <a:rPr lang="en-GB" dirty="0"/>
            </a:br>
            <a:endParaRPr lang="en-GB" dirty="0" smtClean="0"/>
          </a:p>
          <a:p>
            <a:endParaRPr lang="en-GB" dirty="0"/>
          </a:p>
          <a:p>
            <a:r>
              <a:rPr lang="en-GB" b="1" dirty="0">
                <a:hlinkClick r:id="rId5"/>
              </a:rPr>
              <a:t>http://</a:t>
            </a:r>
            <a:r>
              <a:rPr lang="en-GB" b="1" dirty="0" smtClean="0">
                <a:hlinkClick r:id="rId5"/>
              </a:rPr>
              <a:t>glo.li/187huvW</a:t>
            </a:r>
            <a:r>
              <a:rPr lang="en-GB" b="1" dirty="0" smtClean="0"/>
              <a:t> Skills taxonomy</a:t>
            </a:r>
            <a:r>
              <a:rPr lang="en-GB" dirty="0"/>
              <a:t/>
            </a:r>
            <a:br>
              <a:rPr lang="en-GB" dirty="0"/>
            </a:br>
            <a:r>
              <a:rPr lang="en-GB" dirty="0"/>
              <a:t/>
            </a:r>
            <a:br>
              <a:rPr lang="en-GB" dirty="0"/>
            </a:br>
            <a:endParaRPr lang="en-GB" dirty="0"/>
          </a:p>
        </p:txBody>
      </p:sp>
    </p:spTree>
    <p:extLst>
      <p:ext uri="{BB962C8B-B14F-4D97-AF65-F5344CB8AC3E}">
        <p14:creationId xmlns:p14="http://schemas.microsoft.com/office/powerpoint/2010/main" val="3502401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dirty="0" smtClean="0"/>
              <a:t>O</a:t>
            </a:r>
            <a:r>
              <a:rPr lang="en-GB" dirty="0" smtClean="0"/>
              <a:t>ther </a:t>
            </a:r>
            <a:r>
              <a:rPr lang="en-GB" dirty="0" smtClean="0"/>
              <a:t>taxonomies</a:t>
            </a:r>
          </a:p>
        </p:txBody>
      </p:sp>
      <p:sp>
        <p:nvSpPr>
          <p:cNvPr id="16387" name="Content Placeholder 2"/>
          <p:cNvSpPr>
            <a:spLocks noGrp="1"/>
          </p:cNvSpPr>
          <p:nvPr>
            <p:ph idx="1"/>
          </p:nvPr>
        </p:nvSpPr>
        <p:spPr/>
        <p:txBody>
          <a:bodyPr/>
          <a:lstStyle/>
          <a:p>
            <a:r>
              <a:rPr lang="en-GB" dirty="0" smtClean="0">
                <a:solidFill>
                  <a:srgbClr val="002060"/>
                </a:solidFill>
              </a:rPr>
              <a:t>Skills </a:t>
            </a:r>
            <a:r>
              <a:rPr lang="en-GB" dirty="0" smtClean="0">
                <a:solidFill>
                  <a:srgbClr val="002060"/>
                </a:solidFill>
              </a:rPr>
              <a:t>Pathway</a:t>
            </a:r>
          </a:p>
          <a:p>
            <a:endParaRPr lang="en-GB" dirty="0" smtClean="0">
              <a:solidFill>
                <a:srgbClr val="002060"/>
              </a:solidFill>
            </a:endParaRPr>
          </a:p>
          <a:p>
            <a:r>
              <a:rPr lang="en-GB" dirty="0" smtClean="0">
                <a:solidFill>
                  <a:srgbClr val="002060"/>
                </a:solidFill>
              </a:rPr>
              <a:t>HOS </a:t>
            </a:r>
            <a:r>
              <a:rPr lang="en-GB" dirty="0" smtClean="0">
                <a:solidFill>
                  <a:srgbClr val="002060"/>
                </a:solidFill>
              </a:rPr>
              <a:t>Excellence Group</a:t>
            </a:r>
          </a:p>
          <a:p>
            <a:endParaRPr lang="en-GB" dirty="0" smtClean="0">
              <a:solidFill>
                <a:srgbClr val="002060"/>
              </a:solidFill>
            </a:endParaRPr>
          </a:p>
          <a:p>
            <a:r>
              <a:rPr lang="en-GB" dirty="0" smtClean="0">
                <a:solidFill>
                  <a:srgbClr val="002060"/>
                </a:solidFill>
              </a:rPr>
              <a:t>SOLO </a:t>
            </a:r>
            <a:r>
              <a:rPr lang="en-GB" b="1" dirty="0">
                <a:hlinkClick r:id="rId3"/>
              </a:rPr>
              <a:t>http://</a:t>
            </a:r>
            <a:r>
              <a:rPr lang="en-GB" b="1" dirty="0" smtClean="0">
                <a:hlinkClick r:id="rId3"/>
              </a:rPr>
              <a:t>glo.li/1gtPRWe</a:t>
            </a:r>
            <a:r>
              <a:rPr lang="en-GB" b="1" dirty="0" smtClean="0"/>
              <a:t> </a:t>
            </a:r>
          </a:p>
          <a:p>
            <a:endParaRPr lang="en-GB" b="1" dirty="0"/>
          </a:p>
          <a:p>
            <a:r>
              <a:rPr lang="en-GB" dirty="0" smtClean="0">
                <a:solidFill>
                  <a:srgbClr val="002060"/>
                </a:solidFill>
              </a:rPr>
              <a:t>SQA Framework</a:t>
            </a:r>
            <a:r>
              <a:rPr lang="en-GB" dirty="0"/>
              <a:t/>
            </a:r>
            <a:br>
              <a:rPr lang="en-GB" dirty="0"/>
            </a:br>
            <a:endParaRPr lang="en-GB" dirty="0" smtClean="0">
              <a:solidFill>
                <a:srgbClr val="002060"/>
              </a:solidFill>
            </a:endParaRPr>
          </a:p>
        </p:txBody>
      </p:sp>
    </p:spTree>
    <p:extLst>
      <p:ext uri="{BB962C8B-B14F-4D97-AF65-F5344CB8AC3E}">
        <p14:creationId xmlns:p14="http://schemas.microsoft.com/office/powerpoint/2010/main" val="1456364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reading?</a:t>
            </a:r>
            <a:endParaRPr lang="en-GB" dirty="0"/>
          </a:p>
        </p:txBody>
      </p:sp>
      <p:sp>
        <p:nvSpPr>
          <p:cNvPr id="3" name="Content Placeholder 2"/>
          <p:cNvSpPr>
            <a:spLocks noGrp="1"/>
          </p:cNvSpPr>
          <p:nvPr>
            <p:ph idx="1"/>
          </p:nvPr>
        </p:nvSpPr>
        <p:spPr/>
        <p:txBody>
          <a:bodyPr/>
          <a:lstStyle/>
          <a:p>
            <a:r>
              <a:rPr lang="en-GB" dirty="0" smtClean="0">
                <a:solidFill>
                  <a:srgbClr val="002060"/>
                </a:solidFill>
              </a:rPr>
              <a:t>SQA </a:t>
            </a:r>
            <a:r>
              <a:rPr lang="en-GB" dirty="0">
                <a:solidFill>
                  <a:srgbClr val="002060"/>
                </a:solidFill>
              </a:rPr>
              <a:t>paper </a:t>
            </a:r>
            <a:endParaRPr lang="en-GB" dirty="0" smtClean="0">
              <a:solidFill>
                <a:srgbClr val="002060"/>
              </a:solidFill>
            </a:endParaRPr>
          </a:p>
          <a:p>
            <a:r>
              <a:rPr lang="en-GB" b="1" dirty="0" smtClean="0">
                <a:hlinkClick r:id="rId2"/>
              </a:rPr>
              <a:t>http</a:t>
            </a:r>
            <a:r>
              <a:rPr lang="en-GB" b="1" dirty="0">
                <a:hlinkClick r:id="rId2"/>
              </a:rPr>
              <a:t>://</a:t>
            </a:r>
            <a:r>
              <a:rPr lang="en-GB" b="1" dirty="0" smtClean="0">
                <a:hlinkClick r:id="rId2"/>
              </a:rPr>
              <a:t>glo.li/18a01Tv</a:t>
            </a:r>
            <a:r>
              <a:rPr lang="en-GB" b="1" dirty="0" smtClean="0"/>
              <a:t> </a:t>
            </a:r>
          </a:p>
          <a:p>
            <a:r>
              <a:rPr lang="en-GB" dirty="0" smtClean="0">
                <a:solidFill>
                  <a:srgbClr val="002060"/>
                </a:solidFill>
              </a:rPr>
              <a:t>Learning </a:t>
            </a:r>
            <a:r>
              <a:rPr lang="en-GB" dirty="0">
                <a:solidFill>
                  <a:srgbClr val="002060"/>
                </a:solidFill>
              </a:rPr>
              <a:t>Intentions &amp; Success Criteria</a:t>
            </a:r>
            <a:r>
              <a:rPr lang="en-GB" dirty="0"/>
              <a:t> </a:t>
            </a:r>
            <a:r>
              <a:rPr lang="en-GB" b="1" dirty="0">
                <a:hlinkClick r:id="rId3"/>
              </a:rPr>
              <a:t>http://</a:t>
            </a:r>
            <a:r>
              <a:rPr lang="en-GB" b="1" dirty="0" smtClean="0">
                <a:hlinkClick r:id="rId3"/>
              </a:rPr>
              <a:t>glo.li/VICKSN</a:t>
            </a:r>
            <a:endParaRPr lang="en-GB" b="1" dirty="0" smtClean="0"/>
          </a:p>
          <a:p>
            <a:r>
              <a:rPr lang="en-GB" dirty="0" smtClean="0">
                <a:solidFill>
                  <a:srgbClr val="002060"/>
                </a:solidFill>
              </a:rPr>
              <a:t>High Order Skills Excellence Group  Report</a:t>
            </a:r>
          </a:p>
          <a:p>
            <a:r>
              <a:rPr lang="en-GB" b="1" dirty="0">
                <a:hlinkClick r:id="rId4"/>
              </a:rPr>
              <a:t>http://</a:t>
            </a:r>
            <a:r>
              <a:rPr lang="en-GB" b="1" dirty="0" smtClean="0">
                <a:hlinkClick r:id="rId4"/>
              </a:rPr>
              <a:t>glo.li/qqIpnR</a:t>
            </a:r>
            <a:endParaRPr lang="en-GB" b="1" dirty="0" smtClean="0"/>
          </a:p>
          <a:p>
            <a:r>
              <a:rPr lang="en-GB" dirty="0" smtClean="0">
                <a:solidFill>
                  <a:srgbClr val="002060"/>
                </a:solidFill>
              </a:rPr>
              <a:t>Developing Skills Pack</a:t>
            </a:r>
          </a:p>
          <a:p>
            <a:r>
              <a:rPr lang="en-GB" b="1" dirty="0">
                <a:hlinkClick r:id="rId5"/>
              </a:rPr>
              <a:t>http://</a:t>
            </a:r>
            <a:r>
              <a:rPr lang="en-GB" b="1" dirty="0" smtClean="0">
                <a:hlinkClick r:id="rId5"/>
              </a:rPr>
              <a:t>glo.li/18a09ma</a:t>
            </a:r>
            <a:r>
              <a:rPr lang="en-GB" b="1" dirty="0" smtClean="0"/>
              <a:t> </a:t>
            </a:r>
            <a:r>
              <a:rPr lang="en-GB" dirty="0"/>
              <a:t/>
            </a:r>
            <a:br>
              <a:rPr lang="en-GB" dirty="0"/>
            </a:br>
            <a:endParaRPr lang="en-GB" b="1" dirty="0" smtClean="0">
              <a:solidFill>
                <a:srgbClr val="002060"/>
              </a:solidFill>
            </a:endParaRPr>
          </a:p>
          <a:p>
            <a:pPr marL="0" indent="0">
              <a:buNone/>
            </a:pPr>
            <a:endParaRPr lang="en-GB" dirty="0"/>
          </a:p>
          <a:p>
            <a:endParaRPr lang="en-GB" dirty="0"/>
          </a:p>
        </p:txBody>
      </p:sp>
    </p:spTree>
    <p:extLst>
      <p:ext uri="{BB962C8B-B14F-4D97-AF65-F5344CB8AC3E}">
        <p14:creationId xmlns:p14="http://schemas.microsoft.com/office/powerpoint/2010/main" val="4153171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dirty="0" smtClean="0"/>
              <a:t>Further information:</a:t>
            </a:r>
          </a:p>
        </p:txBody>
      </p:sp>
      <p:sp>
        <p:nvSpPr>
          <p:cNvPr id="23555" name="Content Placeholder 2"/>
          <p:cNvSpPr>
            <a:spLocks noGrp="1"/>
          </p:cNvSpPr>
          <p:nvPr>
            <p:ph idx="1"/>
          </p:nvPr>
        </p:nvSpPr>
        <p:spPr/>
        <p:txBody>
          <a:bodyPr/>
          <a:lstStyle/>
          <a:p>
            <a:r>
              <a:rPr lang="en-GB" sz="2400" dirty="0" smtClean="0"/>
              <a:t>National Assessment Resource</a:t>
            </a:r>
          </a:p>
          <a:p>
            <a:r>
              <a:rPr lang="en-GB" sz="2400" dirty="0" smtClean="0">
                <a:hlinkClick r:id="rId2"/>
              </a:rPr>
              <a:t>https://www.narscotland.org.uk/IntraLibrary?command=external-shib-login</a:t>
            </a:r>
            <a:endParaRPr lang="en-GB" sz="2400" dirty="0" smtClean="0"/>
          </a:p>
          <a:p>
            <a:r>
              <a:rPr lang="en-GB" sz="2400" dirty="0" smtClean="0"/>
              <a:t>Education </a:t>
            </a:r>
            <a:r>
              <a:rPr lang="en-GB" sz="2400" dirty="0" smtClean="0"/>
              <a:t>Scotland IDL advice</a:t>
            </a:r>
          </a:p>
          <a:p>
            <a:r>
              <a:rPr lang="en-GB" sz="2400" dirty="0" smtClean="0">
                <a:hlinkClick r:id="rId3"/>
              </a:rPr>
              <a:t>http://www.educationscotland.gov.uk/learningteachingandassessment/learningacrossthecurriculum/interdisciplinarylearning/index.asp</a:t>
            </a:r>
            <a:endParaRPr lang="en-GB" sz="2400" dirty="0" smtClean="0"/>
          </a:p>
          <a:p>
            <a:r>
              <a:rPr lang="en-GB" sz="2400" dirty="0" smtClean="0"/>
              <a:t>Education Scotland Approaches to Learning advice</a:t>
            </a:r>
          </a:p>
          <a:p>
            <a:r>
              <a:rPr lang="en-GB" sz="2400" dirty="0" smtClean="0">
                <a:hlinkClick r:id="rId4"/>
              </a:rPr>
              <a:t>http://www.educationscotland.gov.uk/learningteachingandassessment/approaches/index.asp</a:t>
            </a:r>
            <a:endParaRPr lang="en-GB" sz="2400" dirty="0" smtClean="0"/>
          </a:p>
          <a:p>
            <a:endParaRPr lang="en-GB" sz="2400" dirty="0" smtClean="0"/>
          </a:p>
          <a:p>
            <a:endParaRPr lang="en-GB" sz="2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Success Criteria</a:t>
            </a:r>
          </a:p>
        </p:txBody>
      </p:sp>
      <p:sp>
        <p:nvSpPr>
          <p:cNvPr id="3" name="Content Placeholder 2"/>
          <p:cNvSpPr>
            <a:spLocks noGrp="1"/>
          </p:cNvSpPr>
          <p:nvPr>
            <p:ph idx="1"/>
          </p:nvPr>
        </p:nvSpPr>
        <p:spPr/>
        <p:txBody>
          <a:bodyPr/>
          <a:lstStyle/>
          <a:p>
            <a:endParaRPr lang="en-GB" dirty="0" smtClean="0"/>
          </a:p>
          <a:p>
            <a:r>
              <a:rPr lang="en-GB" dirty="0" smtClean="0">
                <a:solidFill>
                  <a:srgbClr val="002060"/>
                </a:solidFill>
              </a:rPr>
              <a:t>How would you like to measure the success of this session?</a:t>
            </a:r>
          </a:p>
          <a:p>
            <a:pPr>
              <a:buFont typeface="Arial" panose="020B0604020202020204" pitchFamily="34" charset="0"/>
              <a:buChar char="•"/>
            </a:pPr>
            <a:r>
              <a:rPr lang="en-GB" dirty="0" smtClean="0">
                <a:solidFill>
                  <a:srgbClr val="002060"/>
                </a:solidFill>
              </a:rPr>
              <a:t>?</a:t>
            </a:r>
          </a:p>
          <a:p>
            <a:pPr>
              <a:buFont typeface="Arial" panose="020B0604020202020204" pitchFamily="34" charset="0"/>
              <a:buChar char="•"/>
            </a:pPr>
            <a:r>
              <a:rPr lang="en-GB" dirty="0" smtClean="0">
                <a:solidFill>
                  <a:srgbClr val="002060"/>
                </a:solidFill>
              </a:rPr>
              <a:t>?</a:t>
            </a:r>
          </a:p>
          <a:p>
            <a:pPr>
              <a:buFont typeface="Arial" panose="020B0604020202020204" pitchFamily="34" charset="0"/>
              <a:buChar char="•"/>
            </a:pPr>
            <a:r>
              <a:rPr lang="en-GB" dirty="0">
                <a:solidFill>
                  <a:srgbClr val="002060"/>
                </a:solidFill>
              </a:rPr>
              <a:t>?</a:t>
            </a:r>
          </a:p>
        </p:txBody>
      </p:sp>
    </p:spTree>
    <p:extLst>
      <p:ext uri="{BB962C8B-B14F-4D97-AF65-F5344CB8AC3E}">
        <p14:creationId xmlns:p14="http://schemas.microsoft.com/office/powerpoint/2010/main" val="1723222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GB" dirty="0" smtClean="0"/>
              <a:t>Success Criteria</a:t>
            </a:r>
          </a:p>
        </p:txBody>
      </p:sp>
      <p:sp>
        <p:nvSpPr>
          <p:cNvPr id="83971" name="Rectangle 3"/>
          <p:cNvSpPr>
            <a:spLocks noGrp="1" noChangeArrowheads="1"/>
          </p:cNvSpPr>
          <p:nvPr>
            <p:ph type="body" idx="1"/>
          </p:nvPr>
        </p:nvSpPr>
        <p:spPr/>
        <p:txBody>
          <a:bodyPr/>
          <a:lstStyle/>
          <a:p>
            <a:pPr>
              <a:buNone/>
            </a:pPr>
            <a:r>
              <a:rPr lang="en-GB" dirty="0" smtClean="0">
                <a:solidFill>
                  <a:srgbClr val="002060"/>
                </a:solidFill>
              </a:rPr>
              <a:t>Participants will:</a:t>
            </a:r>
          </a:p>
          <a:p>
            <a:r>
              <a:rPr lang="en-GB" dirty="0" smtClean="0">
                <a:solidFill>
                  <a:srgbClr val="002060"/>
                </a:solidFill>
              </a:rPr>
              <a:t>Have increased knowledge of the Higher Order Skills</a:t>
            </a:r>
          </a:p>
          <a:p>
            <a:r>
              <a:rPr lang="en-GB" dirty="0" smtClean="0">
                <a:solidFill>
                  <a:srgbClr val="002060"/>
                </a:solidFill>
              </a:rPr>
              <a:t>Analysed how skills taxonomies can impact on planning</a:t>
            </a:r>
          </a:p>
          <a:p>
            <a:r>
              <a:rPr lang="en-GB" dirty="0" smtClean="0">
                <a:solidFill>
                  <a:srgbClr val="002060"/>
                </a:solidFill>
              </a:rPr>
              <a:t>Identified how the HOS are built into the E &amp; </a:t>
            </a:r>
            <a:r>
              <a:rPr lang="en-GB" dirty="0" err="1" smtClean="0">
                <a:solidFill>
                  <a:srgbClr val="002060"/>
                </a:solidFill>
              </a:rPr>
              <a:t>Os</a:t>
            </a:r>
            <a:endParaRPr lang="en-GB" dirty="0" smtClean="0">
              <a:solidFill>
                <a:srgbClr val="002060"/>
              </a:solidFill>
            </a:endParaRPr>
          </a:p>
          <a:p>
            <a:r>
              <a:rPr lang="en-GB" dirty="0" smtClean="0">
                <a:solidFill>
                  <a:srgbClr val="002060"/>
                </a:solidFill>
              </a:rPr>
              <a:t>Increase their ability to integrate HOS into learning intentions within their teaching</a:t>
            </a:r>
          </a:p>
          <a:p>
            <a:r>
              <a:rPr lang="en-GB" dirty="0" smtClean="0">
                <a:solidFill>
                  <a:srgbClr val="002060"/>
                </a:solidFill>
              </a:rPr>
              <a:t>Have increased awareness of relevant next steps in their application of the HOS</a:t>
            </a:r>
          </a:p>
        </p:txBody>
      </p:sp>
      <p:sp>
        <p:nvSpPr>
          <p:cNvPr id="83972" name="Rectangle 4"/>
          <p:cNvSpPr>
            <a:spLocks noChangeArrowheads="1"/>
          </p:cNvSpPr>
          <p:nvPr/>
        </p:nvSpPr>
        <p:spPr bwMode="auto">
          <a:xfrm>
            <a:off x="0" y="1000108"/>
            <a:ext cx="9144000" cy="1569660"/>
          </a:xfrm>
          <a:prstGeom prst="rect">
            <a:avLst/>
          </a:prstGeom>
          <a:noFill/>
          <a:ln w="9525">
            <a:noFill/>
            <a:miter lim="800000"/>
            <a:headEnd/>
            <a:tailEnd/>
          </a:ln>
          <a:effectLst/>
        </p:spPr>
        <p:txBody>
          <a:bodyPr wrap="square">
            <a:spAutoFit/>
          </a:bodyPr>
          <a:lstStyle/>
          <a:p>
            <a:pPr>
              <a:buFontTx/>
              <a:buChar char="•"/>
            </a:pPr>
            <a:endParaRPr lang="en-GB" sz="3200" dirty="0" smtClean="0"/>
          </a:p>
          <a:p>
            <a:r>
              <a:rPr lang="en-GB" sz="3200" dirty="0" smtClean="0"/>
              <a:t> </a:t>
            </a:r>
            <a:endParaRPr lang="en-GB" sz="3200" dirty="0"/>
          </a:p>
          <a:p>
            <a:endParaRPr lang="en-GB"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will we do?</a:t>
            </a:r>
            <a:endParaRPr lang="en-GB" dirty="0"/>
          </a:p>
        </p:txBody>
      </p:sp>
      <p:sp>
        <p:nvSpPr>
          <p:cNvPr id="3" name="Content Placeholder 2"/>
          <p:cNvSpPr>
            <a:spLocks noGrp="1"/>
          </p:cNvSpPr>
          <p:nvPr>
            <p:ph idx="1"/>
          </p:nvPr>
        </p:nvSpPr>
        <p:spPr/>
        <p:txBody>
          <a:bodyPr/>
          <a:lstStyle/>
          <a:p>
            <a:r>
              <a:rPr lang="en-GB" dirty="0" smtClean="0">
                <a:solidFill>
                  <a:srgbClr val="002060"/>
                </a:solidFill>
              </a:rPr>
              <a:t>What are the Higher Order Skills?</a:t>
            </a:r>
          </a:p>
          <a:p>
            <a:r>
              <a:rPr lang="en-GB" dirty="0" smtClean="0">
                <a:solidFill>
                  <a:srgbClr val="002060"/>
                </a:solidFill>
              </a:rPr>
              <a:t>Sharing of practice and thinking</a:t>
            </a:r>
          </a:p>
          <a:p>
            <a:r>
              <a:rPr lang="en-GB" dirty="0" smtClean="0">
                <a:solidFill>
                  <a:srgbClr val="002060"/>
                </a:solidFill>
              </a:rPr>
              <a:t>Looking at Bloom’s Taxonomy &amp; its revision</a:t>
            </a:r>
          </a:p>
          <a:p>
            <a:r>
              <a:rPr lang="en-GB" dirty="0" smtClean="0">
                <a:solidFill>
                  <a:srgbClr val="002060"/>
                </a:solidFill>
              </a:rPr>
              <a:t>Finding the skills in the E &amp; O s</a:t>
            </a:r>
          </a:p>
          <a:p>
            <a:r>
              <a:rPr lang="en-GB" dirty="0" smtClean="0">
                <a:solidFill>
                  <a:srgbClr val="002060"/>
                </a:solidFill>
              </a:rPr>
              <a:t>What are taxonomies for?</a:t>
            </a:r>
          </a:p>
          <a:p>
            <a:r>
              <a:rPr lang="en-GB" dirty="0" smtClean="0">
                <a:solidFill>
                  <a:srgbClr val="002060"/>
                </a:solidFill>
              </a:rPr>
              <a:t>Planning with </a:t>
            </a:r>
            <a:r>
              <a:rPr lang="en-GB" dirty="0">
                <a:solidFill>
                  <a:srgbClr val="002060"/>
                </a:solidFill>
              </a:rPr>
              <a:t>a </a:t>
            </a:r>
            <a:r>
              <a:rPr lang="en-GB" dirty="0" smtClean="0">
                <a:solidFill>
                  <a:srgbClr val="002060"/>
                </a:solidFill>
              </a:rPr>
              <a:t>taxonomy </a:t>
            </a:r>
          </a:p>
          <a:p>
            <a:r>
              <a:rPr lang="en-GB" dirty="0" smtClean="0">
                <a:solidFill>
                  <a:srgbClr val="002060"/>
                </a:solidFill>
              </a:rPr>
              <a:t>Assessment and HOS</a:t>
            </a:r>
          </a:p>
          <a:p>
            <a:r>
              <a:rPr lang="en-GB" dirty="0" smtClean="0">
                <a:solidFill>
                  <a:srgbClr val="002060"/>
                </a:solidFill>
              </a:rPr>
              <a:t>What do your learners need to know about HOS?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Skills Focus – why?</a:t>
            </a:r>
            <a:endParaRPr lang="en-GB" dirty="0"/>
          </a:p>
        </p:txBody>
      </p:sp>
      <p:sp>
        <p:nvSpPr>
          <p:cNvPr id="3" name="Content Placeholder 2"/>
          <p:cNvSpPr>
            <a:spLocks noGrp="1"/>
          </p:cNvSpPr>
          <p:nvPr>
            <p:ph idx="1"/>
          </p:nvPr>
        </p:nvSpPr>
        <p:spPr/>
        <p:txBody>
          <a:bodyPr/>
          <a:lstStyle/>
          <a:p>
            <a:r>
              <a:rPr lang="en-GB" b="1" dirty="0">
                <a:hlinkClick r:id="rId3"/>
              </a:rPr>
              <a:t>http://</a:t>
            </a:r>
            <a:r>
              <a:rPr lang="en-GB" b="1" dirty="0" smtClean="0">
                <a:hlinkClick r:id="rId3"/>
              </a:rPr>
              <a:t>glo.li/1iHw95Q</a:t>
            </a:r>
            <a:r>
              <a:rPr lang="en-GB" dirty="0" smtClean="0"/>
              <a:t> - </a:t>
            </a:r>
            <a:r>
              <a:rPr lang="en-GB" dirty="0" smtClean="0">
                <a:solidFill>
                  <a:srgbClr val="002060"/>
                </a:solidFill>
              </a:rPr>
              <a:t>A range of people describe the importance of skills</a:t>
            </a:r>
          </a:p>
          <a:p>
            <a:endParaRPr lang="en-GB" dirty="0" smtClean="0">
              <a:solidFill>
                <a:srgbClr val="002060"/>
              </a:solidFill>
            </a:endParaRPr>
          </a:p>
          <a:p>
            <a:r>
              <a:rPr lang="en-GB" dirty="0" err="1" smtClean="0">
                <a:solidFill>
                  <a:srgbClr val="002060"/>
                </a:solidFill>
              </a:rPr>
              <a:t>CfE</a:t>
            </a:r>
            <a:r>
              <a:rPr lang="en-GB" dirty="0" smtClean="0">
                <a:solidFill>
                  <a:srgbClr val="002060"/>
                </a:solidFill>
              </a:rPr>
              <a:t> &amp; 4 Capacities are designed to develop young people who:</a:t>
            </a:r>
          </a:p>
          <a:p>
            <a:r>
              <a:rPr lang="en-GB" dirty="0" smtClean="0">
                <a:solidFill>
                  <a:srgbClr val="002060"/>
                </a:solidFill>
              </a:rPr>
              <a:t>Are aware of which skills they are developing</a:t>
            </a:r>
          </a:p>
          <a:p>
            <a:r>
              <a:rPr lang="en-GB" dirty="0" smtClean="0">
                <a:solidFill>
                  <a:srgbClr val="002060"/>
                </a:solidFill>
              </a:rPr>
              <a:t>Have the ability to describe and measure their own skills progression.</a:t>
            </a:r>
          </a:p>
          <a:p>
            <a:r>
              <a:rPr lang="en-GB" dirty="0" smtClean="0">
                <a:solidFill>
                  <a:srgbClr val="002060"/>
                </a:solidFill>
              </a:rPr>
              <a:t>Can see how (&amp; when) these skills will be useful to them</a:t>
            </a:r>
          </a:p>
          <a:p>
            <a:pPr marL="0" indent="0">
              <a:buNone/>
            </a:pPr>
            <a:r>
              <a:rPr lang="en-GB" dirty="0"/>
              <a:t/>
            </a:r>
            <a:br>
              <a:rPr lang="en-GB" dirty="0"/>
            </a:br>
            <a:endParaRPr lang="en-GB" dirty="0" smtClean="0"/>
          </a:p>
          <a:p>
            <a:r>
              <a:rPr lang="en-GB" dirty="0"/>
              <a:t/>
            </a:r>
            <a:br>
              <a:rPr lang="en-GB" dirty="0"/>
            </a:br>
            <a:r>
              <a:rPr lang="en-GB" dirty="0"/>
              <a:t/>
            </a:r>
            <a:br>
              <a:rPr lang="en-GB" dirty="0"/>
            </a:br>
            <a:r>
              <a:rPr lang="en-GB" dirty="0" smtClean="0"/>
              <a:t> </a:t>
            </a:r>
            <a:endParaRPr lang="en-GB" dirty="0"/>
          </a:p>
        </p:txBody>
      </p:sp>
    </p:spTree>
    <p:extLst>
      <p:ext uri="{BB962C8B-B14F-4D97-AF65-F5344CB8AC3E}">
        <p14:creationId xmlns:p14="http://schemas.microsoft.com/office/powerpoint/2010/main" val="2456210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en-US" smtClean="0"/>
          </a:p>
        </p:txBody>
      </p:sp>
      <p:pic>
        <p:nvPicPr>
          <p:cNvPr id="26627" name="Picture 3"/>
          <p:cNvPicPr>
            <a:picLocks noGrp="1" noChangeAspect="1" noChangeArrowheads="1"/>
          </p:cNvPicPr>
          <p:nvPr>
            <p:ph type="body"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3421" b="3667"/>
          <a:stretch>
            <a:fillRect/>
          </a:stretch>
        </p:blipFill>
        <p:spPr>
          <a:xfrm>
            <a:off x="-181174" y="-285750"/>
            <a:ext cx="9937750" cy="7143750"/>
          </a:xfrm>
          <a:noFill/>
        </p:spPr>
      </p:pic>
      <p:sp>
        <p:nvSpPr>
          <p:cNvPr id="26628" name="AutoShape 5" descr="skills%20poster"/>
          <p:cNvSpPr>
            <a:spLocks noChangeAspect="1" noChangeArrowheads="1"/>
          </p:cNvSpPr>
          <p:nvPr/>
        </p:nvSpPr>
        <p:spPr bwMode="auto">
          <a:xfrm>
            <a:off x="155575" y="0"/>
            <a:ext cx="7353300" cy="483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Tree>
    <p:extLst>
      <p:ext uri="{BB962C8B-B14F-4D97-AF65-F5344CB8AC3E}">
        <p14:creationId xmlns:p14="http://schemas.microsoft.com/office/powerpoint/2010/main" val="891979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What are the Higher Order Skills?</a:t>
            </a:r>
            <a:endParaRPr lang="en-GB" sz="4000" dirty="0"/>
          </a:p>
        </p:txBody>
      </p:sp>
      <p:sp>
        <p:nvSpPr>
          <p:cNvPr id="3" name="Content Placeholder 2"/>
          <p:cNvSpPr>
            <a:spLocks noGrp="1"/>
          </p:cNvSpPr>
          <p:nvPr>
            <p:ph idx="1"/>
          </p:nvPr>
        </p:nvSpPr>
        <p:spPr/>
        <p:txBody>
          <a:bodyPr/>
          <a:lstStyle/>
          <a:p>
            <a:r>
              <a:rPr lang="en-GB" dirty="0">
                <a:solidFill>
                  <a:srgbClr val="002060"/>
                </a:solidFill>
              </a:rPr>
              <a:t>What is a taxonomy</a:t>
            </a:r>
            <a:r>
              <a:rPr lang="en-GB" dirty="0" smtClean="0">
                <a:solidFill>
                  <a:srgbClr val="002060"/>
                </a:solidFill>
              </a:rPr>
              <a:t>? How might a taxonomy be useful?</a:t>
            </a:r>
            <a:endParaRPr lang="en-GB" dirty="0">
              <a:solidFill>
                <a:srgbClr val="002060"/>
              </a:solidFill>
            </a:endParaRPr>
          </a:p>
          <a:p>
            <a:r>
              <a:rPr lang="en-GB" dirty="0">
                <a:solidFill>
                  <a:srgbClr val="002060"/>
                </a:solidFill>
              </a:rPr>
              <a:t>Keir Bloomer explains </a:t>
            </a:r>
            <a:r>
              <a:rPr lang="en-GB" b="1" dirty="0">
                <a:solidFill>
                  <a:srgbClr val="002060"/>
                </a:solidFill>
                <a:hlinkClick r:id="rId3"/>
              </a:rPr>
              <a:t>http://glo.li/Hws8FX</a:t>
            </a:r>
            <a:r>
              <a:rPr lang="en-GB" b="1" dirty="0">
                <a:solidFill>
                  <a:srgbClr val="002060"/>
                </a:solidFill>
              </a:rPr>
              <a:t> </a:t>
            </a:r>
          </a:p>
          <a:p>
            <a:r>
              <a:rPr lang="en-GB" dirty="0" smtClean="0">
                <a:solidFill>
                  <a:srgbClr val="002060"/>
                </a:solidFill>
              </a:rPr>
              <a:t>“Using </a:t>
            </a:r>
            <a:r>
              <a:rPr lang="en-GB" dirty="0">
                <a:solidFill>
                  <a:srgbClr val="002060"/>
                </a:solidFill>
              </a:rPr>
              <a:t>a taxonomy of thinking skills to plan and reflect on learning opportunities can ensure that learners are challenged. Exploring these skills can help learners to develop a set of generic or transferable skills that will help them cope with the challenges of future learning, life and work</a:t>
            </a:r>
            <a:r>
              <a:rPr lang="en-GB" dirty="0" smtClean="0">
                <a:solidFill>
                  <a:srgbClr val="002060"/>
                </a:solidFill>
              </a:rPr>
              <a:t>.” </a:t>
            </a:r>
            <a:r>
              <a:rPr lang="en-GB" sz="2400" dirty="0" smtClean="0">
                <a:solidFill>
                  <a:schemeClr val="accent1">
                    <a:lumMod val="25000"/>
                  </a:schemeClr>
                </a:solidFill>
              </a:rPr>
              <a:t>Education Scotland</a:t>
            </a:r>
            <a:endParaRPr lang="en-GB" sz="2400" dirty="0">
              <a:solidFill>
                <a:schemeClr val="accent1">
                  <a:lumMod val="25000"/>
                </a:schemeClr>
              </a:solidFill>
            </a:endParaRPr>
          </a:p>
          <a:p>
            <a:endParaRPr lang="en-GB" dirty="0"/>
          </a:p>
        </p:txBody>
      </p:sp>
    </p:spTree>
    <p:extLst>
      <p:ext uri="{BB962C8B-B14F-4D97-AF65-F5344CB8AC3E}">
        <p14:creationId xmlns:p14="http://schemas.microsoft.com/office/powerpoint/2010/main" val="1780396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smtClean="0"/>
              <a:t>Higher Order Skills</a:t>
            </a:r>
          </a:p>
        </p:txBody>
      </p:sp>
      <p:sp>
        <p:nvSpPr>
          <p:cNvPr id="28675" name="Rectangle 3"/>
          <p:cNvSpPr>
            <a:spLocks noGrp="1" noChangeArrowheads="1"/>
          </p:cNvSpPr>
          <p:nvPr>
            <p:ph type="body" idx="1"/>
          </p:nvPr>
        </p:nvSpPr>
        <p:spPr/>
        <p:txBody>
          <a:bodyPr/>
          <a:lstStyle/>
          <a:p>
            <a:pPr eaLnBrk="1" hangingPunct="1"/>
            <a:endParaRPr lang="en-GB" sz="3600" dirty="0" smtClean="0"/>
          </a:p>
          <a:p>
            <a:pPr eaLnBrk="1" hangingPunct="1"/>
            <a:r>
              <a:rPr lang="en-GB" sz="3600" dirty="0" smtClean="0">
                <a:solidFill>
                  <a:srgbClr val="002060"/>
                </a:solidFill>
              </a:rPr>
              <a:t>Not just aiming for low order recall to pass exams and assessments</a:t>
            </a:r>
          </a:p>
          <a:p>
            <a:pPr eaLnBrk="1" hangingPunct="1"/>
            <a:r>
              <a:rPr lang="en-GB" sz="3600" dirty="0" smtClean="0">
                <a:solidFill>
                  <a:srgbClr val="002060"/>
                </a:solidFill>
              </a:rPr>
              <a:t>Aiming for deep understanding – the ability to transfer and apply flexibly to any context</a:t>
            </a:r>
          </a:p>
          <a:p>
            <a:pPr eaLnBrk="1" hangingPunct="1"/>
            <a:r>
              <a:rPr lang="en-GB" sz="3600" dirty="0" smtClean="0">
                <a:solidFill>
                  <a:srgbClr val="002060"/>
                </a:solidFill>
              </a:rPr>
              <a:t>Metacognition and self-awareness in our learners</a:t>
            </a:r>
          </a:p>
          <a:p>
            <a:pPr eaLnBrk="1" hangingPunct="1"/>
            <a:endParaRPr lang="en-GB" dirty="0" smtClean="0">
              <a:solidFill>
                <a:srgbClr val="002060"/>
              </a:solidFill>
            </a:endParaRPr>
          </a:p>
        </p:txBody>
      </p:sp>
    </p:spTree>
    <p:extLst>
      <p:ext uri="{BB962C8B-B14F-4D97-AF65-F5344CB8AC3E}">
        <p14:creationId xmlns:p14="http://schemas.microsoft.com/office/powerpoint/2010/main" val="292734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ster PowerPoint Templates">
  <a:themeElements>
    <a:clrScheme name="Master PowerPoint Templat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PowerPoint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 PowerPoint Templat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PowerPoint Templat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PowerPoint Templat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PowerPoint Templat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PowerPoint Templat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PowerPoint Templat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PowerPoint Templat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PowerPoint Templat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PowerPoint Templat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PowerPoint Templat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PowerPoint Templat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PowerPoint Templat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LtoA Master Feb10</Template>
  <TotalTime>1357</TotalTime>
  <Words>2052</Words>
  <Application>Microsoft Office PowerPoint</Application>
  <PresentationFormat>On-screen Show (4:3)</PresentationFormat>
  <Paragraphs>234</Paragraphs>
  <Slides>29</Slides>
  <Notes>25</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29</vt:i4>
      </vt:variant>
    </vt:vector>
  </HeadingPairs>
  <TitlesOfParts>
    <vt:vector size="32" baseType="lpstr">
      <vt:lpstr>Arial</vt:lpstr>
      <vt:lpstr>3_Custom Design</vt:lpstr>
      <vt:lpstr>Master PowerPoint Templates</vt:lpstr>
      <vt:lpstr>Building the Higher Order Skills into Classroom Practice</vt:lpstr>
      <vt:lpstr>Learning Intentions</vt:lpstr>
      <vt:lpstr>Success Criteria</vt:lpstr>
      <vt:lpstr>Success Criteria</vt:lpstr>
      <vt:lpstr>What will we do?</vt:lpstr>
      <vt:lpstr>Skills Focus – why?</vt:lpstr>
      <vt:lpstr>PowerPoint Presentation</vt:lpstr>
      <vt:lpstr>What are the Higher Order Skills?</vt:lpstr>
      <vt:lpstr>Higher Order Skills</vt:lpstr>
      <vt:lpstr>Higher Order Skills Excellence Paper</vt:lpstr>
      <vt:lpstr>Bloom’s Taxonomy 1956</vt:lpstr>
      <vt:lpstr>Anderson and Krathwohl 2001</vt:lpstr>
      <vt:lpstr>Activity </vt:lpstr>
      <vt:lpstr>PowerPoint Presentation</vt:lpstr>
      <vt:lpstr>Things to remember  </vt:lpstr>
      <vt:lpstr>Bloom’s Question Starter Fans</vt:lpstr>
      <vt:lpstr>Let’s Build a Bloom’s </vt:lpstr>
      <vt:lpstr>So how useful is Bloom’s?</vt:lpstr>
      <vt:lpstr>Reasons for using a taxonomy</vt:lpstr>
      <vt:lpstr>Reasons for using a taxonomy 2</vt:lpstr>
      <vt:lpstr>The NAR Planning Flowchart</vt:lpstr>
      <vt:lpstr>The Planning Triangle</vt:lpstr>
      <vt:lpstr>(E + O) ÷ HOS = ELT?</vt:lpstr>
      <vt:lpstr>((E + O) ÷ HOS) + AfL = ELT</vt:lpstr>
      <vt:lpstr>How do we assess HOS?</vt:lpstr>
      <vt:lpstr>HOS Taxonomy</vt:lpstr>
      <vt:lpstr>Other taxonomies</vt:lpstr>
      <vt:lpstr>Further reading?</vt:lpstr>
      <vt:lpstr>Further information:</vt:lpstr>
    </vt:vector>
  </TitlesOfParts>
  <Company>Falkirk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Intentions and Success Criteria</dc:title>
  <dc:creator>Education Services</dc:creator>
  <cp:lastModifiedBy>Yvonne McBlain</cp:lastModifiedBy>
  <cp:revision>141</cp:revision>
  <dcterms:created xsi:type="dcterms:W3CDTF">2011-01-21T09:43:48Z</dcterms:created>
  <dcterms:modified xsi:type="dcterms:W3CDTF">2013-11-07T14:33:53Z</dcterms:modified>
</cp:coreProperties>
</file>