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5" r:id="rId2"/>
  </p:sldMasterIdLst>
  <p:notesMasterIdLst>
    <p:notesMasterId r:id="rId26"/>
  </p:notesMasterIdLst>
  <p:handoutMasterIdLst>
    <p:handoutMasterId r:id="rId27"/>
  </p:handoutMasterIdLst>
  <p:sldIdLst>
    <p:sldId id="267" r:id="rId3"/>
    <p:sldId id="294" r:id="rId4"/>
    <p:sldId id="300" r:id="rId5"/>
    <p:sldId id="295" r:id="rId6"/>
    <p:sldId id="296" r:id="rId7"/>
    <p:sldId id="297" r:id="rId8"/>
    <p:sldId id="298" r:id="rId9"/>
    <p:sldId id="299" r:id="rId10"/>
    <p:sldId id="292" r:id="rId11"/>
    <p:sldId id="279" r:id="rId12"/>
    <p:sldId id="280" r:id="rId13"/>
    <p:sldId id="288" r:id="rId14"/>
    <p:sldId id="268" r:id="rId15"/>
    <p:sldId id="286" r:id="rId16"/>
    <p:sldId id="293" r:id="rId17"/>
    <p:sldId id="275" r:id="rId18"/>
    <p:sldId id="258" r:id="rId19"/>
    <p:sldId id="281" r:id="rId20"/>
    <p:sldId id="291" r:id="rId21"/>
    <p:sldId id="283" r:id="rId22"/>
    <p:sldId id="287" r:id="rId23"/>
    <p:sldId id="303" r:id="rId24"/>
    <p:sldId id="301"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B"/>
    <a:srgbClr val="333399"/>
    <a:srgbClr val="91A932"/>
    <a:srgbClr val="1C1C54"/>
    <a:srgbClr val="272777"/>
    <a:srgbClr val="00A8A4"/>
    <a:srgbClr val="00C0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7346" autoAdjust="0"/>
  </p:normalViewPr>
  <p:slideViewPr>
    <p:cSldViewPr>
      <p:cViewPr>
        <p:scale>
          <a:sx n="70" d="100"/>
          <a:sy n="70" d="100"/>
        </p:scale>
        <p:origin x="-5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C8675ADC-E925-45F3-8B5D-DF5F07C9B4C6}" type="datetimeFigureOut">
              <a:rPr lang="en-US"/>
              <a:pPr>
                <a:defRPr/>
              </a:pPr>
              <a:t>5/17/2013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640A529A-BD45-44DF-B8E8-6FD1288D18A4}" type="slidenum">
              <a:rPr lang="en-GB"/>
              <a:pPr>
                <a:defRPr/>
              </a:pPr>
              <a:t>‹#›</a:t>
            </a:fld>
            <a:endParaRPr lang="en-GB"/>
          </a:p>
        </p:txBody>
      </p:sp>
    </p:spTree>
    <p:extLst>
      <p:ext uri="{BB962C8B-B14F-4D97-AF65-F5344CB8AC3E}">
        <p14:creationId xmlns:p14="http://schemas.microsoft.com/office/powerpoint/2010/main" xmlns="" val="534359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B4D563E-100C-4389-96D5-E36742CCE3EF}" type="datetimeFigureOut">
              <a:rPr lang="en-US"/>
              <a:pPr>
                <a:defRPr/>
              </a:pPr>
              <a:t>5/17/2013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8472FABE-A08C-4AD0-A132-04B694BEE451}" type="slidenum">
              <a:rPr lang="en-GB"/>
              <a:pPr>
                <a:defRPr/>
              </a:pPr>
              <a:t>‹#›</a:t>
            </a:fld>
            <a:endParaRPr lang="en-GB"/>
          </a:p>
        </p:txBody>
      </p:sp>
    </p:spTree>
    <p:extLst>
      <p:ext uri="{BB962C8B-B14F-4D97-AF65-F5344CB8AC3E}">
        <p14:creationId xmlns:p14="http://schemas.microsoft.com/office/powerpoint/2010/main" xmlns="" val="770102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a:t>
            </a:r>
            <a:endParaRPr lang="en-US"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1</a:t>
            </a:fld>
            <a:endParaRPr lang="en-GB"/>
          </a:p>
        </p:txBody>
      </p:sp>
    </p:spTree>
    <p:extLst>
      <p:ext uri="{BB962C8B-B14F-4D97-AF65-F5344CB8AC3E}">
        <p14:creationId xmlns:p14="http://schemas.microsoft.com/office/powerpoint/2010/main" xmlns="" val="115924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 – again each session has a clear LI and each power point is structured</a:t>
            </a:r>
            <a:r>
              <a:rPr lang="en-GB" baseline="0" dirty="0" smtClean="0"/>
              <a:t> in the same order – see the connection between the reflective questions and the LI SC</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 – these</a:t>
            </a:r>
            <a:r>
              <a:rPr lang="en-GB" baseline="0" dirty="0" smtClean="0"/>
              <a:t> SC indicate the seemingly simple outcomes for the session which lead to the shift in focus of the whole programme – here is the connection between </a:t>
            </a:r>
            <a:r>
              <a:rPr lang="en-GB" baseline="0" dirty="0" err="1" smtClean="0"/>
              <a:t>TfU</a:t>
            </a:r>
            <a:r>
              <a:rPr lang="en-GB" baseline="0" dirty="0" smtClean="0"/>
              <a:t> and </a:t>
            </a:r>
            <a:r>
              <a:rPr lang="en-GB" baseline="0" dirty="0" err="1" smtClean="0"/>
              <a:t>CfE</a:t>
            </a:r>
            <a:r>
              <a:rPr lang="en-GB" baseline="0" dirty="0" smtClean="0"/>
              <a:t> – transformative in nature</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 – introduce</a:t>
            </a:r>
            <a:r>
              <a:rPr lang="en-GB" baseline="0" dirty="0" smtClean="0"/>
              <a:t> impact sheets as personal reflection tools and quality assurance documentation – participants will partially complete to aid their understanding of the programme</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a:t>
            </a:r>
            <a:r>
              <a:rPr lang="en-GB" baseline="0" dirty="0" smtClean="0"/>
              <a:t> – highlight our use of appropriate teaching and learning strategies like co-operative learning, effective use of activities to make the content as relevant and transferable to classroom teaching as possible – useful on multiple levels – personal learning, ideas for classroom, helping to guide and structure collegiate and professional learning</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 – not all sessions have a pre-task, where relevant, we have included simple and non-time-consuming tasks</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 – Individual</a:t>
            </a:r>
            <a:r>
              <a:rPr lang="en-GB" baseline="0" dirty="0" smtClean="0"/>
              <a:t> thinking then paired sharing - </a:t>
            </a:r>
            <a:r>
              <a:rPr lang="en-GB" dirty="0" smtClean="0"/>
              <a:t>How would you define understanding?</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off point for activity – Y – describe how the activities</a:t>
            </a:r>
            <a:r>
              <a:rPr lang="en-US" baseline="0" dirty="0" smtClean="0"/>
              <a:t> would move on from definitions – highlight the combination of individual, group and paired learning</a:t>
            </a:r>
            <a:endParaRPr lang="en-US"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17</a:t>
            </a:fld>
            <a:endParaRPr lang="en-GB"/>
          </a:p>
        </p:txBody>
      </p:sp>
    </p:spTree>
    <p:extLst>
      <p:ext uri="{BB962C8B-B14F-4D97-AF65-F5344CB8AC3E}">
        <p14:creationId xmlns:p14="http://schemas.microsoft.com/office/powerpoint/2010/main" xmlns="" val="184518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 – group consensus/plenary pull together</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 – the course makes provision for extension of learning and increasing</a:t>
            </a:r>
            <a:r>
              <a:rPr lang="en-GB" baseline="0" dirty="0" smtClean="0"/>
              <a:t> depth using readings and suggested tasks in some cases</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 – example of suggested task. This one allows linking of the professional learning with your</a:t>
            </a:r>
            <a:r>
              <a:rPr lang="en-GB" baseline="0" dirty="0" smtClean="0"/>
              <a:t> pupils and leads to personal action planning.</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Overview of the purposes</a:t>
            </a:r>
            <a:r>
              <a:rPr lang="en-GB" baseline="0" dirty="0" smtClean="0"/>
              <a:t> for </a:t>
            </a:r>
            <a:r>
              <a:rPr lang="en-GB" baseline="0" dirty="0" smtClean="0"/>
              <a:t>today’s </a:t>
            </a:r>
            <a:r>
              <a:rPr lang="en-GB" baseline="0" dirty="0" smtClean="0"/>
              <a:t>session</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 – back to the impact sheets – participants have a look at the sheet to appreciate how these link directly to the SC and also space</a:t>
            </a:r>
            <a:r>
              <a:rPr lang="en-GB" baseline="0" dirty="0" smtClean="0"/>
              <a:t> for other useful feedback. Outline the process of collation, return and follow up which we envisage. This and facilitator log will be main tools of documentation and quality assurance for the programme.</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22</a:t>
            </a:fld>
            <a:endParaRPr lang="en-GB"/>
          </a:p>
        </p:txBody>
      </p:sp>
    </p:spTree>
    <p:extLst>
      <p:ext uri="{BB962C8B-B14F-4D97-AF65-F5344CB8AC3E}">
        <p14:creationId xmlns:p14="http://schemas.microsoft.com/office/powerpoint/2010/main" xmlns="" val="397487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the bigger picture, long term aims</a:t>
            </a:r>
            <a:r>
              <a:rPr lang="en-GB" baseline="0" dirty="0" smtClean="0"/>
              <a:t> for this programme</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how we are going to run tonight’s session</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Where did this whole programme come from?</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YMcB</a:t>
            </a:r>
            <a:r>
              <a:rPr lang="en-GB" dirty="0" smtClean="0"/>
              <a:t> explain 18</a:t>
            </a:r>
            <a:r>
              <a:rPr lang="en-GB" baseline="0" dirty="0" smtClean="0"/>
              <a:t> core sessions at the moment. HOS have 2 sessions which begin to form a spoke moving out from the rim of the wheel. Schools might want to pick and mix OR use whole set as next TLC OR TLCs might become self-directing and work deeper on their chosen “spoke” of the wheel. Allow</a:t>
            </a:r>
            <a:r>
              <a:rPr lang="en-GB" dirty="0" smtClean="0"/>
              <a:t> 2 </a:t>
            </a:r>
            <a:r>
              <a:rPr lang="en-GB" dirty="0" err="1" smtClean="0"/>
              <a:t>mins</a:t>
            </a:r>
            <a:r>
              <a:rPr lang="en-GB" dirty="0" smtClean="0"/>
              <a:t> to look </a:t>
            </a:r>
            <a:r>
              <a:rPr lang="en-GB" smtClean="0"/>
              <a:t>at summaries</a:t>
            </a:r>
            <a:endParaRPr lang="en-GB" dirty="0"/>
          </a:p>
        </p:txBody>
      </p:sp>
      <p:sp>
        <p:nvSpPr>
          <p:cNvPr id="4" name="Slide Number Placeholder 3"/>
          <p:cNvSpPr>
            <a:spLocks noGrp="1"/>
          </p:cNvSpPr>
          <p:nvPr>
            <p:ph type="sldNum" sz="quarter" idx="10"/>
          </p:nvPr>
        </p:nvSpPr>
        <p:spPr/>
        <p:txBody>
          <a:bodyPr/>
          <a:lstStyle/>
          <a:p>
            <a:fld id="{49A7F78A-A140-4DF8-8427-1C32E948E91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where we are at in Falkirk just </a:t>
            </a:r>
            <a:r>
              <a:rPr lang="en-GB" dirty="0" smtClean="0"/>
              <a:t>now. Shortage of secondary facilitators. Quality assurance on lots of levels</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Yvonne</a:t>
            </a:r>
            <a:endParaRPr lang="en-US"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8</a:t>
            </a:fld>
            <a:endParaRPr lang="en-GB"/>
          </a:p>
        </p:txBody>
      </p:sp>
    </p:spTree>
    <p:extLst>
      <p:ext uri="{BB962C8B-B14F-4D97-AF65-F5344CB8AC3E}">
        <p14:creationId xmlns:p14="http://schemas.microsoft.com/office/powerpoint/2010/main" xmlns="" val="340553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 – the role of reflective</a:t>
            </a:r>
            <a:r>
              <a:rPr lang="en-GB" baseline="0" dirty="0" smtClean="0"/>
              <a:t> questions in each session – too many here for consideration now, but the sessions are designed for lasting impact and future reflection as well as the immediate delivery session. Some play a role in the session activity, some do not. Our focus tonight is on the first 4</a:t>
            </a:r>
            <a:endParaRPr lang="en-GB" dirty="0"/>
          </a:p>
        </p:txBody>
      </p:sp>
      <p:sp>
        <p:nvSpPr>
          <p:cNvPr id="4" name="Slide Number Placeholder 3"/>
          <p:cNvSpPr>
            <a:spLocks noGrp="1"/>
          </p:cNvSpPr>
          <p:nvPr>
            <p:ph type="sldNum" sz="quarter" idx="10"/>
          </p:nvPr>
        </p:nvSpPr>
        <p:spPr/>
        <p:txBody>
          <a:bodyPr/>
          <a:lstStyle/>
          <a:p>
            <a:pPr>
              <a:defRPr/>
            </a:pPr>
            <a:fld id="{8472FABE-A08C-4AD0-A132-04B694BEE451}"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15888"/>
            <a:ext cx="5895975" cy="50482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572000" y="571500"/>
            <a:ext cx="3952875" cy="266700"/>
          </a:xfrm>
          <a:prstGeom prst="rect">
            <a:avLst/>
          </a:prstGeom>
          <a:noFill/>
          <a:ln w="9525">
            <a:noFill/>
            <a:miter lim="800000"/>
            <a:headEnd/>
            <a:tailEnd/>
          </a:ln>
        </p:spPr>
      </p:pic>
      <p:sp>
        <p:nvSpPr>
          <p:cNvPr id="6" name="Rectangle 4"/>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7" name="Rectangle 5"/>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8" name="Picture 6" descr="falkirk_wheel_ssuk_411"/>
          <p:cNvPicPr>
            <a:picLocks noChangeAspect="1" noChangeArrowheads="1"/>
          </p:cNvPicPr>
          <p:nvPr/>
        </p:nvPicPr>
        <p:blipFill>
          <a:blip r:embed="rId4" cstate="print">
            <a:lum bright="70000" contrast="-70000"/>
          </a:blip>
          <a:srcRect/>
          <a:stretch>
            <a:fillRect/>
          </a:stretch>
        </p:blipFill>
        <p:spPr bwMode="auto">
          <a:xfrm>
            <a:off x="0" y="981075"/>
            <a:ext cx="9144000" cy="5876925"/>
          </a:xfrm>
          <a:prstGeom prst="rect">
            <a:avLst/>
          </a:prstGeom>
          <a:noFill/>
          <a:ln w="9525">
            <a:noFill/>
            <a:miter lim="800000"/>
            <a:headEnd/>
            <a:tailEnd/>
          </a:ln>
        </p:spPr>
      </p:pic>
      <p:pic>
        <p:nvPicPr>
          <p:cNvPr id="9" name="Picture 7" descr="FC_Education Logo Transparent"/>
          <p:cNvPicPr>
            <a:picLocks noChangeAspect="1" noChangeArrowheads="1"/>
          </p:cNvPicPr>
          <p:nvPr/>
        </p:nvPicPr>
        <p:blipFill>
          <a:blip r:embed="rId5" cstate="print"/>
          <a:srcRect/>
          <a:stretch>
            <a:fillRect/>
          </a:stretch>
        </p:blipFill>
        <p:spPr bwMode="auto">
          <a:xfrm>
            <a:off x="7380288" y="5681663"/>
            <a:ext cx="1763712" cy="1176337"/>
          </a:xfrm>
          <a:prstGeom prst="rect">
            <a:avLst/>
          </a:prstGeom>
          <a:noFill/>
          <a:ln w="9525">
            <a:noFill/>
            <a:miter lim="800000"/>
            <a:headEnd/>
            <a:tailEnd/>
          </a:ln>
        </p:spPr>
      </p:pic>
      <p:sp>
        <p:nvSpPr>
          <p:cNvPr id="27656" name="Rectangle 8"/>
          <p:cNvSpPr>
            <a:spLocks noGrp="1" noChangeArrowheads="1"/>
          </p:cNvSpPr>
          <p:nvPr>
            <p:ph type="ctrTitle" sz="quarter"/>
          </p:nvPr>
        </p:nvSpPr>
        <p:spPr>
          <a:xfrm>
            <a:off x="685800" y="2130425"/>
            <a:ext cx="7772400" cy="1470025"/>
          </a:xfrm>
        </p:spPr>
        <p:txBody>
          <a:bodyPr/>
          <a:lstStyle>
            <a:lvl1pPr algn="ctr">
              <a:defRPr/>
            </a:lvl1pPr>
          </a:lstStyle>
          <a:p>
            <a:r>
              <a:rPr lang="en-US"/>
              <a:t>Click to edit Master title style</a:t>
            </a:r>
          </a:p>
        </p:txBody>
      </p:sp>
      <p:sp>
        <p:nvSpPr>
          <p:cNvPr id="27657"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3979550834_b8c29168c3_o"/>
          <p:cNvPicPr>
            <a:picLocks noChangeAspect="1" noChangeArrowheads="1"/>
          </p:cNvPicPr>
          <p:nvPr/>
        </p:nvPicPr>
        <p:blipFill>
          <a:blip r:embed="rId2" cstate="print">
            <a:lum bright="70000" contrast="-70000"/>
          </a:blip>
          <a:srcRect/>
          <a:stretch>
            <a:fillRect/>
          </a:stretch>
        </p:blipFill>
        <p:spPr bwMode="auto">
          <a:xfrm>
            <a:off x="1476375" y="981075"/>
            <a:ext cx="5975350" cy="5876925"/>
          </a:xfrm>
          <a:prstGeom prst="rect">
            <a:avLst/>
          </a:prstGeom>
          <a:noFill/>
          <a:ln w="9525">
            <a:noFill/>
            <a:miter lim="800000"/>
            <a:headEnd/>
            <a:tailEnd/>
          </a:ln>
        </p:spPr>
      </p:pic>
      <p:sp>
        <p:nvSpPr>
          <p:cNvPr id="5" name="Rectangle 15"/>
          <p:cNvSpPr>
            <a:spLocks noChangeArrowheads="1"/>
          </p:cNvSpPr>
          <p:nvPr/>
        </p:nvSpPr>
        <p:spPr bwMode="auto">
          <a:xfrm>
            <a:off x="0" y="0"/>
            <a:ext cx="9144000" cy="836613"/>
          </a:xfrm>
          <a:prstGeom prst="rect">
            <a:avLst/>
          </a:prstGeom>
          <a:solidFill>
            <a:srgbClr val="91A932"/>
          </a:solidFill>
          <a:ln w="9525">
            <a:noFill/>
            <a:miter lim="800000"/>
            <a:headEnd/>
            <a:tailEnd/>
          </a:ln>
          <a:effectLst/>
        </p:spPr>
        <p:txBody>
          <a:bodyPr wrap="none" anchor="ctr"/>
          <a:lstStyle/>
          <a:p>
            <a:pPr>
              <a:defRPr/>
            </a:pPr>
            <a:endParaRPr lang="en-GB"/>
          </a:p>
        </p:txBody>
      </p:sp>
      <p:sp>
        <p:nvSpPr>
          <p:cNvPr id="6" name="Rectangle 4"/>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7" name="Rectangle 5"/>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8" name="Picture 13" descr="FC_Education Logo Transparent"/>
          <p:cNvPicPr>
            <a:picLocks noChangeAspect="1" noChangeArrowheads="1"/>
          </p:cNvPicPr>
          <p:nvPr/>
        </p:nvPicPr>
        <p:blipFill>
          <a:blip r:embed="rId3" cstate="print"/>
          <a:srcRect/>
          <a:stretch>
            <a:fillRect/>
          </a:stretch>
        </p:blipFill>
        <p:spPr bwMode="auto">
          <a:xfrm>
            <a:off x="7380288" y="5681663"/>
            <a:ext cx="1763712" cy="1176337"/>
          </a:xfrm>
          <a:prstGeom prst="rect">
            <a:avLst/>
          </a:prstGeom>
          <a:noFill/>
          <a:ln w="9525">
            <a:noFill/>
            <a:miter lim="800000"/>
            <a:headEnd/>
            <a:tailEnd/>
          </a:ln>
        </p:spPr>
      </p:pic>
      <p:pic>
        <p:nvPicPr>
          <p:cNvPr id="9" name="Picture 13" descr="Learning to Achieve 287"/>
          <p:cNvPicPr>
            <a:picLocks noChangeAspect="1" noChangeArrowheads="1"/>
          </p:cNvPicPr>
          <p:nvPr/>
        </p:nvPicPr>
        <p:blipFill>
          <a:blip r:embed="rId4" cstate="print"/>
          <a:srcRect/>
          <a:stretch>
            <a:fillRect/>
          </a:stretch>
        </p:blipFill>
        <p:spPr bwMode="auto">
          <a:xfrm>
            <a:off x="8172450" y="115888"/>
            <a:ext cx="649288" cy="649287"/>
          </a:xfrm>
          <a:prstGeom prst="rect">
            <a:avLst/>
          </a:prstGeom>
          <a:noFill/>
          <a:ln w="9525">
            <a:noFill/>
            <a:miter lim="800000"/>
            <a:headEnd/>
            <a:tailEnd/>
          </a:ln>
        </p:spPr>
      </p:pic>
      <p:pic>
        <p:nvPicPr>
          <p:cNvPr id="10" name="Picture 18"/>
          <p:cNvPicPr>
            <a:picLocks noChangeAspect="1" noChangeArrowheads="1"/>
          </p:cNvPicPr>
          <p:nvPr/>
        </p:nvPicPr>
        <p:blipFill>
          <a:blip r:embed="rId5" cstate="print"/>
          <a:srcRect/>
          <a:stretch>
            <a:fillRect/>
          </a:stretch>
        </p:blipFill>
        <p:spPr bwMode="auto">
          <a:xfrm>
            <a:off x="0" y="0"/>
            <a:ext cx="3240088" cy="579438"/>
          </a:xfrm>
          <a:prstGeom prst="rect">
            <a:avLst/>
          </a:prstGeom>
          <a:noFill/>
          <a:ln w="9525">
            <a:noFill/>
            <a:miter lim="800000"/>
            <a:headEnd/>
            <a:tailEnd/>
          </a:ln>
        </p:spPr>
      </p:pic>
      <p:pic>
        <p:nvPicPr>
          <p:cNvPr id="11" name="Picture 19"/>
          <p:cNvPicPr>
            <a:picLocks noChangeAspect="1" noChangeArrowheads="1"/>
          </p:cNvPicPr>
          <p:nvPr/>
        </p:nvPicPr>
        <p:blipFill>
          <a:blip r:embed="rId6" cstate="print"/>
          <a:srcRect/>
          <a:stretch>
            <a:fillRect/>
          </a:stretch>
        </p:blipFill>
        <p:spPr bwMode="auto">
          <a:xfrm>
            <a:off x="3203575" y="0"/>
            <a:ext cx="2305050" cy="476250"/>
          </a:xfrm>
          <a:prstGeom prst="rect">
            <a:avLst/>
          </a:prstGeom>
          <a:noFill/>
          <a:ln w="9525">
            <a:noFill/>
            <a:miter lim="800000"/>
            <a:headEnd/>
            <a:tailEnd/>
          </a:ln>
        </p:spPr>
      </p:pic>
      <p:pic>
        <p:nvPicPr>
          <p:cNvPr id="12" name="Picture 20"/>
          <p:cNvPicPr>
            <a:picLocks noChangeAspect="1" noChangeArrowheads="1"/>
          </p:cNvPicPr>
          <p:nvPr/>
        </p:nvPicPr>
        <p:blipFill>
          <a:blip r:embed="rId7" cstate="print"/>
          <a:srcRect/>
          <a:stretch>
            <a:fillRect/>
          </a:stretch>
        </p:blipFill>
        <p:spPr bwMode="auto">
          <a:xfrm>
            <a:off x="2771775" y="476250"/>
            <a:ext cx="2249488" cy="339725"/>
          </a:xfrm>
          <a:prstGeom prst="rect">
            <a:avLst/>
          </a:prstGeom>
          <a:noFill/>
          <a:ln w="9525">
            <a:noFill/>
            <a:miter lim="800000"/>
            <a:headEnd/>
            <a:tailEnd/>
          </a:ln>
        </p:spPr>
      </p:pic>
      <p:sp>
        <p:nvSpPr>
          <p:cNvPr id="13" name="Rectangle 21"/>
          <p:cNvSpPr>
            <a:spLocks noChangeArrowheads="1"/>
          </p:cNvSpPr>
          <p:nvPr/>
        </p:nvSpPr>
        <p:spPr bwMode="auto">
          <a:xfrm>
            <a:off x="107950" y="476250"/>
            <a:ext cx="1417638" cy="288925"/>
          </a:xfrm>
          <a:prstGeom prst="rect">
            <a:avLst/>
          </a:prstGeom>
          <a:solidFill>
            <a:srgbClr val="91A932"/>
          </a:solidFill>
          <a:ln w="9525">
            <a:noFill/>
            <a:miter lim="800000"/>
            <a:headEnd/>
            <a:tailEnd/>
          </a:ln>
          <a:effectLst/>
        </p:spPr>
        <p:txBody>
          <a:bodyPr wrap="none" anchor="ctr"/>
          <a:lstStyle/>
          <a:p>
            <a:pPr>
              <a:defRPr/>
            </a:pPr>
            <a:endParaRPr lang="en-GB"/>
          </a:p>
        </p:txBody>
      </p:sp>
      <p:sp>
        <p:nvSpPr>
          <p:cNvPr id="14" name="Rectangle 22"/>
          <p:cNvSpPr>
            <a:spLocks noChangeArrowheads="1"/>
          </p:cNvSpPr>
          <p:nvPr/>
        </p:nvSpPr>
        <p:spPr bwMode="auto">
          <a:xfrm>
            <a:off x="5292725" y="0"/>
            <a:ext cx="215900" cy="115888"/>
          </a:xfrm>
          <a:prstGeom prst="rect">
            <a:avLst/>
          </a:prstGeom>
          <a:solidFill>
            <a:srgbClr val="91A932"/>
          </a:solidFill>
          <a:ln w="9525">
            <a:noFill/>
            <a:miter lim="800000"/>
            <a:headEnd/>
            <a:tailEnd/>
          </a:ln>
          <a:effectLst/>
        </p:spPr>
        <p:txBody>
          <a:bodyPr wrap="none" anchor="ctr"/>
          <a:lstStyle/>
          <a:p>
            <a:pPr>
              <a:defRPr/>
            </a:pPr>
            <a:endParaRPr lang="en-GB"/>
          </a:p>
        </p:txBody>
      </p:sp>
      <p:pic>
        <p:nvPicPr>
          <p:cNvPr id="15" name="Picture 23"/>
          <p:cNvPicPr>
            <a:picLocks noChangeAspect="1" noChangeArrowheads="1"/>
          </p:cNvPicPr>
          <p:nvPr/>
        </p:nvPicPr>
        <p:blipFill>
          <a:blip r:embed="rId8" cstate="print"/>
          <a:srcRect/>
          <a:stretch>
            <a:fillRect/>
          </a:stretch>
        </p:blipFill>
        <p:spPr bwMode="auto">
          <a:xfrm>
            <a:off x="4859338" y="476250"/>
            <a:ext cx="3303587" cy="347663"/>
          </a:xfrm>
          <a:prstGeom prst="rect">
            <a:avLst/>
          </a:prstGeom>
          <a:noFill/>
          <a:ln w="9525">
            <a:noFill/>
            <a:miter lim="800000"/>
            <a:headEnd/>
            <a:tailEnd/>
          </a:ln>
        </p:spPr>
      </p:pic>
      <p:sp>
        <p:nvSpPr>
          <p:cNvPr id="62472" name="Rectangle 8"/>
          <p:cNvSpPr>
            <a:spLocks noGrp="1" noChangeArrowheads="1"/>
          </p:cNvSpPr>
          <p:nvPr>
            <p:ph type="ctrTitle" sz="quarter"/>
          </p:nvPr>
        </p:nvSpPr>
        <p:spPr>
          <a:xfrm>
            <a:off x="685800" y="2130425"/>
            <a:ext cx="7772400" cy="1470025"/>
          </a:xfrm>
        </p:spPr>
        <p:txBody>
          <a:bodyPr/>
          <a:lstStyle>
            <a:lvl1pPr algn="ctr">
              <a:defRPr>
                <a:solidFill>
                  <a:schemeClr val="tx1"/>
                </a:solidFill>
              </a:defRPr>
            </a:lvl1pPr>
          </a:lstStyle>
          <a:p>
            <a:r>
              <a:rPr lang="en-US"/>
              <a:t>Click to edit Master title style</a:t>
            </a:r>
          </a:p>
        </p:txBody>
      </p:sp>
      <p:sp>
        <p:nvSpPr>
          <p:cNvPr id="62473"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01" name="Rectangle 9"/>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8202" name="Rectangle 10"/>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1028" name="Picture 12" descr="falkirk_wheel_ssuk_411"/>
          <p:cNvPicPr>
            <a:picLocks noChangeAspect="1" noChangeArrowheads="1"/>
          </p:cNvPicPr>
          <p:nvPr/>
        </p:nvPicPr>
        <p:blipFill>
          <a:blip r:embed="rId13" cstate="print">
            <a:lum bright="70000" contrast="-70000"/>
          </a:blip>
          <a:srcRect/>
          <a:stretch>
            <a:fillRect/>
          </a:stretch>
        </p:blipFill>
        <p:spPr bwMode="auto">
          <a:xfrm>
            <a:off x="0" y="981075"/>
            <a:ext cx="9144000" cy="5876925"/>
          </a:xfrm>
          <a:prstGeom prst="rect">
            <a:avLst/>
          </a:prstGeom>
          <a:noFill/>
          <a:ln w="9525">
            <a:noFill/>
            <a:miter lim="800000"/>
            <a:headEnd/>
            <a:tailEnd/>
          </a:ln>
        </p:spPr>
      </p:pic>
      <p:pic>
        <p:nvPicPr>
          <p:cNvPr id="1029" name="Picture 14" descr="FC_Education Logo Transparent"/>
          <p:cNvPicPr>
            <a:picLocks noChangeAspect="1" noChangeArrowheads="1"/>
          </p:cNvPicPr>
          <p:nvPr/>
        </p:nvPicPr>
        <p:blipFill>
          <a:blip r:embed="rId14" cstate="print"/>
          <a:srcRect/>
          <a:stretch>
            <a:fillRect/>
          </a:stretch>
        </p:blipFill>
        <p:spPr bwMode="auto">
          <a:xfrm>
            <a:off x="7380288" y="5681663"/>
            <a:ext cx="1763712" cy="1176337"/>
          </a:xfrm>
          <a:prstGeom prst="rect">
            <a:avLst/>
          </a:prstGeom>
          <a:noFill/>
          <a:ln w="9525">
            <a:noFill/>
            <a:miter lim="800000"/>
            <a:headEnd/>
            <a:tailEnd/>
          </a:ln>
        </p:spPr>
      </p:pic>
      <p:sp>
        <p:nvSpPr>
          <p:cNvPr id="1030" name="Rectangle 15"/>
          <p:cNvSpPr>
            <a:spLocks noGrp="1" noChangeArrowheads="1"/>
          </p:cNvSpPr>
          <p:nvPr>
            <p:ph type="title"/>
          </p:nvPr>
        </p:nvSpPr>
        <p:spPr bwMode="auto">
          <a:xfrm>
            <a:off x="0" y="0"/>
            <a:ext cx="9144000"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6"/>
          <p:cNvSpPr>
            <a:spLocks noGrp="1" noChangeArrowheads="1"/>
          </p:cNvSpPr>
          <p:nvPr>
            <p:ph type="body" idx="1"/>
          </p:nvPr>
        </p:nvSpPr>
        <p:spPr bwMode="auto">
          <a:xfrm>
            <a:off x="0" y="981075"/>
            <a:ext cx="9144000" cy="587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39"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descr="3979550834_b8c29168c3_o"/>
          <p:cNvPicPr>
            <a:picLocks noChangeAspect="1" noChangeArrowheads="1"/>
          </p:cNvPicPr>
          <p:nvPr/>
        </p:nvPicPr>
        <p:blipFill>
          <a:blip r:embed="rId13" cstate="print">
            <a:lum bright="70000" contrast="-70000"/>
          </a:blip>
          <a:srcRect/>
          <a:stretch>
            <a:fillRect/>
          </a:stretch>
        </p:blipFill>
        <p:spPr bwMode="auto">
          <a:xfrm>
            <a:off x="1476375" y="981075"/>
            <a:ext cx="5975350" cy="5876925"/>
          </a:xfrm>
          <a:prstGeom prst="rect">
            <a:avLst/>
          </a:prstGeom>
          <a:noFill/>
          <a:ln w="9525">
            <a:noFill/>
            <a:miter lim="800000"/>
            <a:headEnd/>
            <a:tailEnd/>
          </a:ln>
        </p:spPr>
      </p:pic>
      <p:sp>
        <p:nvSpPr>
          <p:cNvPr id="61449" name="Rectangle 9"/>
          <p:cNvSpPr>
            <a:spLocks noChangeArrowheads="1"/>
          </p:cNvSpPr>
          <p:nvPr/>
        </p:nvSpPr>
        <p:spPr bwMode="auto">
          <a:xfrm>
            <a:off x="0" y="0"/>
            <a:ext cx="9144000" cy="836613"/>
          </a:xfrm>
          <a:prstGeom prst="rect">
            <a:avLst/>
          </a:prstGeom>
          <a:solidFill>
            <a:srgbClr val="91A932"/>
          </a:solidFill>
          <a:ln w="9525">
            <a:noFill/>
            <a:miter lim="800000"/>
            <a:headEnd/>
            <a:tailEnd/>
          </a:ln>
          <a:effectLst/>
        </p:spPr>
        <p:txBody>
          <a:bodyPr wrap="none" anchor="ctr"/>
          <a:lstStyle/>
          <a:p>
            <a:pPr>
              <a:defRPr/>
            </a:pPr>
            <a:endParaRPr lang="en-GB"/>
          </a:p>
        </p:txBody>
      </p:sp>
      <p:sp>
        <p:nvSpPr>
          <p:cNvPr id="61442" name="Rectangle 2"/>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61443" name="Rectangle 3"/>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2054" name="Picture 5" descr="FC_Education Logo Transparent"/>
          <p:cNvPicPr>
            <a:picLocks noChangeAspect="1" noChangeArrowheads="1"/>
          </p:cNvPicPr>
          <p:nvPr/>
        </p:nvPicPr>
        <p:blipFill>
          <a:blip r:embed="rId14" cstate="print"/>
          <a:srcRect/>
          <a:stretch>
            <a:fillRect/>
          </a:stretch>
        </p:blipFill>
        <p:spPr bwMode="auto">
          <a:xfrm>
            <a:off x="7380288" y="5681663"/>
            <a:ext cx="1763712" cy="1176337"/>
          </a:xfrm>
          <a:prstGeom prst="rect">
            <a:avLst/>
          </a:prstGeom>
          <a:noFill/>
          <a:ln w="9525">
            <a:noFill/>
            <a:miter lim="800000"/>
            <a:headEnd/>
            <a:tailEnd/>
          </a:ln>
        </p:spPr>
      </p:pic>
      <p:sp>
        <p:nvSpPr>
          <p:cNvPr id="2055" name="Rectangle 6"/>
          <p:cNvSpPr>
            <a:spLocks noGrp="1" noChangeArrowheads="1"/>
          </p:cNvSpPr>
          <p:nvPr>
            <p:ph type="title"/>
          </p:nvPr>
        </p:nvSpPr>
        <p:spPr bwMode="auto">
          <a:xfrm>
            <a:off x="0" y="0"/>
            <a:ext cx="8316913"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6" name="Rectangle 7"/>
          <p:cNvSpPr>
            <a:spLocks noGrp="1" noChangeArrowheads="1"/>
          </p:cNvSpPr>
          <p:nvPr>
            <p:ph type="body" idx="1"/>
          </p:nvPr>
        </p:nvSpPr>
        <p:spPr bwMode="auto">
          <a:xfrm>
            <a:off x="0" y="981075"/>
            <a:ext cx="9144000" cy="587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7" name="Picture 8" descr="Learning to Achieve 287"/>
          <p:cNvPicPr>
            <a:picLocks noChangeAspect="1" noChangeArrowheads="1"/>
          </p:cNvPicPr>
          <p:nvPr/>
        </p:nvPicPr>
        <p:blipFill>
          <a:blip r:embed="rId15" cstate="print"/>
          <a:srcRect/>
          <a:stretch>
            <a:fillRect/>
          </a:stretch>
        </p:blipFill>
        <p:spPr bwMode="auto">
          <a:xfrm>
            <a:off x="8316913" y="115888"/>
            <a:ext cx="649287" cy="649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0"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sz="quarter"/>
          </p:nvPr>
        </p:nvSpPr>
        <p:spPr>
          <a:xfrm>
            <a:off x="0" y="2130425"/>
            <a:ext cx="9144000" cy="2298707"/>
          </a:xfrm>
        </p:spPr>
        <p:txBody>
          <a:bodyPr/>
          <a:lstStyle/>
          <a:p>
            <a:pPr eaLnBrk="1" hangingPunct="1"/>
            <a:r>
              <a:rPr lang="en-GB" dirty="0" smtClean="0"/>
              <a:t>The Falkirk Teaching for Deep Learning Programme </a:t>
            </a:r>
            <a:br>
              <a:rPr lang="en-GB" dirty="0" smtClean="0"/>
            </a:br>
            <a:r>
              <a:rPr lang="en-GB" dirty="0" smtClean="0"/>
              <a:t>Facilitator Information </a:t>
            </a:r>
            <a:r>
              <a:rPr lang="en-GB" dirty="0" smtClean="0"/>
              <a:t>Session</a:t>
            </a:r>
            <a:r>
              <a:rPr lang="en-GB" dirty="0" smtClean="0"/>
              <a:t/>
            </a:r>
            <a:br>
              <a:rPr lang="en-GB" dirty="0" smtClean="0"/>
            </a:br>
            <a:endParaRPr lang="en-GB" dirty="0" smtClean="0"/>
          </a:p>
        </p:txBody>
      </p:sp>
      <p:sp>
        <p:nvSpPr>
          <p:cNvPr id="5123" name="Subtitle 4"/>
          <p:cNvSpPr>
            <a:spLocks noGrp="1"/>
          </p:cNvSpPr>
          <p:nvPr>
            <p:ph type="subTitle" sz="quarter" idx="1"/>
          </p:nvPr>
        </p:nvSpPr>
        <p:spPr>
          <a:xfrm>
            <a:off x="1357290" y="5072074"/>
            <a:ext cx="6400800" cy="752468"/>
          </a:xfrm>
        </p:spPr>
        <p:txBody>
          <a:bodyPr/>
          <a:lstStyle/>
          <a:p>
            <a:pPr eaLnBrk="1" hangingPunct="1"/>
            <a:r>
              <a:rPr lang="en-GB" sz="2800" dirty="0" smtClean="0">
                <a:solidFill>
                  <a:srgbClr val="00539B"/>
                </a:solidFill>
              </a:rPr>
              <a:t>Larbert High School</a:t>
            </a:r>
            <a:endParaRPr lang="en-GB" sz="2800" dirty="0" smtClean="0">
              <a:solidFill>
                <a:srgbClr val="00539B"/>
              </a:solidFill>
            </a:endParaRPr>
          </a:p>
          <a:p>
            <a:pPr eaLnBrk="1" hangingPunct="1"/>
            <a:r>
              <a:rPr lang="en-GB" sz="2800" dirty="0" smtClean="0"/>
              <a:t>22</a:t>
            </a:r>
            <a:r>
              <a:rPr lang="en-GB" sz="2800" baseline="30000" dirty="0" smtClean="0"/>
              <a:t>nd</a:t>
            </a:r>
            <a:r>
              <a:rPr lang="en-GB" sz="2800" dirty="0" smtClean="0"/>
              <a:t> May 2013</a:t>
            </a:r>
            <a:endParaRPr lang="en-GB"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a:t>
            </a:r>
            <a:endParaRPr lang="en-GB" dirty="0"/>
          </a:p>
        </p:txBody>
      </p:sp>
      <p:sp>
        <p:nvSpPr>
          <p:cNvPr id="3" name="Content Placeholder 2"/>
          <p:cNvSpPr>
            <a:spLocks noGrp="1"/>
          </p:cNvSpPr>
          <p:nvPr>
            <p:ph idx="1"/>
          </p:nvPr>
        </p:nvSpPr>
        <p:spPr/>
        <p:txBody>
          <a:bodyPr/>
          <a:lstStyle/>
          <a:p>
            <a:endParaRPr lang="en-GB" dirty="0" smtClean="0"/>
          </a:p>
          <a:p>
            <a:r>
              <a:rPr lang="en-GB" dirty="0" smtClean="0"/>
              <a:t>We are exploring the concept of understanding</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sp>
        <p:nvSpPr>
          <p:cNvPr id="3" name="Content Placeholder 2"/>
          <p:cNvSpPr>
            <a:spLocks noGrp="1"/>
          </p:cNvSpPr>
          <p:nvPr>
            <p:ph idx="1"/>
          </p:nvPr>
        </p:nvSpPr>
        <p:spPr/>
        <p:txBody>
          <a:bodyPr/>
          <a:lstStyle/>
          <a:p>
            <a:pPr lvl="0">
              <a:buNone/>
            </a:pPr>
            <a:r>
              <a:rPr lang="en-GB" dirty="0" smtClean="0"/>
              <a:t>I can</a:t>
            </a:r>
          </a:p>
          <a:p>
            <a:pPr lvl="0"/>
            <a:r>
              <a:rPr lang="en-GB" dirty="0" smtClean="0"/>
              <a:t>Express a personal definition of understanding</a:t>
            </a:r>
          </a:p>
          <a:p>
            <a:pPr lvl="0"/>
            <a:r>
              <a:rPr lang="en-GB" dirty="0" smtClean="0"/>
              <a:t>Appreciate the range of definitions possible</a:t>
            </a:r>
          </a:p>
          <a:p>
            <a:r>
              <a:rPr lang="en-GB" dirty="0" smtClean="0"/>
              <a:t>Demonstrate awareness of the relationship between classroom practice </a:t>
            </a:r>
            <a:r>
              <a:rPr lang="en-GB" smtClean="0"/>
              <a:t>and understanding</a:t>
            </a: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a:t>
            </a:r>
            <a:endParaRPr lang="en-GB" dirty="0"/>
          </a:p>
        </p:txBody>
      </p:sp>
      <p:sp>
        <p:nvSpPr>
          <p:cNvPr id="3" name="Content Placeholder 2"/>
          <p:cNvSpPr>
            <a:spLocks noGrp="1"/>
          </p:cNvSpPr>
          <p:nvPr>
            <p:ph idx="1"/>
          </p:nvPr>
        </p:nvSpPr>
        <p:spPr/>
        <p:txBody>
          <a:bodyPr/>
          <a:lstStyle/>
          <a:p>
            <a:endParaRPr lang="en-GB" dirty="0" smtClean="0"/>
          </a:p>
          <a:p>
            <a:r>
              <a:rPr lang="en-GB" dirty="0" smtClean="0"/>
              <a:t>How would you rate your current knowledge about teaching for deep understanding using a rating of 1 – 6?</a:t>
            </a:r>
          </a:p>
          <a:p>
            <a:endParaRPr lang="en-GB" dirty="0" smtClean="0"/>
          </a:p>
          <a:p>
            <a:r>
              <a:rPr lang="en-GB" dirty="0" smtClean="0"/>
              <a:t>1 being low understanding</a:t>
            </a:r>
          </a:p>
          <a:p>
            <a:r>
              <a:rPr lang="en-GB" dirty="0" smtClean="0"/>
              <a:t>6 being high understanding</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t>Format :</a:t>
            </a:r>
          </a:p>
        </p:txBody>
      </p:sp>
      <p:sp>
        <p:nvSpPr>
          <p:cNvPr id="6147" name="Content Placeholder 2"/>
          <p:cNvSpPr>
            <a:spLocks noGrp="1"/>
          </p:cNvSpPr>
          <p:nvPr>
            <p:ph idx="1"/>
          </p:nvPr>
        </p:nvSpPr>
        <p:spPr/>
        <p:txBody>
          <a:bodyPr/>
          <a:lstStyle/>
          <a:p>
            <a:r>
              <a:rPr lang="en-GB" dirty="0" smtClean="0"/>
              <a:t>Welcome </a:t>
            </a:r>
          </a:p>
          <a:p>
            <a:r>
              <a:rPr lang="en-GB" dirty="0" smtClean="0"/>
              <a:t>Individual/ paired task – discussion, brainstorm, make a statement, sharing</a:t>
            </a:r>
          </a:p>
          <a:p>
            <a:r>
              <a:rPr lang="en-GB" dirty="0" smtClean="0"/>
              <a:t>Group task: share, similarities/ differences</a:t>
            </a:r>
          </a:p>
          <a:p>
            <a:r>
              <a:rPr lang="en-GB" dirty="0" smtClean="0"/>
              <a:t>Individual task – reading handout 1, reflect, handout 2 – T-chart</a:t>
            </a:r>
          </a:p>
          <a:p>
            <a:r>
              <a:rPr lang="en-GB" dirty="0" smtClean="0"/>
              <a:t>Whole group task – consensus</a:t>
            </a:r>
          </a:p>
          <a:p>
            <a:r>
              <a:rPr lang="en-GB" dirty="0" smtClean="0"/>
              <a:t>Possible extension task – reading</a:t>
            </a:r>
          </a:p>
          <a:p>
            <a:r>
              <a:rPr lang="en-GB" dirty="0" smtClean="0"/>
              <a:t>Action Plan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Pre-task</a:t>
            </a:r>
            <a:endParaRPr lang="en-GB" dirty="0"/>
          </a:p>
        </p:txBody>
      </p:sp>
      <p:sp>
        <p:nvSpPr>
          <p:cNvPr id="3" name="Content Placeholder 2"/>
          <p:cNvSpPr>
            <a:spLocks noGrp="1"/>
          </p:cNvSpPr>
          <p:nvPr>
            <p:ph idx="1"/>
          </p:nvPr>
        </p:nvSpPr>
        <p:spPr/>
        <p:txBody>
          <a:bodyPr/>
          <a:lstStyle/>
          <a:p>
            <a:r>
              <a:rPr lang="en-GB" dirty="0" smtClean="0"/>
              <a:t>Think of something which you feel you understand really well so that you are prepared to talk about it. This can be anything in your work or private life, e.g. ‘I understand how to drive.’</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and Paired Task</a:t>
            </a:r>
            <a:endParaRPr lang="en-GB" dirty="0"/>
          </a:p>
        </p:txBody>
      </p:sp>
      <p:sp>
        <p:nvSpPr>
          <p:cNvPr id="3" name="Content Placeholder 2"/>
          <p:cNvSpPr>
            <a:spLocks noGrp="1"/>
          </p:cNvSpPr>
          <p:nvPr>
            <p:ph idx="1"/>
          </p:nvPr>
        </p:nvSpPr>
        <p:spPr/>
        <p:txBody>
          <a:bodyPr/>
          <a:lstStyle/>
          <a:p>
            <a:r>
              <a:rPr lang="en-GB" dirty="0" smtClean="0"/>
              <a:t>Think of something you understand really well (pre task)</a:t>
            </a:r>
          </a:p>
          <a:p>
            <a:r>
              <a:rPr lang="en-GB" dirty="0" smtClean="0"/>
              <a:t>Think about your definition of understanding (more than just knowing)</a:t>
            </a:r>
          </a:p>
          <a:p>
            <a:r>
              <a:rPr lang="en-GB" dirty="0" smtClean="0"/>
              <a:t>Share how you came to understand this with your elbow partner</a:t>
            </a:r>
          </a:p>
          <a:p>
            <a:r>
              <a:rPr lang="en-GB" dirty="0" smtClean="0"/>
              <a:t>Share how you know you understand it</a:t>
            </a:r>
          </a:p>
          <a:p>
            <a:r>
              <a:rPr lang="en-GB" dirty="0" smtClean="0"/>
              <a:t>Listen and note your partner’s key points in preparation for sharing</a:t>
            </a:r>
          </a:p>
          <a:p>
            <a:r>
              <a:rPr lang="en-GB" dirty="0" smtClean="0"/>
              <a:t>Make a statement which encapsulates your definition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smtClean="0"/>
              <a:t>Group Task</a:t>
            </a:r>
          </a:p>
        </p:txBody>
      </p:sp>
      <p:sp>
        <p:nvSpPr>
          <p:cNvPr id="7171" name="Content Placeholder 2"/>
          <p:cNvSpPr>
            <a:spLocks noGrp="1"/>
          </p:cNvSpPr>
          <p:nvPr>
            <p:ph idx="1"/>
          </p:nvPr>
        </p:nvSpPr>
        <p:spPr/>
        <p:txBody>
          <a:bodyPr/>
          <a:lstStyle/>
          <a:p>
            <a:endParaRPr lang="en-GB" sz="2800" dirty="0" smtClean="0"/>
          </a:p>
          <a:p>
            <a:r>
              <a:rPr lang="en-GB" sz="2800" dirty="0" smtClean="0"/>
              <a:t>Share your partner’s definition with your group </a:t>
            </a:r>
          </a:p>
          <a:p>
            <a:pPr>
              <a:buNone/>
            </a:pPr>
            <a:r>
              <a:rPr lang="en-GB" sz="2800" dirty="0" smtClean="0"/>
              <a:t>(Starting with, e.g. the tallest person and going clockwise)</a:t>
            </a:r>
          </a:p>
          <a:p>
            <a:r>
              <a:rPr lang="en-GB" sz="2800" dirty="0" smtClean="0"/>
              <a:t>1 minute each. </a:t>
            </a:r>
          </a:p>
          <a:p>
            <a:pPr>
              <a:buNone/>
            </a:pPr>
            <a:endParaRPr lang="en-GB" sz="2800" dirty="0" smtClean="0"/>
          </a:p>
          <a:p>
            <a:r>
              <a:rPr lang="en-GB" sz="2800" dirty="0" smtClean="0"/>
              <a:t>Listen to others’ definitions and consider the similarities and differences to your own.</a:t>
            </a:r>
          </a:p>
          <a:p>
            <a:endParaRPr lang="en-GB" dirty="0" smtClean="0"/>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4000" dirty="0" smtClean="0"/>
              <a:t>Individual Task</a:t>
            </a:r>
          </a:p>
        </p:txBody>
      </p:sp>
      <p:sp>
        <p:nvSpPr>
          <p:cNvPr id="8195" name="Content Placeholder 2"/>
          <p:cNvSpPr>
            <a:spLocks noGrp="1"/>
          </p:cNvSpPr>
          <p:nvPr>
            <p:ph idx="1"/>
          </p:nvPr>
        </p:nvSpPr>
        <p:spPr/>
        <p:txBody>
          <a:bodyPr/>
          <a:lstStyle/>
          <a:p>
            <a:endParaRPr lang="en-GB" sz="2800" dirty="0" smtClean="0"/>
          </a:p>
          <a:p>
            <a:r>
              <a:rPr lang="en-GB" sz="2800" dirty="0" smtClean="0"/>
              <a:t>Read </a:t>
            </a:r>
            <a:r>
              <a:rPr lang="en-GB" sz="2800" b="1" dirty="0" smtClean="0"/>
              <a:t>Hand out 1</a:t>
            </a:r>
            <a:r>
              <a:rPr lang="en-GB" sz="2800" dirty="0" smtClean="0"/>
              <a:t> - Chapter 2 of Teaching for Understanding. Reflect upon your definition of understanding and make any adjustments you feel are necessary</a:t>
            </a:r>
          </a:p>
          <a:p>
            <a:endParaRPr lang="en-GB" sz="2800" dirty="0" smtClean="0"/>
          </a:p>
          <a:p>
            <a:r>
              <a:rPr lang="en-GB" sz="2800" dirty="0" smtClean="0"/>
              <a:t>Reflect on your own practice and consider how it is similar to and different from what you have read in chapter 2. List this in a T chart using </a:t>
            </a:r>
            <a:r>
              <a:rPr lang="en-GB" sz="2800" b="1" dirty="0" smtClean="0"/>
              <a:t>Hand out 2</a:t>
            </a:r>
            <a:r>
              <a:rPr lang="en-GB" sz="2800" dirty="0" smtClean="0"/>
              <a:t>. Say how what you have read can contribute to your teaching for the purpose of gaining real pupil understanding</a:t>
            </a:r>
            <a:endParaRPr lang="en-GB" sz="25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Whole Group Task</a:t>
            </a:r>
            <a:endParaRPr lang="en-GB" dirty="0"/>
          </a:p>
        </p:txBody>
      </p:sp>
      <p:sp>
        <p:nvSpPr>
          <p:cNvPr id="3" name="Content Placeholder 2"/>
          <p:cNvSpPr>
            <a:spLocks noGrp="1"/>
          </p:cNvSpPr>
          <p:nvPr>
            <p:ph idx="1"/>
          </p:nvPr>
        </p:nvSpPr>
        <p:spPr/>
        <p:txBody>
          <a:bodyPr/>
          <a:lstStyle/>
          <a:p>
            <a:pPr>
              <a:buNone/>
            </a:pPr>
            <a:endParaRPr lang="en-GB" dirty="0" smtClean="0"/>
          </a:p>
          <a:p>
            <a:r>
              <a:rPr lang="en-GB" dirty="0" smtClean="0"/>
              <a:t>Referring to your individual statements, reach a consensus on a definition of what ‘understanding’ actually means</a:t>
            </a:r>
          </a:p>
          <a:p>
            <a:pPr>
              <a:buNone/>
            </a:pPr>
            <a:endParaRPr lang="en-GB" dirty="0" smtClean="0"/>
          </a:p>
          <a:p>
            <a:r>
              <a:rPr lang="en-GB" dirty="0" smtClean="0"/>
              <a:t>Use the reflective questions above if required to structure your group discussion</a:t>
            </a:r>
          </a:p>
          <a:p>
            <a:pPr eaLnBrk="1" hangingPunct="1"/>
            <a:endParaRPr lang="en-GB" dirty="0" smtClean="0"/>
          </a:p>
          <a:p>
            <a:pPr eaLnBrk="1" hangingPunct="1">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 Tasks</a:t>
            </a:r>
            <a:endParaRPr lang="en-GB" dirty="0"/>
          </a:p>
        </p:txBody>
      </p:sp>
      <p:sp>
        <p:nvSpPr>
          <p:cNvPr id="3" name="Content Placeholder 2"/>
          <p:cNvSpPr>
            <a:spLocks noGrp="1"/>
          </p:cNvSpPr>
          <p:nvPr>
            <p:ph idx="1"/>
          </p:nvPr>
        </p:nvSpPr>
        <p:spPr/>
        <p:txBody>
          <a:bodyPr/>
          <a:lstStyle/>
          <a:p>
            <a:endParaRPr lang="en-GB" sz="2800" dirty="0" smtClean="0"/>
          </a:p>
          <a:p>
            <a:endParaRPr lang="en-GB" sz="2800" dirty="0" smtClean="0"/>
          </a:p>
          <a:p>
            <a:r>
              <a:rPr lang="en-GB" sz="2800" dirty="0" smtClean="0"/>
              <a:t>Read Smith, I., (2006) </a:t>
            </a:r>
            <a:r>
              <a:rPr lang="en-GB" sz="2800" i="1" dirty="0" smtClean="0"/>
              <a:t>Teaching for Understanding from Coverage to Comprehension</a:t>
            </a:r>
            <a:r>
              <a:rPr lang="en-GB" sz="2800" dirty="0" smtClean="0"/>
              <a:t> Stationery Office: Learning Unlimited</a:t>
            </a:r>
            <a:endParaRPr lang="en-GB"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meeting:</a:t>
            </a:r>
            <a:endParaRPr lang="en-GB" dirty="0"/>
          </a:p>
        </p:txBody>
      </p:sp>
      <p:sp>
        <p:nvSpPr>
          <p:cNvPr id="3" name="Content Placeholder 2"/>
          <p:cNvSpPr>
            <a:spLocks noGrp="1"/>
          </p:cNvSpPr>
          <p:nvPr>
            <p:ph idx="1"/>
          </p:nvPr>
        </p:nvSpPr>
        <p:spPr/>
        <p:txBody>
          <a:bodyPr/>
          <a:lstStyle/>
          <a:p>
            <a:r>
              <a:rPr lang="en-GB" dirty="0" smtClean="0"/>
              <a:t>To </a:t>
            </a:r>
            <a:r>
              <a:rPr lang="en-GB" dirty="0" smtClean="0"/>
              <a:t>provide information </a:t>
            </a:r>
            <a:r>
              <a:rPr lang="en-GB" dirty="0" smtClean="0"/>
              <a:t>about the </a:t>
            </a:r>
            <a:r>
              <a:rPr lang="en-GB" dirty="0" smtClean="0"/>
              <a:t>Falkirk Teaching for </a:t>
            </a:r>
            <a:r>
              <a:rPr lang="en-GB" dirty="0" smtClean="0"/>
              <a:t>Deep </a:t>
            </a:r>
            <a:r>
              <a:rPr lang="en-GB" dirty="0" smtClean="0"/>
              <a:t>Learning programme</a:t>
            </a:r>
            <a:endParaRPr lang="en-GB" dirty="0" smtClean="0"/>
          </a:p>
          <a:p>
            <a:r>
              <a:rPr lang="en-GB" dirty="0" smtClean="0"/>
              <a:t>To share the wider aims and philosophy which inspired </a:t>
            </a:r>
            <a:r>
              <a:rPr lang="en-GB" dirty="0" smtClean="0"/>
              <a:t>this programme</a:t>
            </a:r>
            <a:endParaRPr lang="en-GB" dirty="0" smtClean="0"/>
          </a:p>
          <a:p>
            <a:r>
              <a:rPr lang="en-GB" dirty="0" smtClean="0"/>
              <a:t>To </a:t>
            </a:r>
            <a:r>
              <a:rPr lang="en-GB" dirty="0" smtClean="0"/>
              <a:t>identify</a:t>
            </a:r>
            <a:r>
              <a:rPr lang="en-GB" dirty="0" smtClean="0"/>
              <a:t> how it could contribute to professional learning in Larbert HS</a:t>
            </a:r>
          </a:p>
          <a:p>
            <a:r>
              <a:rPr lang="en-GB" dirty="0" smtClean="0"/>
              <a:t>To define next steps for the Larbert HS TLCs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 Action Plan</a:t>
            </a:r>
            <a:endParaRPr lang="en-GB" dirty="0"/>
          </a:p>
        </p:txBody>
      </p:sp>
      <p:sp>
        <p:nvSpPr>
          <p:cNvPr id="3" name="Content Placeholder 2"/>
          <p:cNvSpPr>
            <a:spLocks noGrp="1"/>
          </p:cNvSpPr>
          <p:nvPr>
            <p:ph idx="1"/>
          </p:nvPr>
        </p:nvSpPr>
        <p:spPr/>
        <p:txBody>
          <a:bodyPr/>
          <a:lstStyle/>
          <a:p>
            <a:r>
              <a:rPr lang="en-GB" sz="2800" dirty="0" smtClean="0"/>
              <a:t>Ask your pupils to think of something they understand really well. How did they come to reach a greater understanding of it? How did they know they understood it? This might be a particular approach, an exceptionally good learning strategy, knowing what was expected of them</a:t>
            </a:r>
          </a:p>
          <a:p>
            <a:endParaRPr lang="en-GB" sz="2800" dirty="0" smtClean="0"/>
          </a:p>
          <a:p>
            <a:r>
              <a:rPr lang="en-GB" sz="2800" dirty="0" smtClean="0"/>
              <a:t>Describe how their answers compared to yours and David Perkins’. What do they have in common and what is different? List this in </a:t>
            </a:r>
            <a:r>
              <a:rPr lang="en-GB" sz="2800" b="1" dirty="0" smtClean="0"/>
              <a:t>Hand out</a:t>
            </a:r>
            <a:r>
              <a:rPr lang="en-GB" sz="2800" dirty="0" smtClean="0"/>
              <a:t> 3 T chart. Consider what are the implications for teaching for understanding? </a:t>
            </a:r>
            <a:endParaRPr lang="en-GB"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p:txBody>
          <a:bodyPr/>
          <a:lstStyle/>
          <a:p>
            <a:endParaRPr lang="en-GB" dirty="0" smtClean="0"/>
          </a:p>
          <a:p>
            <a:r>
              <a:rPr lang="en-GB" dirty="0" smtClean="0"/>
              <a:t>Where would you rate your knowledge now in terms of understanding about this module?</a:t>
            </a:r>
          </a:p>
          <a:p>
            <a:endParaRPr lang="en-GB" dirty="0" smtClean="0"/>
          </a:p>
          <a:p>
            <a:r>
              <a:rPr lang="en-GB" dirty="0" smtClean="0"/>
              <a:t>Impact – rating 1 – 6</a:t>
            </a:r>
          </a:p>
          <a:p>
            <a:pPr>
              <a:buNone/>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support is there?</a:t>
            </a:r>
            <a:endParaRPr lang="en-US" dirty="0"/>
          </a:p>
        </p:txBody>
      </p:sp>
      <p:sp>
        <p:nvSpPr>
          <p:cNvPr id="3" name="Content Placeholder 2"/>
          <p:cNvSpPr>
            <a:spLocks noGrp="1"/>
          </p:cNvSpPr>
          <p:nvPr>
            <p:ph idx="1"/>
          </p:nvPr>
        </p:nvSpPr>
        <p:spPr/>
        <p:txBody>
          <a:bodyPr/>
          <a:lstStyle/>
          <a:p>
            <a:r>
              <a:rPr lang="en-US" dirty="0" smtClean="0"/>
              <a:t>The Glow group</a:t>
            </a:r>
          </a:p>
          <a:p>
            <a:pPr marL="0" indent="0">
              <a:buNone/>
            </a:pPr>
            <a:endParaRPr lang="en-US" dirty="0" smtClean="0"/>
          </a:p>
          <a:p>
            <a:r>
              <a:rPr lang="en-US" dirty="0" smtClean="0"/>
              <a:t>Opportunities for </a:t>
            </a:r>
            <a:r>
              <a:rPr lang="en-US" dirty="0" smtClean="0"/>
              <a:t>Shadowing</a:t>
            </a:r>
          </a:p>
          <a:p>
            <a:pPr>
              <a:buNone/>
            </a:pPr>
            <a:endParaRPr lang="en-US" dirty="0" smtClean="0"/>
          </a:p>
          <a:p>
            <a:r>
              <a:rPr lang="en-US" dirty="0" smtClean="0"/>
              <a:t>Other school’s adaptations of the </a:t>
            </a:r>
            <a:r>
              <a:rPr lang="en-US" dirty="0" err="1" smtClean="0"/>
              <a:t>programme</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xmlns="" val="3360354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Reactions and Questions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Discussion, questions and answers</a:t>
            </a:r>
          </a:p>
          <a:p>
            <a:endParaRPr lang="en-US" dirty="0"/>
          </a:p>
          <a:p>
            <a:r>
              <a:rPr lang="en-US" dirty="0" smtClean="0"/>
              <a:t>What next</a:t>
            </a:r>
            <a:r>
              <a:rPr lang="en-US" dirty="0" smtClean="0"/>
              <a:t>?</a:t>
            </a:r>
          </a:p>
          <a:p>
            <a:pPr>
              <a:buNone/>
            </a:pPr>
            <a:endParaRPr lang="en-US" dirty="0" smtClean="0"/>
          </a:p>
          <a:p>
            <a:r>
              <a:rPr lang="en-US" dirty="0" smtClean="0"/>
              <a:t>Training </a:t>
            </a:r>
            <a:r>
              <a:rPr lang="en-US" dirty="0" smtClean="0"/>
              <a:t>Needs?</a:t>
            </a:r>
          </a:p>
          <a:p>
            <a:endParaRPr lang="en-US" dirty="0"/>
          </a:p>
        </p:txBody>
      </p:sp>
    </p:spTree>
    <p:extLst>
      <p:ext uri="{BB962C8B-B14F-4D97-AF65-F5344CB8AC3E}">
        <p14:creationId xmlns:p14="http://schemas.microsoft.com/office/powerpoint/2010/main" xmlns="" val="1443005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Wider Aims and Philosophy</a:t>
            </a:r>
            <a:endParaRPr lang="en-GB" dirty="0"/>
          </a:p>
        </p:txBody>
      </p:sp>
      <p:sp>
        <p:nvSpPr>
          <p:cNvPr id="3" name="Content Placeholder 2"/>
          <p:cNvSpPr>
            <a:spLocks noGrp="1"/>
          </p:cNvSpPr>
          <p:nvPr>
            <p:ph idx="1"/>
          </p:nvPr>
        </p:nvSpPr>
        <p:spPr/>
        <p:txBody>
          <a:bodyPr/>
          <a:lstStyle/>
          <a:p>
            <a:r>
              <a:rPr lang="en-GB" dirty="0" smtClean="0"/>
              <a:t>Improve the learners’ experiences</a:t>
            </a:r>
          </a:p>
          <a:p>
            <a:r>
              <a:rPr lang="en-GB" dirty="0" smtClean="0"/>
              <a:t>Move from good to great in Falkirk classrooms</a:t>
            </a:r>
          </a:p>
          <a:p>
            <a:r>
              <a:rPr lang="en-GB" dirty="0" smtClean="0"/>
              <a:t>Provide quality support for teachers</a:t>
            </a:r>
          </a:p>
          <a:p>
            <a:r>
              <a:rPr lang="en-GB" dirty="0" smtClean="0"/>
              <a:t>Support a shift towards focused professional learning </a:t>
            </a:r>
          </a:p>
          <a:p>
            <a:r>
              <a:rPr lang="en-GB" dirty="0" smtClean="0"/>
              <a:t>Get that leadership distributed! </a:t>
            </a:r>
          </a:p>
          <a:p>
            <a:endParaRPr lang="en-GB" dirty="0" smtClean="0"/>
          </a:p>
          <a:p>
            <a:endParaRPr lang="en-GB" dirty="0" smtClean="0"/>
          </a:p>
          <a:p>
            <a:r>
              <a:rPr lang="en-GB" dirty="0" smtClean="0"/>
              <a:t>Promote pro-active collegiate CPD</a:t>
            </a:r>
            <a:endParaRPr lang="en-GB" dirty="0"/>
          </a:p>
        </p:txBody>
      </p:sp>
      <p:pic>
        <p:nvPicPr>
          <p:cNvPr id="1027" name="Picture 3" descr="C:\Users\hqmcbyvo9lr\AppData\Local\Microsoft\Windows\Temporary Internet Files\Content.IE5\0IEN3ZRZ\MP900439418[1].jpg"/>
          <p:cNvPicPr>
            <a:picLocks noChangeAspect="1" noChangeArrowheads="1"/>
          </p:cNvPicPr>
          <p:nvPr/>
        </p:nvPicPr>
        <p:blipFill>
          <a:blip r:embed="rId3" cstate="print"/>
          <a:srcRect/>
          <a:stretch>
            <a:fillRect/>
          </a:stretch>
        </p:blipFill>
        <p:spPr bwMode="auto">
          <a:xfrm>
            <a:off x="6215074" y="3571876"/>
            <a:ext cx="2557458" cy="172445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a:t>
            </a:r>
            <a:endParaRPr lang="en-GB" dirty="0"/>
          </a:p>
        </p:txBody>
      </p:sp>
      <p:sp>
        <p:nvSpPr>
          <p:cNvPr id="3" name="Content Placeholder 2"/>
          <p:cNvSpPr>
            <a:spLocks noGrp="1"/>
          </p:cNvSpPr>
          <p:nvPr>
            <p:ph idx="1"/>
          </p:nvPr>
        </p:nvSpPr>
        <p:spPr/>
        <p:txBody>
          <a:bodyPr/>
          <a:lstStyle/>
          <a:p>
            <a:endParaRPr lang="en-GB" dirty="0" smtClean="0"/>
          </a:p>
          <a:p>
            <a:r>
              <a:rPr lang="en-GB" dirty="0" smtClean="0"/>
              <a:t>Welcome and introduction to programme</a:t>
            </a:r>
          </a:p>
          <a:p>
            <a:r>
              <a:rPr lang="en-GB" dirty="0" smtClean="0"/>
              <a:t>Run through of session 1 </a:t>
            </a:r>
          </a:p>
          <a:p>
            <a:r>
              <a:rPr lang="en-GB" dirty="0" smtClean="0"/>
              <a:t>Gather reactions </a:t>
            </a:r>
          </a:p>
          <a:p>
            <a:r>
              <a:rPr lang="en-GB" dirty="0" smtClean="0"/>
              <a:t>Question and Answer session</a:t>
            </a:r>
          </a:p>
          <a:p>
            <a:r>
              <a:rPr lang="en-GB" dirty="0" smtClean="0"/>
              <a:t>Sharing glow group</a:t>
            </a:r>
          </a:p>
          <a:p>
            <a:r>
              <a:rPr lang="en-GB" dirty="0" smtClean="0"/>
              <a:t>Next steps/building capacity of all</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of the Programme</a:t>
            </a:r>
            <a:endParaRPr lang="en-GB" dirty="0"/>
          </a:p>
        </p:txBody>
      </p:sp>
      <p:sp>
        <p:nvSpPr>
          <p:cNvPr id="3" name="Content Placeholder 2"/>
          <p:cNvSpPr>
            <a:spLocks noGrp="1"/>
          </p:cNvSpPr>
          <p:nvPr>
            <p:ph idx="1"/>
          </p:nvPr>
        </p:nvSpPr>
        <p:spPr/>
        <p:txBody>
          <a:bodyPr/>
          <a:lstStyle/>
          <a:p>
            <a:pPr>
              <a:spcBef>
                <a:spcPct val="50000"/>
              </a:spcBef>
            </a:pPr>
            <a:r>
              <a:rPr lang="en-GB" dirty="0" smtClean="0"/>
              <a:t>Selecting the best bits of </a:t>
            </a:r>
            <a:r>
              <a:rPr lang="en-GB" dirty="0" err="1" smtClean="0"/>
              <a:t>TfU</a:t>
            </a:r>
            <a:r>
              <a:rPr lang="en-GB" dirty="0" smtClean="0"/>
              <a:t> </a:t>
            </a:r>
          </a:p>
          <a:p>
            <a:pPr>
              <a:spcBef>
                <a:spcPct val="50000"/>
              </a:spcBef>
            </a:pPr>
            <a:r>
              <a:rPr lang="en-GB" dirty="0" smtClean="0"/>
              <a:t>Made it fit for purpose for Falkirk schools &amp; </a:t>
            </a:r>
          </a:p>
          <a:p>
            <a:pPr>
              <a:spcBef>
                <a:spcPct val="50000"/>
              </a:spcBef>
              <a:buNone/>
            </a:pPr>
            <a:r>
              <a:rPr lang="en-GB" dirty="0" smtClean="0"/>
              <a:t>   CfE language</a:t>
            </a:r>
          </a:p>
          <a:p>
            <a:pPr>
              <a:spcBef>
                <a:spcPct val="50000"/>
              </a:spcBef>
            </a:pPr>
            <a:r>
              <a:rPr lang="en-GB" dirty="0" smtClean="0"/>
              <a:t>Researched &amp; added key elements of effective learning &amp; teaching</a:t>
            </a:r>
          </a:p>
          <a:p>
            <a:pPr>
              <a:spcBef>
                <a:spcPct val="50000"/>
              </a:spcBef>
            </a:pPr>
            <a:r>
              <a:rPr lang="en-US" dirty="0" smtClean="0"/>
              <a:t>Deliver the </a:t>
            </a:r>
            <a:r>
              <a:rPr lang="en-US" dirty="0" err="1" smtClean="0"/>
              <a:t>TfU</a:t>
            </a:r>
            <a:r>
              <a:rPr lang="en-US" dirty="0" smtClean="0"/>
              <a:t> content most effectively through TLC format</a:t>
            </a:r>
          </a:p>
          <a:p>
            <a:pPr>
              <a:spcBef>
                <a:spcPct val="50000"/>
              </a:spcBef>
            </a:pPr>
            <a:r>
              <a:rPr lang="en-US" dirty="0" smtClean="0"/>
              <a:t>Wide consultation </a:t>
            </a:r>
            <a:endParaRPr lang="en-GB"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smtClean="0"/>
              <a:t>Programme Content</a:t>
            </a:r>
          </a:p>
        </p:txBody>
      </p:sp>
      <p:sp>
        <p:nvSpPr>
          <p:cNvPr id="10243" name="Rectangle 3"/>
          <p:cNvSpPr>
            <a:spLocks noGrp="1" noChangeArrowheads="1"/>
          </p:cNvSpPr>
          <p:nvPr>
            <p:ph type="body" idx="1"/>
          </p:nvPr>
        </p:nvSpPr>
        <p:spPr/>
        <p:txBody>
          <a:bodyPr/>
          <a:lstStyle/>
          <a:p>
            <a:pPr eaLnBrk="1" hangingPunct="1">
              <a:buFontTx/>
              <a:buNone/>
            </a:pPr>
            <a:r>
              <a:rPr lang="en-GB" dirty="0" smtClean="0"/>
              <a:t> 19 units so far – hub/starter sessions</a:t>
            </a:r>
          </a:p>
          <a:p>
            <a:pPr eaLnBrk="1" hangingPunct="1">
              <a:buFontTx/>
              <a:buNone/>
            </a:pPr>
            <a:endParaRPr lang="en-GB" dirty="0" smtClean="0"/>
          </a:p>
          <a:p>
            <a:pPr eaLnBrk="1" hangingPunct="1">
              <a:buFontTx/>
              <a:buNone/>
            </a:pPr>
            <a:endParaRPr lang="en-GB" dirty="0" smtClean="0"/>
          </a:p>
          <a:p>
            <a:pPr eaLnBrk="1" hangingPunct="1">
              <a:buFontTx/>
              <a:buNone/>
            </a:pPr>
            <a:endParaRPr lang="en-GB" dirty="0" smtClean="0"/>
          </a:p>
        </p:txBody>
      </p:sp>
      <p:sp>
        <p:nvSpPr>
          <p:cNvPr id="4" name="Oval 3"/>
          <p:cNvSpPr/>
          <p:nvPr/>
        </p:nvSpPr>
        <p:spPr>
          <a:xfrm>
            <a:off x="2857488" y="2714620"/>
            <a:ext cx="2928958" cy="278608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14678" y="3643314"/>
            <a:ext cx="2214578" cy="830997"/>
          </a:xfrm>
          <a:prstGeom prst="rect">
            <a:avLst/>
          </a:prstGeom>
          <a:noFill/>
        </p:spPr>
        <p:txBody>
          <a:bodyPr wrap="square" rtlCol="0">
            <a:spAutoFit/>
          </a:bodyPr>
          <a:lstStyle/>
          <a:p>
            <a:pPr algn="ctr"/>
            <a:r>
              <a:rPr lang="en-GB" sz="2400" dirty="0" smtClean="0"/>
              <a:t>Deep Understanding</a:t>
            </a:r>
            <a:endParaRPr lang="en-GB" sz="2400" dirty="0"/>
          </a:p>
        </p:txBody>
      </p:sp>
      <p:cxnSp>
        <p:nvCxnSpPr>
          <p:cNvPr id="11" name="Straight Connector 10"/>
          <p:cNvCxnSpPr>
            <a:stCxn id="4" idx="0"/>
          </p:cNvCxnSpPr>
          <p:nvPr/>
        </p:nvCxnSpPr>
        <p:spPr>
          <a:xfrm rot="16200000" flipV="1">
            <a:off x="3768324" y="2160976"/>
            <a:ext cx="1071570" cy="3571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357818" y="2214554"/>
            <a:ext cx="1428760" cy="90807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572132" y="2519354"/>
            <a:ext cx="1876436" cy="90964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715008" y="3714752"/>
            <a:ext cx="1785950" cy="714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2143108" y="1857364"/>
            <a:ext cx="1428760" cy="107157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1"/>
          </p:cNvCxnSpPr>
          <p:nvPr/>
        </p:nvCxnSpPr>
        <p:spPr>
          <a:xfrm>
            <a:off x="1714480" y="2357430"/>
            <a:ext cx="1571944" cy="76520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1142976" y="4357694"/>
            <a:ext cx="1785950" cy="50006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V="1">
            <a:off x="1857356" y="5000636"/>
            <a:ext cx="1285884" cy="9286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1285852" y="3714752"/>
            <a:ext cx="1643074" cy="714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786050" y="5643578"/>
            <a:ext cx="1214446" cy="7858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4179091" y="5893611"/>
            <a:ext cx="1143008" cy="35719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86446" y="4286256"/>
            <a:ext cx="1428760" cy="64294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5"/>
          </p:cNvCxnSpPr>
          <p:nvPr/>
        </p:nvCxnSpPr>
        <p:spPr>
          <a:xfrm rot="16200000" flipH="1">
            <a:off x="5260815" y="5189385"/>
            <a:ext cx="1050954" cy="8575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4225118" y="2061370"/>
            <a:ext cx="1193830" cy="21431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5046655" y="1811337"/>
            <a:ext cx="1265268" cy="107157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V="1">
            <a:off x="3071802" y="1928802"/>
            <a:ext cx="1143008" cy="57150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643570" y="4714884"/>
            <a:ext cx="1500198" cy="9286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357290" y="3000372"/>
            <a:ext cx="1643074" cy="42862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rot="21338031">
            <a:off x="6071259" y="3261496"/>
            <a:ext cx="2504389" cy="369332"/>
          </a:xfrm>
          <a:prstGeom prst="rect">
            <a:avLst/>
          </a:prstGeom>
          <a:noFill/>
        </p:spPr>
        <p:txBody>
          <a:bodyPr wrap="square" rtlCol="0">
            <a:spAutoFit/>
          </a:bodyPr>
          <a:lstStyle/>
          <a:p>
            <a:r>
              <a:rPr lang="en-GB" dirty="0" smtClean="0"/>
              <a:t>High order skills 1 &amp; 2</a:t>
            </a:r>
            <a:endParaRPr lang="en-GB" dirty="0"/>
          </a:p>
        </p:txBody>
      </p:sp>
      <p:sp>
        <p:nvSpPr>
          <p:cNvPr id="84" name="TextBox 83"/>
          <p:cNvSpPr txBox="1"/>
          <p:nvPr/>
        </p:nvSpPr>
        <p:spPr>
          <a:xfrm rot="1239443">
            <a:off x="6345289" y="4486994"/>
            <a:ext cx="2420354" cy="369332"/>
          </a:xfrm>
          <a:prstGeom prst="rect">
            <a:avLst/>
          </a:prstGeom>
          <a:noFill/>
        </p:spPr>
        <p:txBody>
          <a:bodyPr wrap="square" rtlCol="0">
            <a:spAutoFit/>
          </a:bodyPr>
          <a:lstStyle/>
          <a:p>
            <a:r>
              <a:rPr lang="en-GB" dirty="0" smtClean="0"/>
              <a:t>Connected Learning</a:t>
            </a:r>
            <a:endParaRPr lang="en-GB" dirty="0"/>
          </a:p>
        </p:txBody>
      </p:sp>
      <p:sp>
        <p:nvSpPr>
          <p:cNvPr id="85" name="TextBox 84"/>
          <p:cNvSpPr txBox="1"/>
          <p:nvPr/>
        </p:nvSpPr>
        <p:spPr>
          <a:xfrm rot="20568258">
            <a:off x="942243" y="4894053"/>
            <a:ext cx="1945315" cy="369332"/>
          </a:xfrm>
          <a:prstGeom prst="rect">
            <a:avLst/>
          </a:prstGeom>
          <a:noFill/>
        </p:spPr>
        <p:txBody>
          <a:bodyPr wrap="square" rtlCol="0">
            <a:spAutoFit/>
          </a:bodyPr>
          <a:lstStyle/>
          <a:p>
            <a:r>
              <a:rPr lang="en-GB" dirty="0" smtClean="0"/>
              <a:t>Questioning</a:t>
            </a:r>
            <a:endParaRPr lang="en-GB" dirty="0"/>
          </a:p>
        </p:txBody>
      </p:sp>
      <p:sp>
        <p:nvSpPr>
          <p:cNvPr id="86" name="TextBox 85"/>
          <p:cNvSpPr txBox="1"/>
          <p:nvPr/>
        </p:nvSpPr>
        <p:spPr>
          <a:xfrm rot="1076853">
            <a:off x="25003" y="2258929"/>
            <a:ext cx="2403222" cy="646331"/>
          </a:xfrm>
          <a:prstGeom prst="rect">
            <a:avLst/>
          </a:prstGeom>
          <a:noFill/>
        </p:spPr>
        <p:txBody>
          <a:bodyPr wrap="none" rtlCol="0">
            <a:spAutoFit/>
          </a:bodyPr>
          <a:lstStyle/>
          <a:p>
            <a:r>
              <a:rPr lang="en-GB" dirty="0" smtClean="0"/>
              <a:t>Creating a positive</a:t>
            </a:r>
          </a:p>
          <a:p>
            <a:r>
              <a:rPr lang="en-GB" dirty="0" smtClean="0"/>
              <a:t> learning environment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Where are we now?</a:t>
            </a:r>
          </a:p>
        </p:txBody>
      </p:sp>
      <p:sp>
        <p:nvSpPr>
          <p:cNvPr id="11267" name="Content Placeholder 2"/>
          <p:cNvSpPr>
            <a:spLocks noGrp="1"/>
          </p:cNvSpPr>
          <p:nvPr>
            <p:ph idx="1"/>
          </p:nvPr>
        </p:nvSpPr>
        <p:spPr/>
        <p:txBody>
          <a:bodyPr/>
          <a:lstStyle/>
          <a:p>
            <a:pPr eaLnBrk="1" hangingPunct="1"/>
            <a:endParaRPr lang="en-US" dirty="0" smtClean="0"/>
          </a:p>
          <a:p>
            <a:pPr eaLnBrk="1" hangingPunct="1"/>
            <a:r>
              <a:rPr lang="en-US" dirty="0" smtClean="0"/>
              <a:t>Awareness raising with </a:t>
            </a:r>
            <a:r>
              <a:rPr lang="en-US" dirty="0" smtClean="0"/>
              <a:t>all</a:t>
            </a:r>
            <a:endParaRPr lang="en-US" dirty="0" smtClean="0"/>
          </a:p>
          <a:p>
            <a:pPr eaLnBrk="1" hangingPunct="1"/>
            <a:r>
              <a:rPr lang="en-US" dirty="0" smtClean="0"/>
              <a:t>Trialling ongoing – positive feedback so far</a:t>
            </a:r>
          </a:p>
          <a:p>
            <a:pPr eaLnBrk="1" hangingPunct="1"/>
            <a:r>
              <a:rPr lang="en-US" dirty="0" smtClean="0"/>
              <a:t>Quality assurance</a:t>
            </a:r>
            <a:endParaRPr lang="en-US" dirty="0" smtClean="0"/>
          </a:p>
          <a:p>
            <a:pPr eaLnBrk="1" hangingPunct="1"/>
            <a:r>
              <a:rPr lang="en-US" dirty="0" smtClean="0"/>
              <a:t>Facilitators en route!</a:t>
            </a:r>
            <a:endParaRPr lang="en-US" dirty="0" smtClean="0"/>
          </a:p>
          <a:p>
            <a:pPr eaLnBrk="1" hangingPunct="1"/>
            <a:r>
              <a:rPr lang="en-US" dirty="0" smtClean="0"/>
              <a:t>Delivering and re-versioning the sessions</a:t>
            </a:r>
          </a:p>
          <a:p>
            <a:pPr eaLnBrk="1" hangingPunct="1"/>
            <a:r>
              <a:rPr lang="en-US" dirty="0" smtClean="0"/>
              <a:t>Noticing, realising, exploring the potential for impact </a:t>
            </a:r>
            <a:r>
              <a:rPr lang="en-US" dirty="0" smtClean="0"/>
              <a:t>– your flexible approach</a:t>
            </a:r>
            <a:endParaRPr lang="en-US" dirty="0" smtClean="0"/>
          </a:p>
          <a:p>
            <a:pPr eaLnBrk="1" hangingPunct="1">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GB" sz="4000" dirty="0" smtClean="0"/>
              <a:t>Falkirk Teaching for Deep Learning Programme</a:t>
            </a:r>
            <a:br>
              <a:rPr lang="en-GB" sz="4000" dirty="0" smtClean="0"/>
            </a:br>
            <a:r>
              <a:rPr lang="en-GB" sz="4000" dirty="0" smtClean="0"/>
              <a:t>What is Understanding</a:t>
            </a:r>
            <a:endParaRPr lang="en-GB" sz="4000" dirty="0"/>
          </a:p>
        </p:txBody>
      </p:sp>
      <p:sp>
        <p:nvSpPr>
          <p:cNvPr id="4" name="Subtitle 3"/>
          <p:cNvSpPr>
            <a:spLocks noGrp="1"/>
          </p:cNvSpPr>
          <p:nvPr>
            <p:ph type="subTitle" sz="quarter" idx="1"/>
          </p:nvPr>
        </p:nvSpPr>
        <p:spPr/>
        <p:txBody>
          <a:bodyPr/>
          <a:lstStyle/>
          <a:p>
            <a:r>
              <a:rPr lang="en-GB" dirty="0" smtClean="0"/>
              <a:t>Session 1</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Reflective Questions</a:t>
            </a:r>
            <a:endParaRPr lang="en-GB" dirty="0"/>
          </a:p>
        </p:txBody>
      </p:sp>
      <p:sp>
        <p:nvSpPr>
          <p:cNvPr id="3" name="Content Placeholder 2"/>
          <p:cNvSpPr>
            <a:spLocks noGrp="1"/>
          </p:cNvSpPr>
          <p:nvPr>
            <p:ph idx="1"/>
          </p:nvPr>
        </p:nvSpPr>
        <p:spPr/>
        <p:txBody>
          <a:bodyPr/>
          <a:lstStyle/>
          <a:p>
            <a:r>
              <a:rPr lang="en-GB" sz="2200" dirty="0" smtClean="0">
                <a:solidFill>
                  <a:srgbClr val="FF0000"/>
                </a:solidFill>
              </a:rPr>
              <a:t>What is understanding?</a:t>
            </a:r>
          </a:p>
          <a:p>
            <a:r>
              <a:rPr lang="en-GB" sz="2200" dirty="0" smtClean="0">
                <a:solidFill>
                  <a:srgbClr val="FF0000"/>
                </a:solidFill>
              </a:rPr>
              <a:t>How does understanding develop?</a:t>
            </a:r>
          </a:p>
          <a:p>
            <a:r>
              <a:rPr lang="en-GB" sz="2200" dirty="0" smtClean="0">
                <a:solidFill>
                  <a:srgbClr val="FF0000"/>
                </a:solidFill>
              </a:rPr>
              <a:t>How do you know you understand? </a:t>
            </a:r>
          </a:p>
          <a:p>
            <a:r>
              <a:rPr lang="en-GB" sz="2200" dirty="0" smtClean="0">
                <a:solidFill>
                  <a:srgbClr val="FF0000"/>
                </a:solidFill>
              </a:rPr>
              <a:t>Does everyone share the same understanding of understanding?</a:t>
            </a:r>
          </a:p>
          <a:p>
            <a:r>
              <a:rPr lang="en-GB" sz="2200" dirty="0" smtClean="0"/>
              <a:t>What are your pupils’ perceptions of understanding?</a:t>
            </a:r>
          </a:p>
          <a:p>
            <a:r>
              <a:rPr lang="en-GB" sz="2200" dirty="0" smtClean="0"/>
              <a:t>Can children learn without understanding?</a:t>
            </a:r>
          </a:p>
          <a:p>
            <a:r>
              <a:rPr lang="en-GB" sz="2200" dirty="0" smtClean="0"/>
              <a:t>Do we need to teach for understanding or is it something that just happens?</a:t>
            </a:r>
          </a:p>
          <a:p>
            <a:r>
              <a:rPr lang="en-GB" sz="2200" dirty="0" smtClean="0"/>
              <a:t>How do we know that children have understood?</a:t>
            </a:r>
          </a:p>
          <a:p>
            <a:r>
              <a:rPr lang="en-GB" sz="2200" dirty="0" smtClean="0"/>
              <a:t>Why is it difficult to teach for understanding in schools?</a:t>
            </a:r>
          </a:p>
          <a:p>
            <a:r>
              <a:rPr lang="en-GB" sz="2200" dirty="0" smtClean="0"/>
              <a:t>How can we help children to understand more effectively?</a:t>
            </a:r>
          </a:p>
          <a:p>
            <a:r>
              <a:rPr lang="en-GB" sz="2200" dirty="0" smtClean="0"/>
              <a:t>How will I activate learners’ prior knowledge at the start?</a:t>
            </a:r>
          </a:p>
          <a:p>
            <a:r>
              <a:rPr lang="en-GB" sz="2200" dirty="0" smtClean="0"/>
              <a:t>What activities will help students to develop and perform their understandings?</a:t>
            </a:r>
            <a:endParaRPr lang="en-GB"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ster PowerPoint Templates">
  <a:themeElements>
    <a:clrScheme name="Master PowerPoint Templa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PowerPoint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PowerPoint Templa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PowerPoint Templat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PowerPoint Templat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PowerPoint Templat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PowerPoint Templat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PowerPoint Templat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PowerPoint Templat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PowerPoint Templat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PowerPoint Templat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PowerPoint Templat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PowerPoint Templat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PowerPoint Templat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PowerPoint Templates</Template>
  <TotalTime>1390</TotalTime>
  <Words>1427</Words>
  <Application>Microsoft Office PowerPoint</Application>
  <PresentationFormat>On-screen Show (4:3)</PresentationFormat>
  <Paragraphs>186</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Master PowerPoint Templates</vt:lpstr>
      <vt:lpstr>3_Custom Design</vt:lpstr>
      <vt:lpstr>The Falkirk Teaching for Deep Learning Programme  Facilitator Information Session </vt:lpstr>
      <vt:lpstr>Aims of meeting:</vt:lpstr>
      <vt:lpstr>Wider Aims and Philosophy</vt:lpstr>
      <vt:lpstr>Format:</vt:lpstr>
      <vt:lpstr>Development of the Programme</vt:lpstr>
      <vt:lpstr>Programme Content</vt:lpstr>
      <vt:lpstr>Where are we now?</vt:lpstr>
      <vt:lpstr>Falkirk Teaching for Deep Learning Programme What is Understanding</vt:lpstr>
      <vt:lpstr>Reflective Questions</vt:lpstr>
      <vt:lpstr>Learning Intention</vt:lpstr>
      <vt:lpstr>Success Criteria</vt:lpstr>
      <vt:lpstr>Impact</vt:lpstr>
      <vt:lpstr>Format :</vt:lpstr>
      <vt:lpstr>Pre-task</vt:lpstr>
      <vt:lpstr>Individual and Paired Task</vt:lpstr>
      <vt:lpstr>Group Task</vt:lpstr>
      <vt:lpstr>Individual Task</vt:lpstr>
      <vt:lpstr>Whole Group Task</vt:lpstr>
      <vt:lpstr>Extension Tasks</vt:lpstr>
      <vt:lpstr>Teacher Action Plan</vt:lpstr>
      <vt:lpstr>Evaluation</vt:lpstr>
      <vt:lpstr>What support is there?</vt:lpstr>
      <vt:lpstr>Reactions and Questions</vt:lpstr>
    </vt:vector>
  </TitlesOfParts>
  <Company>Education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stquicat02</dc:creator>
  <cp:lastModifiedBy>bob</cp:lastModifiedBy>
  <cp:revision>114</cp:revision>
  <dcterms:created xsi:type="dcterms:W3CDTF">2010-02-18T09:46:10Z</dcterms:created>
  <dcterms:modified xsi:type="dcterms:W3CDTF">2013-05-17T12:28:17Z</dcterms:modified>
</cp:coreProperties>
</file>