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267" r:id="rId3"/>
    <p:sldId id="292" r:id="rId4"/>
    <p:sldId id="279" r:id="rId5"/>
    <p:sldId id="280" r:id="rId6"/>
    <p:sldId id="288" r:id="rId7"/>
    <p:sldId id="268" r:id="rId8"/>
    <p:sldId id="286" r:id="rId9"/>
    <p:sldId id="293" r:id="rId10"/>
    <p:sldId id="275" r:id="rId11"/>
    <p:sldId id="258" r:id="rId12"/>
    <p:sldId id="297" r:id="rId13"/>
    <p:sldId id="296" r:id="rId14"/>
    <p:sldId id="283" r:id="rId15"/>
    <p:sldId id="287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333399"/>
    <a:srgbClr val="91A932"/>
    <a:srgbClr val="1C1C54"/>
    <a:srgbClr val="272777"/>
    <a:srgbClr val="00A8A4"/>
    <a:srgbClr val="00C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484" autoAdjust="0"/>
  </p:normalViewPr>
  <p:slideViewPr>
    <p:cSldViewPr>
      <p:cViewPr varScale="1">
        <p:scale>
          <a:sx n="63" d="100"/>
          <a:sy n="63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675ADC-E925-45F3-8B5D-DF5F07C9B4C6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0A529A-BD45-44DF-B8E8-6FD1288D1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7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4D563E-100C-4389-96D5-E36742CCE3EF}" type="datetimeFigureOut">
              <a:rPr lang="en-US"/>
              <a:pPr>
                <a:defRPr/>
              </a:pPr>
              <a:t>12/19/2013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2FABE-A08C-4AD0-A132-04B694BEE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6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 minute individual reading task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9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10 minute task – Divide questions between groups using </a:t>
            </a:r>
            <a:r>
              <a:rPr lang="en-GB" b="1" dirty="0" smtClean="0"/>
              <a:t>Hand out 2 </a:t>
            </a:r>
            <a:r>
              <a:rPr lang="en-GB" dirty="0" smtClean="0"/>
              <a:t>– in the most</a:t>
            </a:r>
            <a:r>
              <a:rPr lang="en-GB" baseline="0" dirty="0" smtClean="0"/>
              <a:t> appropriate way for your participants - </a:t>
            </a:r>
            <a:r>
              <a:rPr lang="en-GB" dirty="0" smtClean="0"/>
              <a:t>each group records their responses.</a:t>
            </a:r>
            <a:r>
              <a:rPr lang="en-GB" baseline="0" dirty="0" smtClean="0"/>
              <a:t> S</a:t>
            </a:r>
            <a:r>
              <a:rPr lang="en-GB" dirty="0" smtClean="0"/>
              <a:t>hare or view as desired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3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 3 minute clip designed to reinforce the reading and activities preceding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0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Pairs re-version their pre-task lesson to devise / develop a more active approach. This task should take just under 20 minutes</a:t>
            </a:r>
            <a:r>
              <a:rPr lang="en-GB" baseline="0" dirty="0" smtClean="0"/>
              <a:t> to allow you to pull together a summarising plenary and lead into the evaluation and action planning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5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optional self-evaluation and reflection task comes from the Journey to Excellence professional learning materials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9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an</a:t>
            </a:r>
            <a:r>
              <a:rPr lang="en-GB" baseline="0" dirty="0" smtClean="0"/>
              <a:t> optional extension task which might be a useful way to deepen the learning from this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2FABE-A08C-4AD0-A132-04B694BEE45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5895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"/>
            <a:ext cx="395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6" descr="falkirk_wheel_ssuk_41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C_Education Logo 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3979550834_b8c29168c3_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8" name="Picture 13" descr="FC_Education 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Learning to Achieve 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15888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0"/>
            <a:ext cx="2305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76250"/>
            <a:ext cx="224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7950" y="476250"/>
            <a:ext cx="1417638" cy="288925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292725" y="0"/>
            <a:ext cx="215900" cy="115888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76250"/>
            <a:ext cx="33035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495800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12" descr="falkirk_wheel_ssuk_411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3979550834_b8c29168c3_o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6375" y="981075"/>
            <a:ext cx="59753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1A9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71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4" name="Picture 5" descr="FC_Education 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681663"/>
            <a:ext cx="17637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169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7" name="Picture 8" descr="Learning to Achieve 28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15888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0PVvJ-rUg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sz="quarter"/>
          </p:nvPr>
        </p:nvSpPr>
        <p:spPr>
          <a:xfrm>
            <a:off x="0" y="2130425"/>
            <a:ext cx="9144000" cy="2298707"/>
          </a:xfrm>
        </p:spPr>
        <p:txBody>
          <a:bodyPr/>
          <a:lstStyle/>
          <a:p>
            <a:r>
              <a:rPr lang="en-GB" b="1" dirty="0" smtClean="0"/>
              <a:t>Teaching for Deep Learning in an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active and engaging way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sz="quarter" idx="1"/>
          </p:nvPr>
        </p:nvSpPr>
        <p:spPr>
          <a:xfrm>
            <a:off x="1357290" y="5000636"/>
            <a:ext cx="6400800" cy="752468"/>
          </a:xfrm>
        </p:spPr>
        <p:txBody>
          <a:bodyPr/>
          <a:lstStyle/>
          <a:p>
            <a:pPr eaLnBrk="1" hangingPunct="1"/>
            <a:endParaRPr lang="en-GB" sz="2800" dirty="0" smtClean="0">
              <a:solidFill>
                <a:srgbClr val="00539B"/>
              </a:solidFill>
            </a:endParaRPr>
          </a:p>
          <a:p>
            <a:pPr eaLnBrk="1" hangingPunct="1"/>
            <a:r>
              <a:rPr lang="en-GB" sz="2800" dirty="0" smtClean="0"/>
              <a:t>Session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Whole Group Task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GB" dirty="0" smtClean="0"/>
              <a:t>Watch video clip 9.1 - Journey to Excellence ‘Active Learning</a:t>
            </a:r>
            <a:r>
              <a:rPr lang="en-GB" dirty="0" smtClean="0"/>
              <a:t>’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youtu.be/60PVvJ-rUgU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Share your pre-task “passive” lesson</a:t>
            </a:r>
          </a:p>
          <a:p>
            <a:r>
              <a:rPr lang="en-GB" dirty="0" smtClean="0"/>
              <a:t>Choose one of your two lessons and make it more active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Pairs will share with another pair</a:t>
            </a:r>
          </a:p>
          <a:p>
            <a:endParaRPr lang="en-GB" dirty="0" smtClean="0"/>
          </a:p>
          <a:p>
            <a:r>
              <a:rPr lang="en-GB" dirty="0" smtClean="0"/>
              <a:t>20 mins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Read </a:t>
            </a:r>
            <a:r>
              <a:rPr lang="en-GB" b="1" dirty="0" smtClean="0"/>
              <a:t>Hand out 3 </a:t>
            </a:r>
            <a:r>
              <a:rPr lang="en-GB" dirty="0" smtClean="0"/>
              <a:t>and consider in relation to your own practice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Choose one area from the list of elements on Journey To Excellence document</a:t>
            </a:r>
          </a:p>
          <a:p>
            <a:endParaRPr lang="en-GB" sz="2800" dirty="0" smtClean="0"/>
          </a:p>
          <a:p>
            <a:r>
              <a:rPr lang="en-GB" sz="2800" dirty="0" smtClean="0"/>
              <a:t>Choose a learning experience you are planning to deliver and revise it to meet the definition of ‘excellent’</a:t>
            </a:r>
          </a:p>
          <a:p>
            <a:endParaRPr lang="en-GB" sz="2800" dirty="0" smtClean="0"/>
          </a:p>
          <a:p>
            <a:r>
              <a:rPr lang="en-GB" sz="2800" dirty="0" smtClean="0"/>
              <a:t>Deliver and evaluate this lesson using the reflective questions and bring any evidence of impact to your next collegiate meeting</a:t>
            </a:r>
            <a:endParaRPr lang="en-GB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Impact – rating 1 – 6</a:t>
            </a:r>
          </a:p>
          <a:p>
            <a:endParaRPr lang="en-GB" dirty="0" smtClean="0"/>
          </a:p>
          <a:p>
            <a:r>
              <a:rPr lang="en-GB" dirty="0" smtClean="0"/>
              <a:t>Where is your understanding of active learning now following this session?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800" dirty="0" smtClean="0"/>
              <a:t>What is your understanding of active learning?</a:t>
            </a:r>
          </a:p>
          <a:p>
            <a:r>
              <a:rPr lang="en-GB" sz="2800" dirty="0" smtClean="0"/>
              <a:t>How do you decide what mix of activities is appropriate to meet the stage of development and learning of students?</a:t>
            </a:r>
          </a:p>
          <a:p>
            <a:r>
              <a:rPr lang="en-GB" sz="2800" dirty="0" smtClean="0"/>
              <a:t>Which strategies do you currently use to develop pupil understanding?</a:t>
            </a:r>
          </a:p>
          <a:p>
            <a:r>
              <a:rPr lang="en-GB" sz="2800" dirty="0" smtClean="0"/>
              <a:t>How much of your current teaching is delivered using active approaches?</a:t>
            </a:r>
          </a:p>
          <a:p>
            <a:r>
              <a:rPr lang="en-GB" sz="2800" dirty="0" smtClean="0"/>
              <a:t>How do you provide opportunities for pupils to apply learning in ‘real life’ situations?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We are developing our planning and delivery of active learning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/>
              <a:t>I can:</a:t>
            </a:r>
          </a:p>
          <a:p>
            <a:pPr lvl="0">
              <a:buNone/>
            </a:pPr>
            <a:endParaRPr lang="en-GB" dirty="0" smtClean="0"/>
          </a:p>
          <a:p>
            <a:pPr lvl="0"/>
            <a:r>
              <a:rPr lang="en-GB" sz="2800" dirty="0" smtClean="0"/>
              <a:t>Explain what the term active learning means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Select strategies which are most appropriate for the learning </a:t>
            </a:r>
          </a:p>
          <a:p>
            <a:pPr lvl="0">
              <a:buNone/>
            </a:pPr>
            <a:endParaRPr lang="en-GB" sz="2800" dirty="0" smtClean="0"/>
          </a:p>
          <a:p>
            <a:r>
              <a:rPr lang="en-GB" sz="2800" dirty="0" smtClean="0"/>
              <a:t>Demonstrate active learning strategies which further develop pupil understanding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Where is your understanding of this session content at the moment on a rating of 1 – 6?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1 being low understanding</a:t>
            </a:r>
          </a:p>
          <a:p>
            <a:r>
              <a:rPr lang="en-GB" dirty="0" smtClean="0"/>
              <a:t>6 being high understanding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Format 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Welcome </a:t>
            </a:r>
          </a:p>
          <a:p>
            <a:r>
              <a:rPr lang="en-GB" dirty="0" smtClean="0"/>
              <a:t>Individual task – Hand out 1</a:t>
            </a:r>
          </a:p>
          <a:p>
            <a:r>
              <a:rPr lang="en-GB" dirty="0" smtClean="0"/>
              <a:t>Paired task – using reflective questions</a:t>
            </a:r>
          </a:p>
          <a:p>
            <a:r>
              <a:rPr lang="en-GB" dirty="0" smtClean="0"/>
              <a:t>Whole group task – video clip 9.1</a:t>
            </a:r>
          </a:p>
          <a:p>
            <a:r>
              <a:rPr lang="en-GB" dirty="0" smtClean="0"/>
              <a:t>Paired task – sharing &amp; revising of pre-task </a:t>
            </a:r>
          </a:p>
          <a:p>
            <a:r>
              <a:rPr lang="en-GB" dirty="0" smtClean="0"/>
              <a:t>Extension task – Hand out 2</a:t>
            </a:r>
          </a:p>
          <a:p>
            <a:r>
              <a:rPr lang="en-GB" dirty="0" smtClean="0"/>
              <a:t>Action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Think of a lesson which has traditionally been taught in a passive way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Read </a:t>
            </a:r>
            <a:r>
              <a:rPr lang="en-GB" b="1" dirty="0" smtClean="0"/>
              <a:t>Hand out 1</a:t>
            </a:r>
            <a:r>
              <a:rPr lang="en-GB" dirty="0" smtClean="0"/>
              <a:t> - Building the Curriculum 2 – Active Learning Professional Practice Guide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Task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Use </a:t>
            </a:r>
            <a:r>
              <a:rPr lang="en-GB" b="1" dirty="0" smtClean="0"/>
              <a:t>Hand out 2 </a:t>
            </a:r>
            <a:r>
              <a:rPr lang="en-GB" dirty="0" smtClean="0"/>
              <a:t>to explore how you might answer some of these reflective questions</a:t>
            </a:r>
          </a:p>
          <a:p>
            <a:endParaRPr lang="en-GB" dirty="0" smtClean="0"/>
          </a:p>
          <a:p>
            <a:r>
              <a:rPr lang="en-GB" dirty="0" smtClean="0"/>
              <a:t>Share or view these for a brief whole group review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Point Templates">
  <a:themeElements>
    <a:clrScheme name="Master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PowerPoint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PowerPoint Templ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PowerPoint Templ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Templates</Template>
  <TotalTime>1202</TotalTime>
  <Words>511</Words>
  <Application>Microsoft Office PowerPoint</Application>
  <PresentationFormat>On-screen Show (4:3)</PresentationFormat>
  <Paragraphs>85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Master PowerPoint Templates</vt:lpstr>
      <vt:lpstr>3_Custom Design</vt:lpstr>
      <vt:lpstr>Teaching for Deep Learning in an  active and engaging way  </vt:lpstr>
      <vt:lpstr>Reflective Questions</vt:lpstr>
      <vt:lpstr>Learning Intention</vt:lpstr>
      <vt:lpstr>Success Criteria</vt:lpstr>
      <vt:lpstr>Impact</vt:lpstr>
      <vt:lpstr>Format :</vt:lpstr>
      <vt:lpstr>Pre-task</vt:lpstr>
      <vt:lpstr>Individual Task</vt:lpstr>
      <vt:lpstr>Paired Task</vt:lpstr>
      <vt:lpstr>Whole Group Task</vt:lpstr>
      <vt:lpstr>Paired Task</vt:lpstr>
      <vt:lpstr>Extension Task</vt:lpstr>
      <vt:lpstr>Teacher Action Plan</vt:lpstr>
      <vt:lpstr>Evaluation</vt:lpstr>
    </vt:vector>
  </TitlesOfParts>
  <Company>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stquicat02</dc:creator>
  <cp:lastModifiedBy>Yvonne McBlain</cp:lastModifiedBy>
  <cp:revision>101</cp:revision>
  <dcterms:created xsi:type="dcterms:W3CDTF">2010-02-18T09:46:10Z</dcterms:created>
  <dcterms:modified xsi:type="dcterms:W3CDTF">2013-12-19T09:41:33Z</dcterms:modified>
</cp:coreProperties>
</file>