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5" r:id="rId2"/>
  </p:sldMasterIdLst>
  <p:notesMasterIdLst>
    <p:notesMasterId r:id="rId16"/>
  </p:notesMasterIdLst>
  <p:handoutMasterIdLst>
    <p:handoutMasterId r:id="rId17"/>
  </p:handoutMasterIdLst>
  <p:sldIdLst>
    <p:sldId id="267" r:id="rId3"/>
    <p:sldId id="292" r:id="rId4"/>
    <p:sldId id="279" r:id="rId5"/>
    <p:sldId id="280" r:id="rId6"/>
    <p:sldId id="288" r:id="rId7"/>
    <p:sldId id="268" r:id="rId8"/>
    <p:sldId id="286" r:id="rId9"/>
    <p:sldId id="275" r:id="rId10"/>
    <p:sldId id="258" r:id="rId11"/>
    <p:sldId id="297" r:id="rId12"/>
    <p:sldId id="296" r:id="rId13"/>
    <p:sldId id="283" r:id="rId14"/>
    <p:sldId id="287" r:id="rId1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9B"/>
    <a:srgbClr val="333399"/>
    <a:srgbClr val="91A932"/>
    <a:srgbClr val="1C1C54"/>
    <a:srgbClr val="272777"/>
    <a:srgbClr val="00A8A4"/>
    <a:srgbClr val="00C0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5" autoAdjust="0"/>
  </p:normalViewPr>
  <p:slideViewPr>
    <p:cSldViewPr>
      <p:cViewPr varScale="1">
        <p:scale>
          <a:sx n="70" d="100"/>
          <a:sy n="70" d="100"/>
        </p:scale>
        <p:origin x="51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8675ADC-E925-45F3-8B5D-DF5F07C9B4C6}" type="datetimeFigureOut">
              <a:rPr lang="en-US"/>
              <a:pPr>
                <a:defRPr/>
              </a:pPr>
              <a:t>12/19/2013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40A529A-BD45-44DF-B8E8-6FD1288D18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461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B4D563E-100C-4389-96D5-E36742CCE3EF}" type="datetimeFigureOut">
              <a:rPr lang="en-US"/>
              <a:pPr>
                <a:defRPr/>
              </a:pPr>
              <a:t>12/19/2013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472FABE-A08C-4AD0-A132-04B694BEE4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023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72FABE-A08C-4AD0-A132-04B694BEE451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812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Facilitator verbal review of these and acknowledgement of national/international social, economical and political agenda influencing education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72FABE-A08C-4AD0-A132-04B694BEE451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462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Use highlighters</a:t>
            </a:r>
            <a:r>
              <a:rPr lang="en-GB" baseline="0" dirty="0" smtClean="0"/>
              <a:t> if desired, decide on how to organise the sharing if necessary. No plenary discussion required for this activity – it leads directly into the video clips which are next.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72FABE-A08C-4AD0-A132-04B694BEE451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09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Time</a:t>
            </a:r>
            <a:r>
              <a:rPr lang="en-GB" baseline="0" dirty="0" smtClean="0"/>
              <a:t> will dictate if and for how long the sharing can take – these clips can be saved to school shared area for later viewing and discussion. Priority may be needed for next activity if time is short.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72FABE-A08C-4AD0-A132-04B694BEE451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269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Allocate one task sheet per group. These could be rotated through groups</a:t>
            </a:r>
            <a:r>
              <a:rPr lang="en-GB" baseline="0" dirty="0" smtClean="0"/>
              <a:t> if there is time. </a:t>
            </a:r>
            <a:r>
              <a:rPr lang="en-GB" dirty="0" smtClean="0"/>
              <a:t>Copy the completed task sheets and leave them for follow up use by staff as extension if desired. Retain copies to help build a collection of strong contexts, LI &amp; SCs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72FABE-A08C-4AD0-A132-04B694BEE451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676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Again these are suggestions-</a:t>
            </a:r>
            <a:r>
              <a:rPr lang="en-GB" baseline="0" dirty="0" smtClean="0"/>
              <a:t> feedback should be sought from the group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72FABE-A08C-4AD0-A132-04B694BEE451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992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8"/>
            <a:ext cx="5895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71500"/>
            <a:ext cx="39528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836613"/>
            <a:ext cx="9144000" cy="714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908050"/>
            <a:ext cx="9144000" cy="71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8" name="Picture 6" descr="falkirk_wheel_ssuk_411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FC_Education Logo Transpare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288" y="5681663"/>
            <a:ext cx="1763712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65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3979550834_b8c29168c3_o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476375" y="981075"/>
            <a:ext cx="597535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91A93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836613"/>
            <a:ext cx="9144000" cy="714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908050"/>
            <a:ext cx="9144000" cy="71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8" name="Picture 13" descr="FC_Education Logo Transpa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5681663"/>
            <a:ext cx="1763712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Learning to Achieve 2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115888"/>
            <a:ext cx="64928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240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0"/>
            <a:ext cx="2305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775" y="476250"/>
            <a:ext cx="2249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107950" y="476250"/>
            <a:ext cx="1417638" cy="288925"/>
          </a:xfrm>
          <a:prstGeom prst="rect">
            <a:avLst/>
          </a:prstGeom>
          <a:solidFill>
            <a:srgbClr val="91A93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5292725" y="0"/>
            <a:ext cx="215900" cy="115888"/>
          </a:xfrm>
          <a:prstGeom prst="rect">
            <a:avLst/>
          </a:prstGeom>
          <a:solidFill>
            <a:srgbClr val="91A93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15" name="Picture 2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9338" y="476250"/>
            <a:ext cx="330358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2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2473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81075"/>
            <a:ext cx="4495800" cy="587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495800" cy="587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81075"/>
            <a:ext cx="4495800" cy="587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495800" cy="587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836613"/>
            <a:ext cx="9144000" cy="714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908050"/>
            <a:ext cx="9144000" cy="71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1028" name="Picture 12" descr="falkirk_wheel_ssuk_411"/>
          <p:cNvPicPr>
            <a:picLocks noChangeAspect="1" noChangeArrowheads="1"/>
          </p:cNvPicPr>
          <p:nvPr/>
        </p:nvPicPr>
        <p:blipFill>
          <a:blip r:embed="rId1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4" descr="FC_Education Logo Transparen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80288" y="5681663"/>
            <a:ext cx="1763712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3979550834_b8c29168c3_o"/>
          <p:cNvPicPr>
            <a:picLocks noChangeAspect="1" noChangeArrowheads="1"/>
          </p:cNvPicPr>
          <p:nvPr/>
        </p:nvPicPr>
        <p:blipFill>
          <a:blip r:embed="rId1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476375" y="981075"/>
            <a:ext cx="597535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91A93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836613"/>
            <a:ext cx="9144000" cy="714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908050"/>
            <a:ext cx="9144000" cy="71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2054" name="Picture 5" descr="FC_Education Logo Transparen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80288" y="5681663"/>
            <a:ext cx="1763712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31691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7" name="Picture 8" descr="Learning to Achieve 28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16913" y="115888"/>
            <a:ext cx="649287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j4KuJq4x8L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youtu.be/9WZdX77MEk8" TargetMode="External"/><Relationship Id="rId4" Type="http://schemas.openxmlformats.org/officeDocument/2006/relationships/hyperlink" Target="http://youtu.be/e7v5FYeN9j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 sz="quarter"/>
          </p:nvPr>
        </p:nvSpPr>
        <p:spPr>
          <a:xfrm>
            <a:off x="0" y="2130425"/>
            <a:ext cx="9144000" cy="2298707"/>
          </a:xfrm>
        </p:spPr>
        <p:txBody>
          <a:bodyPr/>
          <a:lstStyle/>
          <a:p>
            <a:pPr eaLnBrk="1" hangingPunct="1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Planning </a:t>
            </a:r>
            <a:r>
              <a:rPr lang="en-GB" dirty="0"/>
              <a:t>Higher Order Skills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into </a:t>
            </a:r>
            <a:br>
              <a:rPr lang="en-GB" dirty="0" smtClean="0"/>
            </a:br>
            <a:r>
              <a:rPr lang="en-GB" dirty="0" smtClean="0"/>
              <a:t>Teaching </a:t>
            </a:r>
            <a:r>
              <a:rPr lang="en-GB" dirty="0" smtClean="0"/>
              <a:t>for </a:t>
            </a:r>
            <a:r>
              <a:rPr lang="en-GB" dirty="0" smtClean="0"/>
              <a:t>Deep Learning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5123" name="Subtitle 4"/>
          <p:cNvSpPr>
            <a:spLocks noGrp="1"/>
          </p:cNvSpPr>
          <p:nvPr>
            <p:ph type="subTitle" sz="quarter" idx="1"/>
          </p:nvPr>
        </p:nvSpPr>
        <p:spPr>
          <a:xfrm>
            <a:off x="1357290" y="5000636"/>
            <a:ext cx="6400800" cy="752468"/>
          </a:xfrm>
        </p:spPr>
        <p:txBody>
          <a:bodyPr/>
          <a:lstStyle/>
          <a:p>
            <a:pPr eaLnBrk="1" hangingPunct="1"/>
            <a:endParaRPr lang="en-GB" sz="2800" dirty="0" smtClean="0">
              <a:solidFill>
                <a:srgbClr val="00539B"/>
              </a:solidFill>
            </a:endParaRPr>
          </a:p>
          <a:p>
            <a:pPr eaLnBrk="1" hangingPunct="1"/>
            <a:r>
              <a:rPr lang="en-GB" sz="2800" dirty="0" smtClean="0"/>
              <a:t>Session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Groups of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Study and discuss your Higher Order Skill</a:t>
            </a:r>
          </a:p>
          <a:p>
            <a:pPr>
              <a:buNone/>
            </a:pPr>
            <a:r>
              <a:rPr lang="en-GB" dirty="0" smtClean="0"/>
              <a:t>   </a:t>
            </a:r>
            <a:r>
              <a:rPr lang="en-GB" b="1" dirty="0" smtClean="0"/>
              <a:t>Task Sheets 2.a) – e)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r>
              <a:rPr lang="en-GB" dirty="0" smtClean="0"/>
              <a:t>Work together to devise your alternative learning scenario</a:t>
            </a:r>
          </a:p>
          <a:p>
            <a:endParaRPr lang="en-GB" dirty="0" smtClean="0"/>
          </a:p>
          <a:p>
            <a:r>
              <a:rPr lang="en-GB" dirty="0" smtClean="0"/>
              <a:t>Share with whole group (or study as a follow on task)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10 </a:t>
            </a:r>
            <a:r>
              <a:rPr lang="en-GB" dirty="0" err="1" smtClean="0">
                <a:solidFill>
                  <a:srgbClr val="FF0000"/>
                </a:solidFill>
              </a:rPr>
              <a:t>mins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Extension Suggestions?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Study the HOS lesson scenarios created and work together to try some more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Collaborative re-versioning of a familiar lesson by deciding on learning intentions and success criteria linked to particular HOS</a:t>
            </a:r>
          </a:p>
          <a:p>
            <a:endParaRPr lang="en-GB" dirty="0" smtClean="0"/>
          </a:p>
          <a:p>
            <a:r>
              <a:rPr lang="en-GB" dirty="0" smtClean="0"/>
              <a:t>Extension reading as desired – whole of </a:t>
            </a:r>
            <a:r>
              <a:rPr lang="en-GB" b="1" dirty="0" smtClean="0"/>
              <a:t>Hand out 1 text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Teacher Action Plan?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Individual decisions on what to try next and how you’d like to do this – or co-ordinate as a staff?</a:t>
            </a:r>
          </a:p>
          <a:p>
            <a:r>
              <a:rPr lang="en-GB" dirty="0" smtClean="0"/>
              <a:t>Note the balance of Higher Order Skills used and the degree of progression being enabled within each skill</a:t>
            </a:r>
          </a:p>
          <a:p>
            <a:r>
              <a:rPr lang="en-GB" dirty="0" smtClean="0"/>
              <a:t>It may be useful to look at planning documents to assess balance and progression in these too</a:t>
            </a:r>
          </a:p>
          <a:p>
            <a:r>
              <a:rPr lang="en-GB" dirty="0" smtClean="0"/>
              <a:t>Focus on learning intentions and success criteria to integrate Higher Order Skills with curricular skills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   Where would you rate your understanding of these elements of Higher Order Skills now using a rating 1 – 6?</a:t>
            </a:r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Reflective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400" dirty="0" smtClean="0"/>
          </a:p>
          <a:p>
            <a:r>
              <a:rPr lang="en-GB" sz="2400" dirty="0" smtClean="0"/>
              <a:t>What are thinking skills and higher order skills?</a:t>
            </a:r>
          </a:p>
          <a:p>
            <a:r>
              <a:rPr lang="en-GB" sz="2400" dirty="0" smtClean="0"/>
              <a:t>Why are thinking skills and higher order skills integral to Curriculum for Excellence?</a:t>
            </a:r>
          </a:p>
          <a:p>
            <a:r>
              <a:rPr lang="en-GB" sz="2400" dirty="0" smtClean="0"/>
              <a:t>In what way can thinking and higher order skills impact on pupil learning?</a:t>
            </a:r>
          </a:p>
          <a:p>
            <a:r>
              <a:rPr lang="en-GB" sz="2400" dirty="0" smtClean="0"/>
              <a:t>How should thinking and higher order skills be taught?</a:t>
            </a:r>
          </a:p>
          <a:p>
            <a:r>
              <a:rPr lang="en-GB" sz="2400" dirty="0" smtClean="0"/>
              <a:t>What is the current thinking and debate around the role of higher order skills in learning? What do you think?</a:t>
            </a:r>
          </a:p>
          <a:p>
            <a:r>
              <a:rPr lang="en-GB" sz="2400" dirty="0" smtClean="0"/>
              <a:t>How can I integrate higher order skills with my classroom teaching?</a:t>
            </a:r>
          </a:p>
          <a:p>
            <a:r>
              <a:rPr lang="en-GB" sz="2400" dirty="0" smtClean="0"/>
              <a:t>How can I ensure I am providing a balanced progression within higher order skills?</a:t>
            </a:r>
            <a:endParaRPr lang="en-GB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Intention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r>
              <a:rPr lang="en-GB" dirty="0" smtClean="0"/>
              <a:t>We are learning about the role of thinking and higher order skills in teaching for understanding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Success Criteria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GB" dirty="0" smtClean="0"/>
              <a:t>I can:</a:t>
            </a:r>
          </a:p>
          <a:p>
            <a:pPr lvl="0"/>
            <a:r>
              <a:rPr lang="en-GB" sz="2800" dirty="0" smtClean="0"/>
              <a:t>Understand how  thinking skills and higher order skills have gained increasing importance as part of our education system</a:t>
            </a:r>
          </a:p>
          <a:p>
            <a:pPr lvl="0"/>
            <a:endParaRPr lang="en-GB" sz="2800" dirty="0" smtClean="0"/>
          </a:p>
          <a:p>
            <a:pPr lvl="0"/>
            <a:r>
              <a:rPr lang="en-GB" sz="2800" dirty="0" smtClean="0"/>
              <a:t>Explain how thinking and higher order skills impact on pupil learning and understanding</a:t>
            </a:r>
          </a:p>
          <a:p>
            <a:endParaRPr lang="en-GB" sz="2800" dirty="0" smtClean="0"/>
          </a:p>
          <a:p>
            <a:r>
              <a:rPr lang="en-GB" sz="2800" dirty="0" smtClean="0"/>
              <a:t>Plan how to integrate thinking and higher order skills into teaching for understanding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Where is your understanding of these elements of Higher Order Skills at this point on a rating of 1 – 6?</a:t>
            </a:r>
          </a:p>
          <a:p>
            <a:endParaRPr lang="en-GB" dirty="0" smtClean="0"/>
          </a:p>
          <a:p>
            <a:r>
              <a:rPr lang="en-GB" dirty="0" smtClean="0"/>
              <a:t>1 being low understanding</a:t>
            </a:r>
          </a:p>
          <a:p>
            <a:endParaRPr lang="en-GB" dirty="0" smtClean="0"/>
          </a:p>
          <a:p>
            <a:r>
              <a:rPr lang="en-GB" dirty="0" smtClean="0"/>
              <a:t>6 being high understanding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Format :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Welcome </a:t>
            </a:r>
          </a:p>
          <a:p>
            <a:r>
              <a:rPr lang="en-GB" dirty="0" smtClean="0"/>
              <a:t>Paired task – Pair &amp; share</a:t>
            </a:r>
          </a:p>
          <a:p>
            <a:r>
              <a:rPr lang="en-GB" dirty="0" smtClean="0"/>
              <a:t>Individual Reading - Hand out 1 </a:t>
            </a:r>
          </a:p>
          <a:p>
            <a:r>
              <a:rPr lang="en-GB" dirty="0" smtClean="0"/>
              <a:t>Group task – Hand out 1 – groups of 4 to discuss</a:t>
            </a:r>
          </a:p>
          <a:p>
            <a:r>
              <a:rPr lang="en-GB" dirty="0" smtClean="0"/>
              <a:t>Whole group task – Videos, </a:t>
            </a:r>
          </a:p>
          <a:p>
            <a:r>
              <a:rPr lang="en-GB" dirty="0" smtClean="0"/>
              <a:t>Group task – Hand out 2</a:t>
            </a:r>
          </a:p>
          <a:p>
            <a:r>
              <a:rPr lang="en-GB" dirty="0" smtClean="0"/>
              <a:t>Extension Task/Action Plan</a:t>
            </a:r>
          </a:p>
          <a:p>
            <a:r>
              <a:rPr lang="en-GB" dirty="0" smtClean="0"/>
              <a:t>Individual evaluation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Pre-task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Let’s share your responses to these questions: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What are thinking skills and higher order skills?</a:t>
            </a:r>
          </a:p>
          <a:p>
            <a:r>
              <a:rPr lang="en-GB" dirty="0" smtClean="0"/>
              <a:t>Why are thinking skills and higher order skills integral to Curriculum for Excellence?</a:t>
            </a:r>
          </a:p>
          <a:p>
            <a:r>
              <a:rPr lang="en-GB" dirty="0" smtClean="0"/>
              <a:t>In what way can thinking and higher order skills impact on pupil learning?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</a:rPr>
              <a:t>Pair and share – 5 </a:t>
            </a:r>
            <a:r>
              <a:rPr lang="en-GB" dirty="0" err="1" smtClean="0">
                <a:solidFill>
                  <a:srgbClr val="FF0000"/>
                </a:solidFill>
              </a:rPr>
              <a:t>mins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Individual &amp; Group Tasks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Reading from </a:t>
            </a:r>
            <a:r>
              <a:rPr lang="en-GB" b="1" dirty="0" smtClean="0"/>
              <a:t>Hand out 1</a:t>
            </a:r>
            <a:r>
              <a:rPr lang="en-GB" dirty="0" smtClean="0"/>
              <a:t>- highlight/note the most important points – </a:t>
            </a:r>
            <a:r>
              <a:rPr lang="en-GB" dirty="0" smtClean="0">
                <a:solidFill>
                  <a:srgbClr val="FF0000"/>
                </a:solidFill>
              </a:rPr>
              <a:t>4 - 5 </a:t>
            </a:r>
            <a:r>
              <a:rPr lang="en-GB" dirty="0" err="1" smtClean="0">
                <a:solidFill>
                  <a:srgbClr val="FF0000"/>
                </a:solidFill>
              </a:rPr>
              <a:t>mins</a:t>
            </a:r>
            <a:endParaRPr lang="en-GB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Form groups of 4 – extract and discuss the important information you highlighted from this reading </a:t>
            </a:r>
          </a:p>
          <a:p>
            <a:endParaRPr lang="en-GB" dirty="0" smtClean="0"/>
          </a:p>
          <a:p>
            <a:endParaRPr lang="en-GB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</a:rPr>
              <a:t>3-step interview or other strategy - 5 </a:t>
            </a:r>
            <a:r>
              <a:rPr lang="en-GB" dirty="0" err="1" smtClean="0">
                <a:solidFill>
                  <a:srgbClr val="FF0000"/>
                </a:solidFill>
              </a:rPr>
              <a:t>mins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/>
              <a:t>Whole Group Task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800" dirty="0" smtClean="0"/>
          </a:p>
          <a:p>
            <a:pPr>
              <a:buNone/>
            </a:pPr>
            <a:r>
              <a:rPr lang="en-GB" sz="2800" dirty="0" smtClean="0"/>
              <a:t>View Video clips: </a:t>
            </a:r>
          </a:p>
          <a:p>
            <a:pPr>
              <a:buNone/>
            </a:pPr>
            <a:endParaRPr lang="en-GB" sz="2800" dirty="0" smtClean="0"/>
          </a:p>
          <a:p>
            <a:r>
              <a:rPr lang="en-GB" sz="2800" dirty="0" smtClean="0"/>
              <a:t>7.1- De Bono - discrete teaching</a:t>
            </a:r>
          </a:p>
          <a:p>
            <a:r>
              <a:rPr lang="en-GB" sz="2800" dirty="0">
                <a:hlinkClick r:id="rId3"/>
              </a:rPr>
              <a:t>http://</a:t>
            </a:r>
            <a:r>
              <a:rPr lang="en-GB" sz="2800" dirty="0" smtClean="0">
                <a:hlinkClick r:id="rId3"/>
              </a:rPr>
              <a:t>youtu.be/j4KuJq4x8Lw</a:t>
            </a:r>
            <a:r>
              <a:rPr lang="en-GB" sz="2800" dirty="0" smtClean="0"/>
              <a:t> </a:t>
            </a:r>
          </a:p>
          <a:p>
            <a:r>
              <a:rPr lang="en-GB" sz="2800" dirty="0" smtClean="0"/>
              <a:t>7.2 - Carol McGuiness – considering the options</a:t>
            </a:r>
          </a:p>
          <a:p>
            <a:r>
              <a:rPr lang="en-GB" sz="2800" dirty="0">
                <a:hlinkClick r:id="rId4"/>
              </a:rPr>
              <a:t>http://</a:t>
            </a:r>
            <a:r>
              <a:rPr lang="en-GB" sz="2800" dirty="0" smtClean="0">
                <a:hlinkClick r:id="rId4"/>
              </a:rPr>
              <a:t>youtu.be/e7v5FYeN9jU</a:t>
            </a:r>
            <a:r>
              <a:rPr lang="en-GB" sz="2800" dirty="0" smtClean="0"/>
              <a:t> </a:t>
            </a:r>
          </a:p>
          <a:p>
            <a:r>
              <a:rPr lang="en-GB" sz="2800" dirty="0" smtClean="0"/>
              <a:t>7.3 – David Perkins - offering an organic  and integrated </a:t>
            </a:r>
            <a:r>
              <a:rPr lang="en-GB" sz="2800" dirty="0"/>
              <a:t>approach </a:t>
            </a:r>
            <a:r>
              <a:rPr lang="en-GB" sz="2800" dirty="0">
                <a:hlinkClick r:id="rId5"/>
              </a:rPr>
              <a:t>http://</a:t>
            </a:r>
            <a:r>
              <a:rPr lang="en-GB" sz="2800" dirty="0" smtClean="0">
                <a:hlinkClick r:id="rId5"/>
              </a:rPr>
              <a:t>youtu.be/9WZdX77MEk8</a:t>
            </a:r>
            <a:r>
              <a:rPr lang="en-GB" sz="2800" dirty="0" smtClean="0"/>
              <a:t> </a:t>
            </a:r>
          </a:p>
          <a:p>
            <a:pPr>
              <a:buNone/>
            </a:pPr>
            <a:endParaRPr lang="en-GB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GB" sz="2800" dirty="0" smtClean="0">
                <a:solidFill>
                  <a:srgbClr val="FF0000"/>
                </a:solidFill>
              </a:rPr>
              <a:t>Brief sharing of reactions to these - 2 </a:t>
            </a:r>
            <a:r>
              <a:rPr lang="en-GB" sz="2800" dirty="0" err="1" smtClean="0">
                <a:solidFill>
                  <a:srgbClr val="FF0000"/>
                </a:solidFill>
              </a:rPr>
              <a:t>mins</a:t>
            </a:r>
            <a:endParaRPr lang="en-GB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GB" sz="2800" dirty="0" smtClean="0"/>
              <a:t> </a:t>
            </a:r>
          </a:p>
          <a:p>
            <a:pPr>
              <a:buNone/>
            </a:pP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PowerPoint Templates">
  <a:themeElements>
    <a:clrScheme name="Master PowerPoint Templat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PowerPoint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PowerPoint Templa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PowerPoint Templat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PowerPoint Templat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PowerPoint Templat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PowerPoint Templat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PowerPoint Templat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PowerPoint Templat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PowerPoint Templat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PowerPoint Templat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PowerPoint Templat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PowerPoint Templat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PowerPoint Templat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PowerPoint Templates</Template>
  <TotalTime>1188</TotalTime>
  <Words>730</Words>
  <Application>Microsoft Office PowerPoint</Application>
  <PresentationFormat>On-screen Show (4:3)</PresentationFormat>
  <Paragraphs>100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Master PowerPoint Templates</vt:lpstr>
      <vt:lpstr>3_Custom Design</vt:lpstr>
      <vt:lpstr>   Planning Higher Order Skills  into  Teaching for Deep Learning   </vt:lpstr>
      <vt:lpstr>Reflective Questions</vt:lpstr>
      <vt:lpstr>Learning Intention</vt:lpstr>
      <vt:lpstr>Success Criteria</vt:lpstr>
      <vt:lpstr>Impact</vt:lpstr>
      <vt:lpstr>Format :</vt:lpstr>
      <vt:lpstr>Pre-task</vt:lpstr>
      <vt:lpstr>Individual &amp; Group Tasks</vt:lpstr>
      <vt:lpstr>Whole Group Task</vt:lpstr>
      <vt:lpstr>Groups of 4</vt:lpstr>
      <vt:lpstr>Extension Suggestions?</vt:lpstr>
      <vt:lpstr>Teacher Action Plan?</vt:lpstr>
      <vt:lpstr>Evaluation</vt:lpstr>
    </vt:vector>
  </TitlesOfParts>
  <Company>Education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stquicat02</dc:creator>
  <cp:lastModifiedBy>Yvonne McBlain</cp:lastModifiedBy>
  <cp:revision>103</cp:revision>
  <dcterms:created xsi:type="dcterms:W3CDTF">2010-02-18T09:46:10Z</dcterms:created>
  <dcterms:modified xsi:type="dcterms:W3CDTF">2013-12-19T11:27:39Z</dcterms:modified>
</cp:coreProperties>
</file>