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5" autoAdjust="0"/>
    <p:restoredTop sz="94660"/>
  </p:normalViewPr>
  <p:slideViewPr>
    <p:cSldViewPr>
      <p:cViewPr varScale="1">
        <p:scale>
          <a:sx n="68" d="100"/>
          <a:sy n="68" d="100"/>
        </p:scale>
        <p:origin x="-4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DD39ED-D8E9-4555-B662-19F35BABA2F5}" type="datetimeFigureOut">
              <a:rPr lang="en-US" smtClean="0"/>
              <a:t>2/12/2013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89D902-0D5B-49B1-9C40-670357EE26CD}"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E0B10AF-05C5-403F-AE37-8F0D04982A8D}" type="datetimeFigureOut">
              <a:rPr lang="en-US" smtClean="0"/>
              <a:t>2/12/2013</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247AB1F6-2DFA-4E08-946B-EDC0B6C5621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0B10AF-05C5-403F-AE37-8F0D04982A8D}" type="datetimeFigureOut">
              <a:rPr lang="en-US" smtClean="0"/>
              <a:t>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0B10AF-05C5-403F-AE37-8F0D04982A8D}" type="datetimeFigureOut">
              <a:rPr lang="en-US" smtClean="0"/>
              <a:t>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0B10AF-05C5-403F-AE37-8F0D04982A8D}" type="datetimeFigureOut">
              <a:rPr lang="en-US" smtClean="0"/>
              <a:t>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0B10AF-05C5-403F-AE37-8F0D04982A8D}" type="datetimeFigureOut">
              <a:rPr lang="en-US" smtClean="0"/>
              <a:t>2/12/2013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7AB1F6-2DFA-4E08-946B-EDC0B6C56218}"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0B10AF-05C5-403F-AE37-8F0D04982A8D}" type="datetimeFigureOut">
              <a:rPr lang="en-US" smtClean="0"/>
              <a:t>2/12/2013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E0B10AF-05C5-403F-AE37-8F0D04982A8D}" type="datetimeFigureOut">
              <a:rPr lang="en-US" smtClean="0"/>
              <a:t>2/12/2013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0B10AF-05C5-403F-AE37-8F0D04982A8D}" type="datetimeFigureOut">
              <a:rPr lang="en-US" smtClean="0"/>
              <a:t>2/12/2013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B10AF-05C5-403F-AE37-8F0D04982A8D}" type="datetimeFigureOut">
              <a:rPr lang="en-US" smtClean="0"/>
              <a:t>2/12/2013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0B10AF-05C5-403F-AE37-8F0D04982A8D}" type="datetimeFigureOut">
              <a:rPr lang="en-US" smtClean="0"/>
              <a:t>2/12/2013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7AB1F6-2DFA-4E08-946B-EDC0B6C5621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0B10AF-05C5-403F-AE37-8F0D04982A8D}" type="datetimeFigureOut">
              <a:rPr lang="en-US" smtClean="0"/>
              <a:t>2/12/2013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247AB1F6-2DFA-4E08-946B-EDC0B6C56218}"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E0B10AF-05C5-403F-AE37-8F0D04982A8D}" type="datetimeFigureOut">
              <a:rPr lang="en-US" smtClean="0"/>
              <a:t>2/12/2013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7AB1F6-2DFA-4E08-946B-EDC0B6C56218}"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H="1" flipV="1">
            <a:off x="-1000164" y="1500174"/>
            <a:ext cx="1685964" cy="630251"/>
          </a:xfrm>
        </p:spPr>
        <p:txBody>
          <a:bodyPr>
            <a:normAutofit fontScale="90000"/>
          </a:bodyPr>
          <a:lstStyle/>
          <a:p>
            <a:endParaRPr lang="en-GB" dirty="0"/>
          </a:p>
        </p:txBody>
      </p:sp>
      <p:sp>
        <p:nvSpPr>
          <p:cNvPr id="3" name="Subtitle 2"/>
          <p:cNvSpPr>
            <a:spLocks noGrp="1"/>
          </p:cNvSpPr>
          <p:nvPr>
            <p:ph type="subTitle" idx="1"/>
          </p:nvPr>
        </p:nvSpPr>
        <p:spPr/>
        <p:txBody>
          <a:bodyPr>
            <a:normAutofit/>
          </a:bodyPr>
          <a:lstStyle/>
          <a:p>
            <a:pPr algn="ctr"/>
            <a:endParaRPr lang="en-GB" sz="4400" dirty="0" smtClean="0">
              <a:solidFill>
                <a:schemeClr val="tx1"/>
              </a:solidFill>
            </a:endParaRPr>
          </a:p>
          <a:p>
            <a:pPr algn="ctr"/>
            <a:r>
              <a:rPr lang="en-GB" sz="4400" dirty="0" smtClean="0">
                <a:solidFill>
                  <a:schemeClr val="tx1"/>
                </a:solidFill>
              </a:rPr>
              <a:t>Parental Involvement</a:t>
            </a:r>
            <a:endParaRPr lang="en-GB" sz="4400" dirty="0">
              <a:solidFill>
                <a:schemeClr val="tx1"/>
              </a:solidFill>
            </a:endParaRPr>
          </a:p>
        </p:txBody>
      </p:sp>
      <p:sp>
        <p:nvSpPr>
          <p:cNvPr id="4" name="Rectangle 2"/>
          <p:cNvSpPr txBox="1">
            <a:spLocks noChangeArrowheads="1"/>
          </p:cNvSpPr>
          <p:nvPr/>
        </p:nvSpPr>
        <p:spPr>
          <a:xfrm>
            <a:off x="685800" y="1692275"/>
            <a:ext cx="7772400" cy="17367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400" b="0" i="0" u="none" strike="noStrike" kern="1200" cap="none" spc="0" normalizeH="0" baseline="0" noProof="0" dirty="0" smtClean="0">
              <a:ln>
                <a:noFill/>
              </a:ln>
              <a:solidFill>
                <a:schemeClr val="tx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0" i="0" u="none" strike="noStrike" kern="1200" cap="none" spc="0" normalizeH="0" baseline="0" noProof="0" dirty="0" smtClean="0">
                <a:ln>
                  <a:noFill/>
                </a:ln>
                <a:solidFill>
                  <a:schemeClr val="tx1"/>
                </a:solidFill>
                <a:effectLst/>
                <a:uLnTx/>
                <a:uFillTx/>
                <a:latin typeface="+mj-lt"/>
                <a:ea typeface="+mj-ea"/>
                <a:cs typeface="+mj-cs"/>
              </a:rPr>
              <a:t>Stenhousemuir Primary</a:t>
            </a:r>
          </a:p>
        </p:txBody>
      </p:sp>
      <p:sp>
        <p:nvSpPr>
          <p:cNvPr id="5" name="Rectangle 3"/>
          <p:cNvSpPr txBox="1">
            <a:spLocks noChangeArrowheads="1"/>
          </p:cNvSpPr>
          <p:nvPr/>
        </p:nvSpPr>
        <p:spPr>
          <a:xfrm>
            <a:off x="1371600" y="3886200"/>
            <a:ext cx="6400800" cy="1752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pic>
        <p:nvPicPr>
          <p:cNvPr id="6" name="Picture 40" descr="Stenhousemuir crest"/>
          <p:cNvPicPr>
            <a:picLocks noChangeAspect="1" noChangeArrowheads="1"/>
          </p:cNvPicPr>
          <p:nvPr/>
        </p:nvPicPr>
        <p:blipFill>
          <a:blip r:embed="rId2" cstate="print"/>
          <a:srcRect/>
          <a:stretch>
            <a:fillRect/>
          </a:stretch>
        </p:blipFill>
        <p:spPr bwMode="auto">
          <a:xfrm>
            <a:off x="3132138" y="333375"/>
            <a:ext cx="2524125"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solidFill>
                  <a:schemeClr val="bg1"/>
                </a:solidFill>
                <a:effectLst/>
              </a:rPr>
              <a:t> </a:t>
            </a:r>
            <a:r>
              <a:rPr lang="en-GB" dirty="0" err="1" smtClean="0">
                <a:solidFill>
                  <a:schemeClr val="bg1"/>
                </a:solidFill>
                <a:effectLst/>
              </a:rPr>
              <a:t>Intoductions</a:t>
            </a:r>
            <a:r>
              <a:rPr lang="en-GB" dirty="0" smtClean="0">
                <a:solidFill>
                  <a:schemeClr val="bg1"/>
                </a:solidFill>
                <a:effectLst/>
              </a:rPr>
              <a:t> </a:t>
            </a:r>
            <a:br>
              <a:rPr lang="en-GB" dirty="0" smtClean="0">
                <a:solidFill>
                  <a:schemeClr val="bg1"/>
                </a:solidFill>
                <a:effectLst/>
              </a:rPr>
            </a:br>
            <a:endParaRPr lang="en-GB" dirty="0">
              <a:solidFill>
                <a:schemeClr val="bg1"/>
              </a:solidFill>
              <a:effectLst/>
            </a:endParaRPr>
          </a:p>
        </p:txBody>
      </p:sp>
      <p:sp>
        <p:nvSpPr>
          <p:cNvPr id="3" name="Subtitle 2"/>
          <p:cNvSpPr>
            <a:spLocks noGrp="1"/>
          </p:cNvSpPr>
          <p:nvPr>
            <p:ph type="subTitle" idx="1"/>
          </p:nvPr>
        </p:nvSpPr>
        <p:spPr>
          <a:xfrm>
            <a:off x="571472" y="3214686"/>
            <a:ext cx="7854696" cy="1752600"/>
          </a:xfrm>
        </p:spPr>
        <p:txBody>
          <a:bodyPr/>
          <a:lstStyle/>
          <a:p>
            <a:pPr algn="l"/>
            <a:r>
              <a:rPr lang="en-GB" sz="3600" dirty="0" smtClean="0">
                <a:solidFill>
                  <a:schemeClr val="bg1"/>
                </a:solidFill>
              </a:rPr>
              <a:t>TASK</a:t>
            </a:r>
            <a:r>
              <a:rPr lang="en-GB" dirty="0" smtClean="0">
                <a:solidFill>
                  <a:schemeClr val="bg1"/>
                </a:solidFill>
              </a:rPr>
              <a:t>:  Share with your partner an example of a parent that you have found it difficult to engage with or challenging to manage.</a:t>
            </a:r>
            <a:endParaRPr lang="en-GB"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sz="2800" dirty="0" smtClean="0">
                <a:solidFill>
                  <a:schemeClr val="bg1"/>
                </a:solidFill>
              </a:rPr>
              <a:t>The higher the level of attainment, the more parents get involved.’</a:t>
            </a:r>
            <a:br>
              <a:rPr lang="en-GB" sz="2800" dirty="0" smtClean="0">
                <a:solidFill>
                  <a:schemeClr val="bg1"/>
                </a:solidFill>
              </a:rPr>
            </a:br>
            <a:r>
              <a:rPr lang="en-GB" sz="2800" dirty="0" smtClean="0">
                <a:solidFill>
                  <a:schemeClr val="bg1"/>
                </a:solidFill>
              </a:rPr>
              <a:t>				</a:t>
            </a:r>
            <a:r>
              <a:rPr lang="en-GB" sz="2800" dirty="0" err="1" smtClean="0">
                <a:solidFill>
                  <a:schemeClr val="bg1"/>
                </a:solidFill>
              </a:rPr>
              <a:t>Desforges</a:t>
            </a:r>
            <a:r>
              <a:rPr lang="en-GB" sz="2800" dirty="0" smtClean="0">
                <a:solidFill>
                  <a:schemeClr val="bg1"/>
                </a:solidFill>
              </a:rPr>
              <a:t> &amp; </a:t>
            </a:r>
            <a:r>
              <a:rPr lang="en-GB" sz="2800" dirty="0" err="1" smtClean="0">
                <a:solidFill>
                  <a:schemeClr val="bg1"/>
                </a:solidFill>
              </a:rPr>
              <a:t>Aboucher</a:t>
            </a:r>
            <a:r>
              <a:rPr lang="en-GB" sz="2800" dirty="0" smtClean="0">
                <a:solidFill>
                  <a:schemeClr val="bg1"/>
                </a:solidFill>
              </a:rPr>
              <a:t> (2003)</a:t>
            </a:r>
            <a:r>
              <a:rPr lang="en-GB" sz="1600" dirty="0" smtClean="0"/>
              <a:t/>
            </a:r>
            <a:br>
              <a:rPr lang="en-GB" sz="1600" dirty="0" smtClean="0"/>
            </a:br>
            <a:endParaRPr lang="en-GB" sz="1600" dirty="0">
              <a:solidFill>
                <a:schemeClr val="bg1"/>
              </a:solidFill>
            </a:endParaRPr>
          </a:p>
        </p:txBody>
      </p:sp>
      <p:sp>
        <p:nvSpPr>
          <p:cNvPr id="7" name="Subtitle 6"/>
          <p:cNvSpPr>
            <a:spLocks noGrp="1"/>
          </p:cNvSpPr>
          <p:nvPr>
            <p:ph type="subTitle" idx="1"/>
          </p:nvPr>
        </p:nvSpPr>
        <p:spPr>
          <a:xfrm>
            <a:off x="533400" y="3571876"/>
            <a:ext cx="7854696" cy="2000264"/>
          </a:xfrm>
        </p:spPr>
        <p:txBody>
          <a:bodyPr/>
          <a:lstStyle/>
          <a:p>
            <a:pPr algn="ctr"/>
            <a:r>
              <a:rPr lang="en-GB" dirty="0" smtClean="0">
                <a:solidFill>
                  <a:schemeClr val="bg1"/>
                </a:solidFill>
              </a:rPr>
              <a:t>If all the parents of Stenhousemuir Primary feel that they are part of the community of the school they will be more involved and essentially more equipped to support their child’s learning.</a:t>
            </a:r>
          </a:p>
          <a:p>
            <a:pPr algn="ctr"/>
            <a:endParaRPr lang="en-GB"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sz="5400" dirty="0" smtClean="0">
                <a:solidFill>
                  <a:schemeClr val="bg1"/>
                </a:solidFill>
              </a:rPr>
              <a:t>Parenthood</a:t>
            </a:r>
            <a:endParaRPr lang="en-GB" dirty="0"/>
          </a:p>
        </p:txBody>
      </p:sp>
      <p:sp>
        <p:nvSpPr>
          <p:cNvPr id="3" name="Subtitle 2"/>
          <p:cNvSpPr>
            <a:spLocks noGrp="1"/>
          </p:cNvSpPr>
          <p:nvPr>
            <p:ph type="subTitle" idx="1"/>
          </p:nvPr>
        </p:nvSpPr>
        <p:spPr/>
        <p:txBody>
          <a:bodyPr/>
          <a:lstStyle/>
          <a:p>
            <a:endParaRPr lang="en-GB" dirty="0"/>
          </a:p>
        </p:txBody>
      </p:sp>
      <p:pic>
        <p:nvPicPr>
          <p:cNvPr id="4" name="Picture 4" descr="C:\Users\stjarlau01\AppData\Local\Microsoft\Windows\Temporary Internet Files\Content.IE5\15LQW26Z\MC900358769[1].wmf"/>
          <p:cNvPicPr>
            <a:picLocks noChangeAspect="1" noChangeArrowheads="1"/>
          </p:cNvPicPr>
          <p:nvPr/>
        </p:nvPicPr>
        <p:blipFill>
          <a:blip r:embed="rId2" cstate="print"/>
          <a:srcRect/>
          <a:stretch>
            <a:fillRect/>
          </a:stretch>
        </p:blipFill>
        <p:spPr bwMode="auto">
          <a:xfrm>
            <a:off x="3929058" y="3286124"/>
            <a:ext cx="1346911" cy="186720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00042"/>
            <a:ext cx="7851648" cy="1714512"/>
          </a:xfrm>
        </p:spPr>
        <p:txBody>
          <a:bodyPr>
            <a:normAutofit/>
          </a:bodyPr>
          <a:lstStyle/>
          <a:p>
            <a:pPr algn="ctr"/>
            <a:r>
              <a:rPr lang="en-GB" sz="4400" dirty="0" smtClean="0">
                <a:solidFill>
                  <a:schemeClr val="bg1"/>
                </a:solidFill>
              </a:rPr>
              <a:t>Barriers to Parental Involvement</a:t>
            </a:r>
            <a:endParaRPr lang="en-GB" sz="4400" dirty="0">
              <a:solidFill>
                <a:schemeClr val="bg1"/>
              </a:solidFill>
            </a:endParaRPr>
          </a:p>
        </p:txBody>
      </p:sp>
      <p:sp>
        <p:nvSpPr>
          <p:cNvPr id="3" name="Subtitle 2"/>
          <p:cNvSpPr>
            <a:spLocks noGrp="1"/>
          </p:cNvSpPr>
          <p:nvPr>
            <p:ph type="subTitle" idx="1"/>
          </p:nvPr>
        </p:nvSpPr>
        <p:spPr>
          <a:xfrm>
            <a:off x="533400" y="2214554"/>
            <a:ext cx="7854696" cy="3429024"/>
          </a:xfrm>
        </p:spPr>
        <p:txBody>
          <a:bodyPr>
            <a:normAutofit/>
          </a:bodyPr>
          <a:lstStyle/>
          <a:p>
            <a:pPr algn="l">
              <a:buFont typeface="Arial" pitchFamily="34" charset="0"/>
              <a:buChar char="•"/>
            </a:pPr>
            <a:r>
              <a:rPr lang="en-GB" dirty="0" smtClean="0">
                <a:solidFill>
                  <a:schemeClr val="bg1"/>
                </a:solidFill>
              </a:rPr>
              <a:t>Poverty and social chaos</a:t>
            </a:r>
          </a:p>
          <a:p>
            <a:pPr algn="l">
              <a:buFont typeface="Arial" pitchFamily="34" charset="0"/>
              <a:buChar char="•"/>
            </a:pPr>
            <a:r>
              <a:rPr lang="en-GB" dirty="0" smtClean="0">
                <a:solidFill>
                  <a:schemeClr val="bg1"/>
                </a:solidFill>
              </a:rPr>
              <a:t>Substance abuse</a:t>
            </a:r>
          </a:p>
          <a:p>
            <a:pPr algn="l">
              <a:buFont typeface="Arial" pitchFamily="34" charset="0"/>
              <a:buChar char="•"/>
            </a:pPr>
            <a:r>
              <a:rPr lang="en-GB" dirty="0" smtClean="0">
                <a:solidFill>
                  <a:schemeClr val="bg1"/>
                </a:solidFill>
              </a:rPr>
              <a:t>Depression</a:t>
            </a:r>
          </a:p>
          <a:p>
            <a:pPr algn="l">
              <a:buFont typeface="Arial" pitchFamily="34" charset="0"/>
              <a:buChar char="•"/>
            </a:pPr>
            <a:r>
              <a:rPr lang="en-GB" dirty="0" smtClean="0">
                <a:solidFill>
                  <a:schemeClr val="bg1"/>
                </a:solidFill>
              </a:rPr>
              <a:t>The challenging child</a:t>
            </a:r>
          </a:p>
          <a:p>
            <a:pPr algn="l">
              <a:buFont typeface="Arial" pitchFamily="34" charset="0"/>
              <a:buChar char="•"/>
            </a:pPr>
            <a:r>
              <a:rPr lang="en-GB" dirty="0" smtClean="0">
                <a:solidFill>
                  <a:schemeClr val="bg1"/>
                </a:solidFill>
              </a:rPr>
              <a:t>Lack of confidence /knowledge</a:t>
            </a:r>
          </a:p>
          <a:p>
            <a:pPr algn="l">
              <a:buFont typeface="Arial" pitchFamily="34" charset="0"/>
              <a:buChar char="•"/>
            </a:pPr>
            <a:r>
              <a:rPr lang="en-GB" dirty="0" smtClean="0">
                <a:solidFill>
                  <a:schemeClr val="bg1"/>
                </a:solidFill>
              </a:rPr>
              <a:t>Alternative values</a:t>
            </a:r>
          </a:p>
          <a:p>
            <a:pPr algn="l">
              <a:buFont typeface="Arial" pitchFamily="34" charset="0"/>
              <a:buChar char="•"/>
            </a:pPr>
            <a:r>
              <a:rPr lang="en-GB" dirty="0" smtClean="0">
                <a:solidFill>
                  <a:schemeClr val="bg1"/>
                </a:solidFill>
              </a:rPr>
              <a:t>Barriers set up by the professional</a:t>
            </a:r>
            <a:endParaRPr lang="en-GB"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42918"/>
            <a:ext cx="7851648" cy="1428760"/>
          </a:xfrm>
        </p:spPr>
        <p:txBody>
          <a:bodyPr>
            <a:normAutofit/>
          </a:bodyPr>
          <a:lstStyle/>
          <a:p>
            <a:pPr algn="ctr"/>
            <a:r>
              <a:rPr lang="en-GB" dirty="0" smtClean="0">
                <a:solidFill>
                  <a:schemeClr val="bg1"/>
                </a:solidFill>
              </a:rPr>
              <a:t>What we did</a:t>
            </a:r>
            <a:endParaRPr lang="en-GB" dirty="0">
              <a:solidFill>
                <a:schemeClr val="bg1"/>
              </a:solidFill>
            </a:endParaRPr>
          </a:p>
        </p:txBody>
      </p:sp>
      <p:sp>
        <p:nvSpPr>
          <p:cNvPr id="3" name="Subtitle 2"/>
          <p:cNvSpPr>
            <a:spLocks noGrp="1"/>
          </p:cNvSpPr>
          <p:nvPr>
            <p:ph type="subTitle" idx="1"/>
          </p:nvPr>
        </p:nvSpPr>
        <p:spPr>
          <a:xfrm>
            <a:off x="533400" y="2214554"/>
            <a:ext cx="7854696" cy="3643338"/>
          </a:xfrm>
        </p:spPr>
        <p:txBody>
          <a:bodyPr/>
          <a:lstStyle/>
          <a:p>
            <a:pPr algn="l">
              <a:buFont typeface="Arial" pitchFamily="34" charset="0"/>
              <a:buChar char="•"/>
            </a:pPr>
            <a:r>
              <a:rPr lang="en-GB" dirty="0" smtClean="0">
                <a:solidFill>
                  <a:schemeClr val="bg1"/>
                </a:solidFill>
              </a:rPr>
              <a:t>Weekly parents group</a:t>
            </a:r>
          </a:p>
          <a:p>
            <a:pPr algn="l">
              <a:buFont typeface="Arial" pitchFamily="34" charset="0"/>
              <a:buChar char="•"/>
            </a:pPr>
            <a:r>
              <a:rPr lang="en-GB" dirty="0" smtClean="0">
                <a:solidFill>
                  <a:schemeClr val="bg1"/>
                </a:solidFill>
              </a:rPr>
              <a:t>Joint in-service day working</a:t>
            </a:r>
          </a:p>
          <a:p>
            <a:pPr algn="l">
              <a:buFont typeface="Arial" pitchFamily="34" charset="0"/>
              <a:buChar char="•"/>
            </a:pPr>
            <a:r>
              <a:rPr lang="en-GB" dirty="0" smtClean="0">
                <a:solidFill>
                  <a:schemeClr val="bg1"/>
                </a:solidFill>
              </a:rPr>
              <a:t>Parents shadowing</a:t>
            </a:r>
          </a:p>
          <a:p>
            <a:pPr algn="l">
              <a:buFont typeface="Arial" pitchFamily="34" charset="0"/>
              <a:buChar char="•"/>
            </a:pPr>
            <a:r>
              <a:rPr lang="en-GB" dirty="0" smtClean="0">
                <a:solidFill>
                  <a:schemeClr val="bg1"/>
                </a:solidFill>
              </a:rPr>
              <a:t>Increased focus on involving parents in classroom learning</a:t>
            </a:r>
          </a:p>
          <a:p>
            <a:pPr algn="l">
              <a:buFont typeface="Arial" pitchFamily="34" charset="0"/>
              <a:buChar char="•"/>
            </a:pPr>
            <a:r>
              <a:rPr lang="en-GB" dirty="0" smtClean="0">
                <a:solidFill>
                  <a:schemeClr val="bg1"/>
                </a:solidFill>
              </a:rPr>
              <a:t>Working parents drop-ins</a:t>
            </a:r>
          </a:p>
          <a:p>
            <a:pPr algn="l">
              <a:buFont typeface="Arial" pitchFamily="34" charset="0"/>
              <a:buChar char="•"/>
            </a:pPr>
            <a:r>
              <a:rPr lang="en-GB" dirty="0" smtClean="0">
                <a:solidFill>
                  <a:schemeClr val="bg1"/>
                </a:solidFill>
              </a:rPr>
              <a:t>Twitter</a:t>
            </a:r>
          </a:p>
          <a:p>
            <a:pPr algn="l">
              <a:buFontTx/>
              <a:buChar char="-"/>
            </a:pPr>
            <a:endParaRPr lang="en-GB"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85794"/>
            <a:ext cx="7851648" cy="1643074"/>
          </a:xfrm>
        </p:spPr>
        <p:txBody>
          <a:bodyPr/>
          <a:lstStyle/>
          <a:p>
            <a:pPr algn="ctr"/>
            <a:r>
              <a:rPr lang="en-GB" dirty="0" smtClean="0">
                <a:solidFill>
                  <a:schemeClr val="bg1"/>
                </a:solidFill>
              </a:rPr>
              <a:t>Challenges</a:t>
            </a:r>
            <a:endParaRPr lang="en-GB" dirty="0">
              <a:solidFill>
                <a:schemeClr val="bg1"/>
              </a:solidFill>
            </a:endParaRPr>
          </a:p>
        </p:txBody>
      </p:sp>
      <p:sp>
        <p:nvSpPr>
          <p:cNvPr id="3" name="Subtitle 2"/>
          <p:cNvSpPr>
            <a:spLocks noGrp="1"/>
          </p:cNvSpPr>
          <p:nvPr>
            <p:ph type="subTitle" idx="1"/>
          </p:nvPr>
        </p:nvSpPr>
        <p:spPr>
          <a:xfrm>
            <a:off x="533400" y="2500306"/>
            <a:ext cx="7854696" cy="2480830"/>
          </a:xfrm>
        </p:spPr>
        <p:txBody>
          <a:bodyPr/>
          <a:lstStyle/>
          <a:p>
            <a:pPr algn="l">
              <a:buFont typeface="Arial" pitchFamily="34" charset="0"/>
              <a:buChar char="•"/>
            </a:pPr>
            <a:r>
              <a:rPr lang="en-GB" dirty="0" smtClean="0">
                <a:solidFill>
                  <a:schemeClr val="bg1"/>
                </a:solidFill>
              </a:rPr>
              <a:t>Varied parent body</a:t>
            </a:r>
          </a:p>
          <a:p>
            <a:pPr algn="l">
              <a:buFont typeface="Arial" pitchFamily="34" charset="0"/>
              <a:buChar char="•"/>
            </a:pPr>
            <a:r>
              <a:rPr lang="en-GB" dirty="0" smtClean="0">
                <a:solidFill>
                  <a:schemeClr val="bg1"/>
                </a:solidFill>
              </a:rPr>
              <a:t>Parent code of conduct</a:t>
            </a:r>
          </a:p>
          <a:p>
            <a:pPr algn="l">
              <a:buFont typeface="Arial" pitchFamily="34" charset="0"/>
              <a:buChar char="•"/>
            </a:pPr>
            <a:r>
              <a:rPr lang="en-GB" dirty="0" smtClean="0">
                <a:solidFill>
                  <a:schemeClr val="bg1"/>
                </a:solidFill>
              </a:rPr>
              <a:t>Finding out why they don’t engage</a:t>
            </a:r>
          </a:p>
          <a:p>
            <a:pPr algn="l">
              <a:buFont typeface="Arial" pitchFamily="34" charset="0"/>
              <a:buChar char="•"/>
            </a:pPr>
            <a:r>
              <a:rPr lang="en-GB" dirty="0" smtClean="0">
                <a:solidFill>
                  <a:schemeClr val="bg1"/>
                </a:solidFill>
              </a:rPr>
              <a:t>Time</a:t>
            </a:r>
          </a:p>
          <a:p>
            <a:pPr algn="l">
              <a:buFont typeface="Arial" pitchFamily="34" charset="0"/>
              <a:buChar char="•"/>
            </a:pPr>
            <a:r>
              <a:rPr lang="en-GB" smtClean="0">
                <a:solidFill>
                  <a:schemeClr val="bg1"/>
                </a:solidFill>
              </a:rPr>
              <a:t>Involving men</a:t>
            </a:r>
            <a:endParaRPr lang="en-GB"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85794"/>
            <a:ext cx="7851648" cy="1785950"/>
          </a:xfrm>
        </p:spPr>
        <p:txBody>
          <a:bodyPr/>
          <a:lstStyle/>
          <a:p>
            <a:pPr algn="ctr"/>
            <a:r>
              <a:rPr lang="en-GB" dirty="0" smtClean="0">
                <a:solidFill>
                  <a:schemeClr val="bg1"/>
                </a:solidFill>
              </a:rPr>
              <a:t>Impact</a:t>
            </a:r>
            <a:endParaRPr lang="en-GB" dirty="0">
              <a:solidFill>
                <a:schemeClr val="bg1"/>
              </a:solidFill>
            </a:endParaRPr>
          </a:p>
        </p:txBody>
      </p:sp>
      <p:sp>
        <p:nvSpPr>
          <p:cNvPr id="3" name="Subtitle 2"/>
          <p:cNvSpPr>
            <a:spLocks noGrp="1"/>
          </p:cNvSpPr>
          <p:nvPr>
            <p:ph type="subTitle" idx="1"/>
          </p:nvPr>
        </p:nvSpPr>
        <p:spPr>
          <a:xfrm>
            <a:off x="533400" y="2643182"/>
            <a:ext cx="7854696" cy="2337954"/>
          </a:xfrm>
        </p:spPr>
        <p:txBody>
          <a:bodyPr>
            <a:normAutofit lnSpcReduction="10000"/>
          </a:bodyPr>
          <a:lstStyle/>
          <a:p>
            <a:pPr algn="l">
              <a:buFont typeface="Arial" pitchFamily="34" charset="0"/>
              <a:buChar char="•"/>
            </a:pPr>
            <a:r>
              <a:rPr lang="en-GB" dirty="0" smtClean="0">
                <a:solidFill>
                  <a:schemeClr val="bg1"/>
                </a:solidFill>
              </a:rPr>
              <a:t>Breaking down barriers</a:t>
            </a:r>
          </a:p>
          <a:p>
            <a:pPr algn="l">
              <a:buFont typeface="Arial" pitchFamily="34" charset="0"/>
              <a:buChar char="•"/>
            </a:pPr>
            <a:r>
              <a:rPr lang="en-GB" dirty="0" smtClean="0">
                <a:solidFill>
                  <a:schemeClr val="bg1"/>
                </a:solidFill>
              </a:rPr>
              <a:t>More parents are visible in school</a:t>
            </a:r>
          </a:p>
          <a:p>
            <a:pPr algn="l">
              <a:buFont typeface="Arial" pitchFamily="34" charset="0"/>
              <a:buChar char="•"/>
            </a:pPr>
            <a:r>
              <a:rPr lang="en-GB" dirty="0" smtClean="0">
                <a:solidFill>
                  <a:schemeClr val="bg1"/>
                </a:solidFill>
              </a:rPr>
              <a:t>Strong relationships between parents and staff</a:t>
            </a:r>
          </a:p>
          <a:p>
            <a:pPr algn="l">
              <a:buFont typeface="Arial" pitchFamily="34" charset="0"/>
              <a:buChar char="•"/>
            </a:pPr>
            <a:r>
              <a:rPr lang="en-GB" dirty="0" smtClean="0">
                <a:solidFill>
                  <a:schemeClr val="bg1"/>
                </a:solidFill>
              </a:rPr>
              <a:t>Parental leadership</a:t>
            </a:r>
          </a:p>
          <a:p>
            <a:pPr algn="l">
              <a:buFont typeface="Arial" pitchFamily="34" charset="0"/>
              <a:buChar char="•"/>
            </a:pPr>
            <a:r>
              <a:rPr lang="en-GB" dirty="0" smtClean="0">
                <a:solidFill>
                  <a:schemeClr val="bg1"/>
                </a:solidFill>
              </a:rPr>
              <a:t>Impact on pupils and their family</a:t>
            </a:r>
            <a:endParaRPr lang="en-GB"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71546"/>
            <a:ext cx="7851648" cy="1428760"/>
          </a:xfrm>
        </p:spPr>
        <p:txBody>
          <a:bodyPr/>
          <a:lstStyle/>
          <a:p>
            <a:pPr algn="ctr"/>
            <a:r>
              <a:rPr lang="en-GB" dirty="0" smtClean="0">
                <a:solidFill>
                  <a:schemeClr val="bg1"/>
                </a:solidFill>
              </a:rPr>
              <a:t>Next Steps</a:t>
            </a:r>
            <a:endParaRPr lang="en-GB" dirty="0">
              <a:solidFill>
                <a:schemeClr val="bg1"/>
              </a:solidFill>
            </a:endParaRPr>
          </a:p>
        </p:txBody>
      </p:sp>
      <p:sp>
        <p:nvSpPr>
          <p:cNvPr id="3" name="Subtitle 2"/>
          <p:cNvSpPr>
            <a:spLocks noGrp="1"/>
          </p:cNvSpPr>
          <p:nvPr>
            <p:ph type="subTitle" idx="1"/>
          </p:nvPr>
        </p:nvSpPr>
        <p:spPr>
          <a:xfrm>
            <a:off x="533400" y="2857496"/>
            <a:ext cx="7854696" cy="2123640"/>
          </a:xfrm>
        </p:spPr>
        <p:txBody>
          <a:bodyPr/>
          <a:lstStyle/>
          <a:p>
            <a:pPr algn="l"/>
            <a:r>
              <a:rPr lang="en-GB" sz="3600" dirty="0" smtClean="0">
                <a:solidFill>
                  <a:schemeClr val="bg1"/>
                </a:solidFill>
              </a:rPr>
              <a:t>TASK</a:t>
            </a:r>
            <a:r>
              <a:rPr lang="en-GB" dirty="0" smtClean="0">
                <a:solidFill>
                  <a:schemeClr val="bg1"/>
                </a:solidFill>
              </a:rPr>
              <a:t>:  </a:t>
            </a:r>
            <a:r>
              <a:rPr lang="en-GB" dirty="0" smtClean="0">
                <a:solidFill>
                  <a:schemeClr val="bg1"/>
                </a:solidFill>
              </a:rPr>
              <a:t>Reflect on the parent that you spoke about at the start –could you have managed this situation differently?</a:t>
            </a:r>
            <a:endParaRPr lang="en-GB" dirty="0" smtClean="0">
              <a:solidFill>
                <a:schemeClr val="bg1"/>
              </a:solidFill>
            </a:endParaRPr>
          </a:p>
          <a:p>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TotalTime>
  <Words>194</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Slide 1</vt:lpstr>
      <vt:lpstr> Intoductions  </vt:lpstr>
      <vt:lpstr>The higher the level of attainment, the more parents get involved.’     Desforges &amp; Aboucher (2003) </vt:lpstr>
      <vt:lpstr>Parenthood</vt:lpstr>
      <vt:lpstr>Barriers to Parental Involvement</vt:lpstr>
      <vt:lpstr>What we did</vt:lpstr>
      <vt:lpstr>Challenges</vt:lpstr>
      <vt:lpstr>Impact</vt:lpstr>
      <vt:lpstr>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bob</dc:creator>
  <cp:lastModifiedBy>bob</cp:lastModifiedBy>
  <cp:revision>9</cp:revision>
  <dcterms:created xsi:type="dcterms:W3CDTF">2013-02-12T18:03:08Z</dcterms:created>
  <dcterms:modified xsi:type="dcterms:W3CDTF">2013-02-12T19:29:52Z</dcterms:modified>
</cp:coreProperties>
</file>