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5.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15" r:id="rId3"/>
    <p:sldId id="316" r:id="rId4"/>
    <p:sldId id="318" r:id="rId5"/>
    <p:sldId id="323" r:id="rId6"/>
    <p:sldId id="321" r:id="rId7"/>
    <p:sldId id="324" r:id="rId8"/>
    <p:sldId id="258" r:id="rId9"/>
    <p:sldId id="287" r:id="rId10"/>
    <p:sldId id="302" r:id="rId11"/>
    <p:sldId id="288" r:id="rId12"/>
    <p:sldId id="300" r:id="rId13"/>
    <p:sldId id="289" r:id="rId14"/>
    <p:sldId id="301" r:id="rId15"/>
    <p:sldId id="290" r:id="rId16"/>
    <p:sldId id="303" r:id="rId17"/>
    <p:sldId id="291" r:id="rId18"/>
    <p:sldId id="304" r:id="rId19"/>
    <p:sldId id="292" r:id="rId20"/>
    <p:sldId id="305" r:id="rId21"/>
    <p:sldId id="293" r:id="rId22"/>
    <p:sldId id="306" r:id="rId23"/>
    <p:sldId id="294" r:id="rId24"/>
    <p:sldId id="307" r:id="rId25"/>
    <p:sldId id="295" r:id="rId26"/>
    <p:sldId id="308" r:id="rId27"/>
    <p:sldId id="296" r:id="rId28"/>
    <p:sldId id="309" r:id="rId29"/>
    <p:sldId id="297" r:id="rId30"/>
    <p:sldId id="310" r:id="rId31"/>
    <p:sldId id="298" r:id="rId32"/>
    <p:sldId id="311" r:id="rId33"/>
    <p:sldId id="3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E76E3-D29B-4F91-A5A7-AB6CF0994C79}" type="datetimeFigureOut">
              <a:rPr lang="en-GB" smtClean="0"/>
              <a:t>01/04/2021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AC3E4-B96F-4240-9DBE-822CC3306BED}" type="slidenum">
              <a:rPr lang="en-GB" smtClean="0"/>
              <a:t>‹#›</a:t>
            </a:fld>
            <a:endParaRPr lang="en-GB"/>
          </a:p>
        </p:txBody>
      </p:sp>
    </p:spTree>
    <p:extLst>
      <p:ext uri="{BB962C8B-B14F-4D97-AF65-F5344CB8AC3E}">
        <p14:creationId xmlns:p14="http://schemas.microsoft.com/office/powerpoint/2010/main" val="399885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pPr/>
              <a:t>2</a:t>
            </a:fld>
            <a:endParaRPr lang="en-US"/>
          </a:p>
        </p:txBody>
      </p:sp>
    </p:spTree>
    <p:extLst>
      <p:ext uri="{BB962C8B-B14F-4D97-AF65-F5344CB8AC3E}">
        <p14:creationId xmlns:p14="http://schemas.microsoft.com/office/powerpoint/2010/main" val="25814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pPr/>
              <a:t>4</a:t>
            </a:fld>
            <a:endParaRPr lang="en-US"/>
          </a:p>
        </p:txBody>
      </p:sp>
    </p:spTree>
    <p:extLst>
      <p:ext uri="{BB962C8B-B14F-4D97-AF65-F5344CB8AC3E}">
        <p14:creationId xmlns:p14="http://schemas.microsoft.com/office/powerpoint/2010/main" val="189208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pPr/>
              <a:t>5</a:t>
            </a:fld>
            <a:endParaRPr lang="en-US"/>
          </a:p>
        </p:txBody>
      </p:sp>
    </p:spTree>
    <p:extLst>
      <p:ext uri="{BB962C8B-B14F-4D97-AF65-F5344CB8AC3E}">
        <p14:creationId xmlns:p14="http://schemas.microsoft.com/office/powerpoint/2010/main" val="323492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FB92-AE1A-4387-A508-15EAB0920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E167D6-B3BB-43CE-94E3-32CF34DF3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01835A-A535-4DD6-869A-4024381B7BD8}"/>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5" name="Footer Placeholder 4">
            <a:extLst>
              <a:ext uri="{FF2B5EF4-FFF2-40B4-BE49-F238E27FC236}">
                <a16:creationId xmlns:a16="http://schemas.microsoft.com/office/drawing/2014/main" id="{A69326F4-7223-4D11-A524-DCC7BDBA8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1CAB4-BC43-4620-90BE-55D420F99147}"/>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84957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5FB1-C405-4846-A28F-C0CC57F6D5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FEF1A-8D7A-4740-B1DE-8573AEBA9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010F60-13E9-4278-950F-9267D12774C4}"/>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5" name="Footer Placeholder 4">
            <a:extLst>
              <a:ext uri="{FF2B5EF4-FFF2-40B4-BE49-F238E27FC236}">
                <a16:creationId xmlns:a16="http://schemas.microsoft.com/office/drawing/2014/main" id="{A5E8B92F-A2B8-46F8-8D63-001E11408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BEA4E7-7F6A-4311-B32D-EC4A2E499D71}"/>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28760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09C3C-3D9D-4647-86C0-16D052F46F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9155AD-53E1-429B-8292-A24B04925D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2DF3B-DCAD-4EE5-8792-BB4F12FE4AD7}"/>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5" name="Footer Placeholder 4">
            <a:extLst>
              <a:ext uri="{FF2B5EF4-FFF2-40B4-BE49-F238E27FC236}">
                <a16:creationId xmlns:a16="http://schemas.microsoft.com/office/drawing/2014/main" id="{046BD1A7-EABE-4587-AF2D-B296D10A33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1F72C-658A-4EA2-8E67-F4874188961B}"/>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54016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04BF-BF68-4120-B19F-C61D95FACE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0ABE03-0550-40DE-8EB2-986A5A6EB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9598D-28B0-42D3-9CBF-8FC9E409141D}"/>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5" name="Footer Placeholder 4">
            <a:extLst>
              <a:ext uri="{FF2B5EF4-FFF2-40B4-BE49-F238E27FC236}">
                <a16:creationId xmlns:a16="http://schemas.microsoft.com/office/drawing/2014/main" id="{840A8288-2EC8-43E7-A190-526EE01AB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B5C71-02D8-40F9-8A1F-F3B903C31F60}"/>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325648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E9F9-2860-47B4-8A4A-CDD2AF40E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35A0BE-EEFF-482B-A78C-9FB765D583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31D198-7141-4D97-B280-CFF4981CB94F}"/>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5" name="Footer Placeholder 4">
            <a:extLst>
              <a:ext uri="{FF2B5EF4-FFF2-40B4-BE49-F238E27FC236}">
                <a16:creationId xmlns:a16="http://schemas.microsoft.com/office/drawing/2014/main" id="{2DAE4AC5-1856-49A4-B055-FB675E14C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CF9198-C59E-49C2-BE12-D69419A1BD3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5759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BAEC-0EDF-4561-9ACC-A3F6FAE6BF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BA2CFB-0F9D-43B4-BEA1-91BE8A7C0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619F72-DFC6-40C2-9820-5A0506058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DA39EB-6FE4-43EE-82E0-E9B836DFBD6B}"/>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6" name="Footer Placeholder 5">
            <a:extLst>
              <a:ext uri="{FF2B5EF4-FFF2-40B4-BE49-F238E27FC236}">
                <a16:creationId xmlns:a16="http://schemas.microsoft.com/office/drawing/2014/main" id="{2BDEC48C-D9CF-4BC7-8ADF-2333CD769C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39F68-BA18-4CE4-B81F-C337239FC9EB}"/>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20105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E784-BBF0-4790-B248-B54A27B41B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6DAD1F-56AA-498B-A7D4-607842A2E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60EC46-63CF-48A3-A39F-C545153612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15024C-0E88-4B69-9A43-415F2CD896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EBDA7-381D-4FD7-B177-110D6CB618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C87368-3ED5-4620-B51A-359605442C93}"/>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8" name="Footer Placeholder 7">
            <a:extLst>
              <a:ext uri="{FF2B5EF4-FFF2-40B4-BE49-F238E27FC236}">
                <a16:creationId xmlns:a16="http://schemas.microsoft.com/office/drawing/2014/main" id="{9F752D53-0787-43A8-96F4-BD2709686F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649A63-258F-48B3-B98B-366A3DF46AC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79511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D041-EB9E-4FE7-B3F4-6673F63A8A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219D03-EE9E-451F-827B-4A8F610A304A}"/>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4" name="Footer Placeholder 3">
            <a:extLst>
              <a:ext uri="{FF2B5EF4-FFF2-40B4-BE49-F238E27FC236}">
                <a16:creationId xmlns:a16="http://schemas.microsoft.com/office/drawing/2014/main" id="{2E1B5BB1-7735-45C3-A311-2D559C8778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14BA50-E62C-4459-85DD-222C09EFB292}"/>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35424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71D18-A96E-484D-B89D-B1FAF2F0FCF3}"/>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3" name="Footer Placeholder 2">
            <a:extLst>
              <a:ext uri="{FF2B5EF4-FFF2-40B4-BE49-F238E27FC236}">
                <a16:creationId xmlns:a16="http://schemas.microsoft.com/office/drawing/2014/main" id="{83877A69-5591-42D5-B450-54D3545C23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235960-7287-4813-B46A-5D7E8DF53E43}"/>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241855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CBED-13D0-4DC4-8CF1-B73411E11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0EB554-7F01-437A-B62B-D3138508D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7F10DA-8230-499A-B0E0-80519454B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F3049-EB14-45ED-956D-0F93883121EF}"/>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6" name="Footer Placeholder 5">
            <a:extLst>
              <a:ext uri="{FF2B5EF4-FFF2-40B4-BE49-F238E27FC236}">
                <a16:creationId xmlns:a16="http://schemas.microsoft.com/office/drawing/2014/main" id="{0948CC2C-98E2-4BAF-9415-377EEE1692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8E3FF9-008F-4AD5-A799-F6F25BE2658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78418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44BA-2DB0-4D7B-A1EC-92B761934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A6D31C-BB9D-4D55-813E-171F364C2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727158-4EAA-44DC-9022-901280D77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06820-1946-47D6-BC37-272F0A9F508E}"/>
              </a:ext>
            </a:extLst>
          </p:cNvPr>
          <p:cNvSpPr>
            <a:spLocks noGrp="1"/>
          </p:cNvSpPr>
          <p:nvPr>
            <p:ph type="dt" sz="half" idx="10"/>
          </p:nvPr>
        </p:nvSpPr>
        <p:spPr/>
        <p:txBody>
          <a:bodyPr/>
          <a:lstStyle/>
          <a:p>
            <a:fld id="{E97283DF-DA85-4ED4-85BC-AA685B005166}" type="datetimeFigureOut">
              <a:rPr lang="en-GB" smtClean="0"/>
              <a:t>01/04/2021</a:t>
            </a:fld>
            <a:endParaRPr lang="en-GB"/>
          </a:p>
        </p:txBody>
      </p:sp>
      <p:sp>
        <p:nvSpPr>
          <p:cNvPr id="6" name="Footer Placeholder 5">
            <a:extLst>
              <a:ext uri="{FF2B5EF4-FFF2-40B4-BE49-F238E27FC236}">
                <a16:creationId xmlns:a16="http://schemas.microsoft.com/office/drawing/2014/main" id="{B787ABC4-87CF-4678-B358-D4B1D7F71C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5276B-28FD-4974-8B86-F25A3873E3B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45803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881C5-9C7F-40E5-8B22-7DCCFF0B7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30AAE8-554B-4BE6-8001-BB47F81B8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7FDFAA-D2D0-46CC-8141-8F6414D74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283DF-DA85-4ED4-85BC-AA685B005166}" type="datetimeFigureOut">
              <a:rPr lang="en-GB" smtClean="0"/>
              <a:t>01/04/2021</a:t>
            </a:fld>
            <a:endParaRPr lang="en-GB"/>
          </a:p>
        </p:txBody>
      </p:sp>
      <p:sp>
        <p:nvSpPr>
          <p:cNvPr id="5" name="Footer Placeholder 4">
            <a:extLst>
              <a:ext uri="{FF2B5EF4-FFF2-40B4-BE49-F238E27FC236}">
                <a16:creationId xmlns:a16="http://schemas.microsoft.com/office/drawing/2014/main" id="{A89CD890-451B-4EC4-B595-030AC008B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3FC701-BC58-4FB3-A457-931CE38B2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4FF63-8759-46AD-AE23-1263DFBBD163}" type="slidenum">
              <a:rPr lang="en-GB" smtClean="0"/>
              <a:t>‹#›</a:t>
            </a:fld>
            <a:endParaRPr lang="en-GB"/>
          </a:p>
        </p:txBody>
      </p:sp>
    </p:spTree>
    <p:extLst>
      <p:ext uri="{BB962C8B-B14F-4D97-AF65-F5344CB8AC3E}">
        <p14:creationId xmlns:p14="http://schemas.microsoft.com/office/powerpoint/2010/main" val="1112192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954804FE-8784-4B91-A3FE-5B770BF1C35E}"/>
              </a:ext>
            </a:extLst>
          </p:cNvPr>
          <p:cNvSpPr>
            <a:spLocks noGrp="1"/>
          </p:cNvSpPr>
          <p:nvPr>
            <p:ph type="ctrTitle"/>
          </p:nvPr>
        </p:nvSpPr>
        <p:spPr>
          <a:xfrm>
            <a:off x="5557421" y="1708289"/>
            <a:ext cx="4359298" cy="3204134"/>
          </a:xfrm>
        </p:spPr>
        <p:txBody>
          <a:bodyPr anchor="b">
            <a:normAutofit fontScale="90000"/>
          </a:bodyPr>
          <a:lstStyle/>
          <a:p>
            <a:pPr lvl="0" algn="l"/>
            <a:r>
              <a:rPr lang="en-GB" sz="2300" dirty="0">
                <a:latin typeface="+mn-lt"/>
              </a:rPr>
              <a:t>I can name parts of my body.</a:t>
            </a:r>
            <a:br>
              <a:rPr lang="en-GB" sz="2300" dirty="0">
                <a:latin typeface="+mn-lt"/>
              </a:rPr>
            </a:br>
            <a:r>
              <a:rPr lang="en-GB" sz="2300" dirty="0">
                <a:latin typeface="+mn-lt"/>
              </a:rPr>
              <a:t/>
            </a:r>
            <a:br>
              <a:rPr lang="en-GB" sz="2300" dirty="0">
                <a:latin typeface="+mn-lt"/>
              </a:rPr>
            </a:br>
            <a:r>
              <a:rPr lang="en-GB" sz="2300" dirty="0">
                <a:latin typeface="+mn-lt"/>
              </a:rPr>
              <a:t>I can talk about the different parts of my body and what they do. </a:t>
            </a:r>
            <a:br>
              <a:rPr lang="en-GB" sz="2300" dirty="0">
                <a:latin typeface="+mn-lt"/>
              </a:rPr>
            </a:br>
            <a:r>
              <a:rPr lang="en-GB" sz="2300" dirty="0">
                <a:latin typeface="+mn-lt"/>
              </a:rPr>
              <a:t/>
            </a:r>
            <a:br>
              <a:rPr lang="en-GB" sz="2300" dirty="0">
                <a:latin typeface="+mn-lt"/>
              </a:rPr>
            </a:br>
            <a:r>
              <a:rPr lang="en-GB" sz="2300" dirty="0">
                <a:latin typeface="+mn-lt"/>
              </a:rPr>
              <a:t>I can describe the changes that take place with puberty.</a:t>
            </a:r>
            <a:br>
              <a:rPr lang="en-GB" sz="2300" dirty="0">
                <a:latin typeface="+mn-lt"/>
              </a:rPr>
            </a:br>
            <a:r>
              <a:rPr lang="en-GB" sz="2300" dirty="0">
                <a:latin typeface="+mn-lt"/>
              </a:rPr>
              <a:t/>
            </a:r>
            <a:br>
              <a:rPr lang="en-GB" sz="2300" dirty="0">
                <a:latin typeface="+mn-lt"/>
              </a:rPr>
            </a:br>
            <a:r>
              <a:rPr lang="en-GB" sz="2300" dirty="0">
                <a:latin typeface="+mn-lt"/>
              </a:rPr>
              <a:t>I understand how to maintain personal hygiene.</a:t>
            </a:r>
          </a:p>
        </p:txBody>
      </p:sp>
      <p:sp>
        <p:nvSpPr>
          <p:cNvPr id="16" name="Subtitle 2">
            <a:extLst>
              <a:ext uri="{FF2B5EF4-FFF2-40B4-BE49-F238E27FC236}">
                <a16:creationId xmlns:a16="http://schemas.microsoft.com/office/drawing/2014/main" id="{2EA202B2-451E-42EC-A20F-6670655FC448}"/>
              </a:ext>
            </a:extLst>
          </p:cNvPr>
          <p:cNvSpPr txBox="1">
            <a:spLocks/>
          </p:cNvSpPr>
          <p:nvPr/>
        </p:nvSpPr>
        <p:spPr>
          <a:xfrm>
            <a:off x="1185117" y="2997967"/>
            <a:ext cx="3102798" cy="1208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a:t>Menstruation</a:t>
            </a:r>
            <a:endParaRPr lang="en-GB" sz="3200" b="1" dirty="0"/>
          </a:p>
        </p:txBody>
      </p:sp>
    </p:spTree>
    <p:extLst>
      <p:ext uri="{BB962C8B-B14F-4D97-AF65-F5344CB8AC3E}">
        <p14:creationId xmlns:p14="http://schemas.microsoft.com/office/powerpoint/2010/main" val="157219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108D317-7CBD-4897-BD1F-959436D2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computer mouse on a table&#10;&#10;Description automatically generated">
            <a:extLst>
              <a:ext uri="{FF2B5EF4-FFF2-40B4-BE49-F238E27FC236}">
                <a16:creationId xmlns:a16="http://schemas.microsoft.com/office/drawing/2014/main" id="{854FC5BB-DEE4-490B-9F9E-CF8414EDF6B9}"/>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402883" y="-1402"/>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7" name="Rectangle 16">
            <a:extLst>
              <a:ext uri="{FF2B5EF4-FFF2-40B4-BE49-F238E27FC236}">
                <a16:creationId xmlns:a16="http://schemas.microsoft.com/office/drawing/2014/main"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D8F3CA65-EA00-46B4-9616-39E6853F7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9">
            <a:extLst>
              <a:ext uri="{FF2B5EF4-FFF2-40B4-BE49-F238E27FC236}">
                <a16:creationId xmlns:a16="http://schemas.microsoft.com/office/drawing/2014/main" id="{1012E20C-050C-4B05-9A6C-AB019DE85F33}"/>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Period blood does not come from the urethra (pee tube). It is part of a separate bodily system and comes from the womb, leaving the body through vagina. </a:t>
            </a:r>
          </a:p>
          <a:p>
            <a:endParaRPr lang="en-US" sz="2400" dirty="0"/>
          </a:p>
        </p:txBody>
      </p:sp>
      <p:sp>
        <p:nvSpPr>
          <p:cNvPr id="9" name="Content Placeholder 9">
            <a:extLst>
              <a:ext uri="{FF2B5EF4-FFF2-40B4-BE49-F238E27FC236}">
                <a16:creationId xmlns:a16="http://schemas.microsoft.com/office/drawing/2014/main" id="{2798B0CC-DBC0-423E-B15C-D7A3DC33A807}"/>
              </a:ext>
            </a:extLst>
          </p:cNvPr>
          <p:cNvSpPr txBox="1">
            <a:spLocks/>
          </p:cNvSpPr>
          <p:nvPr/>
        </p:nvSpPr>
        <p:spPr>
          <a:xfrm>
            <a:off x="7245622" y="888120"/>
            <a:ext cx="3633684" cy="15200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A period is when someone pees blood.</a:t>
            </a:r>
            <a:endParaRPr lang="en-US" sz="2400" dirty="0">
              <a:solidFill>
                <a:srgbClr val="000000"/>
              </a:solidFill>
            </a:endParaRPr>
          </a:p>
        </p:txBody>
      </p:sp>
    </p:spTree>
    <p:extLst>
      <p:ext uri="{BB962C8B-B14F-4D97-AF65-F5344CB8AC3E}">
        <p14:creationId xmlns:p14="http://schemas.microsoft.com/office/powerpoint/2010/main" val="305160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D97889B-96BD-409C-8BC5-6AFAE65BE3E4}"/>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when someone loses a lot of blood each month.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87105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0C28A69-9B26-45AC-AFF7-719A7A50A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computer mouse on a table&#10;&#10;Description automatically generated">
            <a:extLst>
              <a:ext uri="{FF2B5EF4-FFF2-40B4-BE49-F238E27FC236}">
                <a16:creationId xmlns:a16="http://schemas.microsoft.com/office/drawing/2014/main" id="{E663ECA3-E98F-4B69-8846-6A3A414B3F45}"/>
              </a:ext>
            </a:extLst>
          </p:cNvPr>
          <p:cNvPicPr>
            <a:picLocks noChangeAspect="1"/>
          </p:cNvPicPr>
          <p:nvPr/>
        </p:nvPicPr>
        <p:blipFill rotWithShape="1">
          <a:blip r:embed="rId2">
            <a:extLst>
              <a:ext uri="{28A0092B-C50C-407E-A947-70E740481C1C}">
                <a14:useLocalDpi xmlns:a14="http://schemas.microsoft.com/office/drawing/2010/main" val="0"/>
              </a:ext>
            </a:extLst>
          </a:blip>
          <a:srcRect l="5665" r="706" b="-2"/>
          <a:stretch/>
        </p:blipFill>
        <p:spPr>
          <a:xfrm>
            <a:off x="20" y="-1"/>
            <a:ext cx="6688434" cy="6858000"/>
          </a:xfrm>
          <a:prstGeom prst="rect">
            <a:avLst/>
          </a:prstGeom>
        </p:spPr>
      </p:pic>
      <p:sp>
        <p:nvSpPr>
          <p:cNvPr id="24" name="Rectangle 23">
            <a:extLst>
              <a:ext uri="{FF2B5EF4-FFF2-40B4-BE49-F238E27FC236}">
                <a16:creationId xmlns:a16="http://schemas.microsoft.com/office/drawing/2014/main"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1012E20C-050C-4B05-9A6C-AB019DE85F33}"/>
              </a:ext>
            </a:extLst>
          </p:cNvPr>
          <p:cNvSpPr>
            <a:spLocks noGrp="1"/>
          </p:cNvSpPr>
          <p:nvPr>
            <p:ph idx="1"/>
          </p:nvPr>
        </p:nvSpPr>
        <p:spPr>
          <a:xfrm>
            <a:off x="7145654" y="2684095"/>
            <a:ext cx="4646295" cy="3492868"/>
          </a:xfrm>
        </p:spPr>
        <p:txBody>
          <a:bodyPr>
            <a:normAutofit/>
          </a:bodyPr>
          <a:lstStyle/>
          <a:p>
            <a:pPr marL="0" indent="0">
              <a:buNone/>
            </a:pPr>
            <a:r>
              <a:rPr lang="en-GB" sz="2400" dirty="0"/>
              <a:t>FALSE: The average blood loss is around 1-2 egg cups full, but it can look like more.  If someone is losing a lot of blood they should see their doctor. </a:t>
            </a:r>
          </a:p>
          <a:p>
            <a:pPr marL="0" indent="0">
              <a:buNone/>
            </a:pPr>
            <a:endParaRPr lang="en-US" sz="2400" dirty="0"/>
          </a:p>
        </p:txBody>
      </p:sp>
      <p:sp>
        <p:nvSpPr>
          <p:cNvPr id="11" name="Content Placeholder 9">
            <a:extLst>
              <a:ext uri="{FF2B5EF4-FFF2-40B4-BE49-F238E27FC236}">
                <a16:creationId xmlns:a16="http://schemas.microsoft.com/office/drawing/2014/main" id="{E3986ECB-803B-4607-AB8B-612C5B9A3C2C}"/>
              </a:ext>
            </a:extLst>
          </p:cNvPr>
          <p:cNvSpPr txBox="1">
            <a:spLocks/>
          </p:cNvSpPr>
          <p:nvPr/>
        </p:nvSpPr>
        <p:spPr>
          <a:xfrm>
            <a:off x="7145654" y="1073012"/>
            <a:ext cx="3517249" cy="83835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A period is when someone loses a lot of blood each month. </a:t>
            </a:r>
            <a:endParaRPr lang="en-US" sz="2400" dirty="0">
              <a:solidFill>
                <a:srgbClr val="000000"/>
              </a:solidFill>
            </a:endParaRPr>
          </a:p>
        </p:txBody>
      </p:sp>
    </p:spTree>
    <p:extLst>
      <p:ext uri="{BB962C8B-B14F-4D97-AF65-F5344CB8AC3E}">
        <p14:creationId xmlns:p14="http://schemas.microsoft.com/office/powerpoint/2010/main" val="360854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4F330E1-AA66-4A5F-B808-880CEA313CBC}"/>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the name for shedding the lining of the womb.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53929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9">
            <a:extLst>
              <a:ext uri="{FF2B5EF4-FFF2-40B4-BE49-F238E27FC236}">
                <a16:creationId xmlns:a16="http://schemas.microsoft.com/office/drawing/2014/main" id="{08EB9E21-C03C-4DF4-A4FD-E17FFB2CFFA1}"/>
              </a:ext>
            </a:extLst>
          </p:cNvPr>
          <p:cNvSpPr>
            <a:spLocks noGrp="1"/>
          </p:cNvSpPr>
          <p:nvPr>
            <p:ph type="title"/>
          </p:nvPr>
        </p:nvSpPr>
        <p:spPr>
          <a:xfrm>
            <a:off x="7848600" y="1122363"/>
            <a:ext cx="3977640" cy="3204134"/>
          </a:xfrm>
        </p:spPr>
        <p:txBody>
          <a:bodyPr vert="horz" lIns="91440" tIns="45720" rIns="91440" bIns="45720" rtlCol="0" anchor="b">
            <a:normAutofit/>
          </a:bodyPr>
          <a:lstStyle/>
          <a:p>
            <a:pPr marL="0" indent="0"/>
            <a:r>
              <a:rPr lang="en-US" sz="2400" dirty="0">
                <a:latin typeface="+mn-lt"/>
              </a:rPr>
              <a:t>A period is the name for shedding the lining of the womb. </a:t>
            </a:r>
          </a:p>
        </p:txBody>
      </p:sp>
      <p:sp>
        <p:nvSpPr>
          <p:cNvPr id="10" name="Content Placeholder 9">
            <a:extLst>
              <a:ext uri="{FF2B5EF4-FFF2-40B4-BE49-F238E27FC236}">
                <a16:creationId xmlns:a16="http://schemas.microsoft.com/office/drawing/2014/main" id="{4446765B-FA7B-4DDC-8661-F858B70AD48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TRUE</a:t>
            </a:r>
          </a:p>
        </p:txBody>
      </p:sp>
      <p:pic>
        <p:nvPicPr>
          <p:cNvPr id="8" name="Content Placeholder 4">
            <a:extLst>
              <a:ext uri="{FF2B5EF4-FFF2-40B4-BE49-F238E27FC236}">
                <a16:creationId xmlns:a16="http://schemas.microsoft.com/office/drawing/2014/main" id="{26DD6EF9-28CE-4BA5-A152-B03476EA41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51" b="8727"/>
          <a:stretch/>
        </p:blipFill>
        <p:spPr>
          <a:xfrm>
            <a:off x="20" y="10"/>
            <a:ext cx="7443196" cy="6857990"/>
          </a:xfrm>
          <a:prstGeom prst="rect">
            <a:avLst/>
          </a:prstGeom>
        </p:spPr>
      </p:pic>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71162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9EF6214-FEFC-4948-B498-755FDA7F6AD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a:t>A period always comes every 28 days.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95311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90EDA9-2517-46EC-B6D4-3918D04786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B1AD4-1381-472C-B0E0-3B3F33C5F39E}"/>
              </a:ext>
            </a:extLst>
          </p:cNvPr>
          <p:cNvSpPr>
            <a:spLocks noGrp="1"/>
          </p:cNvSpPr>
          <p:nvPr>
            <p:ph type="title"/>
          </p:nvPr>
        </p:nvSpPr>
        <p:spPr>
          <a:xfrm>
            <a:off x="612648" y="1078992"/>
            <a:ext cx="6272784" cy="1536192"/>
          </a:xfrm>
        </p:spPr>
        <p:txBody>
          <a:bodyPr anchor="b">
            <a:normAutofit/>
          </a:bodyPr>
          <a:lstStyle/>
          <a:p>
            <a:r>
              <a:rPr lang="en-GB" sz="2400">
                <a:latin typeface="+mn-lt"/>
              </a:rPr>
              <a:t>A period always comes every 28 days.  </a:t>
            </a:r>
            <a:r>
              <a:rPr lang="en-US" sz="2400">
                <a:latin typeface="+mn-lt"/>
              </a:rPr>
              <a:t/>
            </a:r>
            <a:br>
              <a:rPr lang="en-US" sz="2400">
                <a:latin typeface="+mn-lt"/>
              </a:rPr>
            </a:br>
            <a:endParaRPr lang="en-GB" sz="2400">
              <a:latin typeface="+mn-lt"/>
            </a:endParaRPr>
          </a:p>
        </p:txBody>
      </p:sp>
      <p:sp>
        <p:nvSpPr>
          <p:cNvPr id="19" name="Rectangle 18">
            <a:extLst>
              <a:ext uri="{FF2B5EF4-FFF2-40B4-BE49-F238E27FC236}">
                <a16:creationId xmlns:a16="http://schemas.microsoft.com/office/drawing/2014/main" id="{D449B1F2-532C-44C7-8AC7-28EA15EE0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4">
            <a:extLst>
              <a:ext uri="{FF2B5EF4-FFF2-40B4-BE49-F238E27FC236}">
                <a16:creationId xmlns:a16="http://schemas.microsoft.com/office/drawing/2014/main" id="{03DE19B2-3E40-4F1C-8D52-B7FD9C6987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807" b="10577"/>
          <a:stretch/>
        </p:blipFill>
        <p:spPr>
          <a:xfrm>
            <a:off x="7684008" y="10"/>
            <a:ext cx="4507992" cy="2934576"/>
          </a:xfrm>
          <a:prstGeom prst="rect">
            <a:avLst/>
          </a:prstGeom>
        </p:spPr>
      </p:pic>
      <p:sp>
        <p:nvSpPr>
          <p:cNvPr id="21" name="Rectangle 20">
            <a:extLst>
              <a:ext uri="{FF2B5EF4-FFF2-40B4-BE49-F238E27FC236}">
                <a16:creationId xmlns:a16="http://schemas.microsoft.com/office/drawing/2014/main" id="{EE7D3784-5CF9-4282-9B1C-523957852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01221D-F8C9-45BE-9BCB-A4CBA0A45A7E}"/>
              </a:ext>
            </a:extLst>
          </p:cNvPr>
          <p:cNvSpPr>
            <a:spLocks noGrp="1"/>
          </p:cNvSpPr>
          <p:nvPr>
            <p:ph idx="1"/>
          </p:nvPr>
        </p:nvSpPr>
        <p:spPr>
          <a:xfrm>
            <a:off x="612648" y="3355848"/>
            <a:ext cx="6272784" cy="2825496"/>
          </a:xfrm>
        </p:spPr>
        <p:txBody>
          <a:bodyPr>
            <a:normAutofit/>
          </a:bodyPr>
          <a:lstStyle/>
          <a:p>
            <a:pPr marL="0" indent="0">
              <a:buNone/>
            </a:pPr>
            <a:r>
              <a:rPr lang="en-GB" sz="2400" dirty="0"/>
              <a:t>COULD BE TRUE OR FALSE: the average cycle is around 25-35 days. It will be different for everyone.</a:t>
            </a:r>
          </a:p>
          <a:p>
            <a:endParaRPr lang="en-GB" sz="2400" dirty="0"/>
          </a:p>
        </p:txBody>
      </p:sp>
      <p:pic>
        <p:nvPicPr>
          <p:cNvPr id="5" name="Content Placeholder 4">
            <a:extLst>
              <a:ext uri="{FF2B5EF4-FFF2-40B4-BE49-F238E27FC236}">
                <a16:creationId xmlns:a16="http://schemas.microsoft.com/office/drawing/2014/main" id="{9A16BB28-8686-4C9B-8D48-93A50A1427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 b="5"/>
          <a:stretch/>
        </p:blipFill>
        <p:spPr>
          <a:xfrm>
            <a:off x="7684008" y="3172968"/>
            <a:ext cx="4507992" cy="3685032"/>
          </a:xfrm>
          <a:prstGeom prst="rect">
            <a:avLst/>
          </a:prstGeom>
        </p:spPr>
      </p:pic>
    </p:spTree>
    <p:extLst>
      <p:ext uri="{BB962C8B-B14F-4D97-AF65-F5344CB8AC3E}">
        <p14:creationId xmlns:p14="http://schemas.microsoft.com/office/powerpoint/2010/main" val="114395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2DF74F0-F57E-4D14-AD1E-0BE4649F4B9F}"/>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The start of a period is Day 1 of the menstrual cycle.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73989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A6342-3173-4AA9-BB6E-D45113DD1254}"/>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dirty="0">
                <a:latin typeface="+mn-lt"/>
              </a:rPr>
              <a:t>The start of a period is Day 1 of the menstrual cycle. </a:t>
            </a:r>
            <a:br>
              <a:rPr lang="en-US" sz="2400" dirty="0">
                <a:latin typeface="+mn-lt"/>
              </a:rPr>
            </a:br>
            <a:endParaRPr lang="en-US" sz="2400" dirty="0">
              <a:latin typeface="+mn-lt"/>
            </a:endParaRPr>
          </a:p>
        </p:txBody>
      </p:sp>
      <p:sp>
        <p:nvSpPr>
          <p:cNvPr id="10" name="Content Placeholder 9">
            <a:extLst>
              <a:ext uri="{FF2B5EF4-FFF2-40B4-BE49-F238E27FC236}">
                <a16:creationId xmlns:a16="http://schemas.microsoft.com/office/drawing/2014/main" id="{4446765B-FA7B-4DDC-8661-F858B70AD48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TRUE</a:t>
            </a:r>
          </a:p>
        </p:txBody>
      </p:sp>
      <p:pic>
        <p:nvPicPr>
          <p:cNvPr id="8" name="Content Placeholder 4">
            <a:extLst>
              <a:ext uri="{FF2B5EF4-FFF2-40B4-BE49-F238E27FC236}">
                <a16:creationId xmlns:a16="http://schemas.microsoft.com/office/drawing/2014/main" id="{26DD6EF9-28CE-4BA5-A152-B03476EA41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51" b="8727"/>
          <a:stretch/>
        </p:blipFill>
        <p:spPr>
          <a:xfrm>
            <a:off x="20" y="10"/>
            <a:ext cx="7443196" cy="6857990"/>
          </a:xfrm>
          <a:prstGeom prst="rect">
            <a:avLst/>
          </a:prstGeom>
        </p:spPr>
      </p:pic>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3576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C8A6EA-A984-4A07-9E5E-141E9E0F7DB0}"/>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made up of blood alone.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64115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for the camera&#10;&#10;Description automatically generated">
            <a:extLst>
              <a:ext uri="{FF2B5EF4-FFF2-40B4-BE49-F238E27FC236}">
                <a16:creationId xmlns:a16="http://schemas.microsoft.com/office/drawing/2014/main" id="{60123170-915A-43D7-97C6-1757488A42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1842" r="-2" b="2184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descr="A picture containing person, table, sitting, indoor&#10;&#10;Description automatically generated">
            <a:extLst>
              <a:ext uri="{FF2B5EF4-FFF2-40B4-BE49-F238E27FC236}">
                <a16:creationId xmlns:a16="http://schemas.microsoft.com/office/drawing/2014/main" id="{71B68F09-0AC1-482E-9D4B-00C30A3B1C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1493" r="-2" b="2149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2" name="Freeform: Shape 21">
            <a:extLst>
              <a:ext uri="{FF2B5EF4-FFF2-40B4-BE49-F238E27FC236}">
                <a16:creationId xmlns:a16="http://schemas.microsoft.com/office/drawing/2014/main"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448056" y="2512611"/>
            <a:ext cx="4832803" cy="3664351"/>
          </a:xfrm>
        </p:spPr>
        <p:txBody>
          <a:bodyPr>
            <a:noAutofit/>
          </a:bodyPr>
          <a:lstStyle/>
          <a:p>
            <a:pPr marL="0" indent="0">
              <a:buNone/>
            </a:pPr>
            <a:r>
              <a:rPr lang="en-GB" sz="2400" b="1" dirty="0"/>
              <a:t>Periods</a:t>
            </a:r>
            <a:endParaRPr lang="en-GB" sz="2400" dirty="0"/>
          </a:p>
          <a:p>
            <a:pPr marL="0" indent="0">
              <a:buNone/>
            </a:pPr>
            <a:r>
              <a:rPr lang="en-GB" sz="2400" dirty="0"/>
              <a:t>Periods are also called menstruation. </a:t>
            </a:r>
          </a:p>
          <a:p>
            <a:pPr marL="0" indent="0">
              <a:buNone/>
            </a:pPr>
            <a:r>
              <a:rPr lang="en-GB" sz="2400" dirty="0"/>
              <a:t>Most girls start their period between the age of  10 and 16.</a:t>
            </a:r>
          </a:p>
          <a:p>
            <a:pPr marL="0" indent="0">
              <a:buNone/>
            </a:pPr>
            <a:r>
              <a:rPr lang="en-GB" sz="2400" dirty="0"/>
              <a:t>Some girls start earlier, some later.</a:t>
            </a:r>
          </a:p>
          <a:p>
            <a:pPr marL="0" indent="0">
              <a:buNone/>
            </a:pPr>
            <a:r>
              <a:rPr lang="en-GB" sz="2400" dirty="0"/>
              <a:t>It’s important to remember that not all girls have periods. </a:t>
            </a:r>
          </a:p>
          <a:p>
            <a:pPr marL="0" indent="0">
              <a:buNone/>
            </a:pPr>
            <a:r>
              <a:rPr lang="en-GB" sz="2400" dirty="0"/>
              <a:t>All girls are different and unique.</a:t>
            </a:r>
          </a:p>
          <a:p>
            <a:pPr marL="0" indent="0">
              <a:buNone/>
            </a:pPr>
            <a:endParaRPr lang="en-GB" sz="2400" dirty="0"/>
          </a:p>
        </p:txBody>
      </p:sp>
    </p:spTree>
    <p:custDataLst>
      <p:tags r:id="rId1"/>
    </p:custDataLst>
    <p:extLst>
      <p:ext uri="{BB962C8B-B14F-4D97-AF65-F5344CB8AC3E}">
        <p14:creationId xmlns:p14="http://schemas.microsoft.com/office/powerpoint/2010/main" val="300392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C2F8F76-4F55-4ED5-AC3D-1714C449C8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computer mouse on a table&#10;&#10;Description automatically generated">
            <a:extLst>
              <a:ext uri="{FF2B5EF4-FFF2-40B4-BE49-F238E27FC236}">
                <a16:creationId xmlns:a16="http://schemas.microsoft.com/office/drawing/2014/main" id="{D3B4BBD7-3CEC-4577-B6E1-0945BCCA2EB1}"/>
              </a:ext>
            </a:extLst>
          </p:cNvPr>
          <p:cNvPicPr>
            <a:picLocks noChangeAspect="1"/>
          </p:cNvPicPr>
          <p:nvPr/>
        </p:nvPicPr>
        <p:blipFill rotWithShape="1">
          <a:blip r:embed="rId2">
            <a:extLst>
              <a:ext uri="{28A0092B-C50C-407E-A947-70E740481C1C}">
                <a14:useLocalDpi xmlns:a14="http://schemas.microsoft.com/office/drawing/2010/main" val="0"/>
              </a:ext>
            </a:extLst>
          </a:blip>
          <a:srcRect t="5540" r="-1" b="8350"/>
          <a:stretch/>
        </p:blipFill>
        <p:spPr>
          <a:xfrm>
            <a:off x="0" y="354270"/>
            <a:ext cx="7439033" cy="6149460"/>
          </a:xfrm>
          <a:prstGeom prst="rect">
            <a:avLst/>
          </a:prstGeom>
        </p:spPr>
      </p:pic>
      <p:sp useBgFill="1">
        <p:nvSpPr>
          <p:cNvPr id="23" name="Rectangle 22">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5247F9-3CF2-454E-8341-20F9A5BEBBBC}"/>
              </a:ext>
            </a:extLst>
          </p:cNvPr>
          <p:cNvSpPr>
            <a:spLocks noGrp="1"/>
          </p:cNvSpPr>
          <p:nvPr>
            <p:ph type="title"/>
          </p:nvPr>
        </p:nvSpPr>
        <p:spPr>
          <a:xfrm>
            <a:off x="7938533" y="978619"/>
            <a:ext cx="3404594" cy="1106424"/>
          </a:xfrm>
        </p:spPr>
        <p:txBody>
          <a:bodyPr>
            <a:normAutofit/>
          </a:bodyPr>
          <a:lstStyle/>
          <a:p>
            <a:r>
              <a:rPr lang="en-GB" sz="2400" dirty="0">
                <a:latin typeface="+mn-lt"/>
              </a:rPr>
              <a:t>A period is made up of blood alone.</a:t>
            </a:r>
          </a:p>
        </p:txBody>
      </p:sp>
      <p:sp>
        <p:nvSpPr>
          <p:cNvPr id="25" name="Rectangle 24">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281E2DF8-F6D8-4E5C-B76E-E082FD8C1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940FB461-5A98-4F1C-9EC4-1C7723FCD2E9}"/>
              </a:ext>
            </a:extLst>
          </p:cNvPr>
          <p:cNvSpPr>
            <a:spLocks noGrp="1"/>
          </p:cNvSpPr>
          <p:nvPr>
            <p:ph idx="1"/>
          </p:nvPr>
        </p:nvSpPr>
        <p:spPr>
          <a:xfrm>
            <a:off x="7938532" y="2359152"/>
            <a:ext cx="3404594" cy="3429000"/>
          </a:xfrm>
        </p:spPr>
        <p:txBody>
          <a:bodyPr>
            <a:normAutofit/>
          </a:bodyPr>
          <a:lstStyle/>
          <a:p>
            <a:pPr marL="0" indent="0">
              <a:buNone/>
            </a:pPr>
            <a:r>
              <a:rPr lang="en-GB" sz="2400" dirty="0"/>
              <a:t>FALSE: Period blood is a mixture of tissue, blood &amp; mucus.</a:t>
            </a:r>
          </a:p>
          <a:p>
            <a:endParaRPr lang="en-US" sz="2400" dirty="0"/>
          </a:p>
        </p:txBody>
      </p:sp>
    </p:spTree>
    <p:extLst>
      <p:ext uri="{BB962C8B-B14F-4D97-AF65-F5344CB8AC3E}">
        <p14:creationId xmlns:p14="http://schemas.microsoft.com/office/powerpoint/2010/main" val="2993109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5307A4A-20C3-4DCE-877E-1DEEE8813C1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always lasts for 5 days.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151691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108D317-7CBD-4897-BD1F-959436D2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FB347-1F24-4137-8BBA-11491109DC87}"/>
              </a:ext>
            </a:extLst>
          </p:cNvPr>
          <p:cNvSpPr>
            <a:spLocks noGrp="1"/>
          </p:cNvSpPr>
          <p:nvPr>
            <p:ph type="title"/>
          </p:nvPr>
        </p:nvSpPr>
        <p:spPr>
          <a:xfrm>
            <a:off x="7255564" y="834888"/>
            <a:ext cx="4314645" cy="1268958"/>
          </a:xfrm>
        </p:spPr>
        <p:txBody>
          <a:bodyPr anchor="b">
            <a:normAutofit/>
          </a:bodyPr>
          <a:lstStyle/>
          <a:p>
            <a:r>
              <a:rPr lang="en-GB" sz="2400" dirty="0">
                <a:latin typeface="+mn-lt"/>
              </a:rPr>
              <a:t>A period always lasts for 5 days.</a:t>
            </a:r>
          </a:p>
        </p:txBody>
      </p:sp>
      <p:pic>
        <p:nvPicPr>
          <p:cNvPr id="4" name="Picture 3" descr="A black computer mouse on a table&#10;&#10;Description automatically generated">
            <a:extLst>
              <a:ext uri="{FF2B5EF4-FFF2-40B4-BE49-F238E27FC236}">
                <a16:creationId xmlns:a16="http://schemas.microsoft.com/office/drawing/2014/main" id="{CB919764-B068-45AB-8E5B-65B63A75C920}"/>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4" name="Rectangle 33">
            <a:extLst>
              <a:ext uri="{FF2B5EF4-FFF2-40B4-BE49-F238E27FC236}">
                <a16:creationId xmlns:a16="http://schemas.microsoft.com/office/drawing/2014/main"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D8F3CA65-EA00-46B4-9616-39E6853F7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3C51BE58-6964-4D4B-9714-F9DAE4B5A584}"/>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period length varies from person to person, it normally lasts between 3-7 days</a:t>
            </a:r>
          </a:p>
          <a:p>
            <a:endParaRPr lang="en-US" sz="2400" dirty="0"/>
          </a:p>
        </p:txBody>
      </p:sp>
    </p:spTree>
    <p:extLst>
      <p:ext uri="{BB962C8B-B14F-4D97-AF65-F5344CB8AC3E}">
        <p14:creationId xmlns:p14="http://schemas.microsoft.com/office/powerpoint/2010/main" val="174113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3528653-6BCA-4288-8CDE-082491B61393}"/>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You can hold in a period like you can hold in a wee.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216886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08D317-7CBD-4897-BD1F-959436D2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27BBA6-6973-4FEF-99B8-7E41836C55BB}"/>
              </a:ext>
            </a:extLst>
          </p:cNvPr>
          <p:cNvSpPr>
            <a:spLocks noGrp="1"/>
          </p:cNvSpPr>
          <p:nvPr>
            <p:ph type="title"/>
          </p:nvPr>
        </p:nvSpPr>
        <p:spPr>
          <a:xfrm>
            <a:off x="7255564" y="834888"/>
            <a:ext cx="4314645" cy="1268958"/>
          </a:xfrm>
        </p:spPr>
        <p:txBody>
          <a:bodyPr anchor="b">
            <a:normAutofit/>
          </a:bodyPr>
          <a:lstStyle/>
          <a:p>
            <a:r>
              <a:rPr lang="en-GB" sz="2400" dirty="0">
                <a:latin typeface="+mn-lt"/>
              </a:rPr>
              <a:t>You can hold in a period like you can hold in a wee.</a:t>
            </a:r>
          </a:p>
        </p:txBody>
      </p:sp>
      <p:pic>
        <p:nvPicPr>
          <p:cNvPr id="4" name="Picture 3" descr="A black computer mouse on a table&#10;&#10;Description automatically generated">
            <a:extLst>
              <a:ext uri="{FF2B5EF4-FFF2-40B4-BE49-F238E27FC236}">
                <a16:creationId xmlns:a16="http://schemas.microsoft.com/office/drawing/2014/main" id="{DA6F5239-F2A0-4685-A71E-BB647A93AD91}"/>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3" name="Rectangle 22">
            <a:extLst>
              <a:ext uri="{FF2B5EF4-FFF2-40B4-BE49-F238E27FC236}">
                <a16:creationId xmlns:a16="http://schemas.microsoft.com/office/drawing/2014/main"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D8F3CA65-EA00-46B4-9616-39E6853F7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F345C693-6819-48EB-AA9F-292261321335}"/>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The muscles in the vagina are not like the muscles in the urethra, you cannot  stop or start period flow at will, it just drips out. This is why period products are used.</a:t>
            </a:r>
          </a:p>
          <a:p>
            <a:endParaRPr lang="en-US" sz="2400" dirty="0"/>
          </a:p>
        </p:txBody>
      </p:sp>
    </p:spTree>
    <p:extLst>
      <p:ext uri="{BB962C8B-B14F-4D97-AF65-F5344CB8AC3E}">
        <p14:creationId xmlns:p14="http://schemas.microsoft.com/office/powerpoint/2010/main" val="265064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2E99E9C-F20B-443B-AD65-6330EBB8C121}"/>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53044"/>
            <a:ext cx="3977640" cy="1208141"/>
          </a:xfrm>
        </p:spPr>
        <p:txBody>
          <a:bodyPr vert="horz" lIns="91440" tIns="45720" rIns="91440" bIns="45720" rtlCol="0">
            <a:normAutofit/>
          </a:bodyPr>
          <a:lstStyle/>
          <a:p>
            <a:pPr marL="0" indent="0">
              <a:buNone/>
            </a:pPr>
            <a:r>
              <a:rPr lang="en-US" sz="2400" dirty="0"/>
              <a:t>Period flow is always bright red.</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98324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33D240C-2220-494F-90F6-2A8A57C05C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B1AD4-1381-472C-B0E0-3B3F33C5F39E}"/>
              </a:ext>
            </a:extLst>
          </p:cNvPr>
          <p:cNvSpPr>
            <a:spLocks noGrp="1"/>
          </p:cNvSpPr>
          <p:nvPr>
            <p:ph type="title"/>
          </p:nvPr>
        </p:nvSpPr>
        <p:spPr>
          <a:xfrm>
            <a:off x="5330952" y="1078992"/>
            <a:ext cx="6272784" cy="1536192"/>
          </a:xfrm>
        </p:spPr>
        <p:txBody>
          <a:bodyPr anchor="b">
            <a:normAutofit/>
          </a:bodyPr>
          <a:lstStyle/>
          <a:p>
            <a:r>
              <a:rPr lang="en-US" sz="5200">
                <a:latin typeface="+mn-lt"/>
              </a:rPr>
              <a:t/>
            </a:r>
            <a:br>
              <a:rPr lang="en-US" sz="5200">
                <a:latin typeface="+mn-lt"/>
              </a:rPr>
            </a:br>
            <a:endParaRPr lang="en-GB" sz="5200">
              <a:latin typeface="+mn-lt"/>
            </a:endParaRPr>
          </a:p>
        </p:txBody>
      </p:sp>
      <p:pic>
        <p:nvPicPr>
          <p:cNvPr id="4" name="Content Placeholder 4">
            <a:extLst>
              <a:ext uri="{FF2B5EF4-FFF2-40B4-BE49-F238E27FC236}">
                <a16:creationId xmlns:a16="http://schemas.microsoft.com/office/drawing/2014/main" id="{03DE19B2-3E40-4F1C-8D52-B7FD9C6987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548" r="2" b="12320"/>
          <a:stretch/>
        </p:blipFill>
        <p:spPr>
          <a:xfrm>
            <a:off x="-6" y="21"/>
            <a:ext cx="4711516" cy="2934566"/>
          </a:xfrm>
          <a:prstGeom prst="rect">
            <a:avLst/>
          </a:prstGeom>
        </p:spPr>
      </p:pic>
      <p:sp>
        <p:nvSpPr>
          <p:cNvPr id="19" name="Rectangle 18">
            <a:extLst>
              <a:ext uri="{FF2B5EF4-FFF2-40B4-BE49-F238E27FC236}">
                <a16:creationId xmlns:a16="http://schemas.microsoft.com/office/drawing/2014/main" id="{82F8B5D5-EDD3-466C-9CFA-C8A8B1C7F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0840" y="361188"/>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FC6858B-B383-4FB7-AAFA-9CBB9215D4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095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9A16BB28-8686-4C9B-8D48-93A50A1427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56" r="2" b="2161"/>
          <a:stretch/>
        </p:blipFill>
        <p:spPr>
          <a:xfrm>
            <a:off x="26" y="3172569"/>
            <a:ext cx="4711515" cy="3685430"/>
          </a:xfrm>
          <a:prstGeom prst="rect">
            <a:avLst/>
          </a:prstGeom>
        </p:spPr>
      </p:pic>
      <p:sp>
        <p:nvSpPr>
          <p:cNvPr id="3" name="Content Placeholder 2">
            <a:extLst>
              <a:ext uri="{FF2B5EF4-FFF2-40B4-BE49-F238E27FC236}">
                <a16:creationId xmlns:a16="http://schemas.microsoft.com/office/drawing/2014/main" id="{7C01221D-F8C9-45BE-9BCB-A4CBA0A45A7E}"/>
              </a:ext>
            </a:extLst>
          </p:cNvPr>
          <p:cNvSpPr>
            <a:spLocks noGrp="1"/>
          </p:cNvSpPr>
          <p:nvPr>
            <p:ph idx="1"/>
          </p:nvPr>
        </p:nvSpPr>
        <p:spPr>
          <a:xfrm>
            <a:off x="5303520" y="2281428"/>
            <a:ext cx="6272784" cy="2825496"/>
          </a:xfrm>
        </p:spPr>
        <p:txBody>
          <a:bodyPr>
            <a:normAutofit/>
          </a:bodyPr>
          <a:lstStyle/>
          <a:p>
            <a:pPr marL="0" indent="0">
              <a:buNone/>
            </a:pPr>
            <a:r>
              <a:rPr lang="en-GB" sz="2200" dirty="0"/>
              <a:t>Period flow is always bright red  </a:t>
            </a:r>
          </a:p>
          <a:p>
            <a:pPr marL="0" indent="0">
              <a:buNone/>
            </a:pPr>
            <a:endParaRPr lang="en-GB" sz="2200" dirty="0"/>
          </a:p>
          <a:p>
            <a:pPr marL="0" indent="0">
              <a:buNone/>
            </a:pPr>
            <a:r>
              <a:rPr lang="en-GB" sz="2200" dirty="0"/>
              <a:t>COULD BE TRUE OR FALSE: Period flow can vary in colour from brown to bright or very dark red. It may depend on the day of your cycle.</a:t>
            </a:r>
          </a:p>
          <a:p>
            <a:pPr marL="0" indent="0">
              <a:buNone/>
            </a:pPr>
            <a:endParaRPr lang="en-GB" sz="2200" dirty="0"/>
          </a:p>
        </p:txBody>
      </p:sp>
    </p:spTree>
    <p:extLst>
      <p:ext uri="{BB962C8B-B14F-4D97-AF65-F5344CB8AC3E}">
        <p14:creationId xmlns:p14="http://schemas.microsoft.com/office/powerpoint/2010/main" val="3937576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47AEF79-0132-4F97-9167-29D647E1784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a:t>Most people with a female body have periods between the ages of around 12 to 55.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580382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E0C28A69-9B26-45AC-AFF7-719A7A50A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B02CE-B958-4C5A-9D7A-2DA01440E0E7}"/>
              </a:ext>
            </a:extLst>
          </p:cNvPr>
          <p:cNvSpPr>
            <a:spLocks noGrp="1"/>
          </p:cNvSpPr>
          <p:nvPr>
            <p:ph type="title"/>
          </p:nvPr>
        </p:nvSpPr>
        <p:spPr>
          <a:xfrm>
            <a:off x="7145654" y="991443"/>
            <a:ext cx="4646295" cy="1087819"/>
          </a:xfrm>
        </p:spPr>
        <p:txBody>
          <a:bodyPr anchor="b">
            <a:normAutofit/>
          </a:bodyPr>
          <a:lstStyle/>
          <a:p>
            <a:r>
              <a:rPr lang="en-GB" sz="2400" dirty="0">
                <a:latin typeface="+mn-lt"/>
              </a:rPr>
              <a:t>Most people with a female body have periods between the ages of around 12-55.</a:t>
            </a:r>
          </a:p>
        </p:txBody>
      </p:sp>
      <p:pic>
        <p:nvPicPr>
          <p:cNvPr id="7" name="Content Placeholder 4">
            <a:extLst>
              <a:ext uri="{FF2B5EF4-FFF2-40B4-BE49-F238E27FC236}">
                <a16:creationId xmlns:a16="http://schemas.microsoft.com/office/drawing/2014/main" id="{84FD051A-4849-44C2-9C70-5596811707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1821"/>
          <a:stretch/>
        </p:blipFill>
        <p:spPr>
          <a:xfrm>
            <a:off x="20" y="-1"/>
            <a:ext cx="6688434" cy="6858000"/>
          </a:xfrm>
          <a:prstGeom prst="rect">
            <a:avLst/>
          </a:prstGeom>
        </p:spPr>
      </p:pic>
      <p:sp>
        <p:nvSpPr>
          <p:cNvPr id="28" name="Rectangle 22">
            <a:extLst>
              <a:ext uri="{FF2B5EF4-FFF2-40B4-BE49-F238E27FC236}">
                <a16:creationId xmlns:a16="http://schemas.microsoft.com/office/drawing/2014/main"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4">
            <a:extLst>
              <a:ext uri="{FF2B5EF4-FFF2-40B4-BE49-F238E27FC236}">
                <a16:creationId xmlns:a16="http://schemas.microsoft.com/office/drawing/2014/main"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866A8419-E5E4-495C-B82B-9112B6B36FE3}"/>
              </a:ext>
            </a:extLst>
          </p:cNvPr>
          <p:cNvSpPr>
            <a:spLocks noGrp="1"/>
          </p:cNvSpPr>
          <p:nvPr>
            <p:ph idx="1"/>
          </p:nvPr>
        </p:nvSpPr>
        <p:spPr>
          <a:xfrm>
            <a:off x="7145654" y="2684095"/>
            <a:ext cx="4646295" cy="3492868"/>
          </a:xfrm>
        </p:spPr>
        <p:txBody>
          <a:bodyPr>
            <a:normAutofit/>
          </a:bodyPr>
          <a:lstStyle/>
          <a:p>
            <a:pPr marL="0" indent="0">
              <a:buNone/>
            </a:pPr>
            <a:r>
              <a:rPr lang="en-GB" sz="2400" dirty="0"/>
              <a:t>TRUE: There is variation in ages but most biological females will have regular periods between these ages. </a:t>
            </a:r>
          </a:p>
          <a:p>
            <a:endParaRPr lang="en-US" sz="1800" dirty="0"/>
          </a:p>
        </p:txBody>
      </p:sp>
    </p:spTree>
    <p:extLst>
      <p:ext uri="{BB962C8B-B14F-4D97-AF65-F5344CB8AC3E}">
        <p14:creationId xmlns:p14="http://schemas.microsoft.com/office/powerpoint/2010/main" val="2810022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F27744B-47AB-4459-8C2F-1D5EE63A3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74" r="2" b="3328"/>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24" name="Freeform: Shape 23">
            <a:extLst>
              <a:ext uri="{FF2B5EF4-FFF2-40B4-BE49-F238E27FC236}">
                <a16:creationId xmlns:a16="http://schemas.microsoft.com/office/drawing/2014/main" id="{7D266DCC-5218-4AE0-B964-6FC2EA3BDF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973DE4F1-1583-4AE3-9696-9659D27C5F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0ED1BE4-40CB-4D2D-9D88-5400D59EC412}"/>
              </a:ext>
            </a:extLst>
          </p:cNvPr>
          <p:cNvSpPr>
            <a:spLocks noGrp="1"/>
          </p:cNvSpPr>
          <p:nvPr>
            <p:ph type="title"/>
          </p:nvPr>
        </p:nvSpPr>
        <p:spPr>
          <a:xfrm>
            <a:off x="7255564" y="914400"/>
            <a:ext cx="4485861" cy="1106556"/>
          </a:xfrm>
        </p:spPr>
        <p:txBody>
          <a:bodyPr anchor="b">
            <a:normAutofit/>
          </a:bodyPr>
          <a:lstStyle/>
          <a:p>
            <a:r>
              <a:rPr lang="en-GB" sz="2400" b="1" dirty="0">
                <a:latin typeface="+mn-lt"/>
              </a:rPr>
              <a:t>True</a:t>
            </a:r>
            <a:r>
              <a:rPr lang="en-GB" sz="3200" b="1" dirty="0">
                <a:latin typeface="+mn-lt"/>
              </a:rPr>
              <a:t> or False?</a:t>
            </a:r>
          </a:p>
        </p:txBody>
      </p:sp>
      <p:sp>
        <p:nvSpPr>
          <p:cNvPr id="28" name="Rectangle 27">
            <a:extLst>
              <a:ext uri="{FF2B5EF4-FFF2-40B4-BE49-F238E27FC236}">
                <a16:creationId xmlns:a16="http://schemas.microsoft.com/office/drawing/2014/main"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FD3C8959-A2A1-469E-8619-82F077E33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255563" y="2440100"/>
            <a:ext cx="4485861" cy="3834804"/>
          </a:xfrm>
        </p:spPr>
        <p:txBody>
          <a:bodyPr anchor="t">
            <a:normAutofit/>
          </a:bodyPr>
          <a:lstStyle/>
          <a:p>
            <a:pPr marL="0" indent="0">
              <a:buNone/>
            </a:pPr>
            <a:r>
              <a:rPr lang="en-GB" sz="2400" dirty="0"/>
              <a:t>Periods are natural and a normal part of growing up for anyone with a female body. </a:t>
            </a:r>
          </a:p>
          <a:p>
            <a:endParaRPr lang="en-US" sz="2400" dirty="0"/>
          </a:p>
        </p:txBody>
      </p:sp>
    </p:spTree>
    <p:extLst>
      <p:ext uri="{BB962C8B-B14F-4D97-AF65-F5344CB8AC3E}">
        <p14:creationId xmlns:p14="http://schemas.microsoft.com/office/powerpoint/2010/main" val="94020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Rectangle 4"/>
          <p:cNvSpPr/>
          <p:nvPr/>
        </p:nvSpPr>
        <p:spPr>
          <a:xfrm>
            <a:off x="411479" y="2410040"/>
            <a:ext cx="4498848" cy="3584448"/>
          </a:xfrm>
          <a:prstGeom prst="rect">
            <a:avLst/>
          </a:prstGeom>
        </p:spPr>
        <p:txBody>
          <a:bodyPr vert="horz" lIns="91440" tIns="45720" rIns="91440" bIns="45720" rtlCol="0" anchor="t">
            <a:noAutofit/>
          </a:bodyPr>
          <a:lstStyle/>
          <a:p>
            <a:pPr>
              <a:lnSpc>
                <a:spcPct val="90000"/>
              </a:lnSpc>
              <a:spcAft>
                <a:spcPts val="600"/>
              </a:spcAft>
            </a:pPr>
            <a:r>
              <a:rPr lang="en-US" sz="2400" dirty="0"/>
              <a:t>When a girl goes through puberty her ovaries release an egg every month.</a:t>
            </a:r>
            <a:br>
              <a:rPr lang="en-US" sz="2400" dirty="0"/>
            </a:br>
            <a:endParaRPr lang="en-US" sz="2400" dirty="0"/>
          </a:p>
          <a:p>
            <a:pPr>
              <a:lnSpc>
                <a:spcPct val="90000"/>
              </a:lnSpc>
              <a:spcAft>
                <a:spcPts val="600"/>
              </a:spcAft>
            </a:pPr>
            <a:r>
              <a:rPr lang="en-US" sz="2400" dirty="0"/>
              <a:t>For a few days each month blood and other fluids pass out through the girl’s vagina. </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There can be some fluids called pre-period discharge before the period starts.</a:t>
            </a:r>
          </a:p>
        </p:txBody>
      </p:sp>
      <p:pic>
        <p:nvPicPr>
          <p:cNvPr id="4" name="Content Placeholder 3" descr="A picture containing clothing&#10;&#10;Description automatically generated">
            <a:extLst>
              <a:ext uri="{FF2B5EF4-FFF2-40B4-BE49-F238E27FC236}">
                <a16:creationId xmlns:a16="http://schemas.microsoft.com/office/drawing/2014/main" id="{12FE809E-9AAC-4DF6-81D9-4A9D73740964}"/>
              </a:ext>
            </a:extLst>
          </p:cNvPr>
          <p:cNvPicPr>
            <a:picLocks noGrp="1" noChangeAspect="1"/>
          </p:cNvPicPr>
          <p:nvPr>
            <p:ph idx="1"/>
          </p:nvPr>
        </p:nvPicPr>
        <p:blipFill rotWithShape="1">
          <a:blip r:embed="rId3" cstate="print"/>
          <a:srcRect r="1" b="37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0C28A69-9B26-45AC-AFF7-719A7A50A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711B9A01-E8B4-4AB1-87A5-BF81FB9A7A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1821"/>
          <a:stretch/>
        </p:blipFill>
        <p:spPr>
          <a:xfrm>
            <a:off x="20" y="-1"/>
            <a:ext cx="6688434" cy="6858000"/>
          </a:xfrm>
          <a:prstGeom prst="rect">
            <a:avLst/>
          </a:prstGeom>
        </p:spPr>
      </p:pic>
      <p:sp>
        <p:nvSpPr>
          <p:cNvPr id="23" name="Rectangle 22">
            <a:extLst>
              <a:ext uri="{FF2B5EF4-FFF2-40B4-BE49-F238E27FC236}">
                <a16:creationId xmlns:a16="http://schemas.microsoft.com/office/drawing/2014/main"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2FF91D46-2975-416C-BF2D-D95F9CBFF7CC}"/>
              </a:ext>
            </a:extLst>
          </p:cNvPr>
          <p:cNvSpPr>
            <a:spLocks noGrp="1"/>
          </p:cNvSpPr>
          <p:nvPr>
            <p:ph idx="1"/>
          </p:nvPr>
        </p:nvSpPr>
        <p:spPr>
          <a:xfrm>
            <a:off x="7071360" y="1044139"/>
            <a:ext cx="4646295" cy="3492868"/>
          </a:xfrm>
        </p:spPr>
        <p:txBody>
          <a:bodyPr>
            <a:normAutofit/>
          </a:bodyPr>
          <a:lstStyle/>
          <a:p>
            <a:pPr marL="0" indent="0">
              <a:buNone/>
            </a:pPr>
            <a:r>
              <a:rPr lang="en-GB" sz="2400"/>
              <a:t>Periods are natural and a normal part of growing up for anyone with a female body. </a:t>
            </a:r>
          </a:p>
          <a:p>
            <a:pPr marL="0" indent="0">
              <a:buNone/>
            </a:pPr>
            <a:endParaRPr lang="en-GB" sz="2400"/>
          </a:p>
          <a:p>
            <a:pPr marL="0" indent="0">
              <a:buNone/>
            </a:pPr>
            <a:r>
              <a:rPr lang="en-GB" sz="2400"/>
              <a:t>TRUE </a:t>
            </a:r>
          </a:p>
          <a:p>
            <a:endParaRPr lang="en-US" sz="2400"/>
          </a:p>
        </p:txBody>
      </p:sp>
    </p:spTree>
    <p:extLst>
      <p:ext uri="{BB962C8B-B14F-4D97-AF65-F5344CB8AC3E}">
        <p14:creationId xmlns:p14="http://schemas.microsoft.com/office/powerpoint/2010/main" val="3511180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AD33A63-7C00-4EC3-A798-3F4EECAA15BB}"/>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a:t>All period products are thrown away after use.</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463425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08D317-7CBD-4897-BD1F-959436D2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41EC4-CCC0-40E0-BC1D-57DF27B9FEA8}"/>
              </a:ext>
            </a:extLst>
          </p:cNvPr>
          <p:cNvSpPr>
            <a:spLocks noGrp="1"/>
          </p:cNvSpPr>
          <p:nvPr>
            <p:ph type="title"/>
          </p:nvPr>
        </p:nvSpPr>
        <p:spPr>
          <a:xfrm>
            <a:off x="7255564" y="834888"/>
            <a:ext cx="4314645" cy="1268958"/>
          </a:xfrm>
        </p:spPr>
        <p:txBody>
          <a:bodyPr anchor="b">
            <a:normAutofit/>
          </a:bodyPr>
          <a:lstStyle/>
          <a:p>
            <a:r>
              <a:rPr lang="en-GB" sz="2400" dirty="0">
                <a:latin typeface="+mn-lt"/>
              </a:rPr>
              <a:t>All period products are thrown away after use</a:t>
            </a:r>
          </a:p>
        </p:txBody>
      </p:sp>
      <p:pic>
        <p:nvPicPr>
          <p:cNvPr id="4" name="Picture 3" descr="A black computer mouse on a table&#10;&#10;Description automatically generated">
            <a:extLst>
              <a:ext uri="{FF2B5EF4-FFF2-40B4-BE49-F238E27FC236}">
                <a16:creationId xmlns:a16="http://schemas.microsoft.com/office/drawing/2014/main" id="{4F6C3F53-DCD2-4DF0-B8BE-4A8867981B05}"/>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3" name="Rectangle 22">
            <a:extLst>
              <a:ext uri="{FF2B5EF4-FFF2-40B4-BE49-F238E27FC236}">
                <a16:creationId xmlns:a16="http://schemas.microsoft.com/office/drawing/2014/main"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D8F3CA65-EA00-46B4-9616-39E6853F7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162F586A-CBEB-46D7-9FE7-A2655F44577A}"/>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Some period products are disposable (used once and thrown away) and some are reusable (used, washed and used again many times).</a:t>
            </a:r>
          </a:p>
          <a:p>
            <a:endParaRPr lang="en-US" sz="2400" dirty="0"/>
          </a:p>
        </p:txBody>
      </p:sp>
    </p:spTree>
    <p:extLst>
      <p:ext uri="{BB962C8B-B14F-4D97-AF65-F5344CB8AC3E}">
        <p14:creationId xmlns:p14="http://schemas.microsoft.com/office/powerpoint/2010/main" val="2757054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9F27744B-47AB-4459-8C2F-1D5EE63A3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piece of paper&#10;&#10;Description automatically generated">
            <a:extLst>
              <a:ext uri="{FF2B5EF4-FFF2-40B4-BE49-F238E27FC236}">
                <a16:creationId xmlns:a16="http://schemas.microsoft.com/office/drawing/2014/main" id="{5E9D8084-FC64-445A-BB5D-8A0C2714C7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52" r="25276" b="-1"/>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37" name="Freeform: Shape 28">
            <a:extLst>
              <a:ext uri="{FF2B5EF4-FFF2-40B4-BE49-F238E27FC236}">
                <a16:creationId xmlns:a16="http://schemas.microsoft.com/office/drawing/2014/main" id="{7D266DCC-5218-4AE0-B964-6FC2EA3BDF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0">
            <a:extLst>
              <a:ext uri="{FF2B5EF4-FFF2-40B4-BE49-F238E27FC236}">
                <a16:creationId xmlns:a16="http://schemas.microsoft.com/office/drawing/2014/main" id="{973DE4F1-1583-4AE3-9696-9659D27C5F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2">
            <a:extLst>
              <a:ext uri="{FF2B5EF4-FFF2-40B4-BE49-F238E27FC236}">
                <a16:creationId xmlns:a16="http://schemas.microsoft.com/office/drawing/2014/main"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FD3C8959-A2A1-469E-8619-82F077E33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B885569-2D2F-475D-8EFD-4876F9AA6946}"/>
              </a:ext>
            </a:extLst>
          </p:cNvPr>
          <p:cNvSpPr>
            <a:spLocks noGrp="1"/>
          </p:cNvSpPr>
          <p:nvPr>
            <p:ph idx="1"/>
          </p:nvPr>
        </p:nvSpPr>
        <p:spPr>
          <a:xfrm>
            <a:off x="6952693" y="2397513"/>
            <a:ext cx="4914630" cy="3834804"/>
          </a:xfrm>
        </p:spPr>
        <p:txBody>
          <a:bodyPr anchor="t">
            <a:noAutofit/>
          </a:bodyPr>
          <a:lstStyle/>
          <a:p>
            <a:pPr marL="0" lvl="0" indent="0">
              <a:buNone/>
            </a:pPr>
            <a:r>
              <a:rPr lang="en-GB" sz="2400" dirty="0"/>
              <a:t>Toxic Shock Syndrome is a rare but serious illness that you can get if you leave a tampon in for a long time. Always use the lightest absorbency for your flow and change tampons every 4-6 hours (maximum 8 hours). If you have a fever and think you might have toxic shock, go to the doctor</a:t>
            </a:r>
          </a:p>
          <a:p>
            <a:pPr marL="0" lvl="0" indent="0">
              <a:buNone/>
            </a:pPr>
            <a:endParaRPr lang="en-GB" sz="1000" u="sng" dirty="0"/>
          </a:p>
          <a:p>
            <a:pPr marL="0" lvl="0" indent="0">
              <a:buNone/>
            </a:pPr>
            <a:r>
              <a:rPr lang="en-GB" sz="2400" u="sng" dirty="0"/>
              <a:t>Never</a:t>
            </a:r>
            <a:r>
              <a:rPr lang="en-GB" sz="2400" dirty="0"/>
              <a:t> flush period products down the toilet. Always put them in a bin</a:t>
            </a:r>
          </a:p>
          <a:p>
            <a:endParaRPr lang="en-GB" sz="2400" dirty="0"/>
          </a:p>
        </p:txBody>
      </p:sp>
    </p:spTree>
    <p:extLst>
      <p:ext uri="{BB962C8B-B14F-4D97-AF65-F5344CB8AC3E}">
        <p14:creationId xmlns:p14="http://schemas.microsoft.com/office/powerpoint/2010/main" val="257885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411479" y="2688336"/>
            <a:ext cx="4498848" cy="3584448"/>
          </a:xfrm>
        </p:spPr>
        <p:txBody>
          <a:bodyPr anchor="t">
            <a:normAutofit/>
          </a:bodyPr>
          <a:lstStyle/>
          <a:p>
            <a:pPr marL="0" indent="0">
              <a:buNone/>
            </a:pPr>
            <a:endParaRPr lang="en-GB" sz="2400" dirty="0"/>
          </a:p>
          <a:p>
            <a:pPr marL="0" indent="0">
              <a:buNone/>
            </a:pPr>
            <a:r>
              <a:rPr lang="en-GB" sz="2400" dirty="0"/>
              <a:t>When a girl has her period she wears a sanitary towel or tampon or menstrual cup to absorb the fluid.</a:t>
            </a:r>
          </a:p>
        </p:txBody>
      </p:sp>
    </p:spTree>
    <p:custDataLst>
      <p:tags r:id="rId1"/>
    </p:custDataLst>
    <p:extLst>
      <p:ext uri="{BB962C8B-B14F-4D97-AF65-F5344CB8AC3E}">
        <p14:creationId xmlns:p14="http://schemas.microsoft.com/office/powerpoint/2010/main" val="109238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411479" y="2688336"/>
            <a:ext cx="4498848" cy="3584448"/>
          </a:xfrm>
        </p:spPr>
        <p:txBody>
          <a:bodyPr anchor="t">
            <a:normAutofit/>
          </a:bodyPr>
          <a:lstStyle/>
          <a:p>
            <a:pPr marL="0" indent="0">
              <a:buNone/>
            </a:pPr>
            <a:r>
              <a:rPr lang="en-GB" sz="2400" dirty="0"/>
              <a:t>Periods usually last a few days each month.</a:t>
            </a:r>
          </a:p>
          <a:p>
            <a:pPr marL="0" indent="0">
              <a:buNone/>
            </a:pPr>
            <a:r>
              <a:rPr lang="en-GB" sz="2400" dirty="0"/>
              <a:t>Some girls mark the start of their period on a calendar. </a:t>
            </a:r>
          </a:p>
          <a:p>
            <a:pPr marL="0" indent="0">
              <a:buNone/>
            </a:pPr>
            <a:r>
              <a:rPr lang="en-GB" sz="2400" dirty="0"/>
              <a:t>It helps her to remember to take sanitary wear to school.</a:t>
            </a:r>
          </a:p>
          <a:p>
            <a:pPr marL="0" indent="0">
              <a:buNone/>
            </a:pPr>
            <a:endParaRPr lang="en-GB" sz="1800" dirty="0"/>
          </a:p>
        </p:txBody>
      </p:sp>
      <p:pic>
        <p:nvPicPr>
          <p:cNvPr id="7" name="Picture 6" descr="A close up of text on a white background&#10;&#10;Description automatically generated">
            <a:extLst>
              <a:ext uri="{FF2B5EF4-FFF2-40B4-BE49-F238E27FC236}">
                <a16:creationId xmlns:a16="http://schemas.microsoft.com/office/drawing/2014/main" id="{3FCFED06-E40D-4A76-9046-0C770E9D5FED}"/>
              </a:ext>
            </a:extLst>
          </p:cNvPr>
          <p:cNvPicPr>
            <a:picLocks noChangeAspect="1"/>
          </p:cNvPicPr>
          <p:nvPr/>
        </p:nvPicPr>
        <p:blipFill rotWithShape="1">
          <a:blip r:embed="rId4">
            <a:extLst>
              <a:ext uri="{28A0092B-C50C-407E-A947-70E740481C1C}">
                <a14:useLocalDpi xmlns:a14="http://schemas.microsoft.com/office/drawing/2010/main" val="0"/>
              </a:ext>
            </a:extLst>
          </a:blip>
          <a:srcRect l="28982"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ustDataLst>
      <p:tags r:id="rId1"/>
    </p:custDataLst>
    <p:extLst>
      <p:ext uri="{BB962C8B-B14F-4D97-AF65-F5344CB8AC3E}">
        <p14:creationId xmlns:p14="http://schemas.microsoft.com/office/powerpoint/2010/main" val="34750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DB90EDA9-2517-46EC-B6D4-3918D04786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72784" cy="1536192"/>
          </a:xfrm>
        </p:spPr>
        <p:txBody>
          <a:bodyPr vert="horz" lIns="91440" tIns="45720" rIns="91440" bIns="45720" rtlCol="0" anchor="b">
            <a:normAutofit/>
          </a:bodyPr>
          <a:lstStyle/>
          <a:p>
            <a:r>
              <a:rPr lang="en-US" sz="2400" kern="1200" dirty="0">
                <a:solidFill>
                  <a:schemeClr val="tx1"/>
                </a:solidFill>
                <a:latin typeface="+mn-lt"/>
                <a:ea typeface="+mj-ea"/>
                <a:cs typeface="+mj-cs"/>
              </a:rPr>
              <a:t>A girl will need to change her sanitary towel or tampon a few times a day.</a:t>
            </a: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
            </a: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Used sanitary wear should go in the bin.  </a:t>
            </a:r>
          </a:p>
        </p:txBody>
      </p:sp>
      <p:sp>
        <p:nvSpPr>
          <p:cNvPr id="76" name="Rectangle 75">
            <a:extLst>
              <a:ext uri="{FF2B5EF4-FFF2-40B4-BE49-F238E27FC236}">
                <a16:creationId xmlns:a16="http://schemas.microsoft.com/office/drawing/2014/main" id="{D449B1F2-532C-44C7-8AC7-28EA15EE0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8" name="Rectangle 77">
            <a:extLst>
              <a:ext uri="{FF2B5EF4-FFF2-40B4-BE49-F238E27FC236}">
                <a16:creationId xmlns:a16="http://schemas.microsoft.com/office/drawing/2014/main" id="{EE7D3784-5CF9-4282-9B1C-523957852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1" name="Content Placeholder 1030">
            <a:extLst>
              <a:ext uri="{FF2B5EF4-FFF2-40B4-BE49-F238E27FC236}">
                <a16:creationId xmlns:a16="http://schemas.microsoft.com/office/drawing/2014/main" id="{B5CBAA8B-D16A-46C1-BC71-49093488CD94}"/>
              </a:ext>
            </a:extLst>
          </p:cNvPr>
          <p:cNvSpPr>
            <a:spLocks noGrp="1"/>
          </p:cNvSpPr>
          <p:nvPr>
            <p:ph sz="half" idx="2"/>
          </p:nvPr>
        </p:nvSpPr>
        <p:spPr>
          <a:xfrm>
            <a:off x="612648" y="3355848"/>
            <a:ext cx="6272784" cy="2825496"/>
          </a:xfrm>
        </p:spPr>
        <p:txBody>
          <a:bodyPr vert="horz" lIns="91440" tIns="45720" rIns="91440" bIns="45720" rtlCol="0">
            <a:normAutofit/>
          </a:bodyPr>
          <a:lstStyle/>
          <a:p>
            <a:endParaRPr lang="en-US" sz="2200"/>
          </a:p>
        </p:txBody>
      </p:sp>
      <p:sp>
        <p:nvSpPr>
          <p:cNvPr id="5" name="Footer Placeholder 4"/>
          <p:cNvSpPr>
            <a:spLocks noGrp="1"/>
          </p:cNvSpPr>
          <p:nvPr>
            <p:ph type="ftr" sz="quarter" idx="11"/>
          </p:nvPr>
        </p:nvSpPr>
        <p:spPr>
          <a:xfrm>
            <a:off x="1892808" y="6356350"/>
            <a:ext cx="3712464" cy="365125"/>
          </a:xfrm>
        </p:spPr>
        <p:txBody>
          <a:bodyPr vert="horz" lIns="91440" tIns="45720" rIns="91440" bIns="45720" rtlCol="0" anchor="ctr">
            <a:normAutofit/>
          </a:bodyPr>
          <a:lstStyle/>
          <a:p>
            <a:pPr>
              <a:spcAft>
                <a:spcPts val="600"/>
              </a:spcAft>
            </a:pPr>
            <a:r>
              <a:rPr lang="en-US" kern="1200">
                <a:solidFill>
                  <a:schemeClr val="tx1">
                    <a:lumMod val="50000"/>
                    <a:lumOff val="50000"/>
                  </a:schemeClr>
                </a:solidFill>
                <a:latin typeface="+mn-lt"/>
                <a:ea typeface="+mn-ea"/>
                <a:cs typeface="+mn-cs"/>
              </a:rPr>
              <a:t>rshp.scot</a:t>
            </a:r>
          </a:p>
        </p:txBody>
      </p:sp>
    </p:spTree>
    <p:custDataLst>
      <p:tags r:id="rId1"/>
    </p:custDataLst>
    <p:extLst>
      <p:ext uri="{BB962C8B-B14F-4D97-AF65-F5344CB8AC3E}">
        <p14:creationId xmlns:p14="http://schemas.microsoft.com/office/powerpoint/2010/main" val="246024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0E2F58BF-12E5-4B5A-AD25-4DAAA274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pPr marL="0" lvl="0" indent="0"/>
            <a:r>
              <a:rPr lang="en-US" sz="2400" dirty="0">
                <a:latin typeface="+mn-lt"/>
              </a:rPr>
              <a:t>Some girls might experience pain or discomfort during their period.</a:t>
            </a:r>
            <a:br>
              <a:rPr lang="en-US" sz="2400" dirty="0">
                <a:latin typeface="+mn-lt"/>
              </a:rPr>
            </a:br>
            <a:r>
              <a:rPr lang="en-US" sz="2400" dirty="0">
                <a:latin typeface="+mn-lt"/>
              </a:rPr>
              <a:t/>
            </a:r>
            <a:br>
              <a:rPr lang="en-US" sz="2400" dirty="0">
                <a:latin typeface="+mn-lt"/>
              </a:rPr>
            </a:br>
            <a:r>
              <a:rPr lang="en-US" sz="2400" dirty="0">
                <a:latin typeface="+mn-lt"/>
              </a:rPr>
              <a:t>If you have any questions or worries about periods, you should talk to a trusted adult.</a:t>
            </a:r>
            <a:br>
              <a:rPr lang="en-US" sz="2400" dirty="0">
                <a:latin typeface="+mn-lt"/>
              </a:rPr>
            </a:br>
            <a:endParaRPr lang="en-US" sz="2400" dirty="0">
              <a:latin typeface="+mn-lt"/>
            </a:endParaRPr>
          </a:p>
        </p:txBody>
      </p:sp>
      <p:sp>
        <p:nvSpPr>
          <p:cNvPr id="142" name="Rectangle 141">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Rectangle 143">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Footer Placeholder 4"/>
          <p:cNvSpPr>
            <a:spLocks noGrp="1"/>
          </p:cNvSpPr>
          <p:nvPr>
            <p:ph type="ftr" sz="quarter" idx="11"/>
          </p:nvPr>
        </p:nvSpPr>
        <p:spPr>
          <a:xfrm>
            <a:off x="1906385" y="6356350"/>
            <a:ext cx="2594954"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
        <p:nvSpPr>
          <p:cNvPr id="3" name="Content Placeholder 2"/>
          <p:cNvSpPr>
            <a:spLocks noGrp="1"/>
          </p:cNvSpPr>
          <p:nvPr>
            <p:ph sz="half" idx="2"/>
          </p:nvPr>
        </p:nvSpPr>
        <p:spPr/>
        <p:txBody>
          <a:bodyPr/>
          <a:lstStyle/>
          <a:p>
            <a:endParaRPr lang="en-GB"/>
          </a:p>
        </p:txBody>
      </p:sp>
    </p:spTree>
    <p:custDataLst>
      <p:tags r:id="rId1"/>
    </p:custDataLst>
    <p:extLst>
      <p:ext uri="{BB962C8B-B14F-4D97-AF65-F5344CB8AC3E}">
        <p14:creationId xmlns:p14="http://schemas.microsoft.com/office/powerpoint/2010/main" val="69544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32DF175-2DD8-4694-B4BB-045DCFCE73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9080D120-BD54-46E1-BA37-82F5E8089E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8612"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tretch/>
        </p:blipFill>
        <p:spPr>
          <a:xfrm>
            <a:off x="886359" y="633619"/>
            <a:ext cx="3283913" cy="2651760"/>
          </a:xfrm>
          <a:prstGeom prst="rect">
            <a:avLst/>
          </a:prstGeom>
        </p:spPr>
      </p:pic>
      <p:sp>
        <p:nvSpPr>
          <p:cNvPr id="22" name="Rectangle 21">
            <a:extLst>
              <a:ext uri="{FF2B5EF4-FFF2-40B4-BE49-F238E27FC236}">
                <a16:creationId xmlns:a16="http://schemas.microsoft.com/office/drawing/2014/main" id="{81D83946-74FA-498A-AC80-9926F041B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604"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5060D983-8B52-443A-8183-2A1DE0561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3073"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computer keyboard&#10;&#10;Description automatically generated">
            <a:extLst>
              <a:ext uri="{FF2B5EF4-FFF2-40B4-BE49-F238E27FC236}">
                <a16:creationId xmlns:a16="http://schemas.microsoft.com/office/drawing/2014/main" id="{3AA8477F-6013-410B-9FEB-1284C94090D4}"/>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899691" y="3472468"/>
            <a:ext cx="3253693" cy="2651760"/>
          </a:xfrm>
          <a:prstGeom prst="rect">
            <a:avLst/>
          </a:prstGeom>
        </p:spPr>
      </p:pic>
      <p:sp>
        <p:nvSpPr>
          <p:cNvPr id="3" name="Content Placeholder 2">
            <a:extLst>
              <a:ext uri="{FF2B5EF4-FFF2-40B4-BE49-F238E27FC236}">
                <a16:creationId xmlns:a16="http://schemas.microsoft.com/office/drawing/2014/main" id="{AAE6D484-F349-4D69-9D22-335143E25F77}"/>
              </a:ext>
            </a:extLst>
          </p:cNvPr>
          <p:cNvSpPr>
            <a:spLocks noGrp="1"/>
          </p:cNvSpPr>
          <p:nvPr>
            <p:ph idx="1"/>
          </p:nvPr>
        </p:nvSpPr>
        <p:spPr>
          <a:xfrm>
            <a:off x="5516864" y="2359152"/>
            <a:ext cx="6003511" cy="3429000"/>
          </a:xfrm>
        </p:spPr>
        <p:txBody>
          <a:bodyPr>
            <a:normAutofit/>
          </a:bodyPr>
          <a:lstStyle/>
          <a:p>
            <a:pPr marL="0" indent="0">
              <a:buNone/>
            </a:pPr>
            <a:r>
              <a:rPr lang="en-GB" sz="2400" b="1" dirty="0"/>
              <a:t>Menstruation:</a:t>
            </a:r>
          </a:p>
          <a:p>
            <a:pPr marL="0" indent="0">
              <a:buNone/>
            </a:pPr>
            <a:r>
              <a:rPr lang="en-GB" sz="2400" b="1" dirty="0"/>
              <a:t>True or False?</a:t>
            </a:r>
          </a:p>
          <a:p>
            <a:pPr marL="0" indent="0">
              <a:buNone/>
            </a:pPr>
            <a:endParaRPr lang="en-GB" sz="2400" dirty="0"/>
          </a:p>
          <a:p>
            <a:pPr marL="0" indent="0">
              <a:buNone/>
            </a:pPr>
            <a:r>
              <a:rPr lang="en-GB" sz="2400" dirty="0"/>
              <a:t>This activity ©Hey Girls CIC 2019. Reproduced with kind permission of the owner.</a:t>
            </a:r>
          </a:p>
          <a:p>
            <a:pPr marL="0" indent="0">
              <a:buNone/>
            </a:pPr>
            <a:endParaRPr lang="en-GB" sz="2400" b="1" dirty="0"/>
          </a:p>
          <a:p>
            <a:pPr marL="0" indent="0">
              <a:buNone/>
            </a:pPr>
            <a:r>
              <a:rPr lang="en-GB" sz="2400" b="1" dirty="0"/>
              <a:t> </a:t>
            </a:r>
            <a:endParaRPr lang="en-GB" sz="2400" dirty="0"/>
          </a:p>
        </p:txBody>
      </p:sp>
    </p:spTree>
    <p:extLst>
      <p:ext uri="{BB962C8B-B14F-4D97-AF65-F5344CB8AC3E}">
        <p14:creationId xmlns:p14="http://schemas.microsoft.com/office/powerpoint/2010/main" val="196551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48E40-D33E-4387-9914-4FE22F072E0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when someone pees blood.</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795920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66796A2F6ED48ABD11981B2063DF5" ma:contentTypeVersion="12" ma:contentTypeDescription="Create a new document." ma:contentTypeScope="" ma:versionID="adbb5fe91c031622071de35321b39052">
  <xsd:schema xmlns:xsd="http://www.w3.org/2001/XMLSchema" xmlns:xs="http://www.w3.org/2001/XMLSchema" xmlns:p="http://schemas.microsoft.com/office/2006/metadata/properties" xmlns:ns2="17476287-8258-471d-966b-8023407a6871" xmlns:ns3="d39a5d22-b2eb-41bd-91ba-2928a377facf" targetNamespace="http://schemas.microsoft.com/office/2006/metadata/properties" ma:root="true" ma:fieldsID="0f90b9a2f540f2ddea7ec6097f6e0570" ns2:_="" ns3:_="">
    <xsd:import namespace="17476287-8258-471d-966b-8023407a6871"/>
    <xsd:import namespace="d39a5d22-b2eb-41bd-91ba-2928a377fac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6287-8258-471d-966b-8023407a6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9a5d22-b2eb-41bd-91ba-2928a377fac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7195C5-03EE-448F-BD33-8C275E1A9172}"/>
</file>

<file path=customXml/itemProps2.xml><?xml version="1.0" encoding="utf-8"?>
<ds:datastoreItem xmlns:ds="http://schemas.openxmlformats.org/officeDocument/2006/customXml" ds:itemID="{BB6C1BD9-2DF5-4E17-AC1E-C396D22DABAE}"/>
</file>

<file path=customXml/itemProps3.xml><?xml version="1.0" encoding="utf-8"?>
<ds:datastoreItem xmlns:ds="http://schemas.openxmlformats.org/officeDocument/2006/customXml" ds:itemID="{E4C66234-7C6B-4739-814F-EF010580ED33}"/>
</file>

<file path=docProps/app.xml><?xml version="1.0" encoding="utf-8"?>
<Properties xmlns="http://schemas.openxmlformats.org/officeDocument/2006/extended-properties" xmlns:vt="http://schemas.openxmlformats.org/officeDocument/2006/docPropsVTypes">
  <TotalTime>3</TotalTime>
  <Words>808</Words>
  <Application>Microsoft Office PowerPoint</Application>
  <PresentationFormat>Widescreen</PresentationFormat>
  <Paragraphs>84</Paragraphs>
  <Slides>33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I can name parts of my body.  I can talk about the different parts of my body and what they do.   I can describe the changes that take place with puberty.  I understand how to maintain personal hygiene.</vt:lpstr>
      <vt:lpstr>PowerPoint Presentation</vt:lpstr>
      <vt:lpstr>PowerPoint Presentation</vt:lpstr>
      <vt:lpstr>PowerPoint Presentation</vt:lpstr>
      <vt:lpstr>PowerPoint Presentation</vt:lpstr>
      <vt:lpstr>A girl will need to change her sanitary towel or tampon a few times a day.  Used sanitary wear should go in the bin.  </vt:lpstr>
      <vt:lpstr>Some girls might experience pain or discomfort during their period.  If you have any questions or worries about periods, you should talk to a trusted adult. </vt:lpstr>
      <vt:lpstr>PowerPoint Presentation</vt:lpstr>
      <vt:lpstr>True or False?</vt:lpstr>
      <vt:lpstr>PowerPoint Presentation</vt:lpstr>
      <vt:lpstr>True or False?</vt:lpstr>
      <vt:lpstr>PowerPoint Presentation</vt:lpstr>
      <vt:lpstr>True or False?</vt:lpstr>
      <vt:lpstr>A period is the name for shedding the lining of the womb. </vt:lpstr>
      <vt:lpstr>True or False?</vt:lpstr>
      <vt:lpstr>A period always comes every 28 days.   </vt:lpstr>
      <vt:lpstr>True or False?</vt:lpstr>
      <vt:lpstr>The start of a period is Day 1 of the menstrual cycle.  </vt:lpstr>
      <vt:lpstr>True or False?</vt:lpstr>
      <vt:lpstr>A period is made up of blood alone.</vt:lpstr>
      <vt:lpstr>True or False?</vt:lpstr>
      <vt:lpstr>A period always lasts for 5 days.</vt:lpstr>
      <vt:lpstr>True or False?</vt:lpstr>
      <vt:lpstr>You can hold in a period like you can hold in a wee.</vt:lpstr>
      <vt:lpstr>True or False?</vt:lpstr>
      <vt:lpstr> </vt:lpstr>
      <vt:lpstr>True or False?</vt:lpstr>
      <vt:lpstr>Most people with a female body have periods between the ages of around 12-55.</vt:lpstr>
      <vt:lpstr>True or False?</vt:lpstr>
      <vt:lpstr>PowerPoint Presentation</vt:lpstr>
      <vt:lpstr>True or False?</vt:lpstr>
      <vt:lpstr>All period products are thrown away after 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name parts of my body.  I can talk about the different parts of my body and what they do.   I can describe the changes that take place with puberty.  I understand how to maintain personal hygiene.</dc:title>
  <dc:creator>Colin Morrison</dc:creator>
  <cp:lastModifiedBy>Anne Graham</cp:lastModifiedBy>
  <cp:revision>4</cp:revision>
  <dcterms:created xsi:type="dcterms:W3CDTF">2020-06-17T12:52:32Z</dcterms:created>
  <dcterms:modified xsi:type="dcterms:W3CDTF">2021-04-01T14:04:19Z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0x01010032766796A2F6ED48ABD11981B2063DF5</vt:lpwstr>
  </property>
</Properties>
</file>