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9926638" cy="1435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046" autoAdjust="0"/>
  </p:normalViewPr>
  <p:slideViewPr>
    <p:cSldViewPr>
      <p:cViewPr varScale="1">
        <p:scale>
          <a:sx n="114" d="100"/>
          <a:sy n="114" d="100"/>
        </p:scale>
        <p:origin x="221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317" cy="720542"/>
          </a:xfrm>
          <a:prstGeom prst="rect">
            <a:avLst/>
          </a:prstGeom>
        </p:spPr>
        <p:txBody>
          <a:bodyPr vert="horz" lIns="132743" tIns="66372" rIns="132743" bIns="66372" rtlCol="0"/>
          <a:lstStyle>
            <a:lvl1pPr algn="l">
              <a:defRPr sz="17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003" y="1"/>
            <a:ext cx="4302317" cy="720542"/>
          </a:xfrm>
          <a:prstGeom prst="rect">
            <a:avLst/>
          </a:prstGeom>
        </p:spPr>
        <p:txBody>
          <a:bodyPr vert="horz" lIns="132743" tIns="66372" rIns="132743" bIns="66372" rtlCol="0"/>
          <a:lstStyle>
            <a:lvl1pPr algn="r">
              <a:defRPr sz="1700"/>
            </a:lvl1pPr>
          </a:lstStyle>
          <a:p>
            <a:fld id="{EAE6CD1A-A4E8-452B-8B5A-445180EB2A8F}" type="datetimeFigureOut">
              <a:rPr lang="en-GB" smtClean="0"/>
              <a:t>11/09/2023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33550" y="1793875"/>
            <a:ext cx="6459538" cy="4845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43" tIns="66372" rIns="132743" bIns="66372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6909400"/>
            <a:ext cx="7941310" cy="5651893"/>
          </a:xfrm>
          <a:prstGeom prst="rect">
            <a:avLst/>
          </a:prstGeom>
        </p:spPr>
        <p:txBody>
          <a:bodyPr vert="horz" lIns="132743" tIns="66372" rIns="132743" bIns="6637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3635222"/>
            <a:ext cx="4302317" cy="720542"/>
          </a:xfrm>
          <a:prstGeom prst="rect">
            <a:avLst/>
          </a:prstGeom>
        </p:spPr>
        <p:txBody>
          <a:bodyPr vert="horz" lIns="132743" tIns="66372" rIns="132743" bIns="66372" rtlCol="0" anchor="b"/>
          <a:lstStyle>
            <a:lvl1pPr algn="l">
              <a:defRPr sz="17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003" y="13635222"/>
            <a:ext cx="4302317" cy="720542"/>
          </a:xfrm>
          <a:prstGeom prst="rect">
            <a:avLst/>
          </a:prstGeom>
        </p:spPr>
        <p:txBody>
          <a:bodyPr vert="horz" lIns="132743" tIns="66372" rIns="132743" bIns="66372" rtlCol="0" anchor="b"/>
          <a:lstStyle>
            <a:lvl1pPr algn="r">
              <a:defRPr sz="1700"/>
            </a:lvl1pPr>
          </a:lstStyle>
          <a:p>
            <a:fld id="{6721A762-696A-425B-918B-5015AF632BF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6469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1A762-696A-425B-918B-5015AF632BFE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2066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6EE8-FA85-4BC1-8BA1-A9438F307E38}" type="datetimeFigureOut">
              <a:rPr lang="en-GB" smtClean="0"/>
              <a:t>11/09/2023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3F4F-5F6F-4C18-ABCD-4D417F9B78D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058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6EE8-FA85-4BC1-8BA1-A9438F307E38}" type="datetimeFigureOut">
              <a:rPr lang="en-GB" smtClean="0"/>
              <a:t>11/09/2023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3F4F-5F6F-4C18-ABCD-4D417F9B78D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91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6EE8-FA85-4BC1-8BA1-A9438F307E38}" type="datetimeFigureOut">
              <a:rPr lang="en-GB" smtClean="0"/>
              <a:t>11/09/2023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3F4F-5F6F-4C18-ABCD-4D417F9B78D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1654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6EE8-FA85-4BC1-8BA1-A9438F307E38}" type="datetimeFigureOut">
              <a:rPr lang="en-GB" smtClean="0"/>
              <a:t>11/09/2023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3F4F-5F6F-4C18-ABCD-4D417F9B78D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9967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6EE8-FA85-4BC1-8BA1-A9438F307E38}" type="datetimeFigureOut">
              <a:rPr lang="en-GB" smtClean="0"/>
              <a:t>11/09/2023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3F4F-5F6F-4C18-ABCD-4D417F9B78D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3871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6EE8-FA85-4BC1-8BA1-A9438F307E38}" type="datetimeFigureOut">
              <a:rPr lang="en-GB" smtClean="0"/>
              <a:t>11/09/2023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3F4F-5F6F-4C18-ABCD-4D417F9B78D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85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6EE8-FA85-4BC1-8BA1-A9438F307E38}" type="datetimeFigureOut">
              <a:rPr lang="en-GB" smtClean="0"/>
              <a:t>11/09/2023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3F4F-5F6F-4C18-ABCD-4D417F9B78D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8306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6EE8-FA85-4BC1-8BA1-A9438F307E38}" type="datetimeFigureOut">
              <a:rPr lang="en-GB" smtClean="0"/>
              <a:t>11/09/2023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3F4F-5F6F-4C18-ABCD-4D417F9B78D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8382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6EE8-FA85-4BC1-8BA1-A9438F307E38}" type="datetimeFigureOut">
              <a:rPr lang="en-GB" smtClean="0"/>
              <a:t>11/09/2023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3F4F-5F6F-4C18-ABCD-4D417F9B78D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9359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6EE8-FA85-4BC1-8BA1-A9438F307E38}" type="datetimeFigureOut">
              <a:rPr lang="en-GB" smtClean="0"/>
              <a:t>11/09/2023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3F4F-5F6F-4C18-ABCD-4D417F9B78D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441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6EE8-FA85-4BC1-8BA1-A9438F307E38}" type="datetimeFigureOut">
              <a:rPr lang="en-GB" smtClean="0"/>
              <a:t>11/09/2023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3F4F-5F6F-4C18-ABCD-4D417F9B78D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028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36EE8-FA85-4BC1-8BA1-A9438F307E38}" type="datetimeFigureOut">
              <a:rPr lang="en-GB" smtClean="0"/>
              <a:t>11/09/2023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43F4F-5F6F-4C18-ABCD-4D417F9B78D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857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alibri" panose="020F0502020204030204" pitchFamily="34" charset="0"/>
              </a:rPr>
              <a:t>Sgoil Shiaboist - The Rationale for our Curriculum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44868" y="1379933"/>
            <a:ext cx="3816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000" b="1" dirty="0">
              <a:latin typeface="Comic Sans MS" pitchFamily="66" charset="0"/>
            </a:endParaRPr>
          </a:p>
          <a:p>
            <a:pPr algn="ctr"/>
            <a:endParaRPr lang="en-GB" sz="1000" b="1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1800" y="1209926"/>
            <a:ext cx="3456384" cy="5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000" b="1" dirty="0"/>
              <a:t>Vision</a:t>
            </a:r>
          </a:p>
          <a:p>
            <a:pPr algn="ctr"/>
            <a:r>
              <a:rPr lang="en-GB" sz="1000" dirty="0">
                <a:ea typeface="Times New Roman"/>
              </a:rPr>
              <a:t>Ag obair, ag  </a:t>
            </a:r>
            <a:r>
              <a:rPr lang="en-GB" sz="1000" dirty="0"/>
              <a:t>è</a:t>
            </a:r>
            <a:r>
              <a:rPr lang="en-GB" sz="1000" dirty="0">
                <a:ea typeface="Times New Roman"/>
              </a:rPr>
              <a:t>isdeachd ‘sa ionnsachadh c</a:t>
            </a:r>
            <a:r>
              <a:rPr lang="en-GB" sz="1000" dirty="0"/>
              <a:t>òmhla</a:t>
            </a:r>
            <a:endParaRPr lang="en-GB" sz="1000" dirty="0"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GB" sz="1000" dirty="0">
                <a:ea typeface="Times New Roman"/>
              </a:rPr>
              <a:t>Working, listening and learning together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59892" y="5085184"/>
            <a:ext cx="2376000" cy="178510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Calibri" panose="020F0502020204030204" pitchFamily="34" charset="0"/>
              </a:rPr>
              <a:t>Principles for  Curriculum Design</a:t>
            </a:r>
            <a:r>
              <a:rPr lang="en-GB" sz="1000" dirty="0">
                <a:latin typeface="Calibri" panose="020F0502020204030204" pitchFamily="34" charset="0"/>
              </a:rPr>
              <a:t>:</a:t>
            </a:r>
          </a:p>
          <a:p>
            <a:pPr algn="ctr"/>
            <a:endParaRPr lang="en-GB" sz="1000" dirty="0">
              <a:latin typeface="Calibri" panose="020F0502020204030204" pitchFamily="34" charset="0"/>
            </a:endParaRPr>
          </a:p>
          <a:p>
            <a:r>
              <a:rPr lang="en-GB" sz="1000" dirty="0">
                <a:latin typeface="Calibri" panose="020F0502020204030204" pitchFamily="34" charset="0"/>
              </a:rPr>
              <a:t>• challenge and enjoyment</a:t>
            </a:r>
          </a:p>
          <a:p>
            <a:r>
              <a:rPr lang="en-GB" sz="1000" dirty="0">
                <a:latin typeface="Calibri" panose="020F0502020204030204" pitchFamily="34" charset="0"/>
              </a:rPr>
              <a:t>• breadth</a:t>
            </a:r>
          </a:p>
          <a:p>
            <a:r>
              <a:rPr lang="en-GB" sz="1000" dirty="0">
                <a:latin typeface="Calibri" panose="020F0502020204030204" pitchFamily="34" charset="0"/>
              </a:rPr>
              <a:t>• progression</a:t>
            </a:r>
          </a:p>
          <a:p>
            <a:r>
              <a:rPr lang="en-GB" sz="1000" dirty="0">
                <a:latin typeface="Calibri" panose="020F0502020204030204" pitchFamily="34" charset="0"/>
              </a:rPr>
              <a:t>• depth</a:t>
            </a:r>
          </a:p>
          <a:p>
            <a:r>
              <a:rPr lang="en-GB" sz="1000" dirty="0">
                <a:latin typeface="Calibri" panose="020F0502020204030204" pitchFamily="34" charset="0"/>
              </a:rPr>
              <a:t>• personalisation and choice</a:t>
            </a:r>
          </a:p>
          <a:p>
            <a:r>
              <a:rPr lang="en-GB" sz="1000" dirty="0">
                <a:latin typeface="Calibri" panose="020F0502020204030204" pitchFamily="34" charset="0"/>
              </a:rPr>
              <a:t>• coherence</a:t>
            </a:r>
          </a:p>
          <a:p>
            <a:r>
              <a:rPr lang="en-GB" sz="1000" dirty="0">
                <a:latin typeface="Calibri" panose="020F0502020204030204" pitchFamily="34" charset="0"/>
              </a:rPr>
              <a:t>• relevance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>
              <a:latin typeface="Comic Sans MS" pitchFamily="66" charset="0"/>
            </a:endParaRPr>
          </a:p>
          <a:p>
            <a:pPr algn="ctr"/>
            <a:endParaRPr lang="en-GB" sz="1000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6850" y="1484785"/>
            <a:ext cx="2074910" cy="456278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Calibri" panose="020F0502020204030204" pitchFamily="34" charset="0"/>
              </a:rPr>
              <a:t>Our aims at Sgoil Shiaboist </a:t>
            </a:r>
          </a:p>
          <a:p>
            <a:endParaRPr lang="en-GB" sz="1050" b="1" dirty="0">
              <a:latin typeface="Comic Sans MS" panose="030F0702030302020204" pitchFamily="66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en-GB" sz="1000" dirty="0">
                <a:latin typeface="Calibri" panose="020F0502020204030204" pitchFamily="34" charset="0"/>
              </a:rPr>
              <a:t>Provide a well balanced curriculum for all pupils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GB" sz="1000" dirty="0">
                <a:latin typeface="Calibri" panose="020F0502020204030204" pitchFamily="34" charset="0"/>
              </a:rPr>
              <a:t>Deliver high quality learning and teaching 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GB" sz="1000" dirty="0">
                <a:latin typeface="Calibri" panose="020F0502020204030204" pitchFamily="34" charset="0"/>
              </a:rPr>
              <a:t>Encourage all pupils to achieve their full potential </a:t>
            </a:r>
            <a:endParaRPr lang="en-GB" sz="1000" b="1" dirty="0">
              <a:latin typeface="Calibri" panose="020F0502020204030204" pitchFamily="34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en-GB" sz="1000" dirty="0">
                <a:latin typeface="Calibri" panose="020F0502020204030204" pitchFamily="34" charset="0"/>
              </a:rPr>
              <a:t>Ensure that all pupils who require help with their learning are supported in ways which meet their individual needs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GB" sz="1000" dirty="0">
                <a:latin typeface="Calibri" panose="020F0502020204030204" pitchFamily="34" charset="0"/>
              </a:rPr>
              <a:t>Support pupils to meet their individual needs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GB" sz="1000" dirty="0">
                <a:latin typeface="Calibri" panose="020F0502020204030204" pitchFamily="34" charset="0"/>
              </a:rPr>
              <a:t>Encourage a caring, happy, </a:t>
            </a:r>
            <a:r>
              <a:rPr lang="en-GB" sz="1000">
                <a:latin typeface="Calibri" panose="020F0502020204030204" pitchFamily="34" charset="0"/>
              </a:rPr>
              <a:t>safe ethos</a:t>
            </a:r>
            <a:endParaRPr lang="en-GB" sz="1000" dirty="0">
              <a:latin typeface="Calibri" panose="020F0502020204030204" pitchFamily="34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en-GB" sz="1000" dirty="0">
                <a:latin typeface="Calibri" panose="020F0502020204030204" pitchFamily="34" charset="0"/>
              </a:rPr>
              <a:t>Provide pupils with opportunities to plan, discuss and reflect on their learning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GB" sz="1000" dirty="0">
                <a:latin typeface="Calibri" panose="020F0502020204030204" pitchFamily="34" charset="0"/>
              </a:rPr>
              <a:t>Develop each pupils confidence, self-awareness and self esteem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GB" sz="1000" dirty="0">
                <a:latin typeface="Calibri" panose="020F0502020204030204" pitchFamily="34" charset="0"/>
              </a:rPr>
              <a:t>Continue to improve transition planning at key stages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GB" sz="1000" dirty="0">
                <a:latin typeface="Calibri" panose="020F0502020204030204" pitchFamily="34" charset="0"/>
              </a:rPr>
              <a:t>Develop pupils’ skills in digital literacy including online safety.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GB" sz="1000" dirty="0">
                <a:latin typeface="Calibri" panose="020F0502020204030204" pitchFamily="34" charset="0"/>
              </a:rPr>
              <a:t>Support pupils to know and understand their Rights (UNCRC).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59892" y="1534363"/>
            <a:ext cx="2376264" cy="1477328"/>
          </a:xfrm>
          <a:prstGeom prst="rect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Calibri" panose="020F0502020204030204" pitchFamily="34" charset="0"/>
              </a:rPr>
              <a:t>At Sgoil </a:t>
            </a:r>
            <a:r>
              <a:rPr lang="en-GB" sz="1000" b="1" dirty="0" err="1">
                <a:latin typeface="Calibri" panose="020F0502020204030204" pitchFamily="34" charset="0"/>
              </a:rPr>
              <a:t>Shiaboist</a:t>
            </a:r>
            <a:r>
              <a:rPr lang="en-GB" sz="1000" b="1" dirty="0">
                <a:latin typeface="Calibri" panose="020F0502020204030204" pitchFamily="34" charset="0"/>
              </a:rPr>
              <a:t> when we work, listen &amp; learn together:</a:t>
            </a:r>
          </a:p>
          <a:p>
            <a:endParaRPr lang="en-GB" sz="1000" dirty="0">
              <a:latin typeface="Calibri" panose="020F0502020204030204" pitchFamily="34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en-GB" sz="1000" dirty="0">
                <a:latin typeface="Calibri" panose="020F0502020204030204" pitchFamily="34" charset="0"/>
              </a:rPr>
              <a:t>We are actively, involved in and lead our own learning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GB" sz="1000" dirty="0">
                <a:latin typeface="Calibri" panose="020F0502020204030204" pitchFamily="34" charset="0"/>
              </a:rPr>
              <a:t>We work independently and collaboratively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GB" sz="1000" dirty="0">
                <a:latin typeface="Calibri" panose="020F0502020204030204" pitchFamily="34" charset="0"/>
              </a:rPr>
              <a:t>Our learning provides challenge and is differentiated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50188" y="5010326"/>
            <a:ext cx="2989965" cy="163121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Calibri" panose="020F0502020204030204" pitchFamily="34" charset="0"/>
              </a:rPr>
              <a:t>Curricular areas</a:t>
            </a:r>
            <a:r>
              <a:rPr lang="en-GB" sz="1000" dirty="0">
                <a:latin typeface="Calibri" panose="020F0502020204030204" pitchFamily="34" charset="0"/>
              </a:rPr>
              <a:t>:</a:t>
            </a:r>
          </a:p>
          <a:p>
            <a:endParaRPr lang="en-GB" sz="800" b="1" dirty="0"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Calibri" panose="020F0502020204030204" pitchFamily="34" charset="0"/>
              </a:rPr>
              <a:t>Literacy/Language: Gaelic and English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Calibri" panose="020F0502020204030204" pitchFamily="34" charset="0"/>
              </a:rPr>
              <a:t>Numeracy/Mathematics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Calibri" panose="020F0502020204030204" pitchFamily="34" charset="0"/>
              </a:rPr>
              <a:t>Health and Wellbeing including Physical Education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Calibri" panose="020F0502020204030204" pitchFamily="34" charset="0"/>
              </a:rPr>
              <a:t>Sciences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Calibri" panose="020F0502020204030204" pitchFamily="34" charset="0"/>
              </a:rPr>
              <a:t>Social Subjects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Calibri" panose="020F0502020204030204" pitchFamily="34" charset="0"/>
              </a:rPr>
              <a:t>Religious and Moral Education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Calibri" panose="020F0502020204030204" pitchFamily="34" charset="0"/>
              </a:rPr>
              <a:t>Technologies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Calibri" panose="020F0502020204030204" pitchFamily="34" charset="0"/>
              </a:rPr>
              <a:t>Expressive Arts (Music, Drama and Art)</a:t>
            </a:r>
          </a:p>
          <a:p>
            <a:endParaRPr lang="en-GB" sz="1000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3799" y="415702"/>
            <a:ext cx="724604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71800" y="1903025"/>
            <a:ext cx="3449649" cy="8309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GB" sz="1000" b="1" dirty="0">
                <a:latin typeface="+mj-lt"/>
              </a:rPr>
              <a:t>Values</a:t>
            </a:r>
          </a:p>
          <a:p>
            <a:pPr lvl="0" algn="ctr"/>
            <a:r>
              <a:rPr lang="en-GB" sz="1000" dirty="0">
                <a:latin typeface="+mj-lt"/>
              </a:rPr>
              <a:t>Honesty, fairness, caring/compassion,</a:t>
            </a:r>
          </a:p>
          <a:p>
            <a:pPr lvl="0" algn="ctr"/>
            <a:r>
              <a:rPr lang="en-GB" sz="1000" dirty="0">
                <a:latin typeface="+mj-lt"/>
              </a:rPr>
              <a:t>trust, respect , kindness</a:t>
            </a:r>
          </a:p>
          <a:p>
            <a:pPr lvl="0" algn="ctr"/>
            <a:endParaRPr lang="en-GB" sz="1000" dirty="0"/>
          </a:p>
          <a:p>
            <a:pPr lvl="0" algn="ctr"/>
            <a:endParaRPr lang="en-GB" sz="800" dirty="0"/>
          </a:p>
        </p:txBody>
      </p:sp>
      <p:sp>
        <p:nvSpPr>
          <p:cNvPr id="17" name="TextBox 16"/>
          <p:cNvSpPr txBox="1"/>
          <p:nvPr/>
        </p:nvSpPr>
        <p:spPr>
          <a:xfrm>
            <a:off x="6459892" y="3071334"/>
            <a:ext cx="2376264" cy="193899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Our learning is based on four contexts:</a:t>
            </a:r>
          </a:p>
          <a:p>
            <a:pPr algn="ctr"/>
            <a:endParaRPr lang="en-GB" sz="800" b="1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800" dirty="0"/>
              <a:t>Inter Disciplinary Learning  (IDL)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800" dirty="0"/>
              <a:t>Curriculum Areas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800" dirty="0"/>
              <a:t>Opportunities for Personal Achievement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800" dirty="0"/>
              <a:t>Ethos and Life of the School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800" dirty="0"/>
              <a:t>After School Clubs: all learners will have opportunities to participate in a wide range of after school activities.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800" dirty="0"/>
              <a:t>There will be a strong  focus on: local culture and Gaelic language to deepen pupils’ knowledge &amp; understanding of their own environment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800" dirty="0"/>
              <a:t>Promoting Children’s Rights across the school community.</a:t>
            </a:r>
            <a:endParaRPr lang="en-GB" sz="1000" dirty="0"/>
          </a:p>
        </p:txBody>
      </p:sp>
      <p:pic>
        <p:nvPicPr>
          <p:cNvPr id="15" name="Content Placeholder 14" descr="GIRFEC wheel"/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2734022"/>
            <a:ext cx="2857500" cy="22071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7888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324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Office Theme</vt:lpstr>
      <vt:lpstr>Sgoil Shiaboist - The Rationale for our Curriculum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Maunder</dc:creator>
  <cp:lastModifiedBy>sgunn1a</cp:lastModifiedBy>
  <cp:revision>62</cp:revision>
  <cp:lastPrinted>2023-02-28T12:25:41Z</cp:lastPrinted>
  <dcterms:created xsi:type="dcterms:W3CDTF">2016-01-12T13:38:29Z</dcterms:created>
  <dcterms:modified xsi:type="dcterms:W3CDTF">2023-09-11T07:44:09Z</dcterms:modified>
</cp:coreProperties>
</file>