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9144000" cy="6858000" type="screen4x3"/>
  <p:notesSz cx="6794500" cy="9931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9046" autoAdjust="0"/>
  </p:normalViewPr>
  <p:slideViewPr>
    <p:cSldViewPr>
      <p:cViewPr>
        <p:scale>
          <a:sx n="90" d="100"/>
          <a:sy n="90" d="100"/>
        </p:scale>
        <p:origin x="-3024" y="-66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4836EE8-FA85-4BC1-8BA1-A9438F307E38}" type="datetimeFigureOut">
              <a:rPr lang="en-GB" smtClean="0"/>
              <a:t>11/09/2017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AD43F4F-5F6F-4C18-ABCD-4D417F9B78D0}" type="slidenum">
              <a:rPr lang="en-GB" smtClean="0"/>
              <a:t>‹#›</a:t>
            </a:fld>
            <a:endParaRPr lang="en-GB" dirty="0"/>
          </a:p>
        </p:txBody>
      </p:sp>
    </p:spTree>
    <p:extLst>
      <p:ext uri="{BB962C8B-B14F-4D97-AF65-F5344CB8AC3E}">
        <p14:creationId xmlns:p14="http://schemas.microsoft.com/office/powerpoint/2010/main" val="22405892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4836EE8-FA85-4BC1-8BA1-A9438F307E38}" type="datetimeFigureOut">
              <a:rPr lang="en-GB" smtClean="0"/>
              <a:t>11/09/2017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AD43F4F-5F6F-4C18-ABCD-4D417F9B78D0}" type="slidenum">
              <a:rPr lang="en-GB" smtClean="0"/>
              <a:t>‹#›</a:t>
            </a:fld>
            <a:endParaRPr lang="en-GB" dirty="0"/>
          </a:p>
        </p:txBody>
      </p:sp>
    </p:spTree>
    <p:extLst>
      <p:ext uri="{BB962C8B-B14F-4D97-AF65-F5344CB8AC3E}">
        <p14:creationId xmlns:p14="http://schemas.microsoft.com/office/powerpoint/2010/main" val="312491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4836EE8-FA85-4BC1-8BA1-A9438F307E38}" type="datetimeFigureOut">
              <a:rPr lang="en-GB" smtClean="0"/>
              <a:t>11/09/2017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AD43F4F-5F6F-4C18-ABCD-4D417F9B78D0}" type="slidenum">
              <a:rPr lang="en-GB" smtClean="0"/>
              <a:t>‹#›</a:t>
            </a:fld>
            <a:endParaRPr lang="en-GB" dirty="0"/>
          </a:p>
        </p:txBody>
      </p:sp>
    </p:spTree>
    <p:extLst>
      <p:ext uri="{BB962C8B-B14F-4D97-AF65-F5344CB8AC3E}">
        <p14:creationId xmlns:p14="http://schemas.microsoft.com/office/powerpoint/2010/main" val="641654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4836EE8-FA85-4BC1-8BA1-A9438F307E38}" type="datetimeFigureOut">
              <a:rPr lang="en-GB" smtClean="0"/>
              <a:t>11/09/2017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AD43F4F-5F6F-4C18-ABCD-4D417F9B78D0}" type="slidenum">
              <a:rPr lang="en-GB" smtClean="0"/>
              <a:t>‹#›</a:t>
            </a:fld>
            <a:endParaRPr lang="en-GB" dirty="0"/>
          </a:p>
        </p:txBody>
      </p:sp>
    </p:spTree>
    <p:extLst>
      <p:ext uri="{BB962C8B-B14F-4D97-AF65-F5344CB8AC3E}">
        <p14:creationId xmlns:p14="http://schemas.microsoft.com/office/powerpoint/2010/main" val="1949967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836EE8-FA85-4BC1-8BA1-A9438F307E38}" type="datetimeFigureOut">
              <a:rPr lang="en-GB" smtClean="0"/>
              <a:t>11/09/2017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8AD43F4F-5F6F-4C18-ABCD-4D417F9B78D0}" type="slidenum">
              <a:rPr lang="en-GB" smtClean="0"/>
              <a:t>‹#›</a:t>
            </a:fld>
            <a:endParaRPr lang="en-GB" dirty="0"/>
          </a:p>
        </p:txBody>
      </p:sp>
    </p:spTree>
    <p:extLst>
      <p:ext uri="{BB962C8B-B14F-4D97-AF65-F5344CB8AC3E}">
        <p14:creationId xmlns:p14="http://schemas.microsoft.com/office/powerpoint/2010/main" val="3133871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4836EE8-FA85-4BC1-8BA1-A9438F307E38}" type="datetimeFigureOut">
              <a:rPr lang="en-GB" smtClean="0"/>
              <a:t>11/09/2017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8AD43F4F-5F6F-4C18-ABCD-4D417F9B78D0}" type="slidenum">
              <a:rPr lang="en-GB" smtClean="0"/>
              <a:t>‹#›</a:t>
            </a:fld>
            <a:endParaRPr lang="en-GB" dirty="0"/>
          </a:p>
        </p:txBody>
      </p:sp>
    </p:spTree>
    <p:extLst>
      <p:ext uri="{BB962C8B-B14F-4D97-AF65-F5344CB8AC3E}">
        <p14:creationId xmlns:p14="http://schemas.microsoft.com/office/powerpoint/2010/main" val="405854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4836EE8-FA85-4BC1-8BA1-A9438F307E38}" type="datetimeFigureOut">
              <a:rPr lang="en-GB" smtClean="0"/>
              <a:t>11/09/2017</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8AD43F4F-5F6F-4C18-ABCD-4D417F9B78D0}" type="slidenum">
              <a:rPr lang="en-GB" smtClean="0"/>
              <a:t>‹#›</a:t>
            </a:fld>
            <a:endParaRPr lang="en-GB" dirty="0"/>
          </a:p>
        </p:txBody>
      </p:sp>
    </p:spTree>
    <p:extLst>
      <p:ext uri="{BB962C8B-B14F-4D97-AF65-F5344CB8AC3E}">
        <p14:creationId xmlns:p14="http://schemas.microsoft.com/office/powerpoint/2010/main" val="3778306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4836EE8-FA85-4BC1-8BA1-A9438F307E38}" type="datetimeFigureOut">
              <a:rPr lang="en-GB" smtClean="0"/>
              <a:t>11/09/2017</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8AD43F4F-5F6F-4C18-ABCD-4D417F9B78D0}" type="slidenum">
              <a:rPr lang="en-GB" smtClean="0"/>
              <a:t>‹#›</a:t>
            </a:fld>
            <a:endParaRPr lang="en-GB" dirty="0"/>
          </a:p>
        </p:txBody>
      </p:sp>
    </p:spTree>
    <p:extLst>
      <p:ext uri="{BB962C8B-B14F-4D97-AF65-F5344CB8AC3E}">
        <p14:creationId xmlns:p14="http://schemas.microsoft.com/office/powerpoint/2010/main" val="3198382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836EE8-FA85-4BC1-8BA1-A9438F307E38}" type="datetimeFigureOut">
              <a:rPr lang="en-GB" smtClean="0"/>
              <a:t>11/09/2017</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8AD43F4F-5F6F-4C18-ABCD-4D417F9B78D0}" type="slidenum">
              <a:rPr lang="en-GB" smtClean="0"/>
              <a:t>‹#›</a:t>
            </a:fld>
            <a:endParaRPr lang="en-GB" dirty="0"/>
          </a:p>
        </p:txBody>
      </p:sp>
    </p:spTree>
    <p:extLst>
      <p:ext uri="{BB962C8B-B14F-4D97-AF65-F5344CB8AC3E}">
        <p14:creationId xmlns:p14="http://schemas.microsoft.com/office/powerpoint/2010/main" val="1919359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836EE8-FA85-4BC1-8BA1-A9438F307E38}" type="datetimeFigureOut">
              <a:rPr lang="en-GB" smtClean="0"/>
              <a:t>11/09/2017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8AD43F4F-5F6F-4C18-ABCD-4D417F9B78D0}" type="slidenum">
              <a:rPr lang="en-GB" smtClean="0"/>
              <a:t>‹#›</a:t>
            </a:fld>
            <a:endParaRPr lang="en-GB" dirty="0"/>
          </a:p>
        </p:txBody>
      </p:sp>
    </p:spTree>
    <p:extLst>
      <p:ext uri="{BB962C8B-B14F-4D97-AF65-F5344CB8AC3E}">
        <p14:creationId xmlns:p14="http://schemas.microsoft.com/office/powerpoint/2010/main" val="2414410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836EE8-FA85-4BC1-8BA1-A9438F307E38}" type="datetimeFigureOut">
              <a:rPr lang="en-GB" smtClean="0"/>
              <a:t>11/09/2017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8AD43F4F-5F6F-4C18-ABCD-4D417F9B78D0}" type="slidenum">
              <a:rPr lang="en-GB" smtClean="0"/>
              <a:t>‹#›</a:t>
            </a:fld>
            <a:endParaRPr lang="en-GB" dirty="0"/>
          </a:p>
        </p:txBody>
      </p:sp>
    </p:spTree>
    <p:extLst>
      <p:ext uri="{BB962C8B-B14F-4D97-AF65-F5344CB8AC3E}">
        <p14:creationId xmlns:p14="http://schemas.microsoft.com/office/powerpoint/2010/main" val="33102804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836EE8-FA85-4BC1-8BA1-A9438F307E38}" type="datetimeFigureOut">
              <a:rPr lang="en-GB" smtClean="0"/>
              <a:t>11/09/2017</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D43F4F-5F6F-4C18-ABCD-4D417F9B78D0}" type="slidenum">
              <a:rPr lang="en-GB" smtClean="0"/>
              <a:t>‹#›</a:t>
            </a:fld>
            <a:endParaRPr lang="en-GB" dirty="0"/>
          </a:p>
        </p:txBody>
      </p:sp>
    </p:spTree>
    <p:extLst>
      <p:ext uri="{BB962C8B-B14F-4D97-AF65-F5344CB8AC3E}">
        <p14:creationId xmlns:p14="http://schemas.microsoft.com/office/powerpoint/2010/main" val="19138575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28575">
            <a:solidFill>
              <a:schemeClr val="tx1"/>
            </a:solidFill>
          </a:ln>
        </p:spPr>
        <p:txBody>
          <a:bodyPr>
            <a:normAutofit/>
          </a:bodyPr>
          <a:lstStyle/>
          <a:p>
            <a:r>
              <a:rPr lang="en-GB" sz="1400" b="1" u="sng" dirty="0" err="1" smtClean="0">
                <a:solidFill>
                  <a:srgbClr val="FF0000"/>
                </a:solidFill>
                <a:latin typeface="Comic Sans MS" pitchFamily="66" charset="0"/>
              </a:rPr>
              <a:t>Sgoil</a:t>
            </a:r>
            <a:r>
              <a:rPr lang="en-GB" sz="1400" b="1" u="sng" dirty="0" smtClean="0">
                <a:solidFill>
                  <a:srgbClr val="FF0000"/>
                </a:solidFill>
                <a:latin typeface="Comic Sans MS" pitchFamily="66" charset="0"/>
              </a:rPr>
              <a:t> </a:t>
            </a:r>
            <a:r>
              <a:rPr lang="en-GB" sz="1400" b="1" u="sng" dirty="0" err="1" smtClean="0">
                <a:solidFill>
                  <a:srgbClr val="FF0000"/>
                </a:solidFill>
                <a:latin typeface="Comic Sans MS" pitchFamily="66" charset="0"/>
              </a:rPr>
              <a:t>Bhreascleit</a:t>
            </a:r>
            <a:r>
              <a:rPr lang="en-GB" sz="1400" b="1" u="sng" dirty="0" smtClean="0">
                <a:solidFill>
                  <a:srgbClr val="FF0000"/>
                </a:solidFill>
                <a:latin typeface="Comic Sans MS" pitchFamily="66" charset="0"/>
              </a:rPr>
              <a:t> - The Rationale for our Curriculum</a:t>
            </a:r>
            <a:endParaRPr lang="en-GB" sz="1400" b="1" u="sng" dirty="0">
              <a:solidFill>
                <a:srgbClr val="FF0000"/>
              </a:solidFill>
              <a:latin typeface="Comic Sans MS" pitchFamily="66" charset="0"/>
            </a:endParaRPr>
          </a:p>
        </p:txBody>
      </p:sp>
      <p:sp>
        <p:nvSpPr>
          <p:cNvPr id="8" name="TextBox 7"/>
          <p:cNvSpPr txBox="1"/>
          <p:nvPr/>
        </p:nvSpPr>
        <p:spPr>
          <a:xfrm>
            <a:off x="2699792" y="1340768"/>
            <a:ext cx="3816424" cy="400110"/>
          </a:xfrm>
          <a:prstGeom prst="rect">
            <a:avLst/>
          </a:prstGeom>
          <a:noFill/>
        </p:spPr>
        <p:txBody>
          <a:bodyPr wrap="square" rtlCol="0">
            <a:spAutoFit/>
          </a:bodyPr>
          <a:lstStyle/>
          <a:p>
            <a:pPr algn="ctr"/>
            <a:endParaRPr lang="en-GB" sz="1000" b="1" dirty="0" smtClean="0">
              <a:latin typeface="Comic Sans MS" pitchFamily="66" charset="0"/>
            </a:endParaRPr>
          </a:p>
          <a:p>
            <a:pPr algn="ctr"/>
            <a:endParaRPr lang="en-GB" sz="1000" b="1" dirty="0">
              <a:latin typeface="Comic Sans MS" pitchFamily="66" charset="0"/>
            </a:endParaRPr>
          </a:p>
        </p:txBody>
      </p:sp>
      <p:sp>
        <p:nvSpPr>
          <p:cNvPr id="9" name="TextBox 8"/>
          <p:cNvSpPr txBox="1"/>
          <p:nvPr/>
        </p:nvSpPr>
        <p:spPr>
          <a:xfrm>
            <a:off x="2771800" y="1196752"/>
            <a:ext cx="3456384" cy="49244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spcAft>
                <a:spcPts val="0"/>
              </a:spcAft>
            </a:pPr>
            <a:r>
              <a:rPr lang="en-GB" sz="1000" b="1" dirty="0" smtClean="0">
                <a:latin typeface="Comic Sans MS" pitchFamily="66" charset="0"/>
              </a:rPr>
              <a:t>Vision</a:t>
            </a:r>
          </a:p>
          <a:p>
            <a:pPr algn="ctr">
              <a:spcAft>
                <a:spcPts val="0"/>
              </a:spcAft>
            </a:pPr>
            <a:r>
              <a:rPr lang="en-GB" sz="800" i="1" dirty="0" smtClean="0">
                <a:latin typeface="Times New Roman"/>
                <a:ea typeface="Times New Roman"/>
              </a:rPr>
              <a:t>“</a:t>
            </a:r>
            <a:r>
              <a:rPr lang="en-GB" sz="800" i="1" dirty="0" err="1">
                <a:latin typeface="Times New Roman"/>
                <a:ea typeface="Times New Roman"/>
              </a:rPr>
              <a:t>Leasaich</a:t>
            </a:r>
            <a:r>
              <a:rPr lang="en-GB" sz="800" i="1" dirty="0">
                <a:latin typeface="Times New Roman"/>
                <a:ea typeface="Times New Roman"/>
              </a:rPr>
              <a:t> </a:t>
            </a:r>
            <a:r>
              <a:rPr lang="en-GB" sz="800" i="1" dirty="0" err="1">
                <a:latin typeface="Times New Roman"/>
                <a:ea typeface="Times New Roman"/>
              </a:rPr>
              <a:t>clann</a:t>
            </a:r>
            <a:r>
              <a:rPr lang="en-GB" sz="800" i="1" dirty="0">
                <a:latin typeface="Times New Roman"/>
                <a:ea typeface="Times New Roman"/>
              </a:rPr>
              <a:t> </a:t>
            </a:r>
            <a:r>
              <a:rPr lang="en-GB" sz="800" i="1" dirty="0" err="1">
                <a:latin typeface="Times New Roman"/>
                <a:ea typeface="Times New Roman"/>
              </a:rPr>
              <a:t>cruthachail</a:t>
            </a:r>
            <a:r>
              <a:rPr lang="en-GB" sz="800" i="1" dirty="0">
                <a:latin typeface="Times New Roman"/>
                <a:ea typeface="Times New Roman"/>
              </a:rPr>
              <a:t>, </a:t>
            </a:r>
            <a:r>
              <a:rPr lang="en-GB" sz="800" i="1" dirty="0" err="1">
                <a:latin typeface="Times New Roman"/>
                <a:ea typeface="Times New Roman"/>
              </a:rPr>
              <a:t>cùramach</a:t>
            </a:r>
            <a:r>
              <a:rPr lang="en-GB" sz="800" i="1" dirty="0">
                <a:latin typeface="Times New Roman"/>
                <a:ea typeface="Times New Roman"/>
              </a:rPr>
              <a:t>, </a:t>
            </a:r>
            <a:r>
              <a:rPr lang="en-GB" sz="800" i="1" dirty="0" err="1">
                <a:latin typeface="Times New Roman"/>
                <a:ea typeface="Times New Roman"/>
              </a:rPr>
              <a:t>misneachail</a:t>
            </a:r>
            <a:r>
              <a:rPr lang="en-GB" sz="800" i="1" dirty="0">
                <a:latin typeface="Times New Roman"/>
                <a:ea typeface="Times New Roman"/>
              </a:rPr>
              <a:t> </a:t>
            </a:r>
            <a:r>
              <a:rPr lang="en-GB" sz="800" i="1" dirty="0" err="1">
                <a:latin typeface="Times New Roman"/>
                <a:ea typeface="Times New Roman"/>
              </a:rPr>
              <a:t>agus</a:t>
            </a:r>
            <a:r>
              <a:rPr lang="en-GB" sz="800" i="1" dirty="0">
                <a:latin typeface="Times New Roman"/>
                <a:ea typeface="Times New Roman"/>
              </a:rPr>
              <a:t> </a:t>
            </a:r>
            <a:r>
              <a:rPr lang="en-GB" sz="800" i="1" dirty="0" err="1">
                <a:latin typeface="Times New Roman"/>
                <a:ea typeface="Times New Roman"/>
              </a:rPr>
              <a:t>soirbheachail</a:t>
            </a:r>
            <a:r>
              <a:rPr lang="en-GB" sz="800" i="1" dirty="0">
                <a:latin typeface="Times New Roman"/>
                <a:ea typeface="Times New Roman"/>
              </a:rPr>
              <a:t>.”</a:t>
            </a:r>
            <a:endParaRPr lang="en-GB" sz="800" dirty="0">
              <a:latin typeface="Times New Roman"/>
              <a:ea typeface="Times New Roman"/>
            </a:endParaRPr>
          </a:p>
          <a:p>
            <a:pPr algn="ctr">
              <a:spcAft>
                <a:spcPts val="0"/>
              </a:spcAft>
            </a:pPr>
            <a:r>
              <a:rPr lang="en-GB" sz="800" i="1" dirty="0">
                <a:latin typeface="Times New Roman"/>
                <a:ea typeface="Times New Roman"/>
              </a:rPr>
              <a:t>“Create caring, confident, creative and successful citizens</a:t>
            </a:r>
            <a:r>
              <a:rPr lang="en-GB" sz="800" i="1" dirty="0" smtClean="0">
                <a:latin typeface="Times New Roman"/>
                <a:ea typeface="Times New Roman"/>
              </a:rPr>
              <a:t>.”</a:t>
            </a:r>
            <a:endParaRPr lang="en-GB" sz="800" dirty="0">
              <a:latin typeface="Times New Roman"/>
              <a:ea typeface="Times New Roman"/>
            </a:endParaRPr>
          </a:p>
        </p:txBody>
      </p:sp>
      <p:sp>
        <p:nvSpPr>
          <p:cNvPr id="11" name="TextBox 10"/>
          <p:cNvSpPr txBox="1"/>
          <p:nvPr/>
        </p:nvSpPr>
        <p:spPr>
          <a:xfrm>
            <a:off x="5006173" y="4683500"/>
            <a:ext cx="1368152" cy="1846659"/>
          </a:xfrm>
          <a:prstGeom prst="rect">
            <a:avLst/>
          </a:prstGeom>
          <a:noFill/>
          <a:ln w="19050">
            <a:solidFill>
              <a:schemeClr val="tx1"/>
            </a:solidFill>
          </a:ln>
        </p:spPr>
        <p:txBody>
          <a:bodyPr wrap="square" rtlCol="0">
            <a:spAutoFit/>
          </a:bodyPr>
          <a:lstStyle/>
          <a:p>
            <a:pPr algn="ctr"/>
            <a:r>
              <a:rPr lang="en-GB" sz="1000" b="1" dirty="0" smtClean="0">
                <a:latin typeface="Comic Sans MS" pitchFamily="66" charset="0"/>
              </a:rPr>
              <a:t>Principles </a:t>
            </a:r>
            <a:r>
              <a:rPr lang="en-GB" sz="1000" b="1" dirty="0">
                <a:latin typeface="Comic Sans MS" pitchFamily="66" charset="0"/>
              </a:rPr>
              <a:t>for  Curriculum Design</a:t>
            </a:r>
            <a:r>
              <a:rPr lang="en-GB" sz="1000" dirty="0">
                <a:latin typeface="Comic Sans MS" pitchFamily="66" charset="0"/>
              </a:rPr>
              <a:t>:</a:t>
            </a:r>
          </a:p>
          <a:p>
            <a:r>
              <a:rPr lang="en-GB" sz="1000" dirty="0" smtClean="0">
                <a:latin typeface="Comic Sans MS" pitchFamily="66" charset="0"/>
              </a:rPr>
              <a:t>•</a:t>
            </a:r>
            <a:r>
              <a:rPr lang="en-GB" sz="800" dirty="0" smtClean="0">
                <a:latin typeface="Comic Sans MS" pitchFamily="66" charset="0"/>
              </a:rPr>
              <a:t>challenge </a:t>
            </a:r>
            <a:r>
              <a:rPr lang="en-GB" sz="800">
                <a:latin typeface="Comic Sans MS" pitchFamily="66" charset="0"/>
              </a:rPr>
              <a:t>and </a:t>
            </a:r>
            <a:r>
              <a:rPr lang="en-GB" sz="800" smtClean="0">
                <a:latin typeface="Comic Sans MS" pitchFamily="66" charset="0"/>
              </a:rPr>
              <a:t>      enjoyment</a:t>
            </a:r>
            <a:endParaRPr lang="en-GB" sz="800" dirty="0">
              <a:latin typeface="Comic Sans MS" pitchFamily="66" charset="0"/>
            </a:endParaRPr>
          </a:p>
          <a:p>
            <a:r>
              <a:rPr lang="en-GB" sz="800" dirty="0">
                <a:latin typeface="Comic Sans MS" pitchFamily="66" charset="0"/>
              </a:rPr>
              <a:t>• breadth</a:t>
            </a:r>
          </a:p>
          <a:p>
            <a:r>
              <a:rPr lang="en-GB" sz="800" dirty="0">
                <a:latin typeface="Comic Sans MS" pitchFamily="66" charset="0"/>
              </a:rPr>
              <a:t>• progression</a:t>
            </a:r>
          </a:p>
          <a:p>
            <a:r>
              <a:rPr lang="en-GB" sz="800" dirty="0">
                <a:latin typeface="Comic Sans MS" pitchFamily="66" charset="0"/>
              </a:rPr>
              <a:t>• depth</a:t>
            </a:r>
          </a:p>
          <a:p>
            <a:r>
              <a:rPr lang="en-GB" sz="800" dirty="0">
                <a:latin typeface="Comic Sans MS" pitchFamily="66" charset="0"/>
              </a:rPr>
              <a:t>• personalisation and choice</a:t>
            </a:r>
          </a:p>
          <a:p>
            <a:r>
              <a:rPr lang="en-GB" sz="800" dirty="0">
                <a:latin typeface="Comic Sans MS" pitchFamily="66" charset="0"/>
              </a:rPr>
              <a:t>• coherence</a:t>
            </a:r>
          </a:p>
          <a:p>
            <a:r>
              <a:rPr lang="en-GB" sz="800" dirty="0">
                <a:latin typeface="Comic Sans MS" pitchFamily="66" charset="0"/>
              </a:rPr>
              <a:t>• relevance</a:t>
            </a:r>
          </a:p>
          <a:p>
            <a:pPr marL="171450" indent="-171450">
              <a:buFont typeface="Arial" panose="020B0604020202020204" pitchFamily="34" charset="0"/>
              <a:buChar char="•"/>
            </a:pPr>
            <a:endParaRPr lang="en-GB" sz="1000" dirty="0">
              <a:latin typeface="Comic Sans MS" pitchFamily="66" charset="0"/>
            </a:endParaRPr>
          </a:p>
          <a:p>
            <a:pPr algn="ctr"/>
            <a:endParaRPr lang="en-GB" sz="1000" dirty="0">
              <a:latin typeface="Comic Sans MS" pitchFamily="66" charset="0"/>
            </a:endParaRPr>
          </a:p>
        </p:txBody>
      </p:sp>
      <p:sp>
        <p:nvSpPr>
          <p:cNvPr id="13" name="TextBox 12"/>
          <p:cNvSpPr txBox="1"/>
          <p:nvPr/>
        </p:nvSpPr>
        <p:spPr>
          <a:xfrm>
            <a:off x="336850" y="1484784"/>
            <a:ext cx="2188760" cy="4862870"/>
          </a:xfrm>
          <a:prstGeom prst="rect">
            <a:avLst/>
          </a:prstGeom>
          <a:noFill/>
          <a:ln w="19050">
            <a:solidFill>
              <a:schemeClr val="tx1"/>
            </a:solidFill>
          </a:ln>
        </p:spPr>
        <p:txBody>
          <a:bodyPr wrap="square" rtlCol="0">
            <a:spAutoFit/>
          </a:bodyPr>
          <a:lstStyle/>
          <a:p>
            <a:r>
              <a:rPr lang="en-GB" sz="1000" b="1" dirty="0" smtClean="0">
                <a:latin typeface="Comic Sans MS" panose="030F0702030302020204" pitchFamily="66" charset="0"/>
              </a:rPr>
              <a:t>Our pupils at </a:t>
            </a:r>
            <a:r>
              <a:rPr lang="en-GB" sz="1000" b="1" dirty="0" err="1" smtClean="0">
                <a:latin typeface="Comic Sans MS" panose="030F0702030302020204" pitchFamily="66" charset="0"/>
              </a:rPr>
              <a:t>Sgoil</a:t>
            </a:r>
            <a:r>
              <a:rPr lang="en-GB" sz="1000" b="1" dirty="0" smtClean="0">
                <a:latin typeface="Comic Sans MS" panose="030F0702030302020204" pitchFamily="66" charset="0"/>
              </a:rPr>
              <a:t> </a:t>
            </a:r>
            <a:r>
              <a:rPr lang="en-GB" sz="1000" b="1" dirty="0" err="1" smtClean="0">
                <a:latin typeface="Comic Sans MS" panose="030F0702030302020204" pitchFamily="66" charset="0"/>
              </a:rPr>
              <a:t>Bhreascleit</a:t>
            </a:r>
            <a:r>
              <a:rPr lang="en-GB" sz="1000" b="1" dirty="0" smtClean="0">
                <a:latin typeface="Comic Sans MS" panose="030F0702030302020204" pitchFamily="66" charset="0"/>
              </a:rPr>
              <a:t> </a:t>
            </a:r>
          </a:p>
          <a:p>
            <a:endParaRPr lang="en-GB" sz="1000" b="1" dirty="0" smtClean="0">
              <a:latin typeface="Comic Sans MS" panose="030F0702030302020204" pitchFamily="66" charset="0"/>
            </a:endParaRPr>
          </a:p>
          <a:p>
            <a:r>
              <a:rPr lang="en-GB" sz="1000" b="1" dirty="0" smtClean="0">
                <a:latin typeface="Comic Sans MS" panose="030F0702030302020204" pitchFamily="66" charset="0"/>
              </a:rPr>
              <a:t>Caring</a:t>
            </a:r>
            <a:r>
              <a:rPr lang="en-GB" sz="1000" dirty="0" smtClean="0">
                <a:latin typeface="Comic Sans MS" panose="030F0702030302020204" pitchFamily="66" charset="0"/>
              </a:rPr>
              <a:t> </a:t>
            </a:r>
          </a:p>
          <a:p>
            <a:pPr marL="171450" indent="-171450">
              <a:buFont typeface="Arial" pitchFamily="34" charset="0"/>
              <a:buChar char="•"/>
            </a:pPr>
            <a:r>
              <a:rPr lang="en-GB" sz="1000" dirty="0" smtClean="0">
                <a:latin typeface="Comic Sans MS" panose="030F0702030302020204" pitchFamily="66" charset="0"/>
              </a:rPr>
              <a:t>Are encouraged to show respect for others</a:t>
            </a:r>
          </a:p>
          <a:p>
            <a:pPr marL="171450" indent="-171450">
              <a:buFont typeface="Arial" pitchFamily="34" charset="0"/>
              <a:buChar char="•"/>
            </a:pPr>
            <a:r>
              <a:rPr lang="en-GB" sz="1000" dirty="0" smtClean="0">
                <a:latin typeface="Comic Sans MS" panose="030F0702030302020204" pitchFamily="66" charset="0"/>
              </a:rPr>
              <a:t>Care for the local community and the wider world</a:t>
            </a:r>
          </a:p>
          <a:p>
            <a:pPr marL="171450" indent="-171450">
              <a:buFont typeface="Arial" pitchFamily="34" charset="0"/>
              <a:buChar char="•"/>
            </a:pPr>
            <a:endParaRPr lang="en-GB" sz="1000" dirty="0">
              <a:latin typeface="Comic Sans MS" panose="030F0702030302020204" pitchFamily="66" charset="0"/>
            </a:endParaRPr>
          </a:p>
          <a:p>
            <a:r>
              <a:rPr lang="en-GB" sz="1000" b="1" dirty="0" smtClean="0">
                <a:latin typeface="Comic Sans MS" panose="030F0702030302020204" pitchFamily="66" charset="0"/>
              </a:rPr>
              <a:t>Confident</a:t>
            </a:r>
          </a:p>
          <a:p>
            <a:pPr marL="171450" indent="-171450">
              <a:buFont typeface="Arial" pitchFamily="34" charset="0"/>
              <a:buChar char="•"/>
            </a:pPr>
            <a:r>
              <a:rPr lang="en-GB" sz="1000" dirty="0" smtClean="0">
                <a:latin typeface="Comic Sans MS" panose="030F0702030302020204" pitchFamily="66" charset="0"/>
              </a:rPr>
              <a:t>Participate in cultural activities</a:t>
            </a:r>
          </a:p>
          <a:p>
            <a:pPr marL="171450" indent="-171450">
              <a:buFont typeface="Arial" pitchFamily="34" charset="0"/>
              <a:buChar char="•"/>
            </a:pPr>
            <a:r>
              <a:rPr lang="en-GB" sz="1000" dirty="0" smtClean="0">
                <a:latin typeface="Comic Sans MS" panose="030F0702030302020204" pitchFamily="66" charset="0"/>
              </a:rPr>
              <a:t>Take the lead when working with others</a:t>
            </a:r>
          </a:p>
          <a:p>
            <a:pPr marL="171450" indent="-171450">
              <a:buFont typeface="Arial" pitchFamily="34" charset="0"/>
              <a:buChar char="•"/>
            </a:pPr>
            <a:endParaRPr lang="en-GB" sz="1000" dirty="0">
              <a:latin typeface="Comic Sans MS" panose="030F0702030302020204" pitchFamily="66" charset="0"/>
            </a:endParaRPr>
          </a:p>
          <a:p>
            <a:r>
              <a:rPr lang="en-GB" sz="1000" b="1" dirty="0" smtClean="0">
                <a:latin typeface="Comic Sans MS" panose="030F0702030302020204" pitchFamily="66" charset="0"/>
              </a:rPr>
              <a:t>Creative</a:t>
            </a:r>
          </a:p>
          <a:p>
            <a:pPr marL="171450" indent="-171450">
              <a:buFont typeface="Arial" pitchFamily="34" charset="0"/>
              <a:buChar char="•"/>
            </a:pPr>
            <a:r>
              <a:rPr lang="en-GB" sz="1000" dirty="0" smtClean="0">
                <a:latin typeface="Comic Sans MS" panose="030F0702030302020204" pitchFamily="66" charset="0"/>
              </a:rPr>
              <a:t>Think creatively and applying new skills in different contexts</a:t>
            </a:r>
          </a:p>
          <a:p>
            <a:pPr marL="171450" indent="-171450">
              <a:buFont typeface="Arial" pitchFamily="34" charset="0"/>
              <a:buChar char="•"/>
            </a:pPr>
            <a:r>
              <a:rPr lang="en-GB" sz="1000" dirty="0" smtClean="0">
                <a:latin typeface="Comic Sans MS" panose="030F0702030302020204" pitchFamily="66" charset="0"/>
              </a:rPr>
              <a:t>Involved in the planning of their learning</a:t>
            </a:r>
          </a:p>
          <a:p>
            <a:pPr marL="171450" indent="-171450">
              <a:buFont typeface="Arial" pitchFamily="34" charset="0"/>
              <a:buChar char="•"/>
            </a:pPr>
            <a:endParaRPr lang="en-GB" sz="1000" dirty="0">
              <a:latin typeface="Comic Sans MS" panose="030F0702030302020204" pitchFamily="66" charset="0"/>
            </a:endParaRPr>
          </a:p>
          <a:p>
            <a:r>
              <a:rPr lang="en-GB" sz="1000" b="1" dirty="0" smtClean="0">
                <a:latin typeface="Comic Sans MS" panose="030F0702030302020204" pitchFamily="66" charset="0"/>
              </a:rPr>
              <a:t>Successful</a:t>
            </a:r>
          </a:p>
          <a:p>
            <a:pPr marL="171450" indent="-171450">
              <a:buFont typeface="Arial" pitchFamily="34" charset="0"/>
              <a:buChar char="•"/>
            </a:pPr>
            <a:r>
              <a:rPr lang="en-GB" sz="1000" dirty="0" smtClean="0">
                <a:latin typeface="Comic Sans MS" panose="030F0702030302020204" pitchFamily="66" charset="0"/>
              </a:rPr>
              <a:t>Celebrate the successes and achievements of children</a:t>
            </a:r>
          </a:p>
          <a:p>
            <a:pPr marL="171450" indent="-171450">
              <a:buFont typeface="Arial" pitchFamily="34" charset="0"/>
              <a:buChar char="•"/>
            </a:pPr>
            <a:r>
              <a:rPr lang="en-GB" sz="1000" dirty="0" smtClean="0">
                <a:latin typeface="Comic Sans MS" panose="030F0702030302020204" pitchFamily="66" charset="0"/>
              </a:rPr>
              <a:t>Planning and undertaking events in the community</a:t>
            </a:r>
          </a:p>
          <a:p>
            <a:pPr marL="171450" indent="-171450">
              <a:buFont typeface="Arial" pitchFamily="34" charset="0"/>
              <a:buChar char="•"/>
            </a:pPr>
            <a:r>
              <a:rPr lang="en-GB" sz="1000" dirty="0" smtClean="0">
                <a:latin typeface="Comic Sans MS" panose="030F0702030302020204" pitchFamily="66" charset="0"/>
              </a:rPr>
              <a:t>Encouraged to consider future careers through opportunities to Develop the Young Workforce.</a:t>
            </a:r>
          </a:p>
          <a:p>
            <a:endParaRPr lang="en-GB" sz="1000" dirty="0">
              <a:latin typeface="Comic Sans MS" panose="030F0702030302020204" pitchFamily="66" charset="0"/>
            </a:endParaRPr>
          </a:p>
        </p:txBody>
      </p:sp>
      <p:sp>
        <p:nvSpPr>
          <p:cNvPr id="14" name="TextBox 13"/>
          <p:cNvSpPr txBox="1"/>
          <p:nvPr/>
        </p:nvSpPr>
        <p:spPr>
          <a:xfrm>
            <a:off x="6459892" y="1534363"/>
            <a:ext cx="2376264" cy="4816703"/>
          </a:xfrm>
          <a:prstGeom prst="rect">
            <a:avLst/>
          </a:prstGeom>
          <a:noFill/>
          <a:ln w="19050">
            <a:solidFill>
              <a:schemeClr val="tx1">
                <a:lumMod val="95000"/>
                <a:lumOff val="5000"/>
              </a:schemeClr>
            </a:solidFill>
          </a:ln>
        </p:spPr>
        <p:txBody>
          <a:bodyPr wrap="square" rtlCol="0">
            <a:spAutoFit/>
          </a:bodyPr>
          <a:lstStyle/>
          <a:p>
            <a:r>
              <a:rPr lang="en-GB" sz="1000" b="1" dirty="0">
                <a:latin typeface="Comic Sans MS" pitchFamily="66" charset="0"/>
              </a:rPr>
              <a:t>At </a:t>
            </a:r>
            <a:r>
              <a:rPr lang="en-GB" sz="1000" b="1" dirty="0" err="1">
                <a:latin typeface="Comic Sans MS" pitchFamily="66" charset="0"/>
              </a:rPr>
              <a:t>Sgoil</a:t>
            </a:r>
            <a:r>
              <a:rPr lang="en-GB" sz="1000" b="1" dirty="0">
                <a:latin typeface="Comic Sans MS" pitchFamily="66" charset="0"/>
              </a:rPr>
              <a:t> </a:t>
            </a:r>
            <a:r>
              <a:rPr lang="en-GB" sz="1000" b="1" dirty="0" err="1">
                <a:latin typeface="Comic Sans MS" pitchFamily="66" charset="0"/>
              </a:rPr>
              <a:t>Bhreascleit</a:t>
            </a:r>
            <a:r>
              <a:rPr lang="en-GB" sz="1000" b="1" dirty="0">
                <a:latin typeface="Comic Sans MS" pitchFamily="66" charset="0"/>
              </a:rPr>
              <a:t> we aim to</a:t>
            </a:r>
            <a:r>
              <a:rPr lang="en-GB" sz="1000" b="1" dirty="0" smtClean="0">
                <a:latin typeface="Comic Sans MS" pitchFamily="66" charset="0"/>
              </a:rPr>
              <a:t>:</a:t>
            </a:r>
          </a:p>
          <a:p>
            <a:endParaRPr lang="en-GB" sz="900" dirty="0"/>
          </a:p>
          <a:p>
            <a:pPr marL="171450" indent="-171450">
              <a:buFont typeface="Arial" pitchFamily="34" charset="0"/>
              <a:buChar char="•"/>
            </a:pPr>
            <a:r>
              <a:rPr lang="en-GB" sz="900" dirty="0"/>
              <a:t> </a:t>
            </a:r>
            <a:r>
              <a:rPr lang="en-GB" sz="800" dirty="0">
                <a:latin typeface="Comic Sans MS" pitchFamily="66" charset="0"/>
              </a:rPr>
              <a:t>Provide a well-balanced, broad based, differentiated and inclusive bilingual curriculum in accordance with local and national guidelines.</a:t>
            </a:r>
          </a:p>
          <a:p>
            <a:pPr marL="171450" indent="-171450">
              <a:buFont typeface="Arial" pitchFamily="34" charset="0"/>
              <a:buChar char="•"/>
            </a:pPr>
            <a:r>
              <a:rPr lang="en-GB" sz="800" dirty="0" smtClean="0">
                <a:latin typeface="Comic Sans MS" pitchFamily="66" charset="0"/>
              </a:rPr>
              <a:t>Raise </a:t>
            </a:r>
            <a:r>
              <a:rPr lang="en-GB" sz="800" dirty="0">
                <a:latin typeface="Comic Sans MS" pitchFamily="66" charset="0"/>
              </a:rPr>
              <a:t>the standards of attainment of all pupils by having high but realistic expectations and by encouraging and promoting positive self-esteem in pupils.</a:t>
            </a:r>
          </a:p>
          <a:p>
            <a:pPr marL="171450" indent="-171450">
              <a:buFont typeface="Arial" pitchFamily="34" charset="0"/>
              <a:buChar char="•"/>
            </a:pPr>
            <a:r>
              <a:rPr lang="en-GB" sz="800" dirty="0" smtClean="0">
                <a:latin typeface="Comic Sans MS" pitchFamily="66" charset="0"/>
              </a:rPr>
              <a:t>Provide </a:t>
            </a:r>
            <a:r>
              <a:rPr lang="en-GB" sz="800" dirty="0">
                <a:latin typeface="Comic Sans MS" pitchFamily="66" charset="0"/>
              </a:rPr>
              <a:t>stimulating and challenging learning experiences which will motivate and cater for all pupils with differing abilities, aptitudes and interests and provide them and their parents with regular, relevant and helpful reports about their progress.</a:t>
            </a:r>
          </a:p>
          <a:p>
            <a:pPr marL="171450" indent="-171450">
              <a:buFont typeface="Arial" pitchFamily="34" charset="0"/>
              <a:buChar char="•"/>
            </a:pPr>
            <a:r>
              <a:rPr lang="en-GB" sz="800" dirty="0" smtClean="0">
                <a:latin typeface="Comic Sans MS" pitchFamily="66" charset="0"/>
              </a:rPr>
              <a:t>Promote </a:t>
            </a:r>
            <a:r>
              <a:rPr lang="en-GB" sz="800" dirty="0">
                <a:latin typeface="Comic Sans MS" pitchFamily="66" charset="0"/>
              </a:rPr>
              <a:t>the health and well-being of pupils and support them in their learning, ensuring that those who are having difficulty are provided with appropriate targets, tasks and activities which take into account their individual needs</a:t>
            </a:r>
            <a:r>
              <a:rPr lang="en-GB" sz="800" dirty="0" smtClean="0">
                <a:latin typeface="Comic Sans MS" pitchFamily="66" charset="0"/>
              </a:rPr>
              <a:t>.</a:t>
            </a:r>
          </a:p>
          <a:p>
            <a:pPr marL="171450" indent="-171450">
              <a:buFont typeface="Arial" pitchFamily="34" charset="0"/>
              <a:buChar char="•"/>
            </a:pPr>
            <a:r>
              <a:rPr lang="en-GB" sz="800" dirty="0" smtClean="0">
                <a:latin typeface="Comic Sans MS" pitchFamily="66" charset="0"/>
              </a:rPr>
              <a:t>Provide </a:t>
            </a:r>
            <a:r>
              <a:rPr lang="en-GB" sz="800" dirty="0">
                <a:latin typeface="Comic Sans MS" pitchFamily="66" charset="0"/>
              </a:rPr>
              <a:t>a happy, caring, stimulating and welcoming   environment creating mutual respect among pupils, staff, parents and the local community.</a:t>
            </a:r>
          </a:p>
          <a:p>
            <a:pPr marL="171450" indent="-171450">
              <a:buFont typeface="Arial" pitchFamily="34" charset="0"/>
              <a:buChar char="•"/>
            </a:pPr>
            <a:r>
              <a:rPr lang="en-GB" sz="800" dirty="0" smtClean="0">
                <a:latin typeface="Comic Sans MS" pitchFamily="66" charset="0"/>
              </a:rPr>
              <a:t>Utilise </a:t>
            </a:r>
            <a:r>
              <a:rPr lang="en-GB" sz="800" dirty="0">
                <a:latin typeface="Comic Sans MS" pitchFamily="66" charset="0"/>
              </a:rPr>
              <a:t>the resources and available accommodation to support pupil and staff activities and ensure the      maintenance of these to match educational needs.</a:t>
            </a:r>
          </a:p>
          <a:p>
            <a:pPr marL="171450" indent="-171450">
              <a:buFont typeface="Arial" pitchFamily="34" charset="0"/>
              <a:buChar char="•"/>
            </a:pPr>
            <a:r>
              <a:rPr lang="en-GB" sz="800" dirty="0" smtClean="0">
                <a:latin typeface="Comic Sans MS" pitchFamily="66" charset="0"/>
              </a:rPr>
              <a:t>Ensure </a:t>
            </a:r>
            <a:r>
              <a:rPr lang="en-GB" sz="800" dirty="0">
                <a:latin typeface="Comic Sans MS" pitchFamily="66" charset="0"/>
              </a:rPr>
              <a:t>that the school is effectively managed and led,  recognising the need for all staff to work </a:t>
            </a:r>
            <a:r>
              <a:rPr lang="en-GB" sz="800" dirty="0" smtClean="0">
                <a:latin typeface="Comic Sans MS" pitchFamily="66" charset="0"/>
              </a:rPr>
              <a:t>together towards </a:t>
            </a:r>
            <a:r>
              <a:rPr lang="en-GB" sz="800" dirty="0">
                <a:latin typeface="Comic Sans MS" pitchFamily="66" charset="0"/>
              </a:rPr>
              <a:t>clear goals and quality </a:t>
            </a:r>
            <a:r>
              <a:rPr lang="en-GB" sz="800" u="sng" dirty="0" smtClean="0">
                <a:latin typeface="Comic Sans MS" pitchFamily="66" charset="0"/>
              </a:rPr>
              <a:t>improvement</a:t>
            </a:r>
            <a:endParaRPr lang="en-GB" sz="800" dirty="0">
              <a:latin typeface="Comic Sans MS" pitchFamily="66" charset="0"/>
            </a:endParaRPr>
          </a:p>
          <a:p>
            <a:endParaRPr lang="en-GB" sz="800" dirty="0">
              <a:latin typeface="Comic Sans MS" pitchFamily="66" charset="0"/>
            </a:endParaRPr>
          </a:p>
          <a:p>
            <a:r>
              <a:rPr lang="en-GB" sz="800" dirty="0">
                <a:latin typeface="Comic Sans MS" pitchFamily="66" charset="0"/>
              </a:rPr>
              <a:t> </a:t>
            </a:r>
          </a:p>
        </p:txBody>
      </p:sp>
      <p:sp>
        <p:nvSpPr>
          <p:cNvPr id="3" name="TextBox 2"/>
          <p:cNvSpPr txBox="1"/>
          <p:nvPr/>
        </p:nvSpPr>
        <p:spPr>
          <a:xfrm>
            <a:off x="2627784" y="4898943"/>
            <a:ext cx="2304256" cy="1631216"/>
          </a:xfrm>
          <a:prstGeom prst="rect">
            <a:avLst/>
          </a:prstGeom>
          <a:noFill/>
          <a:ln w="19050">
            <a:solidFill>
              <a:schemeClr val="tx1"/>
            </a:solidFill>
          </a:ln>
        </p:spPr>
        <p:txBody>
          <a:bodyPr wrap="square" rtlCol="0">
            <a:spAutoFit/>
          </a:bodyPr>
          <a:lstStyle/>
          <a:p>
            <a:pPr algn="ctr"/>
            <a:r>
              <a:rPr lang="en-GB" sz="1000" b="1" dirty="0" smtClean="0">
                <a:latin typeface="Comic Sans MS" pitchFamily="66" charset="0"/>
              </a:rPr>
              <a:t>Curricular areas</a:t>
            </a:r>
            <a:r>
              <a:rPr lang="en-GB" sz="1000" dirty="0" smtClean="0">
                <a:latin typeface="Comic Sans MS" pitchFamily="66" charset="0"/>
              </a:rPr>
              <a:t>:</a:t>
            </a:r>
          </a:p>
          <a:p>
            <a:endParaRPr lang="en-GB" sz="800" b="1" dirty="0">
              <a:latin typeface="Comic Sans MS" pitchFamily="66" charset="0"/>
            </a:endParaRPr>
          </a:p>
          <a:p>
            <a:pPr marL="171450" indent="-171450">
              <a:buFont typeface="Arial" panose="020B0604020202020204" pitchFamily="34" charset="0"/>
              <a:buChar char="•"/>
            </a:pPr>
            <a:r>
              <a:rPr lang="en-GB" sz="800" dirty="0" smtClean="0">
                <a:latin typeface="Comic Sans MS" pitchFamily="66" charset="0"/>
              </a:rPr>
              <a:t>Literacy/Language</a:t>
            </a:r>
            <a:endParaRPr lang="en-GB" sz="800" dirty="0">
              <a:latin typeface="Comic Sans MS" pitchFamily="66" charset="0"/>
            </a:endParaRPr>
          </a:p>
          <a:p>
            <a:pPr marL="171450" indent="-171450">
              <a:buFont typeface="Arial" panose="020B0604020202020204" pitchFamily="34" charset="0"/>
              <a:buChar char="•"/>
            </a:pPr>
            <a:r>
              <a:rPr lang="en-GB" sz="800" dirty="0" smtClean="0">
                <a:latin typeface="Comic Sans MS" pitchFamily="66" charset="0"/>
              </a:rPr>
              <a:t>Numeracy/Mathematics</a:t>
            </a:r>
            <a:endParaRPr lang="en-GB" sz="800" dirty="0">
              <a:latin typeface="Comic Sans MS" pitchFamily="66" charset="0"/>
            </a:endParaRPr>
          </a:p>
          <a:p>
            <a:pPr marL="171450" indent="-171450">
              <a:buFont typeface="Arial" panose="020B0604020202020204" pitchFamily="34" charset="0"/>
              <a:buChar char="•"/>
            </a:pPr>
            <a:r>
              <a:rPr lang="en-GB" sz="800" dirty="0">
                <a:latin typeface="Comic Sans MS" pitchFamily="66" charset="0"/>
              </a:rPr>
              <a:t>Health and </a:t>
            </a:r>
            <a:r>
              <a:rPr lang="en-GB" sz="800" dirty="0" smtClean="0">
                <a:latin typeface="Comic Sans MS" pitchFamily="66" charset="0"/>
              </a:rPr>
              <a:t>Wellbeing </a:t>
            </a:r>
            <a:r>
              <a:rPr lang="en-GB" sz="800" dirty="0">
                <a:latin typeface="Comic Sans MS" pitchFamily="66" charset="0"/>
              </a:rPr>
              <a:t>including Physical Education</a:t>
            </a:r>
          </a:p>
          <a:p>
            <a:pPr marL="171450" indent="-171450">
              <a:buFont typeface="Arial" panose="020B0604020202020204" pitchFamily="34" charset="0"/>
              <a:buChar char="•"/>
            </a:pPr>
            <a:r>
              <a:rPr lang="en-GB" sz="800" dirty="0">
                <a:latin typeface="Comic Sans MS" pitchFamily="66" charset="0"/>
              </a:rPr>
              <a:t>Sciences</a:t>
            </a:r>
          </a:p>
          <a:p>
            <a:pPr marL="171450" indent="-171450">
              <a:buFont typeface="Arial" panose="020B0604020202020204" pitchFamily="34" charset="0"/>
              <a:buChar char="•"/>
            </a:pPr>
            <a:r>
              <a:rPr lang="en-GB" sz="800" dirty="0">
                <a:latin typeface="Comic Sans MS" pitchFamily="66" charset="0"/>
              </a:rPr>
              <a:t>Social Subjects</a:t>
            </a:r>
          </a:p>
          <a:p>
            <a:pPr marL="171450" indent="-171450">
              <a:buFont typeface="Arial" panose="020B0604020202020204" pitchFamily="34" charset="0"/>
              <a:buChar char="•"/>
            </a:pPr>
            <a:r>
              <a:rPr lang="en-GB" sz="800" dirty="0">
                <a:latin typeface="Comic Sans MS" pitchFamily="66" charset="0"/>
              </a:rPr>
              <a:t>Religious and Moral Education</a:t>
            </a:r>
          </a:p>
          <a:p>
            <a:pPr marL="171450" indent="-171450">
              <a:buFont typeface="Arial" panose="020B0604020202020204" pitchFamily="34" charset="0"/>
              <a:buChar char="•"/>
            </a:pPr>
            <a:r>
              <a:rPr lang="en-GB" sz="800" dirty="0">
                <a:latin typeface="Comic Sans MS" pitchFamily="66" charset="0"/>
              </a:rPr>
              <a:t>Technologies</a:t>
            </a:r>
          </a:p>
          <a:p>
            <a:pPr marL="171450" indent="-171450">
              <a:buFont typeface="Arial" panose="020B0604020202020204" pitchFamily="34" charset="0"/>
              <a:buChar char="•"/>
            </a:pPr>
            <a:r>
              <a:rPr lang="en-GB" sz="800" dirty="0">
                <a:latin typeface="Comic Sans MS" pitchFamily="66" charset="0"/>
              </a:rPr>
              <a:t>Expressive Arts</a:t>
            </a:r>
          </a:p>
          <a:p>
            <a:endParaRPr lang="en-GB" sz="1000" dirty="0">
              <a:latin typeface="Comic Sans MS" pitchFamily="66" charset="0"/>
            </a:endParaRPr>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95836" y="2323060"/>
            <a:ext cx="2700300" cy="2423346"/>
          </a:xfrm>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576" y="415702"/>
            <a:ext cx="781050" cy="781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2771800" y="1740878"/>
            <a:ext cx="3456384" cy="492443"/>
          </a:xfrm>
          <a:prstGeom prst="rect">
            <a:avLst/>
          </a:prstGeom>
          <a:noFill/>
          <a:ln w="19050">
            <a:solidFill>
              <a:schemeClr val="tx1"/>
            </a:solidFill>
          </a:ln>
        </p:spPr>
        <p:txBody>
          <a:bodyPr wrap="square" rtlCol="0">
            <a:spAutoFit/>
          </a:bodyPr>
          <a:lstStyle/>
          <a:p>
            <a:pPr lvl="0" algn="ctr"/>
            <a:r>
              <a:rPr lang="en-GB" sz="1000" b="1" dirty="0" smtClean="0"/>
              <a:t>Values</a:t>
            </a:r>
          </a:p>
          <a:p>
            <a:pPr lvl="0" algn="ctr"/>
            <a:r>
              <a:rPr lang="en-GB" sz="800" dirty="0" smtClean="0"/>
              <a:t>Kindness/thoughtfulness, compassion, fairness, honesty, respect</a:t>
            </a:r>
            <a:endParaRPr lang="en-GB" sz="800" dirty="0"/>
          </a:p>
          <a:p>
            <a:pPr lvl="0" algn="ctr"/>
            <a:r>
              <a:rPr lang="en-GB" sz="800" dirty="0"/>
              <a:t>t</a:t>
            </a:r>
            <a:r>
              <a:rPr lang="en-GB" sz="800" dirty="0" smtClean="0"/>
              <a:t>olerance, understanding, empathy </a:t>
            </a:r>
            <a:endParaRPr lang="en-GB" sz="800" dirty="0"/>
          </a:p>
        </p:txBody>
      </p:sp>
    </p:spTree>
    <p:extLst>
      <p:ext uri="{BB962C8B-B14F-4D97-AF65-F5344CB8AC3E}">
        <p14:creationId xmlns:p14="http://schemas.microsoft.com/office/powerpoint/2010/main" val="18978884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150</TotalTime>
  <Words>176</Words>
  <Application>Microsoft Office PowerPoint</Application>
  <PresentationFormat>On-screen Show (4:3)</PresentationFormat>
  <Paragraphs>54</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Sgoil Bhreascleit - The Rationale for our Curriculum</vt:lpstr>
    </vt:vector>
  </TitlesOfParts>
  <Company>RM plc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 Maunder</dc:creator>
  <cp:lastModifiedBy>cacampbell1a</cp:lastModifiedBy>
  <cp:revision>21</cp:revision>
  <cp:lastPrinted>2017-08-31T13:46:17Z</cp:lastPrinted>
  <dcterms:created xsi:type="dcterms:W3CDTF">2016-01-12T13:38:29Z</dcterms:created>
  <dcterms:modified xsi:type="dcterms:W3CDTF">2017-09-11T14:39:49Z</dcterms:modified>
</cp:coreProperties>
</file>