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76" r:id="rId3"/>
    <p:sldId id="279" r:id="rId4"/>
    <p:sldId id="275" r:id="rId5"/>
    <p:sldId id="259" r:id="rId6"/>
    <p:sldId id="258" r:id="rId7"/>
    <p:sldId id="260" r:id="rId8"/>
    <p:sldId id="261" r:id="rId9"/>
    <p:sldId id="262" r:id="rId10"/>
    <p:sldId id="263" r:id="rId11"/>
    <p:sldId id="264" r:id="rId12"/>
    <p:sldId id="265" r:id="rId13"/>
    <p:sldId id="266" r:id="rId14"/>
    <p:sldId id="267" r:id="rId15"/>
    <p:sldId id="268" r:id="rId16"/>
    <p:sldId id="269" r:id="rId17"/>
    <p:sldId id="270" r:id="rId18"/>
    <p:sldId id="271" r:id="rId19"/>
    <p:sldId id="272" r:id="rId20"/>
    <p:sldId id="273" r:id="rId21"/>
    <p:sldId id="274" r:id="rId22"/>
    <p:sldId id="280" r:id="rId23"/>
    <p:sldId id="281" r:id="rId24"/>
    <p:sldId id="295" r:id="rId25"/>
    <p:sldId id="282" r:id="rId26"/>
    <p:sldId id="283" r:id="rId27"/>
    <p:sldId id="297" r:id="rId28"/>
    <p:sldId id="296" r:id="rId29"/>
    <p:sldId id="298" r:id="rId30"/>
    <p:sldId id="299" r:id="rId31"/>
    <p:sldId id="300" r:id="rId32"/>
  </p:sldIdLst>
  <p:sldSz cx="9144000" cy="6858000" type="screen4x3"/>
  <p:notesSz cx="6858000" cy="9144000"/>
  <p:defaultTextStyle>
    <a:defPPr>
      <a:defRPr lang="en-GB"/>
    </a:defPPr>
    <a:lvl1pPr algn="l" rtl="0" fontAlgn="base">
      <a:spcBef>
        <a:spcPct val="0"/>
      </a:spcBef>
      <a:spcAft>
        <a:spcPct val="0"/>
      </a:spcAft>
      <a:defRPr sz="3000"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sz="3000"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sz="3000"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sz="3000"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sz="3000"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3000"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sz="3000"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sz="3000"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sz="3000"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000099"/>
    <a:srgbClr val="009900"/>
    <a:srgbClr val="FF6600"/>
    <a:srgbClr val="FF00FF"/>
    <a:srgbClr val="8000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145" autoAdjust="0"/>
    <p:restoredTop sz="94660"/>
  </p:normalViewPr>
  <p:slideViewPr>
    <p:cSldViewPr>
      <p:cViewPr varScale="1">
        <p:scale>
          <a:sx n="86" d="100"/>
          <a:sy n="86" d="100"/>
        </p:scale>
        <p:origin x="1500"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6"/>
          <p:cNvSpPr>
            <a:spLocks noGrp="1" noChangeArrowheads="1"/>
          </p:cNvSpPr>
          <p:nvPr>
            <p:ph type="sldNum" sz="quarter" idx="12"/>
          </p:nvPr>
        </p:nvSpPr>
        <p:spPr>
          <a:ln/>
        </p:spPr>
        <p:txBody>
          <a:bodyPr/>
          <a:lstStyle>
            <a:lvl1pPr>
              <a:defRPr/>
            </a:lvl1pPr>
          </a:lstStyle>
          <a:p>
            <a:fld id="{FD105D2B-E2B2-44E3-A7F0-2F84900618D3}" type="slidenum">
              <a:rPr lang="en-GB" altLang="en-US"/>
              <a:pPr/>
              <a:t>‹#›</a:t>
            </a:fld>
            <a:endParaRPr lang="en-GB" altLang="en-US"/>
          </a:p>
        </p:txBody>
      </p:sp>
    </p:spTree>
    <p:extLst>
      <p:ext uri="{BB962C8B-B14F-4D97-AF65-F5344CB8AC3E}">
        <p14:creationId xmlns:p14="http://schemas.microsoft.com/office/powerpoint/2010/main" val="21249317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6"/>
          <p:cNvSpPr>
            <a:spLocks noGrp="1" noChangeArrowheads="1"/>
          </p:cNvSpPr>
          <p:nvPr>
            <p:ph type="sldNum" sz="quarter" idx="12"/>
          </p:nvPr>
        </p:nvSpPr>
        <p:spPr>
          <a:ln/>
        </p:spPr>
        <p:txBody>
          <a:bodyPr/>
          <a:lstStyle>
            <a:lvl1pPr>
              <a:defRPr/>
            </a:lvl1pPr>
          </a:lstStyle>
          <a:p>
            <a:fld id="{1C7713A2-F0A8-476F-86C1-DA8B0C0FB3E4}" type="slidenum">
              <a:rPr lang="en-GB" altLang="en-US"/>
              <a:pPr/>
              <a:t>‹#›</a:t>
            </a:fld>
            <a:endParaRPr lang="en-GB" altLang="en-US"/>
          </a:p>
        </p:txBody>
      </p:sp>
    </p:spTree>
    <p:extLst>
      <p:ext uri="{BB962C8B-B14F-4D97-AF65-F5344CB8AC3E}">
        <p14:creationId xmlns:p14="http://schemas.microsoft.com/office/powerpoint/2010/main" val="12248881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6"/>
          <p:cNvSpPr>
            <a:spLocks noGrp="1" noChangeArrowheads="1"/>
          </p:cNvSpPr>
          <p:nvPr>
            <p:ph type="sldNum" sz="quarter" idx="12"/>
          </p:nvPr>
        </p:nvSpPr>
        <p:spPr>
          <a:ln/>
        </p:spPr>
        <p:txBody>
          <a:bodyPr/>
          <a:lstStyle>
            <a:lvl1pPr>
              <a:defRPr/>
            </a:lvl1pPr>
          </a:lstStyle>
          <a:p>
            <a:fld id="{975F95E3-7821-43FF-BB9B-25BE8BA69004}" type="slidenum">
              <a:rPr lang="en-GB" altLang="en-US"/>
              <a:pPr/>
              <a:t>‹#›</a:t>
            </a:fld>
            <a:endParaRPr lang="en-GB" altLang="en-US"/>
          </a:p>
        </p:txBody>
      </p:sp>
    </p:spTree>
    <p:extLst>
      <p:ext uri="{BB962C8B-B14F-4D97-AF65-F5344CB8AC3E}">
        <p14:creationId xmlns:p14="http://schemas.microsoft.com/office/powerpoint/2010/main" val="41253144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6"/>
          <p:cNvSpPr>
            <a:spLocks noGrp="1" noChangeArrowheads="1"/>
          </p:cNvSpPr>
          <p:nvPr>
            <p:ph type="sldNum" sz="quarter" idx="12"/>
          </p:nvPr>
        </p:nvSpPr>
        <p:spPr>
          <a:ln/>
        </p:spPr>
        <p:txBody>
          <a:bodyPr/>
          <a:lstStyle>
            <a:lvl1pPr>
              <a:defRPr/>
            </a:lvl1pPr>
          </a:lstStyle>
          <a:p>
            <a:fld id="{A34E49E8-4275-4512-8F1B-D5CE8E019F78}" type="slidenum">
              <a:rPr lang="en-GB" altLang="en-US"/>
              <a:pPr/>
              <a:t>‹#›</a:t>
            </a:fld>
            <a:endParaRPr lang="en-GB" altLang="en-US"/>
          </a:p>
        </p:txBody>
      </p:sp>
    </p:spTree>
    <p:extLst>
      <p:ext uri="{BB962C8B-B14F-4D97-AF65-F5344CB8AC3E}">
        <p14:creationId xmlns:p14="http://schemas.microsoft.com/office/powerpoint/2010/main" val="41561394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6"/>
          <p:cNvSpPr>
            <a:spLocks noGrp="1" noChangeArrowheads="1"/>
          </p:cNvSpPr>
          <p:nvPr>
            <p:ph type="sldNum" sz="quarter" idx="12"/>
          </p:nvPr>
        </p:nvSpPr>
        <p:spPr>
          <a:ln/>
        </p:spPr>
        <p:txBody>
          <a:bodyPr/>
          <a:lstStyle>
            <a:lvl1pPr>
              <a:defRPr/>
            </a:lvl1pPr>
          </a:lstStyle>
          <a:p>
            <a:fld id="{FF07479F-D901-4EC1-9576-8F8F7FEB427A}" type="slidenum">
              <a:rPr lang="en-GB" altLang="en-US"/>
              <a:pPr/>
              <a:t>‹#›</a:t>
            </a:fld>
            <a:endParaRPr lang="en-GB" altLang="en-US"/>
          </a:p>
        </p:txBody>
      </p:sp>
    </p:spTree>
    <p:extLst>
      <p:ext uri="{BB962C8B-B14F-4D97-AF65-F5344CB8AC3E}">
        <p14:creationId xmlns:p14="http://schemas.microsoft.com/office/powerpoint/2010/main" val="7160041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GB"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GB" altLang="en-US"/>
          </a:p>
        </p:txBody>
      </p:sp>
      <p:sp>
        <p:nvSpPr>
          <p:cNvPr id="7" name="Rectangle 6"/>
          <p:cNvSpPr>
            <a:spLocks noGrp="1" noChangeArrowheads="1"/>
          </p:cNvSpPr>
          <p:nvPr>
            <p:ph type="sldNum" sz="quarter" idx="12"/>
          </p:nvPr>
        </p:nvSpPr>
        <p:spPr>
          <a:ln/>
        </p:spPr>
        <p:txBody>
          <a:bodyPr/>
          <a:lstStyle>
            <a:lvl1pPr>
              <a:defRPr/>
            </a:lvl1pPr>
          </a:lstStyle>
          <a:p>
            <a:fld id="{5E55B917-BAE4-4C6C-B197-9E669C3CA36D}" type="slidenum">
              <a:rPr lang="en-GB" altLang="en-US"/>
              <a:pPr/>
              <a:t>‹#›</a:t>
            </a:fld>
            <a:endParaRPr lang="en-GB" altLang="en-US"/>
          </a:p>
        </p:txBody>
      </p:sp>
    </p:spTree>
    <p:extLst>
      <p:ext uri="{BB962C8B-B14F-4D97-AF65-F5344CB8AC3E}">
        <p14:creationId xmlns:p14="http://schemas.microsoft.com/office/powerpoint/2010/main" val="31714908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GB"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GB" altLang="en-US"/>
          </a:p>
        </p:txBody>
      </p:sp>
      <p:sp>
        <p:nvSpPr>
          <p:cNvPr id="9" name="Rectangle 6"/>
          <p:cNvSpPr>
            <a:spLocks noGrp="1" noChangeArrowheads="1"/>
          </p:cNvSpPr>
          <p:nvPr>
            <p:ph type="sldNum" sz="quarter" idx="12"/>
          </p:nvPr>
        </p:nvSpPr>
        <p:spPr>
          <a:ln/>
        </p:spPr>
        <p:txBody>
          <a:bodyPr/>
          <a:lstStyle>
            <a:lvl1pPr>
              <a:defRPr/>
            </a:lvl1pPr>
          </a:lstStyle>
          <a:p>
            <a:fld id="{338DB423-E268-4543-9EBB-5E8F0A619418}" type="slidenum">
              <a:rPr lang="en-GB" altLang="en-US"/>
              <a:pPr/>
              <a:t>‹#›</a:t>
            </a:fld>
            <a:endParaRPr lang="en-GB" altLang="en-US"/>
          </a:p>
        </p:txBody>
      </p:sp>
    </p:spTree>
    <p:extLst>
      <p:ext uri="{BB962C8B-B14F-4D97-AF65-F5344CB8AC3E}">
        <p14:creationId xmlns:p14="http://schemas.microsoft.com/office/powerpoint/2010/main" val="5901712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GB"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GB" altLang="en-US"/>
          </a:p>
        </p:txBody>
      </p:sp>
      <p:sp>
        <p:nvSpPr>
          <p:cNvPr id="5" name="Rectangle 6"/>
          <p:cNvSpPr>
            <a:spLocks noGrp="1" noChangeArrowheads="1"/>
          </p:cNvSpPr>
          <p:nvPr>
            <p:ph type="sldNum" sz="quarter" idx="12"/>
          </p:nvPr>
        </p:nvSpPr>
        <p:spPr>
          <a:ln/>
        </p:spPr>
        <p:txBody>
          <a:bodyPr/>
          <a:lstStyle>
            <a:lvl1pPr>
              <a:defRPr/>
            </a:lvl1pPr>
          </a:lstStyle>
          <a:p>
            <a:fld id="{9DA4B870-C232-4DA0-8330-AB37915F0D74}" type="slidenum">
              <a:rPr lang="en-GB" altLang="en-US"/>
              <a:pPr/>
              <a:t>‹#›</a:t>
            </a:fld>
            <a:endParaRPr lang="en-GB" altLang="en-US"/>
          </a:p>
        </p:txBody>
      </p:sp>
    </p:spTree>
    <p:extLst>
      <p:ext uri="{BB962C8B-B14F-4D97-AF65-F5344CB8AC3E}">
        <p14:creationId xmlns:p14="http://schemas.microsoft.com/office/powerpoint/2010/main" val="13925972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GB" alt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GB" altLang="en-US"/>
          </a:p>
        </p:txBody>
      </p:sp>
      <p:sp>
        <p:nvSpPr>
          <p:cNvPr id="4" name="Rectangle 6"/>
          <p:cNvSpPr>
            <a:spLocks noGrp="1" noChangeArrowheads="1"/>
          </p:cNvSpPr>
          <p:nvPr>
            <p:ph type="sldNum" sz="quarter" idx="12"/>
          </p:nvPr>
        </p:nvSpPr>
        <p:spPr>
          <a:ln/>
        </p:spPr>
        <p:txBody>
          <a:bodyPr/>
          <a:lstStyle>
            <a:lvl1pPr>
              <a:defRPr/>
            </a:lvl1pPr>
          </a:lstStyle>
          <a:p>
            <a:fld id="{61464B2A-0436-494C-AB0B-F7A8AB53ED2C}" type="slidenum">
              <a:rPr lang="en-GB" altLang="en-US"/>
              <a:pPr/>
              <a:t>‹#›</a:t>
            </a:fld>
            <a:endParaRPr lang="en-GB" altLang="en-US"/>
          </a:p>
        </p:txBody>
      </p:sp>
    </p:spTree>
    <p:extLst>
      <p:ext uri="{BB962C8B-B14F-4D97-AF65-F5344CB8AC3E}">
        <p14:creationId xmlns:p14="http://schemas.microsoft.com/office/powerpoint/2010/main" val="36173118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GB" altLang="en-US"/>
          </a:p>
        </p:txBody>
      </p:sp>
      <p:sp>
        <p:nvSpPr>
          <p:cNvPr id="7" name="Rectangle 6"/>
          <p:cNvSpPr>
            <a:spLocks noGrp="1" noChangeArrowheads="1"/>
          </p:cNvSpPr>
          <p:nvPr>
            <p:ph type="sldNum" sz="quarter" idx="12"/>
          </p:nvPr>
        </p:nvSpPr>
        <p:spPr>
          <a:ln/>
        </p:spPr>
        <p:txBody>
          <a:bodyPr/>
          <a:lstStyle>
            <a:lvl1pPr>
              <a:defRPr/>
            </a:lvl1pPr>
          </a:lstStyle>
          <a:p>
            <a:fld id="{6079D46C-1DC7-46DB-BAD7-A03FED983FE6}" type="slidenum">
              <a:rPr lang="en-GB" altLang="en-US"/>
              <a:pPr/>
              <a:t>‹#›</a:t>
            </a:fld>
            <a:endParaRPr lang="en-GB" altLang="en-US"/>
          </a:p>
        </p:txBody>
      </p:sp>
    </p:spTree>
    <p:extLst>
      <p:ext uri="{BB962C8B-B14F-4D97-AF65-F5344CB8AC3E}">
        <p14:creationId xmlns:p14="http://schemas.microsoft.com/office/powerpoint/2010/main" val="11718257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GB" altLang="en-US"/>
          </a:p>
        </p:txBody>
      </p:sp>
      <p:sp>
        <p:nvSpPr>
          <p:cNvPr id="7" name="Rectangle 6"/>
          <p:cNvSpPr>
            <a:spLocks noGrp="1" noChangeArrowheads="1"/>
          </p:cNvSpPr>
          <p:nvPr>
            <p:ph type="sldNum" sz="quarter" idx="12"/>
          </p:nvPr>
        </p:nvSpPr>
        <p:spPr>
          <a:ln/>
        </p:spPr>
        <p:txBody>
          <a:bodyPr/>
          <a:lstStyle>
            <a:lvl1pPr>
              <a:defRPr/>
            </a:lvl1pPr>
          </a:lstStyle>
          <a:p>
            <a:fld id="{15F9A210-535B-47A8-B066-EC981BA08BE4}" type="slidenum">
              <a:rPr lang="en-GB" altLang="en-US"/>
              <a:pPr/>
              <a:t>‹#›</a:t>
            </a:fld>
            <a:endParaRPr lang="en-GB" altLang="en-US"/>
          </a:p>
        </p:txBody>
      </p:sp>
    </p:spTree>
    <p:extLst>
      <p:ext uri="{BB962C8B-B14F-4D97-AF65-F5344CB8AC3E}">
        <p14:creationId xmlns:p14="http://schemas.microsoft.com/office/powerpoint/2010/main" val="27653276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GB" alt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smtClean="0">
                <a:latin typeface="Arial" charset="0"/>
                <a:cs typeface="Arial" charset="0"/>
              </a:defRPr>
            </a:lvl1pPr>
          </a:lstStyle>
          <a:p>
            <a:pPr>
              <a:defRPr/>
            </a:pPr>
            <a:endParaRPr lang="en-GB" alt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smtClean="0">
                <a:latin typeface="Arial" charset="0"/>
                <a:cs typeface="Arial" charset="0"/>
              </a:defRPr>
            </a:lvl1pPr>
          </a:lstStyle>
          <a:p>
            <a:pPr>
              <a:defRPr/>
            </a:pPr>
            <a:endParaRPr lang="en-GB" alt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F665273B-7704-4FE4-B7A9-C2D78B0B728A}" type="slidenum">
              <a:rPr lang="en-GB" altLang="en-US"/>
              <a:pPr/>
              <a:t>‹#›</a:t>
            </a:fld>
            <a:endParaRPr lang="en-GB"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upload.wikimedia.org/wikipedia/commons/d/d3/Robert_Browning_Signature.svg" TargetMode="External"/><Relationship Id="rId1" Type="http://schemas.openxmlformats.org/officeDocument/2006/relationships/slideLayout" Target="../slideLayouts/slideLayout1.xml"/><Relationship Id="rId5" Type="http://schemas.openxmlformats.org/officeDocument/2006/relationships/image" Target="../media/image2.jpeg"/><Relationship Id="rId4" Type="http://schemas.openxmlformats.org/officeDocument/2006/relationships/hyperlink" Target="//upload.wikimedia.org/wikipedia/commons/4/49/Robert_Browning_1865.jpg" TargetMode="Externa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upload.wikimedia.org/wikipedia/commons/d/d3/Robert_Browning_Signature.svg" TargetMode="Externa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upload.wikimedia.org/wikipedia/commons/d/d3/Robert_Browning_Signature.svg" TargetMode="Externa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upload.wikimedia.org/wikipedia/commons/d/d3/Robert_Browning_Signature.svg" TargetMode="Externa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upload.wikimedia.org/wikipedia/commons/d/d3/Robert_Browning_Signature.svg" TargetMode="Externa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upload.wikimedia.org/wikipedia/commons/d/d3/Robert_Browning_Signature.svg" TargetMode="Externa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upload.wikimedia.org/wikipedia/commons/d/d3/Robert_Browning_Signature.svg" TargetMode="Externa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upload.wikimedia.org/wikipedia/commons/d/d3/Robert_Browning_Signature.svg" TargetMode="Externa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upload.wikimedia.org/wikipedia/commons/d/d3/Robert_Browning_Signature.svg" TargetMode="Externa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upload.wikimedia.org/wikipedia/commons/d/d3/Robert_Browning_Signature.svg" TargetMode="Externa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upload.wikimedia.org/wikipedia/commons/d/d3/Robert_Browning_Signature.svg"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upload.wikimedia.org/wikipedia/commons/4/49/Robert_Browning_1865.jpg" TargetMode="Externa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upload.wikimedia.org/wikipedia/commons/d/d3/Robert_Browning_Signature.svg" TargetMode="Externa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upload.wikimedia.org/wikipedia/commons/d/d3/Robert_Browning_Signature.svg" TargetMode="Externa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upload.wikimedia.org/wikipedia/commons/4/49/Robert_Browning_1865.jpg" TargetMode="Externa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upload.wikimedia.org/wikipedia/commons/4/49/Robert_Browning_1865.jpg" TargetMode="Externa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upload.wikimedia.org/wikipedia/commons/4/49/Robert_Browning_1865.jpg" TargetMode="Externa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upload.wikimedia.org/wikipedia/commons/d/d3/Robert_Browning_Signature.svg" TargetMode="Externa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upload.wikimedia.org/wikipedia/commons/d/d3/Robert_Browning_Signature.svg" TargetMode="Externa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upload.wikimedia.org/wikipedia/commons/d/d3/Robert_Browning_Signature.svg" TargetMode="Externa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upload.wikimedia.org/wikipedia/commons/d/d3/Robert_Browning_Signature.svg"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upload.wikimedia.org/wikipedia/commons/d/d3/Robert_Browning_Signature.svg"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upload.wikimedia.org/wikipedia/commons/d/d3/Robert_Browning_Signature.svg" TargetMode="Externa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upload.wikimedia.org/wikipedia/commons/d/d3/Robert_Browning_Signature.svg" TargetMode="Externa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upload.wikimedia.org/wikipedia/commons/d/d3/Robert_Browning_Signature.svg"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File:Robert Browning Signature.svg">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0825" y="2889250"/>
            <a:ext cx="9090025" cy="1317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1" name="WordArt 3"/>
          <p:cNvSpPr>
            <a:spLocks noChangeArrowheads="1" noChangeShapeType="1" noTextEdit="1"/>
          </p:cNvSpPr>
          <p:nvPr/>
        </p:nvSpPr>
        <p:spPr bwMode="auto">
          <a:xfrm>
            <a:off x="611188" y="1196975"/>
            <a:ext cx="8281987" cy="1801813"/>
          </a:xfrm>
          <a:prstGeom prst="rect">
            <a:avLst/>
          </a:prstGeom>
        </p:spPr>
        <p:txBody>
          <a:bodyPr wrap="none" fromWordArt="1">
            <a:prstTxWarp prst="textPlain">
              <a:avLst>
                <a:gd name="adj" fmla="val 50000"/>
              </a:avLst>
            </a:prstTxWarp>
          </a:bodyPr>
          <a:lstStyle/>
          <a:p>
            <a:pPr algn="ctr"/>
            <a:r>
              <a:rPr lang="en-GB" sz="3600" kern="10">
                <a:ln w="9525">
                  <a:solidFill>
                    <a:srgbClr val="000000"/>
                  </a:solidFill>
                  <a:round/>
                  <a:headEnd/>
                  <a:tailEnd/>
                </a:ln>
                <a:solidFill>
                  <a:srgbClr val="800080"/>
                </a:solidFill>
                <a:latin typeface="Monotype Corsiva" panose="03010101010201010101" pitchFamily="66" charset="0"/>
              </a:rPr>
              <a:t>'Porphyria's Lover'</a:t>
            </a:r>
          </a:p>
        </p:txBody>
      </p:sp>
      <p:pic>
        <p:nvPicPr>
          <p:cNvPr id="2052" name="Picture 11" descr="File:Robert Browning 1865.jpg">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563938" y="4005263"/>
            <a:ext cx="1925637" cy="260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2" descr="File:Robert Browning Signature.svg">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0175" y="-26988"/>
            <a:ext cx="1317625" cy="68580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267" name="Text Box 3"/>
          <p:cNvSpPr txBox="1">
            <a:spLocks noChangeArrowheads="1"/>
          </p:cNvSpPr>
          <p:nvPr/>
        </p:nvSpPr>
        <p:spPr bwMode="auto">
          <a:xfrm>
            <a:off x="1116013" y="2133600"/>
            <a:ext cx="8208962" cy="5743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3000">
                <a:solidFill>
                  <a:schemeClr val="tx1"/>
                </a:solidFill>
                <a:latin typeface="Arial" panose="020B0604020202020204" pitchFamily="34" charset="0"/>
                <a:cs typeface="Arial" panose="020B0604020202020204" pitchFamily="34" charset="0"/>
              </a:defRPr>
            </a:lvl1pPr>
            <a:lvl2pPr marL="742950" indent="-285750" eaLnBrk="0" hangingPunct="0">
              <a:defRPr sz="3000">
                <a:solidFill>
                  <a:schemeClr val="tx1"/>
                </a:solidFill>
                <a:latin typeface="Arial" panose="020B0604020202020204" pitchFamily="34" charset="0"/>
                <a:cs typeface="Arial" panose="020B0604020202020204" pitchFamily="34" charset="0"/>
              </a:defRPr>
            </a:lvl2pPr>
            <a:lvl3pPr marL="1143000" indent="-228600" eaLnBrk="0" hangingPunct="0">
              <a:defRPr sz="3000">
                <a:solidFill>
                  <a:schemeClr val="tx1"/>
                </a:solidFill>
                <a:latin typeface="Arial" panose="020B0604020202020204" pitchFamily="34" charset="0"/>
                <a:cs typeface="Arial" panose="020B0604020202020204" pitchFamily="34" charset="0"/>
              </a:defRPr>
            </a:lvl3pPr>
            <a:lvl4pPr marL="1600200" indent="-228600" eaLnBrk="0" hangingPunct="0">
              <a:defRPr sz="3000">
                <a:solidFill>
                  <a:schemeClr val="tx1"/>
                </a:solidFill>
                <a:latin typeface="Arial" panose="020B0604020202020204" pitchFamily="34" charset="0"/>
                <a:cs typeface="Arial" panose="020B0604020202020204" pitchFamily="34" charset="0"/>
              </a:defRPr>
            </a:lvl4pPr>
            <a:lvl5pPr marL="2057400" indent="-228600" eaLnBrk="0" hangingPunct="0">
              <a:defRPr sz="3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3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3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3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3000">
                <a:solidFill>
                  <a:schemeClr val="tx1"/>
                </a:solidFill>
                <a:latin typeface="Arial" panose="020B0604020202020204" pitchFamily="34" charset="0"/>
                <a:cs typeface="Arial" panose="020B0604020202020204" pitchFamily="34" charset="0"/>
              </a:defRPr>
            </a:lvl9pPr>
          </a:lstStyle>
          <a:p>
            <a:pPr eaLnBrk="1" hangingPunct="1"/>
            <a:r>
              <a:rPr lang="en-GB" altLang="en-US" sz="2900" b="1">
                <a:latin typeface="Comic Sans MS" panose="030F0702030302020204" pitchFamily="66" charset="0"/>
              </a:rPr>
              <a:t>And, last, </a:t>
            </a:r>
            <a:r>
              <a:rPr lang="en-GB" altLang="en-US" sz="2900" b="1">
                <a:solidFill>
                  <a:srgbClr val="800080"/>
                </a:solidFill>
                <a:latin typeface="Comic Sans MS" panose="030F0702030302020204" pitchFamily="66" charset="0"/>
              </a:rPr>
              <a:t>she sat down by my side</a:t>
            </a:r>
            <a:r>
              <a:rPr lang="en-GB" altLang="en-US" sz="2900" b="1">
                <a:latin typeface="Comic Sans MS" panose="030F0702030302020204" pitchFamily="66" charset="0"/>
              </a:rPr>
              <a:t/>
            </a:r>
            <a:br>
              <a:rPr lang="en-GB" altLang="en-US" sz="2900" b="1">
                <a:latin typeface="Comic Sans MS" panose="030F0702030302020204" pitchFamily="66" charset="0"/>
              </a:rPr>
            </a:br>
            <a:endParaRPr lang="en-GB" altLang="en-US" sz="2900" b="1">
              <a:latin typeface="Comic Sans MS" panose="030F0702030302020204" pitchFamily="66" charset="0"/>
            </a:endParaRPr>
          </a:p>
          <a:p>
            <a:pPr eaLnBrk="1" hangingPunct="1"/>
            <a:r>
              <a:rPr lang="en-GB" altLang="en-US" sz="2900" b="1">
                <a:latin typeface="Comic Sans MS" panose="030F0702030302020204" pitchFamily="66" charset="0"/>
              </a:rPr>
              <a:t>And </a:t>
            </a:r>
            <a:r>
              <a:rPr lang="en-GB" altLang="en-US" sz="2900" b="1">
                <a:solidFill>
                  <a:srgbClr val="800080"/>
                </a:solidFill>
                <a:latin typeface="Comic Sans MS" panose="030F0702030302020204" pitchFamily="66" charset="0"/>
              </a:rPr>
              <a:t>called me</a:t>
            </a:r>
            <a:r>
              <a:rPr lang="en-GB" altLang="en-US" sz="2900" b="1">
                <a:latin typeface="Comic Sans MS" panose="030F0702030302020204" pitchFamily="66" charset="0"/>
              </a:rPr>
              <a:t>. When </a:t>
            </a:r>
            <a:r>
              <a:rPr lang="en-GB" altLang="en-US" sz="2900" b="1">
                <a:solidFill>
                  <a:srgbClr val="800080"/>
                </a:solidFill>
                <a:latin typeface="Comic Sans MS" panose="030F0702030302020204" pitchFamily="66" charset="0"/>
              </a:rPr>
              <a:t>no voice replied</a:t>
            </a:r>
            <a:r>
              <a:rPr lang="en-GB" altLang="en-US" sz="2900" b="1">
                <a:latin typeface="Comic Sans MS" panose="030F0702030302020204" pitchFamily="66" charset="0"/>
              </a:rPr>
              <a:t>,</a:t>
            </a:r>
          </a:p>
          <a:p>
            <a:pPr eaLnBrk="1" hangingPunct="1"/>
            <a:r>
              <a:rPr lang="en-GB" altLang="en-US" sz="2900" b="1">
                <a:latin typeface="Comic Sans MS" panose="030F0702030302020204" pitchFamily="66" charset="0"/>
              </a:rPr>
              <a:t/>
            </a:r>
            <a:br>
              <a:rPr lang="en-GB" altLang="en-US" sz="2900" b="1">
                <a:latin typeface="Comic Sans MS" panose="030F0702030302020204" pitchFamily="66" charset="0"/>
              </a:rPr>
            </a:br>
            <a:r>
              <a:rPr lang="en-GB" altLang="en-US" sz="2900" b="1">
                <a:solidFill>
                  <a:srgbClr val="800080"/>
                </a:solidFill>
                <a:latin typeface="Comic Sans MS" panose="030F0702030302020204" pitchFamily="66" charset="0"/>
              </a:rPr>
              <a:t>She put my arm about her waist</a:t>
            </a:r>
            <a:r>
              <a:rPr lang="en-GB" altLang="en-US" sz="2900" b="1">
                <a:latin typeface="Comic Sans MS" panose="030F0702030302020204" pitchFamily="66" charset="0"/>
              </a:rPr>
              <a:t>,</a:t>
            </a:r>
            <a:br>
              <a:rPr lang="en-GB" altLang="en-US" sz="2900" b="1">
                <a:latin typeface="Comic Sans MS" panose="030F0702030302020204" pitchFamily="66" charset="0"/>
              </a:rPr>
            </a:br>
            <a:endParaRPr lang="en-GB" altLang="en-US" sz="2900" b="1">
              <a:latin typeface="Comic Sans MS" panose="030F0702030302020204" pitchFamily="66" charset="0"/>
            </a:endParaRPr>
          </a:p>
          <a:p>
            <a:pPr eaLnBrk="1" hangingPunct="1"/>
            <a:r>
              <a:rPr lang="en-GB" altLang="en-US" sz="2900" b="1">
                <a:latin typeface="Comic Sans MS" panose="030F0702030302020204" pitchFamily="66" charset="0"/>
              </a:rPr>
              <a:t>And made her </a:t>
            </a:r>
            <a:r>
              <a:rPr lang="en-GB" altLang="en-US" sz="2900" b="1">
                <a:solidFill>
                  <a:srgbClr val="800080"/>
                </a:solidFill>
                <a:latin typeface="Comic Sans MS" panose="030F0702030302020204" pitchFamily="66" charset="0"/>
              </a:rPr>
              <a:t>smooth white shoulder bare</a:t>
            </a:r>
            <a:r>
              <a:rPr lang="en-GB" altLang="en-US" sz="2900" b="1">
                <a:latin typeface="Comic Sans MS" panose="030F0702030302020204" pitchFamily="66" charset="0"/>
              </a:rPr>
              <a:t>,</a:t>
            </a:r>
            <a:br>
              <a:rPr lang="en-GB" altLang="en-US" sz="2900" b="1">
                <a:latin typeface="Comic Sans MS" panose="030F0702030302020204" pitchFamily="66" charset="0"/>
              </a:rPr>
            </a:br>
            <a:r>
              <a:rPr lang="en-GB" altLang="en-US" sz="1800" b="1"/>
              <a:t/>
            </a:r>
            <a:br>
              <a:rPr lang="en-GB" altLang="en-US" sz="1800" b="1"/>
            </a:br>
            <a:r>
              <a:rPr lang="en-GB" altLang="en-US" sz="1800" b="1"/>
              <a:t/>
            </a:r>
            <a:br>
              <a:rPr lang="en-GB" altLang="en-US" sz="1800" b="1"/>
            </a:br>
            <a:r>
              <a:rPr lang="en-GB" altLang="en-US" b="1">
                <a:latin typeface="Comic Sans MS" panose="030F0702030302020204" pitchFamily="66" charset="0"/>
              </a:rPr>
              <a:t/>
            </a:r>
            <a:br>
              <a:rPr lang="en-GB" altLang="en-US" b="1">
                <a:latin typeface="Comic Sans MS" panose="030F0702030302020204" pitchFamily="66" charset="0"/>
              </a:rPr>
            </a:br>
            <a:r>
              <a:rPr lang="en-GB" altLang="en-US" sz="1800" b="1"/>
              <a:t/>
            </a:r>
            <a:br>
              <a:rPr lang="en-GB" altLang="en-US" sz="1800" b="1"/>
            </a:br>
            <a:r>
              <a:rPr lang="en-GB" altLang="en-US">
                <a:latin typeface="Comic Sans MS" panose="030F0702030302020204" pitchFamily="66" charset="0"/>
              </a:rPr>
              <a:t/>
            </a:r>
            <a:br>
              <a:rPr lang="en-GB" altLang="en-US">
                <a:latin typeface="Comic Sans MS" panose="030F0702030302020204" pitchFamily="66" charset="0"/>
              </a:rPr>
            </a:br>
            <a:r>
              <a:rPr lang="en-GB" altLang="en-US" sz="1800"/>
              <a:t/>
            </a:r>
            <a:br>
              <a:rPr lang="en-GB" altLang="en-US" sz="1800"/>
            </a:br>
            <a:r>
              <a:rPr lang="en-GB" altLang="en-US" sz="1800"/>
              <a:t/>
            </a:r>
            <a:br>
              <a:rPr lang="en-GB" altLang="en-US" sz="1800"/>
            </a:br>
            <a:endParaRPr lang="en-GB" altLang="en-US" sz="1800"/>
          </a:p>
        </p:txBody>
      </p:sp>
      <p:sp>
        <p:nvSpPr>
          <p:cNvPr id="11268" name="Line 4"/>
          <p:cNvSpPr>
            <a:spLocks noChangeShapeType="1"/>
          </p:cNvSpPr>
          <p:nvPr/>
        </p:nvSpPr>
        <p:spPr bwMode="auto">
          <a:xfrm flipH="1">
            <a:off x="3348038" y="1341438"/>
            <a:ext cx="1150937" cy="1943100"/>
          </a:xfrm>
          <a:prstGeom prst="line">
            <a:avLst/>
          </a:prstGeom>
          <a:noFill/>
          <a:ln w="57150">
            <a:solidFill>
              <a:srgbClr val="80008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1269" name="Text Box 5"/>
          <p:cNvSpPr txBox="1">
            <a:spLocks noChangeArrowheads="1"/>
          </p:cNvSpPr>
          <p:nvPr/>
        </p:nvSpPr>
        <p:spPr bwMode="auto">
          <a:xfrm>
            <a:off x="4514850" y="0"/>
            <a:ext cx="4629150" cy="1955800"/>
          </a:xfrm>
          <a:prstGeom prst="rect">
            <a:avLst/>
          </a:prstGeom>
          <a:solidFill>
            <a:srgbClr val="FF99CC"/>
          </a:solidFill>
          <a:ln w="38100">
            <a:solidFill>
              <a:srgbClr val="8000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3000">
                <a:solidFill>
                  <a:schemeClr val="tx1"/>
                </a:solidFill>
                <a:latin typeface="Arial" panose="020B0604020202020204" pitchFamily="34" charset="0"/>
                <a:cs typeface="Arial" panose="020B0604020202020204" pitchFamily="34" charset="0"/>
              </a:defRPr>
            </a:lvl1pPr>
            <a:lvl2pPr marL="742950" indent="-285750" eaLnBrk="0" hangingPunct="0">
              <a:defRPr sz="3000">
                <a:solidFill>
                  <a:schemeClr val="tx1"/>
                </a:solidFill>
                <a:latin typeface="Arial" panose="020B0604020202020204" pitchFamily="34" charset="0"/>
                <a:cs typeface="Arial" panose="020B0604020202020204" pitchFamily="34" charset="0"/>
              </a:defRPr>
            </a:lvl2pPr>
            <a:lvl3pPr marL="1143000" indent="-228600" eaLnBrk="0" hangingPunct="0">
              <a:defRPr sz="3000">
                <a:solidFill>
                  <a:schemeClr val="tx1"/>
                </a:solidFill>
                <a:latin typeface="Arial" panose="020B0604020202020204" pitchFamily="34" charset="0"/>
                <a:cs typeface="Arial" panose="020B0604020202020204" pitchFamily="34" charset="0"/>
              </a:defRPr>
            </a:lvl3pPr>
            <a:lvl4pPr marL="1600200" indent="-228600" eaLnBrk="0" hangingPunct="0">
              <a:defRPr sz="3000">
                <a:solidFill>
                  <a:schemeClr val="tx1"/>
                </a:solidFill>
                <a:latin typeface="Arial" panose="020B0604020202020204" pitchFamily="34" charset="0"/>
                <a:cs typeface="Arial" panose="020B0604020202020204" pitchFamily="34" charset="0"/>
              </a:defRPr>
            </a:lvl4pPr>
            <a:lvl5pPr marL="2057400" indent="-228600" eaLnBrk="0" hangingPunct="0">
              <a:defRPr sz="3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3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3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3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3000">
                <a:solidFill>
                  <a:schemeClr val="tx1"/>
                </a:solidFill>
                <a:latin typeface="Arial" panose="020B0604020202020204" pitchFamily="34" charset="0"/>
                <a:cs typeface="Arial" panose="020B0604020202020204" pitchFamily="34" charset="0"/>
              </a:defRPr>
            </a:lvl9pPr>
          </a:lstStyle>
          <a:p>
            <a:pPr eaLnBrk="1" hangingPunct="1"/>
            <a:r>
              <a:rPr lang="en-GB" altLang="en-US" sz="2400"/>
              <a:t>Porphyria removes her wet clothing. Note that she has still not interacted with the speaker at this point. He watches her from the darkness.</a:t>
            </a:r>
          </a:p>
        </p:txBody>
      </p:sp>
      <p:sp>
        <p:nvSpPr>
          <p:cNvPr id="11270" name="Text Box 8"/>
          <p:cNvSpPr txBox="1">
            <a:spLocks noChangeArrowheads="1"/>
          </p:cNvSpPr>
          <p:nvPr/>
        </p:nvSpPr>
        <p:spPr bwMode="auto">
          <a:xfrm>
            <a:off x="0" y="0"/>
            <a:ext cx="4500563" cy="1955800"/>
          </a:xfrm>
          <a:prstGeom prst="rect">
            <a:avLst/>
          </a:prstGeom>
          <a:solidFill>
            <a:srgbClr val="FF99CC"/>
          </a:solidFill>
          <a:ln w="38100">
            <a:solidFill>
              <a:srgbClr val="8000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3000">
                <a:solidFill>
                  <a:schemeClr val="tx1"/>
                </a:solidFill>
                <a:latin typeface="Arial" panose="020B0604020202020204" pitchFamily="34" charset="0"/>
                <a:cs typeface="Arial" panose="020B0604020202020204" pitchFamily="34" charset="0"/>
              </a:defRPr>
            </a:lvl1pPr>
            <a:lvl2pPr marL="742950" indent="-285750" eaLnBrk="0" hangingPunct="0">
              <a:defRPr sz="3000">
                <a:solidFill>
                  <a:schemeClr val="tx1"/>
                </a:solidFill>
                <a:latin typeface="Arial" panose="020B0604020202020204" pitchFamily="34" charset="0"/>
                <a:cs typeface="Arial" panose="020B0604020202020204" pitchFamily="34" charset="0"/>
              </a:defRPr>
            </a:lvl2pPr>
            <a:lvl3pPr marL="1143000" indent="-228600" eaLnBrk="0" hangingPunct="0">
              <a:defRPr sz="3000">
                <a:solidFill>
                  <a:schemeClr val="tx1"/>
                </a:solidFill>
                <a:latin typeface="Arial" panose="020B0604020202020204" pitchFamily="34" charset="0"/>
                <a:cs typeface="Arial" panose="020B0604020202020204" pitchFamily="34" charset="0"/>
              </a:defRPr>
            </a:lvl3pPr>
            <a:lvl4pPr marL="1600200" indent="-228600" eaLnBrk="0" hangingPunct="0">
              <a:defRPr sz="3000">
                <a:solidFill>
                  <a:schemeClr val="tx1"/>
                </a:solidFill>
                <a:latin typeface="Arial" panose="020B0604020202020204" pitchFamily="34" charset="0"/>
                <a:cs typeface="Arial" panose="020B0604020202020204" pitchFamily="34" charset="0"/>
              </a:defRPr>
            </a:lvl4pPr>
            <a:lvl5pPr marL="2057400" indent="-228600" eaLnBrk="0" hangingPunct="0">
              <a:defRPr sz="3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3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3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3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3000">
                <a:solidFill>
                  <a:schemeClr val="tx1"/>
                </a:solidFill>
                <a:latin typeface="Arial" panose="020B0604020202020204" pitchFamily="34" charset="0"/>
                <a:cs typeface="Arial" panose="020B0604020202020204" pitchFamily="34" charset="0"/>
              </a:defRPr>
            </a:lvl9pPr>
          </a:lstStyle>
          <a:p>
            <a:pPr eaLnBrk="1" hangingPunct="1"/>
            <a:r>
              <a:rPr lang="en-GB" altLang="en-US" sz="2400"/>
              <a:t>Despite her alluring behaviour, the speaker chooses to ignore Porphyria. This further illustrates the tense atmosphere between them.</a:t>
            </a:r>
          </a:p>
        </p:txBody>
      </p:sp>
      <p:sp>
        <p:nvSpPr>
          <p:cNvPr id="11271" name="Line 9"/>
          <p:cNvSpPr>
            <a:spLocks noChangeShapeType="1"/>
          </p:cNvSpPr>
          <p:nvPr/>
        </p:nvSpPr>
        <p:spPr bwMode="auto">
          <a:xfrm>
            <a:off x="3419475" y="1989138"/>
            <a:ext cx="2665413" cy="1150937"/>
          </a:xfrm>
          <a:prstGeom prst="line">
            <a:avLst/>
          </a:prstGeom>
          <a:noFill/>
          <a:ln w="57150">
            <a:solidFill>
              <a:srgbClr val="80008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1272" name="Line 10"/>
          <p:cNvSpPr>
            <a:spLocks noChangeShapeType="1"/>
          </p:cNvSpPr>
          <p:nvPr/>
        </p:nvSpPr>
        <p:spPr bwMode="auto">
          <a:xfrm flipV="1">
            <a:off x="755650" y="4292600"/>
            <a:ext cx="4608513" cy="649288"/>
          </a:xfrm>
          <a:prstGeom prst="line">
            <a:avLst/>
          </a:prstGeom>
          <a:noFill/>
          <a:ln w="57150">
            <a:solidFill>
              <a:srgbClr val="80008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1273" name="Text Box 11"/>
          <p:cNvSpPr txBox="1">
            <a:spLocks noChangeArrowheads="1"/>
          </p:cNvSpPr>
          <p:nvPr/>
        </p:nvSpPr>
        <p:spPr bwMode="auto">
          <a:xfrm>
            <a:off x="34925" y="5267325"/>
            <a:ext cx="9109075" cy="1590675"/>
          </a:xfrm>
          <a:prstGeom prst="rect">
            <a:avLst/>
          </a:prstGeom>
          <a:solidFill>
            <a:srgbClr val="FF99CC"/>
          </a:solidFill>
          <a:ln w="38100">
            <a:solidFill>
              <a:srgbClr val="8000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3000">
                <a:solidFill>
                  <a:schemeClr val="tx1"/>
                </a:solidFill>
                <a:latin typeface="Arial" panose="020B0604020202020204" pitchFamily="34" charset="0"/>
                <a:cs typeface="Arial" panose="020B0604020202020204" pitchFamily="34" charset="0"/>
              </a:defRPr>
            </a:lvl1pPr>
            <a:lvl2pPr marL="742950" indent="-285750" eaLnBrk="0" hangingPunct="0">
              <a:defRPr sz="3000">
                <a:solidFill>
                  <a:schemeClr val="tx1"/>
                </a:solidFill>
                <a:latin typeface="Arial" panose="020B0604020202020204" pitchFamily="34" charset="0"/>
                <a:cs typeface="Arial" panose="020B0604020202020204" pitchFamily="34" charset="0"/>
              </a:defRPr>
            </a:lvl2pPr>
            <a:lvl3pPr marL="1143000" indent="-228600" eaLnBrk="0" hangingPunct="0">
              <a:defRPr sz="3000">
                <a:solidFill>
                  <a:schemeClr val="tx1"/>
                </a:solidFill>
                <a:latin typeface="Arial" panose="020B0604020202020204" pitchFamily="34" charset="0"/>
                <a:cs typeface="Arial" panose="020B0604020202020204" pitchFamily="34" charset="0"/>
              </a:defRPr>
            </a:lvl3pPr>
            <a:lvl4pPr marL="1600200" indent="-228600" eaLnBrk="0" hangingPunct="0">
              <a:defRPr sz="3000">
                <a:solidFill>
                  <a:schemeClr val="tx1"/>
                </a:solidFill>
                <a:latin typeface="Arial" panose="020B0604020202020204" pitchFamily="34" charset="0"/>
                <a:cs typeface="Arial" panose="020B0604020202020204" pitchFamily="34" charset="0"/>
              </a:defRPr>
            </a:lvl4pPr>
            <a:lvl5pPr marL="2057400" indent="-228600" eaLnBrk="0" hangingPunct="0">
              <a:defRPr sz="3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3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3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3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3000">
                <a:solidFill>
                  <a:schemeClr val="tx1"/>
                </a:solidFill>
                <a:latin typeface="Arial" panose="020B0604020202020204" pitchFamily="34" charset="0"/>
                <a:cs typeface="Arial" panose="020B0604020202020204" pitchFamily="34" charset="0"/>
              </a:defRPr>
            </a:lvl9pPr>
          </a:lstStyle>
          <a:p>
            <a:pPr eaLnBrk="1" hangingPunct="1"/>
            <a:r>
              <a:rPr lang="en-GB" altLang="en-US" sz="2400"/>
              <a:t>Notice how Porphyria holds the control. She places his hands on her, drawing him closer. Porphyria continues to use her sexuality to draw the speaker close, by baring her smooth white shoulder. The porcelain white skin symbolises innocence and purity.</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2" descr="File:Robert Browning Signature.svg">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0175" y="-26988"/>
            <a:ext cx="1317625" cy="68580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291" name="Text Box 3"/>
          <p:cNvSpPr txBox="1">
            <a:spLocks noChangeArrowheads="1"/>
          </p:cNvSpPr>
          <p:nvPr/>
        </p:nvSpPr>
        <p:spPr bwMode="auto">
          <a:xfrm>
            <a:off x="1116013" y="2133600"/>
            <a:ext cx="8208962" cy="6570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3000">
                <a:solidFill>
                  <a:schemeClr val="tx1"/>
                </a:solidFill>
                <a:latin typeface="Arial" panose="020B0604020202020204" pitchFamily="34" charset="0"/>
                <a:cs typeface="Arial" panose="020B0604020202020204" pitchFamily="34" charset="0"/>
              </a:defRPr>
            </a:lvl1pPr>
            <a:lvl2pPr marL="742950" indent="-285750" eaLnBrk="0" hangingPunct="0">
              <a:defRPr sz="3000">
                <a:solidFill>
                  <a:schemeClr val="tx1"/>
                </a:solidFill>
                <a:latin typeface="Arial" panose="020B0604020202020204" pitchFamily="34" charset="0"/>
                <a:cs typeface="Arial" panose="020B0604020202020204" pitchFamily="34" charset="0"/>
              </a:defRPr>
            </a:lvl2pPr>
            <a:lvl3pPr marL="1143000" indent="-228600" eaLnBrk="0" hangingPunct="0">
              <a:defRPr sz="3000">
                <a:solidFill>
                  <a:schemeClr val="tx1"/>
                </a:solidFill>
                <a:latin typeface="Arial" panose="020B0604020202020204" pitchFamily="34" charset="0"/>
                <a:cs typeface="Arial" panose="020B0604020202020204" pitchFamily="34" charset="0"/>
              </a:defRPr>
            </a:lvl3pPr>
            <a:lvl4pPr marL="1600200" indent="-228600" eaLnBrk="0" hangingPunct="0">
              <a:defRPr sz="3000">
                <a:solidFill>
                  <a:schemeClr val="tx1"/>
                </a:solidFill>
                <a:latin typeface="Arial" panose="020B0604020202020204" pitchFamily="34" charset="0"/>
                <a:cs typeface="Arial" panose="020B0604020202020204" pitchFamily="34" charset="0"/>
              </a:defRPr>
            </a:lvl4pPr>
            <a:lvl5pPr marL="2057400" indent="-228600" eaLnBrk="0" hangingPunct="0">
              <a:defRPr sz="3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3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3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3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3000">
                <a:solidFill>
                  <a:schemeClr val="tx1"/>
                </a:solidFill>
                <a:latin typeface="Arial" panose="020B0604020202020204" pitchFamily="34" charset="0"/>
                <a:cs typeface="Arial" panose="020B0604020202020204" pitchFamily="34" charset="0"/>
              </a:defRPr>
            </a:lvl9pPr>
          </a:lstStyle>
          <a:p>
            <a:pPr eaLnBrk="1" hangingPunct="1"/>
            <a:r>
              <a:rPr lang="en-GB" altLang="en-US" b="1">
                <a:latin typeface="Comic Sans MS" panose="030F0702030302020204" pitchFamily="66" charset="0"/>
              </a:rPr>
              <a:t>And all her </a:t>
            </a:r>
            <a:r>
              <a:rPr lang="en-GB" altLang="en-US" b="1">
                <a:solidFill>
                  <a:srgbClr val="800080"/>
                </a:solidFill>
                <a:latin typeface="Comic Sans MS" panose="030F0702030302020204" pitchFamily="66" charset="0"/>
              </a:rPr>
              <a:t>yellow hair displaced</a:t>
            </a:r>
            <a:r>
              <a:rPr lang="en-GB" altLang="en-US" b="1">
                <a:latin typeface="Comic Sans MS" panose="030F0702030302020204" pitchFamily="66" charset="0"/>
              </a:rPr>
              <a:t>,</a:t>
            </a:r>
            <a:br>
              <a:rPr lang="en-GB" altLang="en-US" b="1">
                <a:latin typeface="Comic Sans MS" panose="030F0702030302020204" pitchFamily="66" charset="0"/>
              </a:rPr>
            </a:br>
            <a:endParaRPr lang="en-GB" altLang="en-US" b="1">
              <a:latin typeface="Comic Sans MS" panose="030F0702030302020204" pitchFamily="66" charset="0"/>
            </a:endParaRPr>
          </a:p>
          <a:p>
            <a:pPr eaLnBrk="1" hangingPunct="1"/>
            <a:r>
              <a:rPr lang="en-GB" altLang="en-US" b="1">
                <a:latin typeface="Comic Sans MS" panose="030F0702030302020204" pitchFamily="66" charset="0"/>
              </a:rPr>
              <a:t>And, stooping, </a:t>
            </a:r>
            <a:r>
              <a:rPr lang="en-GB" altLang="en-US" b="1">
                <a:solidFill>
                  <a:srgbClr val="800080"/>
                </a:solidFill>
                <a:latin typeface="Comic Sans MS" panose="030F0702030302020204" pitchFamily="66" charset="0"/>
              </a:rPr>
              <a:t>made my cheek lie there</a:t>
            </a:r>
            <a:r>
              <a:rPr lang="en-GB" altLang="en-US" b="1">
                <a:latin typeface="Comic Sans MS" panose="030F0702030302020204" pitchFamily="66" charset="0"/>
              </a:rPr>
              <a:t>,</a:t>
            </a:r>
          </a:p>
          <a:p>
            <a:pPr eaLnBrk="1" hangingPunct="1"/>
            <a:r>
              <a:rPr lang="en-GB" altLang="en-US" b="1">
                <a:latin typeface="Comic Sans MS" panose="030F0702030302020204" pitchFamily="66" charset="0"/>
              </a:rPr>
              <a:t/>
            </a:r>
            <a:br>
              <a:rPr lang="en-GB" altLang="en-US" b="1">
                <a:latin typeface="Comic Sans MS" panose="030F0702030302020204" pitchFamily="66" charset="0"/>
              </a:rPr>
            </a:br>
            <a:r>
              <a:rPr lang="en-GB" altLang="en-US" b="1">
                <a:latin typeface="Comic Sans MS" panose="030F0702030302020204" pitchFamily="66" charset="0"/>
              </a:rPr>
              <a:t>And </a:t>
            </a:r>
            <a:r>
              <a:rPr lang="en-GB" altLang="en-US" b="1">
                <a:solidFill>
                  <a:srgbClr val="800080"/>
                </a:solidFill>
                <a:latin typeface="Comic Sans MS" panose="030F0702030302020204" pitchFamily="66" charset="0"/>
              </a:rPr>
              <a:t>spread, o'er all, her yellow hair</a:t>
            </a:r>
            <a:r>
              <a:rPr lang="en-GB" altLang="en-US" b="1">
                <a:latin typeface="Comic Sans MS" panose="030F0702030302020204" pitchFamily="66" charset="0"/>
              </a:rPr>
              <a:t>,</a:t>
            </a:r>
            <a:br>
              <a:rPr lang="en-GB" altLang="en-US" b="1">
                <a:latin typeface="Comic Sans MS" panose="030F0702030302020204" pitchFamily="66" charset="0"/>
              </a:rPr>
            </a:br>
            <a:endParaRPr lang="en-GB" altLang="en-US" b="1">
              <a:latin typeface="Comic Sans MS" panose="030F0702030302020204" pitchFamily="66" charset="0"/>
            </a:endParaRPr>
          </a:p>
          <a:p>
            <a:pPr eaLnBrk="1" hangingPunct="1"/>
            <a:r>
              <a:rPr lang="en-GB" altLang="en-US" b="1">
                <a:solidFill>
                  <a:srgbClr val="800080"/>
                </a:solidFill>
                <a:latin typeface="Comic Sans MS" panose="030F0702030302020204" pitchFamily="66" charset="0"/>
              </a:rPr>
              <a:t>Murmuring how she loved me-she</a:t>
            </a:r>
            <a:r>
              <a:rPr lang="en-GB" altLang="en-US" b="1">
                <a:latin typeface="Comic Sans MS" panose="030F0702030302020204" pitchFamily="66" charset="0"/>
              </a:rPr>
              <a:t/>
            </a:r>
            <a:br>
              <a:rPr lang="en-GB" altLang="en-US" b="1">
                <a:latin typeface="Comic Sans MS" panose="030F0702030302020204" pitchFamily="66" charset="0"/>
              </a:rPr>
            </a:br>
            <a:r>
              <a:rPr lang="en-GB" altLang="en-US" sz="1800" b="1"/>
              <a:t/>
            </a:r>
            <a:br>
              <a:rPr lang="en-GB" altLang="en-US" sz="1800" b="1"/>
            </a:br>
            <a:r>
              <a:rPr lang="en-GB" altLang="en-US" sz="2900" b="1">
                <a:latin typeface="Comic Sans MS" panose="030F0702030302020204" pitchFamily="66" charset="0"/>
              </a:rPr>
              <a:t/>
            </a:r>
            <a:br>
              <a:rPr lang="en-GB" altLang="en-US" sz="2900" b="1">
                <a:latin typeface="Comic Sans MS" panose="030F0702030302020204" pitchFamily="66" charset="0"/>
              </a:rPr>
            </a:br>
            <a:r>
              <a:rPr lang="en-GB" altLang="en-US" sz="1800" b="1"/>
              <a:t/>
            </a:r>
            <a:br>
              <a:rPr lang="en-GB" altLang="en-US" sz="1800" b="1"/>
            </a:br>
            <a:r>
              <a:rPr lang="en-GB" altLang="en-US" sz="1800" b="1"/>
              <a:t/>
            </a:r>
            <a:br>
              <a:rPr lang="en-GB" altLang="en-US" sz="1800" b="1"/>
            </a:br>
            <a:r>
              <a:rPr lang="en-GB" altLang="en-US" b="1">
                <a:latin typeface="Comic Sans MS" panose="030F0702030302020204" pitchFamily="66" charset="0"/>
              </a:rPr>
              <a:t/>
            </a:r>
            <a:br>
              <a:rPr lang="en-GB" altLang="en-US" b="1">
                <a:latin typeface="Comic Sans MS" panose="030F0702030302020204" pitchFamily="66" charset="0"/>
              </a:rPr>
            </a:br>
            <a:r>
              <a:rPr lang="en-GB" altLang="en-US" sz="1800" b="1"/>
              <a:t/>
            </a:r>
            <a:br>
              <a:rPr lang="en-GB" altLang="en-US" sz="1800" b="1"/>
            </a:br>
            <a:r>
              <a:rPr lang="en-GB" altLang="en-US">
                <a:latin typeface="Comic Sans MS" panose="030F0702030302020204" pitchFamily="66" charset="0"/>
              </a:rPr>
              <a:t/>
            </a:r>
            <a:br>
              <a:rPr lang="en-GB" altLang="en-US">
                <a:latin typeface="Comic Sans MS" panose="030F0702030302020204" pitchFamily="66" charset="0"/>
              </a:rPr>
            </a:br>
            <a:r>
              <a:rPr lang="en-GB" altLang="en-US" sz="1800"/>
              <a:t/>
            </a:r>
            <a:br>
              <a:rPr lang="en-GB" altLang="en-US" sz="1800"/>
            </a:br>
            <a:r>
              <a:rPr lang="en-GB" altLang="en-US" sz="1800"/>
              <a:t/>
            </a:r>
            <a:br>
              <a:rPr lang="en-GB" altLang="en-US" sz="1800"/>
            </a:br>
            <a:endParaRPr lang="en-GB" altLang="en-US" sz="1800"/>
          </a:p>
        </p:txBody>
      </p:sp>
      <p:sp>
        <p:nvSpPr>
          <p:cNvPr id="12292" name="Line 4"/>
          <p:cNvSpPr>
            <a:spLocks noChangeShapeType="1"/>
          </p:cNvSpPr>
          <p:nvPr/>
        </p:nvSpPr>
        <p:spPr bwMode="auto">
          <a:xfrm flipH="1">
            <a:off x="4572000" y="1412875"/>
            <a:ext cx="1582738" cy="2736850"/>
          </a:xfrm>
          <a:prstGeom prst="line">
            <a:avLst/>
          </a:prstGeom>
          <a:noFill/>
          <a:ln w="57150">
            <a:solidFill>
              <a:srgbClr val="80008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2293" name="Text Box 5"/>
          <p:cNvSpPr txBox="1">
            <a:spLocks noChangeArrowheads="1"/>
          </p:cNvSpPr>
          <p:nvPr/>
        </p:nvSpPr>
        <p:spPr bwMode="auto">
          <a:xfrm>
            <a:off x="4514850" y="0"/>
            <a:ext cx="4629150" cy="1955800"/>
          </a:xfrm>
          <a:prstGeom prst="rect">
            <a:avLst/>
          </a:prstGeom>
          <a:solidFill>
            <a:srgbClr val="FF99CC"/>
          </a:solidFill>
          <a:ln w="38100">
            <a:solidFill>
              <a:srgbClr val="8000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3000">
                <a:solidFill>
                  <a:schemeClr val="tx1"/>
                </a:solidFill>
                <a:latin typeface="Arial" panose="020B0604020202020204" pitchFamily="34" charset="0"/>
                <a:cs typeface="Arial" panose="020B0604020202020204" pitchFamily="34" charset="0"/>
              </a:defRPr>
            </a:lvl1pPr>
            <a:lvl2pPr marL="742950" indent="-285750" eaLnBrk="0" hangingPunct="0">
              <a:defRPr sz="3000">
                <a:solidFill>
                  <a:schemeClr val="tx1"/>
                </a:solidFill>
                <a:latin typeface="Arial" panose="020B0604020202020204" pitchFamily="34" charset="0"/>
                <a:cs typeface="Arial" panose="020B0604020202020204" pitchFamily="34" charset="0"/>
              </a:defRPr>
            </a:lvl2pPr>
            <a:lvl3pPr marL="1143000" indent="-228600" eaLnBrk="0" hangingPunct="0">
              <a:defRPr sz="3000">
                <a:solidFill>
                  <a:schemeClr val="tx1"/>
                </a:solidFill>
                <a:latin typeface="Arial" panose="020B0604020202020204" pitchFamily="34" charset="0"/>
                <a:cs typeface="Arial" panose="020B0604020202020204" pitchFamily="34" charset="0"/>
              </a:defRPr>
            </a:lvl3pPr>
            <a:lvl4pPr marL="1600200" indent="-228600" eaLnBrk="0" hangingPunct="0">
              <a:defRPr sz="3000">
                <a:solidFill>
                  <a:schemeClr val="tx1"/>
                </a:solidFill>
                <a:latin typeface="Arial" panose="020B0604020202020204" pitchFamily="34" charset="0"/>
                <a:cs typeface="Arial" panose="020B0604020202020204" pitchFamily="34" charset="0"/>
              </a:defRPr>
            </a:lvl4pPr>
            <a:lvl5pPr marL="2057400" indent="-228600" eaLnBrk="0" hangingPunct="0">
              <a:defRPr sz="3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3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3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3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3000">
                <a:solidFill>
                  <a:schemeClr val="tx1"/>
                </a:solidFill>
                <a:latin typeface="Arial" panose="020B0604020202020204" pitchFamily="34" charset="0"/>
                <a:cs typeface="Arial" panose="020B0604020202020204" pitchFamily="34" charset="0"/>
              </a:defRPr>
            </a:lvl9pPr>
          </a:lstStyle>
          <a:p>
            <a:pPr eaLnBrk="1" hangingPunct="1"/>
            <a:r>
              <a:rPr lang="en-GB" altLang="en-US" sz="2400"/>
              <a:t>Once again, Porphyria dominates the interaction by placing the speakers head on her hair. He is being enveloped by the yellow of her treachery.</a:t>
            </a:r>
          </a:p>
        </p:txBody>
      </p:sp>
      <p:sp>
        <p:nvSpPr>
          <p:cNvPr id="12294" name="Text Box 6"/>
          <p:cNvSpPr txBox="1">
            <a:spLocks noChangeArrowheads="1"/>
          </p:cNvSpPr>
          <p:nvPr/>
        </p:nvSpPr>
        <p:spPr bwMode="auto">
          <a:xfrm>
            <a:off x="0" y="0"/>
            <a:ext cx="4500563" cy="1955800"/>
          </a:xfrm>
          <a:prstGeom prst="rect">
            <a:avLst/>
          </a:prstGeom>
          <a:solidFill>
            <a:srgbClr val="FF99CC"/>
          </a:solidFill>
          <a:ln w="38100">
            <a:solidFill>
              <a:srgbClr val="8000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3000">
                <a:solidFill>
                  <a:schemeClr val="tx1"/>
                </a:solidFill>
                <a:latin typeface="Arial" panose="020B0604020202020204" pitchFamily="34" charset="0"/>
                <a:cs typeface="Arial" panose="020B0604020202020204" pitchFamily="34" charset="0"/>
              </a:defRPr>
            </a:lvl1pPr>
            <a:lvl2pPr marL="742950" indent="-285750" eaLnBrk="0" hangingPunct="0">
              <a:defRPr sz="3000">
                <a:solidFill>
                  <a:schemeClr val="tx1"/>
                </a:solidFill>
                <a:latin typeface="Arial" panose="020B0604020202020204" pitchFamily="34" charset="0"/>
                <a:cs typeface="Arial" panose="020B0604020202020204" pitchFamily="34" charset="0"/>
              </a:defRPr>
            </a:lvl2pPr>
            <a:lvl3pPr marL="1143000" indent="-228600" eaLnBrk="0" hangingPunct="0">
              <a:defRPr sz="3000">
                <a:solidFill>
                  <a:schemeClr val="tx1"/>
                </a:solidFill>
                <a:latin typeface="Arial" panose="020B0604020202020204" pitchFamily="34" charset="0"/>
                <a:cs typeface="Arial" panose="020B0604020202020204" pitchFamily="34" charset="0"/>
              </a:defRPr>
            </a:lvl3pPr>
            <a:lvl4pPr marL="1600200" indent="-228600" eaLnBrk="0" hangingPunct="0">
              <a:defRPr sz="3000">
                <a:solidFill>
                  <a:schemeClr val="tx1"/>
                </a:solidFill>
                <a:latin typeface="Arial" panose="020B0604020202020204" pitchFamily="34" charset="0"/>
                <a:cs typeface="Arial" panose="020B0604020202020204" pitchFamily="34" charset="0"/>
              </a:defRPr>
            </a:lvl4pPr>
            <a:lvl5pPr marL="2057400" indent="-228600" eaLnBrk="0" hangingPunct="0">
              <a:defRPr sz="3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3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3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3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3000">
                <a:solidFill>
                  <a:schemeClr val="tx1"/>
                </a:solidFill>
                <a:latin typeface="Arial" panose="020B0604020202020204" pitchFamily="34" charset="0"/>
                <a:cs typeface="Arial" panose="020B0604020202020204" pitchFamily="34" charset="0"/>
              </a:defRPr>
            </a:lvl9pPr>
          </a:lstStyle>
          <a:p>
            <a:pPr eaLnBrk="1" hangingPunct="1"/>
            <a:r>
              <a:rPr lang="en-GB" altLang="en-US" sz="2400"/>
              <a:t>The description of her hair as ‘yellow’ is significant as it is a colour that implies treachery. This suggests that Porphyria has been unfaithful in the past.</a:t>
            </a:r>
          </a:p>
        </p:txBody>
      </p:sp>
      <p:sp>
        <p:nvSpPr>
          <p:cNvPr id="12295" name="Line 7"/>
          <p:cNvSpPr>
            <a:spLocks noChangeShapeType="1"/>
          </p:cNvSpPr>
          <p:nvPr/>
        </p:nvSpPr>
        <p:spPr bwMode="auto">
          <a:xfrm>
            <a:off x="3419475" y="1989138"/>
            <a:ext cx="1296988" cy="287337"/>
          </a:xfrm>
          <a:prstGeom prst="line">
            <a:avLst/>
          </a:prstGeom>
          <a:noFill/>
          <a:ln w="57150">
            <a:solidFill>
              <a:srgbClr val="80008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2296" name="Text Box 10"/>
          <p:cNvSpPr txBox="1">
            <a:spLocks noChangeArrowheads="1"/>
          </p:cNvSpPr>
          <p:nvPr/>
        </p:nvSpPr>
        <p:spPr bwMode="auto">
          <a:xfrm>
            <a:off x="1116013" y="5445125"/>
            <a:ext cx="7632700" cy="1225550"/>
          </a:xfrm>
          <a:prstGeom prst="rect">
            <a:avLst/>
          </a:prstGeom>
          <a:solidFill>
            <a:srgbClr val="FF99CC"/>
          </a:solidFill>
          <a:ln w="38100">
            <a:solidFill>
              <a:srgbClr val="8000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3000">
                <a:solidFill>
                  <a:schemeClr val="tx1"/>
                </a:solidFill>
                <a:latin typeface="Arial" panose="020B0604020202020204" pitchFamily="34" charset="0"/>
                <a:cs typeface="Arial" panose="020B0604020202020204" pitchFamily="34" charset="0"/>
              </a:defRPr>
            </a:lvl1pPr>
            <a:lvl2pPr marL="742950" indent="-285750" eaLnBrk="0" hangingPunct="0">
              <a:defRPr sz="3000">
                <a:solidFill>
                  <a:schemeClr val="tx1"/>
                </a:solidFill>
                <a:latin typeface="Arial" panose="020B0604020202020204" pitchFamily="34" charset="0"/>
                <a:cs typeface="Arial" panose="020B0604020202020204" pitchFamily="34" charset="0"/>
              </a:defRPr>
            </a:lvl2pPr>
            <a:lvl3pPr marL="1143000" indent="-228600" eaLnBrk="0" hangingPunct="0">
              <a:defRPr sz="3000">
                <a:solidFill>
                  <a:schemeClr val="tx1"/>
                </a:solidFill>
                <a:latin typeface="Arial" panose="020B0604020202020204" pitchFamily="34" charset="0"/>
                <a:cs typeface="Arial" panose="020B0604020202020204" pitchFamily="34" charset="0"/>
              </a:defRPr>
            </a:lvl3pPr>
            <a:lvl4pPr marL="1600200" indent="-228600" eaLnBrk="0" hangingPunct="0">
              <a:defRPr sz="3000">
                <a:solidFill>
                  <a:schemeClr val="tx1"/>
                </a:solidFill>
                <a:latin typeface="Arial" panose="020B0604020202020204" pitchFamily="34" charset="0"/>
                <a:cs typeface="Arial" panose="020B0604020202020204" pitchFamily="34" charset="0"/>
              </a:defRPr>
            </a:lvl4pPr>
            <a:lvl5pPr marL="2057400" indent="-228600" eaLnBrk="0" hangingPunct="0">
              <a:defRPr sz="3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3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3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3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3000">
                <a:solidFill>
                  <a:schemeClr val="tx1"/>
                </a:solidFill>
                <a:latin typeface="Arial" panose="020B0604020202020204" pitchFamily="34" charset="0"/>
                <a:cs typeface="Arial" panose="020B0604020202020204" pitchFamily="34" charset="0"/>
              </a:defRPr>
            </a:lvl9pPr>
          </a:lstStyle>
          <a:p>
            <a:pPr eaLnBrk="1" hangingPunct="1"/>
            <a:r>
              <a:rPr lang="en-GB" altLang="en-US" sz="2400"/>
              <a:t>Porphyria whispers of her love in an almost comforting/parental fashion. He appears submissive as he lies in her warmth and listens to her tenderness.</a:t>
            </a:r>
          </a:p>
        </p:txBody>
      </p:sp>
      <p:sp>
        <p:nvSpPr>
          <p:cNvPr id="12297" name="Line 11"/>
          <p:cNvSpPr>
            <a:spLocks noChangeShapeType="1"/>
          </p:cNvSpPr>
          <p:nvPr/>
        </p:nvSpPr>
        <p:spPr bwMode="auto">
          <a:xfrm>
            <a:off x="6516688" y="5157788"/>
            <a:ext cx="1296987" cy="287337"/>
          </a:xfrm>
          <a:prstGeom prst="line">
            <a:avLst/>
          </a:prstGeom>
          <a:noFill/>
          <a:ln w="57150">
            <a:solidFill>
              <a:srgbClr val="80008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2" descr="File:Robert Browning Signature.svg">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0175" y="-26988"/>
            <a:ext cx="1317625" cy="68580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15" name="Text Box 3"/>
          <p:cNvSpPr txBox="1">
            <a:spLocks noChangeArrowheads="1"/>
          </p:cNvSpPr>
          <p:nvPr/>
        </p:nvSpPr>
        <p:spPr bwMode="auto">
          <a:xfrm>
            <a:off x="1116013" y="2133600"/>
            <a:ext cx="8208962" cy="7302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3000">
                <a:solidFill>
                  <a:schemeClr val="tx1"/>
                </a:solidFill>
                <a:latin typeface="Arial" panose="020B0604020202020204" pitchFamily="34" charset="0"/>
                <a:cs typeface="Arial" panose="020B0604020202020204" pitchFamily="34" charset="0"/>
              </a:defRPr>
            </a:lvl1pPr>
            <a:lvl2pPr marL="742950" indent="-285750" eaLnBrk="0" hangingPunct="0">
              <a:defRPr sz="3000">
                <a:solidFill>
                  <a:schemeClr val="tx1"/>
                </a:solidFill>
                <a:latin typeface="Arial" panose="020B0604020202020204" pitchFamily="34" charset="0"/>
                <a:cs typeface="Arial" panose="020B0604020202020204" pitchFamily="34" charset="0"/>
              </a:defRPr>
            </a:lvl2pPr>
            <a:lvl3pPr marL="1143000" indent="-228600" eaLnBrk="0" hangingPunct="0">
              <a:defRPr sz="3000">
                <a:solidFill>
                  <a:schemeClr val="tx1"/>
                </a:solidFill>
                <a:latin typeface="Arial" panose="020B0604020202020204" pitchFamily="34" charset="0"/>
                <a:cs typeface="Arial" panose="020B0604020202020204" pitchFamily="34" charset="0"/>
              </a:defRPr>
            </a:lvl3pPr>
            <a:lvl4pPr marL="1600200" indent="-228600" eaLnBrk="0" hangingPunct="0">
              <a:defRPr sz="3000">
                <a:solidFill>
                  <a:schemeClr val="tx1"/>
                </a:solidFill>
                <a:latin typeface="Arial" panose="020B0604020202020204" pitchFamily="34" charset="0"/>
                <a:cs typeface="Arial" panose="020B0604020202020204" pitchFamily="34" charset="0"/>
              </a:defRPr>
            </a:lvl4pPr>
            <a:lvl5pPr marL="2057400" indent="-228600" eaLnBrk="0" hangingPunct="0">
              <a:defRPr sz="3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3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3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3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3000">
                <a:solidFill>
                  <a:schemeClr val="tx1"/>
                </a:solidFill>
                <a:latin typeface="Arial" panose="020B0604020202020204" pitchFamily="34" charset="0"/>
                <a:cs typeface="Arial" panose="020B0604020202020204" pitchFamily="34" charset="0"/>
              </a:defRPr>
            </a:lvl9pPr>
          </a:lstStyle>
          <a:p>
            <a:pPr eaLnBrk="1" hangingPunct="1"/>
            <a:r>
              <a:rPr lang="en-GB" altLang="en-US" b="1">
                <a:latin typeface="Comic Sans MS" panose="030F0702030302020204" pitchFamily="66" charset="0"/>
              </a:rPr>
              <a:t>Too weak, </a:t>
            </a:r>
            <a:r>
              <a:rPr lang="en-GB" altLang="en-US" b="1">
                <a:solidFill>
                  <a:srgbClr val="800080"/>
                </a:solidFill>
                <a:latin typeface="Comic Sans MS" panose="030F0702030302020204" pitchFamily="66" charset="0"/>
              </a:rPr>
              <a:t>for all her heart's endeavour</a:t>
            </a:r>
            <a:r>
              <a:rPr lang="en-GB" altLang="en-US" b="1">
                <a:latin typeface="Comic Sans MS" panose="030F0702030302020204" pitchFamily="66" charset="0"/>
              </a:rPr>
              <a:t>,</a:t>
            </a:r>
          </a:p>
          <a:p>
            <a:pPr eaLnBrk="1" hangingPunct="1"/>
            <a:r>
              <a:rPr lang="en-GB" altLang="en-US" b="1">
                <a:latin typeface="Comic Sans MS" panose="030F0702030302020204" pitchFamily="66" charset="0"/>
              </a:rPr>
              <a:t/>
            </a:r>
            <a:br>
              <a:rPr lang="en-GB" altLang="en-US" b="1">
                <a:latin typeface="Comic Sans MS" panose="030F0702030302020204" pitchFamily="66" charset="0"/>
              </a:rPr>
            </a:br>
            <a:r>
              <a:rPr lang="en-GB" altLang="en-US" b="1">
                <a:latin typeface="Comic Sans MS" panose="030F0702030302020204" pitchFamily="66" charset="0"/>
              </a:rPr>
              <a:t>To </a:t>
            </a:r>
            <a:r>
              <a:rPr lang="en-GB" altLang="en-US" b="1">
                <a:solidFill>
                  <a:srgbClr val="800080"/>
                </a:solidFill>
                <a:latin typeface="Comic Sans MS" panose="030F0702030302020204" pitchFamily="66" charset="0"/>
              </a:rPr>
              <a:t>set its struggling passion free</a:t>
            </a:r>
            <a:r>
              <a:rPr lang="en-GB" altLang="en-US" b="1">
                <a:latin typeface="Comic Sans MS" panose="030F0702030302020204" pitchFamily="66" charset="0"/>
              </a:rPr>
              <a:t/>
            </a:r>
            <a:br>
              <a:rPr lang="en-GB" altLang="en-US" b="1">
                <a:latin typeface="Comic Sans MS" panose="030F0702030302020204" pitchFamily="66" charset="0"/>
              </a:rPr>
            </a:br>
            <a:endParaRPr lang="en-GB" altLang="en-US" b="1">
              <a:latin typeface="Comic Sans MS" panose="030F0702030302020204" pitchFamily="66" charset="0"/>
            </a:endParaRPr>
          </a:p>
          <a:p>
            <a:pPr eaLnBrk="1" hangingPunct="1"/>
            <a:r>
              <a:rPr lang="en-GB" altLang="en-US" b="1">
                <a:latin typeface="Comic Sans MS" panose="030F0702030302020204" pitchFamily="66" charset="0"/>
              </a:rPr>
              <a:t>From pride, and vainer ties </a:t>
            </a:r>
            <a:r>
              <a:rPr lang="en-GB" altLang="en-US" b="1">
                <a:solidFill>
                  <a:srgbClr val="800080"/>
                </a:solidFill>
                <a:latin typeface="Comic Sans MS" panose="030F0702030302020204" pitchFamily="66" charset="0"/>
              </a:rPr>
              <a:t>dissever,</a:t>
            </a:r>
          </a:p>
          <a:p>
            <a:pPr eaLnBrk="1" hangingPunct="1"/>
            <a:r>
              <a:rPr lang="en-GB" altLang="en-US" b="1">
                <a:latin typeface="Comic Sans MS" panose="030F0702030302020204" pitchFamily="66" charset="0"/>
              </a:rPr>
              <a:t/>
            </a:r>
            <a:br>
              <a:rPr lang="en-GB" altLang="en-US" b="1">
                <a:latin typeface="Comic Sans MS" panose="030F0702030302020204" pitchFamily="66" charset="0"/>
              </a:rPr>
            </a:br>
            <a:r>
              <a:rPr lang="en-GB" altLang="en-US" b="1">
                <a:latin typeface="Comic Sans MS" panose="030F0702030302020204" pitchFamily="66" charset="0"/>
              </a:rPr>
              <a:t>And </a:t>
            </a:r>
            <a:r>
              <a:rPr lang="en-GB" altLang="en-US" b="1">
                <a:solidFill>
                  <a:srgbClr val="800080"/>
                </a:solidFill>
                <a:latin typeface="Comic Sans MS" panose="030F0702030302020204" pitchFamily="66" charset="0"/>
              </a:rPr>
              <a:t>give herself to me for ever</a:t>
            </a:r>
            <a:r>
              <a:rPr lang="en-GB" altLang="en-US" b="1">
                <a:latin typeface="Comic Sans MS" panose="030F0702030302020204" pitchFamily="66" charset="0"/>
              </a:rPr>
              <a:t>.</a:t>
            </a:r>
            <a:br>
              <a:rPr lang="en-GB" altLang="en-US" b="1">
                <a:latin typeface="Comic Sans MS" panose="030F0702030302020204" pitchFamily="66" charset="0"/>
              </a:rPr>
            </a:br>
            <a:r>
              <a:rPr lang="en-GB" altLang="en-US" sz="1800" b="1"/>
              <a:t/>
            </a:r>
            <a:br>
              <a:rPr lang="en-GB" altLang="en-US" sz="1800" b="1"/>
            </a:br>
            <a:r>
              <a:rPr lang="en-GB" altLang="en-US" b="1">
                <a:latin typeface="Comic Sans MS" panose="030F0702030302020204" pitchFamily="66" charset="0"/>
              </a:rPr>
              <a:t/>
            </a:r>
            <a:br>
              <a:rPr lang="en-GB" altLang="en-US" b="1">
                <a:latin typeface="Comic Sans MS" panose="030F0702030302020204" pitchFamily="66" charset="0"/>
              </a:rPr>
            </a:br>
            <a:r>
              <a:rPr lang="en-GB" altLang="en-US" sz="1800" b="1"/>
              <a:t/>
            </a:r>
            <a:br>
              <a:rPr lang="en-GB" altLang="en-US" sz="1800" b="1"/>
            </a:br>
            <a:r>
              <a:rPr lang="en-GB" altLang="en-US" sz="2900" b="1">
                <a:latin typeface="Comic Sans MS" panose="030F0702030302020204" pitchFamily="66" charset="0"/>
              </a:rPr>
              <a:t/>
            </a:r>
            <a:br>
              <a:rPr lang="en-GB" altLang="en-US" sz="2900" b="1">
                <a:latin typeface="Comic Sans MS" panose="030F0702030302020204" pitchFamily="66" charset="0"/>
              </a:rPr>
            </a:br>
            <a:r>
              <a:rPr lang="en-GB" altLang="en-US" sz="1800" b="1"/>
              <a:t/>
            </a:r>
            <a:br>
              <a:rPr lang="en-GB" altLang="en-US" sz="1800" b="1"/>
            </a:br>
            <a:r>
              <a:rPr lang="en-GB" altLang="en-US" sz="1800" b="1"/>
              <a:t/>
            </a:r>
            <a:br>
              <a:rPr lang="en-GB" altLang="en-US" sz="1800" b="1"/>
            </a:br>
            <a:r>
              <a:rPr lang="en-GB" altLang="en-US" b="1">
                <a:latin typeface="Comic Sans MS" panose="030F0702030302020204" pitchFamily="66" charset="0"/>
              </a:rPr>
              <a:t/>
            </a:r>
            <a:br>
              <a:rPr lang="en-GB" altLang="en-US" b="1">
                <a:latin typeface="Comic Sans MS" panose="030F0702030302020204" pitchFamily="66" charset="0"/>
              </a:rPr>
            </a:br>
            <a:r>
              <a:rPr lang="en-GB" altLang="en-US" sz="1800" b="1"/>
              <a:t/>
            </a:r>
            <a:br>
              <a:rPr lang="en-GB" altLang="en-US" sz="1800" b="1"/>
            </a:br>
            <a:r>
              <a:rPr lang="en-GB" altLang="en-US">
                <a:latin typeface="Comic Sans MS" panose="030F0702030302020204" pitchFamily="66" charset="0"/>
              </a:rPr>
              <a:t/>
            </a:r>
            <a:br>
              <a:rPr lang="en-GB" altLang="en-US">
                <a:latin typeface="Comic Sans MS" panose="030F0702030302020204" pitchFamily="66" charset="0"/>
              </a:rPr>
            </a:br>
            <a:r>
              <a:rPr lang="en-GB" altLang="en-US" sz="1800"/>
              <a:t/>
            </a:r>
            <a:br>
              <a:rPr lang="en-GB" altLang="en-US" sz="1800"/>
            </a:br>
            <a:r>
              <a:rPr lang="en-GB" altLang="en-US" sz="1800"/>
              <a:t/>
            </a:r>
            <a:br>
              <a:rPr lang="en-GB" altLang="en-US" sz="1800"/>
            </a:br>
            <a:endParaRPr lang="en-GB" altLang="en-US" sz="1800"/>
          </a:p>
        </p:txBody>
      </p:sp>
      <p:sp>
        <p:nvSpPr>
          <p:cNvPr id="13316" name="Line 4"/>
          <p:cNvSpPr>
            <a:spLocks noChangeShapeType="1"/>
          </p:cNvSpPr>
          <p:nvPr/>
        </p:nvSpPr>
        <p:spPr bwMode="auto">
          <a:xfrm>
            <a:off x="6154738" y="1412875"/>
            <a:ext cx="577850" cy="2736850"/>
          </a:xfrm>
          <a:prstGeom prst="line">
            <a:avLst/>
          </a:prstGeom>
          <a:noFill/>
          <a:ln w="57150">
            <a:solidFill>
              <a:srgbClr val="80008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3317" name="Text Box 5"/>
          <p:cNvSpPr txBox="1">
            <a:spLocks noChangeArrowheads="1"/>
          </p:cNvSpPr>
          <p:nvPr/>
        </p:nvSpPr>
        <p:spPr bwMode="auto">
          <a:xfrm>
            <a:off x="4514850" y="0"/>
            <a:ext cx="4629150" cy="1955800"/>
          </a:xfrm>
          <a:prstGeom prst="rect">
            <a:avLst/>
          </a:prstGeom>
          <a:solidFill>
            <a:srgbClr val="FF99CC"/>
          </a:solidFill>
          <a:ln w="38100">
            <a:solidFill>
              <a:srgbClr val="8000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3000">
                <a:solidFill>
                  <a:schemeClr val="tx1"/>
                </a:solidFill>
                <a:latin typeface="Arial" panose="020B0604020202020204" pitchFamily="34" charset="0"/>
                <a:cs typeface="Arial" panose="020B0604020202020204" pitchFamily="34" charset="0"/>
              </a:defRPr>
            </a:lvl1pPr>
            <a:lvl2pPr marL="742950" indent="-285750" eaLnBrk="0" hangingPunct="0">
              <a:defRPr sz="3000">
                <a:solidFill>
                  <a:schemeClr val="tx1"/>
                </a:solidFill>
                <a:latin typeface="Arial" panose="020B0604020202020204" pitchFamily="34" charset="0"/>
                <a:cs typeface="Arial" panose="020B0604020202020204" pitchFamily="34" charset="0"/>
              </a:defRPr>
            </a:lvl2pPr>
            <a:lvl3pPr marL="1143000" indent="-228600" eaLnBrk="0" hangingPunct="0">
              <a:defRPr sz="3000">
                <a:solidFill>
                  <a:schemeClr val="tx1"/>
                </a:solidFill>
                <a:latin typeface="Arial" panose="020B0604020202020204" pitchFamily="34" charset="0"/>
                <a:cs typeface="Arial" panose="020B0604020202020204" pitchFamily="34" charset="0"/>
              </a:defRPr>
            </a:lvl3pPr>
            <a:lvl4pPr marL="1600200" indent="-228600" eaLnBrk="0" hangingPunct="0">
              <a:defRPr sz="3000">
                <a:solidFill>
                  <a:schemeClr val="tx1"/>
                </a:solidFill>
                <a:latin typeface="Arial" panose="020B0604020202020204" pitchFamily="34" charset="0"/>
                <a:cs typeface="Arial" panose="020B0604020202020204" pitchFamily="34" charset="0"/>
              </a:defRPr>
            </a:lvl4pPr>
            <a:lvl5pPr marL="2057400" indent="-228600" eaLnBrk="0" hangingPunct="0">
              <a:defRPr sz="3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3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3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3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3000">
                <a:solidFill>
                  <a:schemeClr val="tx1"/>
                </a:solidFill>
                <a:latin typeface="Arial" panose="020B0604020202020204" pitchFamily="34" charset="0"/>
                <a:cs typeface="Arial" panose="020B0604020202020204" pitchFamily="34" charset="0"/>
              </a:defRPr>
            </a:lvl9pPr>
          </a:lstStyle>
          <a:p>
            <a:pPr eaLnBrk="1" hangingPunct="1"/>
            <a:r>
              <a:rPr lang="en-GB" altLang="en-US" sz="2400"/>
              <a:t>Once again, there is a suggestion of danger as this word means to cut. This could be seen as a threat of her brutal murder to come…</a:t>
            </a:r>
          </a:p>
        </p:txBody>
      </p:sp>
      <p:sp>
        <p:nvSpPr>
          <p:cNvPr id="13318" name="Text Box 6"/>
          <p:cNvSpPr txBox="1">
            <a:spLocks noChangeArrowheads="1"/>
          </p:cNvSpPr>
          <p:nvPr/>
        </p:nvSpPr>
        <p:spPr bwMode="auto">
          <a:xfrm>
            <a:off x="0" y="0"/>
            <a:ext cx="4500563" cy="1955800"/>
          </a:xfrm>
          <a:prstGeom prst="rect">
            <a:avLst/>
          </a:prstGeom>
          <a:solidFill>
            <a:srgbClr val="FF99CC"/>
          </a:solidFill>
          <a:ln w="38100">
            <a:solidFill>
              <a:srgbClr val="8000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3000">
                <a:solidFill>
                  <a:schemeClr val="tx1"/>
                </a:solidFill>
                <a:latin typeface="Arial" panose="020B0604020202020204" pitchFamily="34" charset="0"/>
                <a:cs typeface="Arial" panose="020B0604020202020204" pitchFamily="34" charset="0"/>
              </a:defRPr>
            </a:lvl1pPr>
            <a:lvl2pPr marL="742950" indent="-285750" eaLnBrk="0" hangingPunct="0">
              <a:defRPr sz="3000">
                <a:solidFill>
                  <a:schemeClr val="tx1"/>
                </a:solidFill>
                <a:latin typeface="Arial" panose="020B0604020202020204" pitchFamily="34" charset="0"/>
                <a:cs typeface="Arial" panose="020B0604020202020204" pitchFamily="34" charset="0"/>
              </a:defRPr>
            </a:lvl2pPr>
            <a:lvl3pPr marL="1143000" indent="-228600" eaLnBrk="0" hangingPunct="0">
              <a:defRPr sz="3000">
                <a:solidFill>
                  <a:schemeClr val="tx1"/>
                </a:solidFill>
                <a:latin typeface="Arial" panose="020B0604020202020204" pitchFamily="34" charset="0"/>
                <a:cs typeface="Arial" panose="020B0604020202020204" pitchFamily="34" charset="0"/>
              </a:defRPr>
            </a:lvl3pPr>
            <a:lvl4pPr marL="1600200" indent="-228600" eaLnBrk="0" hangingPunct="0">
              <a:defRPr sz="3000">
                <a:solidFill>
                  <a:schemeClr val="tx1"/>
                </a:solidFill>
                <a:latin typeface="Arial" panose="020B0604020202020204" pitchFamily="34" charset="0"/>
                <a:cs typeface="Arial" panose="020B0604020202020204" pitchFamily="34" charset="0"/>
              </a:defRPr>
            </a:lvl4pPr>
            <a:lvl5pPr marL="2057400" indent="-228600" eaLnBrk="0" hangingPunct="0">
              <a:defRPr sz="3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3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3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3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3000">
                <a:solidFill>
                  <a:schemeClr val="tx1"/>
                </a:solidFill>
                <a:latin typeface="Arial" panose="020B0604020202020204" pitchFamily="34" charset="0"/>
                <a:cs typeface="Arial" panose="020B0604020202020204" pitchFamily="34" charset="0"/>
              </a:defRPr>
            </a:lvl9pPr>
          </a:lstStyle>
          <a:p>
            <a:pPr eaLnBrk="1" hangingPunct="1"/>
            <a:r>
              <a:rPr lang="en-GB" altLang="en-US" sz="2400"/>
              <a:t>The description of her hair as ‘yellow’ is significant as it is a colour that implies treachery. This suggests that Porphyria has been unfaithful in the past.</a:t>
            </a:r>
          </a:p>
        </p:txBody>
      </p:sp>
      <p:sp>
        <p:nvSpPr>
          <p:cNvPr id="13319" name="Line 7"/>
          <p:cNvSpPr>
            <a:spLocks noChangeShapeType="1"/>
          </p:cNvSpPr>
          <p:nvPr/>
        </p:nvSpPr>
        <p:spPr bwMode="auto">
          <a:xfrm>
            <a:off x="3419475" y="1989138"/>
            <a:ext cx="1296988" cy="287337"/>
          </a:xfrm>
          <a:prstGeom prst="line">
            <a:avLst/>
          </a:prstGeom>
          <a:noFill/>
          <a:ln w="57150">
            <a:solidFill>
              <a:srgbClr val="80008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3320" name="Text Box 8"/>
          <p:cNvSpPr txBox="1">
            <a:spLocks noChangeArrowheads="1"/>
          </p:cNvSpPr>
          <p:nvPr/>
        </p:nvSpPr>
        <p:spPr bwMode="auto">
          <a:xfrm>
            <a:off x="1116013" y="5445125"/>
            <a:ext cx="7632700" cy="1225550"/>
          </a:xfrm>
          <a:prstGeom prst="rect">
            <a:avLst/>
          </a:prstGeom>
          <a:solidFill>
            <a:srgbClr val="FF99CC"/>
          </a:solidFill>
          <a:ln w="38100">
            <a:solidFill>
              <a:srgbClr val="8000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3000">
                <a:solidFill>
                  <a:schemeClr val="tx1"/>
                </a:solidFill>
                <a:latin typeface="Arial" panose="020B0604020202020204" pitchFamily="34" charset="0"/>
                <a:cs typeface="Arial" panose="020B0604020202020204" pitchFamily="34" charset="0"/>
              </a:defRPr>
            </a:lvl1pPr>
            <a:lvl2pPr marL="742950" indent="-285750" eaLnBrk="0" hangingPunct="0">
              <a:defRPr sz="3000">
                <a:solidFill>
                  <a:schemeClr val="tx1"/>
                </a:solidFill>
                <a:latin typeface="Arial" panose="020B0604020202020204" pitchFamily="34" charset="0"/>
                <a:cs typeface="Arial" panose="020B0604020202020204" pitchFamily="34" charset="0"/>
              </a:defRPr>
            </a:lvl2pPr>
            <a:lvl3pPr marL="1143000" indent="-228600" eaLnBrk="0" hangingPunct="0">
              <a:defRPr sz="3000">
                <a:solidFill>
                  <a:schemeClr val="tx1"/>
                </a:solidFill>
                <a:latin typeface="Arial" panose="020B0604020202020204" pitchFamily="34" charset="0"/>
                <a:cs typeface="Arial" panose="020B0604020202020204" pitchFamily="34" charset="0"/>
              </a:defRPr>
            </a:lvl3pPr>
            <a:lvl4pPr marL="1600200" indent="-228600" eaLnBrk="0" hangingPunct="0">
              <a:defRPr sz="3000">
                <a:solidFill>
                  <a:schemeClr val="tx1"/>
                </a:solidFill>
                <a:latin typeface="Arial" panose="020B0604020202020204" pitchFamily="34" charset="0"/>
                <a:cs typeface="Arial" panose="020B0604020202020204" pitchFamily="34" charset="0"/>
              </a:defRPr>
            </a:lvl4pPr>
            <a:lvl5pPr marL="2057400" indent="-228600" eaLnBrk="0" hangingPunct="0">
              <a:defRPr sz="3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3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3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3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3000">
                <a:solidFill>
                  <a:schemeClr val="tx1"/>
                </a:solidFill>
                <a:latin typeface="Arial" panose="020B0604020202020204" pitchFamily="34" charset="0"/>
                <a:cs typeface="Arial" panose="020B0604020202020204" pitchFamily="34" charset="0"/>
              </a:defRPr>
            </a:lvl9pPr>
          </a:lstStyle>
          <a:p>
            <a:pPr eaLnBrk="1" hangingPunct="1"/>
            <a:r>
              <a:rPr lang="en-GB" altLang="en-US" sz="2400"/>
              <a:t>The words ‘give herself to me for ever’ foreshadow his later actions where he gains control of Porphyria through death.</a:t>
            </a:r>
          </a:p>
        </p:txBody>
      </p:sp>
      <p:sp>
        <p:nvSpPr>
          <p:cNvPr id="13321" name="Line 9"/>
          <p:cNvSpPr>
            <a:spLocks noChangeShapeType="1"/>
          </p:cNvSpPr>
          <p:nvPr/>
        </p:nvSpPr>
        <p:spPr bwMode="auto">
          <a:xfrm>
            <a:off x="6516688" y="5157788"/>
            <a:ext cx="1296987" cy="287337"/>
          </a:xfrm>
          <a:prstGeom prst="line">
            <a:avLst/>
          </a:prstGeom>
          <a:noFill/>
          <a:ln w="57150">
            <a:solidFill>
              <a:srgbClr val="80008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2" descr="File:Robert Browning Signature.svg">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0175" y="-26988"/>
            <a:ext cx="1317625" cy="68580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339" name="Text Box 3"/>
          <p:cNvSpPr txBox="1">
            <a:spLocks noChangeArrowheads="1"/>
          </p:cNvSpPr>
          <p:nvPr/>
        </p:nvSpPr>
        <p:spPr bwMode="auto">
          <a:xfrm>
            <a:off x="1116013" y="2133600"/>
            <a:ext cx="8208962" cy="7302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3000">
                <a:solidFill>
                  <a:schemeClr val="tx1"/>
                </a:solidFill>
                <a:latin typeface="Arial" panose="020B0604020202020204" pitchFamily="34" charset="0"/>
                <a:cs typeface="Arial" panose="020B0604020202020204" pitchFamily="34" charset="0"/>
              </a:defRPr>
            </a:lvl1pPr>
            <a:lvl2pPr marL="742950" indent="-285750" eaLnBrk="0" hangingPunct="0">
              <a:defRPr sz="3000">
                <a:solidFill>
                  <a:schemeClr val="tx1"/>
                </a:solidFill>
                <a:latin typeface="Arial" panose="020B0604020202020204" pitchFamily="34" charset="0"/>
                <a:cs typeface="Arial" panose="020B0604020202020204" pitchFamily="34" charset="0"/>
              </a:defRPr>
            </a:lvl2pPr>
            <a:lvl3pPr marL="1143000" indent="-228600" eaLnBrk="0" hangingPunct="0">
              <a:defRPr sz="3000">
                <a:solidFill>
                  <a:schemeClr val="tx1"/>
                </a:solidFill>
                <a:latin typeface="Arial" panose="020B0604020202020204" pitchFamily="34" charset="0"/>
                <a:cs typeface="Arial" panose="020B0604020202020204" pitchFamily="34" charset="0"/>
              </a:defRPr>
            </a:lvl3pPr>
            <a:lvl4pPr marL="1600200" indent="-228600" eaLnBrk="0" hangingPunct="0">
              <a:defRPr sz="3000">
                <a:solidFill>
                  <a:schemeClr val="tx1"/>
                </a:solidFill>
                <a:latin typeface="Arial" panose="020B0604020202020204" pitchFamily="34" charset="0"/>
                <a:cs typeface="Arial" panose="020B0604020202020204" pitchFamily="34" charset="0"/>
              </a:defRPr>
            </a:lvl4pPr>
            <a:lvl5pPr marL="2057400" indent="-228600" eaLnBrk="0" hangingPunct="0">
              <a:defRPr sz="3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3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3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3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3000">
                <a:solidFill>
                  <a:schemeClr val="tx1"/>
                </a:solidFill>
                <a:latin typeface="Arial" panose="020B0604020202020204" pitchFamily="34" charset="0"/>
                <a:cs typeface="Arial" panose="020B0604020202020204" pitchFamily="34" charset="0"/>
              </a:defRPr>
            </a:lvl9pPr>
          </a:lstStyle>
          <a:p>
            <a:pPr eaLnBrk="1" hangingPunct="1"/>
            <a:r>
              <a:rPr lang="en-GB" altLang="en-US" b="1">
                <a:latin typeface="Comic Sans MS" panose="030F0702030302020204" pitchFamily="66" charset="0"/>
              </a:rPr>
              <a:t>So, she was </a:t>
            </a:r>
            <a:r>
              <a:rPr lang="en-GB" altLang="en-US" b="1">
                <a:solidFill>
                  <a:srgbClr val="800080"/>
                </a:solidFill>
                <a:latin typeface="Comic Sans MS" panose="030F0702030302020204" pitchFamily="66" charset="0"/>
              </a:rPr>
              <a:t>come through wind and rain</a:t>
            </a:r>
            <a:r>
              <a:rPr lang="en-GB" altLang="en-US" b="1">
                <a:latin typeface="Comic Sans MS" panose="030F0702030302020204" pitchFamily="66" charset="0"/>
              </a:rPr>
              <a:t>.</a:t>
            </a:r>
          </a:p>
          <a:p>
            <a:pPr eaLnBrk="1" hangingPunct="1"/>
            <a:r>
              <a:rPr lang="en-GB" altLang="en-US" b="1">
                <a:latin typeface="Comic Sans MS" panose="030F0702030302020204" pitchFamily="66" charset="0"/>
              </a:rPr>
              <a:t/>
            </a:r>
            <a:br>
              <a:rPr lang="en-GB" altLang="en-US" b="1">
                <a:latin typeface="Comic Sans MS" panose="030F0702030302020204" pitchFamily="66" charset="0"/>
              </a:rPr>
            </a:br>
            <a:r>
              <a:rPr lang="en-GB" altLang="en-US" b="1">
                <a:latin typeface="Comic Sans MS" panose="030F0702030302020204" pitchFamily="66" charset="0"/>
              </a:rPr>
              <a:t>Be sure </a:t>
            </a:r>
            <a:r>
              <a:rPr lang="en-GB" altLang="en-US" b="1">
                <a:solidFill>
                  <a:srgbClr val="800080"/>
                </a:solidFill>
                <a:latin typeface="Comic Sans MS" panose="030F0702030302020204" pitchFamily="66" charset="0"/>
              </a:rPr>
              <a:t>I looked up at her eyes</a:t>
            </a:r>
            <a:r>
              <a:rPr lang="en-GB" altLang="en-US" b="1">
                <a:latin typeface="Comic Sans MS" panose="030F0702030302020204" pitchFamily="66" charset="0"/>
              </a:rPr>
              <a:t/>
            </a:r>
            <a:br>
              <a:rPr lang="en-GB" altLang="en-US" b="1">
                <a:latin typeface="Comic Sans MS" panose="030F0702030302020204" pitchFamily="66" charset="0"/>
              </a:rPr>
            </a:br>
            <a:endParaRPr lang="en-GB" altLang="en-US" b="1">
              <a:latin typeface="Comic Sans MS" panose="030F0702030302020204" pitchFamily="66" charset="0"/>
            </a:endParaRPr>
          </a:p>
          <a:p>
            <a:pPr eaLnBrk="1" hangingPunct="1"/>
            <a:r>
              <a:rPr lang="en-GB" altLang="en-US" b="1">
                <a:latin typeface="Comic Sans MS" panose="030F0702030302020204" pitchFamily="66" charset="0"/>
              </a:rPr>
              <a:t>Happy and proud; at last I knew</a:t>
            </a:r>
            <a:br>
              <a:rPr lang="en-GB" altLang="en-US" b="1">
                <a:latin typeface="Comic Sans MS" panose="030F0702030302020204" pitchFamily="66" charset="0"/>
              </a:rPr>
            </a:br>
            <a:endParaRPr lang="en-GB" altLang="en-US" b="1">
              <a:latin typeface="Comic Sans MS" panose="030F0702030302020204" pitchFamily="66" charset="0"/>
            </a:endParaRPr>
          </a:p>
          <a:p>
            <a:pPr eaLnBrk="1" hangingPunct="1"/>
            <a:r>
              <a:rPr lang="en-GB" altLang="en-US" b="1">
                <a:solidFill>
                  <a:srgbClr val="800080"/>
                </a:solidFill>
                <a:latin typeface="Comic Sans MS" panose="030F0702030302020204" pitchFamily="66" charset="0"/>
              </a:rPr>
              <a:t>Porphyria worshipped me</a:t>
            </a:r>
            <a:r>
              <a:rPr lang="en-GB" altLang="en-US" b="1">
                <a:latin typeface="Comic Sans MS" panose="030F0702030302020204" pitchFamily="66" charset="0"/>
              </a:rPr>
              <a:t>; surprise</a:t>
            </a:r>
            <a:r>
              <a:rPr lang="en-GB" altLang="en-US" sz="1800" b="1">
                <a:latin typeface="Comic Sans MS" panose="030F0702030302020204" pitchFamily="66" charset="0"/>
              </a:rPr>
              <a:t/>
            </a:r>
            <a:br>
              <a:rPr lang="en-GB" altLang="en-US" sz="1800" b="1">
                <a:latin typeface="Comic Sans MS" panose="030F0702030302020204" pitchFamily="66" charset="0"/>
              </a:rPr>
            </a:br>
            <a:r>
              <a:rPr lang="en-GB" altLang="en-US" sz="1800" b="1"/>
              <a:t/>
            </a:r>
            <a:br>
              <a:rPr lang="en-GB" altLang="en-US" sz="1800" b="1"/>
            </a:br>
            <a:r>
              <a:rPr lang="en-GB" altLang="en-US" b="1">
                <a:latin typeface="Comic Sans MS" panose="030F0702030302020204" pitchFamily="66" charset="0"/>
              </a:rPr>
              <a:t/>
            </a:r>
            <a:br>
              <a:rPr lang="en-GB" altLang="en-US" b="1">
                <a:latin typeface="Comic Sans MS" panose="030F0702030302020204" pitchFamily="66" charset="0"/>
              </a:rPr>
            </a:br>
            <a:r>
              <a:rPr lang="en-GB" altLang="en-US" sz="1800" b="1"/>
              <a:t/>
            </a:r>
            <a:br>
              <a:rPr lang="en-GB" altLang="en-US" sz="1800" b="1"/>
            </a:br>
            <a:r>
              <a:rPr lang="en-GB" altLang="en-US" sz="2900" b="1">
                <a:latin typeface="Comic Sans MS" panose="030F0702030302020204" pitchFamily="66" charset="0"/>
              </a:rPr>
              <a:t/>
            </a:r>
            <a:br>
              <a:rPr lang="en-GB" altLang="en-US" sz="2900" b="1">
                <a:latin typeface="Comic Sans MS" panose="030F0702030302020204" pitchFamily="66" charset="0"/>
              </a:rPr>
            </a:br>
            <a:r>
              <a:rPr lang="en-GB" altLang="en-US" sz="1800" b="1"/>
              <a:t/>
            </a:r>
            <a:br>
              <a:rPr lang="en-GB" altLang="en-US" sz="1800" b="1"/>
            </a:br>
            <a:r>
              <a:rPr lang="en-GB" altLang="en-US" sz="1800" b="1"/>
              <a:t/>
            </a:r>
            <a:br>
              <a:rPr lang="en-GB" altLang="en-US" sz="1800" b="1"/>
            </a:br>
            <a:r>
              <a:rPr lang="en-GB" altLang="en-US" b="1">
                <a:latin typeface="Comic Sans MS" panose="030F0702030302020204" pitchFamily="66" charset="0"/>
              </a:rPr>
              <a:t/>
            </a:r>
            <a:br>
              <a:rPr lang="en-GB" altLang="en-US" b="1">
                <a:latin typeface="Comic Sans MS" panose="030F0702030302020204" pitchFamily="66" charset="0"/>
              </a:rPr>
            </a:br>
            <a:r>
              <a:rPr lang="en-GB" altLang="en-US" sz="1800" b="1"/>
              <a:t/>
            </a:r>
            <a:br>
              <a:rPr lang="en-GB" altLang="en-US" sz="1800" b="1"/>
            </a:br>
            <a:r>
              <a:rPr lang="en-GB" altLang="en-US">
                <a:latin typeface="Comic Sans MS" panose="030F0702030302020204" pitchFamily="66" charset="0"/>
              </a:rPr>
              <a:t/>
            </a:r>
            <a:br>
              <a:rPr lang="en-GB" altLang="en-US">
                <a:latin typeface="Comic Sans MS" panose="030F0702030302020204" pitchFamily="66" charset="0"/>
              </a:rPr>
            </a:br>
            <a:r>
              <a:rPr lang="en-GB" altLang="en-US" sz="1800"/>
              <a:t/>
            </a:r>
            <a:br>
              <a:rPr lang="en-GB" altLang="en-US" sz="1800"/>
            </a:br>
            <a:r>
              <a:rPr lang="en-GB" altLang="en-US" sz="1800"/>
              <a:t/>
            </a:r>
            <a:br>
              <a:rPr lang="en-GB" altLang="en-US" sz="1800"/>
            </a:br>
            <a:endParaRPr lang="en-GB" altLang="en-US" sz="1800"/>
          </a:p>
        </p:txBody>
      </p:sp>
      <p:sp>
        <p:nvSpPr>
          <p:cNvPr id="14340" name="Text Box 6"/>
          <p:cNvSpPr txBox="1">
            <a:spLocks noChangeArrowheads="1"/>
          </p:cNvSpPr>
          <p:nvPr/>
        </p:nvSpPr>
        <p:spPr bwMode="auto">
          <a:xfrm>
            <a:off x="0" y="44450"/>
            <a:ext cx="4500563" cy="1590675"/>
          </a:xfrm>
          <a:prstGeom prst="rect">
            <a:avLst/>
          </a:prstGeom>
          <a:solidFill>
            <a:srgbClr val="FF99CC"/>
          </a:solidFill>
          <a:ln w="38100">
            <a:solidFill>
              <a:srgbClr val="8000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3000">
                <a:solidFill>
                  <a:schemeClr val="tx1"/>
                </a:solidFill>
                <a:latin typeface="Arial" panose="020B0604020202020204" pitchFamily="34" charset="0"/>
                <a:cs typeface="Arial" panose="020B0604020202020204" pitchFamily="34" charset="0"/>
              </a:defRPr>
            </a:lvl1pPr>
            <a:lvl2pPr marL="742950" indent="-285750" eaLnBrk="0" hangingPunct="0">
              <a:defRPr sz="3000">
                <a:solidFill>
                  <a:schemeClr val="tx1"/>
                </a:solidFill>
                <a:latin typeface="Arial" panose="020B0604020202020204" pitchFamily="34" charset="0"/>
                <a:cs typeface="Arial" panose="020B0604020202020204" pitchFamily="34" charset="0"/>
              </a:defRPr>
            </a:lvl2pPr>
            <a:lvl3pPr marL="1143000" indent="-228600" eaLnBrk="0" hangingPunct="0">
              <a:defRPr sz="3000">
                <a:solidFill>
                  <a:schemeClr val="tx1"/>
                </a:solidFill>
                <a:latin typeface="Arial" panose="020B0604020202020204" pitchFamily="34" charset="0"/>
                <a:cs typeface="Arial" panose="020B0604020202020204" pitchFamily="34" charset="0"/>
              </a:defRPr>
            </a:lvl3pPr>
            <a:lvl4pPr marL="1600200" indent="-228600" eaLnBrk="0" hangingPunct="0">
              <a:defRPr sz="3000">
                <a:solidFill>
                  <a:schemeClr val="tx1"/>
                </a:solidFill>
                <a:latin typeface="Arial" panose="020B0604020202020204" pitchFamily="34" charset="0"/>
                <a:cs typeface="Arial" panose="020B0604020202020204" pitchFamily="34" charset="0"/>
              </a:defRPr>
            </a:lvl4pPr>
            <a:lvl5pPr marL="2057400" indent="-228600" eaLnBrk="0" hangingPunct="0">
              <a:defRPr sz="3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3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3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3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3000">
                <a:solidFill>
                  <a:schemeClr val="tx1"/>
                </a:solidFill>
                <a:latin typeface="Arial" panose="020B0604020202020204" pitchFamily="34" charset="0"/>
                <a:cs typeface="Arial" panose="020B0604020202020204" pitchFamily="34" charset="0"/>
              </a:defRPr>
            </a:lvl9pPr>
          </a:lstStyle>
          <a:p>
            <a:pPr eaLnBrk="1" hangingPunct="1"/>
            <a:r>
              <a:rPr lang="en-GB" altLang="en-US" sz="2400"/>
              <a:t>Here the speaker reflects on the fact that Porphyria has made a great sacrifice and effort to be with him this night.</a:t>
            </a:r>
          </a:p>
        </p:txBody>
      </p:sp>
      <p:sp>
        <p:nvSpPr>
          <p:cNvPr id="14341" name="Line 7"/>
          <p:cNvSpPr>
            <a:spLocks noChangeShapeType="1"/>
          </p:cNvSpPr>
          <p:nvPr/>
        </p:nvSpPr>
        <p:spPr bwMode="auto">
          <a:xfrm>
            <a:off x="3419475" y="1268413"/>
            <a:ext cx="2520950" cy="1008062"/>
          </a:xfrm>
          <a:prstGeom prst="line">
            <a:avLst/>
          </a:prstGeom>
          <a:noFill/>
          <a:ln w="57150">
            <a:solidFill>
              <a:srgbClr val="80008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4342" name="Line 10"/>
          <p:cNvSpPr>
            <a:spLocks noChangeShapeType="1"/>
          </p:cNvSpPr>
          <p:nvPr/>
        </p:nvSpPr>
        <p:spPr bwMode="auto">
          <a:xfrm flipH="1">
            <a:off x="4643438" y="5300663"/>
            <a:ext cx="144462" cy="361950"/>
          </a:xfrm>
          <a:prstGeom prst="line">
            <a:avLst/>
          </a:prstGeom>
          <a:noFill/>
          <a:ln w="57150">
            <a:solidFill>
              <a:srgbClr val="80008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4343" name="Text Box 11"/>
          <p:cNvSpPr txBox="1">
            <a:spLocks noChangeArrowheads="1"/>
          </p:cNvSpPr>
          <p:nvPr/>
        </p:nvSpPr>
        <p:spPr bwMode="auto">
          <a:xfrm>
            <a:off x="215900" y="5588000"/>
            <a:ext cx="8677275" cy="1225550"/>
          </a:xfrm>
          <a:prstGeom prst="rect">
            <a:avLst/>
          </a:prstGeom>
          <a:solidFill>
            <a:srgbClr val="FF99CC"/>
          </a:solidFill>
          <a:ln w="38100">
            <a:solidFill>
              <a:srgbClr val="8000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3000">
                <a:solidFill>
                  <a:schemeClr val="tx1"/>
                </a:solidFill>
                <a:latin typeface="Arial" panose="020B0604020202020204" pitchFamily="34" charset="0"/>
                <a:cs typeface="Arial" panose="020B0604020202020204" pitchFamily="34" charset="0"/>
              </a:defRPr>
            </a:lvl1pPr>
            <a:lvl2pPr marL="742950" indent="-285750" eaLnBrk="0" hangingPunct="0">
              <a:defRPr sz="3000">
                <a:solidFill>
                  <a:schemeClr val="tx1"/>
                </a:solidFill>
                <a:latin typeface="Arial" panose="020B0604020202020204" pitchFamily="34" charset="0"/>
                <a:cs typeface="Arial" panose="020B0604020202020204" pitchFamily="34" charset="0"/>
              </a:defRPr>
            </a:lvl2pPr>
            <a:lvl3pPr marL="1143000" indent="-228600" eaLnBrk="0" hangingPunct="0">
              <a:defRPr sz="3000">
                <a:solidFill>
                  <a:schemeClr val="tx1"/>
                </a:solidFill>
                <a:latin typeface="Arial" panose="020B0604020202020204" pitchFamily="34" charset="0"/>
                <a:cs typeface="Arial" panose="020B0604020202020204" pitchFamily="34" charset="0"/>
              </a:defRPr>
            </a:lvl3pPr>
            <a:lvl4pPr marL="1600200" indent="-228600" eaLnBrk="0" hangingPunct="0">
              <a:defRPr sz="3000">
                <a:solidFill>
                  <a:schemeClr val="tx1"/>
                </a:solidFill>
                <a:latin typeface="Arial" panose="020B0604020202020204" pitchFamily="34" charset="0"/>
                <a:cs typeface="Arial" panose="020B0604020202020204" pitchFamily="34" charset="0"/>
              </a:defRPr>
            </a:lvl4pPr>
            <a:lvl5pPr marL="2057400" indent="-228600" eaLnBrk="0" hangingPunct="0">
              <a:defRPr sz="3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3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3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3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3000">
                <a:solidFill>
                  <a:schemeClr val="tx1"/>
                </a:solidFill>
                <a:latin typeface="Arial" panose="020B0604020202020204" pitchFamily="34" charset="0"/>
                <a:cs typeface="Arial" panose="020B0604020202020204" pitchFamily="34" charset="0"/>
              </a:defRPr>
            </a:lvl9pPr>
          </a:lstStyle>
          <a:p>
            <a:pPr eaLnBrk="1" hangingPunct="1"/>
            <a:r>
              <a:rPr lang="en-GB" altLang="en-US" sz="2400"/>
              <a:t>The use of the word ‘worshipped’ indicates the way in which the speaker feels Porphyria idolises him. Their relationship is about control rather than love. </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2" descr="File:Robert Browning Signature.svg">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0175" y="-26988"/>
            <a:ext cx="1317625" cy="68580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363" name="Text Box 3"/>
          <p:cNvSpPr txBox="1">
            <a:spLocks noChangeArrowheads="1"/>
          </p:cNvSpPr>
          <p:nvPr/>
        </p:nvSpPr>
        <p:spPr bwMode="auto">
          <a:xfrm>
            <a:off x="1116013" y="2133600"/>
            <a:ext cx="8208962" cy="7759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3000">
                <a:solidFill>
                  <a:schemeClr val="tx1"/>
                </a:solidFill>
                <a:latin typeface="Arial" panose="020B0604020202020204" pitchFamily="34" charset="0"/>
                <a:cs typeface="Arial" panose="020B0604020202020204" pitchFamily="34" charset="0"/>
              </a:defRPr>
            </a:lvl1pPr>
            <a:lvl2pPr marL="742950" indent="-285750" eaLnBrk="0" hangingPunct="0">
              <a:defRPr sz="3000">
                <a:solidFill>
                  <a:schemeClr val="tx1"/>
                </a:solidFill>
                <a:latin typeface="Arial" panose="020B0604020202020204" pitchFamily="34" charset="0"/>
                <a:cs typeface="Arial" panose="020B0604020202020204" pitchFamily="34" charset="0"/>
              </a:defRPr>
            </a:lvl2pPr>
            <a:lvl3pPr marL="1143000" indent="-228600" eaLnBrk="0" hangingPunct="0">
              <a:defRPr sz="3000">
                <a:solidFill>
                  <a:schemeClr val="tx1"/>
                </a:solidFill>
                <a:latin typeface="Arial" panose="020B0604020202020204" pitchFamily="34" charset="0"/>
                <a:cs typeface="Arial" panose="020B0604020202020204" pitchFamily="34" charset="0"/>
              </a:defRPr>
            </a:lvl3pPr>
            <a:lvl4pPr marL="1600200" indent="-228600" eaLnBrk="0" hangingPunct="0">
              <a:defRPr sz="3000">
                <a:solidFill>
                  <a:schemeClr val="tx1"/>
                </a:solidFill>
                <a:latin typeface="Arial" panose="020B0604020202020204" pitchFamily="34" charset="0"/>
                <a:cs typeface="Arial" panose="020B0604020202020204" pitchFamily="34" charset="0"/>
              </a:defRPr>
            </a:lvl4pPr>
            <a:lvl5pPr marL="2057400" indent="-228600" eaLnBrk="0" hangingPunct="0">
              <a:defRPr sz="3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3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3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3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3000">
                <a:solidFill>
                  <a:schemeClr val="tx1"/>
                </a:solidFill>
                <a:latin typeface="Arial" panose="020B0604020202020204" pitchFamily="34" charset="0"/>
                <a:cs typeface="Arial" panose="020B0604020202020204" pitchFamily="34" charset="0"/>
              </a:defRPr>
            </a:lvl9pPr>
          </a:lstStyle>
          <a:p>
            <a:pPr eaLnBrk="1" hangingPunct="1"/>
            <a:r>
              <a:rPr lang="en-GB" altLang="en-US" b="1">
                <a:latin typeface="Comic Sans MS" panose="030F0702030302020204" pitchFamily="66" charset="0"/>
              </a:rPr>
              <a:t>Made </a:t>
            </a:r>
            <a:r>
              <a:rPr lang="en-GB" altLang="en-US" b="1">
                <a:solidFill>
                  <a:srgbClr val="800080"/>
                </a:solidFill>
                <a:latin typeface="Comic Sans MS" panose="030F0702030302020204" pitchFamily="66" charset="0"/>
              </a:rPr>
              <a:t>my heart swell</a:t>
            </a:r>
            <a:r>
              <a:rPr lang="en-GB" altLang="en-US" b="1">
                <a:latin typeface="Comic Sans MS" panose="030F0702030302020204" pitchFamily="66" charset="0"/>
              </a:rPr>
              <a:t>, and still it grew</a:t>
            </a:r>
            <a:br>
              <a:rPr lang="en-GB" altLang="en-US" b="1">
                <a:latin typeface="Comic Sans MS" panose="030F0702030302020204" pitchFamily="66" charset="0"/>
              </a:rPr>
            </a:br>
            <a:endParaRPr lang="en-GB" altLang="en-US" b="1">
              <a:latin typeface="Comic Sans MS" panose="030F0702030302020204" pitchFamily="66" charset="0"/>
            </a:endParaRPr>
          </a:p>
          <a:p>
            <a:pPr eaLnBrk="1" hangingPunct="1"/>
            <a:r>
              <a:rPr lang="en-GB" altLang="en-US" b="1">
                <a:latin typeface="Comic Sans MS" panose="030F0702030302020204" pitchFamily="66" charset="0"/>
              </a:rPr>
              <a:t>While </a:t>
            </a:r>
            <a:r>
              <a:rPr lang="en-GB" altLang="en-US" b="1">
                <a:solidFill>
                  <a:srgbClr val="800080"/>
                </a:solidFill>
                <a:latin typeface="Comic Sans MS" panose="030F0702030302020204" pitchFamily="66" charset="0"/>
              </a:rPr>
              <a:t>I debated what to do</a:t>
            </a:r>
            <a:r>
              <a:rPr lang="en-GB" altLang="en-US" b="1">
                <a:latin typeface="Comic Sans MS" panose="030F0702030302020204" pitchFamily="66" charset="0"/>
              </a:rPr>
              <a:t>.</a:t>
            </a:r>
            <a:br>
              <a:rPr lang="en-GB" altLang="en-US" b="1">
                <a:latin typeface="Comic Sans MS" panose="030F0702030302020204" pitchFamily="66" charset="0"/>
              </a:rPr>
            </a:br>
            <a:endParaRPr lang="en-GB" altLang="en-US" b="1">
              <a:latin typeface="Comic Sans MS" panose="030F0702030302020204" pitchFamily="66" charset="0"/>
            </a:endParaRPr>
          </a:p>
          <a:p>
            <a:pPr eaLnBrk="1" hangingPunct="1"/>
            <a:r>
              <a:rPr lang="en-GB" altLang="en-US" b="1">
                <a:latin typeface="Comic Sans MS" panose="030F0702030302020204" pitchFamily="66" charset="0"/>
              </a:rPr>
              <a:t>That </a:t>
            </a:r>
            <a:r>
              <a:rPr lang="en-GB" altLang="en-US" b="1">
                <a:solidFill>
                  <a:srgbClr val="800080"/>
                </a:solidFill>
                <a:latin typeface="Comic Sans MS" panose="030F0702030302020204" pitchFamily="66" charset="0"/>
              </a:rPr>
              <a:t>moment she was mine, mine</a:t>
            </a:r>
            <a:r>
              <a:rPr lang="en-GB" altLang="en-US" b="1">
                <a:latin typeface="Comic Sans MS" panose="030F0702030302020204" pitchFamily="66" charset="0"/>
              </a:rPr>
              <a:t>, fair,</a:t>
            </a:r>
            <a:br>
              <a:rPr lang="en-GB" altLang="en-US" b="1">
                <a:latin typeface="Comic Sans MS" panose="030F0702030302020204" pitchFamily="66" charset="0"/>
              </a:rPr>
            </a:br>
            <a:endParaRPr lang="en-GB" altLang="en-US" b="1">
              <a:latin typeface="Comic Sans MS" panose="030F0702030302020204" pitchFamily="66" charset="0"/>
            </a:endParaRPr>
          </a:p>
          <a:p>
            <a:pPr eaLnBrk="1" hangingPunct="1"/>
            <a:r>
              <a:rPr lang="en-GB" altLang="en-US" b="1">
                <a:solidFill>
                  <a:srgbClr val="800080"/>
                </a:solidFill>
                <a:latin typeface="Comic Sans MS" panose="030F0702030302020204" pitchFamily="66" charset="0"/>
              </a:rPr>
              <a:t>Perfectly pure and good</a:t>
            </a:r>
            <a:r>
              <a:rPr lang="en-GB" altLang="en-US" b="1">
                <a:latin typeface="Comic Sans MS" panose="030F0702030302020204" pitchFamily="66" charset="0"/>
              </a:rPr>
              <a:t>: I found</a:t>
            </a:r>
            <a:br>
              <a:rPr lang="en-GB" altLang="en-US" b="1">
                <a:latin typeface="Comic Sans MS" panose="030F0702030302020204" pitchFamily="66" charset="0"/>
              </a:rPr>
            </a:br>
            <a:r>
              <a:rPr lang="en-GB" altLang="en-US" b="1"/>
              <a:t/>
            </a:r>
            <a:br>
              <a:rPr lang="en-GB" altLang="en-US" b="1"/>
            </a:br>
            <a:r>
              <a:rPr lang="en-GB" altLang="en-US" sz="1800" b="1"/>
              <a:t/>
            </a:r>
            <a:br>
              <a:rPr lang="en-GB" altLang="en-US" sz="1800" b="1"/>
            </a:br>
            <a:r>
              <a:rPr lang="en-GB" altLang="en-US" b="1">
                <a:latin typeface="Comic Sans MS" panose="030F0702030302020204" pitchFamily="66" charset="0"/>
              </a:rPr>
              <a:t/>
            </a:r>
            <a:br>
              <a:rPr lang="en-GB" altLang="en-US" b="1">
                <a:latin typeface="Comic Sans MS" panose="030F0702030302020204" pitchFamily="66" charset="0"/>
              </a:rPr>
            </a:br>
            <a:r>
              <a:rPr lang="en-GB" altLang="en-US" sz="1800" b="1"/>
              <a:t/>
            </a:r>
            <a:br>
              <a:rPr lang="en-GB" altLang="en-US" sz="1800" b="1"/>
            </a:br>
            <a:r>
              <a:rPr lang="en-GB" altLang="en-US" sz="2900" b="1">
                <a:latin typeface="Comic Sans MS" panose="030F0702030302020204" pitchFamily="66" charset="0"/>
              </a:rPr>
              <a:t/>
            </a:r>
            <a:br>
              <a:rPr lang="en-GB" altLang="en-US" sz="2900" b="1">
                <a:latin typeface="Comic Sans MS" panose="030F0702030302020204" pitchFamily="66" charset="0"/>
              </a:rPr>
            </a:br>
            <a:r>
              <a:rPr lang="en-GB" altLang="en-US" sz="1800" b="1"/>
              <a:t/>
            </a:r>
            <a:br>
              <a:rPr lang="en-GB" altLang="en-US" sz="1800" b="1"/>
            </a:br>
            <a:r>
              <a:rPr lang="en-GB" altLang="en-US" sz="1800" b="1"/>
              <a:t/>
            </a:r>
            <a:br>
              <a:rPr lang="en-GB" altLang="en-US" sz="1800" b="1"/>
            </a:br>
            <a:r>
              <a:rPr lang="en-GB" altLang="en-US" b="1">
                <a:latin typeface="Comic Sans MS" panose="030F0702030302020204" pitchFamily="66" charset="0"/>
              </a:rPr>
              <a:t/>
            </a:r>
            <a:br>
              <a:rPr lang="en-GB" altLang="en-US" b="1">
                <a:latin typeface="Comic Sans MS" panose="030F0702030302020204" pitchFamily="66" charset="0"/>
              </a:rPr>
            </a:br>
            <a:r>
              <a:rPr lang="en-GB" altLang="en-US" sz="1800" b="1"/>
              <a:t/>
            </a:r>
            <a:br>
              <a:rPr lang="en-GB" altLang="en-US" sz="1800" b="1"/>
            </a:br>
            <a:r>
              <a:rPr lang="en-GB" altLang="en-US">
                <a:latin typeface="Comic Sans MS" panose="030F0702030302020204" pitchFamily="66" charset="0"/>
              </a:rPr>
              <a:t/>
            </a:r>
            <a:br>
              <a:rPr lang="en-GB" altLang="en-US">
                <a:latin typeface="Comic Sans MS" panose="030F0702030302020204" pitchFamily="66" charset="0"/>
              </a:rPr>
            </a:br>
            <a:r>
              <a:rPr lang="en-GB" altLang="en-US" sz="1800"/>
              <a:t/>
            </a:r>
            <a:br>
              <a:rPr lang="en-GB" altLang="en-US" sz="1800"/>
            </a:br>
            <a:r>
              <a:rPr lang="en-GB" altLang="en-US" sz="1800"/>
              <a:t/>
            </a:r>
            <a:br>
              <a:rPr lang="en-GB" altLang="en-US" sz="1800"/>
            </a:br>
            <a:endParaRPr lang="en-GB" altLang="en-US" sz="1800"/>
          </a:p>
        </p:txBody>
      </p:sp>
      <p:sp>
        <p:nvSpPr>
          <p:cNvPr id="15364" name="Text Box 4"/>
          <p:cNvSpPr txBox="1">
            <a:spLocks noChangeArrowheads="1"/>
          </p:cNvSpPr>
          <p:nvPr/>
        </p:nvSpPr>
        <p:spPr bwMode="auto">
          <a:xfrm>
            <a:off x="0" y="0"/>
            <a:ext cx="4500563" cy="1955800"/>
          </a:xfrm>
          <a:prstGeom prst="rect">
            <a:avLst/>
          </a:prstGeom>
          <a:solidFill>
            <a:srgbClr val="FF99CC"/>
          </a:solidFill>
          <a:ln w="38100">
            <a:solidFill>
              <a:srgbClr val="8000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3000">
                <a:solidFill>
                  <a:schemeClr val="tx1"/>
                </a:solidFill>
                <a:latin typeface="Arial" panose="020B0604020202020204" pitchFamily="34" charset="0"/>
                <a:cs typeface="Arial" panose="020B0604020202020204" pitchFamily="34" charset="0"/>
              </a:defRPr>
            </a:lvl1pPr>
            <a:lvl2pPr marL="742950" indent="-285750" eaLnBrk="0" hangingPunct="0">
              <a:defRPr sz="3000">
                <a:solidFill>
                  <a:schemeClr val="tx1"/>
                </a:solidFill>
                <a:latin typeface="Arial" panose="020B0604020202020204" pitchFamily="34" charset="0"/>
                <a:cs typeface="Arial" panose="020B0604020202020204" pitchFamily="34" charset="0"/>
              </a:defRPr>
            </a:lvl2pPr>
            <a:lvl3pPr marL="1143000" indent="-228600" eaLnBrk="0" hangingPunct="0">
              <a:defRPr sz="3000">
                <a:solidFill>
                  <a:schemeClr val="tx1"/>
                </a:solidFill>
                <a:latin typeface="Arial" panose="020B0604020202020204" pitchFamily="34" charset="0"/>
                <a:cs typeface="Arial" panose="020B0604020202020204" pitchFamily="34" charset="0"/>
              </a:defRPr>
            </a:lvl3pPr>
            <a:lvl4pPr marL="1600200" indent="-228600" eaLnBrk="0" hangingPunct="0">
              <a:defRPr sz="3000">
                <a:solidFill>
                  <a:schemeClr val="tx1"/>
                </a:solidFill>
                <a:latin typeface="Arial" panose="020B0604020202020204" pitchFamily="34" charset="0"/>
                <a:cs typeface="Arial" panose="020B0604020202020204" pitchFamily="34" charset="0"/>
              </a:defRPr>
            </a:lvl4pPr>
            <a:lvl5pPr marL="2057400" indent="-228600" eaLnBrk="0" hangingPunct="0">
              <a:defRPr sz="3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3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3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3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3000">
                <a:solidFill>
                  <a:schemeClr val="tx1"/>
                </a:solidFill>
                <a:latin typeface="Arial" panose="020B0604020202020204" pitchFamily="34" charset="0"/>
                <a:cs typeface="Arial" panose="020B0604020202020204" pitchFamily="34" charset="0"/>
              </a:defRPr>
            </a:lvl9pPr>
          </a:lstStyle>
          <a:p>
            <a:pPr eaLnBrk="1" hangingPunct="1"/>
            <a:r>
              <a:rPr lang="en-GB" altLang="en-US" sz="2400"/>
              <a:t>The obsession is clear here through the use of the word ‘swell’ which highlights the way in which his feelings are taking over him.</a:t>
            </a:r>
          </a:p>
        </p:txBody>
      </p:sp>
      <p:sp>
        <p:nvSpPr>
          <p:cNvPr id="15365" name="Line 5"/>
          <p:cNvSpPr>
            <a:spLocks noChangeShapeType="1"/>
          </p:cNvSpPr>
          <p:nvPr/>
        </p:nvSpPr>
        <p:spPr bwMode="auto">
          <a:xfrm>
            <a:off x="3635375" y="1628775"/>
            <a:ext cx="792163" cy="647700"/>
          </a:xfrm>
          <a:prstGeom prst="line">
            <a:avLst/>
          </a:prstGeom>
          <a:noFill/>
          <a:ln w="57150">
            <a:solidFill>
              <a:srgbClr val="80008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5366" name="Line 6"/>
          <p:cNvSpPr>
            <a:spLocks noChangeShapeType="1"/>
          </p:cNvSpPr>
          <p:nvPr/>
        </p:nvSpPr>
        <p:spPr bwMode="auto">
          <a:xfrm flipH="1">
            <a:off x="4643438" y="4437063"/>
            <a:ext cx="792162" cy="1225550"/>
          </a:xfrm>
          <a:prstGeom prst="line">
            <a:avLst/>
          </a:prstGeom>
          <a:noFill/>
          <a:ln w="57150">
            <a:solidFill>
              <a:srgbClr val="80008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5367" name="Text Box 7"/>
          <p:cNvSpPr txBox="1">
            <a:spLocks noChangeArrowheads="1"/>
          </p:cNvSpPr>
          <p:nvPr/>
        </p:nvSpPr>
        <p:spPr bwMode="auto">
          <a:xfrm>
            <a:off x="250825" y="5632450"/>
            <a:ext cx="8677275" cy="1225550"/>
          </a:xfrm>
          <a:prstGeom prst="rect">
            <a:avLst/>
          </a:prstGeom>
          <a:solidFill>
            <a:srgbClr val="FF99CC"/>
          </a:solidFill>
          <a:ln w="38100">
            <a:solidFill>
              <a:srgbClr val="8000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3000">
                <a:solidFill>
                  <a:schemeClr val="tx1"/>
                </a:solidFill>
                <a:latin typeface="Arial" panose="020B0604020202020204" pitchFamily="34" charset="0"/>
                <a:cs typeface="Arial" panose="020B0604020202020204" pitchFamily="34" charset="0"/>
              </a:defRPr>
            </a:lvl1pPr>
            <a:lvl2pPr marL="742950" indent="-285750" eaLnBrk="0" hangingPunct="0">
              <a:defRPr sz="3000">
                <a:solidFill>
                  <a:schemeClr val="tx1"/>
                </a:solidFill>
                <a:latin typeface="Arial" panose="020B0604020202020204" pitchFamily="34" charset="0"/>
                <a:cs typeface="Arial" panose="020B0604020202020204" pitchFamily="34" charset="0"/>
              </a:defRPr>
            </a:lvl2pPr>
            <a:lvl3pPr marL="1143000" indent="-228600" eaLnBrk="0" hangingPunct="0">
              <a:defRPr sz="3000">
                <a:solidFill>
                  <a:schemeClr val="tx1"/>
                </a:solidFill>
                <a:latin typeface="Arial" panose="020B0604020202020204" pitchFamily="34" charset="0"/>
                <a:cs typeface="Arial" panose="020B0604020202020204" pitchFamily="34" charset="0"/>
              </a:defRPr>
            </a:lvl3pPr>
            <a:lvl4pPr marL="1600200" indent="-228600" eaLnBrk="0" hangingPunct="0">
              <a:defRPr sz="3000">
                <a:solidFill>
                  <a:schemeClr val="tx1"/>
                </a:solidFill>
                <a:latin typeface="Arial" panose="020B0604020202020204" pitchFamily="34" charset="0"/>
                <a:cs typeface="Arial" panose="020B0604020202020204" pitchFamily="34" charset="0"/>
              </a:defRPr>
            </a:lvl4pPr>
            <a:lvl5pPr marL="2057400" indent="-228600" eaLnBrk="0" hangingPunct="0">
              <a:defRPr sz="3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3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3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3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3000">
                <a:solidFill>
                  <a:schemeClr val="tx1"/>
                </a:solidFill>
                <a:latin typeface="Arial" panose="020B0604020202020204" pitchFamily="34" charset="0"/>
                <a:cs typeface="Arial" panose="020B0604020202020204" pitchFamily="34" charset="0"/>
              </a:defRPr>
            </a:lvl9pPr>
          </a:lstStyle>
          <a:p>
            <a:pPr eaLnBrk="1" hangingPunct="1"/>
            <a:r>
              <a:rPr lang="en-GB" altLang="en-US" sz="2400"/>
              <a:t>The repetition of ‘mine’ highlights his commanding and possessive nature. Linked to the way she is said to worship him, it is clear that this is a relationship of control and power.</a:t>
            </a:r>
          </a:p>
        </p:txBody>
      </p:sp>
      <p:sp>
        <p:nvSpPr>
          <p:cNvPr id="15368" name="Line 8"/>
          <p:cNvSpPr>
            <a:spLocks noChangeShapeType="1"/>
          </p:cNvSpPr>
          <p:nvPr/>
        </p:nvSpPr>
        <p:spPr bwMode="auto">
          <a:xfrm flipH="1">
            <a:off x="3851275" y="1989138"/>
            <a:ext cx="1368425" cy="1223962"/>
          </a:xfrm>
          <a:prstGeom prst="line">
            <a:avLst/>
          </a:prstGeom>
          <a:noFill/>
          <a:ln w="57150">
            <a:solidFill>
              <a:srgbClr val="80008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5369" name="Text Box 9"/>
          <p:cNvSpPr txBox="1">
            <a:spLocks noChangeArrowheads="1"/>
          </p:cNvSpPr>
          <p:nvPr/>
        </p:nvSpPr>
        <p:spPr bwMode="auto">
          <a:xfrm>
            <a:off x="4643438" y="33338"/>
            <a:ext cx="4500562" cy="1955800"/>
          </a:xfrm>
          <a:prstGeom prst="rect">
            <a:avLst/>
          </a:prstGeom>
          <a:solidFill>
            <a:srgbClr val="FF99CC"/>
          </a:solidFill>
          <a:ln w="38100">
            <a:solidFill>
              <a:srgbClr val="8000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3000">
                <a:solidFill>
                  <a:schemeClr val="tx1"/>
                </a:solidFill>
                <a:latin typeface="Arial" panose="020B0604020202020204" pitchFamily="34" charset="0"/>
                <a:cs typeface="Arial" panose="020B0604020202020204" pitchFamily="34" charset="0"/>
              </a:defRPr>
            </a:lvl1pPr>
            <a:lvl2pPr marL="742950" indent="-285750" eaLnBrk="0" hangingPunct="0">
              <a:defRPr sz="3000">
                <a:solidFill>
                  <a:schemeClr val="tx1"/>
                </a:solidFill>
                <a:latin typeface="Arial" panose="020B0604020202020204" pitchFamily="34" charset="0"/>
                <a:cs typeface="Arial" panose="020B0604020202020204" pitchFamily="34" charset="0"/>
              </a:defRPr>
            </a:lvl2pPr>
            <a:lvl3pPr marL="1143000" indent="-228600" eaLnBrk="0" hangingPunct="0">
              <a:defRPr sz="3000">
                <a:solidFill>
                  <a:schemeClr val="tx1"/>
                </a:solidFill>
                <a:latin typeface="Arial" panose="020B0604020202020204" pitchFamily="34" charset="0"/>
                <a:cs typeface="Arial" panose="020B0604020202020204" pitchFamily="34" charset="0"/>
              </a:defRPr>
            </a:lvl3pPr>
            <a:lvl4pPr marL="1600200" indent="-228600" eaLnBrk="0" hangingPunct="0">
              <a:defRPr sz="3000">
                <a:solidFill>
                  <a:schemeClr val="tx1"/>
                </a:solidFill>
                <a:latin typeface="Arial" panose="020B0604020202020204" pitchFamily="34" charset="0"/>
                <a:cs typeface="Arial" panose="020B0604020202020204" pitchFamily="34" charset="0"/>
              </a:defRPr>
            </a:lvl4pPr>
            <a:lvl5pPr marL="2057400" indent="-228600" eaLnBrk="0" hangingPunct="0">
              <a:defRPr sz="3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3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3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3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3000">
                <a:solidFill>
                  <a:schemeClr val="tx1"/>
                </a:solidFill>
                <a:latin typeface="Arial" panose="020B0604020202020204" pitchFamily="34" charset="0"/>
                <a:cs typeface="Arial" panose="020B0604020202020204" pitchFamily="34" charset="0"/>
              </a:defRPr>
            </a:lvl9pPr>
          </a:lstStyle>
          <a:p>
            <a:pPr eaLnBrk="1" hangingPunct="1"/>
            <a:r>
              <a:rPr lang="en-GB" altLang="en-US" sz="2400"/>
              <a:t>This is significant as it suggests that his actions were planned out and considered. He did not simply murder her without consideration.</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2" descr="File:Robert Browning Signature.svg">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0175" y="-26988"/>
            <a:ext cx="1317625" cy="68580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387" name="Text Box 3"/>
          <p:cNvSpPr txBox="1">
            <a:spLocks noChangeArrowheads="1"/>
          </p:cNvSpPr>
          <p:nvPr/>
        </p:nvSpPr>
        <p:spPr bwMode="auto">
          <a:xfrm>
            <a:off x="1116013" y="2133600"/>
            <a:ext cx="8208962" cy="7302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3000">
                <a:solidFill>
                  <a:schemeClr val="tx1"/>
                </a:solidFill>
                <a:latin typeface="Arial" panose="020B0604020202020204" pitchFamily="34" charset="0"/>
                <a:cs typeface="Arial" panose="020B0604020202020204" pitchFamily="34" charset="0"/>
              </a:defRPr>
            </a:lvl1pPr>
            <a:lvl2pPr marL="742950" indent="-285750" eaLnBrk="0" hangingPunct="0">
              <a:defRPr sz="3000">
                <a:solidFill>
                  <a:schemeClr val="tx1"/>
                </a:solidFill>
                <a:latin typeface="Arial" panose="020B0604020202020204" pitchFamily="34" charset="0"/>
                <a:cs typeface="Arial" panose="020B0604020202020204" pitchFamily="34" charset="0"/>
              </a:defRPr>
            </a:lvl2pPr>
            <a:lvl3pPr marL="1143000" indent="-228600" eaLnBrk="0" hangingPunct="0">
              <a:defRPr sz="3000">
                <a:solidFill>
                  <a:schemeClr val="tx1"/>
                </a:solidFill>
                <a:latin typeface="Arial" panose="020B0604020202020204" pitchFamily="34" charset="0"/>
                <a:cs typeface="Arial" panose="020B0604020202020204" pitchFamily="34" charset="0"/>
              </a:defRPr>
            </a:lvl3pPr>
            <a:lvl4pPr marL="1600200" indent="-228600" eaLnBrk="0" hangingPunct="0">
              <a:defRPr sz="3000">
                <a:solidFill>
                  <a:schemeClr val="tx1"/>
                </a:solidFill>
                <a:latin typeface="Arial" panose="020B0604020202020204" pitchFamily="34" charset="0"/>
                <a:cs typeface="Arial" panose="020B0604020202020204" pitchFamily="34" charset="0"/>
              </a:defRPr>
            </a:lvl4pPr>
            <a:lvl5pPr marL="2057400" indent="-228600" eaLnBrk="0" hangingPunct="0">
              <a:defRPr sz="3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3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3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3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3000">
                <a:solidFill>
                  <a:schemeClr val="tx1"/>
                </a:solidFill>
                <a:latin typeface="Arial" panose="020B0604020202020204" pitchFamily="34" charset="0"/>
                <a:cs typeface="Arial" panose="020B0604020202020204" pitchFamily="34" charset="0"/>
              </a:defRPr>
            </a:lvl9pPr>
          </a:lstStyle>
          <a:p>
            <a:pPr eaLnBrk="1" hangingPunct="1"/>
            <a:r>
              <a:rPr lang="en-GB" altLang="en-US" b="1">
                <a:latin typeface="Comic Sans MS" panose="030F0702030302020204" pitchFamily="66" charset="0"/>
              </a:rPr>
              <a:t>A thing to do, and </a:t>
            </a:r>
            <a:r>
              <a:rPr lang="en-GB" altLang="en-US" b="1">
                <a:solidFill>
                  <a:srgbClr val="800080"/>
                </a:solidFill>
                <a:latin typeface="Comic Sans MS" panose="030F0702030302020204" pitchFamily="66" charset="0"/>
              </a:rPr>
              <a:t>all her hair</a:t>
            </a:r>
            <a:br>
              <a:rPr lang="en-GB" altLang="en-US" b="1">
                <a:solidFill>
                  <a:srgbClr val="800080"/>
                </a:solidFill>
                <a:latin typeface="Comic Sans MS" panose="030F0702030302020204" pitchFamily="66" charset="0"/>
              </a:rPr>
            </a:br>
            <a:endParaRPr lang="en-GB" altLang="en-US" b="1">
              <a:solidFill>
                <a:srgbClr val="800080"/>
              </a:solidFill>
              <a:latin typeface="Comic Sans MS" panose="030F0702030302020204" pitchFamily="66" charset="0"/>
            </a:endParaRPr>
          </a:p>
          <a:p>
            <a:pPr eaLnBrk="1" hangingPunct="1"/>
            <a:r>
              <a:rPr lang="en-GB" altLang="en-US" b="1">
                <a:solidFill>
                  <a:srgbClr val="800080"/>
                </a:solidFill>
                <a:latin typeface="Comic Sans MS" panose="030F0702030302020204" pitchFamily="66" charset="0"/>
              </a:rPr>
              <a:t>In one long yellow string</a:t>
            </a:r>
            <a:r>
              <a:rPr lang="en-GB" altLang="en-US" b="1">
                <a:latin typeface="Comic Sans MS" panose="030F0702030302020204" pitchFamily="66" charset="0"/>
              </a:rPr>
              <a:t> I wound</a:t>
            </a:r>
            <a:br>
              <a:rPr lang="en-GB" altLang="en-US" b="1">
                <a:latin typeface="Comic Sans MS" panose="030F0702030302020204" pitchFamily="66" charset="0"/>
              </a:rPr>
            </a:br>
            <a:endParaRPr lang="en-GB" altLang="en-US" b="1">
              <a:latin typeface="Comic Sans MS" panose="030F0702030302020204" pitchFamily="66" charset="0"/>
            </a:endParaRPr>
          </a:p>
          <a:p>
            <a:pPr eaLnBrk="1" hangingPunct="1"/>
            <a:r>
              <a:rPr lang="en-GB" altLang="en-US" b="1">
                <a:solidFill>
                  <a:srgbClr val="800080"/>
                </a:solidFill>
                <a:latin typeface="Comic Sans MS" panose="030F0702030302020204" pitchFamily="66" charset="0"/>
              </a:rPr>
              <a:t>Three times her little throat around</a:t>
            </a:r>
            <a:r>
              <a:rPr lang="en-GB" altLang="en-US" b="1">
                <a:latin typeface="Comic Sans MS" panose="030F0702030302020204" pitchFamily="66" charset="0"/>
              </a:rPr>
              <a:t>,</a:t>
            </a:r>
            <a:br>
              <a:rPr lang="en-GB" altLang="en-US" b="1">
                <a:latin typeface="Comic Sans MS" panose="030F0702030302020204" pitchFamily="66" charset="0"/>
              </a:rPr>
            </a:br>
            <a:endParaRPr lang="en-GB" altLang="en-US" b="1">
              <a:latin typeface="Comic Sans MS" panose="030F0702030302020204" pitchFamily="66" charset="0"/>
            </a:endParaRPr>
          </a:p>
          <a:p>
            <a:pPr eaLnBrk="1" hangingPunct="1"/>
            <a:r>
              <a:rPr lang="en-GB" altLang="en-US" b="1">
                <a:solidFill>
                  <a:srgbClr val="800080"/>
                </a:solidFill>
                <a:latin typeface="Comic Sans MS" panose="030F0702030302020204" pitchFamily="66" charset="0"/>
              </a:rPr>
              <a:t>And strangled her</a:t>
            </a:r>
            <a:r>
              <a:rPr lang="en-GB" altLang="en-US" b="1">
                <a:latin typeface="Comic Sans MS" panose="030F0702030302020204" pitchFamily="66" charset="0"/>
              </a:rPr>
              <a:t>. No pain felt she;</a:t>
            </a:r>
            <a:r>
              <a:rPr lang="en-GB" altLang="en-US"/>
              <a:t> </a:t>
            </a:r>
            <a:r>
              <a:rPr lang="en-GB" altLang="en-US" b="1"/>
              <a:t/>
            </a:r>
            <a:br>
              <a:rPr lang="en-GB" altLang="en-US" b="1"/>
            </a:br>
            <a:r>
              <a:rPr lang="en-GB" altLang="en-US" sz="1800" b="1"/>
              <a:t/>
            </a:r>
            <a:br>
              <a:rPr lang="en-GB" altLang="en-US" sz="1800" b="1"/>
            </a:br>
            <a:r>
              <a:rPr lang="en-GB" altLang="en-US" b="1">
                <a:latin typeface="Comic Sans MS" panose="030F0702030302020204" pitchFamily="66" charset="0"/>
              </a:rPr>
              <a:t/>
            </a:r>
            <a:br>
              <a:rPr lang="en-GB" altLang="en-US" b="1">
                <a:latin typeface="Comic Sans MS" panose="030F0702030302020204" pitchFamily="66" charset="0"/>
              </a:rPr>
            </a:br>
            <a:r>
              <a:rPr lang="en-GB" altLang="en-US" sz="1800" b="1"/>
              <a:t/>
            </a:r>
            <a:br>
              <a:rPr lang="en-GB" altLang="en-US" sz="1800" b="1"/>
            </a:br>
            <a:r>
              <a:rPr lang="en-GB" altLang="en-US" sz="2900" b="1">
                <a:latin typeface="Comic Sans MS" panose="030F0702030302020204" pitchFamily="66" charset="0"/>
              </a:rPr>
              <a:t/>
            </a:r>
            <a:br>
              <a:rPr lang="en-GB" altLang="en-US" sz="2900" b="1">
                <a:latin typeface="Comic Sans MS" panose="030F0702030302020204" pitchFamily="66" charset="0"/>
              </a:rPr>
            </a:br>
            <a:r>
              <a:rPr lang="en-GB" altLang="en-US" sz="1800" b="1"/>
              <a:t/>
            </a:r>
            <a:br>
              <a:rPr lang="en-GB" altLang="en-US" sz="1800" b="1"/>
            </a:br>
            <a:r>
              <a:rPr lang="en-GB" altLang="en-US" sz="1800" b="1"/>
              <a:t/>
            </a:r>
            <a:br>
              <a:rPr lang="en-GB" altLang="en-US" sz="1800" b="1"/>
            </a:br>
            <a:r>
              <a:rPr lang="en-GB" altLang="en-US" b="1">
                <a:latin typeface="Comic Sans MS" panose="030F0702030302020204" pitchFamily="66" charset="0"/>
              </a:rPr>
              <a:t/>
            </a:r>
            <a:br>
              <a:rPr lang="en-GB" altLang="en-US" b="1">
                <a:latin typeface="Comic Sans MS" panose="030F0702030302020204" pitchFamily="66" charset="0"/>
              </a:rPr>
            </a:br>
            <a:r>
              <a:rPr lang="en-GB" altLang="en-US" sz="1800" b="1"/>
              <a:t/>
            </a:r>
            <a:br>
              <a:rPr lang="en-GB" altLang="en-US" sz="1800" b="1"/>
            </a:br>
            <a:r>
              <a:rPr lang="en-GB" altLang="en-US">
                <a:latin typeface="Comic Sans MS" panose="030F0702030302020204" pitchFamily="66" charset="0"/>
              </a:rPr>
              <a:t/>
            </a:r>
            <a:br>
              <a:rPr lang="en-GB" altLang="en-US">
                <a:latin typeface="Comic Sans MS" panose="030F0702030302020204" pitchFamily="66" charset="0"/>
              </a:rPr>
            </a:br>
            <a:r>
              <a:rPr lang="en-GB" altLang="en-US" sz="1800"/>
              <a:t/>
            </a:r>
            <a:br>
              <a:rPr lang="en-GB" altLang="en-US" sz="1800"/>
            </a:br>
            <a:r>
              <a:rPr lang="en-GB" altLang="en-US" sz="1800"/>
              <a:t/>
            </a:r>
            <a:br>
              <a:rPr lang="en-GB" altLang="en-US" sz="1800"/>
            </a:br>
            <a:endParaRPr lang="en-GB" altLang="en-US" sz="1800"/>
          </a:p>
        </p:txBody>
      </p:sp>
      <p:sp>
        <p:nvSpPr>
          <p:cNvPr id="16388" name="Text Box 4"/>
          <p:cNvSpPr txBox="1">
            <a:spLocks noChangeArrowheads="1"/>
          </p:cNvSpPr>
          <p:nvPr/>
        </p:nvSpPr>
        <p:spPr bwMode="auto">
          <a:xfrm>
            <a:off x="0" y="0"/>
            <a:ext cx="4500563" cy="1955800"/>
          </a:xfrm>
          <a:prstGeom prst="rect">
            <a:avLst/>
          </a:prstGeom>
          <a:solidFill>
            <a:srgbClr val="FF99CC"/>
          </a:solidFill>
          <a:ln w="38100">
            <a:solidFill>
              <a:srgbClr val="8000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3000">
                <a:solidFill>
                  <a:schemeClr val="tx1"/>
                </a:solidFill>
                <a:latin typeface="Arial" panose="020B0604020202020204" pitchFamily="34" charset="0"/>
                <a:cs typeface="Arial" panose="020B0604020202020204" pitchFamily="34" charset="0"/>
              </a:defRPr>
            </a:lvl1pPr>
            <a:lvl2pPr marL="742950" indent="-285750" eaLnBrk="0" hangingPunct="0">
              <a:defRPr sz="3000">
                <a:solidFill>
                  <a:schemeClr val="tx1"/>
                </a:solidFill>
                <a:latin typeface="Arial" panose="020B0604020202020204" pitchFamily="34" charset="0"/>
                <a:cs typeface="Arial" panose="020B0604020202020204" pitchFamily="34" charset="0"/>
              </a:defRPr>
            </a:lvl2pPr>
            <a:lvl3pPr marL="1143000" indent="-228600" eaLnBrk="0" hangingPunct="0">
              <a:defRPr sz="3000">
                <a:solidFill>
                  <a:schemeClr val="tx1"/>
                </a:solidFill>
                <a:latin typeface="Arial" panose="020B0604020202020204" pitchFamily="34" charset="0"/>
                <a:cs typeface="Arial" panose="020B0604020202020204" pitchFamily="34" charset="0"/>
              </a:defRPr>
            </a:lvl3pPr>
            <a:lvl4pPr marL="1600200" indent="-228600" eaLnBrk="0" hangingPunct="0">
              <a:defRPr sz="3000">
                <a:solidFill>
                  <a:schemeClr val="tx1"/>
                </a:solidFill>
                <a:latin typeface="Arial" panose="020B0604020202020204" pitchFamily="34" charset="0"/>
                <a:cs typeface="Arial" panose="020B0604020202020204" pitchFamily="34" charset="0"/>
              </a:defRPr>
            </a:lvl4pPr>
            <a:lvl5pPr marL="2057400" indent="-228600" eaLnBrk="0" hangingPunct="0">
              <a:defRPr sz="3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3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3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3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3000">
                <a:solidFill>
                  <a:schemeClr val="tx1"/>
                </a:solidFill>
                <a:latin typeface="Arial" panose="020B0604020202020204" pitchFamily="34" charset="0"/>
                <a:cs typeface="Arial" panose="020B0604020202020204" pitchFamily="34" charset="0"/>
              </a:defRPr>
            </a:lvl9pPr>
          </a:lstStyle>
          <a:p>
            <a:pPr eaLnBrk="1" hangingPunct="1"/>
            <a:r>
              <a:rPr lang="en-GB" altLang="en-US" sz="2400"/>
              <a:t>The word little suggests her delicacy and the fact that she was very vulnerable in this position. She becomes almost child like in his hands.</a:t>
            </a:r>
          </a:p>
        </p:txBody>
      </p:sp>
      <p:sp>
        <p:nvSpPr>
          <p:cNvPr id="16389" name="Line 5"/>
          <p:cNvSpPr>
            <a:spLocks noChangeShapeType="1"/>
          </p:cNvSpPr>
          <p:nvPr/>
        </p:nvSpPr>
        <p:spPr bwMode="auto">
          <a:xfrm>
            <a:off x="3635375" y="1628775"/>
            <a:ext cx="1152525" cy="2447925"/>
          </a:xfrm>
          <a:prstGeom prst="line">
            <a:avLst/>
          </a:prstGeom>
          <a:noFill/>
          <a:ln w="57150">
            <a:solidFill>
              <a:srgbClr val="80008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6390" name="Line 6"/>
          <p:cNvSpPr>
            <a:spLocks noChangeShapeType="1"/>
          </p:cNvSpPr>
          <p:nvPr/>
        </p:nvSpPr>
        <p:spPr bwMode="auto">
          <a:xfrm>
            <a:off x="3492500" y="5300663"/>
            <a:ext cx="1150938" cy="361950"/>
          </a:xfrm>
          <a:prstGeom prst="line">
            <a:avLst/>
          </a:prstGeom>
          <a:noFill/>
          <a:ln w="57150">
            <a:solidFill>
              <a:srgbClr val="80008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6391" name="Text Box 7"/>
          <p:cNvSpPr txBox="1">
            <a:spLocks noChangeArrowheads="1"/>
          </p:cNvSpPr>
          <p:nvPr/>
        </p:nvSpPr>
        <p:spPr bwMode="auto">
          <a:xfrm>
            <a:off x="250825" y="5632450"/>
            <a:ext cx="8677275" cy="1225550"/>
          </a:xfrm>
          <a:prstGeom prst="rect">
            <a:avLst/>
          </a:prstGeom>
          <a:solidFill>
            <a:srgbClr val="FF99CC"/>
          </a:solidFill>
          <a:ln w="38100">
            <a:solidFill>
              <a:srgbClr val="8000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3000">
                <a:solidFill>
                  <a:schemeClr val="tx1"/>
                </a:solidFill>
                <a:latin typeface="Arial" panose="020B0604020202020204" pitchFamily="34" charset="0"/>
                <a:cs typeface="Arial" panose="020B0604020202020204" pitchFamily="34" charset="0"/>
              </a:defRPr>
            </a:lvl1pPr>
            <a:lvl2pPr marL="742950" indent="-285750" eaLnBrk="0" hangingPunct="0">
              <a:defRPr sz="3000">
                <a:solidFill>
                  <a:schemeClr val="tx1"/>
                </a:solidFill>
                <a:latin typeface="Arial" panose="020B0604020202020204" pitchFamily="34" charset="0"/>
                <a:cs typeface="Arial" panose="020B0604020202020204" pitchFamily="34" charset="0"/>
              </a:defRPr>
            </a:lvl2pPr>
            <a:lvl3pPr marL="1143000" indent="-228600" eaLnBrk="0" hangingPunct="0">
              <a:defRPr sz="3000">
                <a:solidFill>
                  <a:schemeClr val="tx1"/>
                </a:solidFill>
                <a:latin typeface="Arial" panose="020B0604020202020204" pitchFamily="34" charset="0"/>
                <a:cs typeface="Arial" panose="020B0604020202020204" pitchFamily="34" charset="0"/>
              </a:defRPr>
            </a:lvl3pPr>
            <a:lvl4pPr marL="1600200" indent="-228600" eaLnBrk="0" hangingPunct="0">
              <a:defRPr sz="3000">
                <a:solidFill>
                  <a:schemeClr val="tx1"/>
                </a:solidFill>
                <a:latin typeface="Arial" panose="020B0604020202020204" pitchFamily="34" charset="0"/>
                <a:cs typeface="Arial" panose="020B0604020202020204" pitchFamily="34" charset="0"/>
              </a:defRPr>
            </a:lvl4pPr>
            <a:lvl5pPr marL="2057400" indent="-228600" eaLnBrk="0" hangingPunct="0">
              <a:defRPr sz="3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3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3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3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3000">
                <a:solidFill>
                  <a:schemeClr val="tx1"/>
                </a:solidFill>
                <a:latin typeface="Arial" panose="020B0604020202020204" pitchFamily="34" charset="0"/>
                <a:cs typeface="Arial" panose="020B0604020202020204" pitchFamily="34" charset="0"/>
              </a:defRPr>
            </a:lvl9pPr>
          </a:lstStyle>
          <a:p>
            <a:pPr eaLnBrk="1" hangingPunct="1"/>
            <a:r>
              <a:rPr lang="en-GB" altLang="en-US" sz="2400"/>
              <a:t>The speaker takes control, takes her hair in his hands and winds it tight around her neck. In doing this, he takes control of her.</a:t>
            </a:r>
          </a:p>
        </p:txBody>
      </p:sp>
      <p:sp>
        <p:nvSpPr>
          <p:cNvPr id="16392" name="Line 8"/>
          <p:cNvSpPr>
            <a:spLocks noChangeShapeType="1"/>
          </p:cNvSpPr>
          <p:nvPr/>
        </p:nvSpPr>
        <p:spPr bwMode="auto">
          <a:xfrm flipH="1">
            <a:off x="3851275" y="1989138"/>
            <a:ext cx="1368425" cy="1223962"/>
          </a:xfrm>
          <a:prstGeom prst="line">
            <a:avLst/>
          </a:prstGeom>
          <a:noFill/>
          <a:ln w="57150">
            <a:solidFill>
              <a:srgbClr val="80008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6393" name="Text Box 9"/>
          <p:cNvSpPr txBox="1">
            <a:spLocks noChangeArrowheads="1"/>
          </p:cNvSpPr>
          <p:nvPr/>
        </p:nvSpPr>
        <p:spPr bwMode="auto">
          <a:xfrm>
            <a:off x="4643438" y="-100013"/>
            <a:ext cx="4500562" cy="2320926"/>
          </a:xfrm>
          <a:prstGeom prst="rect">
            <a:avLst/>
          </a:prstGeom>
          <a:solidFill>
            <a:srgbClr val="FF99CC"/>
          </a:solidFill>
          <a:ln w="38100">
            <a:solidFill>
              <a:srgbClr val="8000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3000">
                <a:solidFill>
                  <a:schemeClr val="tx1"/>
                </a:solidFill>
                <a:latin typeface="Arial" panose="020B0604020202020204" pitchFamily="34" charset="0"/>
                <a:cs typeface="Arial" panose="020B0604020202020204" pitchFamily="34" charset="0"/>
              </a:defRPr>
            </a:lvl1pPr>
            <a:lvl2pPr marL="742950" indent="-285750" eaLnBrk="0" hangingPunct="0">
              <a:defRPr sz="3000">
                <a:solidFill>
                  <a:schemeClr val="tx1"/>
                </a:solidFill>
                <a:latin typeface="Arial" panose="020B0604020202020204" pitchFamily="34" charset="0"/>
                <a:cs typeface="Arial" panose="020B0604020202020204" pitchFamily="34" charset="0"/>
              </a:defRPr>
            </a:lvl2pPr>
            <a:lvl3pPr marL="1143000" indent="-228600" eaLnBrk="0" hangingPunct="0">
              <a:defRPr sz="3000">
                <a:solidFill>
                  <a:schemeClr val="tx1"/>
                </a:solidFill>
                <a:latin typeface="Arial" panose="020B0604020202020204" pitchFamily="34" charset="0"/>
                <a:cs typeface="Arial" panose="020B0604020202020204" pitchFamily="34" charset="0"/>
              </a:defRPr>
            </a:lvl3pPr>
            <a:lvl4pPr marL="1600200" indent="-228600" eaLnBrk="0" hangingPunct="0">
              <a:defRPr sz="3000">
                <a:solidFill>
                  <a:schemeClr val="tx1"/>
                </a:solidFill>
                <a:latin typeface="Arial" panose="020B0604020202020204" pitchFamily="34" charset="0"/>
                <a:cs typeface="Arial" panose="020B0604020202020204" pitchFamily="34" charset="0"/>
              </a:defRPr>
            </a:lvl4pPr>
            <a:lvl5pPr marL="2057400" indent="-228600" eaLnBrk="0" hangingPunct="0">
              <a:defRPr sz="3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3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3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3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3000">
                <a:solidFill>
                  <a:schemeClr val="tx1"/>
                </a:solidFill>
                <a:latin typeface="Arial" panose="020B0604020202020204" pitchFamily="34" charset="0"/>
                <a:cs typeface="Arial" panose="020B0604020202020204" pitchFamily="34" charset="0"/>
              </a:defRPr>
            </a:lvl9pPr>
          </a:lstStyle>
          <a:p>
            <a:pPr eaLnBrk="1" hangingPunct="1"/>
            <a:r>
              <a:rPr lang="en-GB" altLang="en-US" sz="2400"/>
              <a:t>Here, the danger of that yellow hair can be seen once more. She is literally murdered by her own sexuality. The thing she used to be alluring has been her undoing…</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Picture 2" descr="File:Robert Browning Signature.svg">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0175" y="-26988"/>
            <a:ext cx="1317625" cy="68580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411" name="Text Box 3"/>
          <p:cNvSpPr txBox="1">
            <a:spLocks noChangeArrowheads="1"/>
          </p:cNvSpPr>
          <p:nvPr/>
        </p:nvSpPr>
        <p:spPr bwMode="auto">
          <a:xfrm>
            <a:off x="1116013" y="2133600"/>
            <a:ext cx="8208962" cy="7302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3000">
                <a:solidFill>
                  <a:schemeClr val="tx1"/>
                </a:solidFill>
                <a:latin typeface="Arial" panose="020B0604020202020204" pitchFamily="34" charset="0"/>
                <a:cs typeface="Arial" panose="020B0604020202020204" pitchFamily="34" charset="0"/>
              </a:defRPr>
            </a:lvl1pPr>
            <a:lvl2pPr marL="742950" indent="-285750" eaLnBrk="0" hangingPunct="0">
              <a:defRPr sz="3000">
                <a:solidFill>
                  <a:schemeClr val="tx1"/>
                </a:solidFill>
                <a:latin typeface="Arial" panose="020B0604020202020204" pitchFamily="34" charset="0"/>
                <a:cs typeface="Arial" panose="020B0604020202020204" pitchFamily="34" charset="0"/>
              </a:defRPr>
            </a:lvl2pPr>
            <a:lvl3pPr marL="1143000" indent="-228600" eaLnBrk="0" hangingPunct="0">
              <a:defRPr sz="3000">
                <a:solidFill>
                  <a:schemeClr val="tx1"/>
                </a:solidFill>
                <a:latin typeface="Arial" panose="020B0604020202020204" pitchFamily="34" charset="0"/>
                <a:cs typeface="Arial" panose="020B0604020202020204" pitchFamily="34" charset="0"/>
              </a:defRPr>
            </a:lvl3pPr>
            <a:lvl4pPr marL="1600200" indent="-228600" eaLnBrk="0" hangingPunct="0">
              <a:defRPr sz="3000">
                <a:solidFill>
                  <a:schemeClr val="tx1"/>
                </a:solidFill>
                <a:latin typeface="Arial" panose="020B0604020202020204" pitchFamily="34" charset="0"/>
                <a:cs typeface="Arial" panose="020B0604020202020204" pitchFamily="34" charset="0"/>
              </a:defRPr>
            </a:lvl4pPr>
            <a:lvl5pPr marL="2057400" indent="-228600" eaLnBrk="0" hangingPunct="0">
              <a:defRPr sz="3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3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3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3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3000">
                <a:solidFill>
                  <a:schemeClr val="tx1"/>
                </a:solidFill>
                <a:latin typeface="Arial" panose="020B0604020202020204" pitchFamily="34" charset="0"/>
                <a:cs typeface="Arial" panose="020B0604020202020204" pitchFamily="34" charset="0"/>
              </a:defRPr>
            </a:lvl9pPr>
          </a:lstStyle>
          <a:p>
            <a:pPr eaLnBrk="1" hangingPunct="1"/>
            <a:r>
              <a:rPr lang="en-GB" altLang="en-US" b="1">
                <a:latin typeface="Comic Sans MS" panose="030F0702030302020204" pitchFamily="66" charset="0"/>
              </a:rPr>
              <a:t>A thing to do, and </a:t>
            </a:r>
            <a:r>
              <a:rPr lang="en-GB" altLang="en-US" b="1">
                <a:solidFill>
                  <a:srgbClr val="800080"/>
                </a:solidFill>
                <a:latin typeface="Comic Sans MS" panose="030F0702030302020204" pitchFamily="66" charset="0"/>
              </a:rPr>
              <a:t>all her hair</a:t>
            </a:r>
            <a:br>
              <a:rPr lang="en-GB" altLang="en-US" b="1">
                <a:solidFill>
                  <a:srgbClr val="800080"/>
                </a:solidFill>
                <a:latin typeface="Comic Sans MS" panose="030F0702030302020204" pitchFamily="66" charset="0"/>
              </a:rPr>
            </a:br>
            <a:endParaRPr lang="en-GB" altLang="en-US" b="1">
              <a:solidFill>
                <a:srgbClr val="800080"/>
              </a:solidFill>
              <a:latin typeface="Comic Sans MS" panose="030F0702030302020204" pitchFamily="66" charset="0"/>
            </a:endParaRPr>
          </a:p>
          <a:p>
            <a:pPr eaLnBrk="1" hangingPunct="1"/>
            <a:r>
              <a:rPr lang="en-GB" altLang="en-US" b="1">
                <a:solidFill>
                  <a:srgbClr val="800080"/>
                </a:solidFill>
                <a:latin typeface="Comic Sans MS" panose="030F0702030302020204" pitchFamily="66" charset="0"/>
              </a:rPr>
              <a:t>In one long yellow string</a:t>
            </a:r>
            <a:r>
              <a:rPr lang="en-GB" altLang="en-US" b="1">
                <a:latin typeface="Comic Sans MS" panose="030F0702030302020204" pitchFamily="66" charset="0"/>
              </a:rPr>
              <a:t> I wound</a:t>
            </a:r>
            <a:br>
              <a:rPr lang="en-GB" altLang="en-US" b="1">
                <a:latin typeface="Comic Sans MS" panose="030F0702030302020204" pitchFamily="66" charset="0"/>
              </a:rPr>
            </a:br>
            <a:endParaRPr lang="en-GB" altLang="en-US" b="1">
              <a:latin typeface="Comic Sans MS" panose="030F0702030302020204" pitchFamily="66" charset="0"/>
            </a:endParaRPr>
          </a:p>
          <a:p>
            <a:pPr eaLnBrk="1" hangingPunct="1"/>
            <a:r>
              <a:rPr lang="en-GB" altLang="en-US" b="1">
                <a:solidFill>
                  <a:srgbClr val="800080"/>
                </a:solidFill>
                <a:latin typeface="Comic Sans MS" panose="030F0702030302020204" pitchFamily="66" charset="0"/>
              </a:rPr>
              <a:t>Three times her little throat around</a:t>
            </a:r>
            <a:r>
              <a:rPr lang="en-GB" altLang="en-US" b="1">
                <a:latin typeface="Comic Sans MS" panose="030F0702030302020204" pitchFamily="66" charset="0"/>
              </a:rPr>
              <a:t>,</a:t>
            </a:r>
            <a:br>
              <a:rPr lang="en-GB" altLang="en-US" b="1">
                <a:latin typeface="Comic Sans MS" panose="030F0702030302020204" pitchFamily="66" charset="0"/>
              </a:rPr>
            </a:br>
            <a:endParaRPr lang="en-GB" altLang="en-US" b="1">
              <a:latin typeface="Comic Sans MS" panose="030F0702030302020204" pitchFamily="66" charset="0"/>
            </a:endParaRPr>
          </a:p>
          <a:p>
            <a:pPr eaLnBrk="1" hangingPunct="1"/>
            <a:r>
              <a:rPr lang="en-GB" altLang="en-US" b="1">
                <a:solidFill>
                  <a:srgbClr val="800080"/>
                </a:solidFill>
                <a:latin typeface="Comic Sans MS" panose="030F0702030302020204" pitchFamily="66" charset="0"/>
              </a:rPr>
              <a:t>And strangled her</a:t>
            </a:r>
            <a:r>
              <a:rPr lang="en-GB" altLang="en-US" b="1">
                <a:latin typeface="Comic Sans MS" panose="030F0702030302020204" pitchFamily="66" charset="0"/>
              </a:rPr>
              <a:t>. No pain felt she;</a:t>
            </a:r>
            <a:r>
              <a:rPr lang="en-GB" altLang="en-US"/>
              <a:t> </a:t>
            </a:r>
            <a:r>
              <a:rPr lang="en-GB" altLang="en-US" b="1"/>
              <a:t/>
            </a:r>
            <a:br>
              <a:rPr lang="en-GB" altLang="en-US" b="1"/>
            </a:br>
            <a:r>
              <a:rPr lang="en-GB" altLang="en-US" sz="1800" b="1"/>
              <a:t/>
            </a:r>
            <a:br>
              <a:rPr lang="en-GB" altLang="en-US" sz="1800" b="1"/>
            </a:br>
            <a:r>
              <a:rPr lang="en-GB" altLang="en-US" b="1">
                <a:latin typeface="Comic Sans MS" panose="030F0702030302020204" pitchFamily="66" charset="0"/>
              </a:rPr>
              <a:t/>
            </a:r>
            <a:br>
              <a:rPr lang="en-GB" altLang="en-US" b="1">
                <a:latin typeface="Comic Sans MS" panose="030F0702030302020204" pitchFamily="66" charset="0"/>
              </a:rPr>
            </a:br>
            <a:r>
              <a:rPr lang="en-GB" altLang="en-US" sz="1800" b="1"/>
              <a:t/>
            </a:r>
            <a:br>
              <a:rPr lang="en-GB" altLang="en-US" sz="1800" b="1"/>
            </a:br>
            <a:r>
              <a:rPr lang="en-GB" altLang="en-US" sz="2900" b="1">
                <a:latin typeface="Comic Sans MS" panose="030F0702030302020204" pitchFamily="66" charset="0"/>
              </a:rPr>
              <a:t/>
            </a:r>
            <a:br>
              <a:rPr lang="en-GB" altLang="en-US" sz="2900" b="1">
                <a:latin typeface="Comic Sans MS" panose="030F0702030302020204" pitchFamily="66" charset="0"/>
              </a:rPr>
            </a:br>
            <a:r>
              <a:rPr lang="en-GB" altLang="en-US" sz="1800" b="1"/>
              <a:t/>
            </a:r>
            <a:br>
              <a:rPr lang="en-GB" altLang="en-US" sz="1800" b="1"/>
            </a:br>
            <a:r>
              <a:rPr lang="en-GB" altLang="en-US" sz="1800" b="1"/>
              <a:t/>
            </a:r>
            <a:br>
              <a:rPr lang="en-GB" altLang="en-US" sz="1800" b="1"/>
            </a:br>
            <a:r>
              <a:rPr lang="en-GB" altLang="en-US" b="1">
                <a:latin typeface="Comic Sans MS" panose="030F0702030302020204" pitchFamily="66" charset="0"/>
              </a:rPr>
              <a:t/>
            </a:r>
            <a:br>
              <a:rPr lang="en-GB" altLang="en-US" b="1">
                <a:latin typeface="Comic Sans MS" panose="030F0702030302020204" pitchFamily="66" charset="0"/>
              </a:rPr>
            </a:br>
            <a:r>
              <a:rPr lang="en-GB" altLang="en-US" sz="1800" b="1"/>
              <a:t/>
            </a:r>
            <a:br>
              <a:rPr lang="en-GB" altLang="en-US" sz="1800" b="1"/>
            </a:br>
            <a:r>
              <a:rPr lang="en-GB" altLang="en-US">
                <a:latin typeface="Comic Sans MS" panose="030F0702030302020204" pitchFamily="66" charset="0"/>
              </a:rPr>
              <a:t/>
            </a:r>
            <a:br>
              <a:rPr lang="en-GB" altLang="en-US">
                <a:latin typeface="Comic Sans MS" panose="030F0702030302020204" pitchFamily="66" charset="0"/>
              </a:rPr>
            </a:br>
            <a:r>
              <a:rPr lang="en-GB" altLang="en-US" sz="1800"/>
              <a:t/>
            </a:r>
            <a:br>
              <a:rPr lang="en-GB" altLang="en-US" sz="1800"/>
            </a:br>
            <a:r>
              <a:rPr lang="en-GB" altLang="en-US" sz="1800"/>
              <a:t/>
            </a:r>
            <a:br>
              <a:rPr lang="en-GB" altLang="en-US" sz="1800"/>
            </a:br>
            <a:endParaRPr lang="en-GB" altLang="en-US" sz="1800"/>
          </a:p>
        </p:txBody>
      </p:sp>
      <p:sp>
        <p:nvSpPr>
          <p:cNvPr id="17412" name="Text Box 4"/>
          <p:cNvSpPr txBox="1">
            <a:spLocks noChangeArrowheads="1"/>
          </p:cNvSpPr>
          <p:nvPr/>
        </p:nvSpPr>
        <p:spPr bwMode="auto">
          <a:xfrm>
            <a:off x="0" y="0"/>
            <a:ext cx="4500563" cy="1955800"/>
          </a:xfrm>
          <a:prstGeom prst="rect">
            <a:avLst/>
          </a:prstGeom>
          <a:solidFill>
            <a:srgbClr val="FF99CC"/>
          </a:solidFill>
          <a:ln w="38100">
            <a:solidFill>
              <a:srgbClr val="8000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3000">
                <a:solidFill>
                  <a:schemeClr val="tx1"/>
                </a:solidFill>
                <a:latin typeface="Arial" panose="020B0604020202020204" pitchFamily="34" charset="0"/>
                <a:cs typeface="Arial" panose="020B0604020202020204" pitchFamily="34" charset="0"/>
              </a:defRPr>
            </a:lvl1pPr>
            <a:lvl2pPr marL="742950" indent="-285750" eaLnBrk="0" hangingPunct="0">
              <a:defRPr sz="3000">
                <a:solidFill>
                  <a:schemeClr val="tx1"/>
                </a:solidFill>
                <a:latin typeface="Arial" panose="020B0604020202020204" pitchFamily="34" charset="0"/>
                <a:cs typeface="Arial" panose="020B0604020202020204" pitchFamily="34" charset="0"/>
              </a:defRPr>
            </a:lvl2pPr>
            <a:lvl3pPr marL="1143000" indent="-228600" eaLnBrk="0" hangingPunct="0">
              <a:defRPr sz="3000">
                <a:solidFill>
                  <a:schemeClr val="tx1"/>
                </a:solidFill>
                <a:latin typeface="Arial" panose="020B0604020202020204" pitchFamily="34" charset="0"/>
                <a:cs typeface="Arial" panose="020B0604020202020204" pitchFamily="34" charset="0"/>
              </a:defRPr>
            </a:lvl3pPr>
            <a:lvl4pPr marL="1600200" indent="-228600" eaLnBrk="0" hangingPunct="0">
              <a:defRPr sz="3000">
                <a:solidFill>
                  <a:schemeClr val="tx1"/>
                </a:solidFill>
                <a:latin typeface="Arial" panose="020B0604020202020204" pitchFamily="34" charset="0"/>
                <a:cs typeface="Arial" panose="020B0604020202020204" pitchFamily="34" charset="0"/>
              </a:defRPr>
            </a:lvl4pPr>
            <a:lvl5pPr marL="2057400" indent="-228600" eaLnBrk="0" hangingPunct="0">
              <a:defRPr sz="3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3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3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3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3000">
                <a:solidFill>
                  <a:schemeClr val="tx1"/>
                </a:solidFill>
                <a:latin typeface="Arial" panose="020B0604020202020204" pitchFamily="34" charset="0"/>
                <a:cs typeface="Arial" panose="020B0604020202020204" pitchFamily="34" charset="0"/>
              </a:defRPr>
            </a:lvl9pPr>
          </a:lstStyle>
          <a:p>
            <a:pPr eaLnBrk="1" hangingPunct="1"/>
            <a:r>
              <a:rPr lang="en-GB" altLang="en-US" sz="2400"/>
              <a:t>The word little suggests her delicacy and the fact that she was very vulnerable in this position. She becomes almost child like in his hands.</a:t>
            </a:r>
          </a:p>
        </p:txBody>
      </p:sp>
      <p:sp>
        <p:nvSpPr>
          <p:cNvPr id="17413" name="Line 5"/>
          <p:cNvSpPr>
            <a:spLocks noChangeShapeType="1"/>
          </p:cNvSpPr>
          <p:nvPr/>
        </p:nvSpPr>
        <p:spPr bwMode="auto">
          <a:xfrm>
            <a:off x="3635375" y="1628775"/>
            <a:ext cx="1152525" cy="2447925"/>
          </a:xfrm>
          <a:prstGeom prst="line">
            <a:avLst/>
          </a:prstGeom>
          <a:noFill/>
          <a:ln w="57150">
            <a:solidFill>
              <a:srgbClr val="80008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7414" name="Line 6"/>
          <p:cNvSpPr>
            <a:spLocks noChangeShapeType="1"/>
          </p:cNvSpPr>
          <p:nvPr/>
        </p:nvSpPr>
        <p:spPr bwMode="auto">
          <a:xfrm>
            <a:off x="3492500" y="5300663"/>
            <a:ext cx="1150938" cy="361950"/>
          </a:xfrm>
          <a:prstGeom prst="line">
            <a:avLst/>
          </a:prstGeom>
          <a:noFill/>
          <a:ln w="57150">
            <a:solidFill>
              <a:srgbClr val="80008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7415" name="Text Box 7"/>
          <p:cNvSpPr txBox="1">
            <a:spLocks noChangeArrowheads="1"/>
          </p:cNvSpPr>
          <p:nvPr/>
        </p:nvSpPr>
        <p:spPr bwMode="auto">
          <a:xfrm>
            <a:off x="250825" y="5632450"/>
            <a:ext cx="8677275" cy="1225550"/>
          </a:xfrm>
          <a:prstGeom prst="rect">
            <a:avLst/>
          </a:prstGeom>
          <a:solidFill>
            <a:srgbClr val="FF99CC"/>
          </a:solidFill>
          <a:ln w="38100">
            <a:solidFill>
              <a:srgbClr val="8000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3000">
                <a:solidFill>
                  <a:schemeClr val="tx1"/>
                </a:solidFill>
                <a:latin typeface="Arial" panose="020B0604020202020204" pitchFamily="34" charset="0"/>
                <a:cs typeface="Arial" panose="020B0604020202020204" pitchFamily="34" charset="0"/>
              </a:defRPr>
            </a:lvl1pPr>
            <a:lvl2pPr marL="742950" indent="-285750" eaLnBrk="0" hangingPunct="0">
              <a:defRPr sz="3000">
                <a:solidFill>
                  <a:schemeClr val="tx1"/>
                </a:solidFill>
                <a:latin typeface="Arial" panose="020B0604020202020204" pitchFamily="34" charset="0"/>
                <a:cs typeface="Arial" panose="020B0604020202020204" pitchFamily="34" charset="0"/>
              </a:defRPr>
            </a:lvl2pPr>
            <a:lvl3pPr marL="1143000" indent="-228600" eaLnBrk="0" hangingPunct="0">
              <a:defRPr sz="3000">
                <a:solidFill>
                  <a:schemeClr val="tx1"/>
                </a:solidFill>
                <a:latin typeface="Arial" panose="020B0604020202020204" pitchFamily="34" charset="0"/>
                <a:cs typeface="Arial" panose="020B0604020202020204" pitchFamily="34" charset="0"/>
              </a:defRPr>
            </a:lvl3pPr>
            <a:lvl4pPr marL="1600200" indent="-228600" eaLnBrk="0" hangingPunct="0">
              <a:defRPr sz="3000">
                <a:solidFill>
                  <a:schemeClr val="tx1"/>
                </a:solidFill>
                <a:latin typeface="Arial" panose="020B0604020202020204" pitchFamily="34" charset="0"/>
                <a:cs typeface="Arial" panose="020B0604020202020204" pitchFamily="34" charset="0"/>
              </a:defRPr>
            </a:lvl4pPr>
            <a:lvl5pPr marL="2057400" indent="-228600" eaLnBrk="0" hangingPunct="0">
              <a:defRPr sz="3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3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3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3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3000">
                <a:solidFill>
                  <a:schemeClr val="tx1"/>
                </a:solidFill>
                <a:latin typeface="Arial" panose="020B0604020202020204" pitchFamily="34" charset="0"/>
                <a:cs typeface="Arial" panose="020B0604020202020204" pitchFamily="34" charset="0"/>
              </a:defRPr>
            </a:lvl9pPr>
          </a:lstStyle>
          <a:p>
            <a:pPr eaLnBrk="1" hangingPunct="1"/>
            <a:r>
              <a:rPr lang="en-GB" altLang="en-US" sz="2400"/>
              <a:t>The speaker takes control, takes her hair in his hands and winds it tight around her neck. In doing this, he takes control of her. Enjambment reveals the way that the hair was wrapped.</a:t>
            </a:r>
          </a:p>
        </p:txBody>
      </p:sp>
      <p:sp>
        <p:nvSpPr>
          <p:cNvPr id="17416" name="Line 8"/>
          <p:cNvSpPr>
            <a:spLocks noChangeShapeType="1"/>
          </p:cNvSpPr>
          <p:nvPr/>
        </p:nvSpPr>
        <p:spPr bwMode="auto">
          <a:xfrm flipH="1">
            <a:off x="3851275" y="1989138"/>
            <a:ext cx="1368425" cy="1223962"/>
          </a:xfrm>
          <a:prstGeom prst="line">
            <a:avLst/>
          </a:prstGeom>
          <a:noFill/>
          <a:ln w="57150">
            <a:solidFill>
              <a:srgbClr val="80008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7417" name="Text Box 9"/>
          <p:cNvSpPr txBox="1">
            <a:spLocks noChangeArrowheads="1"/>
          </p:cNvSpPr>
          <p:nvPr/>
        </p:nvSpPr>
        <p:spPr bwMode="auto">
          <a:xfrm>
            <a:off x="4643438" y="-100013"/>
            <a:ext cx="4500562" cy="2320926"/>
          </a:xfrm>
          <a:prstGeom prst="rect">
            <a:avLst/>
          </a:prstGeom>
          <a:solidFill>
            <a:srgbClr val="FF99CC"/>
          </a:solidFill>
          <a:ln w="38100">
            <a:solidFill>
              <a:srgbClr val="8000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3000">
                <a:solidFill>
                  <a:schemeClr val="tx1"/>
                </a:solidFill>
                <a:latin typeface="Arial" panose="020B0604020202020204" pitchFamily="34" charset="0"/>
                <a:cs typeface="Arial" panose="020B0604020202020204" pitchFamily="34" charset="0"/>
              </a:defRPr>
            </a:lvl1pPr>
            <a:lvl2pPr marL="742950" indent="-285750" eaLnBrk="0" hangingPunct="0">
              <a:defRPr sz="3000">
                <a:solidFill>
                  <a:schemeClr val="tx1"/>
                </a:solidFill>
                <a:latin typeface="Arial" panose="020B0604020202020204" pitchFamily="34" charset="0"/>
                <a:cs typeface="Arial" panose="020B0604020202020204" pitchFamily="34" charset="0"/>
              </a:defRPr>
            </a:lvl2pPr>
            <a:lvl3pPr marL="1143000" indent="-228600" eaLnBrk="0" hangingPunct="0">
              <a:defRPr sz="3000">
                <a:solidFill>
                  <a:schemeClr val="tx1"/>
                </a:solidFill>
                <a:latin typeface="Arial" panose="020B0604020202020204" pitchFamily="34" charset="0"/>
                <a:cs typeface="Arial" panose="020B0604020202020204" pitchFamily="34" charset="0"/>
              </a:defRPr>
            </a:lvl3pPr>
            <a:lvl4pPr marL="1600200" indent="-228600" eaLnBrk="0" hangingPunct="0">
              <a:defRPr sz="3000">
                <a:solidFill>
                  <a:schemeClr val="tx1"/>
                </a:solidFill>
                <a:latin typeface="Arial" panose="020B0604020202020204" pitchFamily="34" charset="0"/>
                <a:cs typeface="Arial" panose="020B0604020202020204" pitchFamily="34" charset="0"/>
              </a:defRPr>
            </a:lvl4pPr>
            <a:lvl5pPr marL="2057400" indent="-228600" eaLnBrk="0" hangingPunct="0">
              <a:defRPr sz="3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3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3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3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3000">
                <a:solidFill>
                  <a:schemeClr val="tx1"/>
                </a:solidFill>
                <a:latin typeface="Arial" panose="020B0604020202020204" pitchFamily="34" charset="0"/>
                <a:cs typeface="Arial" panose="020B0604020202020204" pitchFamily="34" charset="0"/>
              </a:defRPr>
            </a:lvl9pPr>
          </a:lstStyle>
          <a:p>
            <a:pPr eaLnBrk="1" hangingPunct="1"/>
            <a:r>
              <a:rPr lang="en-GB" altLang="en-US" sz="2400"/>
              <a:t>Here, the danger of that yellow hair can be seen once more. She is literally murdered by her own sexuality. The thing she used to be alluring has been her undoing…</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Picture 2" descr="File:Robert Browning Signature.svg">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0175" y="-26988"/>
            <a:ext cx="1317625" cy="68580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435" name="Text Box 3"/>
          <p:cNvSpPr txBox="1">
            <a:spLocks noChangeArrowheads="1"/>
          </p:cNvSpPr>
          <p:nvPr/>
        </p:nvSpPr>
        <p:spPr bwMode="auto">
          <a:xfrm>
            <a:off x="1116013" y="2133600"/>
            <a:ext cx="8208962" cy="8216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3000">
                <a:solidFill>
                  <a:schemeClr val="tx1"/>
                </a:solidFill>
                <a:latin typeface="Arial" panose="020B0604020202020204" pitchFamily="34" charset="0"/>
                <a:cs typeface="Arial" panose="020B0604020202020204" pitchFamily="34" charset="0"/>
              </a:defRPr>
            </a:lvl1pPr>
            <a:lvl2pPr marL="742950" indent="-285750" eaLnBrk="0" hangingPunct="0">
              <a:defRPr sz="3000">
                <a:solidFill>
                  <a:schemeClr val="tx1"/>
                </a:solidFill>
                <a:latin typeface="Arial" panose="020B0604020202020204" pitchFamily="34" charset="0"/>
                <a:cs typeface="Arial" panose="020B0604020202020204" pitchFamily="34" charset="0"/>
              </a:defRPr>
            </a:lvl2pPr>
            <a:lvl3pPr marL="1143000" indent="-228600" eaLnBrk="0" hangingPunct="0">
              <a:defRPr sz="3000">
                <a:solidFill>
                  <a:schemeClr val="tx1"/>
                </a:solidFill>
                <a:latin typeface="Arial" panose="020B0604020202020204" pitchFamily="34" charset="0"/>
                <a:cs typeface="Arial" panose="020B0604020202020204" pitchFamily="34" charset="0"/>
              </a:defRPr>
            </a:lvl3pPr>
            <a:lvl4pPr marL="1600200" indent="-228600" eaLnBrk="0" hangingPunct="0">
              <a:defRPr sz="3000">
                <a:solidFill>
                  <a:schemeClr val="tx1"/>
                </a:solidFill>
                <a:latin typeface="Arial" panose="020B0604020202020204" pitchFamily="34" charset="0"/>
                <a:cs typeface="Arial" panose="020B0604020202020204" pitchFamily="34" charset="0"/>
              </a:defRPr>
            </a:lvl4pPr>
            <a:lvl5pPr marL="2057400" indent="-228600" eaLnBrk="0" hangingPunct="0">
              <a:defRPr sz="3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3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3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3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3000">
                <a:solidFill>
                  <a:schemeClr val="tx1"/>
                </a:solidFill>
                <a:latin typeface="Arial" panose="020B0604020202020204" pitchFamily="34" charset="0"/>
                <a:cs typeface="Arial" panose="020B0604020202020204" pitchFamily="34" charset="0"/>
              </a:defRPr>
            </a:lvl9pPr>
          </a:lstStyle>
          <a:p>
            <a:pPr eaLnBrk="1" hangingPunct="1"/>
            <a:r>
              <a:rPr lang="en-GB" altLang="en-US" b="1">
                <a:latin typeface="Comic Sans MS" panose="030F0702030302020204" pitchFamily="66" charset="0"/>
              </a:rPr>
              <a:t>I am quite sure </a:t>
            </a:r>
            <a:r>
              <a:rPr lang="en-GB" altLang="en-US" b="1">
                <a:solidFill>
                  <a:srgbClr val="800080"/>
                </a:solidFill>
                <a:latin typeface="Comic Sans MS" panose="030F0702030302020204" pitchFamily="66" charset="0"/>
              </a:rPr>
              <a:t>she felt no pain</a:t>
            </a:r>
            <a:r>
              <a:rPr lang="en-GB" altLang="en-US" b="1">
                <a:latin typeface="Comic Sans MS" panose="030F0702030302020204" pitchFamily="66" charset="0"/>
              </a:rPr>
              <a:t>.</a:t>
            </a:r>
          </a:p>
          <a:p>
            <a:pPr eaLnBrk="1" hangingPunct="1"/>
            <a:r>
              <a:rPr lang="en-GB" altLang="en-US" b="1">
                <a:latin typeface="Comic Sans MS" panose="030F0702030302020204" pitchFamily="66" charset="0"/>
              </a:rPr>
              <a:t/>
            </a:r>
            <a:br>
              <a:rPr lang="en-GB" altLang="en-US" b="1">
                <a:latin typeface="Comic Sans MS" panose="030F0702030302020204" pitchFamily="66" charset="0"/>
              </a:rPr>
            </a:br>
            <a:r>
              <a:rPr lang="en-GB" altLang="en-US" b="1">
                <a:latin typeface="Comic Sans MS" panose="030F0702030302020204" pitchFamily="66" charset="0"/>
              </a:rPr>
              <a:t>As a </a:t>
            </a:r>
            <a:r>
              <a:rPr lang="en-GB" altLang="en-US" b="1">
                <a:solidFill>
                  <a:srgbClr val="800080"/>
                </a:solidFill>
                <a:latin typeface="Comic Sans MS" panose="030F0702030302020204" pitchFamily="66" charset="0"/>
              </a:rPr>
              <a:t>shut bud that holds a bee</a:t>
            </a:r>
            <a:r>
              <a:rPr lang="en-GB" altLang="en-US" b="1">
                <a:latin typeface="Comic Sans MS" panose="030F0702030302020204" pitchFamily="66" charset="0"/>
              </a:rPr>
              <a:t>,</a:t>
            </a:r>
            <a:br>
              <a:rPr lang="en-GB" altLang="en-US" b="1">
                <a:latin typeface="Comic Sans MS" panose="030F0702030302020204" pitchFamily="66" charset="0"/>
              </a:rPr>
            </a:br>
            <a:endParaRPr lang="en-GB" altLang="en-US" b="1">
              <a:latin typeface="Comic Sans MS" panose="030F0702030302020204" pitchFamily="66" charset="0"/>
            </a:endParaRPr>
          </a:p>
          <a:p>
            <a:pPr eaLnBrk="1" hangingPunct="1"/>
            <a:r>
              <a:rPr lang="en-GB" altLang="en-US" b="1">
                <a:latin typeface="Comic Sans MS" panose="030F0702030302020204" pitchFamily="66" charset="0"/>
              </a:rPr>
              <a:t>I warily opened her lids: </a:t>
            </a:r>
            <a:r>
              <a:rPr lang="en-GB" altLang="en-US" b="1">
                <a:solidFill>
                  <a:srgbClr val="800080"/>
                </a:solidFill>
                <a:latin typeface="Comic Sans MS" panose="030F0702030302020204" pitchFamily="66" charset="0"/>
              </a:rPr>
              <a:t>again</a:t>
            </a:r>
            <a:br>
              <a:rPr lang="en-GB" altLang="en-US" b="1">
                <a:solidFill>
                  <a:srgbClr val="800080"/>
                </a:solidFill>
                <a:latin typeface="Comic Sans MS" panose="030F0702030302020204" pitchFamily="66" charset="0"/>
              </a:rPr>
            </a:br>
            <a:endParaRPr lang="en-GB" altLang="en-US" b="1">
              <a:solidFill>
                <a:srgbClr val="800080"/>
              </a:solidFill>
              <a:latin typeface="Comic Sans MS" panose="030F0702030302020204" pitchFamily="66" charset="0"/>
            </a:endParaRPr>
          </a:p>
          <a:p>
            <a:pPr eaLnBrk="1" hangingPunct="1"/>
            <a:r>
              <a:rPr lang="en-GB" altLang="en-US" b="1">
                <a:solidFill>
                  <a:srgbClr val="800080"/>
                </a:solidFill>
                <a:latin typeface="Comic Sans MS" panose="030F0702030302020204" pitchFamily="66" charset="0"/>
              </a:rPr>
              <a:t>Laughed the blue eyes without a stain</a:t>
            </a:r>
            <a:r>
              <a:rPr lang="en-GB" altLang="en-US" b="1">
                <a:latin typeface="Comic Sans MS" panose="030F0702030302020204" pitchFamily="66" charset="0"/>
              </a:rPr>
              <a:t>.</a:t>
            </a:r>
            <a:br>
              <a:rPr lang="en-GB" altLang="en-US" b="1">
                <a:latin typeface="Comic Sans MS" panose="030F0702030302020204" pitchFamily="66" charset="0"/>
              </a:rPr>
            </a:br>
            <a:r>
              <a:rPr lang="en-GB" altLang="en-US" b="1"/>
              <a:t/>
            </a:r>
            <a:br>
              <a:rPr lang="en-GB" altLang="en-US" b="1"/>
            </a:br>
            <a:r>
              <a:rPr lang="en-GB" altLang="en-US" b="1"/>
              <a:t/>
            </a:r>
            <a:br>
              <a:rPr lang="en-GB" altLang="en-US" b="1"/>
            </a:br>
            <a:r>
              <a:rPr lang="en-GB" altLang="en-US" sz="1800" b="1"/>
              <a:t/>
            </a:r>
            <a:br>
              <a:rPr lang="en-GB" altLang="en-US" sz="1800" b="1"/>
            </a:br>
            <a:r>
              <a:rPr lang="en-GB" altLang="en-US" b="1">
                <a:latin typeface="Comic Sans MS" panose="030F0702030302020204" pitchFamily="66" charset="0"/>
              </a:rPr>
              <a:t/>
            </a:r>
            <a:br>
              <a:rPr lang="en-GB" altLang="en-US" b="1">
                <a:latin typeface="Comic Sans MS" panose="030F0702030302020204" pitchFamily="66" charset="0"/>
              </a:rPr>
            </a:br>
            <a:r>
              <a:rPr lang="en-GB" altLang="en-US" sz="1800" b="1"/>
              <a:t/>
            </a:r>
            <a:br>
              <a:rPr lang="en-GB" altLang="en-US" sz="1800" b="1"/>
            </a:br>
            <a:r>
              <a:rPr lang="en-GB" altLang="en-US" sz="2900" b="1">
                <a:latin typeface="Comic Sans MS" panose="030F0702030302020204" pitchFamily="66" charset="0"/>
              </a:rPr>
              <a:t/>
            </a:r>
            <a:br>
              <a:rPr lang="en-GB" altLang="en-US" sz="2900" b="1">
                <a:latin typeface="Comic Sans MS" panose="030F0702030302020204" pitchFamily="66" charset="0"/>
              </a:rPr>
            </a:br>
            <a:r>
              <a:rPr lang="en-GB" altLang="en-US" sz="1800" b="1"/>
              <a:t/>
            </a:r>
            <a:br>
              <a:rPr lang="en-GB" altLang="en-US" sz="1800" b="1"/>
            </a:br>
            <a:r>
              <a:rPr lang="en-GB" altLang="en-US" sz="1800" b="1"/>
              <a:t/>
            </a:r>
            <a:br>
              <a:rPr lang="en-GB" altLang="en-US" sz="1800" b="1"/>
            </a:br>
            <a:r>
              <a:rPr lang="en-GB" altLang="en-US" b="1">
                <a:latin typeface="Comic Sans MS" panose="030F0702030302020204" pitchFamily="66" charset="0"/>
              </a:rPr>
              <a:t/>
            </a:r>
            <a:br>
              <a:rPr lang="en-GB" altLang="en-US" b="1">
                <a:latin typeface="Comic Sans MS" panose="030F0702030302020204" pitchFamily="66" charset="0"/>
              </a:rPr>
            </a:br>
            <a:r>
              <a:rPr lang="en-GB" altLang="en-US" sz="1800" b="1"/>
              <a:t/>
            </a:r>
            <a:br>
              <a:rPr lang="en-GB" altLang="en-US" sz="1800" b="1"/>
            </a:br>
            <a:r>
              <a:rPr lang="en-GB" altLang="en-US">
                <a:latin typeface="Comic Sans MS" panose="030F0702030302020204" pitchFamily="66" charset="0"/>
              </a:rPr>
              <a:t/>
            </a:r>
            <a:br>
              <a:rPr lang="en-GB" altLang="en-US">
                <a:latin typeface="Comic Sans MS" panose="030F0702030302020204" pitchFamily="66" charset="0"/>
              </a:rPr>
            </a:br>
            <a:r>
              <a:rPr lang="en-GB" altLang="en-US" sz="1800"/>
              <a:t/>
            </a:r>
            <a:br>
              <a:rPr lang="en-GB" altLang="en-US" sz="1800"/>
            </a:br>
            <a:r>
              <a:rPr lang="en-GB" altLang="en-US" sz="1800"/>
              <a:t/>
            </a:r>
            <a:br>
              <a:rPr lang="en-GB" altLang="en-US" sz="1800"/>
            </a:br>
            <a:endParaRPr lang="en-GB" altLang="en-US" sz="1800"/>
          </a:p>
        </p:txBody>
      </p:sp>
      <p:sp>
        <p:nvSpPr>
          <p:cNvPr id="18436" name="Text Box 4"/>
          <p:cNvSpPr txBox="1">
            <a:spLocks noChangeArrowheads="1"/>
          </p:cNvSpPr>
          <p:nvPr/>
        </p:nvSpPr>
        <p:spPr bwMode="auto">
          <a:xfrm>
            <a:off x="0" y="-100013"/>
            <a:ext cx="4500563" cy="2320926"/>
          </a:xfrm>
          <a:prstGeom prst="rect">
            <a:avLst/>
          </a:prstGeom>
          <a:solidFill>
            <a:srgbClr val="FF99CC"/>
          </a:solidFill>
          <a:ln w="38100">
            <a:solidFill>
              <a:srgbClr val="8000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3000">
                <a:solidFill>
                  <a:schemeClr val="tx1"/>
                </a:solidFill>
                <a:latin typeface="Arial" panose="020B0604020202020204" pitchFamily="34" charset="0"/>
                <a:cs typeface="Arial" panose="020B0604020202020204" pitchFamily="34" charset="0"/>
              </a:defRPr>
            </a:lvl1pPr>
            <a:lvl2pPr marL="742950" indent="-285750" eaLnBrk="0" hangingPunct="0">
              <a:defRPr sz="3000">
                <a:solidFill>
                  <a:schemeClr val="tx1"/>
                </a:solidFill>
                <a:latin typeface="Arial" panose="020B0604020202020204" pitchFamily="34" charset="0"/>
                <a:cs typeface="Arial" panose="020B0604020202020204" pitchFamily="34" charset="0"/>
              </a:defRPr>
            </a:lvl2pPr>
            <a:lvl3pPr marL="1143000" indent="-228600" eaLnBrk="0" hangingPunct="0">
              <a:defRPr sz="3000">
                <a:solidFill>
                  <a:schemeClr val="tx1"/>
                </a:solidFill>
                <a:latin typeface="Arial" panose="020B0604020202020204" pitchFamily="34" charset="0"/>
                <a:cs typeface="Arial" panose="020B0604020202020204" pitchFamily="34" charset="0"/>
              </a:defRPr>
            </a:lvl3pPr>
            <a:lvl4pPr marL="1600200" indent="-228600" eaLnBrk="0" hangingPunct="0">
              <a:defRPr sz="3000">
                <a:solidFill>
                  <a:schemeClr val="tx1"/>
                </a:solidFill>
                <a:latin typeface="Arial" panose="020B0604020202020204" pitchFamily="34" charset="0"/>
                <a:cs typeface="Arial" panose="020B0604020202020204" pitchFamily="34" charset="0"/>
              </a:defRPr>
            </a:lvl4pPr>
            <a:lvl5pPr marL="2057400" indent="-228600" eaLnBrk="0" hangingPunct="0">
              <a:defRPr sz="3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3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3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3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3000">
                <a:solidFill>
                  <a:schemeClr val="tx1"/>
                </a:solidFill>
                <a:latin typeface="Arial" panose="020B0604020202020204" pitchFamily="34" charset="0"/>
                <a:cs typeface="Arial" panose="020B0604020202020204" pitchFamily="34" charset="0"/>
              </a:defRPr>
            </a:lvl9pPr>
          </a:lstStyle>
          <a:p>
            <a:pPr eaLnBrk="1" hangingPunct="1"/>
            <a:r>
              <a:rPr lang="en-GB" altLang="en-US" sz="2400"/>
              <a:t>The suggestion that she felt no pain seems to be important to the speaker. The pause after her death reveals to the reader that Porphyria will be silent for all eternity.</a:t>
            </a:r>
          </a:p>
        </p:txBody>
      </p:sp>
      <p:sp>
        <p:nvSpPr>
          <p:cNvPr id="18437" name="Line 5"/>
          <p:cNvSpPr>
            <a:spLocks noChangeShapeType="1"/>
          </p:cNvSpPr>
          <p:nvPr/>
        </p:nvSpPr>
        <p:spPr bwMode="auto">
          <a:xfrm>
            <a:off x="3851275" y="1916113"/>
            <a:ext cx="504825" cy="433387"/>
          </a:xfrm>
          <a:prstGeom prst="line">
            <a:avLst/>
          </a:prstGeom>
          <a:noFill/>
          <a:ln w="57150">
            <a:solidFill>
              <a:srgbClr val="80008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8438" name="Line 6"/>
          <p:cNvSpPr>
            <a:spLocks noChangeShapeType="1"/>
          </p:cNvSpPr>
          <p:nvPr/>
        </p:nvSpPr>
        <p:spPr bwMode="auto">
          <a:xfrm>
            <a:off x="3492500" y="5300663"/>
            <a:ext cx="1150938" cy="361950"/>
          </a:xfrm>
          <a:prstGeom prst="line">
            <a:avLst/>
          </a:prstGeom>
          <a:noFill/>
          <a:ln w="57150">
            <a:solidFill>
              <a:srgbClr val="80008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8439" name="Text Box 7"/>
          <p:cNvSpPr txBox="1">
            <a:spLocks noChangeArrowheads="1"/>
          </p:cNvSpPr>
          <p:nvPr/>
        </p:nvSpPr>
        <p:spPr bwMode="auto">
          <a:xfrm>
            <a:off x="250825" y="5632450"/>
            <a:ext cx="8677275" cy="1225550"/>
          </a:xfrm>
          <a:prstGeom prst="rect">
            <a:avLst/>
          </a:prstGeom>
          <a:solidFill>
            <a:srgbClr val="FF99CC"/>
          </a:solidFill>
          <a:ln w="38100">
            <a:solidFill>
              <a:srgbClr val="8000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3000">
                <a:solidFill>
                  <a:schemeClr val="tx1"/>
                </a:solidFill>
                <a:latin typeface="Arial" panose="020B0604020202020204" pitchFamily="34" charset="0"/>
                <a:cs typeface="Arial" panose="020B0604020202020204" pitchFamily="34" charset="0"/>
              </a:defRPr>
            </a:lvl1pPr>
            <a:lvl2pPr marL="742950" indent="-285750" eaLnBrk="0" hangingPunct="0">
              <a:defRPr sz="3000">
                <a:solidFill>
                  <a:schemeClr val="tx1"/>
                </a:solidFill>
                <a:latin typeface="Arial" panose="020B0604020202020204" pitchFamily="34" charset="0"/>
                <a:cs typeface="Arial" panose="020B0604020202020204" pitchFamily="34" charset="0"/>
              </a:defRPr>
            </a:lvl2pPr>
            <a:lvl3pPr marL="1143000" indent="-228600" eaLnBrk="0" hangingPunct="0">
              <a:defRPr sz="3000">
                <a:solidFill>
                  <a:schemeClr val="tx1"/>
                </a:solidFill>
                <a:latin typeface="Arial" panose="020B0604020202020204" pitchFamily="34" charset="0"/>
                <a:cs typeface="Arial" panose="020B0604020202020204" pitchFamily="34" charset="0"/>
              </a:defRPr>
            </a:lvl3pPr>
            <a:lvl4pPr marL="1600200" indent="-228600" eaLnBrk="0" hangingPunct="0">
              <a:defRPr sz="3000">
                <a:solidFill>
                  <a:schemeClr val="tx1"/>
                </a:solidFill>
                <a:latin typeface="Arial" panose="020B0604020202020204" pitchFamily="34" charset="0"/>
                <a:cs typeface="Arial" panose="020B0604020202020204" pitchFamily="34" charset="0"/>
              </a:defRPr>
            </a:lvl4pPr>
            <a:lvl5pPr marL="2057400" indent="-228600" eaLnBrk="0" hangingPunct="0">
              <a:defRPr sz="3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3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3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3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3000">
                <a:solidFill>
                  <a:schemeClr val="tx1"/>
                </a:solidFill>
                <a:latin typeface="Arial" panose="020B0604020202020204" pitchFamily="34" charset="0"/>
                <a:cs typeface="Arial" panose="020B0604020202020204" pitchFamily="34" charset="0"/>
              </a:defRPr>
            </a:lvl9pPr>
          </a:lstStyle>
          <a:p>
            <a:pPr eaLnBrk="1" hangingPunct="1"/>
            <a:r>
              <a:rPr lang="en-GB" altLang="en-US" sz="2400"/>
              <a:t>The eyes appear as he imagined and he is overjoyed that they still show such warmth and life. They have not been stained as a result of his actions.</a:t>
            </a:r>
          </a:p>
        </p:txBody>
      </p:sp>
      <p:sp>
        <p:nvSpPr>
          <p:cNvPr id="18440" name="Line 8"/>
          <p:cNvSpPr>
            <a:spLocks noChangeShapeType="1"/>
          </p:cNvSpPr>
          <p:nvPr/>
        </p:nvSpPr>
        <p:spPr bwMode="auto">
          <a:xfrm flipH="1">
            <a:off x="3851275" y="1989138"/>
            <a:ext cx="1368425" cy="1223962"/>
          </a:xfrm>
          <a:prstGeom prst="line">
            <a:avLst/>
          </a:prstGeom>
          <a:noFill/>
          <a:ln w="57150">
            <a:solidFill>
              <a:srgbClr val="80008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8441" name="Text Box 9"/>
          <p:cNvSpPr txBox="1">
            <a:spLocks noChangeArrowheads="1"/>
          </p:cNvSpPr>
          <p:nvPr/>
        </p:nvSpPr>
        <p:spPr bwMode="auto">
          <a:xfrm>
            <a:off x="4643438" y="0"/>
            <a:ext cx="4500562" cy="2320925"/>
          </a:xfrm>
          <a:prstGeom prst="rect">
            <a:avLst/>
          </a:prstGeom>
          <a:solidFill>
            <a:srgbClr val="FF99CC"/>
          </a:solidFill>
          <a:ln w="38100">
            <a:solidFill>
              <a:srgbClr val="8000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3000">
                <a:solidFill>
                  <a:schemeClr val="tx1"/>
                </a:solidFill>
                <a:latin typeface="Arial" panose="020B0604020202020204" pitchFamily="34" charset="0"/>
                <a:cs typeface="Arial" panose="020B0604020202020204" pitchFamily="34" charset="0"/>
              </a:defRPr>
            </a:lvl1pPr>
            <a:lvl2pPr marL="742950" indent="-285750" eaLnBrk="0" hangingPunct="0">
              <a:defRPr sz="3000">
                <a:solidFill>
                  <a:schemeClr val="tx1"/>
                </a:solidFill>
                <a:latin typeface="Arial" panose="020B0604020202020204" pitchFamily="34" charset="0"/>
                <a:cs typeface="Arial" panose="020B0604020202020204" pitchFamily="34" charset="0"/>
              </a:defRPr>
            </a:lvl2pPr>
            <a:lvl3pPr marL="1143000" indent="-228600" eaLnBrk="0" hangingPunct="0">
              <a:defRPr sz="3000">
                <a:solidFill>
                  <a:schemeClr val="tx1"/>
                </a:solidFill>
                <a:latin typeface="Arial" panose="020B0604020202020204" pitchFamily="34" charset="0"/>
                <a:cs typeface="Arial" panose="020B0604020202020204" pitchFamily="34" charset="0"/>
              </a:defRPr>
            </a:lvl3pPr>
            <a:lvl4pPr marL="1600200" indent="-228600" eaLnBrk="0" hangingPunct="0">
              <a:defRPr sz="3000">
                <a:solidFill>
                  <a:schemeClr val="tx1"/>
                </a:solidFill>
                <a:latin typeface="Arial" panose="020B0604020202020204" pitchFamily="34" charset="0"/>
                <a:cs typeface="Arial" panose="020B0604020202020204" pitchFamily="34" charset="0"/>
              </a:defRPr>
            </a:lvl4pPr>
            <a:lvl5pPr marL="2057400" indent="-228600" eaLnBrk="0" hangingPunct="0">
              <a:defRPr sz="3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3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3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3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3000">
                <a:solidFill>
                  <a:schemeClr val="tx1"/>
                </a:solidFill>
                <a:latin typeface="Arial" panose="020B0604020202020204" pitchFamily="34" charset="0"/>
                <a:cs typeface="Arial" panose="020B0604020202020204" pitchFamily="34" charset="0"/>
              </a:defRPr>
            </a:lvl9pPr>
          </a:lstStyle>
          <a:p>
            <a:pPr eaLnBrk="1" hangingPunct="1"/>
            <a:r>
              <a:rPr lang="en-GB" altLang="en-US" sz="2400"/>
              <a:t>This image suggests the way in which he is somwhat afraid of what he will see when he opens her lids. He fears that they will reveal the horror of his actions.</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8" name="Picture 2" descr="File:Robert Browning Signature.svg">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0175" y="-26988"/>
            <a:ext cx="1317625" cy="68580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459" name="Text Box 3"/>
          <p:cNvSpPr txBox="1">
            <a:spLocks noChangeArrowheads="1"/>
          </p:cNvSpPr>
          <p:nvPr/>
        </p:nvSpPr>
        <p:spPr bwMode="auto">
          <a:xfrm>
            <a:off x="1116013" y="2197100"/>
            <a:ext cx="8208962" cy="10045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3000">
                <a:solidFill>
                  <a:schemeClr val="tx1"/>
                </a:solidFill>
                <a:latin typeface="Arial" panose="020B0604020202020204" pitchFamily="34" charset="0"/>
                <a:cs typeface="Arial" panose="020B0604020202020204" pitchFamily="34" charset="0"/>
              </a:defRPr>
            </a:lvl1pPr>
            <a:lvl2pPr marL="742950" indent="-285750" eaLnBrk="0" hangingPunct="0">
              <a:defRPr sz="3000">
                <a:solidFill>
                  <a:schemeClr val="tx1"/>
                </a:solidFill>
                <a:latin typeface="Arial" panose="020B0604020202020204" pitchFamily="34" charset="0"/>
                <a:cs typeface="Arial" panose="020B0604020202020204" pitchFamily="34" charset="0"/>
              </a:defRPr>
            </a:lvl2pPr>
            <a:lvl3pPr marL="1143000" indent="-228600" eaLnBrk="0" hangingPunct="0">
              <a:defRPr sz="3000">
                <a:solidFill>
                  <a:schemeClr val="tx1"/>
                </a:solidFill>
                <a:latin typeface="Arial" panose="020B0604020202020204" pitchFamily="34" charset="0"/>
                <a:cs typeface="Arial" panose="020B0604020202020204" pitchFamily="34" charset="0"/>
              </a:defRPr>
            </a:lvl3pPr>
            <a:lvl4pPr marL="1600200" indent="-228600" eaLnBrk="0" hangingPunct="0">
              <a:defRPr sz="3000">
                <a:solidFill>
                  <a:schemeClr val="tx1"/>
                </a:solidFill>
                <a:latin typeface="Arial" panose="020B0604020202020204" pitchFamily="34" charset="0"/>
                <a:cs typeface="Arial" panose="020B0604020202020204" pitchFamily="34" charset="0"/>
              </a:defRPr>
            </a:lvl4pPr>
            <a:lvl5pPr marL="2057400" indent="-228600" eaLnBrk="0" hangingPunct="0">
              <a:defRPr sz="3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3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3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3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3000">
                <a:solidFill>
                  <a:schemeClr val="tx1"/>
                </a:solidFill>
                <a:latin typeface="Arial" panose="020B0604020202020204" pitchFamily="34" charset="0"/>
                <a:cs typeface="Arial" panose="020B0604020202020204" pitchFamily="34" charset="0"/>
              </a:defRPr>
            </a:lvl9pPr>
          </a:lstStyle>
          <a:p>
            <a:pPr eaLnBrk="1" hangingPunct="1"/>
            <a:r>
              <a:rPr lang="en-GB" altLang="en-US" b="1">
                <a:latin typeface="Comic Sans MS" panose="030F0702030302020204" pitchFamily="66" charset="0"/>
              </a:rPr>
              <a:t>I </a:t>
            </a:r>
            <a:r>
              <a:rPr lang="en-GB" altLang="en-US" b="1">
                <a:solidFill>
                  <a:srgbClr val="800080"/>
                </a:solidFill>
                <a:latin typeface="Comic Sans MS" panose="030F0702030302020204" pitchFamily="66" charset="0"/>
              </a:rPr>
              <a:t>propped her head up as before</a:t>
            </a:r>
            <a:r>
              <a:rPr lang="en-GB" altLang="en-US" b="1">
                <a:latin typeface="Comic Sans MS" panose="030F0702030302020204" pitchFamily="66" charset="0"/>
              </a:rPr>
              <a:t>,</a:t>
            </a:r>
          </a:p>
          <a:p>
            <a:pPr eaLnBrk="1" hangingPunct="1"/>
            <a:r>
              <a:rPr lang="en-GB" altLang="en-US" b="1">
                <a:latin typeface="Comic Sans MS" panose="030F0702030302020204" pitchFamily="66" charset="0"/>
              </a:rPr>
              <a:t/>
            </a:r>
            <a:br>
              <a:rPr lang="en-GB" altLang="en-US" b="1">
                <a:latin typeface="Comic Sans MS" panose="030F0702030302020204" pitchFamily="66" charset="0"/>
              </a:rPr>
            </a:br>
            <a:r>
              <a:rPr lang="en-GB" altLang="en-US" b="1">
                <a:latin typeface="Comic Sans MS" panose="030F0702030302020204" pitchFamily="66" charset="0"/>
              </a:rPr>
              <a:t>Only, this time </a:t>
            </a:r>
            <a:r>
              <a:rPr lang="en-GB" altLang="en-US" b="1">
                <a:solidFill>
                  <a:srgbClr val="800080"/>
                </a:solidFill>
                <a:latin typeface="Comic Sans MS" panose="030F0702030302020204" pitchFamily="66" charset="0"/>
              </a:rPr>
              <a:t>my shoulder bore</a:t>
            </a:r>
            <a:br>
              <a:rPr lang="en-GB" altLang="en-US" b="1">
                <a:solidFill>
                  <a:srgbClr val="800080"/>
                </a:solidFill>
                <a:latin typeface="Comic Sans MS" panose="030F0702030302020204" pitchFamily="66" charset="0"/>
              </a:rPr>
            </a:br>
            <a:endParaRPr lang="en-GB" altLang="en-US" b="1">
              <a:solidFill>
                <a:srgbClr val="800080"/>
              </a:solidFill>
              <a:latin typeface="Comic Sans MS" panose="030F0702030302020204" pitchFamily="66" charset="0"/>
            </a:endParaRPr>
          </a:p>
          <a:p>
            <a:pPr eaLnBrk="1" hangingPunct="1"/>
            <a:r>
              <a:rPr lang="en-GB" altLang="en-US" b="1">
                <a:solidFill>
                  <a:srgbClr val="800080"/>
                </a:solidFill>
                <a:latin typeface="Comic Sans MS" panose="030F0702030302020204" pitchFamily="66" charset="0"/>
              </a:rPr>
              <a:t>Her head</a:t>
            </a:r>
            <a:r>
              <a:rPr lang="en-GB" altLang="en-US" b="1">
                <a:latin typeface="Comic Sans MS" panose="030F0702030302020204" pitchFamily="66" charset="0"/>
              </a:rPr>
              <a:t>, which droops upon it </a:t>
            </a:r>
            <a:r>
              <a:rPr lang="en-GB" altLang="en-US" b="1">
                <a:solidFill>
                  <a:srgbClr val="800080"/>
                </a:solidFill>
                <a:latin typeface="Comic Sans MS" panose="030F0702030302020204" pitchFamily="66" charset="0"/>
              </a:rPr>
              <a:t>still</a:t>
            </a:r>
            <a:r>
              <a:rPr lang="en-GB" altLang="en-US" b="1">
                <a:latin typeface="Comic Sans MS" panose="030F0702030302020204" pitchFamily="66" charset="0"/>
              </a:rPr>
              <a:t>:</a:t>
            </a:r>
            <a:br>
              <a:rPr lang="en-GB" altLang="en-US" b="1">
                <a:latin typeface="Comic Sans MS" panose="030F0702030302020204" pitchFamily="66" charset="0"/>
              </a:rPr>
            </a:br>
            <a:endParaRPr lang="en-GB" altLang="en-US" b="1">
              <a:latin typeface="Comic Sans MS" panose="030F0702030302020204" pitchFamily="66" charset="0"/>
            </a:endParaRPr>
          </a:p>
          <a:p>
            <a:pPr eaLnBrk="1" hangingPunct="1"/>
            <a:r>
              <a:rPr lang="en-GB" altLang="en-US" b="1">
                <a:latin typeface="Comic Sans MS" panose="030F0702030302020204" pitchFamily="66" charset="0"/>
              </a:rPr>
              <a:t>The smiling rosy little head,</a:t>
            </a:r>
            <a:br>
              <a:rPr lang="en-GB" altLang="en-US" b="1">
                <a:latin typeface="Comic Sans MS" panose="030F0702030302020204" pitchFamily="66" charset="0"/>
              </a:rPr>
            </a:br>
            <a:r>
              <a:rPr lang="en-GB" altLang="en-US" b="1"/>
              <a:t/>
            </a:r>
            <a:br>
              <a:rPr lang="en-GB" altLang="en-US" b="1"/>
            </a:br>
            <a:r>
              <a:rPr lang="en-GB" altLang="en-US" b="1">
                <a:latin typeface="Comic Sans MS" panose="030F0702030302020204" pitchFamily="66" charset="0"/>
              </a:rPr>
              <a:t/>
            </a:r>
            <a:br>
              <a:rPr lang="en-GB" altLang="en-US" b="1">
                <a:latin typeface="Comic Sans MS" panose="030F0702030302020204" pitchFamily="66" charset="0"/>
              </a:rPr>
            </a:br>
            <a:r>
              <a:rPr lang="en-GB" altLang="en-US" b="1"/>
              <a:t/>
            </a:r>
            <a:br>
              <a:rPr lang="en-GB" altLang="en-US" b="1"/>
            </a:br>
            <a:r>
              <a:rPr lang="en-GB" altLang="en-US" b="1">
                <a:latin typeface="Comic Sans MS" panose="030F0702030302020204" pitchFamily="66" charset="0"/>
              </a:rPr>
              <a:t/>
            </a:r>
            <a:br>
              <a:rPr lang="en-GB" altLang="en-US" b="1">
                <a:latin typeface="Comic Sans MS" panose="030F0702030302020204" pitchFamily="66" charset="0"/>
              </a:rPr>
            </a:br>
            <a:r>
              <a:rPr lang="en-GB" altLang="en-US" b="1"/>
              <a:t/>
            </a:r>
            <a:br>
              <a:rPr lang="en-GB" altLang="en-US" b="1"/>
            </a:br>
            <a:r>
              <a:rPr lang="en-GB" altLang="en-US" b="1"/>
              <a:t/>
            </a:r>
            <a:br>
              <a:rPr lang="en-GB" altLang="en-US" b="1"/>
            </a:br>
            <a:r>
              <a:rPr lang="en-GB" altLang="en-US" sz="1800" b="1"/>
              <a:t/>
            </a:r>
            <a:br>
              <a:rPr lang="en-GB" altLang="en-US" sz="1800" b="1"/>
            </a:br>
            <a:r>
              <a:rPr lang="en-GB" altLang="en-US" b="1">
                <a:latin typeface="Comic Sans MS" panose="030F0702030302020204" pitchFamily="66" charset="0"/>
              </a:rPr>
              <a:t/>
            </a:r>
            <a:br>
              <a:rPr lang="en-GB" altLang="en-US" b="1">
                <a:latin typeface="Comic Sans MS" panose="030F0702030302020204" pitchFamily="66" charset="0"/>
              </a:rPr>
            </a:br>
            <a:r>
              <a:rPr lang="en-GB" altLang="en-US" sz="1800" b="1"/>
              <a:t/>
            </a:r>
            <a:br>
              <a:rPr lang="en-GB" altLang="en-US" sz="1800" b="1"/>
            </a:br>
            <a:r>
              <a:rPr lang="en-GB" altLang="en-US" sz="2900" b="1">
                <a:latin typeface="Comic Sans MS" panose="030F0702030302020204" pitchFamily="66" charset="0"/>
              </a:rPr>
              <a:t/>
            </a:r>
            <a:br>
              <a:rPr lang="en-GB" altLang="en-US" sz="2900" b="1">
                <a:latin typeface="Comic Sans MS" panose="030F0702030302020204" pitchFamily="66" charset="0"/>
              </a:rPr>
            </a:br>
            <a:r>
              <a:rPr lang="en-GB" altLang="en-US" sz="1800" b="1"/>
              <a:t/>
            </a:r>
            <a:br>
              <a:rPr lang="en-GB" altLang="en-US" sz="1800" b="1"/>
            </a:br>
            <a:r>
              <a:rPr lang="en-GB" altLang="en-US" sz="1800" b="1"/>
              <a:t/>
            </a:r>
            <a:br>
              <a:rPr lang="en-GB" altLang="en-US" sz="1800" b="1"/>
            </a:br>
            <a:r>
              <a:rPr lang="en-GB" altLang="en-US" b="1">
                <a:latin typeface="Comic Sans MS" panose="030F0702030302020204" pitchFamily="66" charset="0"/>
              </a:rPr>
              <a:t/>
            </a:r>
            <a:br>
              <a:rPr lang="en-GB" altLang="en-US" b="1">
                <a:latin typeface="Comic Sans MS" panose="030F0702030302020204" pitchFamily="66" charset="0"/>
              </a:rPr>
            </a:br>
            <a:r>
              <a:rPr lang="en-GB" altLang="en-US" sz="1800" b="1"/>
              <a:t/>
            </a:r>
            <a:br>
              <a:rPr lang="en-GB" altLang="en-US" sz="1800" b="1"/>
            </a:br>
            <a:r>
              <a:rPr lang="en-GB" altLang="en-US">
                <a:latin typeface="Comic Sans MS" panose="030F0702030302020204" pitchFamily="66" charset="0"/>
              </a:rPr>
              <a:t/>
            </a:r>
            <a:br>
              <a:rPr lang="en-GB" altLang="en-US">
                <a:latin typeface="Comic Sans MS" panose="030F0702030302020204" pitchFamily="66" charset="0"/>
              </a:rPr>
            </a:br>
            <a:r>
              <a:rPr lang="en-GB" altLang="en-US" sz="1800"/>
              <a:t/>
            </a:r>
            <a:br>
              <a:rPr lang="en-GB" altLang="en-US" sz="1800"/>
            </a:br>
            <a:r>
              <a:rPr lang="en-GB" altLang="en-US" sz="1800"/>
              <a:t/>
            </a:r>
            <a:br>
              <a:rPr lang="en-GB" altLang="en-US" sz="1800"/>
            </a:br>
            <a:endParaRPr lang="en-GB" altLang="en-US" sz="1800"/>
          </a:p>
        </p:txBody>
      </p:sp>
      <p:sp>
        <p:nvSpPr>
          <p:cNvPr id="19460" name="Text Box 4"/>
          <p:cNvSpPr txBox="1">
            <a:spLocks noChangeArrowheads="1"/>
          </p:cNvSpPr>
          <p:nvPr/>
        </p:nvSpPr>
        <p:spPr bwMode="auto">
          <a:xfrm>
            <a:off x="0" y="320675"/>
            <a:ext cx="4500563" cy="1955800"/>
          </a:xfrm>
          <a:prstGeom prst="rect">
            <a:avLst/>
          </a:prstGeom>
          <a:solidFill>
            <a:srgbClr val="FF99CC"/>
          </a:solidFill>
          <a:ln w="38100">
            <a:solidFill>
              <a:srgbClr val="8000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3000">
                <a:solidFill>
                  <a:schemeClr val="tx1"/>
                </a:solidFill>
                <a:latin typeface="Arial" panose="020B0604020202020204" pitchFamily="34" charset="0"/>
                <a:cs typeface="Arial" panose="020B0604020202020204" pitchFamily="34" charset="0"/>
              </a:defRPr>
            </a:lvl1pPr>
            <a:lvl2pPr marL="742950" indent="-285750" eaLnBrk="0" hangingPunct="0">
              <a:defRPr sz="3000">
                <a:solidFill>
                  <a:schemeClr val="tx1"/>
                </a:solidFill>
                <a:latin typeface="Arial" panose="020B0604020202020204" pitchFamily="34" charset="0"/>
                <a:cs typeface="Arial" panose="020B0604020202020204" pitchFamily="34" charset="0"/>
              </a:defRPr>
            </a:lvl2pPr>
            <a:lvl3pPr marL="1143000" indent="-228600" eaLnBrk="0" hangingPunct="0">
              <a:defRPr sz="3000">
                <a:solidFill>
                  <a:schemeClr val="tx1"/>
                </a:solidFill>
                <a:latin typeface="Arial" panose="020B0604020202020204" pitchFamily="34" charset="0"/>
                <a:cs typeface="Arial" panose="020B0604020202020204" pitchFamily="34" charset="0"/>
              </a:defRPr>
            </a:lvl3pPr>
            <a:lvl4pPr marL="1600200" indent="-228600" eaLnBrk="0" hangingPunct="0">
              <a:defRPr sz="3000">
                <a:solidFill>
                  <a:schemeClr val="tx1"/>
                </a:solidFill>
                <a:latin typeface="Arial" panose="020B0604020202020204" pitchFamily="34" charset="0"/>
                <a:cs typeface="Arial" panose="020B0604020202020204" pitchFamily="34" charset="0"/>
              </a:defRPr>
            </a:lvl4pPr>
            <a:lvl5pPr marL="2057400" indent="-228600" eaLnBrk="0" hangingPunct="0">
              <a:defRPr sz="3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3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3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3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3000">
                <a:solidFill>
                  <a:schemeClr val="tx1"/>
                </a:solidFill>
                <a:latin typeface="Arial" panose="020B0604020202020204" pitchFamily="34" charset="0"/>
                <a:cs typeface="Arial" panose="020B0604020202020204" pitchFamily="34" charset="0"/>
              </a:defRPr>
            </a:lvl9pPr>
          </a:lstStyle>
          <a:p>
            <a:pPr eaLnBrk="1" hangingPunct="1"/>
            <a:r>
              <a:rPr lang="en-GB" altLang="en-US" sz="2400"/>
              <a:t>The speaker sees that the reversal of position puts him in a more powerful position. The seemingly natural order has been restored.</a:t>
            </a:r>
          </a:p>
        </p:txBody>
      </p:sp>
      <p:sp>
        <p:nvSpPr>
          <p:cNvPr id="19461" name="Line 5"/>
          <p:cNvSpPr>
            <a:spLocks noChangeShapeType="1"/>
          </p:cNvSpPr>
          <p:nvPr/>
        </p:nvSpPr>
        <p:spPr bwMode="auto">
          <a:xfrm>
            <a:off x="3708400" y="2276475"/>
            <a:ext cx="1295400" cy="1152525"/>
          </a:xfrm>
          <a:prstGeom prst="line">
            <a:avLst/>
          </a:prstGeom>
          <a:noFill/>
          <a:ln w="57150">
            <a:solidFill>
              <a:srgbClr val="80008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9462" name="Line 6"/>
          <p:cNvSpPr>
            <a:spLocks noChangeShapeType="1"/>
          </p:cNvSpPr>
          <p:nvPr/>
        </p:nvSpPr>
        <p:spPr bwMode="auto">
          <a:xfrm flipH="1">
            <a:off x="5651500" y="4365625"/>
            <a:ext cx="1657350" cy="647700"/>
          </a:xfrm>
          <a:prstGeom prst="line">
            <a:avLst/>
          </a:prstGeom>
          <a:noFill/>
          <a:ln w="57150">
            <a:solidFill>
              <a:srgbClr val="80008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9463" name="Text Box 7"/>
          <p:cNvSpPr txBox="1">
            <a:spLocks noChangeArrowheads="1"/>
          </p:cNvSpPr>
          <p:nvPr/>
        </p:nvSpPr>
        <p:spPr bwMode="auto">
          <a:xfrm>
            <a:off x="466725" y="5588000"/>
            <a:ext cx="8677275" cy="1225550"/>
          </a:xfrm>
          <a:prstGeom prst="rect">
            <a:avLst/>
          </a:prstGeom>
          <a:solidFill>
            <a:srgbClr val="FF99CC"/>
          </a:solidFill>
          <a:ln w="38100">
            <a:solidFill>
              <a:srgbClr val="8000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3000">
                <a:solidFill>
                  <a:schemeClr val="tx1"/>
                </a:solidFill>
                <a:latin typeface="Arial" panose="020B0604020202020204" pitchFamily="34" charset="0"/>
                <a:cs typeface="Arial" panose="020B0604020202020204" pitchFamily="34" charset="0"/>
              </a:defRPr>
            </a:lvl1pPr>
            <a:lvl2pPr marL="742950" indent="-285750" eaLnBrk="0" hangingPunct="0">
              <a:defRPr sz="3000">
                <a:solidFill>
                  <a:schemeClr val="tx1"/>
                </a:solidFill>
                <a:latin typeface="Arial" panose="020B0604020202020204" pitchFamily="34" charset="0"/>
                <a:cs typeface="Arial" panose="020B0604020202020204" pitchFamily="34" charset="0"/>
              </a:defRPr>
            </a:lvl2pPr>
            <a:lvl3pPr marL="1143000" indent="-228600" eaLnBrk="0" hangingPunct="0">
              <a:defRPr sz="3000">
                <a:solidFill>
                  <a:schemeClr val="tx1"/>
                </a:solidFill>
                <a:latin typeface="Arial" panose="020B0604020202020204" pitchFamily="34" charset="0"/>
                <a:cs typeface="Arial" panose="020B0604020202020204" pitchFamily="34" charset="0"/>
              </a:defRPr>
            </a:lvl3pPr>
            <a:lvl4pPr marL="1600200" indent="-228600" eaLnBrk="0" hangingPunct="0">
              <a:defRPr sz="3000">
                <a:solidFill>
                  <a:schemeClr val="tx1"/>
                </a:solidFill>
                <a:latin typeface="Arial" panose="020B0604020202020204" pitchFamily="34" charset="0"/>
                <a:cs typeface="Arial" panose="020B0604020202020204" pitchFamily="34" charset="0"/>
              </a:defRPr>
            </a:lvl4pPr>
            <a:lvl5pPr marL="2057400" indent="-228600" eaLnBrk="0" hangingPunct="0">
              <a:defRPr sz="3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3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3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3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3000">
                <a:solidFill>
                  <a:schemeClr val="tx1"/>
                </a:solidFill>
                <a:latin typeface="Arial" panose="020B0604020202020204" pitchFamily="34" charset="0"/>
                <a:cs typeface="Arial" panose="020B0604020202020204" pitchFamily="34" charset="0"/>
              </a:defRPr>
            </a:lvl9pPr>
          </a:lstStyle>
          <a:p>
            <a:pPr eaLnBrk="1" hangingPunct="1"/>
            <a:r>
              <a:rPr lang="en-GB" altLang="en-US" sz="2400"/>
              <a:t>The word still is significant here as it could have two meanings. It could mean that her head lay without moving or even (more troubling) that it is still there.</a:t>
            </a:r>
          </a:p>
        </p:txBody>
      </p:sp>
      <p:sp>
        <p:nvSpPr>
          <p:cNvPr id="19464" name="Line 8"/>
          <p:cNvSpPr>
            <a:spLocks noChangeShapeType="1"/>
          </p:cNvSpPr>
          <p:nvPr/>
        </p:nvSpPr>
        <p:spPr bwMode="auto">
          <a:xfrm flipH="1">
            <a:off x="4932363" y="1989138"/>
            <a:ext cx="287337" cy="287337"/>
          </a:xfrm>
          <a:prstGeom prst="line">
            <a:avLst/>
          </a:prstGeom>
          <a:noFill/>
          <a:ln w="57150">
            <a:solidFill>
              <a:srgbClr val="80008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9465" name="Text Box 9"/>
          <p:cNvSpPr txBox="1">
            <a:spLocks noChangeArrowheads="1"/>
          </p:cNvSpPr>
          <p:nvPr/>
        </p:nvSpPr>
        <p:spPr bwMode="auto">
          <a:xfrm>
            <a:off x="4643438" y="28575"/>
            <a:ext cx="4500562" cy="2320925"/>
          </a:xfrm>
          <a:prstGeom prst="rect">
            <a:avLst/>
          </a:prstGeom>
          <a:solidFill>
            <a:srgbClr val="FF99CC"/>
          </a:solidFill>
          <a:ln w="38100">
            <a:solidFill>
              <a:srgbClr val="8000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3000">
                <a:solidFill>
                  <a:schemeClr val="tx1"/>
                </a:solidFill>
                <a:latin typeface="Arial" panose="020B0604020202020204" pitchFamily="34" charset="0"/>
                <a:cs typeface="Arial" panose="020B0604020202020204" pitchFamily="34" charset="0"/>
              </a:defRPr>
            </a:lvl1pPr>
            <a:lvl2pPr marL="742950" indent="-285750" eaLnBrk="0" hangingPunct="0">
              <a:defRPr sz="3000">
                <a:solidFill>
                  <a:schemeClr val="tx1"/>
                </a:solidFill>
                <a:latin typeface="Arial" panose="020B0604020202020204" pitchFamily="34" charset="0"/>
                <a:cs typeface="Arial" panose="020B0604020202020204" pitchFamily="34" charset="0"/>
              </a:defRPr>
            </a:lvl2pPr>
            <a:lvl3pPr marL="1143000" indent="-228600" eaLnBrk="0" hangingPunct="0">
              <a:defRPr sz="3000">
                <a:solidFill>
                  <a:schemeClr val="tx1"/>
                </a:solidFill>
                <a:latin typeface="Arial" panose="020B0604020202020204" pitchFamily="34" charset="0"/>
                <a:cs typeface="Arial" panose="020B0604020202020204" pitchFamily="34" charset="0"/>
              </a:defRPr>
            </a:lvl3pPr>
            <a:lvl4pPr marL="1600200" indent="-228600" eaLnBrk="0" hangingPunct="0">
              <a:defRPr sz="3000">
                <a:solidFill>
                  <a:schemeClr val="tx1"/>
                </a:solidFill>
                <a:latin typeface="Arial" panose="020B0604020202020204" pitchFamily="34" charset="0"/>
                <a:cs typeface="Arial" panose="020B0604020202020204" pitchFamily="34" charset="0"/>
              </a:defRPr>
            </a:lvl4pPr>
            <a:lvl5pPr marL="2057400" indent="-228600" eaLnBrk="0" hangingPunct="0">
              <a:defRPr sz="3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3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3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3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3000">
                <a:solidFill>
                  <a:schemeClr val="tx1"/>
                </a:solidFill>
                <a:latin typeface="Arial" panose="020B0604020202020204" pitchFamily="34" charset="0"/>
                <a:cs typeface="Arial" panose="020B0604020202020204" pitchFamily="34" charset="0"/>
              </a:defRPr>
            </a:lvl9pPr>
          </a:lstStyle>
          <a:p>
            <a:pPr eaLnBrk="1" hangingPunct="1"/>
            <a:r>
              <a:rPr lang="en-GB" altLang="en-US" sz="2400"/>
              <a:t>He has reversed the previous position. Porphyria’s head now rests on his shoulder indicating that through his murder of her, he has gained power over the relationship at last.</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2" name="Picture 2" descr="File:Robert Browning Signature.svg">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0175" y="-26988"/>
            <a:ext cx="1317625" cy="68580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483" name="Text Box 3"/>
          <p:cNvSpPr txBox="1">
            <a:spLocks noChangeArrowheads="1"/>
          </p:cNvSpPr>
          <p:nvPr/>
        </p:nvSpPr>
        <p:spPr bwMode="auto">
          <a:xfrm>
            <a:off x="1116013" y="2197100"/>
            <a:ext cx="8208962" cy="9588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3000">
                <a:solidFill>
                  <a:schemeClr val="tx1"/>
                </a:solidFill>
                <a:latin typeface="Arial" panose="020B0604020202020204" pitchFamily="34" charset="0"/>
                <a:cs typeface="Arial" panose="020B0604020202020204" pitchFamily="34" charset="0"/>
              </a:defRPr>
            </a:lvl1pPr>
            <a:lvl2pPr marL="742950" indent="-285750" eaLnBrk="0" hangingPunct="0">
              <a:defRPr sz="3000">
                <a:solidFill>
                  <a:schemeClr val="tx1"/>
                </a:solidFill>
                <a:latin typeface="Arial" panose="020B0604020202020204" pitchFamily="34" charset="0"/>
                <a:cs typeface="Arial" panose="020B0604020202020204" pitchFamily="34" charset="0"/>
              </a:defRPr>
            </a:lvl2pPr>
            <a:lvl3pPr marL="1143000" indent="-228600" eaLnBrk="0" hangingPunct="0">
              <a:defRPr sz="3000">
                <a:solidFill>
                  <a:schemeClr val="tx1"/>
                </a:solidFill>
                <a:latin typeface="Arial" panose="020B0604020202020204" pitchFamily="34" charset="0"/>
                <a:cs typeface="Arial" panose="020B0604020202020204" pitchFamily="34" charset="0"/>
              </a:defRPr>
            </a:lvl3pPr>
            <a:lvl4pPr marL="1600200" indent="-228600" eaLnBrk="0" hangingPunct="0">
              <a:defRPr sz="3000">
                <a:solidFill>
                  <a:schemeClr val="tx1"/>
                </a:solidFill>
                <a:latin typeface="Arial" panose="020B0604020202020204" pitchFamily="34" charset="0"/>
                <a:cs typeface="Arial" panose="020B0604020202020204" pitchFamily="34" charset="0"/>
              </a:defRPr>
            </a:lvl4pPr>
            <a:lvl5pPr marL="2057400" indent="-228600" eaLnBrk="0" hangingPunct="0">
              <a:defRPr sz="3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3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3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3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3000">
                <a:solidFill>
                  <a:schemeClr val="tx1"/>
                </a:solidFill>
                <a:latin typeface="Arial" panose="020B0604020202020204" pitchFamily="34" charset="0"/>
                <a:cs typeface="Arial" panose="020B0604020202020204" pitchFamily="34" charset="0"/>
              </a:defRPr>
            </a:lvl9pPr>
          </a:lstStyle>
          <a:p>
            <a:pPr eaLnBrk="1" hangingPunct="1"/>
            <a:r>
              <a:rPr lang="en-GB" altLang="en-US" b="1">
                <a:latin typeface="Comic Sans MS" panose="030F0702030302020204" pitchFamily="66" charset="0"/>
              </a:rPr>
              <a:t>So glad it has its utmost will,</a:t>
            </a:r>
            <a:br>
              <a:rPr lang="en-GB" altLang="en-US" b="1">
                <a:latin typeface="Comic Sans MS" panose="030F0702030302020204" pitchFamily="66" charset="0"/>
              </a:rPr>
            </a:br>
            <a:endParaRPr lang="en-GB" altLang="en-US" b="1">
              <a:latin typeface="Comic Sans MS" panose="030F0702030302020204" pitchFamily="66" charset="0"/>
            </a:endParaRPr>
          </a:p>
          <a:p>
            <a:pPr eaLnBrk="1" hangingPunct="1"/>
            <a:r>
              <a:rPr lang="en-GB" altLang="en-US" b="1">
                <a:latin typeface="Comic Sans MS" panose="030F0702030302020204" pitchFamily="66" charset="0"/>
              </a:rPr>
              <a:t>That all it scorned at once is fled,</a:t>
            </a:r>
            <a:br>
              <a:rPr lang="en-GB" altLang="en-US" b="1">
                <a:latin typeface="Comic Sans MS" panose="030F0702030302020204" pitchFamily="66" charset="0"/>
              </a:rPr>
            </a:br>
            <a:endParaRPr lang="en-GB" altLang="en-US" b="1">
              <a:latin typeface="Comic Sans MS" panose="030F0702030302020204" pitchFamily="66" charset="0"/>
            </a:endParaRPr>
          </a:p>
          <a:p>
            <a:pPr eaLnBrk="1" hangingPunct="1"/>
            <a:r>
              <a:rPr lang="en-GB" altLang="en-US" b="1">
                <a:latin typeface="Comic Sans MS" panose="030F0702030302020204" pitchFamily="66" charset="0"/>
              </a:rPr>
              <a:t>And I, its love, am gained instead!</a:t>
            </a:r>
            <a:br>
              <a:rPr lang="en-GB" altLang="en-US" b="1">
                <a:latin typeface="Comic Sans MS" panose="030F0702030302020204" pitchFamily="66" charset="0"/>
              </a:rPr>
            </a:br>
            <a:r>
              <a:rPr lang="en-GB" altLang="en-US" b="1"/>
              <a:t/>
            </a:r>
            <a:br>
              <a:rPr lang="en-GB" altLang="en-US" b="1"/>
            </a:br>
            <a:r>
              <a:rPr lang="en-GB" altLang="en-US" b="1"/>
              <a:t/>
            </a:r>
            <a:br>
              <a:rPr lang="en-GB" altLang="en-US" b="1"/>
            </a:br>
            <a:r>
              <a:rPr lang="en-GB" altLang="en-US" b="1">
                <a:latin typeface="Comic Sans MS" panose="030F0702030302020204" pitchFamily="66" charset="0"/>
              </a:rPr>
              <a:t/>
            </a:r>
            <a:br>
              <a:rPr lang="en-GB" altLang="en-US" b="1">
                <a:latin typeface="Comic Sans MS" panose="030F0702030302020204" pitchFamily="66" charset="0"/>
              </a:rPr>
            </a:br>
            <a:r>
              <a:rPr lang="en-GB" altLang="en-US" b="1"/>
              <a:t/>
            </a:r>
            <a:br>
              <a:rPr lang="en-GB" altLang="en-US" b="1"/>
            </a:br>
            <a:r>
              <a:rPr lang="en-GB" altLang="en-US" b="1">
                <a:latin typeface="Comic Sans MS" panose="030F0702030302020204" pitchFamily="66" charset="0"/>
              </a:rPr>
              <a:t/>
            </a:r>
            <a:br>
              <a:rPr lang="en-GB" altLang="en-US" b="1">
                <a:latin typeface="Comic Sans MS" panose="030F0702030302020204" pitchFamily="66" charset="0"/>
              </a:rPr>
            </a:br>
            <a:r>
              <a:rPr lang="en-GB" altLang="en-US" b="1"/>
              <a:t/>
            </a:r>
            <a:br>
              <a:rPr lang="en-GB" altLang="en-US" b="1"/>
            </a:br>
            <a:r>
              <a:rPr lang="en-GB" altLang="en-US" b="1"/>
              <a:t/>
            </a:r>
            <a:br>
              <a:rPr lang="en-GB" altLang="en-US" b="1"/>
            </a:br>
            <a:r>
              <a:rPr lang="en-GB" altLang="en-US" sz="1800" b="1"/>
              <a:t/>
            </a:r>
            <a:br>
              <a:rPr lang="en-GB" altLang="en-US" sz="1800" b="1"/>
            </a:br>
            <a:r>
              <a:rPr lang="en-GB" altLang="en-US" b="1">
                <a:latin typeface="Comic Sans MS" panose="030F0702030302020204" pitchFamily="66" charset="0"/>
              </a:rPr>
              <a:t/>
            </a:r>
            <a:br>
              <a:rPr lang="en-GB" altLang="en-US" b="1">
                <a:latin typeface="Comic Sans MS" panose="030F0702030302020204" pitchFamily="66" charset="0"/>
              </a:rPr>
            </a:br>
            <a:r>
              <a:rPr lang="en-GB" altLang="en-US" sz="1800" b="1"/>
              <a:t/>
            </a:r>
            <a:br>
              <a:rPr lang="en-GB" altLang="en-US" sz="1800" b="1"/>
            </a:br>
            <a:r>
              <a:rPr lang="en-GB" altLang="en-US" sz="2900" b="1">
                <a:latin typeface="Comic Sans MS" panose="030F0702030302020204" pitchFamily="66" charset="0"/>
              </a:rPr>
              <a:t/>
            </a:r>
            <a:br>
              <a:rPr lang="en-GB" altLang="en-US" sz="2900" b="1">
                <a:latin typeface="Comic Sans MS" panose="030F0702030302020204" pitchFamily="66" charset="0"/>
              </a:rPr>
            </a:br>
            <a:r>
              <a:rPr lang="en-GB" altLang="en-US" sz="1800" b="1"/>
              <a:t/>
            </a:r>
            <a:br>
              <a:rPr lang="en-GB" altLang="en-US" sz="1800" b="1"/>
            </a:br>
            <a:r>
              <a:rPr lang="en-GB" altLang="en-US" sz="1800" b="1"/>
              <a:t/>
            </a:r>
            <a:br>
              <a:rPr lang="en-GB" altLang="en-US" sz="1800" b="1"/>
            </a:br>
            <a:r>
              <a:rPr lang="en-GB" altLang="en-US" b="1">
                <a:latin typeface="Comic Sans MS" panose="030F0702030302020204" pitchFamily="66" charset="0"/>
              </a:rPr>
              <a:t/>
            </a:r>
            <a:br>
              <a:rPr lang="en-GB" altLang="en-US" b="1">
                <a:latin typeface="Comic Sans MS" panose="030F0702030302020204" pitchFamily="66" charset="0"/>
              </a:rPr>
            </a:br>
            <a:r>
              <a:rPr lang="en-GB" altLang="en-US" sz="1800" b="1"/>
              <a:t/>
            </a:r>
            <a:br>
              <a:rPr lang="en-GB" altLang="en-US" sz="1800" b="1"/>
            </a:br>
            <a:r>
              <a:rPr lang="en-GB" altLang="en-US">
                <a:latin typeface="Comic Sans MS" panose="030F0702030302020204" pitchFamily="66" charset="0"/>
              </a:rPr>
              <a:t/>
            </a:r>
            <a:br>
              <a:rPr lang="en-GB" altLang="en-US">
                <a:latin typeface="Comic Sans MS" panose="030F0702030302020204" pitchFamily="66" charset="0"/>
              </a:rPr>
            </a:br>
            <a:r>
              <a:rPr lang="en-GB" altLang="en-US" sz="1800"/>
              <a:t/>
            </a:r>
            <a:br>
              <a:rPr lang="en-GB" altLang="en-US" sz="1800"/>
            </a:br>
            <a:r>
              <a:rPr lang="en-GB" altLang="en-US" sz="1800"/>
              <a:t/>
            </a:r>
            <a:br>
              <a:rPr lang="en-GB" altLang="en-US" sz="1800"/>
            </a:br>
            <a:endParaRPr lang="en-GB" altLang="en-US" sz="1800"/>
          </a:p>
        </p:txBody>
      </p:sp>
      <p:sp>
        <p:nvSpPr>
          <p:cNvPr id="20484" name="Text Box 4"/>
          <p:cNvSpPr txBox="1">
            <a:spLocks noChangeArrowheads="1"/>
          </p:cNvSpPr>
          <p:nvPr/>
        </p:nvSpPr>
        <p:spPr bwMode="auto">
          <a:xfrm>
            <a:off x="0" y="320675"/>
            <a:ext cx="4500563" cy="1955800"/>
          </a:xfrm>
          <a:prstGeom prst="rect">
            <a:avLst/>
          </a:prstGeom>
          <a:solidFill>
            <a:srgbClr val="FF99CC"/>
          </a:solidFill>
          <a:ln w="38100">
            <a:solidFill>
              <a:srgbClr val="8000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3000">
                <a:solidFill>
                  <a:schemeClr val="tx1"/>
                </a:solidFill>
                <a:latin typeface="Arial" panose="020B0604020202020204" pitchFamily="34" charset="0"/>
                <a:cs typeface="Arial" panose="020B0604020202020204" pitchFamily="34" charset="0"/>
              </a:defRPr>
            </a:lvl1pPr>
            <a:lvl2pPr marL="742950" indent="-285750" eaLnBrk="0" hangingPunct="0">
              <a:defRPr sz="3000">
                <a:solidFill>
                  <a:schemeClr val="tx1"/>
                </a:solidFill>
                <a:latin typeface="Arial" panose="020B0604020202020204" pitchFamily="34" charset="0"/>
                <a:cs typeface="Arial" panose="020B0604020202020204" pitchFamily="34" charset="0"/>
              </a:defRPr>
            </a:lvl2pPr>
            <a:lvl3pPr marL="1143000" indent="-228600" eaLnBrk="0" hangingPunct="0">
              <a:defRPr sz="3000">
                <a:solidFill>
                  <a:schemeClr val="tx1"/>
                </a:solidFill>
                <a:latin typeface="Arial" panose="020B0604020202020204" pitchFamily="34" charset="0"/>
                <a:cs typeface="Arial" panose="020B0604020202020204" pitchFamily="34" charset="0"/>
              </a:defRPr>
            </a:lvl3pPr>
            <a:lvl4pPr marL="1600200" indent="-228600" eaLnBrk="0" hangingPunct="0">
              <a:defRPr sz="3000">
                <a:solidFill>
                  <a:schemeClr val="tx1"/>
                </a:solidFill>
                <a:latin typeface="Arial" panose="020B0604020202020204" pitchFamily="34" charset="0"/>
                <a:cs typeface="Arial" panose="020B0604020202020204" pitchFamily="34" charset="0"/>
              </a:defRPr>
            </a:lvl4pPr>
            <a:lvl5pPr marL="2057400" indent="-228600" eaLnBrk="0" hangingPunct="0">
              <a:defRPr sz="3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3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3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3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3000">
                <a:solidFill>
                  <a:schemeClr val="tx1"/>
                </a:solidFill>
                <a:latin typeface="Arial" panose="020B0604020202020204" pitchFamily="34" charset="0"/>
                <a:cs typeface="Arial" panose="020B0604020202020204" pitchFamily="34" charset="0"/>
              </a:defRPr>
            </a:lvl9pPr>
          </a:lstStyle>
          <a:p>
            <a:pPr eaLnBrk="1" hangingPunct="1"/>
            <a:r>
              <a:rPr lang="en-GB" altLang="en-US" sz="2400"/>
              <a:t>Delusion of the speaker who seems to believe that this is what both he and Porphyria always wanted. He sees their life as perfect now.</a:t>
            </a:r>
          </a:p>
        </p:txBody>
      </p:sp>
      <p:sp>
        <p:nvSpPr>
          <p:cNvPr id="20485" name="Line 5"/>
          <p:cNvSpPr>
            <a:spLocks noChangeShapeType="1"/>
          </p:cNvSpPr>
          <p:nvPr/>
        </p:nvSpPr>
        <p:spPr bwMode="auto">
          <a:xfrm>
            <a:off x="3708400" y="2276475"/>
            <a:ext cx="1655763" cy="360363"/>
          </a:xfrm>
          <a:prstGeom prst="line">
            <a:avLst/>
          </a:prstGeom>
          <a:noFill/>
          <a:ln w="57150">
            <a:solidFill>
              <a:srgbClr val="80008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20486" name="Line 6"/>
          <p:cNvSpPr>
            <a:spLocks noChangeShapeType="1"/>
          </p:cNvSpPr>
          <p:nvPr/>
        </p:nvSpPr>
        <p:spPr bwMode="auto">
          <a:xfrm flipH="1">
            <a:off x="5651500" y="4365625"/>
            <a:ext cx="1657350" cy="647700"/>
          </a:xfrm>
          <a:prstGeom prst="line">
            <a:avLst/>
          </a:prstGeom>
          <a:noFill/>
          <a:ln w="57150">
            <a:solidFill>
              <a:srgbClr val="80008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20487" name="Text Box 7"/>
          <p:cNvSpPr txBox="1">
            <a:spLocks noChangeArrowheads="1"/>
          </p:cNvSpPr>
          <p:nvPr/>
        </p:nvSpPr>
        <p:spPr bwMode="auto">
          <a:xfrm>
            <a:off x="466725" y="5013325"/>
            <a:ext cx="8677275" cy="1225550"/>
          </a:xfrm>
          <a:prstGeom prst="rect">
            <a:avLst/>
          </a:prstGeom>
          <a:solidFill>
            <a:srgbClr val="FF99CC"/>
          </a:solidFill>
          <a:ln w="38100">
            <a:solidFill>
              <a:srgbClr val="8000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3000">
                <a:solidFill>
                  <a:schemeClr val="tx1"/>
                </a:solidFill>
                <a:latin typeface="Arial" panose="020B0604020202020204" pitchFamily="34" charset="0"/>
                <a:cs typeface="Arial" panose="020B0604020202020204" pitchFamily="34" charset="0"/>
              </a:defRPr>
            </a:lvl1pPr>
            <a:lvl2pPr marL="742950" indent="-285750" eaLnBrk="0" hangingPunct="0">
              <a:defRPr sz="3000">
                <a:solidFill>
                  <a:schemeClr val="tx1"/>
                </a:solidFill>
                <a:latin typeface="Arial" panose="020B0604020202020204" pitchFamily="34" charset="0"/>
                <a:cs typeface="Arial" panose="020B0604020202020204" pitchFamily="34" charset="0"/>
              </a:defRPr>
            </a:lvl2pPr>
            <a:lvl3pPr marL="1143000" indent="-228600" eaLnBrk="0" hangingPunct="0">
              <a:defRPr sz="3000">
                <a:solidFill>
                  <a:schemeClr val="tx1"/>
                </a:solidFill>
                <a:latin typeface="Arial" panose="020B0604020202020204" pitchFamily="34" charset="0"/>
                <a:cs typeface="Arial" panose="020B0604020202020204" pitchFamily="34" charset="0"/>
              </a:defRPr>
            </a:lvl3pPr>
            <a:lvl4pPr marL="1600200" indent="-228600" eaLnBrk="0" hangingPunct="0">
              <a:defRPr sz="3000">
                <a:solidFill>
                  <a:schemeClr val="tx1"/>
                </a:solidFill>
                <a:latin typeface="Arial" panose="020B0604020202020204" pitchFamily="34" charset="0"/>
                <a:cs typeface="Arial" panose="020B0604020202020204" pitchFamily="34" charset="0"/>
              </a:defRPr>
            </a:lvl4pPr>
            <a:lvl5pPr marL="2057400" indent="-228600" eaLnBrk="0" hangingPunct="0">
              <a:defRPr sz="3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3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3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3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3000">
                <a:solidFill>
                  <a:schemeClr val="tx1"/>
                </a:solidFill>
                <a:latin typeface="Arial" panose="020B0604020202020204" pitchFamily="34" charset="0"/>
                <a:cs typeface="Arial" panose="020B0604020202020204" pitchFamily="34" charset="0"/>
              </a:defRPr>
            </a:lvl9pPr>
          </a:lstStyle>
          <a:p>
            <a:pPr eaLnBrk="1" hangingPunct="1"/>
            <a:r>
              <a:rPr lang="en-GB" altLang="en-US" sz="2400"/>
              <a:t>The speaker genuinely believes that he has helped Porphyria to gain what it is that she always wanted. He believes that she is fortunate to have him.</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4"/>
          <p:cNvSpPr txBox="1">
            <a:spLocks noChangeArrowheads="1"/>
          </p:cNvSpPr>
          <p:nvPr/>
        </p:nvSpPr>
        <p:spPr bwMode="auto">
          <a:xfrm>
            <a:off x="395288" y="1484313"/>
            <a:ext cx="5543550" cy="4838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3000">
                <a:solidFill>
                  <a:schemeClr val="tx1"/>
                </a:solidFill>
                <a:latin typeface="Arial" panose="020B0604020202020204" pitchFamily="34" charset="0"/>
                <a:cs typeface="Arial" panose="020B0604020202020204" pitchFamily="34" charset="0"/>
              </a:defRPr>
            </a:lvl1pPr>
            <a:lvl2pPr marL="742950" indent="-285750" eaLnBrk="0" hangingPunct="0">
              <a:defRPr sz="3000">
                <a:solidFill>
                  <a:schemeClr val="tx1"/>
                </a:solidFill>
                <a:latin typeface="Arial" panose="020B0604020202020204" pitchFamily="34" charset="0"/>
                <a:cs typeface="Arial" panose="020B0604020202020204" pitchFamily="34" charset="0"/>
              </a:defRPr>
            </a:lvl2pPr>
            <a:lvl3pPr marL="1143000" indent="-228600" eaLnBrk="0" hangingPunct="0">
              <a:defRPr sz="3000">
                <a:solidFill>
                  <a:schemeClr val="tx1"/>
                </a:solidFill>
                <a:latin typeface="Arial" panose="020B0604020202020204" pitchFamily="34" charset="0"/>
                <a:cs typeface="Arial" panose="020B0604020202020204" pitchFamily="34" charset="0"/>
              </a:defRPr>
            </a:lvl3pPr>
            <a:lvl4pPr marL="1600200" indent="-228600" eaLnBrk="0" hangingPunct="0">
              <a:defRPr sz="3000">
                <a:solidFill>
                  <a:schemeClr val="tx1"/>
                </a:solidFill>
                <a:latin typeface="Arial" panose="020B0604020202020204" pitchFamily="34" charset="0"/>
                <a:cs typeface="Arial" panose="020B0604020202020204" pitchFamily="34" charset="0"/>
              </a:defRPr>
            </a:lvl4pPr>
            <a:lvl5pPr marL="2057400" indent="-228600" eaLnBrk="0" hangingPunct="0">
              <a:defRPr sz="3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3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3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3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3000">
                <a:solidFill>
                  <a:schemeClr val="tx1"/>
                </a:solidFill>
                <a:latin typeface="Arial" panose="020B0604020202020204" pitchFamily="34" charset="0"/>
                <a:cs typeface="Arial" panose="020B0604020202020204" pitchFamily="34" charset="0"/>
              </a:defRPr>
            </a:lvl9pPr>
          </a:lstStyle>
          <a:p>
            <a:pPr eaLnBrk="1" hangingPunct="1"/>
            <a:r>
              <a:rPr lang="en-GB" altLang="en-US" sz="2400" b="1" u="sng"/>
              <a:t>Critical Essay Exam Preparation</a:t>
            </a:r>
          </a:p>
          <a:p>
            <a:pPr eaLnBrk="1" hangingPunct="1"/>
            <a:endParaRPr lang="en-GB" altLang="en-US" sz="2400" b="1" u="sng"/>
          </a:p>
          <a:p>
            <a:pPr eaLnBrk="1" hangingPunct="1"/>
            <a:r>
              <a:rPr lang="en-GB" altLang="en-US" sz="2400" b="1">
                <a:latin typeface="Comic Sans MS" panose="030F0702030302020204" pitchFamily="66" charset="0"/>
              </a:rPr>
              <a:t>This presentation will look closely at the poem and consider how you should aim to tackle a variety of questions.</a:t>
            </a:r>
          </a:p>
          <a:p>
            <a:pPr eaLnBrk="1" hangingPunct="1"/>
            <a:endParaRPr lang="en-GB" altLang="en-US" sz="2400" b="1">
              <a:latin typeface="Comic Sans MS" panose="030F0702030302020204" pitchFamily="66" charset="0"/>
            </a:endParaRPr>
          </a:p>
          <a:p>
            <a:pPr eaLnBrk="1" hangingPunct="1"/>
            <a:r>
              <a:rPr lang="en-GB" altLang="en-US" sz="2400" b="1">
                <a:solidFill>
                  <a:srgbClr val="0000FF"/>
                </a:solidFill>
                <a:latin typeface="Comic Sans MS" panose="030F0702030302020204" pitchFamily="66" charset="0"/>
              </a:rPr>
              <a:t>Remember! You should be aiming to plan these essays independently. Look at the questions and ask yourself…</a:t>
            </a:r>
          </a:p>
          <a:p>
            <a:pPr eaLnBrk="1" hangingPunct="1"/>
            <a:endParaRPr lang="en-GB" altLang="en-US" sz="2400" b="1">
              <a:solidFill>
                <a:srgbClr val="0000FF"/>
              </a:solidFill>
              <a:latin typeface="Comic Sans MS" panose="030F0702030302020204" pitchFamily="66" charset="0"/>
            </a:endParaRPr>
          </a:p>
          <a:p>
            <a:pPr eaLnBrk="1" hangingPunct="1"/>
            <a:r>
              <a:rPr lang="en-GB" altLang="en-US" sz="2400" b="1">
                <a:solidFill>
                  <a:srgbClr val="0000FF"/>
                </a:solidFill>
                <a:latin typeface="Comic Sans MS" panose="030F0702030302020204" pitchFamily="66" charset="0"/>
              </a:rPr>
              <a:t>‘Could I answer this?’</a:t>
            </a:r>
          </a:p>
        </p:txBody>
      </p:sp>
      <p:sp>
        <p:nvSpPr>
          <p:cNvPr id="3075" name="WordArt 5"/>
          <p:cNvSpPr>
            <a:spLocks noChangeArrowheads="1" noChangeShapeType="1" noTextEdit="1"/>
          </p:cNvSpPr>
          <p:nvPr/>
        </p:nvSpPr>
        <p:spPr bwMode="auto">
          <a:xfrm>
            <a:off x="900113" y="0"/>
            <a:ext cx="7561262" cy="1052513"/>
          </a:xfrm>
          <a:prstGeom prst="rect">
            <a:avLst/>
          </a:prstGeom>
        </p:spPr>
        <p:txBody>
          <a:bodyPr wrap="none" fromWordArt="1">
            <a:prstTxWarp prst="textPlain">
              <a:avLst>
                <a:gd name="adj" fmla="val 50000"/>
              </a:avLst>
            </a:prstTxWarp>
          </a:bodyPr>
          <a:lstStyle/>
          <a:p>
            <a:pPr algn="ctr"/>
            <a:r>
              <a:rPr lang="en-GB" sz="3600" kern="10">
                <a:ln w="9525">
                  <a:solidFill>
                    <a:srgbClr val="000000"/>
                  </a:solidFill>
                  <a:round/>
                  <a:headEnd/>
                  <a:tailEnd/>
                </a:ln>
                <a:solidFill>
                  <a:srgbClr val="800080"/>
                </a:solidFill>
                <a:latin typeface="Monotype Corsiva" panose="03010101010201010101" pitchFamily="66" charset="0"/>
              </a:rPr>
              <a:t>'Porphyria's Lover' by Robert Browning</a:t>
            </a:r>
          </a:p>
        </p:txBody>
      </p:sp>
      <p:pic>
        <p:nvPicPr>
          <p:cNvPr id="3076" name="Picture 6" descr="File:Robert Browning 1865.jpg">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67400" y="2276475"/>
            <a:ext cx="2776538" cy="3762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6" name="Picture 2" descr="File:Robert Browning Signature.svg">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0175" y="-26988"/>
            <a:ext cx="1317625" cy="68580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507" name="Text Box 3"/>
          <p:cNvSpPr txBox="1">
            <a:spLocks noChangeArrowheads="1"/>
          </p:cNvSpPr>
          <p:nvPr/>
        </p:nvSpPr>
        <p:spPr bwMode="auto">
          <a:xfrm>
            <a:off x="1116013" y="2197100"/>
            <a:ext cx="8208962" cy="10045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3000">
                <a:solidFill>
                  <a:schemeClr val="tx1"/>
                </a:solidFill>
                <a:latin typeface="Arial" panose="020B0604020202020204" pitchFamily="34" charset="0"/>
                <a:cs typeface="Arial" panose="020B0604020202020204" pitchFamily="34" charset="0"/>
              </a:defRPr>
            </a:lvl1pPr>
            <a:lvl2pPr marL="742950" indent="-285750" eaLnBrk="0" hangingPunct="0">
              <a:defRPr sz="3000">
                <a:solidFill>
                  <a:schemeClr val="tx1"/>
                </a:solidFill>
                <a:latin typeface="Arial" panose="020B0604020202020204" pitchFamily="34" charset="0"/>
                <a:cs typeface="Arial" panose="020B0604020202020204" pitchFamily="34" charset="0"/>
              </a:defRPr>
            </a:lvl2pPr>
            <a:lvl3pPr marL="1143000" indent="-228600" eaLnBrk="0" hangingPunct="0">
              <a:defRPr sz="3000">
                <a:solidFill>
                  <a:schemeClr val="tx1"/>
                </a:solidFill>
                <a:latin typeface="Arial" panose="020B0604020202020204" pitchFamily="34" charset="0"/>
                <a:cs typeface="Arial" panose="020B0604020202020204" pitchFamily="34" charset="0"/>
              </a:defRPr>
            </a:lvl3pPr>
            <a:lvl4pPr marL="1600200" indent="-228600" eaLnBrk="0" hangingPunct="0">
              <a:defRPr sz="3000">
                <a:solidFill>
                  <a:schemeClr val="tx1"/>
                </a:solidFill>
                <a:latin typeface="Arial" panose="020B0604020202020204" pitchFamily="34" charset="0"/>
                <a:cs typeface="Arial" panose="020B0604020202020204" pitchFamily="34" charset="0"/>
              </a:defRPr>
            </a:lvl4pPr>
            <a:lvl5pPr marL="2057400" indent="-228600" eaLnBrk="0" hangingPunct="0">
              <a:defRPr sz="3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3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3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3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3000">
                <a:solidFill>
                  <a:schemeClr val="tx1"/>
                </a:solidFill>
                <a:latin typeface="Arial" panose="020B0604020202020204" pitchFamily="34" charset="0"/>
                <a:cs typeface="Arial" panose="020B0604020202020204" pitchFamily="34" charset="0"/>
              </a:defRPr>
            </a:lvl9pPr>
          </a:lstStyle>
          <a:p>
            <a:pPr eaLnBrk="1" hangingPunct="1"/>
            <a:r>
              <a:rPr lang="en-GB" altLang="en-US" b="1">
                <a:latin typeface="Comic Sans MS" panose="030F0702030302020204" pitchFamily="66" charset="0"/>
              </a:rPr>
              <a:t>Porphyria's love: she guessed not how</a:t>
            </a:r>
            <a:br>
              <a:rPr lang="en-GB" altLang="en-US" b="1">
                <a:latin typeface="Comic Sans MS" panose="030F0702030302020204" pitchFamily="66" charset="0"/>
              </a:rPr>
            </a:br>
            <a:endParaRPr lang="en-GB" altLang="en-US" b="1">
              <a:latin typeface="Comic Sans MS" panose="030F0702030302020204" pitchFamily="66" charset="0"/>
            </a:endParaRPr>
          </a:p>
          <a:p>
            <a:pPr eaLnBrk="1" hangingPunct="1"/>
            <a:r>
              <a:rPr lang="en-GB" altLang="en-US" b="1">
                <a:latin typeface="Comic Sans MS" panose="030F0702030302020204" pitchFamily="66" charset="0"/>
              </a:rPr>
              <a:t>Her darling one wish would be heard.</a:t>
            </a:r>
            <a:br>
              <a:rPr lang="en-GB" altLang="en-US" b="1">
                <a:latin typeface="Comic Sans MS" panose="030F0702030302020204" pitchFamily="66" charset="0"/>
              </a:rPr>
            </a:br>
            <a:endParaRPr lang="en-GB" altLang="en-US" b="1">
              <a:latin typeface="Comic Sans MS" panose="030F0702030302020204" pitchFamily="66" charset="0"/>
            </a:endParaRPr>
          </a:p>
          <a:p>
            <a:pPr eaLnBrk="1" hangingPunct="1"/>
            <a:r>
              <a:rPr lang="en-GB" altLang="en-US" b="1">
                <a:latin typeface="Comic Sans MS" panose="030F0702030302020204" pitchFamily="66" charset="0"/>
              </a:rPr>
              <a:t>And thus we sit together now,</a:t>
            </a:r>
            <a:br>
              <a:rPr lang="en-GB" altLang="en-US" b="1">
                <a:latin typeface="Comic Sans MS" panose="030F0702030302020204" pitchFamily="66" charset="0"/>
              </a:rPr>
            </a:br>
            <a:r>
              <a:rPr lang="en-GB" altLang="en-US" b="1"/>
              <a:t/>
            </a:r>
            <a:br>
              <a:rPr lang="en-GB" altLang="en-US" b="1"/>
            </a:br>
            <a:r>
              <a:rPr lang="en-GB" altLang="en-US" b="1"/>
              <a:t/>
            </a:r>
            <a:br>
              <a:rPr lang="en-GB" altLang="en-US" b="1"/>
            </a:br>
            <a:r>
              <a:rPr lang="en-GB" altLang="en-US" b="1"/>
              <a:t/>
            </a:r>
            <a:br>
              <a:rPr lang="en-GB" altLang="en-US" b="1"/>
            </a:br>
            <a:r>
              <a:rPr lang="en-GB" altLang="en-US" b="1">
                <a:latin typeface="Comic Sans MS" panose="030F0702030302020204" pitchFamily="66" charset="0"/>
              </a:rPr>
              <a:t/>
            </a:r>
            <a:br>
              <a:rPr lang="en-GB" altLang="en-US" b="1">
                <a:latin typeface="Comic Sans MS" panose="030F0702030302020204" pitchFamily="66" charset="0"/>
              </a:rPr>
            </a:br>
            <a:r>
              <a:rPr lang="en-GB" altLang="en-US" b="1"/>
              <a:t/>
            </a:r>
            <a:br>
              <a:rPr lang="en-GB" altLang="en-US" b="1"/>
            </a:br>
            <a:r>
              <a:rPr lang="en-GB" altLang="en-US" b="1">
                <a:latin typeface="Comic Sans MS" panose="030F0702030302020204" pitchFamily="66" charset="0"/>
              </a:rPr>
              <a:t/>
            </a:r>
            <a:br>
              <a:rPr lang="en-GB" altLang="en-US" b="1">
                <a:latin typeface="Comic Sans MS" panose="030F0702030302020204" pitchFamily="66" charset="0"/>
              </a:rPr>
            </a:br>
            <a:r>
              <a:rPr lang="en-GB" altLang="en-US" b="1"/>
              <a:t/>
            </a:r>
            <a:br>
              <a:rPr lang="en-GB" altLang="en-US" b="1"/>
            </a:br>
            <a:r>
              <a:rPr lang="en-GB" altLang="en-US" b="1"/>
              <a:t/>
            </a:r>
            <a:br>
              <a:rPr lang="en-GB" altLang="en-US" b="1"/>
            </a:br>
            <a:r>
              <a:rPr lang="en-GB" altLang="en-US" sz="1800" b="1"/>
              <a:t/>
            </a:r>
            <a:br>
              <a:rPr lang="en-GB" altLang="en-US" sz="1800" b="1"/>
            </a:br>
            <a:r>
              <a:rPr lang="en-GB" altLang="en-US" b="1">
                <a:latin typeface="Comic Sans MS" panose="030F0702030302020204" pitchFamily="66" charset="0"/>
              </a:rPr>
              <a:t/>
            </a:r>
            <a:br>
              <a:rPr lang="en-GB" altLang="en-US" b="1">
                <a:latin typeface="Comic Sans MS" panose="030F0702030302020204" pitchFamily="66" charset="0"/>
              </a:rPr>
            </a:br>
            <a:r>
              <a:rPr lang="en-GB" altLang="en-US" sz="1800" b="1"/>
              <a:t/>
            </a:r>
            <a:br>
              <a:rPr lang="en-GB" altLang="en-US" sz="1800" b="1"/>
            </a:br>
            <a:r>
              <a:rPr lang="en-GB" altLang="en-US" sz="2900" b="1">
                <a:latin typeface="Comic Sans MS" panose="030F0702030302020204" pitchFamily="66" charset="0"/>
              </a:rPr>
              <a:t/>
            </a:r>
            <a:br>
              <a:rPr lang="en-GB" altLang="en-US" sz="2900" b="1">
                <a:latin typeface="Comic Sans MS" panose="030F0702030302020204" pitchFamily="66" charset="0"/>
              </a:rPr>
            </a:br>
            <a:r>
              <a:rPr lang="en-GB" altLang="en-US" sz="1800" b="1"/>
              <a:t/>
            </a:r>
            <a:br>
              <a:rPr lang="en-GB" altLang="en-US" sz="1800" b="1"/>
            </a:br>
            <a:r>
              <a:rPr lang="en-GB" altLang="en-US" sz="1800" b="1"/>
              <a:t/>
            </a:r>
            <a:br>
              <a:rPr lang="en-GB" altLang="en-US" sz="1800" b="1"/>
            </a:br>
            <a:r>
              <a:rPr lang="en-GB" altLang="en-US" b="1">
                <a:latin typeface="Comic Sans MS" panose="030F0702030302020204" pitchFamily="66" charset="0"/>
              </a:rPr>
              <a:t/>
            </a:r>
            <a:br>
              <a:rPr lang="en-GB" altLang="en-US" b="1">
                <a:latin typeface="Comic Sans MS" panose="030F0702030302020204" pitchFamily="66" charset="0"/>
              </a:rPr>
            </a:br>
            <a:r>
              <a:rPr lang="en-GB" altLang="en-US" sz="1800" b="1"/>
              <a:t/>
            </a:r>
            <a:br>
              <a:rPr lang="en-GB" altLang="en-US" sz="1800" b="1"/>
            </a:br>
            <a:r>
              <a:rPr lang="en-GB" altLang="en-US">
                <a:latin typeface="Comic Sans MS" panose="030F0702030302020204" pitchFamily="66" charset="0"/>
              </a:rPr>
              <a:t/>
            </a:r>
            <a:br>
              <a:rPr lang="en-GB" altLang="en-US">
                <a:latin typeface="Comic Sans MS" panose="030F0702030302020204" pitchFamily="66" charset="0"/>
              </a:rPr>
            </a:br>
            <a:r>
              <a:rPr lang="en-GB" altLang="en-US" sz="1800"/>
              <a:t/>
            </a:r>
            <a:br>
              <a:rPr lang="en-GB" altLang="en-US" sz="1800"/>
            </a:br>
            <a:r>
              <a:rPr lang="en-GB" altLang="en-US" sz="1800"/>
              <a:t/>
            </a:r>
            <a:br>
              <a:rPr lang="en-GB" altLang="en-US" sz="1800"/>
            </a:br>
            <a:endParaRPr lang="en-GB" altLang="en-US" sz="1800"/>
          </a:p>
        </p:txBody>
      </p:sp>
      <p:sp>
        <p:nvSpPr>
          <p:cNvPr id="21508" name="Text Box 4"/>
          <p:cNvSpPr txBox="1">
            <a:spLocks noChangeArrowheads="1"/>
          </p:cNvSpPr>
          <p:nvPr/>
        </p:nvSpPr>
        <p:spPr bwMode="auto">
          <a:xfrm>
            <a:off x="0" y="320675"/>
            <a:ext cx="4500563" cy="1955800"/>
          </a:xfrm>
          <a:prstGeom prst="rect">
            <a:avLst/>
          </a:prstGeom>
          <a:solidFill>
            <a:srgbClr val="FF99CC"/>
          </a:solidFill>
          <a:ln w="38100">
            <a:solidFill>
              <a:srgbClr val="8000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3000">
                <a:solidFill>
                  <a:schemeClr val="tx1"/>
                </a:solidFill>
                <a:latin typeface="Arial" panose="020B0604020202020204" pitchFamily="34" charset="0"/>
                <a:cs typeface="Arial" panose="020B0604020202020204" pitchFamily="34" charset="0"/>
              </a:defRPr>
            </a:lvl1pPr>
            <a:lvl2pPr marL="742950" indent="-285750" eaLnBrk="0" hangingPunct="0">
              <a:defRPr sz="3000">
                <a:solidFill>
                  <a:schemeClr val="tx1"/>
                </a:solidFill>
                <a:latin typeface="Arial" panose="020B0604020202020204" pitchFamily="34" charset="0"/>
                <a:cs typeface="Arial" panose="020B0604020202020204" pitchFamily="34" charset="0"/>
              </a:defRPr>
            </a:lvl2pPr>
            <a:lvl3pPr marL="1143000" indent="-228600" eaLnBrk="0" hangingPunct="0">
              <a:defRPr sz="3000">
                <a:solidFill>
                  <a:schemeClr val="tx1"/>
                </a:solidFill>
                <a:latin typeface="Arial" panose="020B0604020202020204" pitchFamily="34" charset="0"/>
                <a:cs typeface="Arial" panose="020B0604020202020204" pitchFamily="34" charset="0"/>
              </a:defRPr>
            </a:lvl3pPr>
            <a:lvl4pPr marL="1600200" indent="-228600" eaLnBrk="0" hangingPunct="0">
              <a:defRPr sz="3000">
                <a:solidFill>
                  <a:schemeClr val="tx1"/>
                </a:solidFill>
                <a:latin typeface="Arial" panose="020B0604020202020204" pitchFamily="34" charset="0"/>
                <a:cs typeface="Arial" panose="020B0604020202020204" pitchFamily="34" charset="0"/>
              </a:defRPr>
            </a:lvl4pPr>
            <a:lvl5pPr marL="2057400" indent="-228600" eaLnBrk="0" hangingPunct="0">
              <a:defRPr sz="3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3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3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3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3000">
                <a:solidFill>
                  <a:schemeClr val="tx1"/>
                </a:solidFill>
                <a:latin typeface="Arial" panose="020B0604020202020204" pitchFamily="34" charset="0"/>
                <a:cs typeface="Arial" panose="020B0604020202020204" pitchFamily="34" charset="0"/>
              </a:defRPr>
            </a:lvl9pPr>
          </a:lstStyle>
          <a:p>
            <a:pPr eaLnBrk="1" hangingPunct="1"/>
            <a:r>
              <a:rPr lang="en-GB" altLang="en-US" sz="2400"/>
              <a:t>The speaker sees that the reversal of position puts him in a more powerful position. The seemingly natural order has been restored.</a:t>
            </a:r>
          </a:p>
        </p:txBody>
      </p:sp>
      <p:sp>
        <p:nvSpPr>
          <p:cNvPr id="21509" name="Line 5"/>
          <p:cNvSpPr>
            <a:spLocks noChangeShapeType="1"/>
          </p:cNvSpPr>
          <p:nvPr/>
        </p:nvSpPr>
        <p:spPr bwMode="auto">
          <a:xfrm>
            <a:off x="3708400" y="2276475"/>
            <a:ext cx="1295400" cy="1152525"/>
          </a:xfrm>
          <a:prstGeom prst="line">
            <a:avLst/>
          </a:prstGeom>
          <a:noFill/>
          <a:ln w="57150">
            <a:solidFill>
              <a:srgbClr val="80008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21510" name="Line 6"/>
          <p:cNvSpPr>
            <a:spLocks noChangeShapeType="1"/>
          </p:cNvSpPr>
          <p:nvPr/>
        </p:nvSpPr>
        <p:spPr bwMode="auto">
          <a:xfrm flipH="1">
            <a:off x="4354513" y="4365625"/>
            <a:ext cx="1657350" cy="647700"/>
          </a:xfrm>
          <a:prstGeom prst="line">
            <a:avLst/>
          </a:prstGeom>
          <a:noFill/>
          <a:ln w="57150">
            <a:solidFill>
              <a:srgbClr val="80008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21511" name="Text Box 7"/>
          <p:cNvSpPr txBox="1">
            <a:spLocks noChangeArrowheads="1"/>
          </p:cNvSpPr>
          <p:nvPr/>
        </p:nvSpPr>
        <p:spPr bwMode="auto">
          <a:xfrm>
            <a:off x="466725" y="5013325"/>
            <a:ext cx="8677275" cy="1590675"/>
          </a:xfrm>
          <a:prstGeom prst="rect">
            <a:avLst/>
          </a:prstGeom>
          <a:solidFill>
            <a:srgbClr val="FF99CC"/>
          </a:solidFill>
          <a:ln w="38100">
            <a:solidFill>
              <a:srgbClr val="8000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3000">
                <a:solidFill>
                  <a:schemeClr val="tx1"/>
                </a:solidFill>
                <a:latin typeface="Arial" panose="020B0604020202020204" pitchFamily="34" charset="0"/>
                <a:cs typeface="Arial" panose="020B0604020202020204" pitchFamily="34" charset="0"/>
              </a:defRPr>
            </a:lvl1pPr>
            <a:lvl2pPr marL="742950" indent="-285750" eaLnBrk="0" hangingPunct="0">
              <a:defRPr sz="3000">
                <a:solidFill>
                  <a:schemeClr val="tx1"/>
                </a:solidFill>
                <a:latin typeface="Arial" panose="020B0604020202020204" pitchFamily="34" charset="0"/>
                <a:cs typeface="Arial" panose="020B0604020202020204" pitchFamily="34" charset="0"/>
              </a:defRPr>
            </a:lvl2pPr>
            <a:lvl3pPr marL="1143000" indent="-228600" eaLnBrk="0" hangingPunct="0">
              <a:defRPr sz="3000">
                <a:solidFill>
                  <a:schemeClr val="tx1"/>
                </a:solidFill>
                <a:latin typeface="Arial" panose="020B0604020202020204" pitchFamily="34" charset="0"/>
                <a:cs typeface="Arial" panose="020B0604020202020204" pitchFamily="34" charset="0"/>
              </a:defRPr>
            </a:lvl3pPr>
            <a:lvl4pPr marL="1600200" indent="-228600" eaLnBrk="0" hangingPunct="0">
              <a:defRPr sz="3000">
                <a:solidFill>
                  <a:schemeClr val="tx1"/>
                </a:solidFill>
                <a:latin typeface="Arial" panose="020B0604020202020204" pitchFamily="34" charset="0"/>
                <a:cs typeface="Arial" panose="020B0604020202020204" pitchFamily="34" charset="0"/>
              </a:defRPr>
            </a:lvl4pPr>
            <a:lvl5pPr marL="2057400" indent="-228600" eaLnBrk="0" hangingPunct="0">
              <a:defRPr sz="3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3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3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3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3000">
                <a:solidFill>
                  <a:schemeClr val="tx1"/>
                </a:solidFill>
                <a:latin typeface="Arial" panose="020B0604020202020204" pitchFamily="34" charset="0"/>
                <a:cs typeface="Arial" panose="020B0604020202020204" pitchFamily="34" charset="0"/>
              </a:defRPr>
            </a:lvl9pPr>
          </a:lstStyle>
          <a:p>
            <a:pPr eaLnBrk="1" hangingPunct="1"/>
            <a:r>
              <a:rPr lang="en-GB" altLang="en-US" sz="2400"/>
              <a:t>Continuation of the image that he could only control Porphyria through her murder. The way that they continue to sit together highlights the fact that his quest for power has destroyed all that they had.</a:t>
            </a:r>
          </a:p>
        </p:txBody>
      </p:sp>
      <p:sp>
        <p:nvSpPr>
          <p:cNvPr id="21512" name="Line 8"/>
          <p:cNvSpPr>
            <a:spLocks noChangeShapeType="1"/>
          </p:cNvSpPr>
          <p:nvPr/>
        </p:nvSpPr>
        <p:spPr bwMode="auto">
          <a:xfrm flipH="1">
            <a:off x="4932363" y="1989138"/>
            <a:ext cx="287337" cy="287337"/>
          </a:xfrm>
          <a:prstGeom prst="line">
            <a:avLst/>
          </a:prstGeom>
          <a:noFill/>
          <a:ln w="57150">
            <a:solidFill>
              <a:srgbClr val="80008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21513" name="Text Box 9"/>
          <p:cNvSpPr txBox="1">
            <a:spLocks noChangeArrowheads="1"/>
          </p:cNvSpPr>
          <p:nvPr/>
        </p:nvSpPr>
        <p:spPr bwMode="auto">
          <a:xfrm>
            <a:off x="4643438" y="28575"/>
            <a:ext cx="4500562" cy="1955800"/>
          </a:xfrm>
          <a:prstGeom prst="rect">
            <a:avLst/>
          </a:prstGeom>
          <a:solidFill>
            <a:srgbClr val="FF99CC"/>
          </a:solidFill>
          <a:ln w="38100">
            <a:solidFill>
              <a:srgbClr val="8000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3000">
                <a:solidFill>
                  <a:schemeClr val="tx1"/>
                </a:solidFill>
                <a:latin typeface="Arial" panose="020B0604020202020204" pitchFamily="34" charset="0"/>
                <a:cs typeface="Arial" panose="020B0604020202020204" pitchFamily="34" charset="0"/>
              </a:defRPr>
            </a:lvl1pPr>
            <a:lvl2pPr marL="742950" indent="-285750" eaLnBrk="0" hangingPunct="0">
              <a:defRPr sz="3000">
                <a:solidFill>
                  <a:schemeClr val="tx1"/>
                </a:solidFill>
                <a:latin typeface="Arial" panose="020B0604020202020204" pitchFamily="34" charset="0"/>
                <a:cs typeface="Arial" panose="020B0604020202020204" pitchFamily="34" charset="0"/>
              </a:defRPr>
            </a:lvl2pPr>
            <a:lvl3pPr marL="1143000" indent="-228600" eaLnBrk="0" hangingPunct="0">
              <a:defRPr sz="3000">
                <a:solidFill>
                  <a:schemeClr val="tx1"/>
                </a:solidFill>
                <a:latin typeface="Arial" panose="020B0604020202020204" pitchFamily="34" charset="0"/>
                <a:cs typeface="Arial" panose="020B0604020202020204" pitchFamily="34" charset="0"/>
              </a:defRPr>
            </a:lvl3pPr>
            <a:lvl4pPr marL="1600200" indent="-228600" eaLnBrk="0" hangingPunct="0">
              <a:defRPr sz="3000">
                <a:solidFill>
                  <a:schemeClr val="tx1"/>
                </a:solidFill>
                <a:latin typeface="Arial" panose="020B0604020202020204" pitchFamily="34" charset="0"/>
                <a:cs typeface="Arial" panose="020B0604020202020204" pitchFamily="34" charset="0"/>
              </a:defRPr>
            </a:lvl4pPr>
            <a:lvl5pPr marL="2057400" indent="-228600" eaLnBrk="0" hangingPunct="0">
              <a:defRPr sz="3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3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3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3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3000">
                <a:solidFill>
                  <a:schemeClr val="tx1"/>
                </a:solidFill>
                <a:latin typeface="Arial" panose="020B0604020202020204" pitchFamily="34" charset="0"/>
                <a:cs typeface="Arial" panose="020B0604020202020204" pitchFamily="34" charset="0"/>
              </a:defRPr>
            </a:lvl9pPr>
          </a:lstStyle>
          <a:p>
            <a:pPr eaLnBrk="1" hangingPunct="1"/>
            <a:r>
              <a:rPr lang="en-GB" altLang="en-US" sz="2400"/>
              <a:t>He feels that he has triumphed in the power struggle between him and Porphyria. They are finally together as he always wanted to have.</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30" name="Picture 2" descr="File:Robert Browning Signature.svg">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0175" y="-26988"/>
            <a:ext cx="1317625" cy="68580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531" name="Text Box 3"/>
          <p:cNvSpPr txBox="1">
            <a:spLocks noChangeArrowheads="1"/>
          </p:cNvSpPr>
          <p:nvPr/>
        </p:nvSpPr>
        <p:spPr bwMode="auto">
          <a:xfrm>
            <a:off x="1116013" y="2997200"/>
            <a:ext cx="8208962" cy="9131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3000">
                <a:solidFill>
                  <a:schemeClr val="tx1"/>
                </a:solidFill>
                <a:latin typeface="Arial" panose="020B0604020202020204" pitchFamily="34" charset="0"/>
                <a:cs typeface="Arial" panose="020B0604020202020204" pitchFamily="34" charset="0"/>
              </a:defRPr>
            </a:lvl1pPr>
            <a:lvl2pPr marL="742950" indent="-285750" eaLnBrk="0" hangingPunct="0">
              <a:defRPr sz="3000">
                <a:solidFill>
                  <a:schemeClr val="tx1"/>
                </a:solidFill>
                <a:latin typeface="Arial" panose="020B0604020202020204" pitchFamily="34" charset="0"/>
                <a:cs typeface="Arial" panose="020B0604020202020204" pitchFamily="34" charset="0"/>
              </a:defRPr>
            </a:lvl2pPr>
            <a:lvl3pPr marL="1143000" indent="-228600" eaLnBrk="0" hangingPunct="0">
              <a:defRPr sz="3000">
                <a:solidFill>
                  <a:schemeClr val="tx1"/>
                </a:solidFill>
                <a:latin typeface="Arial" panose="020B0604020202020204" pitchFamily="34" charset="0"/>
                <a:cs typeface="Arial" panose="020B0604020202020204" pitchFamily="34" charset="0"/>
              </a:defRPr>
            </a:lvl3pPr>
            <a:lvl4pPr marL="1600200" indent="-228600" eaLnBrk="0" hangingPunct="0">
              <a:defRPr sz="3000">
                <a:solidFill>
                  <a:schemeClr val="tx1"/>
                </a:solidFill>
                <a:latin typeface="Arial" panose="020B0604020202020204" pitchFamily="34" charset="0"/>
                <a:cs typeface="Arial" panose="020B0604020202020204" pitchFamily="34" charset="0"/>
              </a:defRPr>
            </a:lvl4pPr>
            <a:lvl5pPr marL="2057400" indent="-228600" eaLnBrk="0" hangingPunct="0">
              <a:defRPr sz="3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3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3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3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3000">
                <a:solidFill>
                  <a:schemeClr val="tx1"/>
                </a:solidFill>
                <a:latin typeface="Arial" panose="020B0604020202020204" pitchFamily="34" charset="0"/>
                <a:cs typeface="Arial" panose="020B0604020202020204" pitchFamily="34" charset="0"/>
              </a:defRPr>
            </a:lvl9pPr>
          </a:lstStyle>
          <a:p>
            <a:pPr eaLnBrk="1" hangingPunct="1"/>
            <a:r>
              <a:rPr lang="en-GB" altLang="en-US" b="1">
                <a:latin typeface="Comic Sans MS" panose="030F0702030302020204" pitchFamily="66" charset="0"/>
              </a:rPr>
              <a:t>And all night long we have not stirred,</a:t>
            </a:r>
          </a:p>
          <a:p>
            <a:pPr eaLnBrk="1" hangingPunct="1"/>
            <a:r>
              <a:rPr lang="en-GB" altLang="en-US" b="1">
                <a:latin typeface="Comic Sans MS" panose="030F0702030302020204" pitchFamily="66" charset="0"/>
              </a:rPr>
              <a:t/>
            </a:r>
            <a:br>
              <a:rPr lang="en-GB" altLang="en-US" b="1">
                <a:latin typeface="Comic Sans MS" panose="030F0702030302020204" pitchFamily="66" charset="0"/>
              </a:rPr>
            </a:br>
            <a:r>
              <a:rPr lang="en-GB" altLang="en-US" b="1">
                <a:latin typeface="Comic Sans MS" panose="030F0702030302020204" pitchFamily="66" charset="0"/>
              </a:rPr>
              <a:t>And yet God has not said a word!</a:t>
            </a:r>
            <a:r>
              <a:rPr lang="en-GB" altLang="en-US"/>
              <a:t> </a:t>
            </a:r>
            <a:r>
              <a:rPr lang="en-GB" altLang="en-US" b="1">
                <a:latin typeface="Comic Sans MS" panose="030F0702030302020204" pitchFamily="66" charset="0"/>
              </a:rPr>
              <a:t/>
            </a:r>
            <a:br>
              <a:rPr lang="en-GB" altLang="en-US" b="1">
                <a:latin typeface="Comic Sans MS" panose="030F0702030302020204" pitchFamily="66" charset="0"/>
              </a:rPr>
            </a:br>
            <a:r>
              <a:rPr lang="en-GB" altLang="en-US" b="1"/>
              <a:t/>
            </a:r>
            <a:br>
              <a:rPr lang="en-GB" altLang="en-US" b="1"/>
            </a:br>
            <a:r>
              <a:rPr lang="en-GB" altLang="en-US" b="1"/>
              <a:t/>
            </a:r>
            <a:br>
              <a:rPr lang="en-GB" altLang="en-US" b="1"/>
            </a:br>
            <a:r>
              <a:rPr lang="en-GB" altLang="en-US" b="1"/>
              <a:t/>
            </a:r>
            <a:br>
              <a:rPr lang="en-GB" altLang="en-US" b="1"/>
            </a:br>
            <a:r>
              <a:rPr lang="en-GB" altLang="en-US" b="1">
                <a:latin typeface="Comic Sans MS" panose="030F0702030302020204" pitchFamily="66" charset="0"/>
              </a:rPr>
              <a:t/>
            </a:r>
            <a:br>
              <a:rPr lang="en-GB" altLang="en-US" b="1">
                <a:latin typeface="Comic Sans MS" panose="030F0702030302020204" pitchFamily="66" charset="0"/>
              </a:rPr>
            </a:br>
            <a:r>
              <a:rPr lang="en-GB" altLang="en-US" b="1"/>
              <a:t/>
            </a:r>
            <a:br>
              <a:rPr lang="en-GB" altLang="en-US" b="1"/>
            </a:br>
            <a:r>
              <a:rPr lang="en-GB" altLang="en-US" b="1">
                <a:latin typeface="Comic Sans MS" panose="030F0702030302020204" pitchFamily="66" charset="0"/>
              </a:rPr>
              <a:t/>
            </a:r>
            <a:br>
              <a:rPr lang="en-GB" altLang="en-US" b="1">
                <a:latin typeface="Comic Sans MS" panose="030F0702030302020204" pitchFamily="66" charset="0"/>
              </a:rPr>
            </a:br>
            <a:r>
              <a:rPr lang="en-GB" altLang="en-US" b="1"/>
              <a:t/>
            </a:r>
            <a:br>
              <a:rPr lang="en-GB" altLang="en-US" b="1"/>
            </a:br>
            <a:r>
              <a:rPr lang="en-GB" altLang="en-US" b="1"/>
              <a:t/>
            </a:r>
            <a:br>
              <a:rPr lang="en-GB" altLang="en-US" b="1"/>
            </a:br>
            <a:r>
              <a:rPr lang="en-GB" altLang="en-US" sz="1800" b="1"/>
              <a:t/>
            </a:r>
            <a:br>
              <a:rPr lang="en-GB" altLang="en-US" sz="1800" b="1"/>
            </a:br>
            <a:r>
              <a:rPr lang="en-GB" altLang="en-US" b="1">
                <a:latin typeface="Comic Sans MS" panose="030F0702030302020204" pitchFamily="66" charset="0"/>
              </a:rPr>
              <a:t/>
            </a:r>
            <a:br>
              <a:rPr lang="en-GB" altLang="en-US" b="1">
                <a:latin typeface="Comic Sans MS" panose="030F0702030302020204" pitchFamily="66" charset="0"/>
              </a:rPr>
            </a:br>
            <a:r>
              <a:rPr lang="en-GB" altLang="en-US" sz="1800" b="1"/>
              <a:t/>
            </a:r>
            <a:br>
              <a:rPr lang="en-GB" altLang="en-US" sz="1800" b="1"/>
            </a:br>
            <a:r>
              <a:rPr lang="en-GB" altLang="en-US" sz="2900" b="1">
                <a:latin typeface="Comic Sans MS" panose="030F0702030302020204" pitchFamily="66" charset="0"/>
              </a:rPr>
              <a:t/>
            </a:r>
            <a:br>
              <a:rPr lang="en-GB" altLang="en-US" sz="2900" b="1">
                <a:latin typeface="Comic Sans MS" panose="030F0702030302020204" pitchFamily="66" charset="0"/>
              </a:rPr>
            </a:br>
            <a:r>
              <a:rPr lang="en-GB" altLang="en-US" sz="1800" b="1"/>
              <a:t/>
            </a:r>
            <a:br>
              <a:rPr lang="en-GB" altLang="en-US" sz="1800" b="1"/>
            </a:br>
            <a:r>
              <a:rPr lang="en-GB" altLang="en-US" sz="1800" b="1"/>
              <a:t/>
            </a:r>
            <a:br>
              <a:rPr lang="en-GB" altLang="en-US" sz="1800" b="1"/>
            </a:br>
            <a:r>
              <a:rPr lang="en-GB" altLang="en-US" b="1">
                <a:latin typeface="Comic Sans MS" panose="030F0702030302020204" pitchFamily="66" charset="0"/>
              </a:rPr>
              <a:t/>
            </a:r>
            <a:br>
              <a:rPr lang="en-GB" altLang="en-US" b="1">
                <a:latin typeface="Comic Sans MS" panose="030F0702030302020204" pitchFamily="66" charset="0"/>
              </a:rPr>
            </a:br>
            <a:r>
              <a:rPr lang="en-GB" altLang="en-US" sz="1800" b="1"/>
              <a:t/>
            </a:r>
            <a:br>
              <a:rPr lang="en-GB" altLang="en-US" sz="1800" b="1"/>
            </a:br>
            <a:r>
              <a:rPr lang="en-GB" altLang="en-US">
                <a:latin typeface="Comic Sans MS" panose="030F0702030302020204" pitchFamily="66" charset="0"/>
              </a:rPr>
              <a:t/>
            </a:r>
            <a:br>
              <a:rPr lang="en-GB" altLang="en-US">
                <a:latin typeface="Comic Sans MS" panose="030F0702030302020204" pitchFamily="66" charset="0"/>
              </a:rPr>
            </a:br>
            <a:r>
              <a:rPr lang="en-GB" altLang="en-US" sz="1800"/>
              <a:t/>
            </a:r>
            <a:br>
              <a:rPr lang="en-GB" altLang="en-US" sz="1800"/>
            </a:br>
            <a:r>
              <a:rPr lang="en-GB" altLang="en-US" sz="1800"/>
              <a:t/>
            </a:r>
            <a:br>
              <a:rPr lang="en-GB" altLang="en-US" sz="1800"/>
            </a:br>
            <a:endParaRPr lang="en-GB" altLang="en-US" sz="1800"/>
          </a:p>
        </p:txBody>
      </p:sp>
      <p:sp>
        <p:nvSpPr>
          <p:cNvPr id="22532" name="Text Box 4"/>
          <p:cNvSpPr txBox="1">
            <a:spLocks noChangeArrowheads="1"/>
          </p:cNvSpPr>
          <p:nvPr/>
        </p:nvSpPr>
        <p:spPr bwMode="auto">
          <a:xfrm>
            <a:off x="0" y="320675"/>
            <a:ext cx="4500563" cy="2320925"/>
          </a:xfrm>
          <a:prstGeom prst="rect">
            <a:avLst/>
          </a:prstGeom>
          <a:solidFill>
            <a:srgbClr val="FF99CC"/>
          </a:solidFill>
          <a:ln w="38100">
            <a:solidFill>
              <a:srgbClr val="8000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3000">
                <a:solidFill>
                  <a:schemeClr val="tx1"/>
                </a:solidFill>
                <a:latin typeface="Arial" panose="020B0604020202020204" pitchFamily="34" charset="0"/>
                <a:cs typeface="Arial" panose="020B0604020202020204" pitchFamily="34" charset="0"/>
              </a:defRPr>
            </a:lvl1pPr>
            <a:lvl2pPr marL="742950" indent="-285750" eaLnBrk="0" hangingPunct="0">
              <a:defRPr sz="3000">
                <a:solidFill>
                  <a:schemeClr val="tx1"/>
                </a:solidFill>
                <a:latin typeface="Arial" panose="020B0604020202020204" pitchFamily="34" charset="0"/>
                <a:cs typeface="Arial" panose="020B0604020202020204" pitchFamily="34" charset="0"/>
              </a:defRPr>
            </a:lvl2pPr>
            <a:lvl3pPr marL="1143000" indent="-228600" eaLnBrk="0" hangingPunct="0">
              <a:defRPr sz="3000">
                <a:solidFill>
                  <a:schemeClr val="tx1"/>
                </a:solidFill>
                <a:latin typeface="Arial" panose="020B0604020202020204" pitchFamily="34" charset="0"/>
                <a:cs typeface="Arial" panose="020B0604020202020204" pitchFamily="34" charset="0"/>
              </a:defRPr>
            </a:lvl3pPr>
            <a:lvl4pPr marL="1600200" indent="-228600" eaLnBrk="0" hangingPunct="0">
              <a:defRPr sz="3000">
                <a:solidFill>
                  <a:schemeClr val="tx1"/>
                </a:solidFill>
                <a:latin typeface="Arial" panose="020B0604020202020204" pitchFamily="34" charset="0"/>
                <a:cs typeface="Arial" panose="020B0604020202020204" pitchFamily="34" charset="0"/>
              </a:defRPr>
            </a:lvl4pPr>
            <a:lvl5pPr marL="2057400" indent="-228600" eaLnBrk="0" hangingPunct="0">
              <a:defRPr sz="3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3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3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3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3000">
                <a:solidFill>
                  <a:schemeClr val="tx1"/>
                </a:solidFill>
                <a:latin typeface="Arial" panose="020B0604020202020204" pitchFamily="34" charset="0"/>
                <a:cs typeface="Arial" panose="020B0604020202020204" pitchFamily="34" charset="0"/>
              </a:defRPr>
            </a:lvl9pPr>
          </a:lstStyle>
          <a:p>
            <a:pPr eaLnBrk="1" hangingPunct="1"/>
            <a:r>
              <a:rPr lang="en-GB" altLang="en-US" sz="2400"/>
              <a:t>There is a frightening undercurrent to this statement. He sits all night in domination of her corpse. Only through death can he control his love and her actions.</a:t>
            </a:r>
          </a:p>
        </p:txBody>
      </p:sp>
      <p:sp>
        <p:nvSpPr>
          <p:cNvPr id="22533" name="Line 5"/>
          <p:cNvSpPr>
            <a:spLocks noChangeShapeType="1"/>
          </p:cNvSpPr>
          <p:nvPr/>
        </p:nvSpPr>
        <p:spPr bwMode="auto">
          <a:xfrm>
            <a:off x="3708400" y="2276475"/>
            <a:ext cx="1295400" cy="1152525"/>
          </a:xfrm>
          <a:prstGeom prst="line">
            <a:avLst/>
          </a:prstGeom>
          <a:noFill/>
          <a:ln w="57150">
            <a:solidFill>
              <a:srgbClr val="80008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22534" name="Line 6"/>
          <p:cNvSpPr>
            <a:spLocks noChangeShapeType="1"/>
          </p:cNvSpPr>
          <p:nvPr/>
        </p:nvSpPr>
        <p:spPr bwMode="auto">
          <a:xfrm flipH="1">
            <a:off x="5651500" y="4365625"/>
            <a:ext cx="1657350" cy="647700"/>
          </a:xfrm>
          <a:prstGeom prst="line">
            <a:avLst/>
          </a:prstGeom>
          <a:noFill/>
          <a:ln w="57150">
            <a:solidFill>
              <a:srgbClr val="80008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22535" name="Text Box 7"/>
          <p:cNvSpPr txBox="1">
            <a:spLocks noChangeArrowheads="1"/>
          </p:cNvSpPr>
          <p:nvPr/>
        </p:nvSpPr>
        <p:spPr bwMode="auto">
          <a:xfrm>
            <a:off x="466725" y="5013325"/>
            <a:ext cx="8677275" cy="1590675"/>
          </a:xfrm>
          <a:prstGeom prst="rect">
            <a:avLst/>
          </a:prstGeom>
          <a:solidFill>
            <a:srgbClr val="FF99CC"/>
          </a:solidFill>
          <a:ln w="38100">
            <a:solidFill>
              <a:srgbClr val="8000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3000">
                <a:solidFill>
                  <a:schemeClr val="tx1"/>
                </a:solidFill>
                <a:latin typeface="Arial" panose="020B0604020202020204" pitchFamily="34" charset="0"/>
                <a:cs typeface="Arial" panose="020B0604020202020204" pitchFamily="34" charset="0"/>
              </a:defRPr>
            </a:lvl1pPr>
            <a:lvl2pPr marL="742950" indent="-285750" eaLnBrk="0" hangingPunct="0">
              <a:defRPr sz="3000">
                <a:solidFill>
                  <a:schemeClr val="tx1"/>
                </a:solidFill>
                <a:latin typeface="Arial" panose="020B0604020202020204" pitchFamily="34" charset="0"/>
                <a:cs typeface="Arial" panose="020B0604020202020204" pitchFamily="34" charset="0"/>
              </a:defRPr>
            </a:lvl2pPr>
            <a:lvl3pPr marL="1143000" indent="-228600" eaLnBrk="0" hangingPunct="0">
              <a:defRPr sz="3000">
                <a:solidFill>
                  <a:schemeClr val="tx1"/>
                </a:solidFill>
                <a:latin typeface="Arial" panose="020B0604020202020204" pitchFamily="34" charset="0"/>
                <a:cs typeface="Arial" panose="020B0604020202020204" pitchFamily="34" charset="0"/>
              </a:defRPr>
            </a:lvl3pPr>
            <a:lvl4pPr marL="1600200" indent="-228600" eaLnBrk="0" hangingPunct="0">
              <a:defRPr sz="3000">
                <a:solidFill>
                  <a:schemeClr val="tx1"/>
                </a:solidFill>
                <a:latin typeface="Arial" panose="020B0604020202020204" pitchFamily="34" charset="0"/>
                <a:cs typeface="Arial" panose="020B0604020202020204" pitchFamily="34" charset="0"/>
              </a:defRPr>
            </a:lvl4pPr>
            <a:lvl5pPr marL="2057400" indent="-228600" eaLnBrk="0" hangingPunct="0">
              <a:defRPr sz="3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3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3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3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3000">
                <a:solidFill>
                  <a:schemeClr val="tx1"/>
                </a:solidFill>
                <a:latin typeface="Arial" panose="020B0604020202020204" pitchFamily="34" charset="0"/>
                <a:cs typeface="Arial" panose="020B0604020202020204" pitchFamily="34" charset="0"/>
              </a:defRPr>
            </a:lvl9pPr>
          </a:lstStyle>
          <a:p>
            <a:pPr eaLnBrk="1" hangingPunct="1"/>
            <a:r>
              <a:rPr lang="en-GB" altLang="en-US" sz="2400"/>
              <a:t>Here he alludes to the fact that he knows he has done wrong…he is aware that God could punish him for his actions. The exclamation mark at the end of the poem could be seen as a reflection of his triumph at escaping justice.</a:t>
            </a:r>
          </a:p>
        </p:txBody>
      </p:sp>
      <p:sp>
        <p:nvSpPr>
          <p:cNvPr id="22536" name="Text Box 10"/>
          <p:cNvSpPr txBox="1">
            <a:spLocks noChangeArrowheads="1"/>
          </p:cNvSpPr>
          <p:nvPr/>
        </p:nvSpPr>
        <p:spPr bwMode="auto">
          <a:xfrm>
            <a:off x="0" y="333375"/>
            <a:ext cx="4500563" cy="2320925"/>
          </a:xfrm>
          <a:prstGeom prst="rect">
            <a:avLst/>
          </a:prstGeom>
          <a:solidFill>
            <a:srgbClr val="FF99CC"/>
          </a:solidFill>
          <a:ln w="38100">
            <a:solidFill>
              <a:srgbClr val="8000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3000">
                <a:solidFill>
                  <a:schemeClr val="tx1"/>
                </a:solidFill>
                <a:latin typeface="Arial" panose="020B0604020202020204" pitchFamily="34" charset="0"/>
                <a:cs typeface="Arial" panose="020B0604020202020204" pitchFamily="34" charset="0"/>
              </a:defRPr>
            </a:lvl1pPr>
            <a:lvl2pPr marL="742950" indent="-285750" eaLnBrk="0" hangingPunct="0">
              <a:defRPr sz="3000">
                <a:solidFill>
                  <a:schemeClr val="tx1"/>
                </a:solidFill>
                <a:latin typeface="Arial" panose="020B0604020202020204" pitchFamily="34" charset="0"/>
                <a:cs typeface="Arial" panose="020B0604020202020204" pitchFamily="34" charset="0"/>
              </a:defRPr>
            </a:lvl2pPr>
            <a:lvl3pPr marL="1143000" indent="-228600" eaLnBrk="0" hangingPunct="0">
              <a:defRPr sz="3000">
                <a:solidFill>
                  <a:schemeClr val="tx1"/>
                </a:solidFill>
                <a:latin typeface="Arial" panose="020B0604020202020204" pitchFamily="34" charset="0"/>
                <a:cs typeface="Arial" panose="020B0604020202020204" pitchFamily="34" charset="0"/>
              </a:defRPr>
            </a:lvl3pPr>
            <a:lvl4pPr marL="1600200" indent="-228600" eaLnBrk="0" hangingPunct="0">
              <a:defRPr sz="3000">
                <a:solidFill>
                  <a:schemeClr val="tx1"/>
                </a:solidFill>
                <a:latin typeface="Arial" panose="020B0604020202020204" pitchFamily="34" charset="0"/>
                <a:cs typeface="Arial" panose="020B0604020202020204" pitchFamily="34" charset="0"/>
              </a:defRPr>
            </a:lvl4pPr>
            <a:lvl5pPr marL="2057400" indent="-228600" eaLnBrk="0" hangingPunct="0">
              <a:defRPr sz="3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3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3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3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3000">
                <a:solidFill>
                  <a:schemeClr val="tx1"/>
                </a:solidFill>
                <a:latin typeface="Arial" panose="020B0604020202020204" pitchFamily="34" charset="0"/>
                <a:cs typeface="Arial" panose="020B0604020202020204" pitchFamily="34" charset="0"/>
              </a:defRPr>
            </a:lvl9pPr>
          </a:lstStyle>
          <a:p>
            <a:pPr eaLnBrk="1" hangingPunct="1"/>
            <a:r>
              <a:rPr lang="en-GB" altLang="en-US" sz="2400"/>
              <a:t>There is a frightening undercurrent to this statement. He sits all night in domination of her corpse. Only through death can he control his love and her actions.</a:t>
            </a:r>
          </a:p>
        </p:txBody>
      </p:sp>
      <p:sp>
        <p:nvSpPr>
          <p:cNvPr id="22537" name="Text Box 11"/>
          <p:cNvSpPr txBox="1">
            <a:spLocks noChangeArrowheads="1"/>
          </p:cNvSpPr>
          <p:nvPr/>
        </p:nvSpPr>
        <p:spPr bwMode="auto">
          <a:xfrm>
            <a:off x="4535488" y="387350"/>
            <a:ext cx="4500562" cy="2320925"/>
          </a:xfrm>
          <a:prstGeom prst="rect">
            <a:avLst/>
          </a:prstGeom>
          <a:solidFill>
            <a:srgbClr val="FF99CC"/>
          </a:solidFill>
          <a:ln w="38100">
            <a:solidFill>
              <a:srgbClr val="8000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3000">
                <a:solidFill>
                  <a:schemeClr val="tx1"/>
                </a:solidFill>
                <a:latin typeface="Arial" panose="020B0604020202020204" pitchFamily="34" charset="0"/>
                <a:cs typeface="Arial" panose="020B0604020202020204" pitchFamily="34" charset="0"/>
              </a:defRPr>
            </a:lvl1pPr>
            <a:lvl2pPr marL="742950" indent="-285750" eaLnBrk="0" hangingPunct="0">
              <a:defRPr sz="3000">
                <a:solidFill>
                  <a:schemeClr val="tx1"/>
                </a:solidFill>
                <a:latin typeface="Arial" panose="020B0604020202020204" pitchFamily="34" charset="0"/>
                <a:cs typeface="Arial" panose="020B0604020202020204" pitchFamily="34" charset="0"/>
              </a:defRPr>
            </a:lvl2pPr>
            <a:lvl3pPr marL="1143000" indent="-228600" eaLnBrk="0" hangingPunct="0">
              <a:defRPr sz="3000">
                <a:solidFill>
                  <a:schemeClr val="tx1"/>
                </a:solidFill>
                <a:latin typeface="Arial" panose="020B0604020202020204" pitchFamily="34" charset="0"/>
                <a:cs typeface="Arial" panose="020B0604020202020204" pitchFamily="34" charset="0"/>
              </a:defRPr>
            </a:lvl3pPr>
            <a:lvl4pPr marL="1600200" indent="-228600" eaLnBrk="0" hangingPunct="0">
              <a:defRPr sz="3000">
                <a:solidFill>
                  <a:schemeClr val="tx1"/>
                </a:solidFill>
                <a:latin typeface="Arial" panose="020B0604020202020204" pitchFamily="34" charset="0"/>
                <a:cs typeface="Arial" panose="020B0604020202020204" pitchFamily="34" charset="0"/>
              </a:defRPr>
            </a:lvl4pPr>
            <a:lvl5pPr marL="2057400" indent="-228600" eaLnBrk="0" hangingPunct="0">
              <a:defRPr sz="3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3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3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3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3000">
                <a:solidFill>
                  <a:schemeClr val="tx1"/>
                </a:solidFill>
                <a:latin typeface="Arial" panose="020B0604020202020204" pitchFamily="34" charset="0"/>
                <a:cs typeface="Arial" panose="020B0604020202020204" pitchFamily="34" charset="0"/>
              </a:defRPr>
            </a:lvl9pPr>
          </a:lstStyle>
          <a:p>
            <a:pPr eaLnBrk="1" hangingPunct="1"/>
            <a:r>
              <a:rPr lang="en-GB" altLang="en-US" sz="2400"/>
              <a:t>This is also the first time in which the speaker refers to them as ‘we’ suggesting that only now can he see them as a couple. Partnership for him only comes with control.</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ext Box 2"/>
          <p:cNvSpPr txBox="1">
            <a:spLocks noChangeArrowheads="1"/>
          </p:cNvSpPr>
          <p:nvPr/>
        </p:nvSpPr>
        <p:spPr bwMode="auto">
          <a:xfrm>
            <a:off x="395288" y="1484313"/>
            <a:ext cx="5543550" cy="4473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3000">
                <a:solidFill>
                  <a:schemeClr val="tx1"/>
                </a:solidFill>
                <a:latin typeface="Arial" panose="020B0604020202020204" pitchFamily="34" charset="0"/>
                <a:cs typeface="Arial" panose="020B0604020202020204" pitchFamily="34" charset="0"/>
              </a:defRPr>
            </a:lvl1pPr>
            <a:lvl2pPr marL="742950" indent="-285750" eaLnBrk="0" hangingPunct="0">
              <a:defRPr sz="3000">
                <a:solidFill>
                  <a:schemeClr val="tx1"/>
                </a:solidFill>
                <a:latin typeface="Arial" panose="020B0604020202020204" pitchFamily="34" charset="0"/>
                <a:cs typeface="Arial" panose="020B0604020202020204" pitchFamily="34" charset="0"/>
              </a:defRPr>
            </a:lvl2pPr>
            <a:lvl3pPr marL="1143000" indent="-228600" eaLnBrk="0" hangingPunct="0">
              <a:defRPr sz="3000">
                <a:solidFill>
                  <a:schemeClr val="tx1"/>
                </a:solidFill>
                <a:latin typeface="Arial" panose="020B0604020202020204" pitchFamily="34" charset="0"/>
                <a:cs typeface="Arial" panose="020B0604020202020204" pitchFamily="34" charset="0"/>
              </a:defRPr>
            </a:lvl3pPr>
            <a:lvl4pPr marL="1600200" indent="-228600" eaLnBrk="0" hangingPunct="0">
              <a:defRPr sz="3000">
                <a:solidFill>
                  <a:schemeClr val="tx1"/>
                </a:solidFill>
                <a:latin typeface="Arial" panose="020B0604020202020204" pitchFamily="34" charset="0"/>
                <a:cs typeface="Arial" panose="020B0604020202020204" pitchFamily="34" charset="0"/>
              </a:defRPr>
            </a:lvl4pPr>
            <a:lvl5pPr marL="2057400" indent="-228600" eaLnBrk="0" hangingPunct="0">
              <a:defRPr sz="3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3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3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3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3000">
                <a:solidFill>
                  <a:schemeClr val="tx1"/>
                </a:solidFill>
                <a:latin typeface="Arial" panose="020B0604020202020204" pitchFamily="34" charset="0"/>
                <a:cs typeface="Arial" panose="020B0604020202020204" pitchFamily="34" charset="0"/>
              </a:defRPr>
            </a:lvl9pPr>
          </a:lstStyle>
          <a:p>
            <a:pPr eaLnBrk="1" hangingPunct="1"/>
            <a:r>
              <a:rPr lang="en-GB" altLang="en-US" sz="2400" b="1" u="sng"/>
              <a:t>Critical Essay Exam Preparation</a:t>
            </a:r>
          </a:p>
          <a:p>
            <a:pPr eaLnBrk="1" hangingPunct="1"/>
            <a:endParaRPr lang="en-GB" altLang="en-US" sz="2400" b="1" u="sng"/>
          </a:p>
          <a:p>
            <a:pPr eaLnBrk="1" hangingPunct="1"/>
            <a:r>
              <a:rPr lang="en-GB" altLang="en-US" sz="2400" b="1">
                <a:latin typeface="Comic Sans MS" panose="030F0702030302020204" pitchFamily="66" charset="0"/>
              </a:rPr>
              <a:t>Today we are going to prepare our plan for our first Critical Essay at Higher.</a:t>
            </a:r>
          </a:p>
          <a:p>
            <a:pPr eaLnBrk="1" hangingPunct="1"/>
            <a:endParaRPr lang="en-GB" altLang="en-US" sz="2400" b="1">
              <a:latin typeface="Comic Sans MS" panose="030F0702030302020204" pitchFamily="66" charset="0"/>
            </a:endParaRPr>
          </a:p>
          <a:p>
            <a:pPr eaLnBrk="1" hangingPunct="1"/>
            <a:r>
              <a:rPr lang="en-GB" altLang="en-US" sz="2400" b="1">
                <a:latin typeface="Comic Sans MS" panose="030F0702030302020204" pitchFamily="66" charset="0"/>
              </a:rPr>
              <a:t>Essentially, the process remains the same, although the depth of analysis and relevance to the question must be significantly tighter than they were at Intermediate 2.</a:t>
            </a:r>
            <a:endParaRPr lang="en-GB" altLang="en-US" sz="2400" b="1">
              <a:solidFill>
                <a:srgbClr val="0000FF"/>
              </a:solidFill>
              <a:latin typeface="Comic Sans MS" panose="030F0702030302020204" pitchFamily="66" charset="0"/>
            </a:endParaRPr>
          </a:p>
        </p:txBody>
      </p:sp>
      <p:sp>
        <p:nvSpPr>
          <p:cNvPr id="23555" name="WordArt 3"/>
          <p:cNvSpPr>
            <a:spLocks noChangeArrowheads="1" noChangeShapeType="1" noTextEdit="1"/>
          </p:cNvSpPr>
          <p:nvPr/>
        </p:nvSpPr>
        <p:spPr bwMode="auto">
          <a:xfrm>
            <a:off x="900113" y="0"/>
            <a:ext cx="7561262" cy="1052513"/>
          </a:xfrm>
          <a:prstGeom prst="rect">
            <a:avLst/>
          </a:prstGeom>
        </p:spPr>
        <p:txBody>
          <a:bodyPr wrap="none" fromWordArt="1">
            <a:prstTxWarp prst="textPlain">
              <a:avLst>
                <a:gd name="adj" fmla="val 50000"/>
              </a:avLst>
            </a:prstTxWarp>
          </a:bodyPr>
          <a:lstStyle/>
          <a:p>
            <a:pPr algn="ctr"/>
            <a:r>
              <a:rPr lang="en-GB" sz="3600" kern="10">
                <a:ln w="9525">
                  <a:solidFill>
                    <a:srgbClr val="000000"/>
                  </a:solidFill>
                  <a:round/>
                  <a:headEnd/>
                  <a:tailEnd/>
                </a:ln>
                <a:solidFill>
                  <a:srgbClr val="800080"/>
                </a:solidFill>
                <a:latin typeface="Monotype Corsiva" panose="03010101010201010101" pitchFamily="66" charset="0"/>
              </a:rPr>
              <a:t>'Porphyria's Lover' by Robert Browning</a:t>
            </a:r>
          </a:p>
        </p:txBody>
      </p:sp>
      <p:pic>
        <p:nvPicPr>
          <p:cNvPr id="23556" name="Picture 4" descr="File:Robert Browning 1865.jpg">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67400" y="2276475"/>
            <a:ext cx="2776538" cy="3762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5"/>
          <p:cNvSpPr>
            <a:spLocks noChangeArrowheads="1"/>
          </p:cNvSpPr>
          <p:nvPr/>
        </p:nvSpPr>
        <p:spPr bwMode="auto">
          <a:xfrm>
            <a:off x="250825" y="2852738"/>
            <a:ext cx="6049963" cy="3600450"/>
          </a:xfrm>
          <a:prstGeom prst="rect">
            <a:avLst/>
          </a:prstGeom>
          <a:solidFill>
            <a:srgbClr val="FF99CC">
              <a:alpha val="65097"/>
            </a:srgbClr>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3000">
                <a:solidFill>
                  <a:schemeClr val="tx1"/>
                </a:solidFill>
                <a:latin typeface="Arial" panose="020B0604020202020204" pitchFamily="34" charset="0"/>
                <a:cs typeface="Arial" panose="020B0604020202020204" pitchFamily="34" charset="0"/>
              </a:defRPr>
            </a:lvl1pPr>
            <a:lvl2pPr marL="742950" indent="-285750" eaLnBrk="0" hangingPunct="0">
              <a:defRPr sz="3000">
                <a:solidFill>
                  <a:schemeClr val="tx1"/>
                </a:solidFill>
                <a:latin typeface="Arial" panose="020B0604020202020204" pitchFamily="34" charset="0"/>
                <a:cs typeface="Arial" panose="020B0604020202020204" pitchFamily="34" charset="0"/>
              </a:defRPr>
            </a:lvl2pPr>
            <a:lvl3pPr marL="1143000" indent="-228600" eaLnBrk="0" hangingPunct="0">
              <a:defRPr sz="3000">
                <a:solidFill>
                  <a:schemeClr val="tx1"/>
                </a:solidFill>
                <a:latin typeface="Arial" panose="020B0604020202020204" pitchFamily="34" charset="0"/>
                <a:cs typeface="Arial" panose="020B0604020202020204" pitchFamily="34" charset="0"/>
              </a:defRPr>
            </a:lvl3pPr>
            <a:lvl4pPr marL="1600200" indent="-228600" eaLnBrk="0" hangingPunct="0">
              <a:defRPr sz="3000">
                <a:solidFill>
                  <a:schemeClr val="tx1"/>
                </a:solidFill>
                <a:latin typeface="Arial" panose="020B0604020202020204" pitchFamily="34" charset="0"/>
                <a:cs typeface="Arial" panose="020B0604020202020204" pitchFamily="34" charset="0"/>
              </a:defRPr>
            </a:lvl4pPr>
            <a:lvl5pPr marL="2057400" indent="-228600" eaLnBrk="0" hangingPunct="0">
              <a:defRPr sz="3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3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3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3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3000">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sp>
        <p:nvSpPr>
          <p:cNvPr id="24579" name="Text Box 2"/>
          <p:cNvSpPr txBox="1">
            <a:spLocks noChangeArrowheads="1"/>
          </p:cNvSpPr>
          <p:nvPr/>
        </p:nvSpPr>
        <p:spPr bwMode="auto">
          <a:xfrm>
            <a:off x="395288" y="1125538"/>
            <a:ext cx="6192837" cy="5334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3000">
                <a:solidFill>
                  <a:schemeClr val="tx1"/>
                </a:solidFill>
                <a:latin typeface="Arial" panose="020B0604020202020204" pitchFamily="34" charset="0"/>
                <a:cs typeface="Arial" panose="020B0604020202020204" pitchFamily="34" charset="0"/>
              </a:defRPr>
            </a:lvl1pPr>
            <a:lvl2pPr marL="742950" indent="-285750" eaLnBrk="0" hangingPunct="0">
              <a:defRPr sz="3000">
                <a:solidFill>
                  <a:schemeClr val="tx1"/>
                </a:solidFill>
                <a:latin typeface="Arial" panose="020B0604020202020204" pitchFamily="34" charset="0"/>
                <a:cs typeface="Arial" panose="020B0604020202020204" pitchFamily="34" charset="0"/>
              </a:defRPr>
            </a:lvl2pPr>
            <a:lvl3pPr marL="1143000" indent="-228600" eaLnBrk="0" hangingPunct="0">
              <a:defRPr sz="3000">
                <a:solidFill>
                  <a:schemeClr val="tx1"/>
                </a:solidFill>
                <a:latin typeface="Arial" panose="020B0604020202020204" pitchFamily="34" charset="0"/>
                <a:cs typeface="Arial" panose="020B0604020202020204" pitchFamily="34" charset="0"/>
              </a:defRPr>
            </a:lvl3pPr>
            <a:lvl4pPr marL="1600200" indent="-228600" eaLnBrk="0" hangingPunct="0">
              <a:defRPr sz="3000">
                <a:solidFill>
                  <a:schemeClr val="tx1"/>
                </a:solidFill>
                <a:latin typeface="Arial" panose="020B0604020202020204" pitchFamily="34" charset="0"/>
                <a:cs typeface="Arial" panose="020B0604020202020204" pitchFamily="34" charset="0"/>
              </a:defRPr>
            </a:lvl4pPr>
            <a:lvl5pPr marL="2057400" indent="-228600" eaLnBrk="0" hangingPunct="0">
              <a:defRPr sz="3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3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3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3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3000">
                <a:solidFill>
                  <a:schemeClr val="tx1"/>
                </a:solidFill>
                <a:latin typeface="Arial" panose="020B0604020202020204" pitchFamily="34" charset="0"/>
                <a:cs typeface="Arial" panose="020B0604020202020204" pitchFamily="34" charset="0"/>
              </a:defRPr>
            </a:lvl9pPr>
          </a:lstStyle>
          <a:p>
            <a:pPr eaLnBrk="1" hangingPunct="1"/>
            <a:r>
              <a:rPr lang="en-GB" altLang="en-US" sz="2400" b="1" u="sng"/>
              <a:t>Critical Essay Exam Preparation</a:t>
            </a:r>
          </a:p>
          <a:p>
            <a:pPr eaLnBrk="1" hangingPunct="1"/>
            <a:endParaRPr lang="en-GB" altLang="en-US" sz="2400" b="1" u="sng"/>
          </a:p>
          <a:p>
            <a:pPr eaLnBrk="1" hangingPunct="1"/>
            <a:r>
              <a:rPr lang="en-GB" altLang="en-US" sz="2400" b="1">
                <a:latin typeface="Comic Sans MS" panose="030F0702030302020204" pitchFamily="66" charset="0"/>
              </a:rPr>
              <a:t>Here is your question. It has been taken from the 2007 Higher paper.</a:t>
            </a:r>
          </a:p>
          <a:p>
            <a:pPr eaLnBrk="1" hangingPunct="1"/>
            <a:endParaRPr lang="en-GB" altLang="en-US" sz="2400" b="1">
              <a:latin typeface="Comic Sans MS" panose="030F0702030302020204" pitchFamily="66" charset="0"/>
            </a:endParaRPr>
          </a:p>
          <a:p>
            <a:pPr eaLnBrk="1" hangingPunct="1"/>
            <a:r>
              <a:rPr lang="en-GB" altLang="en-US" sz="2800" b="1">
                <a:latin typeface="Comic Sans MS" panose="030F0702030302020204" pitchFamily="66" charset="0"/>
              </a:rPr>
              <a:t>Choose a poem in which the speaker’s personality is gradually revealed.</a:t>
            </a:r>
          </a:p>
          <a:p>
            <a:pPr eaLnBrk="1" hangingPunct="1"/>
            <a:endParaRPr lang="en-GB" altLang="en-US" sz="2800" b="1">
              <a:latin typeface="Comic Sans MS" panose="030F0702030302020204" pitchFamily="66" charset="0"/>
            </a:endParaRPr>
          </a:p>
          <a:p>
            <a:pPr eaLnBrk="1" hangingPunct="1"/>
            <a:r>
              <a:rPr lang="en-GB" altLang="en-US" sz="2800" b="1">
                <a:latin typeface="Comic Sans MS" panose="030F0702030302020204" pitchFamily="66" charset="0"/>
              </a:rPr>
              <a:t>Show how, through the content and language of the poem, aspects of the character</a:t>
            </a:r>
          </a:p>
          <a:p>
            <a:pPr eaLnBrk="1" hangingPunct="1"/>
            <a:r>
              <a:rPr lang="en-GB" altLang="en-US" sz="2800" b="1">
                <a:latin typeface="Comic Sans MS" panose="030F0702030302020204" pitchFamily="66" charset="0"/>
              </a:rPr>
              <a:t>gradually emerge.</a:t>
            </a:r>
            <a:r>
              <a:rPr lang="en-GB" altLang="en-US" sz="2800">
                <a:latin typeface="Comic Sans MS" panose="030F0702030302020204" pitchFamily="66" charset="0"/>
              </a:rPr>
              <a:t> </a:t>
            </a:r>
          </a:p>
        </p:txBody>
      </p:sp>
      <p:sp>
        <p:nvSpPr>
          <p:cNvPr id="24580" name="WordArt 3"/>
          <p:cNvSpPr>
            <a:spLocks noChangeArrowheads="1" noChangeShapeType="1" noTextEdit="1"/>
          </p:cNvSpPr>
          <p:nvPr/>
        </p:nvSpPr>
        <p:spPr bwMode="auto">
          <a:xfrm>
            <a:off x="900113" y="0"/>
            <a:ext cx="7561262" cy="1052513"/>
          </a:xfrm>
          <a:prstGeom prst="rect">
            <a:avLst/>
          </a:prstGeom>
        </p:spPr>
        <p:txBody>
          <a:bodyPr wrap="none" fromWordArt="1">
            <a:prstTxWarp prst="textPlain">
              <a:avLst>
                <a:gd name="adj" fmla="val 50000"/>
              </a:avLst>
            </a:prstTxWarp>
          </a:bodyPr>
          <a:lstStyle/>
          <a:p>
            <a:pPr algn="ctr"/>
            <a:r>
              <a:rPr lang="en-GB" sz="3600" kern="10">
                <a:ln w="9525">
                  <a:solidFill>
                    <a:srgbClr val="000000"/>
                  </a:solidFill>
                  <a:round/>
                  <a:headEnd/>
                  <a:tailEnd/>
                </a:ln>
                <a:solidFill>
                  <a:srgbClr val="800080"/>
                </a:solidFill>
                <a:latin typeface="Monotype Corsiva" panose="03010101010201010101" pitchFamily="66" charset="0"/>
              </a:rPr>
              <a:t>'Porphyria's Lover' by Robert Browning</a:t>
            </a:r>
          </a:p>
        </p:txBody>
      </p:sp>
      <p:pic>
        <p:nvPicPr>
          <p:cNvPr id="24581" name="Picture 4" descr="File:Robert Browning 1865.jpg">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72225" y="2276475"/>
            <a:ext cx="2497138" cy="3384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ChangeArrowheads="1"/>
          </p:cNvSpPr>
          <p:nvPr/>
        </p:nvSpPr>
        <p:spPr bwMode="auto">
          <a:xfrm>
            <a:off x="250825" y="2852738"/>
            <a:ext cx="6049963" cy="3600450"/>
          </a:xfrm>
          <a:prstGeom prst="rect">
            <a:avLst/>
          </a:prstGeom>
          <a:solidFill>
            <a:srgbClr val="FF99CC">
              <a:alpha val="65097"/>
            </a:srgbClr>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3000">
                <a:solidFill>
                  <a:schemeClr val="tx1"/>
                </a:solidFill>
                <a:latin typeface="Arial" panose="020B0604020202020204" pitchFamily="34" charset="0"/>
                <a:cs typeface="Arial" panose="020B0604020202020204" pitchFamily="34" charset="0"/>
              </a:defRPr>
            </a:lvl1pPr>
            <a:lvl2pPr marL="742950" indent="-285750" eaLnBrk="0" hangingPunct="0">
              <a:defRPr sz="3000">
                <a:solidFill>
                  <a:schemeClr val="tx1"/>
                </a:solidFill>
                <a:latin typeface="Arial" panose="020B0604020202020204" pitchFamily="34" charset="0"/>
                <a:cs typeface="Arial" panose="020B0604020202020204" pitchFamily="34" charset="0"/>
              </a:defRPr>
            </a:lvl2pPr>
            <a:lvl3pPr marL="1143000" indent="-228600" eaLnBrk="0" hangingPunct="0">
              <a:defRPr sz="3000">
                <a:solidFill>
                  <a:schemeClr val="tx1"/>
                </a:solidFill>
                <a:latin typeface="Arial" panose="020B0604020202020204" pitchFamily="34" charset="0"/>
                <a:cs typeface="Arial" panose="020B0604020202020204" pitchFamily="34" charset="0"/>
              </a:defRPr>
            </a:lvl3pPr>
            <a:lvl4pPr marL="1600200" indent="-228600" eaLnBrk="0" hangingPunct="0">
              <a:defRPr sz="3000">
                <a:solidFill>
                  <a:schemeClr val="tx1"/>
                </a:solidFill>
                <a:latin typeface="Arial" panose="020B0604020202020204" pitchFamily="34" charset="0"/>
                <a:cs typeface="Arial" panose="020B0604020202020204" pitchFamily="34" charset="0"/>
              </a:defRPr>
            </a:lvl4pPr>
            <a:lvl5pPr marL="2057400" indent="-228600" eaLnBrk="0" hangingPunct="0">
              <a:defRPr sz="3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3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3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3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3000">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sp>
        <p:nvSpPr>
          <p:cNvPr id="25603" name="Text Box 3"/>
          <p:cNvSpPr txBox="1">
            <a:spLocks noChangeArrowheads="1"/>
          </p:cNvSpPr>
          <p:nvPr/>
        </p:nvSpPr>
        <p:spPr bwMode="auto">
          <a:xfrm>
            <a:off x="395288" y="1125538"/>
            <a:ext cx="6192837" cy="5334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3000">
                <a:solidFill>
                  <a:schemeClr val="tx1"/>
                </a:solidFill>
                <a:latin typeface="Arial" panose="020B0604020202020204" pitchFamily="34" charset="0"/>
                <a:cs typeface="Arial" panose="020B0604020202020204" pitchFamily="34" charset="0"/>
              </a:defRPr>
            </a:lvl1pPr>
            <a:lvl2pPr marL="742950" indent="-285750" eaLnBrk="0" hangingPunct="0">
              <a:defRPr sz="3000">
                <a:solidFill>
                  <a:schemeClr val="tx1"/>
                </a:solidFill>
                <a:latin typeface="Arial" panose="020B0604020202020204" pitchFamily="34" charset="0"/>
                <a:cs typeface="Arial" panose="020B0604020202020204" pitchFamily="34" charset="0"/>
              </a:defRPr>
            </a:lvl2pPr>
            <a:lvl3pPr marL="1143000" indent="-228600" eaLnBrk="0" hangingPunct="0">
              <a:defRPr sz="3000">
                <a:solidFill>
                  <a:schemeClr val="tx1"/>
                </a:solidFill>
                <a:latin typeface="Arial" panose="020B0604020202020204" pitchFamily="34" charset="0"/>
                <a:cs typeface="Arial" panose="020B0604020202020204" pitchFamily="34" charset="0"/>
              </a:defRPr>
            </a:lvl3pPr>
            <a:lvl4pPr marL="1600200" indent="-228600" eaLnBrk="0" hangingPunct="0">
              <a:defRPr sz="3000">
                <a:solidFill>
                  <a:schemeClr val="tx1"/>
                </a:solidFill>
                <a:latin typeface="Arial" panose="020B0604020202020204" pitchFamily="34" charset="0"/>
                <a:cs typeface="Arial" panose="020B0604020202020204" pitchFamily="34" charset="0"/>
              </a:defRPr>
            </a:lvl4pPr>
            <a:lvl5pPr marL="2057400" indent="-228600" eaLnBrk="0" hangingPunct="0">
              <a:defRPr sz="3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3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3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3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3000">
                <a:solidFill>
                  <a:schemeClr val="tx1"/>
                </a:solidFill>
                <a:latin typeface="Arial" panose="020B0604020202020204" pitchFamily="34" charset="0"/>
                <a:cs typeface="Arial" panose="020B0604020202020204" pitchFamily="34" charset="0"/>
              </a:defRPr>
            </a:lvl9pPr>
          </a:lstStyle>
          <a:p>
            <a:pPr eaLnBrk="1" hangingPunct="1"/>
            <a:r>
              <a:rPr lang="en-GB" altLang="en-US" sz="2400" b="1" u="sng"/>
              <a:t>Critical Essay Exam Preparation</a:t>
            </a:r>
          </a:p>
          <a:p>
            <a:pPr eaLnBrk="1" hangingPunct="1"/>
            <a:endParaRPr lang="en-GB" altLang="en-US" sz="2400" b="1" u="sng"/>
          </a:p>
          <a:p>
            <a:pPr eaLnBrk="1" hangingPunct="1"/>
            <a:r>
              <a:rPr lang="en-GB" altLang="en-US" sz="2400" b="1">
                <a:latin typeface="Comic Sans MS" panose="030F0702030302020204" pitchFamily="66" charset="0"/>
              </a:rPr>
              <a:t>Here is your question. It has been taken from the 2007 Higher paper.</a:t>
            </a:r>
          </a:p>
          <a:p>
            <a:pPr eaLnBrk="1" hangingPunct="1"/>
            <a:endParaRPr lang="en-GB" altLang="en-US" sz="2400" b="1">
              <a:latin typeface="Comic Sans MS" panose="030F0702030302020204" pitchFamily="66" charset="0"/>
            </a:endParaRPr>
          </a:p>
          <a:p>
            <a:pPr eaLnBrk="1" hangingPunct="1"/>
            <a:r>
              <a:rPr lang="en-GB" altLang="en-US" sz="2800" b="1">
                <a:latin typeface="Comic Sans MS" panose="030F0702030302020204" pitchFamily="66" charset="0"/>
              </a:rPr>
              <a:t>Choose a poem in which the </a:t>
            </a:r>
            <a:r>
              <a:rPr lang="en-GB" altLang="en-US" sz="2800" b="1">
                <a:solidFill>
                  <a:srgbClr val="FF00FF"/>
                </a:solidFill>
                <a:latin typeface="Comic Sans MS" panose="030F0702030302020204" pitchFamily="66" charset="0"/>
              </a:rPr>
              <a:t>speaker’s personality is gradually revealed.</a:t>
            </a:r>
          </a:p>
          <a:p>
            <a:pPr eaLnBrk="1" hangingPunct="1"/>
            <a:endParaRPr lang="en-GB" altLang="en-US" sz="2800" b="1">
              <a:solidFill>
                <a:srgbClr val="FF00FF"/>
              </a:solidFill>
              <a:latin typeface="Comic Sans MS" panose="030F0702030302020204" pitchFamily="66" charset="0"/>
            </a:endParaRPr>
          </a:p>
          <a:p>
            <a:pPr eaLnBrk="1" hangingPunct="1"/>
            <a:r>
              <a:rPr lang="en-GB" altLang="en-US" sz="2800" b="1">
                <a:latin typeface="Comic Sans MS" panose="030F0702030302020204" pitchFamily="66" charset="0"/>
              </a:rPr>
              <a:t>Show how, through the </a:t>
            </a:r>
            <a:r>
              <a:rPr lang="en-GB" altLang="en-US" sz="2800" b="1">
                <a:solidFill>
                  <a:srgbClr val="FF00FF"/>
                </a:solidFill>
                <a:latin typeface="Comic Sans MS" panose="030F0702030302020204" pitchFamily="66" charset="0"/>
              </a:rPr>
              <a:t>content</a:t>
            </a:r>
            <a:r>
              <a:rPr lang="en-GB" altLang="en-US" sz="2800" b="1">
                <a:latin typeface="Comic Sans MS" panose="030F0702030302020204" pitchFamily="66" charset="0"/>
              </a:rPr>
              <a:t> and </a:t>
            </a:r>
            <a:r>
              <a:rPr lang="en-GB" altLang="en-US" sz="2800" b="1">
                <a:solidFill>
                  <a:srgbClr val="FF00FF"/>
                </a:solidFill>
                <a:latin typeface="Comic Sans MS" panose="030F0702030302020204" pitchFamily="66" charset="0"/>
              </a:rPr>
              <a:t>language</a:t>
            </a:r>
            <a:r>
              <a:rPr lang="en-GB" altLang="en-US" sz="2800" b="1">
                <a:latin typeface="Comic Sans MS" panose="030F0702030302020204" pitchFamily="66" charset="0"/>
              </a:rPr>
              <a:t> of the poem, aspects of the character</a:t>
            </a:r>
          </a:p>
          <a:p>
            <a:pPr eaLnBrk="1" hangingPunct="1"/>
            <a:r>
              <a:rPr lang="en-GB" altLang="en-US" sz="2800" b="1">
                <a:latin typeface="Comic Sans MS" panose="030F0702030302020204" pitchFamily="66" charset="0"/>
              </a:rPr>
              <a:t>gradually emerge.</a:t>
            </a:r>
            <a:r>
              <a:rPr lang="en-GB" altLang="en-US" sz="2800">
                <a:latin typeface="Comic Sans MS" panose="030F0702030302020204" pitchFamily="66" charset="0"/>
              </a:rPr>
              <a:t> </a:t>
            </a:r>
          </a:p>
        </p:txBody>
      </p:sp>
      <p:sp>
        <p:nvSpPr>
          <p:cNvPr id="25604" name="WordArt 4"/>
          <p:cNvSpPr>
            <a:spLocks noChangeArrowheads="1" noChangeShapeType="1" noTextEdit="1"/>
          </p:cNvSpPr>
          <p:nvPr/>
        </p:nvSpPr>
        <p:spPr bwMode="auto">
          <a:xfrm>
            <a:off x="900113" y="0"/>
            <a:ext cx="7561262" cy="1052513"/>
          </a:xfrm>
          <a:prstGeom prst="rect">
            <a:avLst/>
          </a:prstGeom>
        </p:spPr>
        <p:txBody>
          <a:bodyPr wrap="none" fromWordArt="1">
            <a:prstTxWarp prst="textPlain">
              <a:avLst>
                <a:gd name="adj" fmla="val 50000"/>
              </a:avLst>
            </a:prstTxWarp>
          </a:bodyPr>
          <a:lstStyle/>
          <a:p>
            <a:pPr algn="ctr"/>
            <a:r>
              <a:rPr lang="en-GB" sz="3600" kern="10">
                <a:ln w="9525">
                  <a:solidFill>
                    <a:srgbClr val="000000"/>
                  </a:solidFill>
                  <a:round/>
                  <a:headEnd/>
                  <a:tailEnd/>
                </a:ln>
                <a:solidFill>
                  <a:srgbClr val="800080"/>
                </a:solidFill>
                <a:latin typeface="Monotype Corsiva" panose="03010101010201010101" pitchFamily="66" charset="0"/>
              </a:rPr>
              <a:t>'Porphyria's Lover' by Robert Browning</a:t>
            </a:r>
          </a:p>
        </p:txBody>
      </p:sp>
      <p:pic>
        <p:nvPicPr>
          <p:cNvPr id="25605" name="Picture 5" descr="File:Robert Browning 1865.jpg">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72225" y="2276475"/>
            <a:ext cx="2497138" cy="3384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626" name="Picture 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ext Box 3"/>
          <p:cNvSpPr txBox="1">
            <a:spLocks noChangeArrowheads="1"/>
          </p:cNvSpPr>
          <p:nvPr/>
        </p:nvSpPr>
        <p:spPr bwMode="auto">
          <a:xfrm>
            <a:off x="539750" y="333375"/>
            <a:ext cx="7920038" cy="1462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3000">
                <a:solidFill>
                  <a:schemeClr val="tx1"/>
                </a:solidFill>
                <a:latin typeface="Arial" panose="020B0604020202020204" pitchFamily="34" charset="0"/>
                <a:cs typeface="Arial" panose="020B0604020202020204" pitchFamily="34" charset="0"/>
              </a:defRPr>
            </a:lvl1pPr>
            <a:lvl2pPr marL="742950" indent="-285750" eaLnBrk="0" hangingPunct="0">
              <a:defRPr sz="3000">
                <a:solidFill>
                  <a:schemeClr val="tx1"/>
                </a:solidFill>
                <a:latin typeface="Arial" panose="020B0604020202020204" pitchFamily="34" charset="0"/>
                <a:cs typeface="Arial" panose="020B0604020202020204" pitchFamily="34" charset="0"/>
              </a:defRPr>
            </a:lvl2pPr>
            <a:lvl3pPr marL="1143000" indent="-228600" eaLnBrk="0" hangingPunct="0">
              <a:defRPr sz="3000">
                <a:solidFill>
                  <a:schemeClr val="tx1"/>
                </a:solidFill>
                <a:latin typeface="Arial" panose="020B0604020202020204" pitchFamily="34" charset="0"/>
                <a:cs typeface="Arial" panose="020B0604020202020204" pitchFamily="34" charset="0"/>
              </a:defRPr>
            </a:lvl3pPr>
            <a:lvl4pPr marL="1600200" indent="-228600" eaLnBrk="0" hangingPunct="0">
              <a:defRPr sz="3000">
                <a:solidFill>
                  <a:schemeClr val="tx1"/>
                </a:solidFill>
                <a:latin typeface="Arial" panose="020B0604020202020204" pitchFamily="34" charset="0"/>
                <a:cs typeface="Arial" panose="020B0604020202020204" pitchFamily="34" charset="0"/>
              </a:defRPr>
            </a:lvl4pPr>
            <a:lvl5pPr marL="2057400" indent="-228600" eaLnBrk="0" hangingPunct="0">
              <a:defRPr sz="3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3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3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3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3000">
                <a:solidFill>
                  <a:schemeClr val="tx1"/>
                </a:solidFill>
                <a:latin typeface="Arial" panose="020B0604020202020204" pitchFamily="34" charset="0"/>
                <a:cs typeface="Arial" panose="020B0604020202020204" pitchFamily="34" charset="0"/>
              </a:defRPr>
            </a:lvl9pPr>
          </a:lstStyle>
          <a:p>
            <a:pPr eaLnBrk="1" hangingPunct="1"/>
            <a:endParaRPr lang="en-GB" altLang="en-US" sz="1800" b="1"/>
          </a:p>
          <a:p>
            <a:pPr eaLnBrk="1" hangingPunct="1"/>
            <a:r>
              <a:rPr lang="en-GB" altLang="en-US" sz="1400" b="1"/>
              <a:t>Choose a poem in which the speaker’s personality is gradually revealed.</a:t>
            </a:r>
          </a:p>
          <a:p>
            <a:pPr eaLnBrk="1" hangingPunct="1"/>
            <a:endParaRPr lang="en-GB" altLang="en-US" sz="1400" b="1"/>
          </a:p>
          <a:p>
            <a:pPr eaLnBrk="1" hangingPunct="1"/>
            <a:r>
              <a:rPr lang="en-GB" altLang="en-US" sz="1400" b="1"/>
              <a:t>Show how, through the content and language of the poem, aspects of the character gradually emerge.</a:t>
            </a:r>
            <a:r>
              <a:rPr lang="en-GB" altLang="en-US"/>
              <a:t> </a:t>
            </a:r>
          </a:p>
        </p:txBody>
      </p:sp>
      <p:sp>
        <p:nvSpPr>
          <p:cNvPr id="27651" name="Rectangle 4"/>
          <p:cNvSpPr>
            <a:spLocks noChangeArrowheads="1"/>
          </p:cNvSpPr>
          <p:nvPr/>
        </p:nvSpPr>
        <p:spPr bwMode="auto">
          <a:xfrm>
            <a:off x="468313" y="620713"/>
            <a:ext cx="7777162" cy="1223962"/>
          </a:xfrm>
          <a:prstGeom prst="rect">
            <a:avLst/>
          </a:prstGeom>
          <a:noFill/>
          <a:ln w="381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3000">
                <a:solidFill>
                  <a:schemeClr val="tx1"/>
                </a:solidFill>
                <a:latin typeface="Arial" panose="020B0604020202020204" pitchFamily="34" charset="0"/>
                <a:cs typeface="Arial" panose="020B0604020202020204" pitchFamily="34" charset="0"/>
              </a:defRPr>
            </a:lvl1pPr>
            <a:lvl2pPr marL="742950" indent="-285750" eaLnBrk="0" hangingPunct="0">
              <a:defRPr sz="3000">
                <a:solidFill>
                  <a:schemeClr val="tx1"/>
                </a:solidFill>
                <a:latin typeface="Arial" panose="020B0604020202020204" pitchFamily="34" charset="0"/>
                <a:cs typeface="Arial" panose="020B0604020202020204" pitchFamily="34" charset="0"/>
              </a:defRPr>
            </a:lvl2pPr>
            <a:lvl3pPr marL="1143000" indent="-228600" eaLnBrk="0" hangingPunct="0">
              <a:defRPr sz="3000">
                <a:solidFill>
                  <a:schemeClr val="tx1"/>
                </a:solidFill>
                <a:latin typeface="Arial" panose="020B0604020202020204" pitchFamily="34" charset="0"/>
                <a:cs typeface="Arial" panose="020B0604020202020204" pitchFamily="34" charset="0"/>
              </a:defRPr>
            </a:lvl3pPr>
            <a:lvl4pPr marL="1600200" indent="-228600" eaLnBrk="0" hangingPunct="0">
              <a:defRPr sz="3000">
                <a:solidFill>
                  <a:schemeClr val="tx1"/>
                </a:solidFill>
                <a:latin typeface="Arial" panose="020B0604020202020204" pitchFamily="34" charset="0"/>
                <a:cs typeface="Arial" panose="020B0604020202020204" pitchFamily="34" charset="0"/>
              </a:defRPr>
            </a:lvl4pPr>
            <a:lvl5pPr marL="2057400" indent="-228600" eaLnBrk="0" hangingPunct="0">
              <a:defRPr sz="3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3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3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3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3000">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sp>
        <p:nvSpPr>
          <p:cNvPr id="27652" name="Rectangle 6"/>
          <p:cNvSpPr>
            <a:spLocks noChangeArrowheads="1"/>
          </p:cNvSpPr>
          <p:nvPr/>
        </p:nvSpPr>
        <p:spPr bwMode="auto">
          <a:xfrm>
            <a:off x="323850" y="2403475"/>
            <a:ext cx="8424863" cy="3937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3000">
                <a:solidFill>
                  <a:schemeClr val="tx1"/>
                </a:solidFill>
                <a:latin typeface="Arial" panose="020B0604020202020204" pitchFamily="34" charset="0"/>
                <a:cs typeface="Arial" panose="020B0604020202020204" pitchFamily="34" charset="0"/>
              </a:defRPr>
            </a:lvl1pPr>
            <a:lvl2pPr marL="742950" indent="-285750" eaLnBrk="0" hangingPunct="0">
              <a:defRPr sz="3000">
                <a:solidFill>
                  <a:schemeClr val="tx1"/>
                </a:solidFill>
                <a:latin typeface="Arial" panose="020B0604020202020204" pitchFamily="34" charset="0"/>
                <a:cs typeface="Arial" panose="020B0604020202020204" pitchFamily="34" charset="0"/>
              </a:defRPr>
            </a:lvl2pPr>
            <a:lvl3pPr marL="1143000" indent="-228600" eaLnBrk="0" hangingPunct="0">
              <a:defRPr sz="3000">
                <a:solidFill>
                  <a:schemeClr val="tx1"/>
                </a:solidFill>
                <a:latin typeface="Arial" panose="020B0604020202020204" pitchFamily="34" charset="0"/>
                <a:cs typeface="Arial" panose="020B0604020202020204" pitchFamily="34" charset="0"/>
              </a:defRPr>
            </a:lvl3pPr>
            <a:lvl4pPr marL="1600200" indent="-228600" eaLnBrk="0" hangingPunct="0">
              <a:defRPr sz="3000">
                <a:solidFill>
                  <a:schemeClr val="tx1"/>
                </a:solidFill>
                <a:latin typeface="Arial" panose="020B0604020202020204" pitchFamily="34" charset="0"/>
                <a:cs typeface="Arial" panose="020B0604020202020204" pitchFamily="34" charset="0"/>
              </a:defRPr>
            </a:lvl4pPr>
            <a:lvl5pPr marL="2057400" indent="-228600" eaLnBrk="0" hangingPunct="0">
              <a:defRPr sz="3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3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3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3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3000">
                <a:solidFill>
                  <a:schemeClr val="tx1"/>
                </a:solidFill>
                <a:latin typeface="Arial" panose="020B0604020202020204" pitchFamily="34" charset="0"/>
                <a:cs typeface="Arial" panose="020B0604020202020204" pitchFamily="34" charset="0"/>
              </a:defRPr>
            </a:lvl9pPr>
          </a:lstStyle>
          <a:p>
            <a:pPr eaLnBrk="1" hangingPunct="1"/>
            <a:r>
              <a:rPr lang="en-GB" altLang="en-US" sz="1800" b="1">
                <a:solidFill>
                  <a:srgbClr val="FF0000"/>
                </a:solidFill>
              </a:rPr>
              <a:t>Now you need to consider how you will structure your response. Obviously you will be looking at the actions of the speaker and the murder of Porphyria, but there are other aspects of the poem that you should also consider.</a:t>
            </a:r>
          </a:p>
          <a:p>
            <a:pPr eaLnBrk="1" hangingPunct="1"/>
            <a:endParaRPr lang="en-GB" altLang="en-US" sz="1800" b="1">
              <a:solidFill>
                <a:srgbClr val="FF0000"/>
              </a:solidFill>
            </a:endParaRPr>
          </a:p>
          <a:p>
            <a:pPr eaLnBrk="1" hangingPunct="1">
              <a:buFontTx/>
              <a:buChar char="•"/>
            </a:pPr>
            <a:r>
              <a:rPr lang="en-GB" altLang="en-US" sz="1800" b="1">
                <a:solidFill>
                  <a:srgbClr val="0000FF"/>
                </a:solidFill>
              </a:rPr>
              <a:t>The use of Pathetic Fallacy and how this introduces the character of the speaker.</a:t>
            </a:r>
          </a:p>
          <a:p>
            <a:pPr eaLnBrk="1" hangingPunct="1">
              <a:buFontTx/>
              <a:buChar char="•"/>
            </a:pPr>
            <a:r>
              <a:rPr lang="en-GB" altLang="en-US" sz="1800" b="1">
                <a:solidFill>
                  <a:srgbClr val="0000FF"/>
                </a:solidFill>
              </a:rPr>
              <a:t>The arrival of Porphyria and what this reveals about their relationship and the character of the speaker.</a:t>
            </a:r>
          </a:p>
          <a:p>
            <a:pPr eaLnBrk="1" hangingPunct="1">
              <a:buFontTx/>
              <a:buChar char="•"/>
            </a:pPr>
            <a:r>
              <a:rPr lang="en-GB" altLang="en-US" sz="1800" b="1">
                <a:solidFill>
                  <a:srgbClr val="0000FF"/>
                </a:solidFill>
              </a:rPr>
              <a:t>The sensuality of Porphyria and what this reveals about their relationship. (The power struggle)</a:t>
            </a:r>
          </a:p>
          <a:p>
            <a:pPr eaLnBrk="1" hangingPunct="1">
              <a:buFontTx/>
              <a:buChar char="•"/>
            </a:pPr>
            <a:r>
              <a:rPr lang="en-GB" altLang="en-US" sz="1800" b="1">
                <a:solidFill>
                  <a:srgbClr val="0000FF"/>
                </a:solidFill>
              </a:rPr>
              <a:t>The murder of Porphyria and the speaker’s quest for power/his need for her adoration.</a:t>
            </a:r>
          </a:p>
          <a:p>
            <a:pPr eaLnBrk="1" hangingPunct="1">
              <a:buFontTx/>
              <a:buChar char="•"/>
            </a:pPr>
            <a:r>
              <a:rPr lang="en-GB" altLang="en-US" sz="1800" b="1">
                <a:solidFill>
                  <a:srgbClr val="0000FF"/>
                </a:solidFill>
              </a:rPr>
              <a:t>The aftermath of the murder and the conscience of the speaker.</a:t>
            </a:r>
          </a:p>
        </p:txBody>
      </p:sp>
      <p:sp>
        <p:nvSpPr>
          <p:cNvPr id="27653" name="WordArt 7"/>
          <p:cNvSpPr>
            <a:spLocks noChangeArrowheads="1" noChangeShapeType="1" noTextEdit="1"/>
          </p:cNvSpPr>
          <p:nvPr/>
        </p:nvSpPr>
        <p:spPr bwMode="auto">
          <a:xfrm>
            <a:off x="1116013" y="-26988"/>
            <a:ext cx="6911975" cy="692151"/>
          </a:xfrm>
          <a:prstGeom prst="rect">
            <a:avLst/>
          </a:prstGeom>
        </p:spPr>
        <p:txBody>
          <a:bodyPr wrap="none" fromWordArt="1">
            <a:prstTxWarp prst="textPlain">
              <a:avLst>
                <a:gd name="adj" fmla="val 50000"/>
              </a:avLst>
            </a:prstTxWarp>
          </a:bodyPr>
          <a:lstStyle/>
          <a:p>
            <a:pPr algn="ctr"/>
            <a:r>
              <a:rPr lang="en-GB" sz="3600" kern="10">
                <a:ln w="9525">
                  <a:solidFill>
                    <a:srgbClr val="000000"/>
                  </a:solidFill>
                  <a:round/>
                  <a:headEnd/>
                  <a:tailEnd/>
                </a:ln>
                <a:solidFill>
                  <a:srgbClr val="800080"/>
                </a:solidFill>
                <a:latin typeface="Monotype Corsiva" panose="03010101010201010101" pitchFamily="66" charset="0"/>
              </a:rPr>
              <a:t>'Porphyria's Lover' by Robert Browning</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ext Box 2"/>
          <p:cNvSpPr txBox="1">
            <a:spLocks noChangeArrowheads="1"/>
          </p:cNvSpPr>
          <p:nvPr/>
        </p:nvSpPr>
        <p:spPr bwMode="auto">
          <a:xfrm>
            <a:off x="539750" y="333375"/>
            <a:ext cx="7920038" cy="1462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3000">
                <a:solidFill>
                  <a:schemeClr val="tx1"/>
                </a:solidFill>
                <a:latin typeface="Arial" panose="020B0604020202020204" pitchFamily="34" charset="0"/>
                <a:cs typeface="Arial" panose="020B0604020202020204" pitchFamily="34" charset="0"/>
              </a:defRPr>
            </a:lvl1pPr>
            <a:lvl2pPr marL="742950" indent="-285750" eaLnBrk="0" hangingPunct="0">
              <a:defRPr sz="3000">
                <a:solidFill>
                  <a:schemeClr val="tx1"/>
                </a:solidFill>
                <a:latin typeface="Arial" panose="020B0604020202020204" pitchFamily="34" charset="0"/>
                <a:cs typeface="Arial" panose="020B0604020202020204" pitchFamily="34" charset="0"/>
              </a:defRPr>
            </a:lvl2pPr>
            <a:lvl3pPr marL="1143000" indent="-228600" eaLnBrk="0" hangingPunct="0">
              <a:defRPr sz="3000">
                <a:solidFill>
                  <a:schemeClr val="tx1"/>
                </a:solidFill>
                <a:latin typeface="Arial" panose="020B0604020202020204" pitchFamily="34" charset="0"/>
                <a:cs typeface="Arial" panose="020B0604020202020204" pitchFamily="34" charset="0"/>
              </a:defRPr>
            </a:lvl3pPr>
            <a:lvl4pPr marL="1600200" indent="-228600" eaLnBrk="0" hangingPunct="0">
              <a:defRPr sz="3000">
                <a:solidFill>
                  <a:schemeClr val="tx1"/>
                </a:solidFill>
                <a:latin typeface="Arial" panose="020B0604020202020204" pitchFamily="34" charset="0"/>
                <a:cs typeface="Arial" panose="020B0604020202020204" pitchFamily="34" charset="0"/>
              </a:defRPr>
            </a:lvl4pPr>
            <a:lvl5pPr marL="2057400" indent="-228600" eaLnBrk="0" hangingPunct="0">
              <a:defRPr sz="3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3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3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3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3000">
                <a:solidFill>
                  <a:schemeClr val="tx1"/>
                </a:solidFill>
                <a:latin typeface="Arial" panose="020B0604020202020204" pitchFamily="34" charset="0"/>
                <a:cs typeface="Arial" panose="020B0604020202020204" pitchFamily="34" charset="0"/>
              </a:defRPr>
            </a:lvl9pPr>
          </a:lstStyle>
          <a:p>
            <a:pPr eaLnBrk="1" hangingPunct="1"/>
            <a:endParaRPr lang="en-GB" altLang="en-US" sz="1800" b="1"/>
          </a:p>
          <a:p>
            <a:pPr eaLnBrk="1" hangingPunct="1"/>
            <a:r>
              <a:rPr lang="en-GB" altLang="en-US" sz="1400" b="1"/>
              <a:t>Choose a poem in which the speaker’s personality is gradually revealed.</a:t>
            </a:r>
          </a:p>
          <a:p>
            <a:pPr eaLnBrk="1" hangingPunct="1"/>
            <a:endParaRPr lang="en-GB" altLang="en-US" sz="1400" b="1"/>
          </a:p>
          <a:p>
            <a:pPr eaLnBrk="1" hangingPunct="1"/>
            <a:r>
              <a:rPr lang="en-GB" altLang="en-US" sz="1400" b="1"/>
              <a:t>Show how, through the content and language of the poem, aspects of the character gradually emerge.</a:t>
            </a:r>
            <a:r>
              <a:rPr lang="en-GB" altLang="en-US"/>
              <a:t> </a:t>
            </a:r>
          </a:p>
        </p:txBody>
      </p:sp>
      <p:sp>
        <p:nvSpPr>
          <p:cNvPr id="28675" name="Rectangle 3"/>
          <p:cNvSpPr>
            <a:spLocks noChangeArrowheads="1"/>
          </p:cNvSpPr>
          <p:nvPr/>
        </p:nvSpPr>
        <p:spPr bwMode="auto">
          <a:xfrm>
            <a:off x="468313" y="620713"/>
            <a:ext cx="7777162" cy="1223962"/>
          </a:xfrm>
          <a:prstGeom prst="rect">
            <a:avLst/>
          </a:prstGeom>
          <a:noFill/>
          <a:ln w="381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3000">
                <a:solidFill>
                  <a:schemeClr val="tx1"/>
                </a:solidFill>
                <a:latin typeface="Arial" panose="020B0604020202020204" pitchFamily="34" charset="0"/>
                <a:cs typeface="Arial" panose="020B0604020202020204" pitchFamily="34" charset="0"/>
              </a:defRPr>
            </a:lvl1pPr>
            <a:lvl2pPr marL="742950" indent="-285750" eaLnBrk="0" hangingPunct="0">
              <a:defRPr sz="3000">
                <a:solidFill>
                  <a:schemeClr val="tx1"/>
                </a:solidFill>
                <a:latin typeface="Arial" panose="020B0604020202020204" pitchFamily="34" charset="0"/>
                <a:cs typeface="Arial" panose="020B0604020202020204" pitchFamily="34" charset="0"/>
              </a:defRPr>
            </a:lvl2pPr>
            <a:lvl3pPr marL="1143000" indent="-228600" eaLnBrk="0" hangingPunct="0">
              <a:defRPr sz="3000">
                <a:solidFill>
                  <a:schemeClr val="tx1"/>
                </a:solidFill>
                <a:latin typeface="Arial" panose="020B0604020202020204" pitchFamily="34" charset="0"/>
                <a:cs typeface="Arial" panose="020B0604020202020204" pitchFamily="34" charset="0"/>
              </a:defRPr>
            </a:lvl3pPr>
            <a:lvl4pPr marL="1600200" indent="-228600" eaLnBrk="0" hangingPunct="0">
              <a:defRPr sz="3000">
                <a:solidFill>
                  <a:schemeClr val="tx1"/>
                </a:solidFill>
                <a:latin typeface="Arial" panose="020B0604020202020204" pitchFamily="34" charset="0"/>
                <a:cs typeface="Arial" panose="020B0604020202020204" pitchFamily="34" charset="0"/>
              </a:defRPr>
            </a:lvl4pPr>
            <a:lvl5pPr marL="2057400" indent="-228600" eaLnBrk="0" hangingPunct="0">
              <a:defRPr sz="3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3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3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3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3000">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sp>
        <p:nvSpPr>
          <p:cNvPr id="28676" name="WordArt 4"/>
          <p:cNvSpPr>
            <a:spLocks noChangeArrowheads="1" noChangeShapeType="1" noTextEdit="1"/>
          </p:cNvSpPr>
          <p:nvPr/>
        </p:nvSpPr>
        <p:spPr bwMode="auto">
          <a:xfrm>
            <a:off x="1116013" y="-26988"/>
            <a:ext cx="6911975" cy="692151"/>
          </a:xfrm>
          <a:prstGeom prst="rect">
            <a:avLst/>
          </a:prstGeom>
        </p:spPr>
        <p:txBody>
          <a:bodyPr wrap="none" fromWordArt="1">
            <a:prstTxWarp prst="textPlain">
              <a:avLst>
                <a:gd name="adj" fmla="val 50000"/>
              </a:avLst>
            </a:prstTxWarp>
          </a:bodyPr>
          <a:lstStyle/>
          <a:p>
            <a:pPr algn="ctr"/>
            <a:r>
              <a:rPr lang="en-GB" sz="3600" kern="10">
                <a:ln w="9525">
                  <a:solidFill>
                    <a:srgbClr val="000000"/>
                  </a:solidFill>
                  <a:round/>
                  <a:headEnd/>
                  <a:tailEnd/>
                </a:ln>
                <a:solidFill>
                  <a:srgbClr val="800080"/>
                </a:solidFill>
                <a:latin typeface="Monotype Corsiva" panose="03010101010201010101" pitchFamily="66" charset="0"/>
              </a:rPr>
              <a:t>'Porphyria's Lover' by Robert Browning</a:t>
            </a:r>
          </a:p>
        </p:txBody>
      </p:sp>
      <p:sp>
        <p:nvSpPr>
          <p:cNvPr id="28677" name="Text Box 5"/>
          <p:cNvSpPr txBox="1">
            <a:spLocks noChangeArrowheads="1"/>
          </p:cNvSpPr>
          <p:nvPr/>
        </p:nvSpPr>
        <p:spPr bwMode="auto">
          <a:xfrm>
            <a:off x="684213" y="2060575"/>
            <a:ext cx="7920037" cy="3990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3000">
                <a:solidFill>
                  <a:schemeClr val="tx1"/>
                </a:solidFill>
                <a:latin typeface="Arial" panose="020B0604020202020204" pitchFamily="34" charset="0"/>
                <a:cs typeface="Arial" panose="020B0604020202020204" pitchFamily="34" charset="0"/>
              </a:defRPr>
            </a:lvl1pPr>
            <a:lvl2pPr marL="742950" indent="-285750" eaLnBrk="0" hangingPunct="0">
              <a:defRPr sz="3000">
                <a:solidFill>
                  <a:schemeClr val="tx1"/>
                </a:solidFill>
                <a:latin typeface="Arial" panose="020B0604020202020204" pitchFamily="34" charset="0"/>
                <a:cs typeface="Arial" panose="020B0604020202020204" pitchFamily="34" charset="0"/>
              </a:defRPr>
            </a:lvl2pPr>
            <a:lvl3pPr marL="1143000" indent="-228600" eaLnBrk="0" hangingPunct="0">
              <a:defRPr sz="3000">
                <a:solidFill>
                  <a:schemeClr val="tx1"/>
                </a:solidFill>
                <a:latin typeface="Arial" panose="020B0604020202020204" pitchFamily="34" charset="0"/>
                <a:cs typeface="Arial" panose="020B0604020202020204" pitchFamily="34" charset="0"/>
              </a:defRPr>
            </a:lvl3pPr>
            <a:lvl4pPr marL="1600200" indent="-228600" eaLnBrk="0" hangingPunct="0">
              <a:defRPr sz="3000">
                <a:solidFill>
                  <a:schemeClr val="tx1"/>
                </a:solidFill>
                <a:latin typeface="Arial" panose="020B0604020202020204" pitchFamily="34" charset="0"/>
                <a:cs typeface="Arial" panose="020B0604020202020204" pitchFamily="34" charset="0"/>
              </a:defRPr>
            </a:lvl4pPr>
            <a:lvl5pPr marL="2057400" indent="-228600" eaLnBrk="0" hangingPunct="0">
              <a:defRPr sz="3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3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3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3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3000">
                <a:solidFill>
                  <a:schemeClr val="tx1"/>
                </a:solidFill>
                <a:latin typeface="Arial" panose="020B0604020202020204" pitchFamily="34" charset="0"/>
                <a:cs typeface="Arial" panose="020B0604020202020204" pitchFamily="34" charset="0"/>
              </a:defRPr>
            </a:lvl9pPr>
          </a:lstStyle>
          <a:p>
            <a:pPr eaLnBrk="1" hangingPunct="1"/>
            <a:r>
              <a:rPr lang="en-GB" altLang="en-US" sz="2000" b="1">
                <a:solidFill>
                  <a:srgbClr val="FF0000"/>
                </a:solidFill>
              </a:rPr>
              <a:t>You must consider how you will structure your introduction and summary paragraphs. Remember to use TART and ReBOOT to help you.</a:t>
            </a:r>
          </a:p>
          <a:p>
            <a:pPr eaLnBrk="1" hangingPunct="1"/>
            <a:endParaRPr lang="en-GB" altLang="en-US" sz="2000" b="1">
              <a:solidFill>
                <a:srgbClr val="FF0000"/>
              </a:solidFill>
            </a:endParaRPr>
          </a:p>
          <a:p>
            <a:pPr eaLnBrk="1" hangingPunct="1"/>
            <a:r>
              <a:rPr lang="en-GB" altLang="en-US" sz="2400" b="1" u="sng"/>
              <a:t>Introduction</a:t>
            </a:r>
          </a:p>
          <a:p>
            <a:pPr eaLnBrk="1" hangingPunct="1"/>
            <a:endParaRPr lang="en-GB" altLang="en-US" sz="2400" b="1" u="sng"/>
          </a:p>
          <a:p>
            <a:pPr eaLnBrk="1" hangingPunct="1">
              <a:buFontTx/>
              <a:buChar char="•"/>
            </a:pPr>
            <a:r>
              <a:rPr lang="en-GB" altLang="en-US" sz="3200" b="1">
                <a:solidFill>
                  <a:srgbClr val="FF6600"/>
                </a:solidFill>
              </a:rPr>
              <a:t>Title</a:t>
            </a:r>
          </a:p>
          <a:p>
            <a:pPr eaLnBrk="1" hangingPunct="1">
              <a:buFontTx/>
              <a:buChar char="•"/>
            </a:pPr>
            <a:r>
              <a:rPr lang="en-GB" altLang="en-US" sz="3200" b="1">
                <a:solidFill>
                  <a:srgbClr val="009900"/>
                </a:solidFill>
              </a:rPr>
              <a:t>Author</a:t>
            </a:r>
          </a:p>
          <a:p>
            <a:pPr eaLnBrk="1" hangingPunct="1">
              <a:buFontTx/>
              <a:buChar char="•"/>
            </a:pPr>
            <a:r>
              <a:rPr lang="en-GB" altLang="en-US" sz="3200" b="1">
                <a:solidFill>
                  <a:srgbClr val="000099"/>
                </a:solidFill>
              </a:rPr>
              <a:t>Refer to</a:t>
            </a:r>
          </a:p>
          <a:p>
            <a:pPr eaLnBrk="1" hangingPunct="1">
              <a:buFontTx/>
              <a:buChar char="•"/>
            </a:pPr>
            <a:r>
              <a:rPr lang="en-GB" altLang="en-US" sz="3200" b="1">
                <a:solidFill>
                  <a:srgbClr val="FF0000"/>
                </a:solidFill>
              </a:rPr>
              <a:t>Task</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ext Box 2"/>
          <p:cNvSpPr txBox="1">
            <a:spLocks noChangeArrowheads="1"/>
          </p:cNvSpPr>
          <p:nvPr/>
        </p:nvSpPr>
        <p:spPr bwMode="auto">
          <a:xfrm>
            <a:off x="539750" y="333375"/>
            <a:ext cx="7920038" cy="1462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3000">
                <a:solidFill>
                  <a:schemeClr val="tx1"/>
                </a:solidFill>
                <a:latin typeface="Arial" panose="020B0604020202020204" pitchFamily="34" charset="0"/>
                <a:cs typeface="Arial" panose="020B0604020202020204" pitchFamily="34" charset="0"/>
              </a:defRPr>
            </a:lvl1pPr>
            <a:lvl2pPr marL="742950" indent="-285750" eaLnBrk="0" hangingPunct="0">
              <a:defRPr sz="3000">
                <a:solidFill>
                  <a:schemeClr val="tx1"/>
                </a:solidFill>
                <a:latin typeface="Arial" panose="020B0604020202020204" pitchFamily="34" charset="0"/>
                <a:cs typeface="Arial" panose="020B0604020202020204" pitchFamily="34" charset="0"/>
              </a:defRPr>
            </a:lvl2pPr>
            <a:lvl3pPr marL="1143000" indent="-228600" eaLnBrk="0" hangingPunct="0">
              <a:defRPr sz="3000">
                <a:solidFill>
                  <a:schemeClr val="tx1"/>
                </a:solidFill>
                <a:latin typeface="Arial" panose="020B0604020202020204" pitchFamily="34" charset="0"/>
                <a:cs typeface="Arial" panose="020B0604020202020204" pitchFamily="34" charset="0"/>
              </a:defRPr>
            </a:lvl3pPr>
            <a:lvl4pPr marL="1600200" indent="-228600" eaLnBrk="0" hangingPunct="0">
              <a:defRPr sz="3000">
                <a:solidFill>
                  <a:schemeClr val="tx1"/>
                </a:solidFill>
                <a:latin typeface="Arial" panose="020B0604020202020204" pitchFamily="34" charset="0"/>
                <a:cs typeface="Arial" panose="020B0604020202020204" pitchFamily="34" charset="0"/>
              </a:defRPr>
            </a:lvl4pPr>
            <a:lvl5pPr marL="2057400" indent="-228600" eaLnBrk="0" hangingPunct="0">
              <a:defRPr sz="3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3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3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3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3000">
                <a:solidFill>
                  <a:schemeClr val="tx1"/>
                </a:solidFill>
                <a:latin typeface="Arial" panose="020B0604020202020204" pitchFamily="34" charset="0"/>
                <a:cs typeface="Arial" panose="020B0604020202020204" pitchFamily="34" charset="0"/>
              </a:defRPr>
            </a:lvl9pPr>
          </a:lstStyle>
          <a:p>
            <a:pPr eaLnBrk="1" hangingPunct="1"/>
            <a:endParaRPr lang="en-GB" altLang="en-US" sz="1800" b="1"/>
          </a:p>
          <a:p>
            <a:pPr eaLnBrk="1" hangingPunct="1"/>
            <a:r>
              <a:rPr lang="en-GB" altLang="en-US" sz="1400" b="1"/>
              <a:t>Choose a poem in which the speaker’s personality is gradually revealed.</a:t>
            </a:r>
          </a:p>
          <a:p>
            <a:pPr eaLnBrk="1" hangingPunct="1"/>
            <a:endParaRPr lang="en-GB" altLang="en-US" sz="1400" b="1"/>
          </a:p>
          <a:p>
            <a:pPr eaLnBrk="1" hangingPunct="1"/>
            <a:r>
              <a:rPr lang="en-GB" altLang="en-US" sz="1400" b="1"/>
              <a:t>Show how, through the content and language of the poem, aspects of the character gradually emerge.</a:t>
            </a:r>
            <a:r>
              <a:rPr lang="en-GB" altLang="en-US"/>
              <a:t> </a:t>
            </a:r>
          </a:p>
        </p:txBody>
      </p:sp>
      <p:sp>
        <p:nvSpPr>
          <p:cNvPr id="29699" name="Rectangle 3"/>
          <p:cNvSpPr>
            <a:spLocks noChangeArrowheads="1"/>
          </p:cNvSpPr>
          <p:nvPr/>
        </p:nvSpPr>
        <p:spPr bwMode="auto">
          <a:xfrm>
            <a:off x="468313" y="620713"/>
            <a:ext cx="7777162" cy="1223962"/>
          </a:xfrm>
          <a:prstGeom prst="rect">
            <a:avLst/>
          </a:prstGeom>
          <a:noFill/>
          <a:ln w="381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3000">
                <a:solidFill>
                  <a:schemeClr val="tx1"/>
                </a:solidFill>
                <a:latin typeface="Arial" panose="020B0604020202020204" pitchFamily="34" charset="0"/>
                <a:cs typeface="Arial" panose="020B0604020202020204" pitchFamily="34" charset="0"/>
              </a:defRPr>
            </a:lvl1pPr>
            <a:lvl2pPr marL="742950" indent="-285750" eaLnBrk="0" hangingPunct="0">
              <a:defRPr sz="3000">
                <a:solidFill>
                  <a:schemeClr val="tx1"/>
                </a:solidFill>
                <a:latin typeface="Arial" panose="020B0604020202020204" pitchFamily="34" charset="0"/>
                <a:cs typeface="Arial" panose="020B0604020202020204" pitchFamily="34" charset="0"/>
              </a:defRPr>
            </a:lvl2pPr>
            <a:lvl3pPr marL="1143000" indent="-228600" eaLnBrk="0" hangingPunct="0">
              <a:defRPr sz="3000">
                <a:solidFill>
                  <a:schemeClr val="tx1"/>
                </a:solidFill>
                <a:latin typeface="Arial" panose="020B0604020202020204" pitchFamily="34" charset="0"/>
                <a:cs typeface="Arial" panose="020B0604020202020204" pitchFamily="34" charset="0"/>
              </a:defRPr>
            </a:lvl3pPr>
            <a:lvl4pPr marL="1600200" indent="-228600" eaLnBrk="0" hangingPunct="0">
              <a:defRPr sz="3000">
                <a:solidFill>
                  <a:schemeClr val="tx1"/>
                </a:solidFill>
                <a:latin typeface="Arial" panose="020B0604020202020204" pitchFamily="34" charset="0"/>
                <a:cs typeface="Arial" panose="020B0604020202020204" pitchFamily="34" charset="0"/>
              </a:defRPr>
            </a:lvl4pPr>
            <a:lvl5pPr marL="2057400" indent="-228600" eaLnBrk="0" hangingPunct="0">
              <a:defRPr sz="3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3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3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3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3000">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sp>
        <p:nvSpPr>
          <p:cNvPr id="29700" name="WordArt 5"/>
          <p:cNvSpPr>
            <a:spLocks noChangeArrowheads="1" noChangeShapeType="1" noTextEdit="1"/>
          </p:cNvSpPr>
          <p:nvPr/>
        </p:nvSpPr>
        <p:spPr bwMode="auto">
          <a:xfrm>
            <a:off x="1116013" y="-26988"/>
            <a:ext cx="6911975" cy="692151"/>
          </a:xfrm>
          <a:prstGeom prst="rect">
            <a:avLst/>
          </a:prstGeom>
        </p:spPr>
        <p:txBody>
          <a:bodyPr wrap="none" fromWordArt="1">
            <a:prstTxWarp prst="textPlain">
              <a:avLst>
                <a:gd name="adj" fmla="val 50000"/>
              </a:avLst>
            </a:prstTxWarp>
          </a:bodyPr>
          <a:lstStyle/>
          <a:p>
            <a:pPr algn="ctr"/>
            <a:r>
              <a:rPr lang="en-GB" sz="3600" kern="10">
                <a:ln w="9525">
                  <a:solidFill>
                    <a:srgbClr val="000000"/>
                  </a:solidFill>
                  <a:round/>
                  <a:headEnd/>
                  <a:tailEnd/>
                </a:ln>
                <a:solidFill>
                  <a:srgbClr val="800080"/>
                </a:solidFill>
                <a:latin typeface="Monotype Corsiva" panose="03010101010201010101" pitchFamily="66" charset="0"/>
              </a:rPr>
              <a:t>'Porphyria's Lover' by Robert Browning</a:t>
            </a:r>
          </a:p>
        </p:txBody>
      </p:sp>
      <p:sp>
        <p:nvSpPr>
          <p:cNvPr id="29701" name="Text Box 6"/>
          <p:cNvSpPr txBox="1">
            <a:spLocks noChangeArrowheads="1"/>
          </p:cNvSpPr>
          <p:nvPr/>
        </p:nvSpPr>
        <p:spPr bwMode="auto">
          <a:xfrm>
            <a:off x="684213" y="2060575"/>
            <a:ext cx="7920037" cy="4597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3000">
                <a:solidFill>
                  <a:schemeClr val="tx1"/>
                </a:solidFill>
                <a:latin typeface="Arial" panose="020B0604020202020204" pitchFamily="34" charset="0"/>
                <a:cs typeface="Arial" panose="020B0604020202020204" pitchFamily="34" charset="0"/>
              </a:defRPr>
            </a:lvl1pPr>
            <a:lvl2pPr marL="742950" indent="-285750" eaLnBrk="0" hangingPunct="0">
              <a:defRPr sz="3000">
                <a:solidFill>
                  <a:schemeClr val="tx1"/>
                </a:solidFill>
                <a:latin typeface="Arial" panose="020B0604020202020204" pitchFamily="34" charset="0"/>
                <a:cs typeface="Arial" panose="020B0604020202020204" pitchFamily="34" charset="0"/>
              </a:defRPr>
            </a:lvl2pPr>
            <a:lvl3pPr marL="1143000" indent="-228600" eaLnBrk="0" hangingPunct="0">
              <a:defRPr sz="3000">
                <a:solidFill>
                  <a:schemeClr val="tx1"/>
                </a:solidFill>
                <a:latin typeface="Arial" panose="020B0604020202020204" pitchFamily="34" charset="0"/>
                <a:cs typeface="Arial" panose="020B0604020202020204" pitchFamily="34" charset="0"/>
              </a:defRPr>
            </a:lvl3pPr>
            <a:lvl4pPr marL="1600200" indent="-228600" eaLnBrk="0" hangingPunct="0">
              <a:defRPr sz="3000">
                <a:solidFill>
                  <a:schemeClr val="tx1"/>
                </a:solidFill>
                <a:latin typeface="Arial" panose="020B0604020202020204" pitchFamily="34" charset="0"/>
                <a:cs typeface="Arial" panose="020B0604020202020204" pitchFamily="34" charset="0"/>
              </a:defRPr>
            </a:lvl4pPr>
            <a:lvl5pPr marL="2057400" indent="-228600" eaLnBrk="0" hangingPunct="0">
              <a:defRPr sz="3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3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3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3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3000">
                <a:solidFill>
                  <a:schemeClr val="tx1"/>
                </a:solidFill>
                <a:latin typeface="Arial" panose="020B0604020202020204" pitchFamily="34" charset="0"/>
                <a:cs typeface="Arial" panose="020B0604020202020204" pitchFamily="34" charset="0"/>
              </a:defRPr>
            </a:lvl9pPr>
          </a:lstStyle>
          <a:p>
            <a:pPr eaLnBrk="1" hangingPunct="1"/>
            <a:r>
              <a:rPr lang="en-GB" altLang="en-US" sz="2000" b="1">
                <a:solidFill>
                  <a:srgbClr val="FF0000"/>
                </a:solidFill>
              </a:rPr>
              <a:t>You must consider how you will structure your introduction and summary paragraphs. Remember to use TART and ReBOOT to help you.</a:t>
            </a:r>
          </a:p>
          <a:p>
            <a:pPr eaLnBrk="1" hangingPunct="1"/>
            <a:endParaRPr lang="en-GB" altLang="en-US" sz="2000" b="1">
              <a:solidFill>
                <a:srgbClr val="FF0000"/>
              </a:solidFill>
            </a:endParaRPr>
          </a:p>
          <a:p>
            <a:pPr eaLnBrk="1" hangingPunct="1"/>
            <a:r>
              <a:rPr lang="en-GB" altLang="en-US" sz="2400" b="1" u="sng"/>
              <a:t>Introduction</a:t>
            </a:r>
          </a:p>
          <a:p>
            <a:pPr eaLnBrk="1" hangingPunct="1"/>
            <a:r>
              <a:rPr lang="en-GB" altLang="en-US" sz="2400" b="1">
                <a:solidFill>
                  <a:srgbClr val="009900"/>
                </a:solidFill>
              </a:rPr>
              <a:t>Robert Browning’s</a:t>
            </a:r>
            <a:r>
              <a:rPr lang="en-GB" altLang="en-US" sz="2400" b="1">
                <a:solidFill>
                  <a:srgbClr val="0000FF"/>
                </a:solidFill>
              </a:rPr>
              <a:t> chilling </a:t>
            </a:r>
            <a:r>
              <a:rPr lang="en-GB" altLang="en-US" sz="2400" b="1">
                <a:solidFill>
                  <a:srgbClr val="FF6600"/>
                </a:solidFill>
              </a:rPr>
              <a:t>‘Porphyria’s Lover’</a:t>
            </a:r>
            <a:r>
              <a:rPr lang="en-GB" altLang="en-US" sz="2400" b="1">
                <a:solidFill>
                  <a:srgbClr val="0000FF"/>
                </a:solidFill>
              </a:rPr>
              <a:t> is a poem in which the poets mastery of the </a:t>
            </a:r>
            <a:r>
              <a:rPr lang="en-GB" altLang="en-US" sz="2400" b="1">
                <a:solidFill>
                  <a:srgbClr val="FF0000"/>
                </a:solidFill>
              </a:rPr>
              <a:t>dramatic monologue form</a:t>
            </a:r>
            <a:r>
              <a:rPr lang="en-GB" altLang="en-US" sz="2400" b="1">
                <a:solidFill>
                  <a:srgbClr val="0000FF"/>
                </a:solidFill>
              </a:rPr>
              <a:t> is used to </a:t>
            </a:r>
            <a:r>
              <a:rPr lang="en-GB" altLang="en-US" sz="2400" b="1">
                <a:solidFill>
                  <a:srgbClr val="FF0000"/>
                </a:solidFill>
              </a:rPr>
              <a:t>gradually reveal the personality of his speaker.</a:t>
            </a:r>
            <a:r>
              <a:rPr lang="en-GB" altLang="en-US" sz="2400" b="1">
                <a:solidFill>
                  <a:srgbClr val="0000FF"/>
                </a:solidFill>
              </a:rPr>
              <a:t> As the poem develops, the reader is slowly presented with the inner turmoil and delusion of the speaker as he feels driven to murder his beguiling lover in order to regain the power in their relationship.</a:t>
            </a:r>
            <a:endParaRPr lang="en-GB" altLang="en-US" sz="2400" b="1">
              <a:solidFill>
                <a:srgbClr val="FF6600"/>
              </a:solidFill>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ext Box 2"/>
          <p:cNvSpPr txBox="1">
            <a:spLocks noChangeArrowheads="1"/>
          </p:cNvSpPr>
          <p:nvPr/>
        </p:nvSpPr>
        <p:spPr bwMode="auto">
          <a:xfrm>
            <a:off x="539750" y="333375"/>
            <a:ext cx="7920038" cy="1462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3000">
                <a:solidFill>
                  <a:schemeClr val="tx1"/>
                </a:solidFill>
                <a:latin typeface="Arial" panose="020B0604020202020204" pitchFamily="34" charset="0"/>
                <a:cs typeface="Arial" panose="020B0604020202020204" pitchFamily="34" charset="0"/>
              </a:defRPr>
            </a:lvl1pPr>
            <a:lvl2pPr marL="742950" indent="-285750" eaLnBrk="0" hangingPunct="0">
              <a:defRPr sz="3000">
                <a:solidFill>
                  <a:schemeClr val="tx1"/>
                </a:solidFill>
                <a:latin typeface="Arial" panose="020B0604020202020204" pitchFamily="34" charset="0"/>
                <a:cs typeface="Arial" panose="020B0604020202020204" pitchFamily="34" charset="0"/>
              </a:defRPr>
            </a:lvl2pPr>
            <a:lvl3pPr marL="1143000" indent="-228600" eaLnBrk="0" hangingPunct="0">
              <a:defRPr sz="3000">
                <a:solidFill>
                  <a:schemeClr val="tx1"/>
                </a:solidFill>
                <a:latin typeface="Arial" panose="020B0604020202020204" pitchFamily="34" charset="0"/>
                <a:cs typeface="Arial" panose="020B0604020202020204" pitchFamily="34" charset="0"/>
              </a:defRPr>
            </a:lvl3pPr>
            <a:lvl4pPr marL="1600200" indent="-228600" eaLnBrk="0" hangingPunct="0">
              <a:defRPr sz="3000">
                <a:solidFill>
                  <a:schemeClr val="tx1"/>
                </a:solidFill>
                <a:latin typeface="Arial" panose="020B0604020202020204" pitchFamily="34" charset="0"/>
                <a:cs typeface="Arial" panose="020B0604020202020204" pitchFamily="34" charset="0"/>
              </a:defRPr>
            </a:lvl4pPr>
            <a:lvl5pPr marL="2057400" indent="-228600" eaLnBrk="0" hangingPunct="0">
              <a:defRPr sz="3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3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3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3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3000">
                <a:solidFill>
                  <a:schemeClr val="tx1"/>
                </a:solidFill>
                <a:latin typeface="Arial" panose="020B0604020202020204" pitchFamily="34" charset="0"/>
                <a:cs typeface="Arial" panose="020B0604020202020204" pitchFamily="34" charset="0"/>
              </a:defRPr>
            </a:lvl9pPr>
          </a:lstStyle>
          <a:p>
            <a:pPr eaLnBrk="1" hangingPunct="1"/>
            <a:endParaRPr lang="en-GB" altLang="en-US" sz="1800" b="1"/>
          </a:p>
          <a:p>
            <a:pPr eaLnBrk="1" hangingPunct="1"/>
            <a:r>
              <a:rPr lang="en-GB" altLang="en-US" sz="1400" b="1"/>
              <a:t>Choose a poem in which the speaker’s personality is gradually revealed.</a:t>
            </a:r>
          </a:p>
          <a:p>
            <a:pPr eaLnBrk="1" hangingPunct="1"/>
            <a:endParaRPr lang="en-GB" altLang="en-US" sz="1400" b="1"/>
          </a:p>
          <a:p>
            <a:pPr eaLnBrk="1" hangingPunct="1"/>
            <a:r>
              <a:rPr lang="en-GB" altLang="en-US" sz="1400" b="1"/>
              <a:t>Show how, through the content and language of the poem, aspects of the character gradually emerge.</a:t>
            </a:r>
            <a:r>
              <a:rPr lang="en-GB" altLang="en-US"/>
              <a:t> </a:t>
            </a:r>
          </a:p>
        </p:txBody>
      </p:sp>
      <p:sp>
        <p:nvSpPr>
          <p:cNvPr id="30723" name="Rectangle 3"/>
          <p:cNvSpPr>
            <a:spLocks noChangeArrowheads="1"/>
          </p:cNvSpPr>
          <p:nvPr/>
        </p:nvSpPr>
        <p:spPr bwMode="auto">
          <a:xfrm>
            <a:off x="468313" y="620713"/>
            <a:ext cx="7777162" cy="1223962"/>
          </a:xfrm>
          <a:prstGeom prst="rect">
            <a:avLst/>
          </a:prstGeom>
          <a:noFill/>
          <a:ln w="381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3000">
                <a:solidFill>
                  <a:schemeClr val="tx1"/>
                </a:solidFill>
                <a:latin typeface="Arial" panose="020B0604020202020204" pitchFamily="34" charset="0"/>
                <a:cs typeface="Arial" panose="020B0604020202020204" pitchFamily="34" charset="0"/>
              </a:defRPr>
            </a:lvl1pPr>
            <a:lvl2pPr marL="742950" indent="-285750" eaLnBrk="0" hangingPunct="0">
              <a:defRPr sz="3000">
                <a:solidFill>
                  <a:schemeClr val="tx1"/>
                </a:solidFill>
                <a:latin typeface="Arial" panose="020B0604020202020204" pitchFamily="34" charset="0"/>
                <a:cs typeface="Arial" panose="020B0604020202020204" pitchFamily="34" charset="0"/>
              </a:defRPr>
            </a:lvl2pPr>
            <a:lvl3pPr marL="1143000" indent="-228600" eaLnBrk="0" hangingPunct="0">
              <a:defRPr sz="3000">
                <a:solidFill>
                  <a:schemeClr val="tx1"/>
                </a:solidFill>
                <a:latin typeface="Arial" panose="020B0604020202020204" pitchFamily="34" charset="0"/>
                <a:cs typeface="Arial" panose="020B0604020202020204" pitchFamily="34" charset="0"/>
              </a:defRPr>
            </a:lvl3pPr>
            <a:lvl4pPr marL="1600200" indent="-228600" eaLnBrk="0" hangingPunct="0">
              <a:defRPr sz="3000">
                <a:solidFill>
                  <a:schemeClr val="tx1"/>
                </a:solidFill>
                <a:latin typeface="Arial" panose="020B0604020202020204" pitchFamily="34" charset="0"/>
                <a:cs typeface="Arial" panose="020B0604020202020204" pitchFamily="34" charset="0"/>
              </a:defRPr>
            </a:lvl4pPr>
            <a:lvl5pPr marL="2057400" indent="-228600" eaLnBrk="0" hangingPunct="0">
              <a:defRPr sz="3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3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3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3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3000">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sp>
        <p:nvSpPr>
          <p:cNvPr id="30724" name="Rectangle 4"/>
          <p:cNvSpPr>
            <a:spLocks noChangeArrowheads="1"/>
          </p:cNvSpPr>
          <p:nvPr/>
        </p:nvSpPr>
        <p:spPr bwMode="auto">
          <a:xfrm>
            <a:off x="323850" y="2403475"/>
            <a:ext cx="8424863" cy="3937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3000">
                <a:solidFill>
                  <a:schemeClr val="tx1"/>
                </a:solidFill>
                <a:latin typeface="Arial" panose="020B0604020202020204" pitchFamily="34" charset="0"/>
                <a:cs typeface="Arial" panose="020B0604020202020204" pitchFamily="34" charset="0"/>
              </a:defRPr>
            </a:lvl1pPr>
            <a:lvl2pPr marL="742950" indent="-285750" eaLnBrk="0" hangingPunct="0">
              <a:defRPr sz="3000">
                <a:solidFill>
                  <a:schemeClr val="tx1"/>
                </a:solidFill>
                <a:latin typeface="Arial" panose="020B0604020202020204" pitchFamily="34" charset="0"/>
                <a:cs typeface="Arial" panose="020B0604020202020204" pitchFamily="34" charset="0"/>
              </a:defRPr>
            </a:lvl2pPr>
            <a:lvl3pPr marL="1143000" indent="-228600" eaLnBrk="0" hangingPunct="0">
              <a:defRPr sz="3000">
                <a:solidFill>
                  <a:schemeClr val="tx1"/>
                </a:solidFill>
                <a:latin typeface="Arial" panose="020B0604020202020204" pitchFamily="34" charset="0"/>
                <a:cs typeface="Arial" panose="020B0604020202020204" pitchFamily="34" charset="0"/>
              </a:defRPr>
            </a:lvl3pPr>
            <a:lvl4pPr marL="1600200" indent="-228600" eaLnBrk="0" hangingPunct="0">
              <a:defRPr sz="3000">
                <a:solidFill>
                  <a:schemeClr val="tx1"/>
                </a:solidFill>
                <a:latin typeface="Arial" panose="020B0604020202020204" pitchFamily="34" charset="0"/>
                <a:cs typeface="Arial" panose="020B0604020202020204" pitchFamily="34" charset="0"/>
              </a:defRPr>
            </a:lvl4pPr>
            <a:lvl5pPr marL="2057400" indent="-228600" eaLnBrk="0" hangingPunct="0">
              <a:defRPr sz="3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3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3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3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3000">
                <a:solidFill>
                  <a:schemeClr val="tx1"/>
                </a:solidFill>
                <a:latin typeface="Arial" panose="020B0604020202020204" pitchFamily="34" charset="0"/>
                <a:cs typeface="Arial" panose="020B0604020202020204" pitchFamily="34" charset="0"/>
              </a:defRPr>
            </a:lvl9pPr>
          </a:lstStyle>
          <a:p>
            <a:pPr eaLnBrk="1" hangingPunct="1"/>
            <a:r>
              <a:rPr lang="en-GB" altLang="en-US" sz="1800" b="1" u="sng">
                <a:solidFill>
                  <a:srgbClr val="FF0000"/>
                </a:solidFill>
              </a:rPr>
              <a:t>Paragraph 1: The use of Pathetic Fallacy and what this reveals about the speaker.</a:t>
            </a:r>
          </a:p>
          <a:p>
            <a:pPr eaLnBrk="1" hangingPunct="1"/>
            <a:endParaRPr lang="en-GB" altLang="en-US" sz="1800" b="1" u="sng">
              <a:solidFill>
                <a:srgbClr val="000099"/>
              </a:solidFill>
            </a:endParaRPr>
          </a:p>
          <a:p>
            <a:pPr eaLnBrk="1" hangingPunct="1"/>
            <a:r>
              <a:rPr lang="en-GB" altLang="en-US" sz="1800" b="1">
                <a:solidFill>
                  <a:srgbClr val="000099"/>
                </a:solidFill>
              </a:rPr>
              <a:t>In this paragraph you must introduce that Browning’s contextualising of the setting and his use of Pathetic Fallacy help to instantly introduce aspects of the speaker’s character.</a:t>
            </a:r>
          </a:p>
          <a:p>
            <a:pPr eaLnBrk="1" hangingPunct="1"/>
            <a:endParaRPr lang="en-GB" altLang="en-US" sz="1800" b="1">
              <a:solidFill>
                <a:srgbClr val="000099"/>
              </a:solidFill>
            </a:endParaRPr>
          </a:p>
          <a:p>
            <a:pPr eaLnBrk="1" hangingPunct="1"/>
            <a:r>
              <a:rPr lang="en-GB" altLang="en-US" sz="1800" b="1">
                <a:solidFill>
                  <a:srgbClr val="000099"/>
                </a:solidFill>
              </a:rPr>
              <a:t>The threatening and foreboding mood of the opening lines of the poem is in defiance to the previous Romantic tradition and reflects the brooding of the speaker.</a:t>
            </a:r>
          </a:p>
          <a:p>
            <a:pPr eaLnBrk="1" hangingPunct="1"/>
            <a:endParaRPr lang="en-GB" altLang="en-US" sz="1800" b="1">
              <a:solidFill>
                <a:srgbClr val="000099"/>
              </a:solidFill>
            </a:endParaRPr>
          </a:p>
          <a:p>
            <a:pPr eaLnBrk="1" hangingPunct="1"/>
            <a:r>
              <a:rPr lang="en-GB" altLang="en-US" sz="1800" b="1">
                <a:solidFill>
                  <a:srgbClr val="000099"/>
                </a:solidFill>
              </a:rPr>
              <a:t>This brooding and contemplative nature is fully indicated through the poet’s use of Pathetic Fallacy. Consider the word choice of ‘sullen’ and ‘spite’. What does this reveal about the speaker?</a:t>
            </a:r>
          </a:p>
        </p:txBody>
      </p:sp>
      <p:sp>
        <p:nvSpPr>
          <p:cNvPr id="30725" name="WordArt 5"/>
          <p:cNvSpPr>
            <a:spLocks noChangeArrowheads="1" noChangeShapeType="1" noTextEdit="1"/>
          </p:cNvSpPr>
          <p:nvPr/>
        </p:nvSpPr>
        <p:spPr bwMode="auto">
          <a:xfrm>
            <a:off x="1116013" y="-26988"/>
            <a:ext cx="6911975" cy="692151"/>
          </a:xfrm>
          <a:prstGeom prst="rect">
            <a:avLst/>
          </a:prstGeom>
        </p:spPr>
        <p:txBody>
          <a:bodyPr wrap="none" fromWordArt="1">
            <a:prstTxWarp prst="textPlain">
              <a:avLst>
                <a:gd name="adj" fmla="val 50000"/>
              </a:avLst>
            </a:prstTxWarp>
          </a:bodyPr>
          <a:lstStyle/>
          <a:p>
            <a:pPr algn="ctr"/>
            <a:r>
              <a:rPr lang="en-GB" sz="3600" kern="10">
                <a:ln w="9525">
                  <a:solidFill>
                    <a:srgbClr val="000000"/>
                  </a:solidFill>
                  <a:round/>
                  <a:headEnd/>
                  <a:tailEnd/>
                </a:ln>
                <a:solidFill>
                  <a:srgbClr val="800080"/>
                </a:solidFill>
                <a:latin typeface="Monotype Corsiva" panose="03010101010201010101" pitchFamily="66" charset="0"/>
              </a:rPr>
              <a:t>'Porphyria's Lover' by Robert Browning</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 Box 3"/>
          <p:cNvSpPr txBox="1">
            <a:spLocks noChangeArrowheads="1"/>
          </p:cNvSpPr>
          <p:nvPr/>
        </p:nvSpPr>
        <p:spPr bwMode="auto">
          <a:xfrm>
            <a:off x="539750" y="1470025"/>
            <a:ext cx="8424863"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3000">
                <a:solidFill>
                  <a:schemeClr val="tx1"/>
                </a:solidFill>
                <a:latin typeface="Arial" panose="020B0604020202020204" pitchFamily="34" charset="0"/>
                <a:cs typeface="Arial" panose="020B0604020202020204" pitchFamily="34" charset="0"/>
              </a:defRPr>
            </a:lvl1pPr>
            <a:lvl2pPr marL="742950" indent="-285750" eaLnBrk="0" hangingPunct="0">
              <a:defRPr sz="3000">
                <a:solidFill>
                  <a:schemeClr val="tx1"/>
                </a:solidFill>
                <a:latin typeface="Arial" panose="020B0604020202020204" pitchFamily="34" charset="0"/>
                <a:cs typeface="Arial" panose="020B0604020202020204" pitchFamily="34" charset="0"/>
              </a:defRPr>
            </a:lvl2pPr>
            <a:lvl3pPr marL="1143000" indent="-228600" eaLnBrk="0" hangingPunct="0">
              <a:defRPr sz="3000">
                <a:solidFill>
                  <a:schemeClr val="tx1"/>
                </a:solidFill>
                <a:latin typeface="Arial" panose="020B0604020202020204" pitchFamily="34" charset="0"/>
                <a:cs typeface="Arial" panose="020B0604020202020204" pitchFamily="34" charset="0"/>
              </a:defRPr>
            </a:lvl3pPr>
            <a:lvl4pPr marL="1600200" indent="-228600" eaLnBrk="0" hangingPunct="0">
              <a:defRPr sz="3000">
                <a:solidFill>
                  <a:schemeClr val="tx1"/>
                </a:solidFill>
                <a:latin typeface="Arial" panose="020B0604020202020204" pitchFamily="34" charset="0"/>
                <a:cs typeface="Arial" panose="020B0604020202020204" pitchFamily="34" charset="0"/>
              </a:defRPr>
            </a:lvl4pPr>
            <a:lvl5pPr marL="2057400" indent="-228600" eaLnBrk="0" hangingPunct="0">
              <a:defRPr sz="3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3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3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3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3000">
                <a:solidFill>
                  <a:schemeClr val="tx1"/>
                </a:solidFill>
                <a:latin typeface="Arial" panose="020B0604020202020204" pitchFamily="34" charset="0"/>
                <a:cs typeface="Arial" panose="020B0604020202020204" pitchFamily="34" charset="0"/>
              </a:defRPr>
            </a:lvl9pPr>
          </a:lstStyle>
          <a:p>
            <a:pPr eaLnBrk="1" hangingPunct="1"/>
            <a:endParaRPr lang="en-US" altLang="en-US" sz="2800" b="1">
              <a:latin typeface="Comic Sans MS" panose="030F0702030302020204" pitchFamily="66" charset="0"/>
            </a:endParaRPr>
          </a:p>
        </p:txBody>
      </p:sp>
      <p:sp>
        <p:nvSpPr>
          <p:cNvPr id="4099" name="Text Box 6"/>
          <p:cNvSpPr txBox="1">
            <a:spLocks noChangeArrowheads="1"/>
          </p:cNvSpPr>
          <p:nvPr/>
        </p:nvSpPr>
        <p:spPr bwMode="auto">
          <a:xfrm>
            <a:off x="539750" y="1514475"/>
            <a:ext cx="8424863" cy="1800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3000">
                <a:solidFill>
                  <a:schemeClr val="tx1"/>
                </a:solidFill>
                <a:latin typeface="Arial" panose="020B0604020202020204" pitchFamily="34" charset="0"/>
                <a:cs typeface="Arial" panose="020B0604020202020204" pitchFamily="34" charset="0"/>
              </a:defRPr>
            </a:lvl1pPr>
            <a:lvl2pPr marL="742950" indent="-285750" eaLnBrk="0" hangingPunct="0">
              <a:defRPr sz="3000">
                <a:solidFill>
                  <a:schemeClr val="tx1"/>
                </a:solidFill>
                <a:latin typeface="Arial" panose="020B0604020202020204" pitchFamily="34" charset="0"/>
                <a:cs typeface="Arial" panose="020B0604020202020204" pitchFamily="34" charset="0"/>
              </a:defRPr>
            </a:lvl2pPr>
            <a:lvl3pPr marL="1143000" indent="-228600" eaLnBrk="0" hangingPunct="0">
              <a:defRPr sz="3000">
                <a:solidFill>
                  <a:schemeClr val="tx1"/>
                </a:solidFill>
                <a:latin typeface="Arial" panose="020B0604020202020204" pitchFamily="34" charset="0"/>
                <a:cs typeface="Arial" panose="020B0604020202020204" pitchFamily="34" charset="0"/>
              </a:defRPr>
            </a:lvl3pPr>
            <a:lvl4pPr marL="1600200" indent="-228600" eaLnBrk="0" hangingPunct="0">
              <a:defRPr sz="3000">
                <a:solidFill>
                  <a:schemeClr val="tx1"/>
                </a:solidFill>
                <a:latin typeface="Arial" panose="020B0604020202020204" pitchFamily="34" charset="0"/>
                <a:cs typeface="Arial" panose="020B0604020202020204" pitchFamily="34" charset="0"/>
              </a:defRPr>
            </a:lvl4pPr>
            <a:lvl5pPr marL="2057400" indent="-228600" eaLnBrk="0" hangingPunct="0">
              <a:defRPr sz="3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3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3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3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3000">
                <a:solidFill>
                  <a:schemeClr val="tx1"/>
                </a:solidFill>
                <a:latin typeface="Arial" panose="020B0604020202020204" pitchFamily="34" charset="0"/>
                <a:cs typeface="Arial" panose="020B0604020202020204" pitchFamily="34" charset="0"/>
              </a:defRPr>
            </a:lvl9pPr>
          </a:lstStyle>
          <a:p>
            <a:pPr eaLnBrk="1" hangingPunct="1"/>
            <a:endParaRPr lang="en-GB" altLang="en-US" sz="2800" b="1" u="sng"/>
          </a:p>
          <a:p>
            <a:pPr eaLnBrk="1" hangingPunct="1"/>
            <a:r>
              <a:rPr lang="en-GB" altLang="en-US" sz="2800" b="1"/>
              <a:t>The following slides will take you through the poem and identify some of the key elements that you may wish to discuss in a critical essay. </a:t>
            </a:r>
            <a:endParaRPr lang="en-GB" altLang="en-US" sz="2800" b="1">
              <a:latin typeface="Comic Sans MS" panose="030F0702030302020204" pitchFamily="66" charset="0"/>
            </a:endParaRPr>
          </a:p>
        </p:txBody>
      </p:sp>
      <p:sp>
        <p:nvSpPr>
          <p:cNvPr id="4100" name="WordArt 7"/>
          <p:cNvSpPr>
            <a:spLocks noChangeArrowheads="1" noChangeShapeType="1" noTextEdit="1"/>
          </p:cNvSpPr>
          <p:nvPr/>
        </p:nvSpPr>
        <p:spPr bwMode="auto">
          <a:xfrm>
            <a:off x="682625" y="142875"/>
            <a:ext cx="7921625" cy="1341438"/>
          </a:xfrm>
          <a:prstGeom prst="rect">
            <a:avLst/>
          </a:prstGeom>
        </p:spPr>
        <p:txBody>
          <a:bodyPr wrap="none" fromWordArt="1">
            <a:prstTxWarp prst="textPlain">
              <a:avLst>
                <a:gd name="adj" fmla="val 50000"/>
              </a:avLst>
            </a:prstTxWarp>
          </a:bodyPr>
          <a:lstStyle/>
          <a:p>
            <a:pPr algn="ctr"/>
            <a:r>
              <a:rPr lang="en-GB" sz="3600" kern="10">
                <a:ln w="9525">
                  <a:solidFill>
                    <a:srgbClr val="000000"/>
                  </a:solidFill>
                  <a:round/>
                  <a:headEnd/>
                  <a:tailEnd/>
                </a:ln>
                <a:solidFill>
                  <a:srgbClr val="800080"/>
                </a:solidFill>
                <a:latin typeface="Monotype Corsiva" panose="03010101010201010101" pitchFamily="66" charset="0"/>
              </a:rPr>
              <a:t>'Porphyria's Lover' by Robert Browning</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746" name="Picture 2" descr="File:Robert Browning Signature.svg">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0175" y="-26988"/>
            <a:ext cx="1317625" cy="68580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1747" name="WordArt 3"/>
          <p:cNvSpPr>
            <a:spLocks noChangeArrowheads="1" noChangeShapeType="1" noTextEdit="1"/>
          </p:cNvSpPr>
          <p:nvPr/>
        </p:nvSpPr>
        <p:spPr bwMode="auto">
          <a:xfrm>
            <a:off x="1692275" y="0"/>
            <a:ext cx="6769100" cy="793750"/>
          </a:xfrm>
          <a:prstGeom prst="rect">
            <a:avLst/>
          </a:prstGeom>
        </p:spPr>
        <p:txBody>
          <a:bodyPr wrap="none" fromWordArt="1">
            <a:prstTxWarp prst="textPlain">
              <a:avLst>
                <a:gd name="adj" fmla="val 50000"/>
              </a:avLst>
            </a:prstTxWarp>
          </a:bodyPr>
          <a:lstStyle/>
          <a:p>
            <a:pPr algn="ctr"/>
            <a:r>
              <a:rPr lang="en-GB" sz="3600" kern="10">
                <a:ln w="9525">
                  <a:solidFill>
                    <a:srgbClr val="000000"/>
                  </a:solidFill>
                  <a:round/>
                  <a:headEnd/>
                  <a:tailEnd/>
                </a:ln>
                <a:solidFill>
                  <a:srgbClr val="800080"/>
                </a:solidFill>
                <a:latin typeface="Monotype Corsiva" panose="03010101010201010101" pitchFamily="66" charset="0"/>
              </a:rPr>
              <a:t>'Porphyria's Lover' by Robert Browning</a:t>
            </a:r>
          </a:p>
        </p:txBody>
      </p:sp>
      <p:sp>
        <p:nvSpPr>
          <p:cNvPr id="31748" name="Text Box 4"/>
          <p:cNvSpPr txBox="1">
            <a:spLocks noChangeArrowheads="1"/>
          </p:cNvSpPr>
          <p:nvPr/>
        </p:nvSpPr>
        <p:spPr bwMode="auto">
          <a:xfrm>
            <a:off x="1331913" y="1989138"/>
            <a:ext cx="7067550" cy="35036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3000">
                <a:solidFill>
                  <a:schemeClr val="tx1"/>
                </a:solidFill>
                <a:latin typeface="Arial" panose="020B0604020202020204" pitchFamily="34" charset="0"/>
                <a:cs typeface="Arial" panose="020B0604020202020204" pitchFamily="34" charset="0"/>
              </a:defRPr>
            </a:lvl1pPr>
            <a:lvl2pPr marL="742950" indent="-285750" eaLnBrk="0" hangingPunct="0">
              <a:defRPr sz="3000">
                <a:solidFill>
                  <a:schemeClr val="tx1"/>
                </a:solidFill>
                <a:latin typeface="Arial" panose="020B0604020202020204" pitchFamily="34" charset="0"/>
                <a:cs typeface="Arial" panose="020B0604020202020204" pitchFamily="34" charset="0"/>
              </a:defRPr>
            </a:lvl2pPr>
            <a:lvl3pPr marL="1143000" indent="-228600" eaLnBrk="0" hangingPunct="0">
              <a:defRPr sz="3000">
                <a:solidFill>
                  <a:schemeClr val="tx1"/>
                </a:solidFill>
                <a:latin typeface="Arial" panose="020B0604020202020204" pitchFamily="34" charset="0"/>
                <a:cs typeface="Arial" panose="020B0604020202020204" pitchFamily="34" charset="0"/>
              </a:defRPr>
            </a:lvl3pPr>
            <a:lvl4pPr marL="1600200" indent="-228600" eaLnBrk="0" hangingPunct="0">
              <a:defRPr sz="3000">
                <a:solidFill>
                  <a:schemeClr val="tx1"/>
                </a:solidFill>
                <a:latin typeface="Arial" panose="020B0604020202020204" pitchFamily="34" charset="0"/>
                <a:cs typeface="Arial" panose="020B0604020202020204" pitchFamily="34" charset="0"/>
              </a:defRPr>
            </a:lvl4pPr>
            <a:lvl5pPr marL="2057400" indent="-228600" eaLnBrk="0" hangingPunct="0">
              <a:defRPr sz="3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3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3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3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3000">
                <a:solidFill>
                  <a:schemeClr val="tx1"/>
                </a:solidFill>
                <a:latin typeface="Arial" panose="020B0604020202020204" pitchFamily="34" charset="0"/>
                <a:cs typeface="Arial" panose="020B0604020202020204" pitchFamily="34" charset="0"/>
              </a:defRPr>
            </a:lvl9pPr>
          </a:lstStyle>
          <a:p>
            <a:pPr eaLnBrk="1" hangingPunct="1"/>
            <a:r>
              <a:rPr lang="en-GB" altLang="en-US" sz="3200">
                <a:latin typeface="Comic Sans MS" panose="030F0702030302020204" pitchFamily="66" charset="0"/>
              </a:rPr>
              <a:t>The </a:t>
            </a:r>
            <a:r>
              <a:rPr lang="en-GB" altLang="en-US" sz="3200" b="1" i="1">
                <a:solidFill>
                  <a:srgbClr val="800080"/>
                </a:solidFill>
                <a:latin typeface="Comic Sans MS" panose="030F0702030302020204" pitchFamily="66" charset="0"/>
              </a:rPr>
              <a:t>rain set early in</a:t>
            </a:r>
            <a:r>
              <a:rPr lang="en-GB" altLang="en-US" sz="3200">
                <a:latin typeface="Comic Sans MS" panose="030F0702030302020204" pitchFamily="66" charset="0"/>
              </a:rPr>
              <a:t> tonight,</a:t>
            </a:r>
          </a:p>
          <a:p>
            <a:pPr eaLnBrk="1" hangingPunct="1"/>
            <a:r>
              <a:rPr lang="en-GB" altLang="en-US" sz="3200">
                <a:latin typeface="Comic Sans MS" panose="030F0702030302020204" pitchFamily="66" charset="0"/>
              </a:rPr>
              <a:t/>
            </a:r>
            <a:br>
              <a:rPr lang="en-GB" altLang="en-US" sz="3200">
                <a:latin typeface="Comic Sans MS" panose="030F0702030302020204" pitchFamily="66" charset="0"/>
              </a:rPr>
            </a:br>
            <a:r>
              <a:rPr lang="en-GB" altLang="en-US" sz="3200">
                <a:latin typeface="Comic Sans MS" panose="030F0702030302020204" pitchFamily="66" charset="0"/>
              </a:rPr>
              <a:t>The </a:t>
            </a:r>
            <a:r>
              <a:rPr lang="en-GB" altLang="en-US" sz="3200" b="1" i="1">
                <a:solidFill>
                  <a:srgbClr val="800080"/>
                </a:solidFill>
                <a:latin typeface="Comic Sans MS" panose="030F0702030302020204" pitchFamily="66" charset="0"/>
              </a:rPr>
              <a:t>sullen wind</a:t>
            </a:r>
            <a:r>
              <a:rPr lang="en-GB" altLang="en-US" sz="3200">
                <a:latin typeface="Comic Sans MS" panose="030F0702030302020204" pitchFamily="66" charset="0"/>
              </a:rPr>
              <a:t> was soon awake,</a:t>
            </a:r>
          </a:p>
          <a:p>
            <a:pPr eaLnBrk="1" hangingPunct="1"/>
            <a:r>
              <a:rPr lang="en-GB" altLang="en-US" sz="3200">
                <a:latin typeface="Comic Sans MS" panose="030F0702030302020204" pitchFamily="66" charset="0"/>
              </a:rPr>
              <a:t/>
            </a:r>
            <a:br>
              <a:rPr lang="en-GB" altLang="en-US" sz="3200">
                <a:latin typeface="Comic Sans MS" panose="030F0702030302020204" pitchFamily="66" charset="0"/>
              </a:rPr>
            </a:br>
            <a:r>
              <a:rPr lang="en-GB" altLang="en-US" sz="3200">
                <a:latin typeface="Comic Sans MS" panose="030F0702030302020204" pitchFamily="66" charset="0"/>
              </a:rPr>
              <a:t>It tore the elm-tops down for </a:t>
            </a:r>
            <a:r>
              <a:rPr lang="en-GB" altLang="en-US" sz="3200" b="1" i="1">
                <a:solidFill>
                  <a:srgbClr val="800080"/>
                </a:solidFill>
                <a:latin typeface="Comic Sans MS" panose="030F0702030302020204" pitchFamily="66" charset="0"/>
              </a:rPr>
              <a:t>spite</a:t>
            </a:r>
            <a:r>
              <a:rPr lang="en-GB" altLang="en-US" sz="3200">
                <a:latin typeface="Comic Sans MS" panose="030F0702030302020204" pitchFamily="66" charset="0"/>
              </a:rPr>
              <a:t>,</a:t>
            </a:r>
          </a:p>
          <a:p>
            <a:pPr eaLnBrk="1" hangingPunct="1"/>
            <a:r>
              <a:rPr lang="en-GB" altLang="en-US" sz="3200">
                <a:latin typeface="Comic Sans MS" panose="030F0702030302020204" pitchFamily="66" charset="0"/>
              </a:rPr>
              <a:t/>
            </a:r>
            <a:br>
              <a:rPr lang="en-GB" altLang="en-US" sz="3200">
                <a:latin typeface="Comic Sans MS" panose="030F0702030302020204" pitchFamily="66" charset="0"/>
              </a:rPr>
            </a:br>
            <a:r>
              <a:rPr lang="en-GB" altLang="en-US" sz="3200">
                <a:latin typeface="Comic Sans MS" panose="030F0702030302020204" pitchFamily="66" charset="0"/>
              </a:rPr>
              <a:t>And did its worst to vex the lake:</a:t>
            </a:r>
            <a:r>
              <a:rPr lang="en-GB" altLang="en-US" sz="3200"/>
              <a:t> </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2770" name="Picture 2" descr="File:Robert Browning Signature.svg">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0175" y="-26988"/>
            <a:ext cx="1317625" cy="68580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2771" name="Text Box 3"/>
          <p:cNvSpPr txBox="1">
            <a:spLocks noChangeArrowheads="1"/>
          </p:cNvSpPr>
          <p:nvPr/>
        </p:nvSpPr>
        <p:spPr bwMode="auto">
          <a:xfrm>
            <a:off x="1331913" y="1989138"/>
            <a:ext cx="7067550" cy="35036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3000">
                <a:solidFill>
                  <a:schemeClr val="tx1"/>
                </a:solidFill>
                <a:latin typeface="Arial" panose="020B0604020202020204" pitchFamily="34" charset="0"/>
                <a:cs typeface="Arial" panose="020B0604020202020204" pitchFamily="34" charset="0"/>
              </a:defRPr>
            </a:lvl1pPr>
            <a:lvl2pPr marL="742950" indent="-285750" eaLnBrk="0" hangingPunct="0">
              <a:defRPr sz="3000">
                <a:solidFill>
                  <a:schemeClr val="tx1"/>
                </a:solidFill>
                <a:latin typeface="Arial" panose="020B0604020202020204" pitchFamily="34" charset="0"/>
                <a:cs typeface="Arial" panose="020B0604020202020204" pitchFamily="34" charset="0"/>
              </a:defRPr>
            </a:lvl2pPr>
            <a:lvl3pPr marL="1143000" indent="-228600" eaLnBrk="0" hangingPunct="0">
              <a:defRPr sz="3000">
                <a:solidFill>
                  <a:schemeClr val="tx1"/>
                </a:solidFill>
                <a:latin typeface="Arial" panose="020B0604020202020204" pitchFamily="34" charset="0"/>
                <a:cs typeface="Arial" panose="020B0604020202020204" pitchFamily="34" charset="0"/>
              </a:defRPr>
            </a:lvl3pPr>
            <a:lvl4pPr marL="1600200" indent="-228600" eaLnBrk="0" hangingPunct="0">
              <a:defRPr sz="3000">
                <a:solidFill>
                  <a:schemeClr val="tx1"/>
                </a:solidFill>
                <a:latin typeface="Arial" panose="020B0604020202020204" pitchFamily="34" charset="0"/>
                <a:cs typeface="Arial" panose="020B0604020202020204" pitchFamily="34" charset="0"/>
              </a:defRPr>
            </a:lvl4pPr>
            <a:lvl5pPr marL="2057400" indent="-228600" eaLnBrk="0" hangingPunct="0">
              <a:defRPr sz="3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3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3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3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3000">
                <a:solidFill>
                  <a:schemeClr val="tx1"/>
                </a:solidFill>
                <a:latin typeface="Arial" panose="020B0604020202020204" pitchFamily="34" charset="0"/>
                <a:cs typeface="Arial" panose="020B0604020202020204" pitchFamily="34" charset="0"/>
              </a:defRPr>
            </a:lvl9pPr>
          </a:lstStyle>
          <a:p>
            <a:pPr eaLnBrk="1" hangingPunct="1"/>
            <a:r>
              <a:rPr lang="en-GB" altLang="en-US" sz="3200">
                <a:latin typeface="Comic Sans MS" panose="030F0702030302020204" pitchFamily="66" charset="0"/>
              </a:rPr>
              <a:t>The </a:t>
            </a:r>
            <a:r>
              <a:rPr lang="en-GB" altLang="en-US" sz="3200" b="1" i="1">
                <a:solidFill>
                  <a:srgbClr val="800080"/>
                </a:solidFill>
                <a:latin typeface="Comic Sans MS" panose="030F0702030302020204" pitchFamily="66" charset="0"/>
              </a:rPr>
              <a:t>rain set early in</a:t>
            </a:r>
            <a:r>
              <a:rPr lang="en-GB" altLang="en-US" sz="3200">
                <a:latin typeface="Comic Sans MS" panose="030F0702030302020204" pitchFamily="66" charset="0"/>
              </a:rPr>
              <a:t> tonight,</a:t>
            </a:r>
          </a:p>
          <a:p>
            <a:pPr eaLnBrk="1" hangingPunct="1"/>
            <a:r>
              <a:rPr lang="en-GB" altLang="en-US" sz="3200">
                <a:latin typeface="Comic Sans MS" panose="030F0702030302020204" pitchFamily="66" charset="0"/>
              </a:rPr>
              <a:t/>
            </a:r>
            <a:br>
              <a:rPr lang="en-GB" altLang="en-US" sz="3200">
                <a:latin typeface="Comic Sans MS" panose="030F0702030302020204" pitchFamily="66" charset="0"/>
              </a:rPr>
            </a:br>
            <a:r>
              <a:rPr lang="en-GB" altLang="en-US" sz="3200">
                <a:latin typeface="Comic Sans MS" panose="030F0702030302020204" pitchFamily="66" charset="0"/>
              </a:rPr>
              <a:t>The </a:t>
            </a:r>
            <a:r>
              <a:rPr lang="en-GB" altLang="en-US" sz="3200" b="1" i="1">
                <a:solidFill>
                  <a:srgbClr val="800080"/>
                </a:solidFill>
                <a:latin typeface="Comic Sans MS" panose="030F0702030302020204" pitchFamily="66" charset="0"/>
              </a:rPr>
              <a:t>sullen wind</a:t>
            </a:r>
            <a:r>
              <a:rPr lang="en-GB" altLang="en-US" sz="3200">
                <a:latin typeface="Comic Sans MS" panose="030F0702030302020204" pitchFamily="66" charset="0"/>
              </a:rPr>
              <a:t> was soon awake,</a:t>
            </a:r>
          </a:p>
          <a:p>
            <a:pPr eaLnBrk="1" hangingPunct="1"/>
            <a:r>
              <a:rPr lang="en-GB" altLang="en-US" sz="3200">
                <a:latin typeface="Comic Sans MS" panose="030F0702030302020204" pitchFamily="66" charset="0"/>
              </a:rPr>
              <a:t/>
            </a:r>
            <a:br>
              <a:rPr lang="en-GB" altLang="en-US" sz="3200">
                <a:latin typeface="Comic Sans MS" panose="030F0702030302020204" pitchFamily="66" charset="0"/>
              </a:rPr>
            </a:br>
            <a:r>
              <a:rPr lang="en-GB" altLang="en-US" sz="3200">
                <a:latin typeface="Comic Sans MS" panose="030F0702030302020204" pitchFamily="66" charset="0"/>
              </a:rPr>
              <a:t>It tore the elm-tops down for </a:t>
            </a:r>
            <a:r>
              <a:rPr lang="en-GB" altLang="en-US" sz="3200" b="1" i="1">
                <a:solidFill>
                  <a:srgbClr val="800080"/>
                </a:solidFill>
                <a:latin typeface="Comic Sans MS" panose="030F0702030302020204" pitchFamily="66" charset="0"/>
              </a:rPr>
              <a:t>spite</a:t>
            </a:r>
            <a:r>
              <a:rPr lang="en-GB" altLang="en-US" sz="3200">
                <a:latin typeface="Comic Sans MS" panose="030F0702030302020204" pitchFamily="66" charset="0"/>
              </a:rPr>
              <a:t>,</a:t>
            </a:r>
          </a:p>
          <a:p>
            <a:pPr eaLnBrk="1" hangingPunct="1"/>
            <a:r>
              <a:rPr lang="en-GB" altLang="en-US" sz="3200">
                <a:latin typeface="Comic Sans MS" panose="030F0702030302020204" pitchFamily="66" charset="0"/>
              </a:rPr>
              <a:t/>
            </a:r>
            <a:br>
              <a:rPr lang="en-GB" altLang="en-US" sz="3200">
                <a:latin typeface="Comic Sans MS" panose="030F0702030302020204" pitchFamily="66" charset="0"/>
              </a:rPr>
            </a:br>
            <a:r>
              <a:rPr lang="en-GB" altLang="en-US" sz="3200">
                <a:latin typeface="Comic Sans MS" panose="030F0702030302020204" pitchFamily="66" charset="0"/>
              </a:rPr>
              <a:t>And did its worst to vex the lake:</a:t>
            </a:r>
            <a:r>
              <a:rPr lang="en-GB" altLang="en-US" sz="3200"/>
              <a:t> </a:t>
            </a:r>
          </a:p>
        </p:txBody>
      </p:sp>
      <p:sp>
        <p:nvSpPr>
          <p:cNvPr id="32772" name="Line 4"/>
          <p:cNvSpPr>
            <a:spLocks noChangeShapeType="1"/>
          </p:cNvSpPr>
          <p:nvPr/>
        </p:nvSpPr>
        <p:spPr bwMode="auto">
          <a:xfrm>
            <a:off x="2916238" y="2492375"/>
            <a:ext cx="1081087" cy="719138"/>
          </a:xfrm>
          <a:prstGeom prst="line">
            <a:avLst/>
          </a:prstGeom>
          <a:noFill/>
          <a:ln w="57150">
            <a:solidFill>
              <a:srgbClr val="80008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2773" name="Text Box 5"/>
          <p:cNvSpPr txBox="1">
            <a:spLocks noChangeArrowheads="1"/>
          </p:cNvSpPr>
          <p:nvPr/>
        </p:nvSpPr>
        <p:spPr bwMode="auto">
          <a:xfrm>
            <a:off x="3995738" y="2708275"/>
            <a:ext cx="4629150" cy="2320925"/>
          </a:xfrm>
          <a:prstGeom prst="rect">
            <a:avLst/>
          </a:prstGeom>
          <a:solidFill>
            <a:srgbClr val="FF99CC"/>
          </a:solidFill>
          <a:ln w="38100">
            <a:solidFill>
              <a:srgbClr val="8000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3000">
                <a:solidFill>
                  <a:schemeClr val="tx1"/>
                </a:solidFill>
                <a:latin typeface="Arial" panose="020B0604020202020204" pitchFamily="34" charset="0"/>
                <a:cs typeface="Arial" panose="020B0604020202020204" pitchFamily="34" charset="0"/>
              </a:defRPr>
            </a:lvl1pPr>
            <a:lvl2pPr marL="742950" indent="-285750" eaLnBrk="0" hangingPunct="0">
              <a:defRPr sz="3000">
                <a:solidFill>
                  <a:schemeClr val="tx1"/>
                </a:solidFill>
                <a:latin typeface="Arial" panose="020B0604020202020204" pitchFamily="34" charset="0"/>
                <a:cs typeface="Arial" panose="020B0604020202020204" pitchFamily="34" charset="0"/>
              </a:defRPr>
            </a:lvl2pPr>
            <a:lvl3pPr marL="1143000" indent="-228600" eaLnBrk="0" hangingPunct="0">
              <a:defRPr sz="3000">
                <a:solidFill>
                  <a:schemeClr val="tx1"/>
                </a:solidFill>
                <a:latin typeface="Arial" panose="020B0604020202020204" pitchFamily="34" charset="0"/>
                <a:cs typeface="Arial" panose="020B0604020202020204" pitchFamily="34" charset="0"/>
              </a:defRPr>
            </a:lvl3pPr>
            <a:lvl4pPr marL="1600200" indent="-228600" eaLnBrk="0" hangingPunct="0">
              <a:defRPr sz="3000">
                <a:solidFill>
                  <a:schemeClr val="tx1"/>
                </a:solidFill>
                <a:latin typeface="Arial" panose="020B0604020202020204" pitchFamily="34" charset="0"/>
                <a:cs typeface="Arial" panose="020B0604020202020204" pitchFamily="34" charset="0"/>
              </a:defRPr>
            </a:lvl4pPr>
            <a:lvl5pPr marL="2057400" indent="-228600" eaLnBrk="0" hangingPunct="0">
              <a:defRPr sz="3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3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3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3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3000">
                <a:solidFill>
                  <a:schemeClr val="tx1"/>
                </a:solidFill>
                <a:latin typeface="Arial" panose="020B0604020202020204" pitchFamily="34" charset="0"/>
                <a:cs typeface="Arial" panose="020B0604020202020204" pitchFamily="34" charset="0"/>
              </a:defRPr>
            </a:lvl9pPr>
          </a:lstStyle>
          <a:p>
            <a:pPr eaLnBrk="1" hangingPunct="1"/>
            <a:r>
              <a:rPr lang="en-GB" altLang="en-US" sz="2400"/>
              <a:t>The poem opens with a fairly traditional interpretation of the Romantic tradition. Browning uses a descriptive opening of the natural landscape to provide a context to the poem.</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File:Robert Browning Signature.svg">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0175" y="-26988"/>
            <a:ext cx="1317625" cy="68580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3" name="WordArt 3"/>
          <p:cNvSpPr>
            <a:spLocks noChangeArrowheads="1" noChangeShapeType="1" noTextEdit="1"/>
          </p:cNvSpPr>
          <p:nvPr/>
        </p:nvSpPr>
        <p:spPr bwMode="auto">
          <a:xfrm>
            <a:off x="1692275" y="0"/>
            <a:ext cx="6769100" cy="793750"/>
          </a:xfrm>
          <a:prstGeom prst="rect">
            <a:avLst/>
          </a:prstGeom>
        </p:spPr>
        <p:txBody>
          <a:bodyPr wrap="none" fromWordArt="1">
            <a:prstTxWarp prst="textPlain">
              <a:avLst>
                <a:gd name="adj" fmla="val 50000"/>
              </a:avLst>
            </a:prstTxWarp>
          </a:bodyPr>
          <a:lstStyle/>
          <a:p>
            <a:pPr algn="ctr"/>
            <a:r>
              <a:rPr lang="en-GB" sz="3600" kern="10">
                <a:ln w="9525">
                  <a:solidFill>
                    <a:srgbClr val="000000"/>
                  </a:solidFill>
                  <a:round/>
                  <a:headEnd/>
                  <a:tailEnd/>
                </a:ln>
                <a:solidFill>
                  <a:srgbClr val="800080"/>
                </a:solidFill>
                <a:latin typeface="Monotype Corsiva" panose="03010101010201010101" pitchFamily="66" charset="0"/>
              </a:rPr>
              <a:t>'Porphyria's Lover' by Robert Browning</a:t>
            </a:r>
          </a:p>
        </p:txBody>
      </p:sp>
      <p:sp>
        <p:nvSpPr>
          <p:cNvPr id="5124" name="Text Box 4"/>
          <p:cNvSpPr txBox="1">
            <a:spLocks noChangeArrowheads="1"/>
          </p:cNvSpPr>
          <p:nvPr/>
        </p:nvSpPr>
        <p:spPr bwMode="auto">
          <a:xfrm>
            <a:off x="1331913" y="1989138"/>
            <a:ext cx="7067550" cy="35036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3000">
                <a:solidFill>
                  <a:schemeClr val="tx1"/>
                </a:solidFill>
                <a:latin typeface="Arial" panose="020B0604020202020204" pitchFamily="34" charset="0"/>
                <a:cs typeface="Arial" panose="020B0604020202020204" pitchFamily="34" charset="0"/>
              </a:defRPr>
            </a:lvl1pPr>
            <a:lvl2pPr marL="742950" indent="-285750" eaLnBrk="0" hangingPunct="0">
              <a:defRPr sz="3000">
                <a:solidFill>
                  <a:schemeClr val="tx1"/>
                </a:solidFill>
                <a:latin typeface="Arial" panose="020B0604020202020204" pitchFamily="34" charset="0"/>
                <a:cs typeface="Arial" panose="020B0604020202020204" pitchFamily="34" charset="0"/>
              </a:defRPr>
            </a:lvl2pPr>
            <a:lvl3pPr marL="1143000" indent="-228600" eaLnBrk="0" hangingPunct="0">
              <a:defRPr sz="3000">
                <a:solidFill>
                  <a:schemeClr val="tx1"/>
                </a:solidFill>
                <a:latin typeface="Arial" panose="020B0604020202020204" pitchFamily="34" charset="0"/>
                <a:cs typeface="Arial" panose="020B0604020202020204" pitchFamily="34" charset="0"/>
              </a:defRPr>
            </a:lvl3pPr>
            <a:lvl4pPr marL="1600200" indent="-228600" eaLnBrk="0" hangingPunct="0">
              <a:defRPr sz="3000">
                <a:solidFill>
                  <a:schemeClr val="tx1"/>
                </a:solidFill>
                <a:latin typeface="Arial" panose="020B0604020202020204" pitchFamily="34" charset="0"/>
                <a:cs typeface="Arial" panose="020B0604020202020204" pitchFamily="34" charset="0"/>
              </a:defRPr>
            </a:lvl4pPr>
            <a:lvl5pPr marL="2057400" indent="-228600" eaLnBrk="0" hangingPunct="0">
              <a:defRPr sz="3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3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3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3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3000">
                <a:solidFill>
                  <a:schemeClr val="tx1"/>
                </a:solidFill>
                <a:latin typeface="Arial" panose="020B0604020202020204" pitchFamily="34" charset="0"/>
                <a:cs typeface="Arial" panose="020B0604020202020204" pitchFamily="34" charset="0"/>
              </a:defRPr>
            </a:lvl9pPr>
          </a:lstStyle>
          <a:p>
            <a:pPr eaLnBrk="1" hangingPunct="1"/>
            <a:r>
              <a:rPr lang="en-GB" altLang="en-US" sz="3200">
                <a:latin typeface="Comic Sans MS" panose="030F0702030302020204" pitchFamily="66" charset="0"/>
              </a:rPr>
              <a:t>The </a:t>
            </a:r>
            <a:r>
              <a:rPr lang="en-GB" altLang="en-US" sz="3200" b="1" i="1">
                <a:solidFill>
                  <a:srgbClr val="800080"/>
                </a:solidFill>
                <a:latin typeface="Comic Sans MS" panose="030F0702030302020204" pitchFamily="66" charset="0"/>
              </a:rPr>
              <a:t>rain set early in</a:t>
            </a:r>
            <a:r>
              <a:rPr lang="en-GB" altLang="en-US" sz="3200">
                <a:latin typeface="Comic Sans MS" panose="030F0702030302020204" pitchFamily="66" charset="0"/>
              </a:rPr>
              <a:t> tonight,</a:t>
            </a:r>
          </a:p>
          <a:p>
            <a:pPr eaLnBrk="1" hangingPunct="1"/>
            <a:r>
              <a:rPr lang="en-GB" altLang="en-US" sz="3200">
                <a:latin typeface="Comic Sans MS" panose="030F0702030302020204" pitchFamily="66" charset="0"/>
              </a:rPr>
              <a:t/>
            </a:r>
            <a:br>
              <a:rPr lang="en-GB" altLang="en-US" sz="3200">
                <a:latin typeface="Comic Sans MS" panose="030F0702030302020204" pitchFamily="66" charset="0"/>
              </a:rPr>
            </a:br>
            <a:r>
              <a:rPr lang="en-GB" altLang="en-US" sz="3200">
                <a:latin typeface="Comic Sans MS" panose="030F0702030302020204" pitchFamily="66" charset="0"/>
              </a:rPr>
              <a:t>The </a:t>
            </a:r>
            <a:r>
              <a:rPr lang="en-GB" altLang="en-US" sz="3200" b="1" i="1">
                <a:solidFill>
                  <a:srgbClr val="800080"/>
                </a:solidFill>
                <a:latin typeface="Comic Sans MS" panose="030F0702030302020204" pitchFamily="66" charset="0"/>
              </a:rPr>
              <a:t>sullen wind</a:t>
            </a:r>
            <a:r>
              <a:rPr lang="en-GB" altLang="en-US" sz="3200">
                <a:latin typeface="Comic Sans MS" panose="030F0702030302020204" pitchFamily="66" charset="0"/>
              </a:rPr>
              <a:t> was soon awake,</a:t>
            </a:r>
          </a:p>
          <a:p>
            <a:pPr eaLnBrk="1" hangingPunct="1"/>
            <a:r>
              <a:rPr lang="en-GB" altLang="en-US" sz="3200">
                <a:latin typeface="Comic Sans MS" panose="030F0702030302020204" pitchFamily="66" charset="0"/>
              </a:rPr>
              <a:t/>
            </a:r>
            <a:br>
              <a:rPr lang="en-GB" altLang="en-US" sz="3200">
                <a:latin typeface="Comic Sans MS" panose="030F0702030302020204" pitchFamily="66" charset="0"/>
              </a:rPr>
            </a:br>
            <a:r>
              <a:rPr lang="en-GB" altLang="en-US" sz="3200">
                <a:latin typeface="Comic Sans MS" panose="030F0702030302020204" pitchFamily="66" charset="0"/>
              </a:rPr>
              <a:t>It tore the elm-tops down for </a:t>
            </a:r>
            <a:r>
              <a:rPr lang="en-GB" altLang="en-US" sz="3200" b="1" i="1">
                <a:solidFill>
                  <a:srgbClr val="800080"/>
                </a:solidFill>
                <a:latin typeface="Comic Sans MS" panose="030F0702030302020204" pitchFamily="66" charset="0"/>
              </a:rPr>
              <a:t>spite</a:t>
            </a:r>
            <a:r>
              <a:rPr lang="en-GB" altLang="en-US" sz="3200">
                <a:latin typeface="Comic Sans MS" panose="030F0702030302020204" pitchFamily="66" charset="0"/>
              </a:rPr>
              <a:t>,</a:t>
            </a:r>
          </a:p>
          <a:p>
            <a:pPr eaLnBrk="1" hangingPunct="1"/>
            <a:r>
              <a:rPr lang="en-GB" altLang="en-US" sz="3200">
                <a:latin typeface="Comic Sans MS" panose="030F0702030302020204" pitchFamily="66" charset="0"/>
              </a:rPr>
              <a:t/>
            </a:r>
            <a:br>
              <a:rPr lang="en-GB" altLang="en-US" sz="3200">
                <a:latin typeface="Comic Sans MS" panose="030F0702030302020204" pitchFamily="66" charset="0"/>
              </a:rPr>
            </a:br>
            <a:r>
              <a:rPr lang="en-GB" altLang="en-US" sz="3200">
                <a:latin typeface="Comic Sans MS" panose="030F0702030302020204" pitchFamily="66" charset="0"/>
              </a:rPr>
              <a:t>And did its worst to vex the lake:</a:t>
            </a:r>
            <a:r>
              <a:rPr lang="en-GB" altLang="en-US" sz="3200"/>
              <a:t> </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File:Robert Browning Signature.svg">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0175" y="-26988"/>
            <a:ext cx="1317625" cy="68580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47" name="Text Box 4"/>
          <p:cNvSpPr txBox="1">
            <a:spLocks noChangeArrowheads="1"/>
          </p:cNvSpPr>
          <p:nvPr/>
        </p:nvSpPr>
        <p:spPr bwMode="auto">
          <a:xfrm>
            <a:off x="1331913" y="1989138"/>
            <a:ext cx="7067550" cy="35036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3000">
                <a:solidFill>
                  <a:schemeClr val="tx1"/>
                </a:solidFill>
                <a:latin typeface="Arial" panose="020B0604020202020204" pitchFamily="34" charset="0"/>
                <a:cs typeface="Arial" panose="020B0604020202020204" pitchFamily="34" charset="0"/>
              </a:defRPr>
            </a:lvl1pPr>
            <a:lvl2pPr marL="742950" indent="-285750" eaLnBrk="0" hangingPunct="0">
              <a:defRPr sz="3000">
                <a:solidFill>
                  <a:schemeClr val="tx1"/>
                </a:solidFill>
                <a:latin typeface="Arial" panose="020B0604020202020204" pitchFamily="34" charset="0"/>
                <a:cs typeface="Arial" panose="020B0604020202020204" pitchFamily="34" charset="0"/>
              </a:defRPr>
            </a:lvl2pPr>
            <a:lvl3pPr marL="1143000" indent="-228600" eaLnBrk="0" hangingPunct="0">
              <a:defRPr sz="3000">
                <a:solidFill>
                  <a:schemeClr val="tx1"/>
                </a:solidFill>
                <a:latin typeface="Arial" panose="020B0604020202020204" pitchFamily="34" charset="0"/>
                <a:cs typeface="Arial" panose="020B0604020202020204" pitchFamily="34" charset="0"/>
              </a:defRPr>
            </a:lvl3pPr>
            <a:lvl4pPr marL="1600200" indent="-228600" eaLnBrk="0" hangingPunct="0">
              <a:defRPr sz="3000">
                <a:solidFill>
                  <a:schemeClr val="tx1"/>
                </a:solidFill>
                <a:latin typeface="Arial" panose="020B0604020202020204" pitchFamily="34" charset="0"/>
                <a:cs typeface="Arial" panose="020B0604020202020204" pitchFamily="34" charset="0"/>
              </a:defRPr>
            </a:lvl4pPr>
            <a:lvl5pPr marL="2057400" indent="-228600" eaLnBrk="0" hangingPunct="0">
              <a:defRPr sz="3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3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3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3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3000">
                <a:solidFill>
                  <a:schemeClr val="tx1"/>
                </a:solidFill>
                <a:latin typeface="Arial" panose="020B0604020202020204" pitchFamily="34" charset="0"/>
                <a:cs typeface="Arial" panose="020B0604020202020204" pitchFamily="34" charset="0"/>
              </a:defRPr>
            </a:lvl9pPr>
          </a:lstStyle>
          <a:p>
            <a:pPr eaLnBrk="1" hangingPunct="1"/>
            <a:r>
              <a:rPr lang="en-GB" altLang="en-US" sz="3200">
                <a:latin typeface="Comic Sans MS" panose="030F0702030302020204" pitchFamily="66" charset="0"/>
              </a:rPr>
              <a:t>The </a:t>
            </a:r>
            <a:r>
              <a:rPr lang="en-GB" altLang="en-US" sz="3200" b="1" i="1">
                <a:solidFill>
                  <a:srgbClr val="800080"/>
                </a:solidFill>
                <a:latin typeface="Comic Sans MS" panose="030F0702030302020204" pitchFamily="66" charset="0"/>
              </a:rPr>
              <a:t>rain set early in</a:t>
            </a:r>
            <a:r>
              <a:rPr lang="en-GB" altLang="en-US" sz="3200">
                <a:latin typeface="Comic Sans MS" panose="030F0702030302020204" pitchFamily="66" charset="0"/>
              </a:rPr>
              <a:t> tonight,</a:t>
            </a:r>
          </a:p>
          <a:p>
            <a:pPr eaLnBrk="1" hangingPunct="1"/>
            <a:r>
              <a:rPr lang="en-GB" altLang="en-US" sz="3200">
                <a:latin typeface="Comic Sans MS" panose="030F0702030302020204" pitchFamily="66" charset="0"/>
              </a:rPr>
              <a:t/>
            </a:r>
            <a:br>
              <a:rPr lang="en-GB" altLang="en-US" sz="3200">
                <a:latin typeface="Comic Sans MS" panose="030F0702030302020204" pitchFamily="66" charset="0"/>
              </a:rPr>
            </a:br>
            <a:r>
              <a:rPr lang="en-GB" altLang="en-US" sz="3200">
                <a:latin typeface="Comic Sans MS" panose="030F0702030302020204" pitchFamily="66" charset="0"/>
              </a:rPr>
              <a:t>The </a:t>
            </a:r>
            <a:r>
              <a:rPr lang="en-GB" altLang="en-US" sz="3200" b="1" i="1">
                <a:solidFill>
                  <a:srgbClr val="800080"/>
                </a:solidFill>
                <a:latin typeface="Comic Sans MS" panose="030F0702030302020204" pitchFamily="66" charset="0"/>
              </a:rPr>
              <a:t>sullen wind</a:t>
            </a:r>
            <a:r>
              <a:rPr lang="en-GB" altLang="en-US" sz="3200">
                <a:latin typeface="Comic Sans MS" panose="030F0702030302020204" pitchFamily="66" charset="0"/>
              </a:rPr>
              <a:t> was soon awake,</a:t>
            </a:r>
          </a:p>
          <a:p>
            <a:pPr eaLnBrk="1" hangingPunct="1"/>
            <a:r>
              <a:rPr lang="en-GB" altLang="en-US" sz="3200">
                <a:latin typeface="Comic Sans MS" panose="030F0702030302020204" pitchFamily="66" charset="0"/>
              </a:rPr>
              <a:t/>
            </a:r>
            <a:br>
              <a:rPr lang="en-GB" altLang="en-US" sz="3200">
                <a:latin typeface="Comic Sans MS" panose="030F0702030302020204" pitchFamily="66" charset="0"/>
              </a:rPr>
            </a:br>
            <a:r>
              <a:rPr lang="en-GB" altLang="en-US" sz="3200">
                <a:latin typeface="Comic Sans MS" panose="030F0702030302020204" pitchFamily="66" charset="0"/>
              </a:rPr>
              <a:t>It tore the elm-tops down for </a:t>
            </a:r>
            <a:r>
              <a:rPr lang="en-GB" altLang="en-US" sz="3200" b="1" i="1">
                <a:solidFill>
                  <a:srgbClr val="800080"/>
                </a:solidFill>
                <a:latin typeface="Comic Sans MS" panose="030F0702030302020204" pitchFamily="66" charset="0"/>
              </a:rPr>
              <a:t>spite</a:t>
            </a:r>
            <a:r>
              <a:rPr lang="en-GB" altLang="en-US" sz="3200">
                <a:latin typeface="Comic Sans MS" panose="030F0702030302020204" pitchFamily="66" charset="0"/>
              </a:rPr>
              <a:t>,</a:t>
            </a:r>
          </a:p>
          <a:p>
            <a:pPr eaLnBrk="1" hangingPunct="1"/>
            <a:r>
              <a:rPr lang="en-GB" altLang="en-US" sz="3200">
                <a:latin typeface="Comic Sans MS" panose="030F0702030302020204" pitchFamily="66" charset="0"/>
              </a:rPr>
              <a:t/>
            </a:r>
            <a:br>
              <a:rPr lang="en-GB" altLang="en-US" sz="3200">
                <a:latin typeface="Comic Sans MS" panose="030F0702030302020204" pitchFamily="66" charset="0"/>
              </a:rPr>
            </a:br>
            <a:r>
              <a:rPr lang="en-GB" altLang="en-US" sz="3200">
                <a:latin typeface="Comic Sans MS" panose="030F0702030302020204" pitchFamily="66" charset="0"/>
              </a:rPr>
              <a:t>And did its worst to vex the lake:</a:t>
            </a:r>
            <a:r>
              <a:rPr lang="en-GB" altLang="en-US" sz="3200"/>
              <a:t> </a:t>
            </a:r>
          </a:p>
        </p:txBody>
      </p:sp>
      <p:sp>
        <p:nvSpPr>
          <p:cNvPr id="6148" name="Line 5"/>
          <p:cNvSpPr>
            <a:spLocks noChangeShapeType="1"/>
          </p:cNvSpPr>
          <p:nvPr/>
        </p:nvSpPr>
        <p:spPr bwMode="auto">
          <a:xfrm>
            <a:off x="2916238" y="2492375"/>
            <a:ext cx="1081087" cy="719138"/>
          </a:xfrm>
          <a:prstGeom prst="line">
            <a:avLst/>
          </a:prstGeom>
          <a:noFill/>
          <a:ln w="57150">
            <a:solidFill>
              <a:srgbClr val="80008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6149" name="Text Box 6"/>
          <p:cNvSpPr txBox="1">
            <a:spLocks noChangeArrowheads="1"/>
          </p:cNvSpPr>
          <p:nvPr/>
        </p:nvSpPr>
        <p:spPr bwMode="auto">
          <a:xfrm>
            <a:off x="3995738" y="2708275"/>
            <a:ext cx="4629150" cy="2320925"/>
          </a:xfrm>
          <a:prstGeom prst="rect">
            <a:avLst/>
          </a:prstGeom>
          <a:solidFill>
            <a:srgbClr val="FF99CC"/>
          </a:solidFill>
          <a:ln w="38100">
            <a:solidFill>
              <a:srgbClr val="8000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3000">
                <a:solidFill>
                  <a:schemeClr val="tx1"/>
                </a:solidFill>
                <a:latin typeface="Arial" panose="020B0604020202020204" pitchFamily="34" charset="0"/>
                <a:cs typeface="Arial" panose="020B0604020202020204" pitchFamily="34" charset="0"/>
              </a:defRPr>
            </a:lvl1pPr>
            <a:lvl2pPr marL="742950" indent="-285750" eaLnBrk="0" hangingPunct="0">
              <a:defRPr sz="3000">
                <a:solidFill>
                  <a:schemeClr val="tx1"/>
                </a:solidFill>
                <a:latin typeface="Arial" panose="020B0604020202020204" pitchFamily="34" charset="0"/>
                <a:cs typeface="Arial" panose="020B0604020202020204" pitchFamily="34" charset="0"/>
              </a:defRPr>
            </a:lvl2pPr>
            <a:lvl3pPr marL="1143000" indent="-228600" eaLnBrk="0" hangingPunct="0">
              <a:defRPr sz="3000">
                <a:solidFill>
                  <a:schemeClr val="tx1"/>
                </a:solidFill>
                <a:latin typeface="Arial" panose="020B0604020202020204" pitchFamily="34" charset="0"/>
                <a:cs typeface="Arial" panose="020B0604020202020204" pitchFamily="34" charset="0"/>
              </a:defRPr>
            </a:lvl3pPr>
            <a:lvl4pPr marL="1600200" indent="-228600" eaLnBrk="0" hangingPunct="0">
              <a:defRPr sz="3000">
                <a:solidFill>
                  <a:schemeClr val="tx1"/>
                </a:solidFill>
                <a:latin typeface="Arial" panose="020B0604020202020204" pitchFamily="34" charset="0"/>
                <a:cs typeface="Arial" panose="020B0604020202020204" pitchFamily="34" charset="0"/>
              </a:defRPr>
            </a:lvl4pPr>
            <a:lvl5pPr marL="2057400" indent="-228600" eaLnBrk="0" hangingPunct="0">
              <a:defRPr sz="3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3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3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3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3000">
                <a:solidFill>
                  <a:schemeClr val="tx1"/>
                </a:solidFill>
                <a:latin typeface="Arial" panose="020B0604020202020204" pitchFamily="34" charset="0"/>
                <a:cs typeface="Arial" panose="020B0604020202020204" pitchFamily="34" charset="0"/>
              </a:defRPr>
            </a:lvl9pPr>
          </a:lstStyle>
          <a:p>
            <a:pPr eaLnBrk="1" hangingPunct="1"/>
            <a:r>
              <a:rPr lang="en-GB" altLang="en-US" sz="2400"/>
              <a:t>The poem opens with a fairly traditional interpretation of the Romantic tradition. Browning uses a descriptive opening of the natural landscape to provide a context to the poem.</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File:Robert Browning Signature.svg">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0175" y="-26988"/>
            <a:ext cx="1317625" cy="68580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71" name="Text Box 4"/>
          <p:cNvSpPr txBox="1">
            <a:spLocks noChangeArrowheads="1"/>
          </p:cNvSpPr>
          <p:nvPr/>
        </p:nvSpPr>
        <p:spPr bwMode="auto">
          <a:xfrm>
            <a:off x="1331913" y="1484313"/>
            <a:ext cx="7067550" cy="35036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3000">
                <a:solidFill>
                  <a:schemeClr val="tx1"/>
                </a:solidFill>
                <a:latin typeface="Arial" panose="020B0604020202020204" pitchFamily="34" charset="0"/>
                <a:cs typeface="Arial" panose="020B0604020202020204" pitchFamily="34" charset="0"/>
              </a:defRPr>
            </a:lvl1pPr>
            <a:lvl2pPr marL="742950" indent="-285750" eaLnBrk="0" hangingPunct="0">
              <a:defRPr sz="3000">
                <a:solidFill>
                  <a:schemeClr val="tx1"/>
                </a:solidFill>
                <a:latin typeface="Arial" panose="020B0604020202020204" pitchFamily="34" charset="0"/>
                <a:cs typeface="Arial" panose="020B0604020202020204" pitchFamily="34" charset="0"/>
              </a:defRPr>
            </a:lvl2pPr>
            <a:lvl3pPr marL="1143000" indent="-228600" eaLnBrk="0" hangingPunct="0">
              <a:defRPr sz="3000">
                <a:solidFill>
                  <a:schemeClr val="tx1"/>
                </a:solidFill>
                <a:latin typeface="Arial" panose="020B0604020202020204" pitchFamily="34" charset="0"/>
                <a:cs typeface="Arial" panose="020B0604020202020204" pitchFamily="34" charset="0"/>
              </a:defRPr>
            </a:lvl3pPr>
            <a:lvl4pPr marL="1600200" indent="-228600" eaLnBrk="0" hangingPunct="0">
              <a:defRPr sz="3000">
                <a:solidFill>
                  <a:schemeClr val="tx1"/>
                </a:solidFill>
                <a:latin typeface="Arial" panose="020B0604020202020204" pitchFamily="34" charset="0"/>
                <a:cs typeface="Arial" panose="020B0604020202020204" pitchFamily="34" charset="0"/>
              </a:defRPr>
            </a:lvl4pPr>
            <a:lvl5pPr marL="2057400" indent="-228600" eaLnBrk="0" hangingPunct="0">
              <a:defRPr sz="3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3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3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3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3000">
                <a:solidFill>
                  <a:schemeClr val="tx1"/>
                </a:solidFill>
                <a:latin typeface="Arial" panose="020B0604020202020204" pitchFamily="34" charset="0"/>
                <a:cs typeface="Arial" panose="020B0604020202020204" pitchFamily="34" charset="0"/>
              </a:defRPr>
            </a:lvl9pPr>
          </a:lstStyle>
          <a:p>
            <a:pPr eaLnBrk="1" hangingPunct="1"/>
            <a:r>
              <a:rPr lang="en-GB" altLang="en-US" sz="3200">
                <a:latin typeface="Comic Sans MS" panose="030F0702030302020204" pitchFamily="66" charset="0"/>
              </a:rPr>
              <a:t>The </a:t>
            </a:r>
            <a:r>
              <a:rPr lang="en-GB" altLang="en-US" sz="3200" b="1" i="1">
                <a:solidFill>
                  <a:srgbClr val="800080"/>
                </a:solidFill>
                <a:latin typeface="Comic Sans MS" panose="030F0702030302020204" pitchFamily="66" charset="0"/>
              </a:rPr>
              <a:t>rain set early in</a:t>
            </a:r>
            <a:r>
              <a:rPr lang="en-GB" altLang="en-US" sz="3200">
                <a:latin typeface="Comic Sans MS" panose="030F0702030302020204" pitchFamily="66" charset="0"/>
              </a:rPr>
              <a:t> tonight,</a:t>
            </a:r>
          </a:p>
          <a:p>
            <a:pPr eaLnBrk="1" hangingPunct="1"/>
            <a:r>
              <a:rPr lang="en-GB" altLang="en-US" sz="3200">
                <a:latin typeface="Comic Sans MS" panose="030F0702030302020204" pitchFamily="66" charset="0"/>
              </a:rPr>
              <a:t/>
            </a:r>
            <a:br>
              <a:rPr lang="en-GB" altLang="en-US" sz="3200">
                <a:latin typeface="Comic Sans MS" panose="030F0702030302020204" pitchFamily="66" charset="0"/>
              </a:rPr>
            </a:br>
            <a:r>
              <a:rPr lang="en-GB" altLang="en-US" sz="3200">
                <a:latin typeface="Comic Sans MS" panose="030F0702030302020204" pitchFamily="66" charset="0"/>
              </a:rPr>
              <a:t>The </a:t>
            </a:r>
            <a:r>
              <a:rPr lang="en-GB" altLang="en-US" sz="3200" b="1" i="1">
                <a:solidFill>
                  <a:srgbClr val="800080"/>
                </a:solidFill>
                <a:latin typeface="Comic Sans MS" panose="030F0702030302020204" pitchFamily="66" charset="0"/>
              </a:rPr>
              <a:t>sullen wind</a:t>
            </a:r>
            <a:r>
              <a:rPr lang="en-GB" altLang="en-US" sz="3200">
                <a:latin typeface="Comic Sans MS" panose="030F0702030302020204" pitchFamily="66" charset="0"/>
              </a:rPr>
              <a:t> was soon awake,</a:t>
            </a:r>
          </a:p>
          <a:p>
            <a:pPr eaLnBrk="1" hangingPunct="1"/>
            <a:r>
              <a:rPr lang="en-GB" altLang="en-US" sz="3200">
                <a:latin typeface="Comic Sans MS" panose="030F0702030302020204" pitchFamily="66" charset="0"/>
              </a:rPr>
              <a:t/>
            </a:r>
            <a:br>
              <a:rPr lang="en-GB" altLang="en-US" sz="3200">
                <a:latin typeface="Comic Sans MS" panose="030F0702030302020204" pitchFamily="66" charset="0"/>
              </a:rPr>
            </a:br>
            <a:r>
              <a:rPr lang="en-GB" altLang="en-US" sz="3200">
                <a:latin typeface="Comic Sans MS" panose="030F0702030302020204" pitchFamily="66" charset="0"/>
              </a:rPr>
              <a:t>It tore the elm-tops down for </a:t>
            </a:r>
            <a:r>
              <a:rPr lang="en-GB" altLang="en-US" sz="3200" b="1" i="1">
                <a:solidFill>
                  <a:srgbClr val="800080"/>
                </a:solidFill>
                <a:latin typeface="Comic Sans MS" panose="030F0702030302020204" pitchFamily="66" charset="0"/>
              </a:rPr>
              <a:t>spite</a:t>
            </a:r>
            <a:r>
              <a:rPr lang="en-GB" altLang="en-US" sz="3200">
                <a:latin typeface="Comic Sans MS" panose="030F0702030302020204" pitchFamily="66" charset="0"/>
              </a:rPr>
              <a:t>,</a:t>
            </a:r>
          </a:p>
          <a:p>
            <a:pPr eaLnBrk="1" hangingPunct="1"/>
            <a:r>
              <a:rPr lang="en-GB" altLang="en-US" sz="3200">
                <a:latin typeface="Comic Sans MS" panose="030F0702030302020204" pitchFamily="66" charset="0"/>
              </a:rPr>
              <a:t/>
            </a:r>
            <a:br>
              <a:rPr lang="en-GB" altLang="en-US" sz="3200">
                <a:latin typeface="Comic Sans MS" panose="030F0702030302020204" pitchFamily="66" charset="0"/>
              </a:rPr>
            </a:br>
            <a:r>
              <a:rPr lang="en-GB" altLang="en-US" sz="3200">
                <a:latin typeface="Comic Sans MS" panose="030F0702030302020204" pitchFamily="66" charset="0"/>
              </a:rPr>
              <a:t>And did its worst to vex the lake:</a:t>
            </a:r>
            <a:r>
              <a:rPr lang="en-GB" altLang="en-US" sz="3200"/>
              <a:t> </a:t>
            </a:r>
          </a:p>
        </p:txBody>
      </p:sp>
      <p:sp>
        <p:nvSpPr>
          <p:cNvPr id="7172" name="Line 6"/>
          <p:cNvSpPr>
            <a:spLocks noChangeShapeType="1"/>
          </p:cNvSpPr>
          <p:nvPr/>
        </p:nvSpPr>
        <p:spPr bwMode="auto">
          <a:xfrm flipV="1">
            <a:off x="3851275" y="1557338"/>
            <a:ext cx="793750" cy="863600"/>
          </a:xfrm>
          <a:prstGeom prst="line">
            <a:avLst/>
          </a:prstGeom>
          <a:noFill/>
          <a:ln w="57150">
            <a:solidFill>
              <a:srgbClr val="80008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173" name="Line 7"/>
          <p:cNvSpPr>
            <a:spLocks noChangeShapeType="1"/>
          </p:cNvSpPr>
          <p:nvPr/>
        </p:nvSpPr>
        <p:spPr bwMode="auto">
          <a:xfrm flipH="1">
            <a:off x="6877050" y="3860800"/>
            <a:ext cx="649288" cy="1079500"/>
          </a:xfrm>
          <a:prstGeom prst="line">
            <a:avLst/>
          </a:prstGeom>
          <a:noFill/>
          <a:ln w="57150">
            <a:solidFill>
              <a:srgbClr val="80008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174" name="Text Box 9"/>
          <p:cNvSpPr txBox="1">
            <a:spLocks noChangeArrowheads="1"/>
          </p:cNvSpPr>
          <p:nvPr/>
        </p:nvSpPr>
        <p:spPr bwMode="auto">
          <a:xfrm>
            <a:off x="4643438" y="620713"/>
            <a:ext cx="4105275" cy="2686050"/>
          </a:xfrm>
          <a:prstGeom prst="rect">
            <a:avLst/>
          </a:prstGeom>
          <a:solidFill>
            <a:srgbClr val="FF99CC"/>
          </a:solidFill>
          <a:ln w="38100">
            <a:solidFill>
              <a:srgbClr val="8000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3000">
                <a:solidFill>
                  <a:schemeClr val="tx1"/>
                </a:solidFill>
                <a:latin typeface="Arial" panose="020B0604020202020204" pitchFamily="34" charset="0"/>
                <a:cs typeface="Arial" panose="020B0604020202020204" pitchFamily="34" charset="0"/>
              </a:defRPr>
            </a:lvl1pPr>
            <a:lvl2pPr marL="742950" indent="-285750" eaLnBrk="0" hangingPunct="0">
              <a:defRPr sz="3000">
                <a:solidFill>
                  <a:schemeClr val="tx1"/>
                </a:solidFill>
                <a:latin typeface="Arial" panose="020B0604020202020204" pitchFamily="34" charset="0"/>
                <a:cs typeface="Arial" panose="020B0604020202020204" pitchFamily="34" charset="0"/>
              </a:defRPr>
            </a:lvl2pPr>
            <a:lvl3pPr marL="1143000" indent="-228600" eaLnBrk="0" hangingPunct="0">
              <a:defRPr sz="3000">
                <a:solidFill>
                  <a:schemeClr val="tx1"/>
                </a:solidFill>
                <a:latin typeface="Arial" panose="020B0604020202020204" pitchFamily="34" charset="0"/>
                <a:cs typeface="Arial" panose="020B0604020202020204" pitchFamily="34" charset="0"/>
              </a:defRPr>
            </a:lvl3pPr>
            <a:lvl4pPr marL="1600200" indent="-228600" eaLnBrk="0" hangingPunct="0">
              <a:defRPr sz="3000">
                <a:solidFill>
                  <a:schemeClr val="tx1"/>
                </a:solidFill>
                <a:latin typeface="Arial" panose="020B0604020202020204" pitchFamily="34" charset="0"/>
                <a:cs typeface="Arial" panose="020B0604020202020204" pitchFamily="34" charset="0"/>
              </a:defRPr>
            </a:lvl4pPr>
            <a:lvl5pPr marL="2057400" indent="-228600" eaLnBrk="0" hangingPunct="0">
              <a:defRPr sz="3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3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3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3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3000">
                <a:solidFill>
                  <a:schemeClr val="tx1"/>
                </a:solidFill>
                <a:latin typeface="Arial" panose="020B0604020202020204" pitchFamily="34" charset="0"/>
                <a:cs typeface="Arial" panose="020B0604020202020204" pitchFamily="34" charset="0"/>
              </a:defRPr>
            </a:lvl9pPr>
          </a:lstStyle>
          <a:p>
            <a:pPr eaLnBrk="1" hangingPunct="1"/>
            <a:r>
              <a:rPr lang="en-GB" altLang="en-US" sz="2400"/>
              <a:t>Browning’s word choice is effective here as it employs aspects of </a:t>
            </a:r>
            <a:r>
              <a:rPr lang="en-GB" altLang="en-US" sz="2400" b="1" u="sng"/>
              <a:t>‘Pathetic Fallacy’.</a:t>
            </a:r>
            <a:r>
              <a:rPr lang="en-GB" altLang="en-US" sz="2400"/>
              <a:t> This allows Browning to instil the actions of his speaker with the descriptions of the wind.</a:t>
            </a:r>
          </a:p>
        </p:txBody>
      </p:sp>
      <p:sp>
        <p:nvSpPr>
          <p:cNvPr id="7175" name="Text Box 10"/>
          <p:cNvSpPr txBox="1">
            <a:spLocks noChangeArrowheads="1"/>
          </p:cNvSpPr>
          <p:nvPr/>
        </p:nvSpPr>
        <p:spPr bwMode="auto">
          <a:xfrm>
            <a:off x="1042988" y="4868863"/>
            <a:ext cx="7705725" cy="1955800"/>
          </a:xfrm>
          <a:prstGeom prst="rect">
            <a:avLst/>
          </a:prstGeom>
          <a:solidFill>
            <a:srgbClr val="FF99CC"/>
          </a:solidFill>
          <a:ln w="38100">
            <a:solidFill>
              <a:srgbClr val="8000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3000">
                <a:solidFill>
                  <a:schemeClr val="tx1"/>
                </a:solidFill>
                <a:latin typeface="Arial" panose="020B0604020202020204" pitchFamily="34" charset="0"/>
                <a:cs typeface="Arial" panose="020B0604020202020204" pitchFamily="34" charset="0"/>
              </a:defRPr>
            </a:lvl1pPr>
            <a:lvl2pPr marL="742950" indent="-285750" eaLnBrk="0" hangingPunct="0">
              <a:defRPr sz="3000">
                <a:solidFill>
                  <a:schemeClr val="tx1"/>
                </a:solidFill>
                <a:latin typeface="Arial" panose="020B0604020202020204" pitchFamily="34" charset="0"/>
                <a:cs typeface="Arial" panose="020B0604020202020204" pitchFamily="34" charset="0"/>
              </a:defRPr>
            </a:lvl2pPr>
            <a:lvl3pPr marL="1143000" indent="-228600" eaLnBrk="0" hangingPunct="0">
              <a:defRPr sz="3000">
                <a:solidFill>
                  <a:schemeClr val="tx1"/>
                </a:solidFill>
                <a:latin typeface="Arial" panose="020B0604020202020204" pitchFamily="34" charset="0"/>
                <a:cs typeface="Arial" panose="020B0604020202020204" pitchFamily="34" charset="0"/>
              </a:defRPr>
            </a:lvl3pPr>
            <a:lvl4pPr marL="1600200" indent="-228600" eaLnBrk="0" hangingPunct="0">
              <a:defRPr sz="3000">
                <a:solidFill>
                  <a:schemeClr val="tx1"/>
                </a:solidFill>
                <a:latin typeface="Arial" panose="020B0604020202020204" pitchFamily="34" charset="0"/>
                <a:cs typeface="Arial" panose="020B0604020202020204" pitchFamily="34" charset="0"/>
              </a:defRPr>
            </a:lvl4pPr>
            <a:lvl5pPr marL="2057400" indent="-228600" eaLnBrk="0" hangingPunct="0">
              <a:defRPr sz="3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3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3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3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3000">
                <a:solidFill>
                  <a:schemeClr val="tx1"/>
                </a:solidFill>
                <a:latin typeface="Arial" panose="020B0604020202020204" pitchFamily="34" charset="0"/>
                <a:cs typeface="Arial" panose="020B0604020202020204" pitchFamily="34" charset="0"/>
              </a:defRPr>
            </a:lvl9pPr>
          </a:lstStyle>
          <a:p>
            <a:pPr eaLnBrk="1" hangingPunct="1"/>
            <a:r>
              <a:rPr lang="en-GB" altLang="en-US" sz="2400"/>
              <a:t>The use of Pathetic fallacy mirrors the brooding contemplative nature of the speaker. Sullen and spite indicate his anger and suggest his menacing nature. This adds a particularly dark, brooding tone to the opening lines.</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descr="File:Robert Browning Signature.svg">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0175" y="-26988"/>
            <a:ext cx="1317625" cy="68580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195" name="Text Box 4"/>
          <p:cNvSpPr txBox="1">
            <a:spLocks noChangeArrowheads="1"/>
          </p:cNvSpPr>
          <p:nvPr/>
        </p:nvSpPr>
        <p:spPr bwMode="auto">
          <a:xfrm>
            <a:off x="1331913" y="2152650"/>
            <a:ext cx="7343775" cy="30781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3000">
                <a:solidFill>
                  <a:schemeClr val="tx1"/>
                </a:solidFill>
                <a:latin typeface="Arial" panose="020B0604020202020204" pitchFamily="34" charset="0"/>
                <a:cs typeface="Arial" panose="020B0604020202020204" pitchFamily="34" charset="0"/>
              </a:defRPr>
            </a:lvl1pPr>
            <a:lvl2pPr marL="742950" indent="-285750" eaLnBrk="0" hangingPunct="0">
              <a:defRPr sz="3000">
                <a:solidFill>
                  <a:schemeClr val="tx1"/>
                </a:solidFill>
                <a:latin typeface="Arial" panose="020B0604020202020204" pitchFamily="34" charset="0"/>
                <a:cs typeface="Arial" panose="020B0604020202020204" pitchFamily="34" charset="0"/>
              </a:defRPr>
            </a:lvl2pPr>
            <a:lvl3pPr marL="1143000" indent="-228600" eaLnBrk="0" hangingPunct="0">
              <a:defRPr sz="3000">
                <a:solidFill>
                  <a:schemeClr val="tx1"/>
                </a:solidFill>
                <a:latin typeface="Arial" panose="020B0604020202020204" pitchFamily="34" charset="0"/>
                <a:cs typeface="Arial" panose="020B0604020202020204" pitchFamily="34" charset="0"/>
              </a:defRPr>
            </a:lvl3pPr>
            <a:lvl4pPr marL="1600200" indent="-228600" eaLnBrk="0" hangingPunct="0">
              <a:defRPr sz="3000">
                <a:solidFill>
                  <a:schemeClr val="tx1"/>
                </a:solidFill>
                <a:latin typeface="Arial" panose="020B0604020202020204" pitchFamily="34" charset="0"/>
                <a:cs typeface="Arial" panose="020B0604020202020204" pitchFamily="34" charset="0"/>
              </a:defRPr>
            </a:lvl4pPr>
            <a:lvl5pPr marL="2057400" indent="-228600" eaLnBrk="0" hangingPunct="0">
              <a:defRPr sz="3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3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3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3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3000">
                <a:solidFill>
                  <a:schemeClr val="tx1"/>
                </a:solidFill>
                <a:latin typeface="Arial" panose="020B0604020202020204" pitchFamily="34" charset="0"/>
                <a:cs typeface="Arial" panose="020B0604020202020204" pitchFamily="34" charset="0"/>
              </a:defRPr>
            </a:lvl9pPr>
          </a:lstStyle>
          <a:p>
            <a:pPr eaLnBrk="1" hangingPunct="1"/>
            <a:r>
              <a:rPr lang="en-GB" altLang="en-US" sz="3200">
                <a:latin typeface="Comic Sans MS" panose="030F0702030302020204" pitchFamily="66" charset="0"/>
              </a:rPr>
              <a:t>I listened with </a:t>
            </a:r>
            <a:r>
              <a:rPr lang="en-GB" altLang="en-US" sz="3200" b="1" i="1">
                <a:solidFill>
                  <a:srgbClr val="800080"/>
                </a:solidFill>
                <a:latin typeface="Comic Sans MS" panose="030F0702030302020204" pitchFamily="66" charset="0"/>
              </a:rPr>
              <a:t>heart fit to break</a:t>
            </a:r>
            <a:r>
              <a:rPr lang="en-GB" altLang="en-US" sz="3200">
                <a:latin typeface="Comic Sans MS" panose="030F0702030302020204" pitchFamily="66" charset="0"/>
              </a:rPr>
              <a:t>.</a:t>
            </a:r>
            <a:br>
              <a:rPr lang="en-GB" altLang="en-US" sz="3200">
                <a:latin typeface="Comic Sans MS" panose="030F0702030302020204" pitchFamily="66" charset="0"/>
              </a:rPr>
            </a:br>
            <a:endParaRPr lang="en-GB" altLang="en-US" sz="3200">
              <a:latin typeface="Comic Sans MS" panose="030F0702030302020204" pitchFamily="66" charset="0"/>
            </a:endParaRPr>
          </a:p>
          <a:p>
            <a:pPr eaLnBrk="1" hangingPunct="1"/>
            <a:r>
              <a:rPr lang="en-GB" altLang="en-US" sz="3200">
                <a:latin typeface="Comic Sans MS" panose="030F0702030302020204" pitchFamily="66" charset="0"/>
              </a:rPr>
              <a:t>When </a:t>
            </a:r>
            <a:r>
              <a:rPr lang="en-GB" altLang="en-US" sz="3200" b="1" i="1">
                <a:solidFill>
                  <a:srgbClr val="800080"/>
                </a:solidFill>
                <a:latin typeface="Comic Sans MS" panose="030F0702030302020204" pitchFamily="66" charset="0"/>
              </a:rPr>
              <a:t>glided</a:t>
            </a:r>
            <a:r>
              <a:rPr lang="en-GB" altLang="en-US" sz="3200">
                <a:latin typeface="Comic Sans MS" panose="030F0702030302020204" pitchFamily="66" charset="0"/>
              </a:rPr>
              <a:t> in Porphyria; </a:t>
            </a:r>
            <a:r>
              <a:rPr lang="en-GB" altLang="en-US" sz="3200" b="1">
                <a:solidFill>
                  <a:srgbClr val="800080"/>
                </a:solidFill>
                <a:latin typeface="Comic Sans MS" panose="030F0702030302020204" pitchFamily="66" charset="0"/>
              </a:rPr>
              <a:t>s</a:t>
            </a:r>
            <a:r>
              <a:rPr lang="en-GB" altLang="en-US" sz="3200">
                <a:latin typeface="Comic Sans MS" panose="030F0702030302020204" pitchFamily="66" charset="0"/>
              </a:rPr>
              <a:t>traight</a:t>
            </a:r>
            <a:br>
              <a:rPr lang="en-GB" altLang="en-US" sz="3200">
                <a:latin typeface="Comic Sans MS" panose="030F0702030302020204" pitchFamily="66" charset="0"/>
              </a:rPr>
            </a:br>
            <a:endParaRPr lang="en-GB" altLang="en-US" sz="3200">
              <a:latin typeface="Comic Sans MS" panose="030F0702030302020204" pitchFamily="66" charset="0"/>
            </a:endParaRPr>
          </a:p>
          <a:p>
            <a:pPr eaLnBrk="1" hangingPunct="1"/>
            <a:r>
              <a:rPr lang="en-GB" altLang="en-US" sz="3200" b="1">
                <a:solidFill>
                  <a:srgbClr val="800080"/>
                </a:solidFill>
                <a:latin typeface="Comic Sans MS" panose="030F0702030302020204" pitchFamily="66" charset="0"/>
              </a:rPr>
              <a:t>S</a:t>
            </a:r>
            <a:r>
              <a:rPr lang="en-GB" altLang="en-US" sz="3200">
                <a:latin typeface="Comic Sans MS" panose="030F0702030302020204" pitchFamily="66" charset="0"/>
              </a:rPr>
              <a:t>he </a:t>
            </a:r>
            <a:r>
              <a:rPr lang="en-GB" altLang="en-US" sz="3200" b="1">
                <a:solidFill>
                  <a:srgbClr val="800080"/>
                </a:solidFill>
                <a:latin typeface="Comic Sans MS" panose="030F0702030302020204" pitchFamily="66" charset="0"/>
              </a:rPr>
              <a:t>s</a:t>
            </a:r>
            <a:r>
              <a:rPr lang="en-GB" altLang="en-US" sz="3200">
                <a:latin typeface="Comic Sans MS" panose="030F0702030302020204" pitchFamily="66" charset="0"/>
              </a:rPr>
              <a:t>hut the cold out and the storm,</a:t>
            </a:r>
            <a:r>
              <a:rPr lang="en-GB" altLang="en-US" sz="1800"/>
              <a:t/>
            </a:r>
            <a:br>
              <a:rPr lang="en-GB" altLang="en-US" sz="1800"/>
            </a:br>
            <a:r>
              <a:rPr lang="en-GB" altLang="en-US" sz="1800"/>
              <a:t/>
            </a:r>
            <a:br>
              <a:rPr lang="en-GB" altLang="en-US" sz="1800"/>
            </a:br>
            <a:endParaRPr lang="en-GB" altLang="en-US" sz="1800"/>
          </a:p>
        </p:txBody>
      </p:sp>
      <p:sp>
        <p:nvSpPr>
          <p:cNvPr id="8196" name="Line 5"/>
          <p:cNvSpPr>
            <a:spLocks noChangeShapeType="1"/>
          </p:cNvSpPr>
          <p:nvPr/>
        </p:nvSpPr>
        <p:spPr bwMode="auto">
          <a:xfrm flipH="1">
            <a:off x="4356100" y="1341438"/>
            <a:ext cx="142875" cy="935037"/>
          </a:xfrm>
          <a:prstGeom prst="line">
            <a:avLst/>
          </a:prstGeom>
          <a:noFill/>
          <a:ln w="57150">
            <a:solidFill>
              <a:srgbClr val="80008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8197" name="Text Box 6"/>
          <p:cNvSpPr txBox="1">
            <a:spLocks noChangeArrowheads="1"/>
          </p:cNvSpPr>
          <p:nvPr/>
        </p:nvSpPr>
        <p:spPr bwMode="auto">
          <a:xfrm>
            <a:off x="4514850" y="0"/>
            <a:ext cx="4629150" cy="2320925"/>
          </a:xfrm>
          <a:prstGeom prst="rect">
            <a:avLst/>
          </a:prstGeom>
          <a:solidFill>
            <a:srgbClr val="FF99CC"/>
          </a:solidFill>
          <a:ln w="38100">
            <a:solidFill>
              <a:srgbClr val="8000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3000">
                <a:solidFill>
                  <a:schemeClr val="tx1"/>
                </a:solidFill>
                <a:latin typeface="Arial" panose="020B0604020202020204" pitchFamily="34" charset="0"/>
                <a:cs typeface="Arial" panose="020B0604020202020204" pitchFamily="34" charset="0"/>
              </a:defRPr>
            </a:lvl1pPr>
            <a:lvl2pPr marL="742950" indent="-285750" eaLnBrk="0" hangingPunct="0">
              <a:defRPr sz="3000">
                <a:solidFill>
                  <a:schemeClr val="tx1"/>
                </a:solidFill>
                <a:latin typeface="Arial" panose="020B0604020202020204" pitchFamily="34" charset="0"/>
                <a:cs typeface="Arial" panose="020B0604020202020204" pitchFamily="34" charset="0"/>
              </a:defRPr>
            </a:lvl2pPr>
            <a:lvl3pPr marL="1143000" indent="-228600" eaLnBrk="0" hangingPunct="0">
              <a:defRPr sz="3000">
                <a:solidFill>
                  <a:schemeClr val="tx1"/>
                </a:solidFill>
                <a:latin typeface="Arial" panose="020B0604020202020204" pitchFamily="34" charset="0"/>
                <a:cs typeface="Arial" panose="020B0604020202020204" pitchFamily="34" charset="0"/>
              </a:defRPr>
            </a:lvl3pPr>
            <a:lvl4pPr marL="1600200" indent="-228600" eaLnBrk="0" hangingPunct="0">
              <a:defRPr sz="3000">
                <a:solidFill>
                  <a:schemeClr val="tx1"/>
                </a:solidFill>
                <a:latin typeface="Arial" panose="020B0604020202020204" pitchFamily="34" charset="0"/>
                <a:cs typeface="Arial" panose="020B0604020202020204" pitchFamily="34" charset="0"/>
              </a:defRPr>
            </a:lvl4pPr>
            <a:lvl5pPr marL="2057400" indent="-228600" eaLnBrk="0" hangingPunct="0">
              <a:defRPr sz="3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3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3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3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3000">
                <a:solidFill>
                  <a:schemeClr val="tx1"/>
                </a:solidFill>
                <a:latin typeface="Arial" panose="020B0604020202020204" pitchFamily="34" charset="0"/>
                <a:cs typeface="Arial" panose="020B0604020202020204" pitchFamily="34" charset="0"/>
              </a:defRPr>
            </a:lvl9pPr>
          </a:lstStyle>
          <a:p>
            <a:pPr eaLnBrk="1" hangingPunct="1"/>
            <a:r>
              <a:rPr lang="en-GB" altLang="en-US" sz="2400"/>
              <a:t>Our first introduction to the speaker is that he is a broken hearted man. This contrasts with the previous descriptions of ‘sullen’ and ‘spite’. Is his heartbreak genuine?</a:t>
            </a:r>
          </a:p>
        </p:txBody>
      </p:sp>
      <p:sp>
        <p:nvSpPr>
          <p:cNvPr id="8198" name="Text Box 7"/>
          <p:cNvSpPr txBox="1">
            <a:spLocks noChangeArrowheads="1"/>
          </p:cNvSpPr>
          <p:nvPr/>
        </p:nvSpPr>
        <p:spPr bwMode="auto">
          <a:xfrm>
            <a:off x="1042988" y="4791075"/>
            <a:ext cx="7956550" cy="1955800"/>
          </a:xfrm>
          <a:prstGeom prst="rect">
            <a:avLst/>
          </a:prstGeom>
          <a:solidFill>
            <a:srgbClr val="FF99CC"/>
          </a:solidFill>
          <a:ln w="38100">
            <a:solidFill>
              <a:srgbClr val="8000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3000">
                <a:solidFill>
                  <a:schemeClr val="tx1"/>
                </a:solidFill>
                <a:latin typeface="Arial" panose="020B0604020202020204" pitchFamily="34" charset="0"/>
                <a:cs typeface="Arial" panose="020B0604020202020204" pitchFamily="34" charset="0"/>
              </a:defRPr>
            </a:lvl1pPr>
            <a:lvl2pPr marL="742950" indent="-285750" eaLnBrk="0" hangingPunct="0">
              <a:defRPr sz="3000">
                <a:solidFill>
                  <a:schemeClr val="tx1"/>
                </a:solidFill>
                <a:latin typeface="Arial" panose="020B0604020202020204" pitchFamily="34" charset="0"/>
                <a:cs typeface="Arial" panose="020B0604020202020204" pitchFamily="34" charset="0"/>
              </a:defRPr>
            </a:lvl2pPr>
            <a:lvl3pPr marL="1143000" indent="-228600" eaLnBrk="0" hangingPunct="0">
              <a:defRPr sz="3000">
                <a:solidFill>
                  <a:schemeClr val="tx1"/>
                </a:solidFill>
                <a:latin typeface="Arial" panose="020B0604020202020204" pitchFamily="34" charset="0"/>
                <a:cs typeface="Arial" panose="020B0604020202020204" pitchFamily="34" charset="0"/>
              </a:defRPr>
            </a:lvl3pPr>
            <a:lvl4pPr marL="1600200" indent="-228600" eaLnBrk="0" hangingPunct="0">
              <a:defRPr sz="3000">
                <a:solidFill>
                  <a:schemeClr val="tx1"/>
                </a:solidFill>
                <a:latin typeface="Arial" panose="020B0604020202020204" pitchFamily="34" charset="0"/>
                <a:cs typeface="Arial" panose="020B0604020202020204" pitchFamily="34" charset="0"/>
              </a:defRPr>
            </a:lvl4pPr>
            <a:lvl5pPr marL="2057400" indent="-228600" eaLnBrk="0" hangingPunct="0">
              <a:defRPr sz="3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3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3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3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3000">
                <a:solidFill>
                  <a:schemeClr val="tx1"/>
                </a:solidFill>
                <a:latin typeface="Arial" panose="020B0604020202020204" pitchFamily="34" charset="0"/>
                <a:cs typeface="Arial" panose="020B0604020202020204" pitchFamily="34" charset="0"/>
              </a:defRPr>
            </a:lvl9pPr>
          </a:lstStyle>
          <a:p>
            <a:pPr eaLnBrk="1" hangingPunct="1"/>
            <a:r>
              <a:rPr lang="en-GB" altLang="en-US" sz="2400"/>
              <a:t>Our first vision of Porphyria is one of strength and beauty. She holds an almost ethereal quality as she ‘glides’ in like a goddess. Her mere presence appears to eliminate the cold and the danger of the storm. Does this suggest that she holds power over the speaker as well?</a:t>
            </a:r>
          </a:p>
        </p:txBody>
      </p:sp>
      <p:sp>
        <p:nvSpPr>
          <p:cNvPr id="8199" name="Line 8"/>
          <p:cNvSpPr>
            <a:spLocks noChangeShapeType="1"/>
          </p:cNvSpPr>
          <p:nvPr/>
        </p:nvSpPr>
        <p:spPr bwMode="auto">
          <a:xfrm flipH="1" flipV="1">
            <a:off x="3779838" y="3500438"/>
            <a:ext cx="1152525" cy="1296987"/>
          </a:xfrm>
          <a:prstGeom prst="line">
            <a:avLst/>
          </a:prstGeom>
          <a:noFill/>
          <a:ln w="57150">
            <a:solidFill>
              <a:srgbClr val="80008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descr="File:Robert Browning Signature.svg">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0175" y="-26988"/>
            <a:ext cx="1317625" cy="68580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19" name="Text Box 3"/>
          <p:cNvSpPr txBox="1">
            <a:spLocks noChangeArrowheads="1"/>
          </p:cNvSpPr>
          <p:nvPr/>
        </p:nvSpPr>
        <p:spPr bwMode="auto">
          <a:xfrm>
            <a:off x="1116013" y="2535238"/>
            <a:ext cx="8208962" cy="22875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3000">
                <a:solidFill>
                  <a:schemeClr val="tx1"/>
                </a:solidFill>
                <a:latin typeface="Arial" panose="020B0604020202020204" pitchFamily="34" charset="0"/>
                <a:cs typeface="Arial" panose="020B0604020202020204" pitchFamily="34" charset="0"/>
              </a:defRPr>
            </a:lvl1pPr>
            <a:lvl2pPr marL="742950" indent="-285750" eaLnBrk="0" hangingPunct="0">
              <a:defRPr sz="3000">
                <a:solidFill>
                  <a:schemeClr val="tx1"/>
                </a:solidFill>
                <a:latin typeface="Arial" panose="020B0604020202020204" pitchFamily="34" charset="0"/>
                <a:cs typeface="Arial" panose="020B0604020202020204" pitchFamily="34" charset="0"/>
              </a:defRPr>
            </a:lvl2pPr>
            <a:lvl3pPr marL="1143000" indent="-228600" eaLnBrk="0" hangingPunct="0">
              <a:defRPr sz="3000">
                <a:solidFill>
                  <a:schemeClr val="tx1"/>
                </a:solidFill>
                <a:latin typeface="Arial" panose="020B0604020202020204" pitchFamily="34" charset="0"/>
                <a:cs typeface="Arial" panose="020B0604020202020204" pitchFamily="34" charset="0"/>
              </a:defRPr>
            </a:lvl3pPr>
            <a:lvl4pPr marL="1600200" indent="-228600" eaLnBrk="0" hangingPunct="0">
              <a:defRPr sz="3000">
                <a:solidFill>
                  <a:schemeClr val="tx1"/>
                </a:solidFill>
                <a:latin typeface="Arial" panose="020B0604020202020204" pitchFamily="34" charset="0"/>
                <a:cs typeface="Arial" panose="020B0604020202020204" pitchFamily="34" charset="0"/>
              </a:defRPr>
            </a:lvl4pPr>
            <a:lvl5pPr marL="2057400" indent="-228600" eaLnBrk="0" hangingPunct="0">
              <a:defRPr sz="3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3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3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3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3000">
                <a:solidFill>
                  <a:schemeClr val="tx1"/>
                </a:solidFill>
                <a:latin typeface="Arial" panose="020B0604020202020204" pitchFamily="34" charset="0"/>
                <a:cs typeface="Arial" panose="020B0604020202020204" pitchFamily="34" charset="0"/>
              </a:defRPr>
            </a:lvl9pPr>
          </a:lstStyle>
          <a:p>
            <a:pPr eaLnBrk="1" hangingPunct="1"/>
            <a:r>
              <a:rPr lang="en-GB" altLang="en-US">
                <a:latin typeface="Comic Sans MS" panose="030F0702030302020204" pitchFamily="66" charset="0"/>
              </a:rPr>
              <a:t>And </a:t>
            </a:r>
            <a:r>
              <a:rPr lang="en-GB" altLang="en-US" b="1">
                <a:solidFill>
                  <a:srgbClr val="800080"/>
                </a:solidFill>
                <a:latin typeface="Comic Sans MS" panose="030F0702030302020204" pitchFamily="66" charset="0"/>
              </a:rPr>
              <a:t>kneeled</a:t>
            </a:r>
            <a:r>
              <a:rPr lang="en-GB" altLang="en-US">
                <a:latin typeface="Comic Sans MS" panose="030F0702030302020204" pitchFamily="66" charset="0"/>
              </a:rPr>
              <a:t> and made the </a:t>
            </a:r>
            <a:r>
              <a:rPr lang="en-GB" altLang="en-US" b="1">
                <a:solidFill>
                  <a:srgbClr val="800080"/>
                </a:solidFill>
                <a:latin typeface="Comic Sans MS" panose="030F0702030302020204" pitchFamily="66" charset="0"/>
              </a:rPr>
              <a:t>cheerless grate</a:t>
            </a:r>
          </a:p>
          <a:p>
            <a:pPr eaLnBrk="1" hangingPunct="1"/>
            <a:r>
              <a:rPr lang="en-GB" altLang="en-US">
                <a:latin typeface="Comic Sans MS" panose="030F0702030302020204" pitchFamily="66" charset="0"/>
              </a:rPr>
              <a:t/>
            </a:r>
            <a:br>
              <a:rPr lang="en-GB" altLang="en-US">
                <a:latin typeface="Comic Sans MS" panose="030F0702030302020204" pitchFamily="66" charset="0"/>
              </a:rPr>
            </a:br>
            <a:r>
              <a:rPr lang="en-GB" altLang="en-US" b="1">
                <a:solidFill>
                  <a:srgbClr val="800080"/>
                </a:solidFill>
                <a:latin typeface="Comic Sans MS" panose="030F0702030302020204" pitchFamily="66" charset="0"/>
              </a:rPr>
              <a:t>Blaze up</a:t>
            </a:r>
            <a:r>
              <a:rPr lang="en-GB" altLang="en-US">
                <a:latin typeface="Comic Sans MS" panose="030F0702030302020204" pitchFamily="66" charset="0"/>
              </a:rPr>
              <a:t>, and </a:t>
            </a:r>
            <a:r>
              <a:rPr lang="en-GB" altLang="en-US" b="1">
                <a:solidFill>
                  <a:srgbClr val="800080"/>
                </a:solidFill>
                <a:latin typeface="Comic Sans MS" panose="030F0702030302020204" pitchFamily="66" charset="0"/>
              </a:rPr>
              <a:t>all the cottage warm</a:t>
            </a:r>
            <a:r>
              <a:rPr lang="en-GB" altLang="en-US">
                <a:latin typeface="Comic Sans MS" panose="030F0702030302020204" pitchFamily="66" charset="0"/>
              </a:rPr>
              <a:t>;</a:t>
            </a:r>
            <a:br>
              <a:rPr lang="en-GB" altLang="en-US">
                <a:latin typeface="Comic Sans MS" panose="030F0702030302020204" pitchFamily="66" charset="0"/>
              </a:rPr>
            </a:br>
            <a:r>
              <a:rPr lang="en-GB" altLang="en-US" sz="1800"/>
              <a:t/>
            </a:r>
            <a:br>
              <a:rPr lang="en-GB" altLang="en-US" sz="1800"/>
            </a:br>
            <a:r>
              <a:rPr lang="en-GB" altLang="en-US" sz="1800"/>
              <a:t/>
            </a:r>
            <a:br>
              <a:rPr lang="en-GB" altLang="en-US" sz="1800"/>
            </a:br>
            <a:endParaRPr lang="en-GB" altLang="en-US" sz="1800"/>
          </a:p>
        </p:txBody>
      </p:sp>
      <p:sp>
        <p:nvSpPr>
          <p:cNvPr id="9220" name="Line 4"/>
          <p:cNvSpPr>
            <a:spLocks noChangeShapeType="1"/>
          </p:cNvSpPr>
          <p:nvPr/>
        </p:nvSpPr>
        <p:spPr bwMode="auto">
          <a:xfrm flipH="1">
            <a:off x="2987675" y="1341438"/>
            <a:ext cx="1511300" cy="1366837"/>
          </a:xfrm>
          <a:prstGeom prst="line">
            <a:avLst/>
          </a:prstGeom>
          <a:noFill/>
          <a:ln w="57150">
            <a:solidFill>
              <a:srgbClr val="80008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9221" name="Text Box 5"/>
          <p:cNvSpPr txBox="1">
            <a:spLocks noChangeArrowheads="1"/>
          </p:cNvSpPr>
          <p:nvPr/>
        </p:nvSpPr>
        <p:spPr bwMode="auto">
          <a:xfrm>
            <a:off x="4514850" y="0"/>
            <a:ext cx="4629150" cy="2320925"/>
          </a:xfrm>
          <a:prstGeom prst="rect">
            <a:avLst/>
          </a:prstGeom>
          <a:solidFill>
            <a:srgbClr val="FF99CC"/>
          </a:solidFill>
          <a:ln w="38100">
            <a:solidFill>
              <a:srgbClr val="8000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3000">
                <a:solidFill>
                  <a:schemeClr val="tx1"/>
                </a:solidFill>
                <a:latin typeface="Arial" panose="020B0604020202020204" pitchFamily="34" charset="0"/>
                <a:cs typeface="Arial" panose="020B0604020202020204" pitchFamily="34" charset="0"/>
              </a:defRPr>
            </a:lvl1pPr>
            <a:lvl2pPr marL="742950" indent="-285750" eaLnBrk="0" hangingPunct="0">
              <a:defRPr sz="3000">
                <a:solidFill>
                  <a:schemeClr val="tx1"/>
                </a:solidFill>
                <a:latin typeface="Arial" panose="020B0604020202020204" pitchFamily="34" charset="0"/>
                <a:cs typeface="Arial" panose="020B0604020202020204" pitchFamily="34" charset="0"/>
              </a:defRPr>
            </a:lvl2pPr>
            <a:lvl3pPr marL="1143000" indent="-228600" eaLnBrk="0" hangingPunct="0">
              <a:defRPr sz="3000">
                <a:solidFill>
                  <a:schemeClr val="tx1"/>
                </a:solidFill>
                <a:latin typeface="Arial" panose="020B0604020202020204" pitchFamily="34" charset="0"/>
                <a:cs typeface="Arial" panose="020B0604020202020204" pitchFamily="34" charset="0"/>
              </a:defRPr>
            </a:lvl3pPr>
            <a:lvl4pPr marL="1600200" indent="-228600" eaLnBrk="0" hangingPunct="0">
              <a:defRPr sz="3000">
                <a:solidFill>
                  <a:schemeClr val="tx1"/>
                </a:solidFill>
                <a:latin typeface="Arial" panose="020B0604020202020204" pitchFamily="34" charset="0"/>
                <a:cs typeface="Arial" panose="020B0604020202020204" pitchFamily="34" charset="0"/>
              </a:defRPr>
            </a:lvl4pPr>
            <a:lvl5pPr marL="2057400" indent="-228600" eaLnBrk="0" hangingPunct="0">
              <a:defRPr sz="3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3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3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3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3000">
                <a:solidFill>
                  <a:schemeClr val="tx1"/>
                </a:solidFill>
                <a:latin typeface="Arial" panose="020B0604020202020204" pitchFamily="34" charset="0"/>
                <a:cs typeface="Arial" panose="020B0604020202020204" pitchFamily="34" charset="0"/>
              </a:defRPr>
            </a:lvl9pPr>
          </a:lstStyle>
          <a:p>
            <a:pPr eaLnBrk="1" hangingPunct="1"/>
            <a:r>
              <a:rPr lang="en-GB" altLang="en-US" sz="2400"/>
              <a:t>Porphyria appears to have the ability to provide warmth to the cottage. The action of kneeling before the grate would suggest her subservience, however, her actions act against this.</a:t>
            </a:r>
          </a:p>
        </p:txBody>
      </p:sp>
      <p:sp>
        <p:nvSpPr>
          <p:cNvPr id="9222" name="Line 8"/>
          <p:cNvSpPr>
            <a:spLocks noChangeShapeType="1"/>
          </p:cNvSpPr>
          <p:nvPr/>
        </p:nvSpPr>
        <p:spPr bwMode="auto">
          <a:xfrm flipH="1">
            <a:off x="7667625" y="2924175"/>
            <a:ext cx="649288" cy="1441450"/>
          </a:xfrm>
          <a:prstGeom prst="line">
            <a:avLst/>
          </a:prstGeom>
          <a:noFill/>
          <a:ln w="57150">
            <a:solidFill>
              <a:srgbClr val="80008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9223" name="Text Box 9"/>
          <p:cNvSpPr txBox="1">
            <a:spLocks noChangeArrowheads="1"/>
          </p:cNvSpPr>
          <p:nvPr/>
        </p:nvSpPr>
        <p:spPr bwMode="auto">
          <a:xfrm>
            <a:off x="4500563" y="4421188"/>
            <a:ext cx="4629150" cy="2320925"/>
          </a:xfrm>
          <a:prstGeom prst="rect">
            <a:avLst/>
          </a:prstGeom>
          <a:solidFill>
            <a:srgbClr val="FF99CC"/>
          </a:solidFill>
          <a:ln w="38100">
            <a:solidFill>
              <a:srgbClr val="8000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3000">
                <a:solidFill>
                  <a:schemeClr val="tx1"/>
                </a:solidFill>
                <a:latin typeface="Arial" panose="020B0604020202020204" pitchFamily="34" charset="0"/>
                <a:cs typeface="Arial" panose="020B0604020202020204" pitchFamily="34" charset="0"/>
              </a:defRPr>
            </a:lvl1pPr>
            <a:lvl2pPr marL="742950" indent="-285750" eaLnBrk="0" hangingPunct="0">
              <a:defRPr sz="3000">
                <a:solidFill>
                  <a:schemeClr val="tx1"/>
                </a:solidFill>
                <a:latin typeface="Arial" panose="020B0604020202020204" pitchFamily="34" charset="0"/>
                <a:cs typeface="Arial" panose="020B0604020202020204" pitchFamily="34" charset="0"/>
              </a:defRPr>
            </a:lvl2pPr>
            <a:lvl3pPr marL="1143000" indent="-228600" eaLnBrk="0" hangingPunct="0">
              <a:defRPr sz="3000">
                <a:solidFill>
                  <a:schemeClr val="tx1"/>
                </a:solidFill>
                <a:latin typeface="Arial" panose="020B0604020202020204" pitchFamily="34" charset="0"/>
                <a:cs typeface="Arial" panose="020B0604020202020204" pitchFamily="34" charset="0"/>
              </a:defRPr>
            </a:lvl3pPr>
            <a:lvl4pPr marL="1600200" indent="-228600" eaLnBrk="0" hangingPunct="0">
              <a:defRPr sz="3000">
                <a:solidFill>
                  <a:schemeClr val="tx1"/>
                </a:solidFill>
                <a:latin typeface="Arial" panose="020B0604020202020204" pitchFamily="34" charset="0"/>
                <a:cs typeface="Arial" panose="020B0604020202020204" pitchFamily="34" charset="0"/>
              </a:defRPr>
            </a:lvl4pPr>
            <a:lvl5pPr marL="2057400" indent="-228600" eaLnBrk="0" hangingPunct="0">
              <a:defRPr sz="3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3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3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3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3000">
                <a:solidFill>
                  <a:schemeClr val="tx1"/>
                </a:solidFill>
                <a:latin typeface="Arial" panose="020B0604020202020204" pitchFamily="34" charset="0"/>
                <a:cs typeface="Arial" panose="020B0604020202020204" pitchFamily="34" charset="0"/>
              </a:defRPr>
            </a:lvl9pPr>
          </a:lstStyle>
          <a:p>
            <a:pPr eaLnBrk="1" hangingPunct="1"/>
            <a:r>
              <a:rPr lang="en-GB" altLang="en-US" sz="2400"/>
              <a:t>The description of the ‘cheerless grate’ again could be seen to reflect the speaker. However she does not make him warm…for him ‘blaze’ suggests anger.</a:t>
            </a:r>
          </a:p>
        </p:txBody>
      </p:sp>
      <p:sp>
        <p:nvSpPr>
          <p:cNvPr id="9224" name="Text Box 10"/>
          <p:cNvSpPr txBox="1">
            <a:spLocks noChangeArrowheads="1"/>
          </p:cNvSpPr>
          <p:nvPr/>
        </p:nvSpPr>
        <p:spPr bwMode="auto">
          <a:xfrm>
            <a:off x="323850" y="4149725"/>
            <a:ext cx="4124325" cy="2320925"/>
          </a:xfrm>
          <a:prstGeom prst="rect">
            <a:avLst/>
          </a:prstGeom>
          <a:solidFill>
            <a:srgbClr val="FF99CC"/>
          </a:solidFill>
          <a:ln w="38100">
            <a:solidFill>
              <a:srgbClr val="8000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3000">
                <a:solidFill>
                  <a:schemeClr val="tx1"/>
                </a:solidFill>
                <a:latin typeface="Arial" panose="020B0604020202020204" pitchFamily="34" charset="0"/>
                <a:cs typeface="Arial" panose="020B0604020202020204" pitchFamily="34" charset="0"/>
              </a:defRPr>
            </a:lvl1pPr>
            <a:lvl2pPr marL="742950" indent="-285750" eaLnBrk="0" hangingPunct="0">
              <a:defRPr sz="3000">
                <a:solidFill>
                  <a:schemeClr val="tx1"/>
                </a:solidFill>
                <a:latin typeface="Arial" panose="020B0604020202020204" pitchFamily="34" charset="0"/>
                <a:cs typeface="Arial" panose="020B0604020202020204" pitchFamily="34" charset="0"/>
              </a:defRPr>
            </a:lvl2pPr>
            <a:lvl3pPr marL="1143000" indent="-228600" eaLnBrk="0" hangingPunct="0">
              <a:defRPr sz="3000">
                <a:solidFill>
                  <a:schemeClr val="tx1"/>
                </a:solidFill>
                <a:latin typeface="Arial" panose="020B0604020202020204" pitchFamily="34" charset="0"/>
                <a:cs typeface="Arial" panose="020B0604020202020204" pitchFamily="34" charset="0"/>
              </a:defRPr>
            </a:lvl3pPr>
            <a:lvl4pPr marL="1600200" indent="-228600" eaLnBrk="0" hangingPunct="0">
              <a:defRPr sz="3000">
                <a:solidFill>
                  <a:schemeClr val="tx1"/>
                </a:solidFill>
                <a:latin typeface="Arial" panose="020B0604020202020204" pitchFamily="34" charset="0"/>
                <a:cs typeface="Arial" panose="020B0604020202020204" pitchFamily="34" charset="0"/>
              </a:defRPr>
            </a:lvl4pPr>
            <a:lvl5pPr marL="2057400" indent="-228600" eaLnBrk="0" hangingPunct="0">
              <a:defRPr sz="3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3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3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3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3000">
                <a:solidFill>
                  <a:schemeClr val="tx1"/>
                </a:solidFill>
                <a:latin typeface="Arial" panose="020B0604020202020204" pitchFamily="34" charset="0"/>
                <a:cs typeface="Arial" panose="020B0604020202020204" pitchFamily="34" charset="0"/>
              </a:defRPr>
            </a:lvl9pPr>
          </a:lstStyle>
          <a:p>
            <a:pPr eaLnBrk="1" hangingPunct="1"/>
            <a:r>
              <a:rPr lang="en-GB" altLang="en-US" sz="2400"/>
              <a:t>Consider the action of the female figure being the one with the ability to create fire. This is the first example of the way in which Porphyria emasculates the speaker.</a:t>
            </a:r>
          </a:p>
        </p:txBody>
      </p:sp>
      <p:sp>
        <p:nvSpPr>
          <p:cNvPr id="9225" name="Line 11"/>
          <p:cNvSpPr>
            <a:spLocks noChangeShapeType="1"/>
          </p:cNvSpPr>
          <p:nvPr/>
        </p:nvSpPr>
        <p:spPr bwMode="auto">
          <a:xfrm flipH="1">
            <a:off x="1547813" y="3932238"/>
            <a:ext cx="73025" cy="288925"/>
          </a:xfrm>
          <a:prstGeom prst="line">
            <a:avLst/>
          </a:prstGeom>
          <a:noFill/>
          <a:ln w="57150">
            <a:solidFill>
              <a:srgbClr val="80008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2" descr="File:Robert Browning Signature.svg">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0175" y="-26988"/>
            <a:ext cx="1317625" cy="68580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43" name="Text Box 3"/>
          <p:cNvSpPr txBox="1">
            <a:spLocks noChangeArrowheads="1"/>
          </p:cNvSpPr>
          <p:nvPr/>
        </p:nvSpPr>
        <p:spPr bwMode="auto">
          <a:xfrm>
            <a:off x="1116013" y="2133600"/>
            <a:ext cx="8208962" cy="4848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3000">
                <a:solidFill>
                  <a:schemeClr val="tx1"/>
                </a:solidFill>
                <a:latin typeface="Arial" panose="020B0604020202020204" pitchFamily="34" charset="0"/>
                <a:cs typeface="Arial" panose="020B0604020202020204" pitchFamily="34" charset="0"/>
              </a:defRPr>
            </a:lvl1pPr>
            <a:lvl2pPr marL="742950" indent="-285750" eaLnBrk="0" hangingPunct="0">
              <a:defRPr sz="3000">
                <a:solidFill>
                  <a:schemeClr val="tx1"/>
                </a:solidFill>
                <a:latin typeface="Arial" panose="020B0604020202020204" pitchFamily="34" charset="0"/>
                <a:cs typeface="Arial" panose="020B0604020202020204" pitchFamily="34" charset="0"/>
              </a:defRPr>
            </a:lvl2pPr>
            <a:lvl3pPr marL="1143000" indent="-228600" eaLnBrk="0" hangingPunct="0">
              <a:defRPr sz="3000">
                <a:solidFill>
                  <a:schemeClr val="tx1"/>
                </a:solidFill>
                <a:latin typeface="Arial" panose="020B0604020202020204" pitchFamily="34" charset="0"/>
                <a:cs typeface="Arial" panose="020B0604020202020204" pitchFamily="34" charset="0"/>
              </a:defRPr>
            </a:lvl3pPr>
            <a:lvl4pPr marL="1600200" indent="-228600" eaLnBrk="0" hangingPunct="0">
              <a:defRPr sz="3000">
                <a:solidFill>
                  <a:schemeClr val="tx1"/>
                </a:solidFill>
                <a:latin typeface="Arial" panose="020B0604020202020204" pitchFamily="34" charset="0"/>
                <a:cs typeface="Arial" panose="020B0604020202020204" pitchFamily="34" charset="0"/>
              </a:defRPr>
            </a:lvl4pPr>
            <a:lvl5pPr marL="2057400" indent="-228600" eaLnBrk="0" hangingPunct="0">
              <a:defRPr sz="3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3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3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3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3000">
                <a:solidFill>
                  <a:schemeClr val="tx1"/>
                </a:solidFill>
                <a:latin typeface="Arial" panose="020B0604020202020204" pitchFamily="34" charset="0"/>
                <a:cs typeface="Arial" panose="020B0604020202020204" pitchFamily="34" charset="0"/>
              </a:defRPr>
            </a:lvl9pPr>
          </a:lstStyle>
          <a:p>
            <a:pPr eaLnBrk="1" hangingPunct="1"/>
            <a:r>
              <a:rPr lang="en-GB" altLang="en-US" b="1">
                <a:latin typeface="Comic Sans MS" panose="030F0702030302020204" pitchFamily="66" charset="0"/>
              </a:rPr>
              <a:t>Which done, she rose, and from her form</a:t>
            </a:r>
          </a:p>
          <a:p>
            <a:pPr eaLnBrk="1" hangingPunct="1"/>
            <a:r>
              <a:rPr lang="en-GB" altLang="en-US" b="1">
                <a:latin typeface="Comic Sans MS" panose="030F0702030302020204" pitchFamily="66" charset="0"/>
              </a:rPr>
              <a:t/>
            </a:r>
            <a:br>
              <a:rPr lang="en-GB" altLang="en-US" b="1">
                <a:latin typeface="Comic Sans MS" panose="030F0702030302020204" pitchFamily="66" charset="0"/>
              </a:rPr>
            </a:br>
            <a:r>
              <a:rPr lang="en-GB" altLang="en-US" b="1">
                <a:latin typeface="Comic Sans MS" panose="030F0702030302020204" pitchFamily="66" charset="0"/>
              </a:rPr>
              <a:t>Withdrew the </a:t>
            </a:r>
            <a:r>
              <a:rPr lang="en-GB" altLang="en-US" b="1">
                <a:solidFill>
                  <a:srgbClr val="800080"/>
                </a:solidFill>
                <a:latin typeface="Comic Sans MS" panose="030F0702030302020204" pitchFamily="66" charset="0"/>
              </a:rPr>
              <a:t>dripping cloak</a:t>
            </a:r>
            <a:r>
              <a:rPr lang="en-GB" altLang="en-US" b="1">
                <a:latin typeface="Comic Sans MS" panose="030F0702030302020204" pitchFamily="66" charset="0"/>
              </a:rPr>
              <a:t> and shawl,</a:t>
            </a:r>
            <a:br>
              <a:rPr lang="en-GB" altLang="en-US" b="1">
                <a:latin typeface="Comic Sans MS" panose="030F0702030302020204" pitchFamily="66" charset="0"/>
              </a:rPr>
            </a:br>
            <a:endParaRPr lang="en-GB" altLang="en-US" b="1">
              <a:latin typeface="Comic Sans MS" panose="030F0702030302020204" pitchFamily="66" charset="0"/>
            </a:endParaRPr>
          </a:p>
          <a:p>
            <a:pPr eaLnBrk="1" hangingPunct="1"/>
            <a:r>
              <a:rPr lang="en-GB" altLang="en-US" b="1">
                <a:latin typeface="Comic Sans MS" panose="030F0702030302020204" pitchFamily="66" charset="0"/>
              </a:rPr>
              <a:t>And laid her </a:t>
            </a:r>
            <a:r>
              <a:rPr lang="en-GB" altLang="en-US" b="1">
                <a:solidFill>
                  <a:srgbClr val="800080"/>
                </a:solidFill>
                <a:latin typeface="Comic Sans MS" panose="030F0702030302020204" pitchFamily="66" charset="0"/>
              </a:rPr>
              <a:t>soiled gloves by</a:t>
            </a:r>
            <a:r>
              <a:rPr lang="en-GB" altLang="en-US" b="1">
                <a:latin typeface="Comic Sans MS" panose="030F0702030302020204" pitchFamily="66" charset="0"/>
              </a:rPr>
              <a:t>, untied</a:t>
            </a:r>
            <a:br>
              <a:rPr lang="en-GB" altLang="en-US" b="1">
                <a:latin typeface="Comic Sans MS" panose="030F0702030302020204" pitchFamily="66" charset="0"/>
              </a:rPr>
            </a:br>
            <a:endParaRPr lang="en-GB" altLang="en-US" b="1">
              <a:latin typeface="Comic Sans MS" panose="030F0702030302020204" pitchFamily="66" charset="0"/>
            </a:endParaRPr>
          </a:p>
          <a:p>
            <a:pPr eaLnBrk="1" hangingPunct="1"/>
            <a:r>
              <a:rPr lang="en-GB" altLang="en-US" b="1">
                <a:latin typeface="Comic Sans MS" panose="030F0702030302020204" pitchFamily="66" charset="0"/>
              </a:rPr>
              <a:t>Her hat and </a:t>
            </a:r>
            <a:r>
              <a:rPr lang="en-GB" altLang="en-US" b="1">
                <a:solidFill>
                  <a:srgbClr val="800080"/>
                </a:solidFill>
                <a:latin typeface="Comic Sans MS" panose="030F0702030302020204" pitchFamily="66" charset="0"/>
              </a:rPr>
              <a:t>let the damp hair fall</a:t>
            </a:r>
            <a:r>
              <a:rPr lang="en-GB" altLang="en-US" b="1">
                <a:latin typeface="Comic Sans MS" panose="030F0702030302020204" pitchFamily="66" charset="0"/>
              </a:rPr>
              <a:t>,</a:t>
            </a:r>
            <a:br>
              <a:rPr lang="en-GB" altLang="en-US" b="1">
                <a:latin typeface="Comic Sans MS" panose="030F0702030302020204" pitchFamily="66" charset="0"/>
              </a:rPr>
            </a:br>
            <a:r>
              <a:rPr lang="en-GB" altLang="en-US" sz="1800" b="1"/>
              <a:t/>
            </a:r>
            <a:br>
              <a:rPr lang="en-GB" altLang="en-US" sz="1800" b="1"/>
            </a:br>
            <a:r>
              <a:rPr lang="en-GB" altLang="en-US">
                <a:latin typeface="Comic Sans MS" panose="030F0702030302020204" pitchFamily="66" charset="0"/>
              </a:rPr>
              <a:t/>
            </a:r>
            <a:br>
              <a:rPr lang="en-GB" altLang="en-US">
                <a:latin typeface="Comic Sans MS" panose="030F0702030302020204" pitchFamily="66" charset="0"/>
              </a:rPr>
            </a:br>
            <a:r>
              <a:rPr lang="en-GB" altLang="en-US" sz="1800"/>
              <a:t/>
            </a:r>
            <a:br>
              <a:rPr lang="en-GB" altLang="en-US" sz="1800"/>
            </a:br>
            <a:r>
              <a:rPr lang="en-GB" altLang="en-US" sz="1800"/>
              <a:t/>
            </a:r>
            <a:br>
              <a:rPr lang="en-GB" altLang="en-US" sz="1800"/>
            </a:br>
            <a:endParaRPr lang="en-GB" altLang="en-US" sz="1800"/>
          </a:p>
        </p:txBody>
      </p:sp>
      <p:sp>
        <p:nvSpPr>
          <p:cNvPr id="10244" name="Line 4"/>
          <p:cNvSpPr>
            <a:spLocks noChangeShapeType="1"/>
          </p:cNvSpPr>
          <p:nvPr/>
        </p:nvSpPr>
        <p:spPr bwMode="auto">
          <a:xfrm flipH="1">
            <a:off x="4140200" y="1341438"/>
            <a:ext cx="358775" cy="1871662"/>
          </a:xfrm>
          <a:prstGeom prst="line">
            <a:avLst/>
          </a:prstGeom>
          <a:noFill/>
          <a:ln w="57150">
            <a:solidFill>
              <a:srgbClr val="80008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0245" name="Text Box 5"/>
          <p:cNvSpPr txBox="1">
            <a:spLocks noChangeArrowheads="1"/>
          </p:cNvSpPr>
          <p:nvPr/>
        </p:nvSpPr>
        <p:spPr bwMode="auto">
          <a:xfrm>
            <a:off x="4514850" y="0"/>
            <a:ext cx="4629150" cy="1955800"/>
          </a:xfrm>
          <a:prstGeom prst="rect">
            <a:avLst/>
          </a:prstGeom>
          <a:solidFill>
            <a:srgbClr val="FF99CC"/>
          </a:solidFill>
          <a:ln w="38100">
            <a:solidFill>
              <a:srgbClr val="8000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3000">
                <a:solidFill>
                  <a:schemeClr val="tx1"/>
                </a:solidFill>
                <a:latin typeface="Arial" panose="020B0604020202020204" pitchFamily="34" charset="0"/>
                <a:cs typeface="Arial" panose="020B0604020202020204" pitchFamily="34" charset="0"/>
              </a:defRPr>
            </a:lvl1pPr>
            <a:lvl2pPr marL="742950" indent="-285750" eaLnBrk="0" hangingPunct="0">
              <a:defRPr sz="3000">
                <a:solidFill>
                  <a:schemeClr val="tx1"/>
                </a:solidFill>
                <a:latin typeface="Arial" panose="020B0604020202020204" pitchFamily="34" charset="0"/>
                <a:cs typeface="Arial" panose="020B0604020202020204" pitchFamily="34" charset="0"/>
              </a:defRPr>
            </a:lvl2pPr>
            <a:lvl3pPr marL="1143000" indent="-228600" eaLnBrk="0" hangingPunct="0">
              <a:defRPr sz="3000">
                <a:solidFill>
                  <a:schemeClr val="tx1"/>
                </a:solidFill>
                <a:latin typeface="Arial" panose="020B0604020202020204" pitchFamily="34" charset="0"/>
                <a:cs typeface="Arial" panose="020B0604020202020204" pitchFamily="34" charset="0"/>
              </a:defRPr>
            </a:lvl3pPr>
            <a:lvl4pPr marL="1600200" indent="-228600" eaLnBrk="0" hangingPunct="0">
              <a:defRPr sz="3000">
                <a:solidFill>
                  <a:schemeClr val="tx1"/>
                </a:solidFill>
                <a:latin typeface="Arial" panose="020B0604020202020204" pitchFamily="34" charset="0"/>
                <a:cs typeface="Arial" panose="020B0604020202020204" pitchFamily="34" charset="0"/>
              </a:defRPr>
            </a:lvl4pPr>
            <a:lvl5pPr marL="2057400" indent="-228600" eaLnBrk="0" hangingPunct="0">
              <a:defRPr sz="3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3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3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3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3000">
                <a:solidFill>
                  <a:schemeClr val="tx1"/>
                </a:solidFill>
                <a:latin typeface="Arial" panose="020B0604020202020204" pitchFamily="34" charset="0"/>
                <a:cs typeface="Arial" panose="020B0604020202020204" pitchFamily="34" charset="0"/>
              </a:defRPr>
            </a:lvl9pPr>
          </a:lstStyle>
          <a:p>
            <a:pPr eaLnBrk="1" hangingPunct="1"/>
            <a:r>
              <a:rPr lang="en-GB" altLang="en-US" sz="2400"/>
              <a:t>Porphyria removes her wet clothing. Note that she has still not interacted with the speaker at this point. He watches her from the darkness.</a:t>
            </a:r>
          </a:p>
        </p:txBody>
      </p:sp>
      <p:sp>
        <p:nvSpPr>
          <p:cNvPr id="10246" name="Text Box 10"/>
          <p:cNvSpPr txBox="1">
            <a:spLocks noChangeArrowheads="1"/>
          </p:cNvSpPr>
          <p:nvPr/>
        </p:nvSpPr>
        <p:spPr bwMode="auto">
          <a:xfrm>
            <a:off x="34925" y="5588000"/>
            <a:ext cx="9180513" cy="1225550"/>
          </a:xfrm>
          <a:prstGeom prst="rect">
            <a:avLst/>
          </a:prstGeom>
          <a:solidFill>
            <a:srgbClr val="FF99CC"/>
          </a:solidFill>
          <a:ln w="38100">
            <a:solidFill>
              <a:srgbClr val="8000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3000">
                <a:solidFill>
                  <a:schemeClr val="tx1"/>
                </a:solidFill>
                <a:latin typeface="Arial" panose="020B0604020202020204" pitchFamily="34" charset="0"/>
                <a:cs typeface="Arial" panose="020B0604020202020204" pitchFamily="34" charset="0"/>
              </a:defRPr>
            </a:lvl1pPr>
            <a:lvl2pPr marL="742950" indent="-285750" eaLnBrk="0" hangingPunct="0">
              <a:defRPr sz="3000">
                <a:solidFill>
                  <a:schemeClr val="tx1"/>
                </a:solidFill>
                <a:latin typeface="Arial" panose="020B0604020202020204" pitchFamily="34" charset="0"/>
                <a:cs typeface="Arial" panose="020B0604020202020204" pitchFamily="34" charset="0"/>
              </a:defRPr>
            </a:lvl2pPr>
            <a:lvl3pPr marL="1143000" indent="-228600" eaLnBrk="0" hangingPunct="0">
              <a:defRPr sz="3000">
                <a:solidFill>
                  <a:schemeClr val="tx1"/>
                </a:solidFill>
                <a:latin typeface="Arial" panose="020B0604020202020204" pitchFamily="34" charset="0"/>
                <a:cs typeface="Arial" panose="020B0604020202020204" pitchFamily="34" charset="0"/>
              </a:defRPr>
            </a:lvl3pPr>
            <a:lvl4pPr marL="1600200" indent="-228600" eaLnBrk="0" hangingPunct="0">
              <a:defRPr sz="3000">
                <a:solidFill>
                  <a:schemeClr val="tx1"/>
                </a:solidFill>
                <a:latin typeface="Arial" panose="020B0604020202020204" pitchFamily="34" charset="0"/>
                <a:cs typeface="Arial" panose="020B0604020202020204" pitchFamily="34" charset="0"/>
              </a:defRPr>
            </a:lvl4pPr>
            <a:lvl5pPr marL="2057400" indent="-228600" eaLnBrk="0" hangingPunct="0">
              <a:defRPr sz="3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3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3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3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3000">
                <a:solidFill>
                  <a:schemeClr val="tx1"/>
                </a:solidFill>
                <a:latin typeface="Arial" panose="020B0604020202020204" pitchFamily="34" charset="0"/>
                <a:cs typeface="Arial" panose="020B0604020202020204" pitchFamily="34" charset="0"/>
              </a:defRPr>
            </a:lvl9pPr>
          </a:lstStyle>
          <a:p>
            <a:pPr eaLnBrk="1" hangingPunct="1"/>
            <a:r>
              <a:rPr lang="en-GB" altLang="en-US" sz="2400"/>
              <a:t>Consider the significance of the action. The sensual nature of the hair tumbling down, reveals a freedom and an intimacy of the moment.</a:t>
            </a:r>
          </a:p>
        </p:txBody>
      </p:sp>
      <p:sp>
        <p:nvSpPr>
          <p:cNvPr id="10247" name="Line 11"/>
          <p:cNvSpPr>
            <a:spLocks noChangeShapeType="1"/>
          </p:cNvSpPr>
          <p:nvPr/>
        </p:nvSpPr>
        <p:spPr bwMode="auto">
          <a:xfrm>
            <a:off x="7740650" y="5300663"/>
            <a:ext cx="503238" cy="288925"/>
          </a:xfrm>
          <a:prstGeom prst="line">
            <a:avLst/>
          </a:prstGeom>
          <a:noFill/>
          <a:ln w="57150">
            <a:solidFill>
              <a:srgbClr val="80008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486</TotalTime>
  <Words>2374</Words>
  <Application>Microsoft Office PowerPoint</Application>
  <PresentationFormat>On-screen Show (4:3)</PresentationFormat>
  <Paragraphs>203</Paragraphs>
  <Slides>31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31</vt:i4>
      </vt:variant>
    </vt:vector>
  </HeadingPairs>
  <TitlesOfParts>
    <vt:vector size="35" baseType="lpstr">
      <vt:lpstr>Arial</vt:lpstr>
      <vt:lpstr>Calibri</vt:lpstr>
      <vt:lpstr>Comic Sans MS</vt: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Stephen</dc:creator>
  <cp:lastModifiedBy>Alison Rhodes</cp:lastModifiedBy>
  <cp:revision>11</cp:revision>
  <dcterms:created xsi:type="dcterms:W3CDTF">2012-08-26T12:31:01Z</dcterms:created>
  <dcterms:modified xsi:type="dcterms:W3CDTF">2018-05-03T12:28:03Z</dcterms:modified>
</cp:coreProperties>
</file>