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8" r:id="rId3"/>
    <p:sldId id="258" r:id="rId4"/>
    <p:sldId id="259" r:id="rId5"/>
    <p:sldId id="257" r:id="rId6"/>
    <p:sldId id="261" r:id="rId7"/>
    <p:sldId id="262" r:id="rId8"/>
    <p:sldId id="289" r:id="rId9"/>
    <p:sldId id="264" r:id="rId10"/>
    <p:sldId id="282" r:id="rId11"/>
    <p:sldId id="266" r:id="rId12"/>
    <p:sldId id="268" r:id="rId13"/>
    <p:sldId id="276" r:id="rId14"/>
    <p:sldId id="270" r:id="rId15"/>
    <p:sldId id="273" r:id="rId16"/>
    <p:sldId id="275" r:id="rId17"/>
    <p:sldId id="280" r:id="rId18"/>
    <p:sldId id="288" r:id="rId19"/>
    <p:sldId id="283" r:id="rId20"/>
    <p:sldId id="281" r:id="rId21"/>
    <p:sldId id="279" r:id="rId22"/>
    <p:sldId id="291" r:id="rId23"/>
    <p:sldId id="295" r:id="rId24"/>
    <p:sldId id="29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D359"/>
    <a:srgbClr val="653E2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244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8D2C6-536F-4082-83BE-77CD81686329}" type="datetimeFigureOut">
              <a:rPr lang="en-GB" smtClean="0"/>
              <a:pPr/>
              <a:t>08/05/2017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E49C1-5E34-40B9-B812-2BE643401EE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8D2C6-536F-4082-83BE-77CD81686329}" type="datetimeFigureOut">
              <a:rPr lang="en-GB" smtClean="0"/>
              <a:pPr/>
              <a:t>08/05/2017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E49C1-5E34-40B9-B812-2BE643401EE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8D2C6-536F-4082-83BE-77CD81686329}" type="datetimeFigureOut">
              <a:rPr lang="en-GB" smtClean="0"/>
              <a:pPr/>
              <a:t>08/05/2017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E49C1-5E34-40B9-B812-2BE643401EE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8D2C6-536F-4082-83BE-77CD81686329}" type="datetimeFigureOut">
              <a:rPr lang="en-GB" smtClean="0"/>
              <a:pPr/>
              <a:t>08/05/2017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E49C1-5E34-40B9-B812-2BE643401EE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8D2C6-536F-4082-83BE-77CD81686329}" type="datetimeFigureOut">
              <a:rPr lang="en-GB" smtClean="0"/>
              <a:pPr/>
              <a:t>08/05/2017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E49C1-5E34-40B9-B812-2BE643401EE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8D2C6-536F-4082-83BE-77CD81686329}" type="datetimeFigureOut">
              <a:rPr lang="en-GB" smtClean="0"/>
              <a:pPr/>
              <a:t>08/05/2017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E49C1-5E34-40B9-B812-2BE643401EE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8D2C6-536F-4082-83BE-77CD81686329}" type="datetimeFigureOut">
              <a:rPr lang="en-GB" smtClean="0"/>
              <a:pPr/>
              <a:t>08/05/2017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E49C1-5E34-40B9-B812-2BE643401EE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8D2C6-536F-4082-83BE-77CD81686329}" type="datetimeFigureOut">
              <a:rPr lang="en-GB" smtClean="0"/>
              <a:pPr/>
              <a:t>08/05/2017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E49C1-5E34-40B9-B812-2BE643401EE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8D2C6-536F-4082-83BE-77CD81686329}" type="datetimeFigureOut">
              <a:rPr lang="en-GB" smtClean="0"/>
              <a:pPr/>
              <a:t>08/05/2017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E49C1-5E34-40B9-B812-2BE643401EE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8D2C6-536F-4082-83BE-77CD81686329}" type="datetimeFigureOut">
              <a:rPr lang="en-GB" smtClean="0"/>
              <a:pPr/>
              <a:t>08/05/2017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E49C1-5E34-40B9-B812-2BE643401EE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8D2C6-536F-4082-83BE-77CD81686329}" type="datetimeFigureOut">
              <a:rPr lang="en-GB" smtClean="0"/>
              <a:pPr/>
              <a:t>08/05/2017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E49C1-5E34-40B9-B812-2BE643401EE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53E29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8D2C6-536F-4082-83BE-77CD81686329}" type="datetimeFigureOut">
              <a:rPr lang="en-GB" smtClean="0"/>
              <a:pPr/>
              <a:t>08/05/2017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E49C1-5E34-40B9-B812-2BE643401EE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700808"/>
            <a:ext cx="7772400" cy="1470025"/>
          </a:xfrm>
        </p:spPr>
        <p:txBody>
          <a:bodyPr>
            <a:noAutofit/>
          </a:bodyPr>
          <a:lstStyle/>
          <a:p>
            <a:r>
              <a:rPr lang="en-GB" sz="12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ARTER" pitchFamily="2" charset="0"/>
              </a:rPr>
              <a:t>Muddy Movers</a:t>
            </a:r>
            <a:endParaRPr lang="en-GB" sz="120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ARTER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3717032"/>
            <a:ext cx="7772400" cy="1752600"/>
          </a:xfrm>
        </p:spPr>
        <p:txBody>
          <a:bodyPr>
            <a:noAutofit/>
          </a:bodyPr>
          <a:lstStyle/>
          <a:p>
            <a:pPr algn="l">
              <a:buSzPct val="60000"/>
              <a:buBlip>
                <a:blip r:embed="rId2"/>
              </a:buBlip>
            </a:pPr>
            <a:r>
              <a:rPr lang="en-GB" sz="3600" dirty="0" smtClean="0"/>
              <a:t>Developing Children’s Physical Literacy</a:t>
            </a:r>
          </a:p>
          <a:p>
            <a:pPr algn="l">
              <a:buSzPct val="60000"/>
              <a:buBlip>
                <a:blip r:embed="rId2"/>
              </a:buBlip>
            </a:pPr>
            <a:r>
              <a:rPr lang="en-GB" sz="3600" dirty="0" smtClean="0"/>
              <a:t>Promoting Emotional Resilience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70762.JPG"/>
          <p:cNvPicPr>
            <a:picLocks noChangeAspect="1"/>
          </p:cNvPicPr>
          <p:nvPr/>
        </p:nvPicPr>
        <p:blipFill rotWithShape="1">
          <a:blip r:embed="rId2" cstate="print"/>
          <a:srcRect l="-949" t="22446" r="949" b="1814"/>
          <a:stretch/>
        </p:blipFill>
        <p:spPr>
          <a:xfrm>
            <a:off x="668384" y="404664"/>
            <a:ext cx="7643467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708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196752"/>
            <a:ext cx="7272808" cy="5457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 rot="21143930">
            <a:off x="539552" y="33265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FF66"/>
                </a:solidFill>
                <a:latin typeface="Comic Sans MS" pitchFamily="66" charset="0"/>
              </a:rPr>
              <a:t>Core Strength</a:t>
            </a:r>
            <a:endParaRPr lang="en-GB" sz="28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77007">
            <a:off x="4013606" y="48785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92D050"/>
                </a:solidFill>
                <a:latin typeface="Comic Sans MS" pitchFamily="66" charset="0"/>
              </a:rPr>
              <a:t>Creativity</a:t>
            </a:r>
            <a:endParaRPr lang="en-GB" sz="2800" dirty="0">
              <a:solidFill>
                <a:srgbClr val="92D05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341013">
            <a:off x="6681185" y="431207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FF66"/>
                </a:solidFill>
                <a:latin typeface="Comic Sans MS" pitchFamily="66" charset="0"/>
              </a:rPr>
              <a:t>Teamwork</a:t>
            </a:r>
            <a:endParaRPr lang="en-GB" sz="28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198082" y="1412776"/>
            <a:ext cx="2520280" cy="1656184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itchFamily="66" charset="0"/>
              </a:rPr>
              <a:t>“We’re building an extension!”</a:t>
            </a:r>
            <a:endParaRPr lang="en-GB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70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88640"/>
            <a:ext cx="5328592" cy="6489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 rot="21190271">
            <a:off x="157974" y="506100"/>
            <a:ext cx="1763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FF66"/>
                </a:solidFill>
                <a:latin typeface="Comic Sans MS" pitchFamily="66" charset="0"/>
              </a:rPr>
              <a:t>Core </a:t>
            </a:r>
          </a:p>
          <a:p>
            <a:r>
              <a:rPr lang="en-GB" sz="2800" dirty="0" smtClean="0">
                <a:solidFill>
                  <a:srgbClr val="FFFF66"/>
                </a:solidFill>
                <a:latin typeface="Comic Sans MS" pitchFamily="66" charset="0"/>
              </a:rPr>
              <a:t>Strength</a:t>
            </a:r>
            <a:endParaRPr lang="en-GB" sz="28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77007">
            <a:off x="7267184" y="4655086"/>
            <a:ext cx="1858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92D050"/>
                </a:solidFill>
                <a:latin typeface="Comic Sans MS" pitchFamily="66" charset="0"/>
              </a:rPr>
              <a:t>Creativity</a:t>
            </a:r>
            <a:endParaRPr lang="en-GB" sz="2800" dirty="0">
              <a:solidFill>
                <a:srgbClr val="92D05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341013">
            <a:off x="7106824" y="647232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FF66"/>
                </a:solidFill>
                <a:latin typeface="Comic Sans MS" pitchFamily="66" charset="0"/>
              </a:rPr>
              <a:t>Teamwork</a:t>
            </a:r>
            <a:endParaRPr lang="en-GB" sz="28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5834821" y="1700808"/>
            <a:ext cx="3024336" cy="2088232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itchFamily="66" charset="0"/>
              </a:rPr>
              <a:t>“</a:t>
            </a:r>
            <a:r>
              <a:rPr lang="en-GB" dirty="0" smtClean="0">
                <a:latin typeface="Comic Sans MS" pitchFamily="66" charset="0"/>
              </a:rPr>
              <a:t>Here’s a delivery of logs. We’re taking these logs to the factory”</a:t>
            </a:r>
            <a:endParaRPr lang="en-GB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10801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908720"/>
            <a:ext cx="6252660" cy="5620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 rot="20994738">
            <a:off x="425775" y="28916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96D359"/>
                </a:solidFill>
                <a:latin typeface="Comic Sans MS" pitchFamily="66" charset="0"/>
              </a:rPr>
              <a:t>Teamwork</a:t>
            </a:r>
            <a:endParaRPr lang="en-GB" sz="2800" dirty="0">
              <a:solidFill>
                <a:srgbClr val="96D359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548970">
            <a:off x="6616538" y="35133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96D359"/>
                </a:solidFill>
                <a:latin typeface="Comic Sans MS" pitchFamily="66" charset="0"/>
              </a:rPr>
              <a:t>Discovery</a:t>
            </a:r>
            <a:endParaRPr lang="en-GB" sz="2800" dirty="0">
              <a:solidFill>
                <a:srgbClr val="96D359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188640"/>
            <a:ext cx="2809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FF66"/>
                </a:solidFill>
                <a:latin typeface="Comic Sans MS" pitchFamily="66" charset="0"/>
              </a:rPr>
              <a:t>Problem-solving</a:t>
            </a:r>
            <a:endParaRPr lang="en-GB" sz="2800" dirty="0">
              <a:solidFill>
                <a:srgbClr val="FFFF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80079.JPG"/>
          <p:cNvPicPr>
            <a:picLocks noChangeAspect="1"/>
          </p:cNvPicPr>
          <p:nvPr/>
        </p:nvPicPr>
        <p:blipFill rotWithShape="1">
          <a:blip r:embed="rId2" cstate="print"/>
          <a:srcRect t="27240" b="-10764"/>
          <a:stretch/>
        </p:blipFill>
        <p:spPr>
          <a:xfrm>
            <a:off x="1187624" y="1196752"/>
            <a:ext cx="6847712" cy="5953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419872" y="18864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96D359"/>
                </a:solidFill>
                <a:latin typeface="Comic Sans MS" pitchFamily="66" charset="0"/>
              </a:rPr>
              <a:t>Balance</a:t>
            </a:r>
            <a:endParaRPr lang="en-GB" sz="3600" dirty="0">
              <a:solidFill>
                <a:srgbClr val="96D35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80171.JPG"/>
          <p:cNvPicPr>
            <a:picLocks noChangeAspect="1"/>
          </p:cNvPicPr>
          <p:nvPr/>
        </p:nvPicPr>
        <p:blipFill rotWithShape="1">
          <a:blip r:embed="rId2" cstate="print"/>
          <a:srcRect l="29406" t="2189" r="3754" b="-2189"/>
          <a:stretch/>
        </p:blipFill>
        <p:spPr>
          <a:xfrm>
            <a:off x="1547664" y="183440"/>
            <a:ext cx="6480720" cy="6400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80210.JPG"/>
          <p:cNvPicPr>
            <a:picLocks noChangeAspect="1"/>
          </p:cNvPicPr>
          <p:nvPr/>
        </p:nvPicPr>
        <p:blipFill rotWithShape="1">
          <a:blip r:embed="rId2" cstate="print"/>
          <a:srcRect l="28665" b="8665"/>
          <a:stretch/>
        </p:blipFill>
        <p:spPr>
          <a:xfrm>
            <a:off x="2195737" y="758481"/>
            <a:ext cx="4392066" cy="5837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563888" y="25328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96D359"/>
                </a:solidFill>
                <a:latin typeface="Comic Sans MS" pitchFamily="66" charset="0"/>
              </a:rPr>
              <a:t>Jumping</a:t>
            </a:r>
            <a:endParaRPr lang="en-GB" sz="3600" dirty="0">
              <a:solidFill>
                <a:srgbClr val="96D35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96314" y="3355929"/>
            <a:ext cx="33123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3">
                  <a:lumMod val="60000"/>
                  <a:lumOff val="40000"/>
                </a:schemeClr>
              </a:buClr>
              <a:buBlip>
                <a:blip r:embed="rId2"/>
              </a:buBlip>
            </a:pPr>
            <a:r>
              <a:rPr lang="en-GB" sz="2400" dirty="0" smtClean="0"/>
              <a:t>Challenge</a:t>
            </a:r>
          </a:p>
          <a:p>
            <a:pPr>
              <a:lnSpc>
                <a:spcPct val="150000"/>
              </a:lnSpc>
              <a:buClr>
                <a:schemeClr val="accent3">
                  <a:lumMod val="60000"/>
                  <a:lumOff val="40000"/>
                </a:schemeClr>
              </a:buClr>
              <a:buBlip>
                <a:blip r:embed="rId2"/>
              </a:buBlip>
            </a:pPr>
            <a:r>
              <a:rPr lang="en-GB" sz="2400" dirty="0" smtClean="0"/>
              <a:t>Assessing Risk</a:t>
            </a:r>
          </a:p>
          <a:p>
            <a:pPr>
              <a:lnSpc>
                <a:spcPct val="150000"/>
              </a:lnSpc>
              <a:buClr>
                <a:schemeClr val="accent3">
                  <a:lumMod val="60000"/>
                  <a:lumOff val="40000"/>
                </a:schemeClr>
              </a:buClr>
              <a:buBlip>
                <a:blip r:embed="rId2"/>
              </a:buBlip>
            </a:pPr>
            <a:r>
              <a:rPr lang="en-GB" sz="2400" dirty="0" smtClean="0"/>
              <a:t>Do I feel Safe?</a:t>
            </a:r>
            <a:endParaRPr lang="en-GB" sz="2000" i="1" dirty="0" smtClean="0"/>
          </a:p>
          <a:p>
            <a:pPr>
              <a:lnSpc>
                <a:spcPct val="150000"/>
              </a:lnSpc>
              <a:buClr>
                <a:schemeClr val="accent3">
                  <a:lumMod val="60000"/>
                  <a:lumOff val="40000"/>
                </a:schemeClr>
              </a:buClr>
              <a:buBlip>
                <a:blip r:embed="rId2"/>
              </a:buBlip>
            </a:pPr>
            <a:r>
              <a:rPr lang="en-GB" sz="2400" dirty="0" smtClean="0"/>
              <a:t>What Help do I need?</a:t>
            </a:r>
          </a:p>
          <a:p>
            <a:pPr>
              <a:lnSpc>
                <a:spcPct val="150000"/>
              </a:lnSpc>
              <a:buClr>
                <a:schemeClr val="accent3">
                  <a:lumMod val="60000"/>
                  <a:lumOff val="40000"/>
                </a:schemeClr>
              </a:buClr>
              <a:buBlip>
                <a:blip r:embed="rId2"/>
              </a:buBlip>
            </a:pPr>
            <a:r>
              <a:rPr lang="en-GB" sz="2400" dirty="0" smtClean="0"/>
              <a:t>Scaffolding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3688" y="260648"/>
            <a:ext cx="5282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to Manage Risk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1412776"/>
            <a:ext cx="63914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  <a:latin typeface="Comic Sans MS" pitchFamily="66" charset="0"/>
              </a:rPr>
              <a:t>Risk Averse  </a:t>
            </a:r>
            <a:r>
              <a:rPr lang="en-GB" sz="4000" dirty="0" smtClean="0"/>
              <a:t>v</a:t>
            </a:r>
            <a:r>
              <a:rPr lang="en-GB" sz="4000" dirty="0" smtClean="0">
                <a:latin typeface="Comic Sans MS" pitchFamily="66" charset="0"/>
              </a:rPr>
              <a:t> </a:t>
            </a:r>
            <a:r>
              <a:rPr lang="en-GB" sz="4000" dirty="0" smtClean="0">
                <a:solidFill>
                  <a:srgbClr val="92D050"/>
                </a:solidFill>
                <a:latin typeface="Comic Sans MS" pitchFamily="66" charset="0"/>
              </a:rPr>
              <a:t>Risk Aware</a:t>
            </a:r>
            <a:endParaRPr lang="en-GB" sz="4000" dirty="0">
              <a:solidFill>
                <a:srgbClr val="92D050"/>
              </a:solidFill>
              <a:latin typeface="Comic Sans MS" pitchFamily="66" charset="0"/>
            </a:endParaRPr>
          </a:p>
        </p:txBody>
      </p:sp>
      <p:pic>
        <p:nvPicPr>
          <p:cNvPr id="3081" name="Picture 9" descr="C:\Users\Lindsay\AppData\Local\Microsoft\Windows\Temporary Internet Files\Content.IE5\T1XLUPJA\Symbol_thumbs_up_green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908720"/>
            <a:ext cx="1185186" cy="1533319"/>
          </a:xfrm>
          <a:prstGeom prst="rect">
            <a:avLst/>
          </a:prstGeom>
          <a:noFill/>
        </p:spPr>
      </p:pic>
      <p:pic>
        <p:nvPicPr>
          <p:cNvPr id="3082" name="Picture 10" descr="C:\Users\Lindsay\AppData\Local\Microsoft\Windows\Temporary Internet Files\Content.IE5\YKTBH3TM\thumbDown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340768"/>
            <a:ext cx="1008112" cy="1113935"/>
          </a:xfrm>
          <a:prstGeom prst="rect">
            <a:avLst/>
          </a:prstGeom>
          <a:noFill/>
        </p:spPr>
      </p:pic>
      <p:pic>
        <p:nvPicPr>
          <p:cNvPr id="3084" name="Picture 12" descr="C:\Users\Lindsay\AppData\Local\Microsoft\Windows\Temporary Internet Files\Content.IE5\DV8LWTCH\persons-0033-507x527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1988840"/>
            <a:ext cx="900578" cy="936104"/>
          </a:xfrm>
          <a:prstGeom prst="rect">
            <a:avLst/>
          </a:prstGeom>
          <a:noFill/>
        </p:spPr>
      </p:pic>
      <p:pic>
        <p:nvPicPr>
          <p:cNvPr id="3091" name="Picture 19" descr="C:\Users\Lindsay\AppData\Local\Microsoft\Windows\Temporary Internet Files\Content.IE5\DV8LWTCH\120px-Oxygen480-emotes-face-wink.svg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2060848"/>
            <a:ext cx="936104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10507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548680"/>
            <a:ext cx="5647924" cy="6015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683568" y="-27384"/>
            <a:ext cx="172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3">
                  <a:lumMod val="60000"/>
                  <a:lumOff val="40000"/>
                </a:schemeClr>
              </a:buClr>
            </a:pPr>
            <a:r>
              <a:rPr lang="en-GB" sz="2400" i="1" dirty="0" smtClean="0">
                <a:solidFill>
                  <a:srgbClr val="96D359"/>
                </a:solidFill>
              </a:rPr>
              <a:t>Challenge</a:t>
            </a:r>
          </a:p>
        </p:txBody>
      </p:sp>
      <p:sp>
        <p:nvSpPr>
          <p:cNvPr id="6" name="Rectangle 5"/>
          <p:cNvSpPr/>
          <p:nvPr/>
        </p:nvSpPr>
        <p:spPr>
          <a:xfrm>
            <a:off x="3059832" y="-27384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3">
                  <a:lumMod val="60000"/>
                  <a:lumOff val="40000"/>
                </a:schemeClr>
              </a:buClr>
            </a:pPr>
            <a:r>
              <a:rPr lang="en-GB" sz="2400" i="1" dirty="0" smtClean="0">
                <a:solidFill>
                  <a:srgbClr val="FFC000"/>
                </a:solidFill>
              </a:rPr>
              <a:t>Risk Assessment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5436096" y="260648"/>
            <a:ext cx="2808312" cy="1512168"/>
          </a:xfrm>
          <a:prstGeom prst="cloud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  <a:t>“Can I do it?”</a:t>
            </a:r>
            <a:endParaRPr lang="en-GB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123728" y="260648"/>
            <a:ext cx="864096" cy="216024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nging.jpg"/>
          <p:cNvPicPr>
            <a:picLocks noChangeAspect="1"/>
          </p:cNvPicPr>
          <p:nvPr/>
        </p:nvPicPr>
        <p:blipFill rotWithShape="1">
          <a:blip r:embed="rId2" cstate="print"/>
          <a:srcRect t="8234" r="10198"/>
          <a:stretch/>
        </p:blipFill>
        <p:spPr>
          <a:xfrm>
            <a:off x="763907" y="599090"/>
            <a:ext cx="7597581" cy="5662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2195736" y="6093296"/>
            <a:ext cx="47339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accent3">
                  <a:lumMod val="60000"/>
                  <a:lumOff val="40000"/>
                </a:schemeClr>
              </a:buClr>
            </a:pPr>
            <a:r>
              <a:rPr lang="en-GB" sz="2400" i="1" dirty="0" smtClean="0">
                <a:solidFill>
                  <a:srgbClr val="96D359"/>
                </a:solidFill>
              </a:rPr>
              <a:t>Children set up their own scaffolding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1890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smtClean="0"/>
              <a:t>Research shows:</a:t>
            </a:r>
            <a:endParaRPr lang="en-GB" sz="20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763688" y="692696"/>
            <a:ext cx="56886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srgbClr val="96D3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 childhood exercise :</a:t>
            </a:r>
          </a:p>
          <a:p>
            <a:pPr lvl="1">
              <a:lnSpc>
                <a:spcPct val="150000"/>
              </a:lnSpc>
              <a:buBlip>
                <a:blip r:embed="rId2"/>
              </a:buBlip>
            </a:pPr>
            <a:r>
              <a:rPr lang="en-GB" sz="2400" dirty="0" smtClean="0"/>
              <a:t>Builds Strong Bones</a:t>
            </a:r>
          </a:p>
          <a:p>
            <a:pPr lvl="1">
              <a:lnSpc>
                <a:spcPct val="150000"/>
              </a:lnSpc>
              <a:buBlip>
                <a:blip r:embed="rId2"/>
              </a:buBlip>
            </a:pPr>
            <a:r>
              <a:rPr lang="en-GB" sz="2400" dirty="0" smtClean="0"/>
              <a:t>Builds Muscle Strength</a:t>
            </a:r>
          </a:p>
          <a:p>
            <a:pPr lvl="1">
              <a:lnSpc>
                <a:spcPct val="150000"/>
              </a:lnSpc>
              <a:buBlip>
                <a:blip r:embed="rId2"/>
              </a:buBlip>
            </a:pPr>
            <a:r>
              <a:rPr lang="en-GB" sz="2400" dirty="0" smtClean="0"/>
              <a:t>Increases Lung Capacity</a:t>
            </a:r>
          </a:p>
          <a:p>
            <a:pPr lvl="1">
              <a:lnSpc>
                <a:spcPct val="150000"/>
              </a:lnSpc>
              <a:buBlip>
                <a:blip r:embed="rId2"/>
              </a:buBlip>
            </a:pPr>
            <a:r>
              <a:rPr lang="en-GB" sz="2400" dirty="0" smtClean="0"/>
              <a:t>May improve Academic achievement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4077072"/>
            <a:ext cx="4586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Threats to Outdoor Exercise &amp; Play:</a:t>
            </a:r>
            <a:endParaRPr lang="en-GB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71800" y="4653136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Lifestyle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5940152" y="5733256"/>
            <a:ext cx="2232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Safety Fears</a:t>
            </a:r>
            <a:endParaRPr lang="en-GB" sz="2800" dirty="0"/>
          </a:p>
        </p:txBody>
      </p:sp>
      <p:sp>
        <p:nvSpPr>
          <p:cNvPr id="7" name="Down Arrow 6"/>
          <p:cNvSpPr/>
          <p:nvPr/>
        </p:nvSpPr>
        <p:spPr>
          <a:xfrm>
            <a:off x="827584" y="4221088"/>
            <a:ext cx="360040" cy="122413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Down Arrow 7"/>
          <p:cNvSpPr/>
          <p:nvPr/>
        </p:nvSpPr>
        <p:spPr>
          <a:xfrm rot="10800000">
            <a:off x="1259632" y="980728"/>
            <a:ext cx="360040" cy="237626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own Arrow 8"/>
          <p:cNvSpPr/>
          <p:nvPr/>
        </p:nvSpPr>
        <p:spPr>
          <a:xfrm rot="10800000">
            <a:off x="7164288" y="980728"/>
            <a:ext cx="360040" cy="237626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C:\Users\Lindsay\AppData\Local\Microsoft\Windows\Temporary Internet Files\Content.IE5\DV8LWTCH\original_smiley_face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764704"/>
            <a:ext cx="553244" cy="553244"/>
          </a:xfrm>
          <a:prstGeom prst="rect">
            <a:avLst/>
          </a:prstGeom>
          <a:noFill/>
        </p:spPr>
      </p:pic>
      <p:pic>
        <p:nvPicPr>
          <p:cNvPr id="2053" name="Picture 5" descr="C:\Users\Lindsay\AppData\Local\Microsoft\Windows\Temporary Internet Files\Content.IE5\DV8LWTCH\it_computer[1]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691680" y="4884886"/>
            <a:ext cx="2324830" cy="1496442"/>
          </a:xfrm>
          <a:prstGeom prst="rect">
            <a:avLst/>
          </a:prstGeom>
          <a:noFill/>
        </p:spPr>
      </p:pic>
      <p:pic>
        <p:nvPicPr>
          <p:cNvPr id="2054" name="Picture 6" descr="C:\Users\Lindsay\AppData\Local\Microsoft\Windows\Temporary Internet Files\Content.IE5\2FZSA2MM\cartoon_ambulance[1]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293096"/>
            <a:ext cx="1610296" cy="1370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80266.JPG"/>
          <p:cNvPicPr>
            <a:picLocks noChangeAspect="1"/>
          </p:cNvPicPr>
          <p:nvPr/>
        </p:nvPicPr>
        <p:blipFill>
          <a:blip r:embed="rId2" cstate="print"/>
          <a:srcRect l="25843" r="1124"/>
          <a:stretch>
            <a:fillRect/>
          </a:stretch>
        </p:blipFill>
        <p:spPr>
          <a:xfrm>
            <a:off x="849586" y="308721"/>
            <a:ext cx="4730526" cy="6376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5862082" y="5733256"/>
            <a:ext cx="1793120" cy="671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accent3">
                  <a:lumMod val="60000"/>
                  <a:lumOff val="40000"/>
                </a:schemeClr>
              </a:buClr>
            </a:pPr>
            <a:r>
              <a:rPr lang="en-GB" sz="2800" i="1" dirty="0" smtClean="0">
                <a:solidFill>
                  <a:srgbClr val="96D359"/>
                </a:solidFill>
              </a:rPr>
              <a:t>Scaffolding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5724128" y="548680"/>
            <a:ext cx="2069028" cy="671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accent3">
                  <a:lumMod val="60000"/>
                  <a:lumOff val="40000"/>
                </a:schemeClr>
              </a:buClr>
            </a:pPr>
            <a:r>
              <a:rPr lang="en-GB" sz="2800" i="1" dirty="0" smtClean="0">
                <a:solidFill>
                  <a:srgbClr val="96D359"/>
                </a:solidFill>
              </a:rPr>
              <a:t>Peer support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1403648" y="2420888"/>
            <a:ext cx="2664296" cy="1872208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itchFamily="66" charset="0"/>
              </a:rPr>
              <a:t>“We put the boxes there for her ‘</a:t>
            </a:r>
            <a:r>
              <a:rPr lang="en-GB" sz="2000" dirty="0" err="1" smtClean="0">
                <a:latin typeface="Comic Sans MS" pitchFamily="66" charset="0"/>
              </a:rPr>
              <a:t>cos</a:t>
            </a:r>
            <a:r>
              <a:rPr lang="en-GB" sz="2000" dirty="0" smtClean="0">
                <a:latin typeface="Comic Sans MS" pitchFamily="66" charset="0"/>
              </a:rPr>
              <a:t> she couldn’t do it.”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3" name="Oval Callout 2"/>
          <p:cNvSpPr/>
          <p:nvPr/>
        </p:nvSpPr>
        <p:spPr>
          <a:xfrm flipH="1">
            <a:off x="179512" y="260648"/>
            <a:ext cx="2880320" cy="1872208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Comic Sans MS" pitchFamily="66" charset="0"/>
              </a:rPr>
              <a:t>“I was scared in case I fall down, so we put the boxes there”</a:t>
            </a:r>
            <a:endParaRPr lang="en-GB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4860032" y="3284984"/>
            <a:ext cx="3960440" cy="2592288"/>
          </a:xfrm>
          <a:prstGeom prst="wedgeEllipseCallout">
            <a:avLst/>
          </a:prstGeom>
          <a:solidFill>
            <a:srgbClr val="96D35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itchFamily="66" charset="0"/>
              </a:rPr>
              <a:t>“Look I just did this all by myself – that’s the first time I did it all by myself... I’m gonna keep trying it lots of times.”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5" name="Oval Callout 4"/>
          <p:cNvSpPr/>
          <p:nvPr/>
        </p:nvSpPr>
        <p:spPr>
          <a:xfrm flipH="1">
            <a:off x="395536" y="4653136"/>
            <a:ext cx="2664296" cy="1656184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itchFamily="66" charset="0"/>
              </a:rPr>
              <a:t>“I don’t need help any more for this!”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5724128" y="260648"/>
            <a:ext cx="2952328" cy="1944216"/>
          </a:xfrm>
          <a:prstGeom prst="wedgeEllipseCallout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Comic Sans MS" pitchFamily="66" charset="0"/>
              </a:rPr>
              <a:t>“I’m scared of my first time doing it.</a:t>
            </a:r>
          </a:p>
          <a:p>
            <a:pPr algn="ctr"/>
            <a:r>
              <a:rPr lang="en-GB" sz="2000" dirty="0" smtClean="0">
                <a:solidFill>
                  <a:schemeClr val="tx1"/>
                </a:solidFill>
                <a:latin typeface="Comic Sans MS" pitchFamily="66" charset="0"/>
              </a:rPr>
              <a:t>It doesn’t look safe.”</a:t>
            </a:r>
            <a:endParaRPr lang="en-GB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3851920" y="1412776"/>
            <a:ext cx="2520280" cy="1584176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Comic Sans MS" pitchFamily="66" charset="0"/>
              </a:rPr>
              <a:t>“Can I get a bit of help to jump?”</a:t>
            </a:r>
            <a:endParaRPr lang="en-GB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536" y="2204864"/>
            <a:ext cx="1448089" cy="5477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accent3">
                  <a:lumMod val="60000"/>
                  <a:lumOff val="40000"/>
                </a:schemeClr>
              </a:buClr>
            </a:pPr>
            <a:r>
              <a:rPr lang="en-GB" sz="2200" i="1" dirty="0" smtClean="0">
                <a:solidFill>
                  <a:srgbClr val="FFC000"/>
                </a:solidFill>
              </a:rPr>
              <a:t>Scaffolding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2627784" y="4221088"/>
            <a:ext cx="1663404" cy="5477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accent3">
                  <a:lumMod val="60000"/>
                  <a:lumOff val="40000"/>
                </a:schemeClr>
              </a:buClr>
            </a:pPr>
            <a:r>
              <a:rPr lang="en-GB" sz="2200" i="1" dirty="0" smtClean="0">
                <a:solidFill>
                  <a:srgbClr val="FFC000"/>
                </a:solidFill>
              </a:rPr>
              <a:t>Peer support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88224" y="5949280"/>
            <a:ext cx="1708032" cy="5477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accent3">
                  <a:lumMod val="60000"/>
                  <a:lumOff val="40000"/>
                </a:schemeClr>
              </a:buClr>
            </a:pPr>
            <a:r>
              <a:rPr lang="en-GB" sz="2200" i="1" dirty="0" smtClean="0">
                <a:solidFill>
                  <a:srgbClr val="96D359"/>
                </a:solidFill>
              </a:rPr>
              <a:t>Perseverance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83768" y="6021288"/>
            <a:ext cx="1476623" cy="5477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accent3">
                  <a:lumMod val="60000"/>
                  <a:lumOff val="40000"/>
                </a:schemeClr>
              </a:buClr>
            </a:pPr>
            <a:r>
              <a:rPr lang="en-GB" sz="2200" i="1" dirty="0" smtClean="0">
                <a:solidFill>
                  <a:srgbClr val="96D359"/>
                </a:solidFill>
              </a:rPr>
              <a:t>Confidence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48264" y="2132856"/>
            <a:ext cx="1741182" cy="5477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accent3">
                  <a:lumMod val="60000"/>
                  <a:lumOff val="40000"/>
                </a:schemeClr>
              </a:buClr>
            </a:pPr>
            <a:r>
              <a:rPr lang="en-GB" sz="2200" i="1" dirty="0" smtClean="0">
                <a:solidFill>
                  <a:srgbClr val="FFC000"/>
                </a:solidFill>
              </a:rPr>
              <a:t>Assessing risk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96136" y="2708920"/>
            <a:ext cx="1306768" cy="5477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accent3">
                  <a:lumMod val="60000"/>
                  <a:lumOff val="40000"/>
                </a:schemeClr>
              </a:buClr>
            </a:pPr>
            <a:r>
              <a:rPr lang="en-GB" sz="2200" i="1" dirty="0" smtClean="0">
                <a:solidFill>
                  <a:srgbClr val="92D050"/>
                </a:solidFill>
              </a:rPr>
              <a:t>Challenge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802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509" y="116632"/>
            <a:ext cx="8592955" cy="6444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802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78291"/>
            <a:ext cx="5832648" cy="6582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80291.JPG"/>
          <p:cNvPicPr>
            <a:picLocks noChangeAspect="1"/>
          </p:cNvPicPr>
          <p:nvPr/>
        </p:nvPicPr>
        <p:blipFill>
          <a:blip r:embed="rId2" cstate="print"/>
          <a:srcRect t="6981"/>
          <a:stretch>
            <a:fillRect/>
          </a:stretch>
        </p:blipFill>
        <p:spPr>
          <a:xfrm>
            <a:off x="1187624" y="836712"/>
            <a:ext cx="6772924" cy="5756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2771800" y="188640"/>
            <a:ext cx="37421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 smtClean="0">
                <a:solidFill>
                  <a:srgbClr val="FFC000"/>
                </a:solidFill>
              </a:rPr>
              <a:t>Parents’ Information Session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628800"/>
            <a:ext cx="49685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3">
                  <a:lumMod val="60000"/>
                  <a:lumOff val="40000"/>
                </a:schemeClr>
              </a:buClr>
              <a:buBlip>
                <a:blip r:embed="rId2"/>
              </a:buBlip>
            </a:pPr>
            <a:r>
              <a:rPr lang="en-GB" sz="2400" dirty="0" smtClean="0"/>
              <a:t>Core Strength</a:t>
            </a:r>
          </a:p>
          <a:p>
            <a:pPr>
              <a:lnSpc>
                <a:spcPct val="150000"/>
              </a:lnSpc>
              <a:buClr>
                <a:schemeClr val="accent3">
                  <a:lumMod val="60000"/>
                  <a:lumOff val="40000"/>
                </a:schemeClr>
              </a:buClr>
              <a:buBlip>
                <a:blip r:embed="rId2"/>
              </a:buBlip>
            </a:pPr>
            <a:r>
              <a:rPr lang="en-GB" sz="2400" dirty="0" smtClean="0"/>
              <a:t>Jumping </a:t>
            </a:r>
            <a:r>
              <a:rPr lang="en-GB" sz="2000" i="1" dirty="0" smtClean="0"/>
              <a:t>(from various heights)</a:t>
            </a:r>
          </a:p>
          <a:p>
            <a:pPr>
              <a:lnSpc>
                <a:spcPct val="150000"/>
              </a:lnSpc>
              <a:buClr>
                <a:schemeClr val="accent3">
                  <a:lumMod val="60000"/>
                  <a:lumOff val="40000"/>
                </a:schemeClr>
              </a:buClr>
              <a:buBlip>
                <a:blip r:embed="rId2"/>
              </a:buBlip>
            </a:pPr>
            <a:r>
              <a:rPr lang="en-GB" sz="2400" dirty="0" smtClean="0"/>
              <a:t>Balancing</a:t>
            </a:r>
          </a:p>
          <a:p>
            <a:pPr>
              <a:lnSpc>
                <a:spcPct val="150000"/>
              </a:lnSpc>
              <a:buClr>
                <a:schemeClr val="accent3">
                  <a:lumMod val="60000"/>
                  <a:lumOff val="40000"/>
                </a:schemeClr>
              </a:buClr>
              <a:buBlip>
                <a:blip r:embed="rId2"/>
              </a:buBlip>
            </a:pPr>
            <a:r>
              <a:rPr lang="en-GB" sz="2400" dirty="0" smtClean="0"/>
              <a:t>Co-ordination</a:t>
            </a:r>
          </a:p>
          <a:p>
            <a:pPr>
              <a:lnSpc>
                <a:spcPct val="150000"/>
              </a:lnSpc>
              <a:buClr>
                <a:schemeClr val="accent3">
                  <a:lumMod val="60000"/>
                  <a:lumOff val="40000"/>
                </a:schemeClr>
              </a:buClr>
              <a:buBlip>
                <a:blip r:embed="rId2"/>
              </a:buBlip>
            </a:pPr>
            <a:r>
              <a:rPr lang="en-GB" sz="2400" dirty="0" smtClean="0"/>
              <a:t>Spatial Awareness</a:t>
            </a:r>
          </a:p>
          <a:p>
            <a:pPr>
              <a:lnSpc>
                <a:spcPct val="150000"/>
              </a:lnSpc>
              <a:buClr>
                <a:schemeClr val="accent3">
                  <a:lumMod val="60000"/>
                  <a:lumOff val="40000"/>
                </a:schemeClr>
              </a:buClr>
              <a:buBlip>
                <a:blip r:embed="rId2"/>
              </a:buBlip>
            </a:pPr>
            <a:r>
              <a:rPr lang="en-GB" sz="2400" dirty="0" smtClean="0"/>
              <a:t>Negotiating Obstacles</a:t>
            </a:r>
          </a:p>
          <a:p>
            <a:pPr>
              <a:lnSpc>
                <a:spcPct val="150000"/>
              </a:lnSpc>
              <a:buClr>
                <a:schemeClr val="accent3">
                  <a:lumMod val="60000"/>
                  <a:lumOff val="40000"/>
                </a:schemeClr>
              </a:buClr>
              <a:buBlip>
                <a:blip r:embed="rId2"/>
              </a:buBlip>
            </a:pPr>
            <a:r>
              <a:rPr lang="en-GB" sz="2400" dirty="0" smtClean="0"/>
              <a:t>Hand-eye/Foot-eye co-ordination</a:t>
            </a:r>
          </a:p>
          <a:p>
            <a:pPr>
              <a:lnSpc>
                <a:spcPct val="150000"/>
              </a:lnSpc>
              <a:buClr>
                <a:schemeClr val="accent3">
                  <a:lumMod val="60000"/>
                  <a:lumOff val="40000"/>
                </a:schemeClr>
              </a:buClr>
              <a:buBlip>
                <a:blip r:embed="rId2"/>
              </a:buBlip>
            </a:pPr>
            <a:r>
              <a:rPr lang="en-GB" sz="2400" dirty="0" smtClean="0"/>
              <a:t>Throwing &amp; Catching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620688"/>
            <a:ext cx="51624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rgbClr val="96D3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Literacy Skills</a:t>
            </a:r>
            <a:endParaRPr lang="en-GB" sz="4400" dirty="0">
              <a:solidFill>
                <a:srgbClr val="96D3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P10509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86146" y="1844824"/>
            <a:ext cx="2808342" cy="37444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3688" y="692696"/>
            <a:ext cx="49356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>
                <a:solidFill>
                  <a:srgbClr val="96D3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Emotional Resilience</a:t>
            </a:r>
            <a:endParaRPr lang="en-GB" dirty="0">
              <a:solidFill>
                <a:srgbClr val="96D3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696" y="1700808"/>
            <a:ext cx="56166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3">
                  <a:lumMod val="60000"/>
                  <a:lumOff val="40000"/>
                </a:schemeClr>
              </a:buClr>
              <a:buBlip>
                <a:blip r:embed="rId2"/>
              </a:buBlip>
            </a:pPr>
            <a:r>
              <a:rPr lang="en-GB" sz="2400" dirty="0" smtClean="0"/>
              <a:t>Increased Confidence</a:t>
            </a:r>
          </a:p>
          <a:p>
            <a:pPr>
              <a:lnSpc>
                <a:spcPct val="150000"/>
              </a:lnSpc>
              <a:buClr>
                <a:schemeClr val="accent3">
                  <a:lumMod val="60000"/>
                  <a:lumOff val="40000"/>
                </a:schemeClr>
              </a:buClr>
              <a:buBlip>
                <a:blip r:embed="rId2"/>
              </a:buBlip>
            </a:pPr>
            <a:r>
              <a:rPr lang="en-GB" sz="2400" dirty="0" smtClean="0"/>
              <a:t>Assessing &amp; Managing Risk</a:t>
            </a:r>
          </a:p>
          <a:p>
            <a:pPr>
              <a:lnSpc>
                <a:spcPct val="150000"/>
              </a:lnSpc>
              <a:buClr>
                <a:schemeClr val="accent3">
                  <a:lumMod val="60000"/>
                  <a:lumOff val="40000"/>
                </a:schemeClr>
              </a:buClr>
              <a:buBlip>
                <a:blip r:embed="rId2"/>
              </a:buBlip>
            </a:pPr>
            <a:r>
              <a:rPr lang="en-GB" sz="2400" dirty="0" smtClean="0"/>
              <a:t>Perseverance</a:t>
            </a:r>
            <a:endParaRPr lang="en-GB" sz="2000" i="1" dirty="0" smtClean="0"/>
          </a:p>
          <a:p>
            <a:pPr>
              <a:lnSpc>
                <a:spcPct val="150000"/>
              </a:lnSpc>
              <a:buClr>
                <a:schemeClr val="accent3">
                  <a:lumMod val="60000"/>
                  <a:lumOff val="40000"/>
                </a:schemeClr>
              </a:buClr>
              <a:buBlip>
                <a:blip r:embed="rId2"/>
              </a:buBlip>
            </a:pPr>
            <a:r>
              <a:rPr lang="en-GB" sz="2400" dirty="0" smtClean="0"/>
              <a:t>Mental Wellbeing</a:t>
            </a:r>
          </a:p>
          <a:p>
            <a:pPr>
              <a:lnSpc>
                <a:spcPct val="150000"/>
              </a:lnSpc>
              <a:buClr>
                <a:schemeClr val="accent3">
                  <a:lumMod val="60000"/>
                  <a:lumOff val="40000"/>
                </a:schemeClr>
              </a:buClr>
              <a:buBlip>
                <a:blip r:embed="rId2"/>
              </a:buBlip>
            </a:pPr>
            <a:r>
              <a:rPr lang="en-GB" sz="2400" dirty="0" smtClean="0"/>
              <a:t>Sense of Achievement</a:t>
            </a:r>
          </a:p>
          <a:p>
            <a:pPr>
              <a:lnSpc>
                <a:spcPct val="150000"/>
              </a:lnSpc>
              <a:buClr>
                <a:schemeClr val="accent3">
                  <a:lumMod val="60000"/>
                  <a:lumOff val="40000"/>
                </a:schemeClr>
              </a:buClr>
              <a:buBlip>
                <a:blip r:embed="rId2"/>
              </a:buBlip>
            </a:pPr>
            <a:r>
              <a:rPr lang="en-GB" sz="2400" dirty="0" smtClean="0"/>
              <a:t>Team Work, Social Skills</a:t>
            </a:r>
          </a:p>
          <a:p>
            <a:pPr>
              <a:lnSpc>
                <a:spcPct val="150000"/>
              </a:lnSpc>
              <a:buClr>
                <a:schemeClr val="accent3">
                  <a:lumMod val="60000"/>
                  <a:lumOff val="40000"/>
                </a:schemeClr>
              </a:buClr>
              <a:buBlip>
                <a:blip r:embed="rId2"/>
              </a:buBlip>
            </a:pPr>
            <a:r>
              <a:rPr lang="en-GB" sz="2400" dirty="0" smtClean="0"/>
              <a:t>Freedom to Experiment at own pace</a:t>
            </a:r>
          </a:p>
          <a:p>
            <a:pPr>
              <a:lnSpc>
                <a:spcPct val="150000"/>
              </a:lnSpc>
              <a:buClr>
                <a:schemeClr val="accent3">
                  <a:lumMod val="60000"/>
                  <a:lumOff val="40000"/>
                </a:schemeClr>
              </a:buClr>
              <a:buBlip>
                <a:blip r:embed="rId2"/>
              </a:buBlip>
            </a:pPr>
            <a:r>
              <a:rPr lang="en-GB" sz="2400" dirty="0" smtClean="0"/>
              <a:t>Problem-solving</a:t>
            </a:r>
          </a:p>
        </p:txBody>
      </p:sp>
      <p:pic>
        <p:nvPicPr>
          <p:cNvPr id="1026" name="Picture 2" descr="C:\Users\Lindsay\AppData\Local\Microsoft\Windows\Temporary Internet Files\Content.IE5\YKTBH3TM\Awesome-smiley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628800"/>
            <a:ext cx="928137" cy="720080"/>
          </a:xfrm>
          <a:prstGeom prst="rect">
            <a:avLst/>
          </a:prstGeom>
          <a:noFill/>
        </p:spPr>
      </p:pic>
      <p:pic>
        <p:nvPicPr>
          <p:cNvPr id="1028" name="Picture 4" descr="C:\Users\Lindsay\AppData\Local\Microsoft\Windows\Temporary Internet Files\Content.IE5\DV8LWTCH\original_smiley_face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284984"/>
            <a:ext cx="625252" cy="625252"/>
          </a:xfrm>
          <a:prstGeom prst="rect">
            <a:avLst/>
          </a:prstGeom>
          <a:noFill/>
        </p:spPr>
      </p:pic>
      <p:pic>
        <p:nvPicPr>
          <p:cNvPr id="1029" name="Picture 5" descr="C:\Users\Lindsay\AppData\Local\Microsoft\Windows\Temporary Internet Files\Content.IE5\YKTBH3TM\smiles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077072"/>
            <a:ext cx="1080120" cy="10584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706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33905"/>
            <a:ext cx="9155759" cy="709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706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3796" y="260648"/>
            <a:ext cx="6556408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706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7" y="404664"/>
            <a:ext cx="7495519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802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1" y="246922"/>
            <a:ext cx="6460535" cy="62064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54868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92D050"/>
                </a:solidFill>
              </a:rPr>
              <a:t>Nicholson’s Theory of Loose Parts</a:t>
            </a:r>
            <a:endParaRPr lang="en-GB" sz="3600" dirty="0">
              <a:solidFill>
                <a:srgbClr val="92D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2492896"/>
            <a:ext cx="66967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GB" sz="2400" dirty="0" smtClean="0"/>
              <a:t>Empowers creativity &amp; imagination</a:t>
            </a:r>
          </a:p>
          <a:p>
            <a:pPr>
              <a:buBlip>
                <a:blip r:embed="rId2"/>
              </a:buBlip>
            </a:pPr>
            <a:endParaRPr lang="en-GB" sz="2400" dirty="0"/>
          </a:p>
          <a:p>
            <a:pPr>
              <a:buBlip>
                <a:blip r:embed="rId2"/>
              </a:buBlip>
            </a:pPr>
            <a:r>
              <a:rPr lang="en-GB" sz="2400" dirty="0" smtClean="0"/>
              <a:t>More stimulating and engaging</a:t>
            </a:r>
          </a:p>
          <a:p>
            <a:pPr>
              <a:buBlip>
                <a:blip r:embed="rId2"/>
              </a:buBlip>
            </a:pPr>
            <a:endParaRPr lang="en-GB" sz="2400" dirty="0"/>
          </a:p>
          <a:p>
            <a:pPr>
              <a:buBlip>
                <a:blip r:embed="rId2"/>
              </a:buBlip>
            </a:pPr>
            <a:r>
              <a:rPr lang="en-GB" sz="2400" dirty="0" smtClean="0"/>
              <a:t>Allows children to develop their own ideas </a:t>
            </a:r>
            <a:br>
              <a:rPr lang="en-GB" sz="2400" dirty="0" smtClean="0"/>
            </a:br>
            <a:r>
              <a:rPr lang="en-GB" sz="2400" dirty="0" smtClean="0"/>
              <a:t>   &amp; explore their world</a:t>
            </a:r>
          </a:p>
          <a:p>
            <a:pPr>
              <a:buBlip>
                <a:blip r:embed="rId2"/>
              </a:buBlip>
            </a:pPr>
            <a:endParaRPr lang="en-GB" sz="2400" dirty="0" smtClean="0"/>
          </a:p>
          <a:p>
            <a:pPr>
              <a:buBlip>
                <a:blip r:embed="rId2"/>
              </a:buBlip>
            </a:pPr>
            <a:r>
              <a:rPr lang="en-GB" sz="2400" dirty="0" smtClean="0"/>
              <a:t>Allows children to play in many different ways </a:t>
            </a:r>
          </a:p>
          <a:p>
            <a:r>
              <a:rPr lang="en-GB" sz="2400" dirty="0" smtClean="0"/>
              <a:t>   on many different levels.</a:t>
            </a:r>
            <a:endParaRPr lang="en-GB" sz="2400" dirty="0"/>
          </a:p>
        </p:txBody>
      </p:sp>
      <p:sp>
        <p:nvSpPr>
          <p:cNvPr id="4" name="Rectangle 3"/>
          <p:cNvSpPr/>
          <p:nvPr/>
        </p:nvSpPr>
        <p:spPr>
          <a:xfrm>
            <a:off x="827584" y="1268760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/>
              <a:t>(Materials </a:t>
            </a:r>
            <a:r>
              <a:rPr lang="en-GB" sz="2000" dirty="0"/>
              <a:t>that can be moved, carried, combined, redesigned, </a:t>
            </a:r>
            <a:r>
              <a:rPr lang="en-GB" sz="2000" dirty="0" smtClean="0"/>
              <a:t>lined </a:t>
            </a:r>
            <a:r>
              <a:rPr lang="en-GB" sz="2000" dirty="0"/>
              <a:t>up, </a:t>
            </a:r>
            <a:r>
              <a:rPr lang="en-GB" sz="2000" dirty="0" smtClean="0"/>
              <a:t> </a:t>
            </a:r>
            <a:r>
              <a:rPr lang="en-GB" sz="2000" dirty="0"/>
              <a:t>taken apart and put back together in multiple </a:t>
            </a:r>
            <a:r>
              <a:rPr lang="en-GB" sz="2000" dirty="0" smtClean="0"/>
              <a:t>ways </a:t>
            </a:r>
            <a:r>
              <a:rPr lang="en-GB" sz="2000" dirty="0" smtClean="0">
                <a:solidFill>
                  <a:srgbClr val="92D050"/>
                </a:solidFill>
              </a:rPr>
              <a:t>- </a:t>
            </a:r>
            <a:r>
              <a:rPr lang="en-GB" sz="2000" b="1" dirty="0" smtClean="0">
                <a:solidFill>
                  <a:srgbClr val="92D050"/>
                </a:solidFill>
              </a:rPr>
              <a:t>High Affordance</a:t>
            </a:r>
            <a:r>
              <a:rPr lang="en-GB" sz="2000" dirty="0" smtClean="0"/>
              <a:t>)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</TotalTime>
  <Words>322</Words>
  <Application>Microsoft Office PowerPoint</Application>
  <PresentationFormat>On-screen Show (4:3)</PresentationFormat>
  <Paragraphs>81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Muddy Movers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Muddy Movers</dc:title>
  <dc:creator>Lindsay MacLeod</dc:creator>
  <cp:lastModifiedBy>Lindsay MacLeod</cp:lastModifiedBy>
  <cp:revision>30</cp:revision>
  <dcterms:created xsi:type="dcterms:W3CDTF">2017-04-30T09:18:29Z</dcterms:created>
  <dcterms:modified xsi:type="dcterms:W3CDTF">2017-05-08T10:06:28Z</dcterms:modified>
</cp:coreProperties>
</file>