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4" r:id="rId17"/>
    <p:sldId id="272" r:id="rId18"/>
    <p:sldId id="276" r:id="rId19"/>
    <p:sldId id="277" r:id="rId20"/>
    <p:sldId id="278" r:id="rId21"/>
    <p:sldId id="279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727" autoAdjust="0"/>
  </p:normalViewPr>
  <p:slideViewPr>
    <p:cSldViewPr>
      <p:cViewPr varScale="1">
        <p:scale>
          <a:sx n="55" d="100"/>
          <a:sy n="55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62C3E-393B-4008-B7BF-FE266AD03771}" type="datetimeFigureOut">
              <a:rPr lang="en-GB"/>
              <a:pPr>
                <a:defRPr/>
              </a:pPr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B1D08-DA83-4E5D-8CF8-8C95E4B23E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428F7-A960-4DCA-9C40-5DF822DE71EE}" type="datetimeFigureOut">
              <a:rPr lang="en-GB"/>
              <a:pPr>
                <a:defRPr/>
              </a:pPr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584E6-5BDB-444D-94C7-9242EE4419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8E6C-EF04-45CC-B573-A32F9DC32BE1}" type="datetimeFigureOut">
              <a:rPr lang="en-GB"/>
              <a:pPr>
                <a:defRPr/>
              </a:pPr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DBAC8-FFA1-4B69-8C0D-088F1D05F3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B0931-85D6-4202-B45A-DB67ADBA2F4E}" type="datetimeFigureOut">
              <a:rPr lang="en-GB"/>
              <a:pPr>
                <a:defRPr/>
              </a:pPr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68ACA-AA39-4830-8376-FC21A2FB24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C253C-1A85-4904-9387-C69A49B97A9D}" type="datetimeFigureOut">
              <a:rPr lang="en-GB"/>
              <a:pPr>
                <a:defRPr/>
              </a:pPr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F66D4-0AB1-4323-AD6D-A71CE53A0A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759D0-3054-4E80-8E05-3FE3E2261FEA}" type="datetimeFigureOut">
              <a:rPr lang="en-GB"/>
              <a:pPr>
                <a:defRPr/>
              </a:pPr>
              <a:t>02/06/2017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511EC-A7C3-4470-9F14-AAAD44A0EC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3ABC2-5433-46E4-BCA1-846D27F023A1}" type="datetimeFigureOut">
              <a:rPr lang="en-GB"/>
              <a:pPr>
                <a:defRPr/>
              </a:pPr>
              <a:t>02/06/2017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D1CD9-93E5-4F95-B843-536F7263B1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7B321-4C1A-4D01-BED1-0FD957F5C848}" type="datetimeFigureOut">
              <a:rPr lang="en-GB"/>
              <a:pPr>
                <a:defRPr/>
              </a:pPr>
              <a:t>02/06/2017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EF09D-D987-41FA-8B8C-781A5F3F34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0695-E814-4A42-B9FB-0EEEE3C57C27}" type="datetimeFigureOut">
              <a:rPr lang="en-GB"/>
              <a:pPr>
                <a:defRPr/>
              </a:pPr>
              <a:t>02/06/2017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B50FD-E9EE-4F6F-B795-051B7C1D31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A289C-D93E-4F51-B759-FFDF908A245C}" type="datetimeFigureOut">
              <a:rPr lang="en-GB"/>
              <a:pPr>
                <a:defRPr/>
              </a:pPr>
              <a:t>02/06/2017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9052A-A3A8-4438-BEFB-FA5864732D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2A848-DC5E-43B2-8455-3405D960D7FD}" type="datetimeFigureOut">
              <a:rPr lang="en-GB"/>
              <a:pPr>
                <a:defRPr/>
              </a:pPr>
              <a:t>02/06/2017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80856-C95F-411E-86BE-74A04E3B29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D74B43-2889-4C1E-AD3E-59E89A3FBB01}" type="datetimeFigureOut">
              <a:rPr lang="en-GB"/>
              <a:pPr>
                <a:defRPr/>
              </a:pPr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BBE99A-467D-4476-9161-A0916A570D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539750" y="1557338"/>
            <a:ext cx="7772400" cy="1470025"/>
          </a:xfrm>
        </p:spPr>
        <p:txBody>
          <a:bodyPr/>
          <a:lstStyle/>
          <a:p>
            <a:pPr eaLnBrk="1" hangingPunct="1"/>
            <a:r>
              <a:rPr lang="fr-FR" smtClean="0">
                <a:latin typeface="Comic Sans MS" pitchFamily="66" charset="0"/>
              </a:rPr>
              <a:t>vrai       ou     faux?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  <p:pic>
        <p:nvPicPr>
          <p:cNvPr id="13315" name="Picture 2" descr="C:\Users\sharon\AppData\Local\Microsoft\Windows\Temporary Internet Files\Content.IE5\17YSJMSH\MC910217048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3500438"/>
            <a:ext cx="1557338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 descr="C:\Users\sharon\AppData\Local\Microsoft\Windows\Temporary Internet Files\Content.IE5\Y26AFHXG\MC90043254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3500438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dirty="0" smtClean="0"/>
              <a:t>8. Il </a:t>
            </a:r>
            <a:r>
              <a:rPr lang="en-GB" sz="6000" dirty="0" err="1" smtClean="0"/>
              <a:t>n’y</a:t>
            </a:r>
            <a:r>
              <a:rPr lang="en-GB" sz="6000" dirty="0" smtClean="0"/>
              <a:t> a pas de </a:t>
            </a:r>
            <a:r>
              <a:rPr lang="en-GB" sz="6000" dirty="0" err="1" smtClean="0"/>
              <a:t>bibliothèque</a:t>
            </a:r>
            <a:endParaRPr lang="en-GB" sz="6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13985" y="1700808"/>
            <a:ext cx="487941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96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vrai</a:t>
            </a:r>
            <a:endParaRPr lang="en-US" sz="9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2538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22548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22549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22550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22551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22552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691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dirty="0" smtClean="0"/>
              <a:t>9. Il y a </a:t>
            </a:r>
            <a:r>
              <a:rPr lang="en-GB" sz="6000" dirty="0" err="1" smtClean="0"/>
              <a:t>une</a:t>
            </a:r>
            <a:r>
              <a:rPr lang="en-GB" sz="6000" dirty="0" smtClean="0"/>
              <a:t> </a:t>
            </a:r>
            <a:r>
              <a:rPr lang="en-GB" sz="6000" dirty="0" err="1" smtClean="0"/>
              <a:t>jardin</a:t>
            </a:r>
            <a:r>
              <a:rPr lang="en-GB" sz="6000" dirty="0" smtClean="0"/>
              <a:t> </a:t>
            </a:r>
            <a:r>
              <a:rPr lang="en-GB" sz="6000" dirty="0" err="1" smtClean="0"/>
              <a:t>autour</a:t>
            </a:r>
            <a:r>
              <a:rPr lang="en-GB" sz="6000" dirty="0" smtClean="0"/>
              <a:t> de la </a:t>
            </a:r>
            <a:r>
              <a:rPr lang="en-GB" sz="6000" dirty="0" err="1" smtClean="0"/>
              <a:t>maison</a:t>
            </a:r>
            <a:endParaRPr lang="en-GB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2413" y="1557338"/>
            <a:ext cx="7056438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6000" dirty="0" smtClean="0"/>
              <a:t>Il y a </a:t>
            </a:r>
            <a:r>
              <a:rPr lang="en-GB" sz="6000" dirty="0" smtClean="0">
                <a:solidFill>
                  <a:srgbClr val="FF0000"/>
                </a:solidFill>
              </a:rPr>
              <a:t>un </a:t>
            </a:r>
            <a:r>
              <a:rPr lang="en-GB" sz="6000" dirty="0" err="1" smtClean="0">
                <a:cs typeface="Calibri"/>
              </a:rPr>
              <a:t>jardin</a:t>
            </a:r>
            <a:r>
              <a:rPr lang="en-GB" sz="6000" dirty="0" smtClean="0">
                <a:cs typeface="Calibri"/>
              </a:rPr>
              <a:t> </a:t>
            </a:r>
            <a:r>
              <a:rPr lang="en-GB" sz="6000" dirty="0" err="1" smtClean="0">
                <a:cs typeface="Calibri"/>
              </a:rPr>
              <a:t>utour</a:t>
            </a:r>
            <a:r>
              <a:rPr lang="en-GB" sz="6000" dirty="0" smtClean="0">
                <a:cs typeface="Calibri"/>
              </a:rPr>
              <a:t> de la </a:t>
            </a:r>
            <a:r>
              <a:rPr lang="en-GB" sz="6000" dirty="0" err="1" smtClean="0">
                <a:cs typeface="Calibri"/>
              </a:rPr>
              <a:t>maison</a:t>
            </a:r>
            <a:endParaRPr lang="en-GB" sz="6000" dirty="0" smtClean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63688" y="1700808"/>
            <a:ext cx="5180009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faux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3562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23572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23573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23574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23575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23576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738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GB" sz="6000" dirty="0" smtClean="0"/>
              <a:t>10. </a:t>
            </a:r>
            <a:r>
              <a:rPr lang="en-GB" sz="6000" dirty="0" err="1" smtClean="0"/>
              <a:t>J’habite</a:t>
            </a:r>
            <a:r>
              <a:rPr lang="en-GB" sz="6000" dirty="0" smtClean="0"/>
              <a:t> au </a:t>
            </a:r>
            <a:r>
              <a:rPr lang="en-GB" sz="6000" dirty="0" err="1" smtClean="0"/>
              <a:t>troisième</a:t>
            </a:r>
            <a:r>
              <a:rPr lang="en-GB" sz="6000" dirty="0" smtClean="0"/>
              <a:t> </a:t>
            </a:r>
            <a:r>
              <a:rPr lang="en-GB" sz="6000" dirty="0" err="1" smtClean="0"/>
              <a:t>étage</a:t>
            </a:r>
            <a:endParaRPr lang="en-GB" sz="6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13985" y="1700808"/>
            <a:ext cx="487941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96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vrai</a:t>
            </a:r>
            <a:endParaRPr lang="en-US" sz="9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4579" name="Content Placeholder 4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4586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24596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24597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24598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24599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24600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769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dirty="0" smtClean="0"/>
              <a:t>11. Nous </a:t>
            </a:r>
            <a:r>
              <a:rPr lang="en-GB" sz="6000" dirty="0" err="1" smtClean="0"/>
              <a:t>avez</a:t>
            </a:r>
            <a:r>
              <a:rPr lang="en-GB" sz="6000" dirty="0" smtClean="0"/>
              <a:t> un </a:t>
            </a:r>
            <a:r>
              <a:rPr lang="en-GB" sz="6000" dirty="0" err="1" smtClean="0"/>
              <a:t>balcon</a:t>
            </a:r>
            <a:endParaRPr lang="en-GB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2413" y="1557338"/>
            <a:ext cx="7056438" cy="4525962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algn="ctr" eaLnBrk="1" hangingPunct="1">
              <a:buFont typeface="Arial" charset="0"/>
              <a:buNone/>
            </a:pPr>
            <a:r>
              <a:rPr lang="en-GB" sz="6600" dirty="0" smtClean="0"/>
              <a:t>Nous </a:t>
            </a:r>
            <a:r>
              <a:rPr lang="en-GB" sz="6600" dirty="0" err="1" smtClean="0">
                <a:solidFill>
                  <a:srgbClr val="FF0000"/>
                </a:solidFill>
              </a:rPr>
              <a:t>avons</a:t>
            </a:r>
            <a:r>
              <a:rPr lang="en-GB" sz="6600" dirty="0" smtClean="0"/>
              <a:t> un </a:t>
            </a:r>
            <a:r>
              <a:rPr lang="en-GB" sz="6600" dirty="0" err="1" smtClean="0"/>
              <a:t>balcon</a:t>
            </a:r>
            <a:endParaRPr lang="en-GB" sz="6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63688" y="1700808"/>
            <a:ext cx="5180009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faux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5610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25620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25621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25622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25623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25624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644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3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dirty="0" smtClean="0"/>
              <a:t>12. La </a:t>
            </a:r>
            <a:r>
              <a:rPr lang="en-GB" sz="6000" dirty="0" err="1" smtClean="0"/>
              <a:t>salle</a:t>
            </a:r>
            <a:r>
              <a:rPr lang="en-GB" sz="6000" dirty="0" smtClean="0"/>
              <a:t> de </a:t>
            </a:r>
            <a:r>
              <a:rPr lang="en-GB" sz="6000" dirty="0" err="1" smtClean="0"/>
              <a:t>bain</a:t>
            </a:r>
            <a:endParaRPr lang="en-GB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2413" y="1557338"/>
            <a:ext cx="7056438" cy="4525962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algn="ctr" eaLnBrk="1" hangingPunct="1">
              <a:buFont typeface="Arial" charset="0"/>
              <a:buNone/>
            </a:pPr>
            <a:r>
              <a:rPr lang="en-GB" sz="6600" dirty="0" smtClean="0"/>
              <a:t>La </a:t>
            </a:r>
            <a:r>
              <a:rPr lang="en-GB" sz="6600" dirty="0" err="1" smtClean="0"/>
              <a:t>salle</a:t>
            </a:r>
            <a:r>
              <a:rPr lang="en-GB" sz="6600" dirty="0" smtClean="0"/>
              <a:t> de </a:t>
            </a:r>
            <a:r>
              <a:rPr lang="en-GB" sz="6600" dirty="0" err="1" smtClean="0">
                <a:solidFill>
                  <a:srgbClr val="FF0000"/>
                </a:solidFill>
              </a:rPr>
              <a:t>bains</a:t>
            </a:r>
            <a:endParaRPr lang="en-GB" sz="6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63688" y="1700808"/>
            <a:ext cx="5180009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faux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6634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26644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26645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26646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26647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26648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644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3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dirty="0" smtClean="0"/>
              <a:t>13. Au </a:t>
            </a:r>
            <a:r>
              <a:rPr lang="en-GB" sz="6000" dirty="0" err="1" smtClean="0"/>
              <a:t>rez</a:t>
            </a:r>
            <a:r>
              <a:rPr lang="en-GB" sz="6000" dirty="0" smtClean="0"/>
              <a:t>-de-</a:t>
            </a:r>
            <a:r>
              <a:rPr lang="en-GB" sz="6000" dirty="0" err="1" smtClean="0"/>
              <a:t>chausséé</a:t>
            </a:r>
            <a:endParaRPr lang="en-GB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2413" y="1557338"/>
            <a:ext cx="7056438" cy="4525962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algn="ctr" eaLnBrk="1" hangingPunct="1">
              <a:buFont typeface="Arial" charset="0"/>
              <a:buNone/>
            </a:pPr>
            <a:r>
              <a:rPr lang="en-GB" sz="6600" dirty="0" smtClean="0"/>
              <a:t>Au </a:t>
            </a:r>
            <a:r>
              <a:rPr lang="en-GB" sz="6600" dirty="0" err="1" smtClean="0"/>
              <a:t>rez</a:t>
            </a:r>
            <a:r>
              <a:rPr lang="en-GB" sz="6600" dirty="0" smtClean="0"/>
              <a:t>-de-</a:t>
            </a:r>
            <a:r>
              <a:rPr lang="en-GB" sz="6600" dirty="0" err="1" smtClean="0"/>
              <a:t>chauss</a:t>
            </a:r>
            <a:r>
              <a:rPr lang="en-GB" sz="6600" dirty="0" err="1" smtClean="0">
                <a:solidFill>
                  <a:srgbClr val="FF0000"/>
                </a:solidFill>
              </a:rPr>
              <a:t>ée</a:t>
            </a:r>
            <a:endParaRPr lang="en-GB" sz="6600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63688" y="1700808"/>
            <a:ext cx="5180009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faux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7658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27668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27669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27670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27671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27672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644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3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6000" dirty="0" smtClean="0"/>
              <a:t>14. Au premier </a:t>
            </a:r>
            <a:r>
              <a:rPr lang="en-GB" sz="6000" dirty="0" err="1" smtClean="0"/>
              <a:t>étage</a:t>
            </a:r>
            <a:r>
              <a:rPr lang="en-GB" sz="6000" dirty="0" smtClean="0"/>
              <a:t>, nous </a:t>
            </a:r>
            <a:r>
              <a:rPr lang="en-GB" sz="6000" dirty="0" err="1" smtClean="0"/>
              <a:t>avons</a:t>
            </a:r>
            <a:r>
              <a:rPr lang="en-GB" sz="6000" dirty="0" smtClean="0"/>
              <a:t> </a:t>
            </a:r>
            <a:r>
              <a:rPr lang="en-GB" sz="6000" dirty="0" err="1" smtClean="0"/>
              <a:t>une</a:t>
            </a:r>
            <a:r>
              <a:rPr lang="en-GB" sz="6000" dirty="0" smtClean="0"/>
              <a:t> douche</a:t>
            </a:r>
          </a:p>
        </p:txBody>
      </p:sp>
      <p:sp>
        <p:nvSpPr>
          <p:cNvPr id="4" name="Rectangle 3"/>
          <p:cNvSpPr/>
          <p:nvPr/>
        </p:nvSpPr>
        <p:spPr>
          <a:xfrm>
            <a:off x="1913985" y="1700808"/>
            <a:ext cx="487941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96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vrai</a:t>
            </a:r>
            <a:endParaRPr lang="en-US" sz="9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9699" name="Content Placeholder 4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9706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1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29716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29717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29718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29719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29720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769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6000" dirty="0" smtClean="0"/>
              <a:t>15. </a:t>
            </a:r>
            <a:r>
              <a:rPr lang="en-GB" sz="6000" dirty="0" err="1" smtClean="0"/>
              <a:t>J’ai</a:t>
            </a:r>
            <a:r>
              <a:rPr lang="en-GB" sz="6000" dirty="0" smtClean="0"/>
              <a:t> un grand lit</a:t>
            </a:r>
          </a:p>
        </p:txBody>
      </p:sp>
      <p:sp>
        <p:nvSpPr>
          <p:cNvPr id="4" name="Rectangle 3"/>
          <p:cNvSpPr/>
          <p:nvPr/>
        </p:nvSpPr>
        <p:spPr>
          <a:xfrm>
            <a:off x="1913985" y="1700808"/>
            <a:ext cx="487941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96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vrai</a:t>
            </a:r>
            <a:endParaRPr lang="en-US" sz="9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8675" name="Content Placeholder 4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8682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5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28692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28693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28694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28695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28696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769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dirty="0" smtClean="0"/>
              <a:t>16. La commode </a:t>
            </a:r>
            <a:r>
              <a:rPr lang="en-GB" sz="6000" dirty="0" err="1" smtClean="0"/>
              <a:t>est</a:t>
            </a:r>
            <a:r>
              <a:rPr lang="en-GB" sz="6000" dirty="0" smtClean="0"/>
              <a:t> en face du </a:t>
            </a:r>
            <a:r>
              <a:rPr lang="en-GB" sz="6000" dirty="0" err="1" smtClean="0"/>
              <a:t>fenêtre</a:t>
            </a:r>
            <a:endParaRPr lang="en-GB" sz="6000" dirty="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-252413" y="1557338"/>
            <a:ext cx="7056438" cy="4525962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algn="ctr" eaLnBrk="1" hangingPunct="1">
              <a:buFont typeface="Arial" charset="0"/>
              <a:buNone/>
            </a:pPr>
            <a:r>
              <a:rPr lang="en-GB" sz="6600" dirty="0"/>
              <a:t>L</a:t>
            </a:r>
            <a:r>
              <a:rPr lang="en-GB" sz="6600" dirty="0" smtClean="0"/>
              <a:t>a commode </a:t>
            </a:r>
            <a:r>
              <a:rPr lang="en-GB" sz="6600" dirty="0" err="1" smtClean="0"/>
              <a:t>est</a:t>
            </a:r>
            <a:r>
              <a:rPr lang="en-GB" sz="6600" dirty="0" smtClean="0"/>
              <a:t> en face </a:t>
            </a:r>
            <a:r>
              <a:rPr lang="en-GB" sz="6600" dirty="0" smtClean="0">
                <a:solidFill>
                  <a:srgbClr val="FF0000"/>
                </a:solidFill>
              </a:rPr>
              <a:t>de la</a:t>
            </a:r>
            <a:r>
              <a:rPr lang="en-GB" sz="6600" dirty="0" smtClean="0"/>
              <a:t> </a:t>
            </a:r>
            <a:r>
              <a:rPr lang="en-GB" sz="6600" dirty="0" err="1" smtClean="0"/>
              <a:t>fenêtre</a:t>
            </a:r>
            <a:endParaRPr lang="en-GB" sz="6600" dirty="0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30730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5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6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30740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30741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30742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30743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30744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644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763688" y="1700808"/>
            <a:ext cx="5180009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faux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3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dirty="0" smtClean="0"/>
              <a:t>17. Je </a:t>
            </a:r>
            <a:r>
              <a:rPr lang="en-GB" sz="6000" dirty="0" err="1" smtClean="0"/>
              <a:t>jou</a:t>
            </a:r>
            <a:r>
              <a:rPr lang="en-GB" sz="6000" dirty="0" smtClean="0"/>
              <a:t> aux </a:t>
            </a:r>
            <a:r>
              <a:rPr lang="en-GB" sz="6000" dirty="0" err="1" smtClean="0"/>
              <a:t>cartes</a:t>
            </a:r>
            <a:r>
              <a:rPr lang="en-GB" sz="6000" dirty="0" smtClean="0"/>
              <a:t> </a:t>
            </a:r>
            <a:r>
              <a:rPr lang="en-GB" sz="6000" dirty="0" err="1" smtClean="0"/>
              <a:t>dans</a:t>
            </a:r>
            <a:r>
              <a:rPr lang="en-GB" sz="6000" dirty="0" smtClean="0"/>
              <a:t> ma </a:t>
            </a:r>
            <a:r>
              <a:rPr lang="en-GB" sz="6000" dirty="0" err="1" smtClean="0"/>
              <a:t>chambre</a:t>
            </a:r>
            <a:endParaRPr lang="en-GB" sz="6000" dirty="0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-252413" y="1557338"/>
            <a:ext cx="7056438" cy="4525962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algn="ctr" eaLnBrk="1" hangingPunct="1">
              <a:buNone/>
            </a:pPr>
            <a:r>
              <a:rPr lang="en-GB" sz="6600" dirty="0" smtClean="0"/>
              <a:t>Je </a:t>
            </a:r>
            <a:r>
              <a:rPr lang="en-GB" sz="6600" dirty="0" err="1" smtClean="0">
                <a:solidFill>
                  <a:srgbClr val="FF0000"/>
                </a:solidFill>
              </a:rPr>
              <a:t>joue</a:t>
            </a:r>
            <a:r>
              <a:rPr lang="en-GB" sz="6600" dirty="0" smtClean="0">
                <a:solidFill>
                  <a:srgbClr val="FF0000"/>
                </a:solidFill>
              </a:rPr>
              <a:t> </a:t>
            </a:r>
            <a:r>
              <a:rPr lang="en-GB" sz="6600" dirty="0" smtClean="0"/>
              <a:t>aux </a:t>
            </a:r>
            <a:r>
              <a:rPr lang="en-GB" sz="6600" dirty="0" err="1" smtClean="0"/>
              <a:t>cartes</a:t>
            </a:r>
            <a:r>
              <a:rPr lang="en-GB" sz="6600" dirty="0" smtClean="0"/>
              <a:t> </a:t>
            </a:r>
            <a:r>
              <a:rPr lang="en-GB" sz="6600" dirty="0" err="1" smtClean="0"/>
              <a:t>dans</a:t>
            </a:r>
            <a:r>
              <a:rPr lang="en-GB" sz="6600" dirty="0" smtClean="0"/>
              <a:t> ma </a:t>
            </a:r>
            <a:r>
              <a:rPr lang="en-GB" sz="6600" dirty="0" err="1" smtClean="0"/>
              <a:t>chambre</a:t>
            </a:r>
            <a:endParaRPr lang="en-GB" sz="6600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63688" y="1700808"/>
            <a:ext cx="5180009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faux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31754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8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0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31764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31765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31766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31767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31768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644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2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  <p:bldP spid="317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86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You are going to take part in a sentence auction.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eaLnBrk="1" hangingPunct="1"/>
            <a:r>
              <a:rPr lang="en-GB" smtClean="0"/>
              <a:t>You will start with 100 points.</a:t>
            </a:r>
          </a:p>
          <a:p>
            <a:pPr eaLnBrk="1" hangingPunct="1"/>
            <a:r>
              <a:rPr lang="en-GB" smtClean="0"/>
              <a:t>You must decide if the sentences are </a:t>
            </a:r>
            <a:r>
              <a:rPr lang="en-GB" smtClean="0">
                <a:solidFill>
                  <a:srgbClr val="0070C0"/>
                </a:solidFill>
              </a:rPr>
              <a:t>correct</a:t>
            </a:r>
            <a:r>
              <a:rPr lang="en-GB" smtClean="0"/>
              <a:t> or </a:t>
            </a:r>
            <a:r>
              <a:rPr lang="en-GB" smtClean="0">
                <a:solidFill>
                  <a:srgbClr val="FF0000"/>
                </a:solidFill>
              </a:rPr>
              <a:t>incorrect</a:t>
            </a:r>
            <a:r>
              <a:rPr lang="en-GB" smtClean="0"/>
              <a:t>.</a:t>
            </a:r>
          </a:p>
          <a:p>
            <a:pPr eaLnBrk="1" hangingPunct="1"/>
            <a:r>
              <a:rPr lang="en-GB" smtClean="0"/>
              <a:t>You must bid points on how certain you are that the sentence is correct or incorrect.</a:t>
            </a:r>
          </a:p>
          <a:p>
            <a:pPr eaLnBrk="1" hangingPunct="1"/>
            <a:r>
              <a:rPr lang="en-GB" smtClean="0"/>
              <a:t>If you guess right then you win double the points. If you are wrong, the points are lost forever. </a:t>
            </a:r>
          </a:p>
          <a:p>
            <a:pPr eaLnBrk="1" hangingPunct="1">
              <a:lnSpc>
                <a:spcPct val="80000"/>
              </a:lnSpc>
            </a:pPr>
            <a:r>
              <a:rPr lang="en-GB" smtClean="0"/>
              <a:t>Winner = group with most points at the end.</a:t>
            </a:r>
            <a:endParaRPr lang="en-US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/>
            <a:endParaRPr lang="en-GB" smtClean="0"/>
          </a:p>
        </p:txBody>
      </p:sp>
      <p:pic>
        <p:nvPicPr>
          <p:cNvPr id="14339" name="Picture 2" descr="C:\Users\sharon\AppData\Local\Microsoft\Windows\Temporary Internet Files\Content.IE5\OP8LLAK5\MC90024164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765175"/>
            <a:ext cx="1258887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6000" dirty="0" smtClean="0"/>
              <a:t>18. Je </a:t>
            </a:r>
            <a:r>
              <a:rPr lang="en-GB" sz="6000" dirty="0" err="1" smtClean="0"/>
              <a:t>prépare</a:t>
            </a:r>
            <a:r>
              <a:rPr lang="en-GB" sz="6000" dirty="0" smtClean="0"/>
              <a:t> les </a:t>
            </a:r>
            <a:r>
              <a:rPr lang="en-GB" sz="6000" dirty="0" err="1" smtClean="0"/>
              <a:t>repas</a:t>
            </a:r>
            <a:endParaRPr lang="en-GB" sz="6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13985" y="1700808"/>
            <a:ext cx="487941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96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vrai</a:t>
            </a:r>
            <a:endParaRPr lang="en-US" sz="9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2771" name="Content Placeholder 4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32778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0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2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3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4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32788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32789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32790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32791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32792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769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765175"/>
            <a:ext cx="8229600" cy="1143000"/>
          </a:xfrm>
        </p:spPr>
        <p:txBody>
          <a:bodyPr/>
          <a:lstStyle/>
          <a:p>
            <a:pPr eaLnBrk="1" hangingPunct="1"/>
            <a:r>
              <a:rPr lang="en-GB" sz="5400" dirty="0" smtClean="0"/>
              <a:t>19. Mon </a:t>
            </a:r>
            <a:r>
              <a:rPr lang="en-GB" sz="5400" dirty="0" err="1" smtClean="0"/>
              <a:t>mère</a:t>
            </a:r>
            <a:r>
              <a:rPr lang="en-GB" sz="5400" dirty="0" smtClean="0"/>
              <a:t> fait la </a:t>
            </a:r>
            <a:r>
              <a:rPr lang="en-GB" sz="5400" dirty="0" err="1" smtClean="0"/>
              <a:t>vaisselle</a:t>
            </a:r>
            <a:endParaRPr lang="en-GB" sz="6000" dirty="0" smtClean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323528" y="2144701"/>
            <a:ext cx="7056438" cy="4525962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algn="ctr" eaLnBrk="1" hangingPunct="1">
              <a:buFont typeface="Arial" charset="0"/>
              <a:buNone/>
            </a:pPr>
            <a:r>
              <a:rPr lang="en-GB" sz="5400" dirty="0" smtClean="0">
                <a:solidFill>
                  <a:srgbClr val="FF0000"/>
                </a:solidFill>
              </a:rPr>
              <a:t>Ma</a:t>
            </a:r>
            <a:r>
              <a:rPr lang="en-GB" sz="5400" dirty="0" smtClean="0"/>
              <a:t> </a:t>
            </a:r>
            <a:r>
              <a:rPr lang="en-GB" sz="5400" dirty="0" err="1" smtClean="0"/>
              <a:t>mère</a:t>
            </a:r>
            <a:r>
              <a:rPr lang="en-GB" sz="5400" dirty="0" smtClean="0"/>
              <a:t> fait la </a:t>
            </a:r>
            <a:r>
              <a:rPr lang="en-GB" sz="5400" dirty="0" err="1" smtClean="0"/>
              <a:t>vaisselle</a:t>
            </a:r>
            <a:endParaRPr lang="en-GB" sz="5400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7664" y="2276872"/>
            <a:ext cx="5180009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faux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33802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5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6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7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8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33812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33813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33814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33815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33816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644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2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  <p:bldP spid="3379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41438"/>
            <a:ext cx="7524750" cy="2865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5400" dirty="0" smtClean="0"/>
              <a:t>20. </a:t>
            </a:r>
            <a:r>
              <a:rPr lang="en-GB" sz="5400" dirty="0" err="1" smtClean="0"/>
              <a:t>J’aime</a:t>
            </a:r>
            <a:r>
              <a:rPr lang="en-GB" sz="5400" dirty="0" smtClean="0"/>
              <a:t> </a:t>
            </a:r>
            <a:r>
              <a:rPr lang="en-GB" sz="5400" dirty="0" err="1" smtClean="0"/>
              <a:t>bien</a:t>
            </a:r>
            <a:r>
              <a:rPr lang="en-GB" sz="5400" dirty="0" smtClean="0"/>
              <a:t> aider à la </a:t>
            </a:r>
            <a:r>
              <a:rPr lang="en-GB" sz="5400" dirty="0" err="1" smtClean="0"/>
              <a:t>maison</a:t>
            </a:r>
            <a:endParaRPr lang="en-GB" sz="5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11560" y="5085184"/>
            <a:ext cx="487941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96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vrai</a:t>
            </a:r>
            <a:endParaRPr lang="en-US" sz="9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34825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6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7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8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9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0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1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34835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34836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34837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34838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34839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769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0" y="1412875"/>
            <a:ext cx="8229600" cy="1143000"/>
          </a:xfrm>
        </p:spPr>
        <p:txBody>
          <a:bodyPr/>
          <a:lstStyle/>
          <a:p>
            <a:pPr algn="l"/>
            <a:r>
              <a:rPr lang="en-US" sz="6600" smtClean="0"/>
              <a:t>Qui a gagné?</a:t>
            </a:r>
          </a:p>
        </p:txBody>
      </p:sp>
      <p:pic>
        <p:nvPicPr>
          <p:cNvPr id="35842" name="Picture 4" descr="C:\Users\sthomas\AppData\Local\Microsoft\Windows\Temporary Internet Files\Content.IE5\6K0V40QY\MP900341477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549275"/>
            <a:ext cx="345757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4005064"/>
            <a:ext cx="445506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Félicitations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dirty="0" smtClean="0"/>
              <a:t>1. </a:t>
            </a:r>
            <a:r>
              <a:rPr lang="en-GB" sz="6000" dirty="0" err="1" smtClean="0"/>
              <a:t>J’habite</a:t>
            </a:r>
            <a:r>
              <a:rPr lang="en-GB" sz="6000" dirty="0" smtClean="0"/>
              <a:t> à </a:t>
            </a:r>
            <a:r>
              <a:rPr lang="en-GB" sz="6000" dirty="0" err="1" smtClean="0"/>
              <a:t>bord</a:t>
            </a:r>
            <a:r>
              <a:rPr lang="en-GB" sz="6000" dirty="0" smtClean="0"/>
              <a:t> de la </a:t>
            </a:r>
            <a:r>
              <a:rPr lang="en-GB" sz="6000" dirty="0" err="1" smtClean="0"/>
              <a:t>mer</a:t>
            </a:r>
            <a:endParaRPr lang="en-GB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94525" cy="4525963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algn="ctr" eaLnBrk="1" hangingPunct="1">
              <a:buFont typeface="Arial" charset="0"/>
              <a:buNone/>
            </a:pPr>
            <a:r>
              <a:rPr lang="en-GB" sz="6600" dirty="0" err="1" smtClean="0"/>
              <a:t>J’habite</a:t>
            </a:r>
            <a:r>
              <a:rPr lang="en-GB" sz="6600" dirty="0" smtClean="0"/>
              <a:t> </a:t>
            </a:r>
            <a:r>
              <a:rPr lang="en-GB" sz="6600" dirty="0" smtClean="0">
                <a:solidFill>
                  <a:srgbClr val="FF0000"/>
                </a:solidFill>
              </a:rPr>
              <a:t>au </a:t>
            </a:r>
            <a:r>
              <a:rPr lang="en-GB" sz="6600" dirty="0" err="1" smtClean="0"/>
              <a:t>bord</a:t>
            </a:r>
            <a:r>
              <a:rPr lang="en-GB" sz="6600" dirty="0" smtClean="0"/>
              <a:t> de la </a:t>
            </a:r>
            <a:r>
              <a:rPr lang="en-GB" sz="6600" dirty="0" err="1" smtClean="0"/>
              <a:t>mer</a:t>
            </a:r>
            <a:endParaRPr lang="en-GB" sz="6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63688" y="1700808"/>
            <a:ext cx="5180009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faux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5370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15380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15381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15382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15383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15384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379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dirty="0" smtClean="0"/>
              <a:t>2. Pierre </a:t>
            </a:r>
            <a:r>
              <a:rPr lang="en-GB" sz="6000" dirty="0" err="1" smtClean="0"/>
              <a:t>habite</a:t>
            </a:r>
            <a:r>
              <a:rPr lang="en-GB" sz="6000" dirty="0" smtClean="0"/>
              <a:t> en </a:t>
            </a:r>
            <a:r>
              <a:rPr lang="en-GB" sz="6000" dirty="0" err="1" smtClean="0"/>
              <a:t>banlieue</a:t>
            </a:r>
            <a:endParaRPr lang="en-GB" sz="6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13985" y="1700808"/>
            <a:ext cx="487941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96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vrai</a:t>
            </a:r>
            <a:endParaRPr lang="en-US" sz="9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38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6394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16404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16405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16406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16407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16408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426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6000" dirty="0" smtClean="0"/>
              <a:t>3. </a:t>
            </a:r>
            <a:r>
              <a:rPr lang="en-GB" sz="6000" dirty="0" err="1" smtClean="0"/>
              <a:t>J’aime</a:t>
            </a:r>
            <a:r>
              <a:rPr lang="en-GB" sz="6000" dirty="0" smtClean="0"/>
              <a:t> </a:t>
            </a:r>
            <a:r>
              <a:rPr lang="en-GB" sz="6000" dirty="0" err="1" smtClean="0"/>
              <a:t>ou</a:t>
            </a:r>
            <a:r>
              <a:rPr lang="en-GB" sz="6000" dirty="0" smtClean="0"/>
              <a:t> </a:t>
            </a:r>
            <a:r>
              <a:rPr lang="en-GB" sz="6000" dirty="0" err="1" smtClean="0"/>
              <a:t>j’habite</a:t>
            </a:r>
            <a:endParaRPr lang="en-GB" sz="6000" dirty="0" smtClean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91288" cy="4525963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algn="ctr" eaLnBrk="1" hangingPunct="1">
              <a:buNone/>
            </a:pPr>
            <a:r>
              <a:rPr lang="en-GB" sz="6600" dirty="0" err="1"/>
              <a:t>J’aime</a:t>
            </a:r>
            <a:r>
              <a:rPr lang="en-GB" sz="6600" dirty="0"/>
              <a:t> </a:t>
            </a:r>
            <a:r>
              <a:rPr lang="en-GB" sz="6600" dirty="0" err="1" smtClean="0">
                <a:solidFill>
                  <a:srgbClr val="FF0000"/>
                </a:solidFill>
              </a:rPr>
              <a:t>où</a:t>
            </a:r>
            <a:r>
              <a:rPr lang="en-GB" sz="6600" dirty="0" smtClean="0"/>
              <a:t> </a:t>
            </a:r>
            <a:r>
              <a:rPr lang="en-GB" sz="6600" dirty="0" err="1" smtClean="0"/>
              <a:t>j’habite</a:t>
            </a:r>
            <a:endParaRPr lang="en-GB" sz="6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63688" y="1700808"/>
            <a:ext cx="5180009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faux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7418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17428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17429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17430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17431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17432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472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3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dirty="0" smtClean="0"/>
              <a:t>4. Nous </a:t>
            </a:r>
            <a:r>
              <a:rPr lang="en-GB" sz="6000" dirty="0" err="1" smtClean="0"/>
              <a:t>avons</a:t>
            </a:r>
            <a:r>
              <a:rPr lang="en-GB" sz="6000" dirty="0" smtClean="0"/>
              <a:t> </a:t>
            </a:r>
            <a:r>
              <a:rPr lang="en-GB" sz="6000" dirty="0" err="1" smtClean="0"/>
              <a:t>une</a:t>
            </a:r>
            <a:r>
              <a:rPr lang="en-GB" sz="6000" dirty="0" smtClean="0"/>
              <a:t> grand </a:t>
            </a:r>
            <a:r>
              <a:rPr lang="en-GB" sz="6000" dirty="0" err="1" smtClean="0"/>
              <a:t>appartement</a:t>
            </a:r>
            <a:endParaRPr lang="en-GB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35750" cy="4525963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algn="ctr" eaLnBrk="1" hangingPunct="1">
              <a:buFont typeface="Arial" charset="0"/>
              <a:buNone/>
            </a:pPr>
            <a:r>
              <a:rPr lang="en-GB" sz="6600" dirty="0" smtClean="0"/>
              <a:t>Nous </a:t>
            </a:r>
            <a:r>
              <a:rPr lang="en-GB" sz="6600" dirty="0" err="1" smtClean="0"/>
              <a:t>avons</a:t>
            </a:r>
            <a:r>
              <a:rPr lang="en-GB" sz="6600" dirty="0" smtClean="0"/>
              <a:t> </a:t>
            </a:r>
            <a:r>
              <a:rPr lang="en-GB" sz="6600" dirty="0" smtClean="0">
                <a:solidFill>
                  <a:srgbClr val="FF0000"/>
                </a:solidFill>
              </a:rPr>
              <a:t>un</a:t>
            </a:r>
            <a:r>
              <a:rPr lang="en-GB" sz="6600" dirty="0" smtClean="0"/>
              <a:t> grand </a:t>
            </a:r>
            <a:r>
              <a:rPr lang="en-GB" sz="6600" dirty="0" err="1" smtClean="0"/>
              <a:t>appartement</a:t>
            </a:r>
            <a:endParaRPr lang="en-GB" sz="6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63688" y="1700808"/>
            <a:ext cx="5180009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faux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8442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18452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18453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18454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18455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18456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519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3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6000" dirty="0" smtClean="0"/>
              <a:t>5. </a:t>
            </a:r>
            <a:r>
              <a:rPr lang="en-GB" sz="6000" dirty="0" err="1" smtClean="0"/>
              <a:t>Près</a:t>
            </a:r>
            <a:r>
              <a:rPr lang="en-GB" sz="6000" dirty="0" smtClean="0"/>
              <a:t> de la </a:t>
            </a:r>
            <a:r>
              <a:rPr lang="en-GB" sz="6000" dirty="0" err="1" smtClean="0"/>
              <a:t>gare</a:t>
            </a:r>
            <a:endParaRPr lang="en-GB" sz="6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13985" y="1700808"/>
            <a:ext cx="487941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96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vrai</a:t>
            </a:r>
            <a:endParaRPr lang="en-US" sz="9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9466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19476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19477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19478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19479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19480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551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6000" dirty="0" smtClean="0"/>
              <a:t>6. Loin du </a:t>
            </a:r>
            <a:r>
              <a:rPr lang="en-GB" sz="6000" dirty="0" err="1" smtClean="0"/>
              <a:t>église</a:t>
            </a:r>
            <a:endParaRPr lang="en-GB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91288" cy="4525963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algn="ctr" eaLnBrk="1" hangingPunct="1">
              <a:buFont typeface="Arial" charset="0"/>
              <a:buNone/>
            </a:pPr>
            <a:r>
              <a:rPr lang="en-GB" sz="6600" dirty="0" smtClean="0"/>
              <a:t>Loin </a:t>
            </a:r>
            <a:r>
              <a:rPr lang="en-GB" sz="6600" dirty="0" smtClean="0">
                <a:solidFill>
                  <a:srgbClr val="FF0000"/>
                </a:solidFill>
              </a:rPr>
              <a:t>de </a:t>
            </a:r>
            <a:r>
              <a:rPr lang="en-GB" sz="6600" dirty="0" err="1" smtClean="0">
                <a:solidFill>
                  <a:srgbClr val="FF0000"/>
                </a:solidFill>
              </a:rPr>
              <a:t>l’</a:t>
            </a:r>
            <a:r>
              <a:rPr lang="en-GB" sz="6600" dirty="0" err="1" smtClean="0"/>
              <a:t>église</a:t>
            </a:r>
            <a:endParaRPr lang="en-GB" sz="6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63688" y="1700808"/>
            <a:ext cx="5180009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faux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0490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20500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20501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20502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20503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20504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597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3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dirty="0" smtClean="0"/>
              <a:t>7. Il </a:t>
            </a:r>
            <a:r>
              <a:rPr lang="en-GB" sz="6000" dirty="0" err="1" smtClean="0"/>
              <a:t>ya</a:t>
            </a:r>
            <a:r>
              <a:rPr lang="en-GB" sz="6000" dirty="0" smtClean="0"/>
              <a:t> </a:t>
            </a:r>
            <a:r>
              <a:rPr lang="en-GB" sz="6000" dirty="0" err="1" smtClean="0"/>
              <a:t>une</a:t>
            </a:r>
            <a:r>
              <a:rPr lang="en-GB" sz="6000" dirty="0" smtClean="0"/>
              <a:t> </a:t>
            </a:r>
            <a:r>
              <a:rPr lang="en-GB" sz="6000" dirty="0" err="1" smtClean="0"/>
              <a:t>boucherie</a:t>
            </a:r>
            <a:endParaRPr lang="en-GB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2413" y="1557338"/>
            <a:ext cx="7056438" cy="4525962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algn="ctr" eaLnBrk="1" hangingPunct="1">
              <a:buFont typeface="Arial" charset="0"/>
              <a:buNone/>
            </a:pPr>
            <a:r>
              <a:rPr lang="en-GB" sz="6600" dirty="0" smtClean="0"/>
              <a:t>Il</a:t>
            </a:r>
            <a:r>
              <a:rPr lang="en-GB" sz="6600" dirty="0" smtClean="0">
                <a:solidFill>
                  <a:srgbClr val="FF0000"/>
                </a:solidFill>
              </a:rPr>
              <a:t> y a  </a:t>
            </a:r>
            <a:r>
              <a:rPr lang="en-GB" sz="6600" dirty="0" err="1" smtClean="0"/>
              <a:t>une</a:t>
            </a:r>
            <a:r>
              <a:rPr lang="en-GB" sz="6600" dirty="0" smtClean="0"/>
              <a:t> </a:t>
            </a:r>
            <a:r>
              <a:rPr lang="en-GB" sz="6600" dirty="0" err="1" smtClean="0"/>
              <a:t>boucherie</a:t>
            </a:r>
            <a:endParaRPr lang="en-GB" sz="6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63688" y="1700808"/>
            <a:ext cx="5180009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C’est</a:t>
            </a:r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faux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48" y="2786058"/>
            <a:ext cx="500066" cy="364333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8148" y="2786058"/>
            <a:ext cx="503238" cy="36004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harsh" dir="t"/>
          </a:scene3d>
          <a:sp3d>
            <a:bevelT w="152400" h="50800" prst="softRound"/>
            <a:bevelB/>
          </a:sp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1514" name="Line 4"/>
          <p:cNvSpPr>
            <a:spLocks noChangeShapeType="1"/>
          </p:cNvSpPr>
          <p:nvPr/>
        </p:nvSpPr>
        <p:spPr bwMode="auto">
          <a:xfrm>
            <a:off x="8496300" y="2786063"/>
            <a:ext cx="0" cy="360045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Line 5"/>
          <p:cNvSpPr>
            <a:spLocks noChangeShapeType="1"/>
          </p:cNvSpPr>
          <p:nvPr/>
        </p:nvSpPr>
        <p:spPr bwMode="auto">
          <a:xfrm>
            <a:off x="8496300" y="54514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Line 6"/>
          <p:cNvSpPr>
            <a:spLocks noChangeShapeType="1"/>
          </p:cNvSpPr>
          <p:nvPr/>
        </p:nvSpPr>
        <p:spPr bwMode="auto">
          <a:xfrm>
            <a:off x="8496300" y="37226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Line 7"/>
          <p:cNvSpPr>
            <a:spLocks noChangeShapeType="1"/>
          </p:cNvSpPr>
          <p:nvPr/>
        </p:nvSpPr>
        <p:spPr bwMode="auto">
          <a:xfrm>
            <a:off x="8496300" y="278606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Line 8"/>
          <p:cNvSpPr>
            <a:spLocks noChangeShapeType="1"/>
          </p:cNvSpPr>
          <p:nvPr/>
        </p:nvSpPr>
        <p:spPr bwMode="auto">
          <a:xfrm>
            <a:off x="8496300" y="458628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Line 9"/>
          <p:cNvSpPr>
            <a:spLocks noChangeShapeType="1"/>
          </p:cNvSpPr>
          <p:nvPr/>
        </p:nvSpPr>
        <p:spPr bwMode="auto">
          <a:xfrm>
            <a:off x="8496300" y="6386513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Text Box 10"/>
          <p:cNvSpPr txBox="1">
            <a:spLocks noChangeArrowheads="1"/>
          </p:cNvSpPr>
          <p:nvPr/>
        </p:nvSpPr>
        <p:spPr bwMode="auto">
          <a:xfrm>
            <a:off x="7704138" y="2357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60 Seconds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34" y="1928802"/>
            <a:ext cx="1370043" cy="431799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/>
              <a:t>Start Timer</a:t>
            </a:r>
          </a:p>
        </p:txBody>
      </p:sp>
      <p:sp>
        <p:nvSpPr>
          <p:cNvPr id="21524" name="Text Box 12"/>
          <p:cNvSpPr txBox="1">
            <a:spLocks noChangeArrowheads="1"/>
          </p:cNvSpPr>
          <p:nvPr/>
        </p:nvSpPr>
        <p:spPr bwMode="auto">
          <a:xfrm>
            <a:off x="8712200" y="26431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60</a:t>
            </a:r>
          </a:p>
        </p:txBody>
      </p:sp>
      <p:sp>
        <p:nvSpPr>
          <p:cNvPr id="21525" name="Text Box 13"/>
          <p:cNvSpPr txBox="1">
            <a:spLocks noChangeArrowheads="1"/>
          </p:cNvSpPr>
          <p:nvPr/>
        </p:nvSpPr>
        <p:spPr bwMode="auto">
          <a:xfrm>
            <a:off x="8712200" y="52355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15</a:t>
            </a:r>
          </a:p>
        </p:txBody>
      </p:sp>
      <p:sp>
        <p:nvSpPr>
          <p:cNvPr id="21526" name="Text Box 14"/>
          <p:cNvSpPr txBox="1">
            <a:spLocks noChangeArrowheads="1"/>
          </p:cNvSpPr>
          <p:nvPr/>
        </p:nvSpPr>
        <p:spPr bwMode="auto">
          <a:xfrm>
            <a:off x="8712200" y="61706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0</a:t>
            </a:r>
          </a:p>
        </p:txBody>
      </p:sp>
      <p:sp>
        <p:nvSpPr>
          <p:cNvPr id="21527" name="Text Box 15"/>
          <p:cNvSpPr txBox="1">
            <a:spLocks noChangeArrowheads="1"/>
          </p:cNvSpPr>
          <p:nvPr/>
        </p:nvSpPr>
        <p:spPr bwMode="auto">
          <a:xfrm>
            <a:off x="8712200" y="3578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45</a:t>
            </a:r>
          </a:p>
        </p:txBody>
      </p:sp>
      <p:sp>
        <p:nvSpPr>
          <p:cNvPr id="21528" name="Text Box 16"/>
          <p:cNvSpPr txBox="1">
            <a:spLocks noChangeArrowheads="1"/>
          </p:cNvSpPr>
          <p:nvPr/>
        </p:nvSpPr>
        <p:spPr bwMode="auto">
          <a:xfrm>
            <a:off x="8712200" y="4443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30</a:t>
            </a:r>
          </a:p>
        </p:txBody>
      </p:sp>
      <p:pic>
        <p:nvPicPr>
          <p:cNvPr id="20" name="MSj02644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3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460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508</Words>
  <Application>Microsoft Office PowerPoint</Application>
  <PresentationFormat>On-screen Show (4:3)</PresentationFormat>
  <Paragraphs>247</Paragraphs>
  <Slides>23</Slides>
  <Notes>0</Notes>
  <HiddenSlides>0</HiddenSlides>
  <MMClips>20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vrai       ou     faux? </vt:lpstr>
      <vt:lpstr>You are going to take part in a sentence auction.</vt:lpstr>
      <vt:lpstr>1. J’habite à bord de la mer</vt:lpstr>
      <vt:lpstr>2. Pierre habite en banlieue</vt:lpstr>
      <vt:lpstr>3. J’aime ou j’habite</vt:lpstr>
      <vt:lpstr>4. Nous avons une grand appartement</vt:lpstr>
      <vt:lpstr>5. Près de la gare</vt:lpstr>
      <vt:lpstr>6. Loin du église</vt:lpstr>
      <vt:lpstr>7. Il ya une boucherie</vt:lpstr>
      <vt:lpstr>8. Il n’y a pas de bibliothèque</vt:lpstr>
      <vt:lpstr>9. Il y a une jardin autour de la maison</vt:lpstr>
      <vt:lpstr>10. J’habite au troisième étage</vt:lpstr>
      <vt:lpstr>11. Nous avez un balcon</vt:lpstr>
      <vt:lpstr>12. La salle de bain</vt:lpstr>
      <vt:lpstr>13. Au rez-de-chausséé</vt:lpstr>
      <vt:lpstr>14. Au premier étage, nous avons une douche</vt:lpstr>
      <vt:lpstr>15. J’ai un grand lit</vt:lpstr>
      <vt:lpstr>16. La commode est en face du fenêtre</vt:lpstr>
      <vt:lpstr>17. Je jou aux cartes dans ma chambre</vt:lpstr>
      <vt:lpstr>18. Je prépare les repas</vt:lpstr>
      <vt:lpstr>19. Mon mère fait la vaisselle</vt:lpstr>
      <vt:lpstr>20. J’aime bien aider à la maison</vt:lpstr>
      <vt:lpstr>Qui a gagné?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C’est vrai ou faux?</dc:title>
  <dc:creator>sharon</dc:creator>
  <cp:lastModifiedBy>Catherine McCrea</cp:lastModifiedBy>
  <cp:revision>15</cp:revision>
  <dcterms:created xsi:type="dcterms:W3CDTF">2011-05-09T18:16:32Z</dcterms:created>
  <dcterms:modified xsi:type="dcterms:W3CDTF">2017-06-02T13:00:36Z</dcterms:modified>
</cp:coreProperties>
</file>