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
  </p:notesMasterIdLst>
  <p:handoutMasterIdLst>
    <p:handoutMasterId r:id="rId9"/>
  </p:handoutMasterIdLst>
  <p:sldIdLst>
    <p:sldId id="257" r:id="rId5"/>
    <p:sldId id="258" r:id="rId6"/>
    <p:sldId id="259" r:id="rId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4660"/>
  </p:normalViewPr>
  <p:slideViewPr>
    <p:cSldViewPr>
      <p:cViewPr>
        <p:scale>
          <a:sx n="76" d="100"/>
          <a:sy n="76" d="100"/>
        </p:scale>
        <p:origin x="-116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03391FC-99B9-4481-A80F-3B050A439769}" type="datetimeFigureOut">
              <a:rPr lang="en-GB" smtClean="0"/>
              <a:t>25/01/2022</a:t>
            </a:fld>
            <a:endParaRPr lang="en-GB"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024E2ED2-0162-474D-9875-CE690DA3753C}" type="slidenum">
              <a:rPr lang="en-GB" smtClean="0"/>
              <a:t>‹#›</a:t>
            </a:fld>
            <a:endParaRPr lang="en-GB" dirty="0"/>
          </a:p>
        </p:txBody>
      </p:sp>
    </p:spTree>
    <p:extLst>
      <p:ext uri="{BB962C8B-B14F-4D97-AF65-F5344CB8AC3E}">
        <p14:creationId xmlns:p14="http://schemas.microsoft.com/office/powerpoint/2010/main" val="3163303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8BCFC9F7-7F88-4C64-B0CC-077C806D2859}" type="datetimeFigureOut">
              <a:rPr lang="en-GB" smtClean="0"/>
              <a:t>25/01/2022</a:t>
            </a:fld>
            <a:endParaRPr lang="en-GB"/>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A114B5F3-5892-423F-8EB9-3B2BAE0B067B}" type="slidenum">
              <a:rPr lang="en-GB" smtClean="0"/>
              <a:t>‹#›</a:t>
            </a:fld>
            <a:endParaRPr lang="en-GB"/>
          </a:p>
        </p:txBody>
      </p:sp>
    </p:spTree>
    <p:extLst>
      <p:ext uri="{BB962C8B-B14F-4D97-AF65-F5344CB8AC3E}">
        <p14:creationId xmlns:p14="http://schemas.microsoft.com/office/powerpoint/2010/main" val="2582034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26988"/>
            <a:ext cx="9144000" cy="6884988"/>
          </a:xfrm>
          <a:prstGeom prst="rect">
            <a:avLst/>
          </a:prstGeom>
          <a:gradFill rotWithShape="1">
            <a:gsLst>
              <a:gs pos="0">
                <a:srgbClr val="CCECFF"/>
              </a:gs>
              <a:gs pos="100000">
                <a:schemeClr val="bg1"/>
              </a:gs>
            </a:gsLst>
            <a:lin ang="5400000" scaled="1"/>
          </a:gradFill>
          <a:ln w="9525">
            <a:solidFill>
              <a:schemeClr val="tx1"/>
            </a:solidFill>
            <a:miter lim="800000"/>
            <a:headEnd/>
            <a:tailEn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5" name="Rectangle 6"/>
          <p:cNvSpPr/>
          <p:nvPr userDrawn="1"/>
        </p:nvSpPr>
        <p:spPr>
          <a:xfrm>
            <a:off x="0" y="6669088"/>
            <a:ext cx="9144000"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6" name="Rectangle 7"/>
          <p:cNvSpPr/>
          <p:nvPr userDrawn="1"/>
        </p:nvSpPr>
        <p:spPr>
          <a:xfrm>
            <a:off x="0" y="6453188"/>
            <a:ext cx="9144000" cy="7143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pic>
        <p:nvPicPr>
          <p:cNvPr id="7" name="Picture 3" descr="Badge[1]"/>
          <p:cNvPicPr preferRelativeResize="0">
            <a:picLocks noChangeArrowheads="1"/>
          </p:cNvPicPr>
          <p:nvPr userDrawn="1"/>
        </p:nvPicPr>
        <p:blipFill>
          <a:blip r:embed="rId2"/>
          <a:srcRect/>
          <a:stretch>
            <a:fillRect/>
          </a:stretch>
        </p:blipFill>
        <p:spPr bwMode="auto">
          <a:xfrm>
            <a:off x="7812088" y="6175375"/>
            <a:ext cx="577850" cy="682625"/>
          </a:xfrm>
          <a:prstGeom prst="rect">
            <a:avLst/>
          </a:prstGeom>
          <a:noFill/>
          <a:ln w="0" algn="in">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Date Placeholder 3"/>
          <p:cNvSpPr>
            <a:spLocks noGrp="1"/>
          </p:cNvSpPr>
          <p:nvPr>
            <p:ph type="dt" sz="half" idx="10"/>
          </p:nvPr>
        </p:nvSpPr>
        <p:spPr/>
        <p:txBody>
          <a:bodyPr/>
          <a:lstStyle>
            <a:lvl1pPr>
              <a:defRPr/>
            </a:lvl1pPr>
          </a:lstStyle>
          <a:p>
            <a:pPr>
              <a:defRPr/>
            </a:pPr>
            <a:fld id="{AE06AEC1-EED2-4350-B92B-6E193D6DA2F1}" type="datetimeFigureOut">
              <a:rPr lang="en-GB">
                <a:solidFill>
                  <a:prstClr val="black">
                    <a:tint val="75000"/>
                  </a:prstClr>
                </a:solidFill>
              </a:rPr>
              <a:pPr>
                <a:defRPr/>
              </a:pPr>
              <a:t>25/01/2022</a:t>
            </a:fld>
            <a:endParaRPr lang="en-GB" dirty="0">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1D099B1F-2B79-4649-B2CC-1A1969CCE82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99117673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F3D32DC-6F9B-4A5F-97BC-F1DAC098D038}" type="datetimeFigureOut">
              <a:rPr lang="en-GB">
                <a:solidFill>
                  <a:prstClr val="black">
                    <a:tint val="75000"/>
                  </a:prstClr>
                </a:solidFill>
              </a:rPr>
              <a:pPr>
                <a:defRPr/>
              </a:pPr>
              <a:t>25/01/2022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BE0C03-29E2-42C6-9039-176096378F25}"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454091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96BA380-7606-4C2D-9A93-C20BA264C53A}" type="datetimeFigureOut">
              <a:rPr lang="en-GB">
                <a:solidFill>
                  <a:prstClr val="black">
                    <a:tint val="75000"/>
                  </a:prstClr>
                </a:solidFill>
              </a:rPr>
              <a:pPr>
                <a:defRPr/>
              </a:pPr>
              <a:t>25/01/2022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CC8643-DBB4-480A-AF56-74F0926FBE26}"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00165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273440F-2E5C-4BB3-880B-D1CFFA5A7AF4}" type="datetimeFigureOut">
              <a:rPr lang="en-GB">
                <a:solidFill>
                  <a:prstClr val="black">
                    <a:tint val="75000"/>
                  </a:prstClr>
                </a:solidFill>
              </a:rPr>
              <a:pPr>
                <a:defRPr/>
              </a:pPr>
              <a:t>25/01/2022</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CC74EED-2D26-45D9-930A-9EDF7B6436B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025544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233C012-2ABE-4AEB-82E4-2CE690F98299}" type="datetimeFigureOut">
              <a:rPr lang="en-GB">
                <a:solidFill>
                  <a:prstClr val="black">
                    <a:tint val="75000"/>
                  </a:prstClr>
                </a:solidFill>
              </a:rPr>
              <a:pPr>
                <a:defRPr/>
              </a:pPr>
              <a:t>25/01/2022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7C7500-D214-471B-9F56-8104B8DBD231}"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02965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53B9D55-9976-45E8-9879-116C69111832}" type="datetimeFigureOut">
              <a:rPr lang="en-GB">
                <a:solidFill>
                  <a:prstClr val="black">
                    <a:tint val="75000"/>
                  </a:prstClr>
                </a:solidFill>
              </a:rPr>
              <a:pPr>
                <a:defRPr/>
              </a:pPr>
              <a:t>25/01/2022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539AEC-8849-4461-AAC7-D1B0C48BE56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757391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52C41D99-9450-43E8-876E-E3EE9B1D9E09}" type="datetimeFigureOut">
              <a:rPr lang="en-GB">
                <a:solidFill>
                  <a:prstClr val="black">
                    <a:tint val="75000"/>
                  </a:prstClr>
                </a:solidFill>
              </a:rPr>
              <a:pPr>
                <a:defRPr/>
              </a:pPr>
              <a:t>25/01/2022</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716695-B693-4E46-851C-50384FCF8991}"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40987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B0A00824-D0F8-44B2-BCB0-BD50865ABA3B}" type="datetimeFigureOut">
              <a:rPr lang="en-GB">
                <a:solidFill>
                  <a:prstClr val="black">
                    <a:tint val="75000"/>
                  </a:prstClr>
                </a:solidFill>
              </a:rPr>
              <a:pPr>
                <a:defRPr/>
              </a:pPr>
              <a:t>25/01/2022</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B7B2CE2-EB97-4E5F-B6D1-7517278D16C9}"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3580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0777A30-C169-4212-B461-F6277BFC5206}" type="datetimeFigureOut">
              <a:rPr lang="en-GB">
                <a:solidFill>
                  <a:prstClr val="black">
                    <a:tint val="75000"/>
                  </a:prstClr>
                </a:solidFill>
              </a:rPr>
              <a:pPr>
                <a:defRPr/>
              </a:pPr>
              <a:t>25/01/2022</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361761-3C6E-4CE9-A76A-977936190EAB}"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2855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6555DE6-B40A-4A79-B747-B999C321CF9E}" type="datetimeFigureOut">
              <a:rPr lang="en-GB">
                <a:solidFill>
                  <a:prstClr val="black">
                    <a:tint val="75000"/>
                  </a:prstClr>
                </a:solidFill>
              </a:rPr>
              <a:pPr>
                <a:defRPr/>
              </a:pPr>
              <a:t>25/01/2022</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0795D5F-7A16-47D0-900A-816742FBE8CC}"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822867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9FDBC2-0526-4740-9EA1-06CBD5A46EC3}" type="datetimeFigureOut">
              <a:rPr lang="en-GB">
                <a:solidFill>
                  <a:prstClr val="black">
                    <a:tint val="75000"/>
                  </a:prstClr>
                </a:solidFill>
              </a:rPr>
              <a:pPr>
                <a:defRPr/>
              </a:pPr>
              <a:t>25/01/2022</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41B6DA1-A8B1-4446-BF53-5F26A33CD36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63714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12ECC6B-D5F5-43E3-8E7A-C9D2573B3534}" type="datetimeFigureOut">
              <a:rPr lang="en-GB">
                <a:solidFill>
                  <a:prstClr val="black">
                    <a:tint val="75000"/>
                  </a:prstClr>
                </a:solidFill>
              </a:rPr>
              <a:pPr>
                <a:defRPr/>
              </a:pPr>
              <a:t>25/01/2022</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7851E9-D690-431D-9BCE-CEBEC437EDC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63019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4" name="Rectangle 10"/>
          <p:cNvSpPr>
            <a:spLocks noChangeArrowheads="1"/>
          </p:cNvSpPr>
          <p:nvPr userDrawn="1"/>
        </p:nvSpPr>
        <p:spPr bwMode="auto">
          <a:xfrm>
            <a:off x="0" y="0"/>
            <a:ext cx="9144000" cy="6858000"/>
          </a:xfrm>
          <a:prstGeom prst="rect">
            <a:avLst/>
          </a:prstGeom>
          <a:gradFill rotWithShape="1">
            <a:gsLst>
              <a:gs pos="0">
                <a:srgbClr val="CCECFF"/>
              </a:gs>
              <a:gs pos="100000">
                <a:schemeClr val="bg1"/>
              </a:gs>
            </a:gsLst>
            <a:lin ang="5400000" scaled="1"/>
          </a:gradFill>
          <a:ln w="9525">
            <a:solidFill>
              <a:schemeClr val="tx1"/>
            </a:solidFill>
            <a:miter lim="800000"/>
            <a:headEnd/>
            <a:tailEn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9390122-FA8D-4E19-8D03-903B19627739}" type="datetimeFigureOut">
              <a:rPr lang="en-GB">
                <a:solidFill>
                  <a:prstClr val="black">
                    <a:tint val="75000"/>
                  </a:prstClr>
                </a:solidFill>
              </a:rPr>
              <a:pPr>
                <a:defRPr/>
              </a:pPr>
              <a:t>25/01/2022</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85D90CE-86C2-459C-8855-F4A7F508FCC8}" type="slidenum">
              <a:rPr lang="en-GB">
                <a:solidFill>
                  <a:prstClr val="black">
                    <a:tint val="75000"/>
                  </a:prstClr>
                </a:solidFill>
              </a:rPr>
              <a:pPr>
                <a:defRPr/>
              </a:pPr>
              <a:t>‹#›</a:t>
            </a:fld>
            <a:endParaRPr lang="en-GB" dirty="0">
              <a:solidFill>
                <a:prstClr val="black">
                  <a:tint val="75000"/>
                </a:prstClr>
              </a:solidFill>
            </a:endParaRPr>
          </a:p>
        </p:txBody>
      </p:sp>
      <p:sp>
        <p:nvSpPr>
          <p:cNvPr id="7" name="Rectangle 6"/>
          <p:cNvSpPr/>
          <p:nvPr userDrawn="1"/>
        </p:nvSpPr>
        <p:spPr>
          <a:xfrm>
            <a:off x="0" y="6669088"/>
            <a:ext cx="9144000"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8" name="Rectangle 7"/>
          <p:cNvSpPr/>
          <p:nvPr userDrawn="1"/>
        </p:nvSpPr>
        <p:spPr>
          <a:xfrm>
            <a:off x="0" y="6453188"/>
            <a:ext cx="9144000" cy="7143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pic>
        <p:nvPicPr>
          <p:cNvPr id="2" name="Picture 3" descr="Badge[1]"/>
          <p:cNvPicPr preferRelativeResize="0">
            <a:picLocks noChangeArrowheads="1"/>
          </p:cNvPicPr>
          <p:nvPr userDrawn="1"/>
        </p:nvPicPr>
        <p:blipFill>
          <a:blip r:embed="rId14"/>
          <a:srcRect/>
          <a:stretch>
            <a:fillRect/>
          </a:stretch>
        </p:blipFill>
        <p:spPr bwMode="auto">
          <a:xfrm>
            <a:off x="7812088" y="6175375"/>
            <a:ext cx="577850" cy="682625"/>
          </a:xfrm>
          <a:prstGeom prst="rect">
            <a:avLst/>
          </a:prstGeom>
          <a:noFill/>
          <a:ln w="0" algn="in">
            <a:noFill/>
            <a:miter lim="800000"/>
            <a:headEnd/>
            <a:tailEnd/>
          </a:ln>
        </p:spPr>
      </p:pic>
    </p:spTree>
    <p:extLst>
      <p:ext uri="{BB962C8B-B14F-4D97-AF65-F5344CB8AC3E}">
        <p14:creationId xmlns:p14="http://schemas.microsoft.com/office/powerpoint/2010/main" val="992618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h2ptmqhucD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134" y="2884939"/>
            <a:ext cx="1638576" cy="872144"/>
          </a:xfrm>
          <a:prstGeom prst="rect">
            <a:avLst/>
          </a:prstGeom>
        </p:spPr>
      </p:pic>
      <p:sp>
        <p:nvSpPr>
          <p:cNvPr id="2" name="TextBox 1"/>
          <p:cNvSpPr txBox="1"/>
          <p:nvPr/>
        </p:nvSpPr>
        <p:spPr>
          <a:xfrm>
            <a:off x="175171" y="-39376"/>
            <a:ext cx="9252520" cy="461665"/>
          </a:xfrm>
          <a:prstGeom prst="rect">
            <a:avLst/>
          </a:prstGeom>
          <a:noFill/>
        </p:spPr>
        <p:txBody>
          <a:bodyPr wrap="square" rtlCol="0">
            <a:spAutoFit/>
          </a:bodyPr>
          <a:lstStyle/>
          <a:p>
            <a:r>
              <a:rPr lang="en-GB" sz="2400" b="1" i="1" u="sng" dirty="0" smtClean="0">
                <a:solidFill>
                  <a:srgbClr val="990000"/>
                </a:solidFill>
              </a:rPr>
              <a:t>Wednesday 26</a:t>
            </a:r>
            <a:r>
              <a:rPr lang="en-GB" sz="2400" b="1" i="1" u="sng" baseline="30000" dirty="0" smtClean="0">
                <a:solidFill>
                  <a:srgbClr val="990000"/>
                </a:solidFill>
              </a:rPr>
              <a:t>th</a:t>
            </a:r>
            <a:r>
              <a:rPr lang="en-GB" sz="2400" b="1" i="1" u="sng" dirty="0" smtClean="0">
                <a:solidFill>
                  <a:srgbClr val="990000"/>
                </a:solidFill>
              </a:rPr>
              <a:t> January 2022: A World Day of Prayer For Ukraine</a:t>
            </a:r>
            <a:endParaRPr lang="en-GB" sz="2400" b="1" i="1" u="sng" dirty="0">
              <a:solidFill>
                <a:srgbClr val="990000"/>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134" y="3871703"/>
            <a:ext cx="1624784" cy="101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5228" y="1409999"/>
            <a:ext cx="3804676" cy="328890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135" y="1786926"/>
            <a:ext cx="1624784" cy="974871"/>
          </a:xfrm>
          <a:prstGeom prst="rect">
            <a:avLst/>
          </a:prstGeom>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8049" y="4002475"/>
            <a:ext cx="1748214" cy="87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9909" y="2737989"/>
            <a:ext cx="1748214" cy="1166045"/>
          </a:xfrm>
          <a:prstGeom prst="rect">
            <a:avLst/>
          </a:prstGeom>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8049" y="1502672"/>
            <a:ext cx="1711394" cy="114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58049" y="4941168"/>
            <a:ext cx="1711394" cy="1138144"/>
          </a:xfrm>
          <a:prstGeom prst="rect">
            <a:avLst/>
          </a:prstGeom>
        </p:spPr>
      </p:pic>
      <p:pic>
        <p:nvPicPr>
          <p:cNvPr id="1032"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73690" y="4962413"/>
            <a:ext cx="1619672" cy="111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22082" y="4941169"/>
            <a:ext cx="2023366" cy="1138144"/>
          </a:xfrm>
          <a:prstGeom prst="rect">
            <a:avLst/>
          </a:prstGeom>
        </p:spPr>
      </p:pic>
      <p:pic>
        <p:nvPicPr>
          <p:cNvPr id="1033"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1452" y="5032097"/>
            <a:ext cx="2036466" cy="1060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0135" y="524312"/>
            <a:ext cx="1665222" cy="1110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39910" y="533403"/>
            <a:ext cx="1748214" cy="91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54749" y="524312"/>
            <a:ext cx="1355935" cy="83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77752" y="510422"/>
            <a:ext cx="1443859" cy="825331"/>
          </a:xfrm>
          <a:prstGeom prst="rect">
            <a:avLst/>
          </a:prstGeom>
        </p:spPr>
      </p:pic>
      <p:pic>
        <p:nvPicPr>
          <p:cNvPr id="31" name="Picture 3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416100" y="524312"/>
            <a:ext cx="1262146" cy="776706"/>
          </a:xfrm>
          <a:prstGeom prst="rect">
            <a:avLst/>
          </a:prstGeom>
        </p:spPr>
      </p:pic>
    </p:spTree>
    <p:extLst>
      <p:ext uri="{BB962C8B-B14F-4D97-AF65-F5344CB8AC3E}">
        <p14:creationId xmlns:p14="http://schemas.microsoft.com/office/powerpoint/2010/main" val="3465648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786575"/>
            <a:ext cx="8331024" cy="2677656"/>
          </a:xfrm>
          <a:prstGeom prst="rect">
            <a:avLst/>
          </a:prstGeom>
          <a:noFill/>
        </p:spPr>
        <p:txBody>
          <a:bodyPr wrap="square" rtlCol="0">
            <a:spAutoFit/>
          </a:bodyPr>
          <a:lstStyle/>
          <a:p>
            <a:r>
              <a:rPr lang="en-GB" sz="1200" i="1" dirty="0" smtClean="0">
                <a:solidFill>
                  <a:srgbClr val="990000"/>
                </a:solidFill>
              </a:rPr>
              <a:t>Pope </a:t>
            </a:r>
            <a:r>
              <a:rPr lang="en-GB" sz="1200" i="1" dirty="0">
                <a:solidFill>
                  <a:srgbClr val="990000"/>
                </a:solidFill>
              </a:rPr>
              <a:t>Francis on Sunday called for </a:t>
            </a:r>
            <a:r>
              <a:rPr lang="en-GB" sz="1200" i="1" dirty="0" smtClean="0">
                <a:solidFill>
                  <a:srgbClr val="990000"/>
                </a:solidFill>
              </a:rPr>
              <a:t>26</a:t>
            </a:r>
            <a:r>
              <a:rPr lang="en-GB" sz="1200" i="1" baseline="30000" dirty="0" smtClean="0">
                <a:solidFill>
                  <a:srgbClr val="990000"/>
                </a:solidFill>
              </a:rPr>
              <a:t>th</a:t>
            </a:r>
            <a:r>
              <a:rPr lang="en-GB" sz="1200" i="1" dirty="0" smtClean="0">
                <a:solidFill>
                  <a:srgbClr val="990000"/>
                </a:solidFill>
              </a:rPr>
              <a:t>January  </a:t>
            </a:r>
            <a:r>
              <a:rPr lang="en-GB" sz="1200" i="1" dirty="0">
                <a:solidFill>
                  <a:srgbClr val="990000"/>
                </a:solidFill>
              </a:rPr>
              <a:t>to be a day of prayer for peace in </a:t>
            </a:r>
            <a:r>
              <a:rPr lang="en-GB" sz="1200" i="1" dirty="0" smtClean="0">
                <a:solidFill>
                  <a:srgbClr val="990000"/>
                </a:solidFill>
              </a:rPr>
              <a:t>Ukraine</a:t>
            </a:r>
            <a:r>
              <a:rPr lang="en-GB" sz="1200" i="1" dirty="0">
                <a:solidFill>
                  <a:srgbClr val="990000"/>
                </a:solidFill>
              </a:rPr>
              <a:t>, as the threat rises of </a:t>
            </a:r>
            <a:r>
              <a:rPr lang="en-GB" sz="1200" i="1" dirty="0" smtClean="0">
                <a:solidFill>
                  <a:srgbClr val="990000"/>
                </a:solidFill>
              </a:rPr>
              <a:t>a Russian </a:t>
            </a:r>
            <a:r>
              <a:rPr lang="en-GB" sz="1200" i="1" dirty="0">
                <a:solidFill>
                  <a:srgbClr val="990000"/>
                </a:solidFill>
              </a:rPr>
              <a:t>invasion into the Eastern European country.</a:t>
            </a:r>
          </a:p>
          <a:p>
            <a:endParaRPr lang="en-GB" sz="1200" i="1" dirty="0">
              <a:solidFill>
                <a:srgbClr val="990000"/>
              </a:solidFill>
            </a:endParaRPr>
          </a:p>
          <a:p>
            <a:r>
              <a:rPr lang="en-GB" sz="1200" i="1" dirty="0">
                <a:solidFill>
                  <a:srgbClr val="990000"/>
                </a:solidFill>
              </a:rPr>
              <a:t>“I am following with concern the increase of tensions that threaten to inflict a new blow to the peace in Ukraine, and call into question the security of the European continent, with wider repercussions,” the </a:t>
            </a:r>
            <a:r>
              <a:rPr lang="en-GB" sz="1200" i="1" dirty="0" smtClean="0">
                <a:solidFill>
                  <a:srgbClr val="990000"/>
                </a:solidFill>
              </a:rPr>
              <a:t>Pope </a:t>
            </a:r>
            <a:r>
              <a:rPr lang="en-GB" sz="1200" i="1" dirty="0">
                <a:solidFill>
                  <a:srgbClr val="990000"/>
                </a:solidFill>
              </a:rPr>
              <a:t>said after his weekly Angelus </a:t>
            </a:r>
            <a:r>
              <a:rPr lang="en-GB" sz="1200" i="1" dirty="0" smtClean="0">
                <a:solidFill>
                  <a:srgbClr val="990000"/>
                </a:solidFill>
              </a:rPr>
              <a:t>address..</a:t>
            </a:r>
            <a:endParaRPr lang="en-GB" sz="1200" i="1" dirty="0">
              <a:solidFill>
                <a:srgbClr val="990000"/>
              </a:solidFill>
            </a:endParaRPr>
          </a:p>
          <a:p>
            <a:endParaRPr lang="en-GB" sz="1200" i="1" dirty="0">
              <a:solidFill>
                <a:srgbClr val="990000"/>
              </a:solidFill>
            </a:endParaRPr>
          </a:p>
          <a:p>
            <a:r>
              <a:rPr lang="en-GB" sz="1200" i="1" dirty="0">
                <a:solidFill>
                  <a:srgbClr val="990000"/>
                </a:solidFill>
              </a:rPr>
              <a:t>“I make a heartfelt appeal to all people of good will, that they may raise prayers to God Almighty, that every political action and initiative may serve human brotherhood, rather than partisan interests,” he stated</a:t>
            </a:r>
            <a:r>
              <a:rPr lang="en-GB" sz="1200" i="1" dirty="0" smtClean="0">
                <a:solidFill>
                  <a:srgbClr val="990000"/>
                </a:solidFill>
              </a:rPr>
              <a:t>.</a:t>
            </a:r>
          </a:p>
          <a:p>
            <a:endParaRPr lang="en-GB" sz="1200" i="1" dirty="0" smtClean="0">
              <a:solidFill>
                <a:srgbClr val="990000"/>
              </a:solidFill>
            </a:endParaRPr>
          </a:p>
          <a:p>
            <a:r>
              <a:rPr lang="en-GB" sz="1200" i="1" dirty="0">
                <a:solidFill>
                  <a:srgbClr val="990000"/>
                </a:solidFill>
              </a:rPr>
              <a:t>“Those who pursue their own interests, to the detriment of others, disregard their human vocation, as we were all created as brothers and sisters,” Pope Francis said. “For this reason, and with concern, given the current tensions, I propose that </a:t>
            </a:r>
            <a:r>
              <a:rPr lang="en-GB" sz="1200" i="1" dirty="0" smtClean="0">
                <a:solidFill>
                  <a:srgbClr val="990000"/>
                </a:solidFill>
              </a:rPr>
              <a:t>next Wednesday, 26</a:t>
            </a:r>
            <a:r>
              <a:rPr lang="en-GB" sz="1200" i="1" baseline="30000" dirty="0" smtClean="0">
                <a:solidFill>
                  <a:srgbClr val="990000"/>
                </a:solidFill>
              </a:rPr>
              <a:t>th</a:t>
            </a:r>
            <a:r>
              <a:rPr lang="en-GB" sz="1200" i="1" dirty="0" smtClean="0">
                <a:solidFill>
                  <a:srgbClr val="990000"/>
                </a:solidFill>
              </a:rPr>
              <a:t> January, be a day of prayer for </a:t>
            </a:r>
            <a:r>
              <a:rPr lang="en-GB" sz="1200" i="1" dirty="0">
                <a:solidFill>
                  <a:srgbClr val="990000"/>
                </a:solidFill>
              </a:rPr>
              <a:t>peace.” </a:t>
            </a:r>
            <a:endParaRPr lang="en-GB" sz="1200" i="1" dirty="0" smtClean="0">
              <a:solidFill>
                <a:srgbClr val="990000"/>
              </a:solidFill>
            </a:endParaRPr>
          </a:p>
          <a:p>
            <a:r>
              <a:rPr lang="en-GB" sz="1200" b="1" i="1" dirty="0" smtClean="0">
                <a:solidFill>
                  <a:srgbClr val="990000"/>
                </a:solidFill>
              </a:rPr>
              <a:t>– </a:t>
            </a:r>
            <a:r>
              <a:rPr lang="en-GB" sz="1200" b="1" i="1" dirty="0">
                <a:solidFill>
                  <a:srgbClr val="990000"/>
                </a:solidFill>
              </a:rPr>
              <a:t>Pope Francis on Sunday 23/01/2022</a:t>
            </a:r>
          </a:p>
          <a:p>
            <a:endParaRPr lang="en-GB" sz="1200" i="1" dirty="0" smtClean="0">
              <a:solidFill>
                <a:srgbClr val="990000"/>
              </a:solidFill>
            </a:endParaRPr>
          </a:p>
        </p:txBody>
      </p:sp>
      <p:sp>
        <p:nvSpPr>
          <p:cNvPr id="6" name="TextBox 5"/>
          <p:cNvSpPr txBox="1"/>
          <p:nvPr/>
        </p:nvSpPr>
        <p:spPr>
          <a:xfrm>
            <a:off x="1597768" y="2128137"/>
            <a:ext cx="5710536" cy="400110"/>
          </a:xfrm>
          <a:prstGeom prst="rect">
            <a:avLst/>
          </a:prstGeom>
          <a:noFill/>
        </p:spPr>
        <p:txBody>
          <a:bodyPr wrap="square" rtlCol="0">
            <a:spAutoFit/>
          </a:bodyPr>
          <a:lstStyle/>
          <a:p>
            <a:r>
              <a:rPr lang="en-GB" sz="2000" dirty="0" smtClean="0">
                <a:hlinkClick r:id="rId2"/>
              </a:rPr>
              <a:t>https</a:t>
            </a:r>
            <a:r>
              <a:rPr lang="en-GB" sz="2000" dirty="0">
                <a:hlinkClick r:id="rId2"/>
              </a:rPr>
              <a:t>://www.youtube.com/watch?v=h2ptmqhucDk</a:t>
            </a:r>
            <a:endParaRPr lang="en-GB" sz="2000"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9952"/>
          <a:stretch/>
        </p:blipFill>
        <p:spPr>
          <a:xfrm>
            <a:off x="2738461" y="208012"/>
            <a:ext cx="3429150" cy="1728771"/>
          </a:xfrm>
          <a:prstGeom prst="rect">
            <a:avLst/>
          </a:prstGeom>
        </p:spPr>
      </p:pic>
    </p:spTree>
    <p:extLst>
      <p:ext uri="{BB962C8B-B14F-4D97-AF65-F5344CB8AC3E}">
        <p14:creationId xmlns:p14="http://schemas.microsoft.com/office/powerpoint/2010/main" val="17023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2022143"/>
            <a:ext cx="9217024" cy="4247317"/>
          </a:xfrm>
          <a:prstGeom prst="rect">
            <a:avLst/>
          </a:prstGeom>
          <a:noFill/>
        </p:spPr>
        <p:txBody>
          <a:bodyPr wrap="square" rtlCol="0">
            <a:spAutoFit/>
          </a:bodyPr>
          <a:lstStyle/>
          <a:p>
            <a:r>
              <a:rPr lang="en-GB" i="1" dirty="0" smtClean="0">
                <a:solidFill>
                  <a:srgbClr val="990000"/>
                </a:solidFill>
              </a:rPr>
              <a:t>During this troubling time, we can gather strength from the wisdom of the Holy Bible: </a:t>
            </a:r>
          </a:p>
          <a:p>
            <a:r>
              <a:rPr lang="en-GB" sz="1600" i="1" dirty="0" smtClean="0">
                <a:solidFill>
                  <a:srgbClr val="990000"/>
                </a:solidFill>
              </a:rPr>
              <a:t>“It is an honour for a man to separate himself from quarrels: but all fools are meddling with reproaches.” </a:t>
            </a:r>
          </a:p>
          <a:p>
            <a:r>
              <a:rPr lang="en-GB" sz="1600" b="1" i="1" dirty="0" smtClean="0">
                <a:solidFill>
                  <a:srgbClr val="990000"/>
                </a:solidFill>
              </a:rPr>
              <a:t>– Proverbs 20:3</a:t>
            </a:r>
          </a:p>
          <a:p>
            <a:endParaRPr lang="en-GB" sz="1600" i="1" dirty="0" smtClean="0">
              <a:solidFill>
                <a:srgbClr val="990000"/>
              </a:solidFill>
            </a:endParaRPr>
          </a:p>
          <a:p>
            <a:r>
              <a:rPr lang="en-GB" sz="1600" i="1" dirty="0" smtClean="0">
                <a:solidFill>
                  <a:srgbClr val="990000"/>
                </a:solidFill>
              </a:rPr>
              <a:t>“</a:t>
            </a:r>
            <a:r>
              <a:rPr lang="en-GB" sz="1600" i="1" dirty="0">
                <a:solidFill>
                  <a:srgbClr val="990000"/>
                </a:solidFill>
              </a:rPr>
              <a:t>Blessed are </a:t>
            </a:r>
            <a:r>
              <a:rPr lang="en-GB" sz="1600" i="1" dirty="0" smtClean="0">
                <a:solidFill>
                  <a:srgbClr val="990000"/>
                </a:solidFill>
              </a:rPr>
              <a:t>they that </a:t>
            </a:r>
            <a:r>
              <a:rPr lang="en-GB" sz="1600" i="1" dirty="0">
                <a:solidFill>
                  <a:srgbClr val="990000"/>
                </a:solidFill>
              </a:rPr>
              <a:t>hunger and </a:t>
            </a:r>
            <a:r>
              <a:rPr lang="en-GB" sz="1600" i="1" dirty="0" smtClean="0">
                <a:solidFill>
                  <a:srgbClr val="990000"/>
                </a:solidFill>
              </a:rPr>
              <a:t>thirst after justice: for they shall have their fill.” </a:t>
            </a:r>
          </a:p>
          <a:p>
            <a:r>
              <a:rPr lang="en-GB" sz="1600" b="1" i="1" dirty="0" smtClean="0">
                <a:solidFill>
                  <a:srgbClr val="990000"/>
                </a:solidFill>
              </a:rPr>
              <a:t>– Matthew 5:6</a:t>
            </a:r>
          </a:p>
          <a:p>
            <a:endParaRPr lang="en-GB" sz="1600" i="1" dirty="0">
              <a:solidFill>
                <a:srgbClr val="990000"/>
              </a:solidFill>
            </a:endParaRPr>
          </a:p>
          <a:p>
            <a:r>
              <a:rPr lang="en-GB" sz="1600" i="1" dirty="0" smtClean="0">
                <a:solidFill>
                  <a:srgbClr val="990000"/>
                </a:solidFill>
              </a:rPr>
              <a:t>“Blessed are the peacemakers: for they shall be called the children of God.” </a:t>
            </a:r>
          </a:p>
          <a:p>
            <a:r>
              <a:rPr lang="en-GB" sz="1600" b="1" i="1" dirty="0" smtClean="0">
                <a:solidFill>
                  <a:srgbClr val="990000"/>
                </a:solidFill>
              </a:rPr>
              <a:t>– Matthew 5:9</a:t>
            </a:r>
            <a:endParaRPr lang="en-GB" sz="1600" b="1" i="1" dirty="0">
              <a:solidFill>
                <a:srgbClr val="990000"/>
              </a:solidFill>
            </a:endParaRPr>
          </a:p>
          <a:p>
            <a:r>
              <a:rPr lang="en-GB" i="1" dirty="0">
                <a:solidFill>
                  <a:srgbClr val="990000"/>
                </a:solidFill>
              </a:rPr>
              <a:t>Let us now say an Our Father, to the end that His Holiness has directed</a:t>
            </a:r>
            <a:r>
              <a:rPr lang="en-GB" i="1" dirty="0" smtClean="0">
                <a:solidFill>
                  <a:srgbClr val="990000"/>
                </a:solidFill>
              </a:rPr>
              <a:t>:</a:t>
            </a:r>
          </a:p>
          <a:p>
            <a:endParaRPr lang="en-GB" i="1" dirty="0">
              <a:solidFill>
                <a:srgbClr val="990000"/>
              </a:solidFill>
            </a:endParaRPr>
          </a:p>
          <a:p>
            <a:r>
              <a:rPr lang="en-GB" i="1" dirty="0" smtClean="0">
                <a:solidFill>
                  <a:srgbClr val="990000"/>
                </a:solidFill>
              </a:rPr>
              <a:t>Our Father who art in heaven, hallowed be thy name. Thy kingdom come. Thy will be done on Earth as it is in heaven. Give us this day our </a:t>
            </a:r>
            <a:r>
              <a:rPr lang="en-GB" i="1" dirty="0">
                <a:solidFill>
                  <a:srgbClr val="990000"/>
                </a:solidFill>
              </a:rPr>
              <a:t>daily </a:t>
            </a:r>
            <a:r>
              <a:rPr lang="en-GB" i="1" dirty="0" smtClean="0">
                <a:solidFill>
                  <a:srgbClr val="990000"/>
                </a:solidFill>
              </a:rPr>
              <a:t>bread; </a:t>
            </a:r>
            <a:r>
              <a:rPr lang="en-GB" i="1" dirty="0">
                <a:solidFill>
                  <a:srgbClr val="990000"/>
                </a:solidFill>
              </a:rPr>
              <a:t>A</a:t>
            </a:r>
            <a:r>
              <a:rPr lang="en-GB" i="1" dirty="0" smtClean="0">
                <a:solidFill>
                  <a:srgbClr val="990000"/>
                </a:solidFill>
              </a:rPr>
              <a:t>nd </a:t>
            </a:r>
            <a:r>
              <a:rPr lang="en-GB" i="1" dirty="0">
                <a:solidFill>
                  <a:srgbClr val="990000"/>
                </a:solidFill>
              </a:rPr>
              <a:t>forgive us our trespasses, as we forgive </a:t>
            </a:r>
            <a:r>
              <a:rPr lang="en-GB" i="1" dirty="0" smtClean="0">
                <a:solidFill>
                  <a:srgbClr val="990000"/>
                </a:solidFill>
              </a:rPr>
              <a:t>those who </a:t>
            </a:r>
            <a:r>
              <a:rPr lang="en-GB" i="1" dirty="0">
                <a:solidFill>
                  <a:srgbClr val="990000"/>
                </a:solidFill>
              </a:rPr>
              <a:t>trespass against us</a:t>
            </a:r>
            <a:r>
              <a:rPr lang="en-GB" i="1" dirty="0" smtClean="0">
                <a:solidFill>
                  <a:srgbClr val="990000"/>
                </a:solidFill>
              </a:rPr>
              <a:t>; And lead us not into temptation but deliver us from evil; for thine is the kingdom, the power and the glory, forever and ever.   Amen.</a:t>
            </a:r>
            <a:endParaRPr lang="en-GB" i="1" dirty="0">
              <a:solidFill>
                <a:srgbClr val="990000"/>
              </a:solidFill>
            </a:endParaRPr>
          </a:p>
          <a:p>
            <a:endParaRPr lang="en-GB" sz="1600" i="1" dirty="0" smtClean="0">
              <a:solidFill>
                <a:srgbClr val="99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1"/>
            <a:ext cx="1552509" cy="2022142"/>
          </a:xfrm>
          <a:prstGeom prst="rect">
            <a:avLst/>
          </a:prstGeom>
        </p:spPr>
      </p:pic>
    </p:spTree>
    <p:extLst>
      <p:ext uri="{BB962C8B-B14F-4D97-AF65-F5344CB8AC3E}">
        <p14:creationId xmlns:p14="http://schemas.microsoft.com/office/powerpoint/2010/main" val="1018787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9D7703258E2D4C8954012AE5BDC74A" ma:contentTypeVersion="13" ma:contentTypeDescription="Create a new document." ma:contentTypeScope="" ma:versionID="48881bcf9ac75f8ab5dc40728ad56ca3">
  <xsd:schema xmlns:xsd="http://www.w3.org/2001/XMLSchema" xmlns:xs="http://www.w3.org/2001/XMLSchema" xmlns:p="http://schemas.microsoft.com/office/2006/metadata/properties" xmlns:ns2="43f7226e-5ab8-4c08-96c8-8d471a2d467f" xmlns:ns3="64a0ab20-d095-46bb-ac92-a6807eb4f7d9" targetNamespace="http://schemas.microsoft.com/office/2006/metadata/properties" ma:root="true" ma:fieldsID="152f55da1884080e2a7b4003354e14f6" ns2:_="" ns3:_="">
    <xsd:import namespace="43f7226e-5ab8-4c08-96c8-8d471a2d467f"/>
    <xsd:import namespace="64a0ab20-d095-46bb-ac92-a6807eb4f7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7226e-5ab8-4c08-96c8-8d471a2d46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a0ab20-d095-46bb-ac92-a6807eb4f7d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477836-5FF6-446B-B2F3-5C0421D69D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f7226e-5ab8-4c08-96c8-8d471a2d467f"/>
    <ds:schemaRef ds:uri="64a0ab20-d095-46bb-ac92-a6807eb4f7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4CF9E7-0445-4474-92E0-806C13DB566C}">
  <ds:schemaRefs>
    <ds:schemaRef ds:uri="http://schemas.microsoft.com/sharepoint/v3/contenttype/forms"/>
  </ds:schemaRefs>
</ds:datastoreItem>
</file>

<file path=customXml/itemProps3.xml><?xml version="1.0" encoding="utf-8"?>
<ds:datastoreItem xmlns:ds="http://schemas.openxmlformats.org/officeDocument/2006/customXml" ds:itemID="{746A1550-F257-4EEC-AD91-8576CE03A887}">
  <ds:schemaRefs>
    <ds:schemaRef ds:uri="43f7226e-5ab8-4c08-96c8-8d471a2d467f"/>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64a0ab20-d095-46bb-ac92-a6807eb4f7d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2233</TotalTime>
  <Words>385</Words>
  <Application>Microsoft Office PowerPoint</Application>
  <PresentationFormat>On-screen Show (4:3)</PresentationFormat>
  <Paragraphs>22</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1_Office Theme</vt:lpstr>
      <vt:lpstr>PowerPoint Presentation</vt:lpstr>
      <vt:lpstr>PowerPoint Presentation</vt:lpstr>
      <vt:lpstr>PowerPoint Presentation</vt:lpstr>
    </vt:vector>
  </TitlesOfParts>
  <Company>East Renfrewshire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howard</dc:creator>
  <cp:lastModifiedBy>MacKinnon</cp:lastModifiedBy>
  <cp:revision>178</cp:revision>
  <cp:lastPrinted>2018-05-21T11:20:06Z</cp:lastPrinted>
  <dcterms:created xsi:type="dcterms:W3CDTF">2018-05-03T17:19:39Z</dcterms:created>
  <dcterms:modified xsi:type="dcterms:W3CDTF">2022-01-25T20:56:46Z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0x010100009D7703258E2D4C8954012AE5BDC74A</vt:lpwstr>
  </property>
</Properties>
</file>