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sldIdLst>
    <p:sldId id="625" r:id="rId5"/>
    <p:sldId id="627" r:id="rId6"/>
    <p:sldId id="626" r:id="rId7"/>
    <p:sldId id="337" r:id="rId8"/>
    <p:sldId id="338" r:id="rId9"/>
    <p:sldId id="339" r:id="rId10"/>
    <p:sldId id="340" r:id="rId11"/>
    <p:sldId id="628" r:id="rId12"/>
    <p:sldId id="610" r:id="rId13"/>
    <p:sldId id="611" r:id="rId14"/>
    <p:sldId id="612" r:id="rId15"/>
    <p:sldId id="613" r:id="rId16"/>
    <p:sldId id="614" r:id="rId17"/>
    <p:sldId id="615" r:id="rId18"/>
    <p:sldId id="629" r:id="rId19"/>
    <p:sldId id="617" r:id="rId20"/>
    <p:sldId id="618" r:id="rId21"/>
    <p:sldId id="619" r:id="rId22"/>
    <p:sldId id="620" r:id="rId23"/>
    <p:sldId id="621" r:id="rId24"/>
    <p:sldId id="622" r:id="rId25"/>
    <p:sldId id="623" r:id="rId26"/>
    <p:sldId id="624" r:id="rId27"/>
  </p:sldIdLst>
  <p:sldSz cx="12192000" cy="6858000"/>
  <p:notesSz cx="6858000" cy="1933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5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eraldine Nichols" initials="GN" lastIdx="5" clrIdx="6">
    <p:extLst>
      <p:ext uri="{19B8F6BF-5375-455C-9EA6-DF929625EA0E}">
        <p15:presenceInfo xmlns:p15="http://schemas.microsoft.com/office/powerpoint/2012/main" userId="S::geraldine.nichols@sds.co.uk::416b904e-a607-4a9e-af8b-cc4b48366364" providerId="AD"/>
      </p:ext>
    </p:extLst>
  </p:cmAuthor>
  <p:cmAuthor id="1" name="Helen Allison" initials="HA" lastIdx="25" clrIdx="0">
    <p:extLst>
      <p:ext uri="{19B8F6BF-5375-455C-9EA6-DF929625EA0E}">
        <p15:presenceInfo xmlns:p15="http://schemas.microsoft.com/office/powerpoint/2012/main" userId="S::helen.allison@sds.co.uk::9c9b294e-0106-4318-a7d1-5abef5804ac7" providerId="AD"/>
      </p:ext>
    </p:extLst>
  </p:cmAuthor>
  <p:cmAuthor id="8" name="Louise Stewart" initials="LS" lastIdx="9" clrIdx="7">
    <p:extLst>
      <p:ext uri="{19B8F6BF-5375-455C-9EA6-DF929625EA0E}">
        <p15:presenceInfo xmlns:p15="http://schemas.microsoft.com/office/powerpoint/2012/main" userId="S::louise.stewart@sds.co.uk::4f701ada-f239-4af9-a358-c8c2ffad0156" providerId="AD"/>
      </p:ext>
    </p:extLst>
  </p:cmAuthor>
  <p:cmAuthor id="2" name="Graeme Hendry" initials="GH" lastIdx="3" clrIdx="1">
    <p:extLst>
      <p:ext uri="{19B8F6BF-5375-455C-9EA6-DF929625EA0E}">
        <p15:presenceInfo xmlns:p15="http://schemas.microsoft.com/office/powerpoint/2012/main" userId="S::graeme.hendry@sds.co.uk::7eef73ff-4fd9-45e4-8cd5-b5b97f14e79f" providerId="AD"/>
      </p:ext>
    </p:extLst>
  </p:cmAuthor>
  <p:cmAuthor id="9" name="Tom Stewart" initials="TS" lastIdx="6" clrIdx="8">
    <p:extLst>
      <p:ext uri="{19B8F6BF-5375-455C-9EA6-DF929625EA0E}">
        <p15:presenceInfo xmlns:p15="http://schemas.microsoft.com/office/powerpoint/2012/main" userId="S::tom.stewart@sds.co.uk::62bae963-34e9-44e7-aed7-3059a2b65498" providerId="AD"/>
      </p:ext>
    </p:extLst>
  </p:cmAuthor>
  <p:cmAuthor id="3" name="Brian Hermiston" initials="BH" lastIdx="3" clrIdx="2">
    <p:extLst>
      <p:ext uri="{19B8F6BF-5375-455C-9EA6-DF929625EA0E}">
        <p15:presenceInfo xmlns:p15="http://schemas.microsoft.com/office/powerpoint/2012/main" userId="S::brian.hermiston@sds.co.uk::78f3026b-bdb2-4b7b-85f1-748713952f91" providerId="AD"/>
      </p:ext>
    </p:extLst>
  </p:cmAuthor>
  <p:cmAuthor id="4" name="Laura Burnett" initials="LB" lastIdx="12" clrIdx="3">
    <p:extLst>
      <p:ext uri="{19B8F6BF-5375-455C-9EA6-DF929625EA0E}">
        <p15:presenceInfo xmlns:p15="http://schemas.microsoft.com/office/powerpoint/2012/main" userId="S::laura.burnett@sds.co.uk::56466df0-ae0c-4167-9361-1ddfe047a068" providerId="AD"/>
      </p:ext>
    </p:extLst>
  </p:cmAuthor>
  <p:cmAuthor id="5" name="Marie Donnelly" initials="MD" lastIdx="3" clrIdx="4">
    <p:extLst>
      <p:ext uri="{19B8F6BF-5375-455C-9EA6-DF929625EA0E}">
        <p15:presenceInfo xmlns:p15="http://schemas.microsoft.com/office/powerpoint/2012/main" userId="S::marie.donnelly@sds.co.uk::9a3b4868-970f-4d70-9647-8dbc75878d47" providerId="AD"/>
      </p:ext>
    </p:extLst>
  </p:cmAuthor>
  <p:cmAuthor id="6" name="Annelie Carmichael" initials="AC" lastIdx="49" clrIdx="5">
    <p:extLst>
      <p:ext uri="{19B8F6BF-5375-455C-9EA6-DF929625EA0E}">
        <p15:presenceInfo xmlns:p15="http://schemas.microsoft.com/office/powerpoint/2012/main" userId="S::annelie.carmichael@sds.co.uk::a0946e04-27b6-4af3-a360-8086263d9d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B5"/>
    <a:srgbClr val="A0B100"/>
    <a:srgbClr val="EF4857"/>
    <a:srgbClr val="E83C4E"/>
    <a:srgbClr val="58417E"/>
    <a:srgbClr val="F59A00"/>
    <a:srgbClr val="005F72"/>
    <a:srgbClr val="004B6C"/>
    <a:srgbClr val="E84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58" autoAdjust="0"/>
  </p:normalViewPr>
  <p:slideViewPr>
    <p:cSldViewPr snapToGrid="0">
      <p:cViewPr varScale="1">
        <p:scale>
          <a:sx n="149" d="100"/>
          <a:sy n="149" d="100"/>
        </p:scale>
        <p:origin x="2922" y="114"/>
      </p:cViewPr>
      <p:guideLst>
        <p:guide orient="horz" pos="2160"/>
        <p:guide pos="45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DAFE7-B3A5-054E-B760-9EC7A9EBF883}"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A168A-0AB5-7249-9EA0-71F7DF5A0CDF}" type="slidenum">
              <a:rPr lang="en-US" smtClean="0"/>
              <a:t>‹#›</a:t>
            </a:fld>
            <a:endParaRPr lang="en-US"/>
          </a:p>
        </p:txBody>
      </p:sp>
    </p:spTree>
    <p:extLst>
      <p:ext uri="{BB962C8B-B14F-4D97-AF65-F5344CB8AC3E}">
        <p14:creationId xmlns:p14="http://schemas.microsoft.com/office/powerpoint/2010/main" val="175683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68A168A-0AB5-7249-9EA0-71F7DF5A0CDF}" type="slidenum">
              <a:rPr lang="en-US" smtClean="0"/>
              <a:t>1</a:t>
            </a:fld>
            <a:endParaRPr lang="en-US"/>
          </a:p>
        </p:txBody>
      </p:sp>
    </p:spTree>
    <p:extLst>
      <p:ext uri="{BB962C8B-B14F-4D97-AF65-F5344CB8AC3E}">
        <p14:creationId xmlns:p14="http://schemas.microsoft.com/office/powerpoint/2010/main" val="2988359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GB"/>
              <a:t>Modern Apprenticeships</a:t>
            </a:r>
            <a:r>
              <a:rPr lang="en-GB" baseline="0"/>
              <a:t> are jobs with structured training – so you’ll be earning while you learn.</a:t>
            </a:r>
          </a:p>
          <a:p>
            <a:endParaRPr lang="en-GB" baseline="0"/>
          </a:p>
          <a:p>
            <a:r>
              <a:rPr lang="en-GB" baseline="0"/>
              <a:t>There is a national minimum wage for apprentices – but many employers pay above this. Salaries range from about £8,000 to £20,000 per year depending on the job.</a:t>
            </a:r>
          </a:p>
          <a:p>
            <a:endParaRPr lang="en-GB"/>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10</a:t>
            </a:fld>
            <a:endParaRPr lang="en-US"/>
          </a:p>
        </p:txBody>
      </p:sp>
    </p:spTree>
    <p:extLst>
      <p:ext uri="{BB962C8B-B14F-4D97-AF65-F5344CB8AC3E}">
        <p14:creationId xmlns:p14="http://schemas.microsoft.com/office/powerpoint/2010/main" val="252171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a:t>Modern Apprenticeships are designed with industry – so the skills apprentices learn are the</a:t>
            </a:r>
            <a:r>
              <a:rPr lang="en-GB" baseline="0"/>
              <a:t> ones that employers want.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a:p>
          <a:p>
            <a:r>
              <a:rPr lang="en-GB" sz="1200" b="0" i="0" u="none" strike="noStrike" kern="1200" baseline="0">
                <a:solidFill>
                  <a:schemeClr val="tx1"/>
                </a:solidFill>
                <a:latin typeface="+mn-lt"/>
                <a:ea typeface="ＭＳ Ｐゴシック"/>
                <a:cs typeface="Calibri"/>
              </a:rPr>
              <a:t>Anyone aged 16 or over can become a Modern Apprentice. From day one you’ll:</a:t>
            </a:r>
          </a:p>
          <a:p>
            <a:pPr marL="171450" indent="-171450">
              <a:buFont typeface="Arial" panose="020B0604020202020204" pitchFamily="34" charset="0"/>
              <a:buChar char="•"/>
            </a:pPr>
            <a:r>
              <a:rPr lang="en-GB" sz="1200" b="0" i="0" u="none" strike="noStrike" kern="1200" baseline="0">
                <a:solidFill>
                  <a:schemeClr val="tx1"/>
                </a:solidFill>
                <a:latin typeface="+mn-lt"/>
                <a:ea typeface="ＭＳ Ｐゴシック"/>
                <a:cs typeface="Calibri"/>
              </a:rPr>
              <a:t>have a real job, with a real employer, that earns you real pay</a:t>
            </a:r>
          </a:p>
          <a:p>
            <a:pPr marL="171450" indent="-171450">
              <a:buFont typeface="Arial" panose="020B0604020202020204" pitchFamily="34" charset="0"/>
              <a:buChar char="•"/>
            </a:pPr>
            <a:r>
              <a:rPr lang="en-GB" sz="1200" b="0" i="0" u="none" strike="noStrike" kern="1200" baseline="0">
                <a:solidFill>
                  <a:schemeClr val="tx1"/>
                </a:solidFill>
                <a:latin typeface="+mn-lt"/>
                <a:ea typeface="ＭＳ Ｐゴシック"/>
                <a:cs typeface="Calibri"/>
              </a:rPr>
              <a:t>gain skills and hands-on experience that employers value</a:t>
            </a:r>
          </a:p>
          <a:p>
            <a:pPr marL="171450" indent="-171450">
              <a:buFont typeface="Arial" panose="020B0604020202020204" pitchFamily="34" charset="0"/>
              <a:buChar char="•"/>
            </a:pPr>
            <a:r>
              <a:rPr lang="en-GB" sz="1200" b="0" i="0" u="none" strike="noStrike" kern="1200" baseline="0">
                <a:solidFill>
                  <a:schemeClr val="tx1"/>
                </a:solidFill>
                <a:latin typeface="+mn-lt"/>
                <a:ea typeface="ＭＳ Ｐゴシック"/>
                <a:cs typeface="Calibri"/>
              </a:rPr>
              <a:t>work towards an industry-recognised qualification.</a:t>
            </a:r>
          </a:p>
          <a:p>
            <a:pPr marL="171450" indent="-171450">
              <a:buFont typeface="Arial" panose="020B0604020202020204" pitchFamily="34" charset="0"/>
              <a:buChar char="•"/>
            </a:pPr>
            <a:endParaRPr lang="en-GB" sz="1200" b="0" i="0" u="none" strike="noStrike" kern="1200" baseline="0">
              <a:solidFill>
                <a:schemeClr val="tx1"/>
              </a:solidFill>
              <a:latin typeface="+mn-lt"/>
              <a:ea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a:t>Modern Apprenticeships are mapped to the Scottish Credit and Qualifications Framework, from </a:t>
            </a:r>
            <a:r>
              <a:rPr lang="en-GB">
                <a:ea typeface="ＭＳ Ｐゴシック"/>
                <a:cs typeface="Calibri"/>
              </a:rPr>
              <a:t>levels</a:t>
            </a:r>
            <a:r>
              <a:rPr lang="en-GB" sz="1200" kern="1200">
                <a:solidFill>
                  <a:schemeClr val="tx1"/>
                </a:solidFill>
                <a:effectLst/>
                <a:latin typeface="+mn-lt"/>
                <a:ea typeface="ＭＳ Ｐゴシック"/>
                <a:cs typeface="Calibri"/>
              </a:rPr>
              <a:t> 5 – 12 which includes technical and professional level MA qualifications.</a:t>
            </a:r>
            <a:endParaRPr lang="en-GB">
              <a:ea typeface="ＭＳ Ｐゴシック"/>
              <a:cs typeface="Calibri"/>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a:p>
          <a:p>
            <a:r>
              <a:rPr lang="en-GB" sz="1200" b="0" i="0" u="none" strike="noStrike" kern="1200" baseline="0">
                <a:solidFill>
                  <a:schemeClr val="tx1"/>
                </a:solidFill>
                <a:latin typeface="+mn-lt"/>
                <a:ea typeface="ＭＳ Ｐゴシック"/>
                <a:cs typeface="Calibri"/>
              </a:rPr>
              <a:t>The different qualification levels mean you can train at the standard that’s the best fit for you and your job.</a:t>
            </a:r>
          </a:p>
          <a:p>
            <a:endParaRPr lang="en-GB" sz="1200" b="1" i="0" u="none" strike="noStrike" kern="1200" baseline="0">
              <a:solidFill>
                <a:schemeClr val="tx1"/>
              </a:solidFill>
              <a:latin typeface="+mn-lt"/>
              <a:ea typeface="ＭＳ Ｐゴシック" charset="0"/>
            </a:endParaRPr>
          </a:p>
          <a:p>
            <a:r>
              <a:rPr lang="en-GB" sz="1200" kern="1200">
                <a:solidFill>
                  <a:schemeClr val="tx1"/>
                </a:solidFill>
                <a:effectLst/>
                <a:latin typeface="+mn-lt"/>
                <a:ea typeface="ＭＳ Ｐゴシック"/>
                <a:cs typeface="Calibri"/>
              </a:rPr>
              <a:t> </a:t>
            </a:r>
          </a:p>
          <a:p>
            <a:endParaRPr lang="en-US"/>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11</a:t>
            </a:fld>
            <a:endParaRPr lang="en-US"/>
          </a:p>
        </p:txBody>
      </p:sp>
    </p:spTree>
    <p:extLst>
      <p:ext uri="{BB962C8B-B14F-4D97-AF65-F5344CB8AC3E}">
        <p14:creationId xmlns:p14="http://schemas.microsoft.com/office/powerpoint/2010/main" val="393110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GB"/>
              <a:t>There</a:t>
            </a:r>
            <a:r>
              <a:rPr lang="en-GB" baseline="0"/>
              <a:t> is a massive range of apprenticeships available, such as Construction, Design, Engineering, Sport, Healthcare, Marketing and much more.</a:t>
            </a:r>
          </a:p>
          <a:p>
            <a:endParaRPr lang="en-GB" baseline="0"/>
          </a:p>
          <a:p>
            <a:r>
              <a:rPr lang="en-GB" sz="1200" b="0" i="0" kern="1200">
                <a:solidFill>
                  <a:schemeClr val="tx1"/>
                </a:solidFill>
                <a:effectLst/>
                <a:latin typeface="+mn-lt"/>
                <a:ea typeface="+mn-ea"/>
                <a:cs typeface="+mn-cs"/>
              </a:rPr>
              <a:t>As long as you’re aged 16 or over, a Modern Apprenticeship could be the right fit for you.</a:t>
            </a:r>
            <a:endParaRPr lang="en-GB" baseline="0"/>
          </a:p>
          <a:p>
            <a:endParaRPr lang="en-GB" baseline="0"/>
          </a:p>
          <a:p>
            <a:r>
              <a:rPr lang="en-GB" baseline="0"/>
              <a:t>Different apprenticeships take different lengths of time to complete – some can take up to four years.</a:t>
            </a:r>
            <a:endParaRPr lang="en-GB"/>
          </a:p>
          <a:p>
            <a:endParaRPr lang="en-GB"/>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12</a:t>
            </a:fld>
            <a:endParaRPr lang="en-US"/>
          </a:p>
        </p:txBody>
      </p:sp>
    </p:spTree>
    <p:extLst>
      <p:ext uri="{BB962C8B-B14F-4D97-AF65-F5344CB8AC3E}">
        <p14:creationId xmlns:p14="http://schemas.microsoft.com/office/powerpoint/2010/main" val="174771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a:t>
            </a:r>
            <a:r>
              <a:rPr lang="en-US" baseline="0"/>
              <a:t> survey apprentices and these are the main reasons they say</a:t>
            </a:r>
            <a:r>
              <a:rPr lang="en-US"/>
              <a:t> why</a:t>
            </a:r>
            <a:r>
              <a:rPr lang="en-US" baseline="0"/>
              <a:t> they started their apprenticeships:</a:t>
            </a:r>
          </a:p>
          <a:p>
            <a:endParaRPr lang="en-US"/>
          </a:p>
          <a:p>
            <a:r>
              <a:rPr lang="en-GB" sz="1200" b="1" i="0" kern="1200">
                <a:solidFill>
                  <a:schemeClr val="tx1"/>
                </a:solidFill>
                <a:effectLst/>
                <a:latin typeface="+mn-lt"/>
                <a:ea typeface="+mn-ea"/>
                <a:cs typeface="+mn-cs"/>
              </a:rPr>
              <a:t>91% of apprentices</a:t>
            </a:r>
            <a:r>
              <a:rPr lang="en-GB" sz="1200" b="0" i="0" kern="1200">
                <a:solidFill>
                  <a:schemeClr val="tx1"/>
                </a:solidFill>
                <a:effectLst/>
                <a:latin typeface="+mn-lt"/>
                <a:ea typeface="+mn-ea"/>
                <a:cs typeface="+mn-cs"/>
              </a:rPr>
              <a:t> are still in employment six months after completing their Modern Apprenticeship</a:t>
            </a:r>
            <a:r>
              <a:rPr lang="en-GB"/>
              <a:t> </a:t>
            </a:r>
            <a:endParaRPr lang="en-GB" sz="1200" b="0" i="0" kern="1200">
              <a:solidFill>
                <a:schemeClr val="tx1"/>
              </a:solidFill>
              <a:effectLst/>
              <a:latin typeface="+mn-lt"/>
              <a:cs typeface="Calibri"/>
            </a:endParaRPr>
          </a:p>
          <a:p>
            <a:r>
              <a:rPr lang="en-GB" sz="1200" b="1" i="0" kern="1200">
                <a:solidFill>
                  <a:schemeClr val="tx1"/>
                </a:solidFill>
                <a:effectLst/>
                <a:latin typeface="+mn-lt"/>
                <a:ea typeface="+mn-ea"/>
                <a:cs typeface="+mn-cs"/>
              </a:rPr>
              <a:t>96% of employers</a:t>
            </a:r>
            <a:r>
              <a:rPr lang="en-GB" sz="1200" b="0" i="0" kern="1200">
                <a:solidFill>
                  <a:schemeClr val="tx1"/>
                </a:solidFill>
                <a:effectLst/>
                <a:latin typeface="+mn-lt"/>
                <a:ea typeface="+mn-ea"/>
                <a:cs typeface="+mn-cs"/>
              </a:rPr>
              <a:t> say former apprentices are better equipped to do their jobs </a:t>
            </a:r>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13</a:t>
            </a:fld>
            <a:endParaRPr lang="en-US"/>
          </a:p>
        </p:txBody>
      </p:sp>
    </p:spTree>
    <p:extLst>
      <p:ext uri="{BB962C8B-B14F-4D97-AF65-F5344CB8AC3E}">
        <p14:creationId xmlns:p14="http://schemas.microsoft.com/office/powerpoint/2010/main" val="14959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Completing a Modern Apprenticeship opens up a world of opportunities – you can:</a:t>
            </a:r>
          </a:p>
          <a:p>
            <a:endParaRPr lang="en-US"/>
          </a:p>
          <a:p>
            <a:pPr marL="171450" indent="-171450">
              <a:buFont typeface="Arial" panose="020B0604020202020204" pitchFamily="34" charset="0"/>
              <a:buChar char="•"/>
            </a:pPr>
            <a:r>
              <a:rPr lang="en-US"/>
              <a:t>progress your career with your current employer or within the sector</a:t>
            </a:r>
            <a:endParaRPr lang="en-US" baseline="0"/>
          </a:p>
          <a:p>
            <a:pPr marL="171450" indent="-171450">
              <a:buFont typeface="Arial" panose="020B0604020202020204" pitchFamily="34" charset="0"/>
              <a:buChar char="•"/>
            </a:pPr>
            <a:r>
              <a:rPr lang="en-US" baseline="0"/>
              <a:t>get a head start on a Graduate Apprenticeship, reducing the time it takes to complete it</a:t>
            </a:r>
          </a:p>
          <a:p>
            <a:pPr marL="171450" indent="-171450">
              <a:buFont typeface="Arial" panose="020B0604020202020204" pitchFamily="34" charset="0"/>
              <a:buChar char="•"/>
            </a:pPr>
            <a:r>
              <a:rPr lang="en-US" baseline="0"/>
              <a:t>do further learning at university or college </a:t>
            </a:r>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14</a:t>
            </a:fld>
            <a:endParaRPr lang="en-US"/>
          </a:p>
        </p:txBody>
      </p:sp>
    </p:spTree>
    <p:extLst>
      <p:ext uri="{BB962C8B-B14F-4D97-AF65-F5344CB8AC3E}">
        <p14:creationId xmlns:p14="http://schemas.microsoft.com/office/powerpoint/2010/main" val="215461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a:t>A new way for individuals to gain qualifications through work.</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a:p>
          <a:p>
            <a:r>
              <a:rPr lang="en-GB" sz="1200" b="0" i="0" u="none" strike="noStrike" kern="1200" baseline="0">
                <a:solidFill>
                  <a:schemeClr val="tx1"/>
                </a:solidFill>
                <a:latin typeface="+mn-lt"/>
                <a:ea typeface="+mn-ea"/>
                <a:cs typeface="+mn-cs"/>
              </a:rPr>
              <a:t>Graduate Apprenticeships are jobs open to anyone over 16 who wants to work, learn and earn up to Master’s degree level.</a:t>
            </a:r>
            <a:endParaRPr lang="en-US"/>
          </a:p>
        </p:txBody>
      </p:sp>
      <p:sp>
        <p:nvSpPr>
          <p:cNvPr id="4" name="Slide Number Placeholder 3"/>
          <p:cNvSpPr>
            <a:spLocks noGrp="1"/>
          </p:cNvSpPr>
          <p:nvPr>
            <p:ph type="sldNum" sz="quarter" idx="10"/>
          </p:nvPr>
        </p:nvSpPr>
        <p:spPr/>
        <p:txBody>
          <a:bodyPr/>
          <a:lstStyle/>
          <a:p>
            <a:fld id="{A68A168A-0AB5-7249-9EA0-71F7DF5A0CDF}" type="slidenum">
              <a:rPr lang="en-US" smtClean="0"/>
              <a:t>15</a:t>
            </a:fld>
            <a:endParaRPr lang="en-US"/>
          </a:p>
        </p:txBody>
      </p:sp>
    </p:spTree>
    <p:extLst>
      <p:ext uri="{BB962C8B-B14F-4D97-AF65-F5344CB8AC3E}">
        <p14:creationId xmlns:p14="http://schemas.microsoft.com/office/powerpoint/2010/main" val="2655573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Graduate Apprenticeships have not only been designed to benefit industry, they have been designed with apprentices’ development in mind.</a:t>
            </a:r>
          </a:p>
          <a:p>
            <a:endParaRPr lang="en-GB"/>
          </a:p>
          <a:p>
            <a:r>
              <a:rPr lang="en-GB"/>
              <a:t>Graduate Apprenticeships allow people to fulfil their career aspirations, to learn from real-life work experience and obtain a sense of achievement.</a:t>
            </a:r>
            <a:endParaRPr lang="en-GB">
              <a:cs typeface="Calibri"/>
            </a:endParaRPr>
          </a:p>
          <a:p>
            <a:endParaRPr lang="en-GB"/>
          </a:p>
          <a:p>
            <a:r>
              <a:rPr lang="en-GB"/>
              <a:t>Through their Graduate Apprenticeship, apprentices will:</a:t>
            </a:r>
          </a:p>
          <a:p>
            <a:endParaRPr lang="en-GB"/>
          </a:p>
          <a:p>
            <a:pPr marL="171450" indent="-171450">
              <a:buFont typeface="Arial" panose="020B0604020202020204" pitchFamily="34" charset="0"/>
              <a:buChar char="•"/>
            </a:pPr>
            <a:r>
              <a:rPr lang="en-GB"/>
              <a:t>achieve a nationally recognised, accredited and certificated higher education degree</a:t>
            </a:r>
            <a:endParaRPr lang="en-GB">
              <a:cs typeface="Calibri"/>
            </a:endParaRPr>
          </a:p>
          <a:p>
            <a:pPr marL="171450" indent="-171450">
              <a:buFont typeface="Arial" panose="020B0604020202020204" pitchFamily="34" charset="0"/>
              <a:buChar char="•"/>
            </a:pPr>
            <a:r>
              <a:rPr lang="en-GB"/>
              <a:t>gain transferable skills that are required by employers and industry </a:t>
            </a:r>
            <a:endParaRPr lang="en-GB">
              <a:cs typeface="Calibri"/>
            </a:endParaRPr>
          </a:p>
          <a:p>
            <a:pPr marL="171450" indent="-171450">
              <a:buFont typeface="Arial" panose="020B0604020202020204" pitchFamily="34" charset="0"/>
              <a:buChar char="•"/>
            </a:pPr>
            <a:r>
              <a:rPr lang="en-GB"/>
              <a:t>combine their knowledge and skills into competent practice</a:t>
            </a:r>
          </a:p>
          <a:p>
            <a:endParaRPr lang="en-GB"/>
          </a:p>
          <a:p>
            <a:r>
              <a:rPr lang="en-GB"/>
              <a:t>Graduate Apprenticeship courses are developed through ongoing consultation with employers, universities, professional bodies and qualification authorities in the form of technical expert groups.</a:t>
            </a:r>
            <a:endParaRPr lang="en-GB" sz="1200" b="1">
              <a:latin typeface="Calibri"/>
              <a:cs typeface="Calibri"/>
            </a:endParaRPr>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16</a:t>
            </a:fld>
            <a:endParaRPr lang="en-US"/>
          </a:p>
        </p:txBody>
      </p:sp>
    </p:spTree>
    <p:extLst>
      <p:ext uri="{BB962C8B-B14F-4D97-AF65-F5344CB8AC3E}">
        <p14:creationId xmlns:p14="http://schemas.microsoft.com/office/powerpoint/2010/main" val="187122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Graduate Apprentices are paid employees, spending most of their time learning on the job while being supported by a structured university programme working towards a degree qualification.</a:t>
            </a:r>
          </a:p>
          <a:p>
            <a:pPr marL="0" indent="0" eaLnBrk="1" hangingPunct="1">
              <a:buNone/>
            </a:pPr>
            <a:endParaRPr lang="en-GB" sz="1200">
              <a:latin typeface="Calibri" pitchFamily="34" charset="0"/>
              <a:cs typeface="Calibri" pitchFamily="34" charset="0"/>
            </a:endParaRPr>
          </a:p>
          <a:p>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17</a:t>
            </a:fld>
            <a:endParaRPr lang="en-US"/>
          </a:p>
        </p:txBody>
      </p:sp>
    </p:spTree>
    <p:extLst>
      <p:ext uri="{BB962C8B-B14F-4D97-AF65-F5344CB8AC3E}">
        <p14:creationId xmlns:p14="http://schemas.microsoft.com/office/powerpoint/2010/main" val="384873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3000">
                <a:latin typeface="Calibri"/>
                <a:cs typeface="Calibri"/>
              </a:rPr>
              <a:t>As a </a:t>
            </a:r>
            <a:r>
              <a:rPr lang="en-GB" sz="3200"/>
              <a:t>Graduate Apprentice</a:t>
            </a:r>
            <a:r>
              <a:rPr lang="en-GB" sz="3000">
                <a:latin typeface="Calibri"/>
                <a:cs typeface="Calibri"/>
              </a:rPr>
              <a:t>, you will be in paid employment while gaining qualifications.</a:t>
            </a:r>
            <a:r>
              <a:rPr lang="en-GB" sz="3000">
                <a:latin typeface="Calibri" pitchFamily="34" charset="0"/>
                <a:cs typeface="Calibri" pitchFamily="34" charset="0"/>
              </a:rPr>
              <a:t/>
            </a:r>
            <a:br>
              <a:rPr lang="en-GB" sz="3000">
                <a:latin typeface="Calibri" pitchFamily="34" charset="0"/>
                <a:cs typeface="Calibri" pitchFamily="34" charset="0"/>
              </a:rPr>
            </a:br>
            <a:endParaRPr lang="en-GB" sz="3000">
              <a:latin typeface="Calibri" pitchFamily="34" charset="0"/>
              <a:cs typeface="Calibri" pitchFamily="34" charset="0"/>
            </a:endParaRPr>
          </a:p>
          <a:p>
            <a:r>
              <a:rPr lang="en-GB" sz="3000">
                <a:latin typeface="Calibri"/>
                <a:cs typeface="Calibri"/>
              </a:rPr>
              <a:t>Apprentices are actual employees - you spend around 80% of your time with the employer. </a:t>
            </a:r>
            <a:r>
              <a:rPr lang="en-GB" sz="2400">
                <a:latin typeface="Calibri"/>
                <a:cs typeface="Calibri"/>
              </a:rPr>
              <a:t>The rest of the time is spent with a university or college, as agreed in a personalised </a:t>
            </a:r>
            <a:r>
              <a:rPr lang="en-GB" sz="3000">
                <a:latin typeface="Calibri"/>
                <a:cs typeface="Calibri"/>
              </a:rPr>
              <a:t>learning plan.</a:t>
            </a:r>
          </a:p>
          <a:p>
            <a:pPr marL="492125" marR="0" lvl="1" indent="-492125" algn="l" defTabSz="457200" rtl="0" eaLnBrk="1" fontAlgn="base" latinLnBrk="0" hangingPunct="1">
              <a:lnSpc>
                <a:spcPct val="100000"/>
              </a:lnSpc>
              <a:spcBef>
                <a:spcPct val="30000"/>
              </a:spcBef>
              <a:spcAft>
                <a:spcPct val="0"/>
              </a:spcAft>
              <a:buClrTx/>
              <a:buSzTx/>
              <a:buFontTx/>
              <a:buNone/>
              <a:tabLst/>
              <a:defRPr/>
            </a:pPr>
            <a:endParaRPr lang="en-GB" sz="3200"/>
          </a:p>
          <a:p>
            <a:pPr marL="492125" marR="0" lvl="1" indent="-492125" algn="l" defTabSz="457200" rtl="0" eaLnBrk="1" fontAlgn="base" latinLnBrk="0" hangingPunct="1">
              <a:lnSpc>
                <a:spcPct val="100000"/>
              </a:lnSpc>
              <a:spcBef>
                <a:spcPct val="30000"/>
              </a:spcBef>
              <a:spcAft>
                <a:spcPct val="0"/>
              </a:spcAft>
              <a:buClrTx/>
              <a:buSzTx/>
              <a:buFontTx/>
              <a:buNone/>
              <a:tabLst/>
              <a:defRPr/>
            </a:pPr>
            <a:r>
              <a:rPr lang="en-GB" sz="3200"/>
              <a:t>The integration of work and learning counts towards the qualification, meaning that attendance at university can be </a:t>
            </a:r>
          </a:p>
          <a:p>
            <a:pPr marL="492125" marR="0" lvl="1" indent="-492125" algn="l" defTabSz="457200" rtl="0" eaLnBrk="1" fontAlgn="base" latinLnBrk="0" hangingPunct="1">
              <a:lnSpc>
                <a:spcPct val="100000"/>
              </a:lnSpc>
              <a:spcBef>
                <a:spcPct val="30000"/>
              </a:spcBef>
              <a:spcAft>
                <a:spcPct val="0"/>
              </a:spcAft>
              <a:buClrTx/>
              <a:buSzTx/>
              <a:buFontTx/>
              <a:buNone/>
              <a:tabLst/>
              <a:defRPr/>
            </a:pPr>
            <a:r>
              <a:rPr lang="en-GB" sz="3200"/>
              <a:t>flexible, based on the employer’s requirements.</a:t>
            </a:r>
            <a:endParaRPr lang="en-GB" sz="3200">
              <a:cs typeface="Calibri"/>
            </a:endParaRPr>
          </a:p>
          <a:p>
            <a:pPr marL="492125" marR="0" lvl="1" indent="-492125" algn="l" defTabSz="457200" rtl="0" eaLnBrk="1" fontAlgn="base" latinLnBrk="0" hangingPunct="1">
              <a:lnSpc>
                <a:spcPct val="100000"/>
              </a:lnSpc>
              <a:spcBef>
                <a:spcPct val="30000"/>
              </a:spcBef>
              <a:spcAft>
                <a:spcPct val="0"/>
              </a:spcAft>
              <a:buClrTx/>
              <a:buSzTx/>
              <a:buFontTx/>
              <a:buNone/>
              <a:tabLst/>
              <a:defRPr/>
            </a:pPr>
            <a:endParaRPr lang="en-GB" sz="3200"/>
          </a:p>
          <a:p>
            <a:pPr marL="492125" marR="0" lvl="1" indent="-492125" algn="l" defTabSz="457200" rtl="0" eaLnBrk="1" fontAlgn="base" latinLnBrk="0" hangingPunct="1">
              <a:lnSpc>
                <a:spcPct val="100000"/>
              </a:lnSpc>
              <a:spcBef>
                <a:spcPct val="30000"/>
              </a:spcBef>
              <a:spcAft>
                <a:spcPct val="0"/>
              </a:spcAft>
              <a:buClrTx/>
              <a:buSzTx/>
              <a:buFontTx/>
              <a:buNone/>
              <a:tabLst/>
              <a:defRPr/>
            </a:pPr>
            <a:r>
              <a:rPr lang="en-GB" sz="3200"/>
              <a:t>Completion time of the qualification can take up to 5 years depending on the level of qualification.</a:t>
            </a:r>
            <a:endParaRPr lang="en-GB" sz="3200">
              <a:cs typeface="Calibri"/>
            </a:endParaRPr>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18</a:t>
            </a:fld>
            <a:endParaRPr lang="en-US"/>
          </a:p>
        </p:txBody>
      </p:sp>
    </p:spTree>
    <p:extLst>
      <p:ext uri="{BB962C8B-B14F-4D97-AF65-F5344CB8AC3E}">
        <p14:creationId xmlns:p14="http://schemas.microsoft.com/office/powerpoint/2010/main" val="211845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Some of Scotland’s most innovative and exciting employers offer Graduate Apprenticeship jobs. Right now, there are 13 different types on offer – all in growing sectors with great career prospects </a:t>
            </a:r>
            <a:r>
              <a:rPr lang="en-GB" sz="1200" b="1" i="0" u="none" strike="noStrike" kern="1200" baseline="0">
                <a:solidFill>
                  <a:schemeClr val="tx1"/>
                </a:solidFill>
                <a:latin typeface="+mn-lt"/>
                <a:ea typeface="+mn-ea"/>
                <a:cs typeface="+mn-cs"/>
              </a:rPr>
              <a:t>[subjects shown on screen – full breakdown of SCQF levels available below]</a:t>
            </a:r>
            <a:r>
              <a:rPr lang="en-GB" sz="1200" b="0" i="0" u="none" strike="noStrike" kern="1200" baseline="0">
                <a:solidFill>
                  <a:schemeClr val="tx1"/>
                </a:solidFill>
                <a:latin typeface="+mn-lt"/>
                <a:ea typeface="+mn-ea"/>
                <a:cs typeface="+mn-cs"/>
              </a:rPr>
              <a:t>:</a:t>
            </a:r>
            <a:r>
              <a:rPr lang="en-GB" sz="1200" b="0" i="0" u="none" strike="noStrike" kern="1200" baseline="0">
                <a:cs typeface="+mn-lt"/>
              </a:rPr>
              <a:t/>
            </a:r>
            <a:br>
              <a:rPr lang="en-GB" sz="1200" b="0" i="0" u="none" strike="noStrike" kern="1200" baseline="0">
                <a:cs typeface="+mn-lt"/>
              </a:rPr>
            </a:br>
            <a:endParaRPr lang="en-GB" baseline="0"/>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Accounting - SCQF level 10/11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Business Management (Including Financial Services) - SCQF level 10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Civil Engineering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Construction &amp; the Built Environment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Cyber Security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Cyber Security - SCQF level 11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Data Science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Early Learning &amp; Childcare - SCQF level 9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Engineering: Design &amp; Manufacture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Engineering: Instrumentation, Measurement &amp; Control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IT: Management for Business - SCQF level 10 </a:t>
            </a:r>
            <a:endParaRPr lang="en-US" sz="1200" b="0" i="0" kern="1200">
              <a:solidFill>
                <a:schemeClr val="tx1"/>
              </a:solidFill>
              <a:effectLst/>
              <a:latin typeface="+mn-lt"/>
              <a:cs typeface="Calibri"/>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IT: Software Development - SCQF level 10 </a:t>
            </a:r>
            <a:r>
              <a:rPr lang="en-US" sz="1200" b="0" i="0" kern="1200">
                <a:effectLst/>
                <a:cs typeface="+mn-lt"/>
              </a:rPr>
              <a:t/>
            </a:r>
            <a:br>
              <a:rPr lang="en-US" sz="1200" b="0" i="0" kern="1200">
                <a:effectLst/>
                <a:cs typeface="+mn-lt"/>
              </a:rPr>
            </a:br>
            <a:r>
              <a:rPr lang="en-US" sz="1200" b="0" i="0" kern="1200">
                <a:solidFill>
                  <a:schemeClr val="tx1"/>
                </a:solidFill>
                <a:effectLst/>
                <a:latin typeface="+mn-lt"/>
                <a:ea typeface="+mn-ea"/>
                <a:cs typeface="+mn-cs"/>
              </a:rPr>
              <a:t> </a:t>
            </a:r>
            <a:endParaRPr lang="en-US" sz="1200" b="0" i="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19</a:t>
            </a:fld>
            <a:endParaRPr lang="en-US"/>
          </a:p>
        </p:txBody>
      </p:sp>
    </p:spTree>
    <p:extLst>
      <p:ext uri="{BB962C8B-B14F-4D97-AF65-F5344CB8AC3E}">
        <p14:creationId xmlns:p14="http://schemas.microsoft.com/office/powerpoint/2010/main" val="389211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Today, you can find apprenticeships in more industry sectors than ever before. They are based on the skills employers want so they're always relevant. </a:t>
            </a:r>
          </a:p>
          <a:p>
            <a:r>
              <a:rPr lang="en-GB" sz="1200" kern="1200">
                <a:solidFill>
                  <a:schemeClr val="tx1"/>
                </a:solidFill>
                <a:effectLst/>
                <a:latin typeface="+mn-lt"/>
                <a:ea typeface="+mn-ea"/>
                <a:cs typeface="+mn-cs"/>
              </a:rPr>
              <a:t>There are currently over 40,000 people doing an apprenticeship in Scotland.</a:t>
            </a:r>
            <a:endParaRPr lang="en-GB" sz="1200" b="0" i="0" u="none" strike="noStrike" kern="1200" baseline="0">
              <a:solidFill>
                <a:schemeClr val="tx1"/>
              </a:solidFill>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A68A168A-0AB5-7249-9EA0-71F7DF5A0CDF}" type="slidenum">
              <a:rPr lang="en-US" smtClean="0"/>
              <a:t>2</a:t>
            </a:fld>
            <a:endParaRPr lang="en-US"/>
          </a:p>
        </p:txBody>
      </p:sp>
    </p:spTree>
    <p:extLst>
      <p:ext uri="{BB962C8B-B14F-4D97-AF65-F5344CB8AC3E}">
        <p14:creationId xmlns:p14="http://schemas.microsoft.com/office/powerpoint/2010/main" val="2276208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a:t>There are </a:t>
            </a:r>
            <a:r>
              <a:rPr lang="en-US"/>
              <a:t>many</a:t>
            </a:r>
            <a:r>
              <a:rPr lang="en-US" baseline="0"/>
              <a:t> benefits to taking on a </a:t>
            </a:r>
            <a:r>
              <a:rPr lang="en-GB"/>
              <a:t>Graduate Apprentice</a:t>
            </a:r>
            <a:r>
              <a:rPr lang="en-US" baseline="0"/>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a:p>
          <a:p>
            <a:pPr marL="171450" indent="-171450" defTabSz="457200" eaLnBrk="0" fontAlgn="base" hangingPunct="0">
              <a:spcBef>
                <a:spcPct val="30000"/>
              </a:spcBef>
              <a:spcAft>
                <a:spcPct val="0"/>
              </a:spcAft>
              <a:buFont typeface="Arial" panose="020B0604020202020204" pitchFamily="34" charset="0"/>
              <a:buChar char="•"/>
              <a:defRPr/>
            </a:pPr>
            <a:r>
              <a:rPr lang="en-GB" b="1" baseline="0"/>
              <a:t>Get qualified</a:t>
            </a:r>
            <a:r>
              <a:rPr lang="en-GB" baseline="0"/>
              <a:t> - work towards</a:t>
            </a:r>
            <a:r>
              <a:rPr lang="en-GB"/>
              <a:t> </a:t>
            </a:r>
            <a:r>
              <a:rPr lang="en-GB" baseline="0"/>
              <a:t>DipHE, Honours and </a:t>
            </a:r>
            <a:r>
              <a:rPr lang="en-GB"/>
              <a:t>Masters</a:t>
            </a:r>
            <a:r>
              <a:rPr lang="en-GB" baseline="0"/>
              <a:t> professional qualifications</a:t>
            </a:r>
            <a:endParaRPr lang="en-GB" baseline="0">
              <a:cs typeface="Calibri"/>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baseline="0"/>
              <a:t>Gain skills</a:t>
            </a:r>
            <a:r>
              <a:rPr lang="en-GB" baseline="0"/>
              <a:t> - develop transferable, recognised skills that are considered relevant by industry, employers and universities</a:t>
            </a:r>
            <a:endParaRPr lang="en-GB" baseline="0">
              <a:cs typeface="Calibri"/>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b="1" baseline="0"/>
              <a:t>Get earning</a:t>
            </a:r>
            <a:r>
              <a:rPr lang="en-GB" baseline="0"/>
              <a:t> - be in paid employment while gaining a degree and, as learning is funded, there is no cost to the apprentice and you avoid student debt</a:t>
            </a:r>
            <a:endParaRPr lang="en-GB" baseline="0">
              <a:cs typeface="Calibri"/>
            </a:endParaRPr>
          </a:p>
          <a:p>
            <a:pPr marL="171450" indent="-171450" defTabSz="457200" eaLnBrk="0" fontAlgn="base" hangingPunct="0">
              <a:spcBef>
                <a:spcPct val="30000"/>
              </a:spcBef>
              <a:spcAft>
                <a:spcPct val="0"/>
              </a:spcAft>
              <a:buFont typeface="Arial" panose="020B0604020202020204" pitchFamily="34" charset="0"/>
              <a:buChar char="•"/>
              <a:defRPr/>
            </a:pPr>
            <a:r>
              <a:rPr lang="en-GB" b="1" baseline="0"/>
              <a:t>Industry designed</a:t>
            </a:r>
            <a:r>
              <a:rPr lang="en-GB" b="1"/>
              <a:t> </a:t>
            </a:r>
            <a:r>
              <a:rPr lang="en-GB" baseline="0"/>
              <a:t>– so you can be confident that what you learn is relevant, and right for your role </a:t>
            </a:r>
          </a:p>
          <a:p>
            <a:pPr marL="171450" indent="-171450" defTabSz="457200" eaLnBrk="0" fontAlgn="base" hangingPunct="0">
              <a:spcBef>
                <a:spcPct val="30000"/>
              </a:spcBef>
              <a:spcAft>
                <a:spcPct val="0"/>
              </a:spcAft>
              <a:buFont typeface="Arial" panose="020B0604020202020204" pitchFamily="34" charset="0"/>
              <a:buChar char="•"/>
              <a:defRPr/>
            </a:pPr>
            <a:r>
              <a:rPr lang="en-GB" b="1" baseline="0"/>
              <a:t>Focused on growth industries</a:t>
            </a:r>
            <a:r>
              <a:rPr lang="en-GB" baseline="0"/>
              <a:t> - available in a wide range of growth industries that offer strong career prospects for the future</a:t>
            </a:r>
            <a:endParaRPr lang="en-GB" baseline="0">
              <a:cs typeface="Calibri"/>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a:p>
          <a:p>
            <a:endParaRPr lang="en-US" baseline="0"/>
          </a:p>
          <a:p>
            <a:endParaRPr lang="en-US"/>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20</a:t>
            </a:fld>
            <a:endParaRPr lang="en-US"/>
          </a:p>
        </p:txBody>
      </p:sp>
    </p:spTree>
    <p:extLst>
      <p:ext uri="{BB962C8B-B14F-4D97-AF65-F5344CB8AC3E}">
        <p14:creationId xmlns:p14="http://schemas.microsoft.com/office/powerpoint/2010/main" val="3124228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Pathways from taking a Graduate Apprentice are dependent on the level of completion and include:</a:t>
            </a:r>
          </a:p>
          <a:p>
            <a:endParaRPr lang="en-GB"/>
          </a:p>
          <a:p>
            <a:pPr marL="171450" indent="-171450">
              <a:buFont typeface="Arial" panose="020B0604020202020204" pitchFamily="34" charset="0"/>
              <a:buChar char="•"/>
            </a:pPr>
            <a:r>
              <a:rPr lang="en-GB"/>
              <a:t>Progress on to other levels of the Graduate Apprenticeship</a:t>
            </a:r>
          </a:p>
          <a:p>
            <a:pPr marL="171450" indent="-171450">
              <a:buFont typeface="Arial" panose="020B0604020202020204" pitchFamily="34" charset="0"/>
              <a:buChar char="•"/>
            </a:pPr>
            <a:r>
              <a:rPr lang="en-GB"/>
              <a:t>Further university or college learning</a:t>
            </a:r>
          </a:p>
          <a:p>
            <a:pPr marL="171450" indent="-171450">
              <a:buFont typeface="Arial" panose="020B0604020202020204" pitchFamily="34" charset="0"/>
              <a:buChar char="•"/>
            </a:pPr>
            <a:r>
              <a:rPr lang="en-GB"/>
              <a:t>Further ‘on-the-job’ training</a:t>
            </a:r>
          </a:p>
          <a:p>
            <a:pPr marL="171450" indent="-171450">
              <a:buFont typeface="Arial" panose="020B0604020202020204" pitchFamily="34" charset="0"/>
              <a:buChar char="•"/>
            </a:pPr>
            <a:r>
              <a:rPr lang="en-GB"/>
              <a:t>Opening up more career opportunities with the existing employer or in their chosen sector</a:t>
            </a:r>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21</a:t>
            </a:fld>
            <a:endParaRPr lang="en-US"/>
          </a:p>
        </p:txBody>
      </p:sp>
    </p:spTree>
    <p:extLst>
      <p:ext uri="{BB962C8B-B14F-4D97-AF65-F5344CB8AC3E}">
        <p14:creationId xmlns:p14="http://schemas.microsoft.com/office/powerpoint/2010/main" val="1199767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mn-lt"/>
                <a:cs typeface="Calibri"/>
              </a:rPr>
              <a:t>(Signpost to CIAG and Scottish Apprenticeship stands, if relevant)</a:t>
            </a:r>
            <a:endParaRPr lang="en-US" b="1"/>
          </a:p>
          <a:p>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22</a:t>
            </a:fld>
            <a:endParaRPr lang="en-US"/>
          </a:p>
        </p:txBody>
      </p:sp>
    </p:spTree>
    <p:extLst>
      <p:ext uri="{BB962C8B-B14F-4D97-AF65-F5344CB8AC3E}">
        <p14:creationId xmlns:p14="http://schemas.microsoft.com/office/powerpoint/2010/main" val="165309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If you're keen to get stuck into real industry experience a Foundation Apprenticeship could be the right move for you. You’ll be able to gain work experience alongside your studies. It can really boost your confidence and get you excited about your future career.</a:t>
            </a:r>
            <a:endParaRPr lang="en-US"/>
          </a:p>
        </p:txBody>
      </p:sp>
      <p:sp>
        <p:nvSpPr>
          <p:cNvPr id="4" name="Slide Number Placeholder 3"/>
          <p:cNvSpPr>
            <a:spLocks noGrp="1"/>
          </p:cNvSpPr>
          <p:nvPr>
            <p:ph type="sldNum" sz="quarter" idx="10"/>
          </p:nvPr>
        </p:nvSpPr>
        <p:spPr/>
        <p:txBody>
          <a:bodyPr/>
          <a:lstStyle/>
          <a:p>
            <a:fld id="{A68A168A-0AB5-7249-9EA0-71F7DF5A0CDF}" type="slidenum">
              <a:rPr lang="en-US" smtClean="0"/>
              <a:t>3</a:t>
            </a:fld>
            <a:endParaRPr lang="en-US"/>
          </a:p>
        </p:txBody>
      </p:sp>
    </p:spTree>
    <p:extLst>
      <p:ext uri="{BB962C8B-B14F-4D97-AF65-F5344CB8AC3E}">
        <p14:creationId xmlns:p14="http://schemas.microsoft.com/office/powerpoint/2010/main" val="1798849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Pupils can take a Foundation Apprenticeship in S5 or S6 and </a:t>
            </a:r>
            <a:r>
              <a:rPr lang="en-GB" sz="1200" b="0" i="0" kern="1200">
                <a:solidFill>
                  <a:schemeClr val="tx1"/>
                </a:solidFill>
                <a:effectLst/>
                <a:latin typeface="+mn-lt"/>
                <a:ea typeface="+mn-ea"/>
                <a:cs typeface="+mn-cs"/>
              </a:rPr>
              <a:t>Foundation Apprenticeships are now offered in all 32 Scottish </a:t>
            </a:r>
            <a:r>
              <a:rPr lang="en-GB"/>
              <a:t>local</a:t>
            </a:r>
            <a:r>
              <a:rPr lang="en-GB" sz="1200" b="0" i="0" kern="1200">
                <a:solidFill>
                  <a:schemeClr val="tx1"/>
                </a:solidFill>
                <a:effectLst/>
                <a:latin typeface="+mn-lt"/>
                <a:ea typeface="+mn-ea"/>
                <a:cs typeface="+mn-cs"/>
              </a:rPr>
              <a:t> </a:t>
            </a:r>
            <a:r>
              <a:rPr lang="en-GB"/>
              <a:t>authorities</a:t>
            </a:r>
            <a:r>
              <a:rPr lang="en-GB" sz="1200" b="0" i="0" kern="1200">
                <a:solidFill>
                  <a:schemeClr val="tx1"/>
                </a:solidFill>
                <a:effectLst/>
                <a:latin typeface="+mn-lt"/>
                <a:ea typeface="+mn-ea"/>
                <a:cs typeface="+mn-cs"/>
              </a:rPr>
              <a:t>. </a:t>
            </a:r>
            <a:endParaRPr lang="en-GB" sz="1200" b="0" i="0" u="none" strike="noStrike" kern="1200" baseline="0">
              <a:solidFill>
                <a:schemeClr val="tx1"/>
              </a:solidFill>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a:t>There is also a pilot </a:t>
            </a:r>
            <a:r>
              <a:rPr lang="en-US" baseline="0" err="1"/>
              <a:t>programme</a:t>
            </a:r>
            <a:r>
              <a:rPr lang="en-US" baseline="0"/>
              <a:t> of Foundation Apprenticeships at SCQF Level 4 and 5 offering opportunities for pupils from S3 to S6 in selected schools the opportunity to gain a work-based learning qualification at an earlier level of learning.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457200" rtl="0" eaLnBrk="0" fontAlgn="base" latinLnBrk="0" hangingPunct="0">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4</a:t>
            </a:fld>
            <a:endParaRPr lang="en-US"/>
          </a:p>
        </p:txBody>
      </p:sp>
    </p:spTree>
    <p:extLst>
      <p:ext uri="{BB962C8B-B14F-4D97-AF65-F5344CB8AC3E}">
        <p14:creationId xmlns:p14="http://schemas.microsoft.com/office/powerpoint/2010/main" val="24018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Delivered in partnership by learning providers and employers, knowledge gained is supported through a series of practical activities including industry project-based activity and work placements undertaken virtually and in person.</a:t>
            </a:r>
          </a:p>
          <a:p>
            <a:endParaRPr lang="en-US" baseline="0"/>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5</a:t>
            </a:fld>
            <a:endParaRPr lang="en-US"/>
          </a:p>
        </p:txBody>
      </p:sp>
    </p:spTree>
    <p:extLst>
      <p:ext uri="{BB962C8B-B14F-4D97-AF65-F5344CB8AC3E}">
        <p14:creationId xmlns:p14="http://schemas.microsoft.com/office/powerpoint/2010/main" val="247006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GB" sz="1200" kern="1200">
                <a:solidFill>
                  <a:schemeClr val="tx1"/>
                </a:solidFill>
                <a:effectLst/>
                <a:latin typeface="+mn-lt"/>
                <a:ea typeface="+mn-ea"/>
                <a:cs typeface="+mn-cs"/>
              </a:rPr>
              <a:t>There are 12 types of Foundation Apprenticeship to choose from</a:t>
            </a:r>
            <a:r>
              <a:rPr lang="en-GB" sz="1200" b="0" i="0" u="none" strike="noStrike" kern="1200" baseline="0">
                <a:solidFill>
                  <a:schemeClr val="tx1"/>
                </a:solidFill>
                <a:latin typeface="+mn-lt"/>
                <a:ea typeface="+mn-ea"/>
                <a:cs typeface="+mn-cs"/>
              </a:rPr>
              <a:t> in a wide range of subjects and sectors.</a:t>
            </a:r>
          </a:p>
          <a:p>
            <a:endParaRPr lang="en-GB"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There</a:t>
            </a:r>
            <a:r>
              <a:rPr lang="en-GB" sz="1200" kern="1200" baseline="0">
                <a:solidFill>
                  <a:schemeClr val="tx1"/>
                </a:solidFill>
                <a:effectLst/>
                <a:latin typeface="+mn-lt"/>
                <a:ea typeface="+mn-ea"/>
                <a:cs typeface="+mn-cs"/>
              </a:rPr>
              <a:t> are also </a:t>
            </a:r>
            <a:r>
              <a:rPr lang="en-GB" sz="1200" kern="1200">
                <a:solidFill>
                  <a:schemeClr val="tx1"/>
                </a:solidFill>
                <a:effectLst/>
                <a:latin typeface="+mn-lt"/>
                <a:ea typeface="+mn-ea"/>
                <a:cs typeface="+mn-cs"/>
              </a:rPr>
              <a:t>pilot</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SCQF level 4 and 5 Foundation Apprenticeships for pupils in S3 to S6. They focus on the Construction, Automotive and Hospitality sectors. </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of Scotland’s biggest and best employers are involved in the</a:t>
            </a:r>
            <a:r>
              <a:rPr lang="en-US" baseline="0"/>
              <a:t> work part of Foundation Apprenticeships. Many </a:t>
            </a:r>
            <a:r>
              <a:rPr lang="en-US"/>
              <a:t>excellent local employers also offer great opportunities.</a:t>
            </a:r>
            <a:endParaRPr lang="en-US" baseline="0"/>
          </a:p>
          <a:p>
            <a:endParaRPr lang="en-US" b="0"/>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6</a:t>
            </a:fld>
            <a:endParaRPr lang="en-US"/>
          </a:p>
        </p:txBody>
      </p:sp>
    </p:spTree>
    <p:extLst>
      <p:ext uri="{BB962C8B-B14F-4D97-AF65-F5344CB8AC3E}">
        <p14:creationId xmlns:p14="http://schemas.microsoft.com/office/powerpoint/2010/main" val="83886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457200" eaLnBrk="0" fontAlgn="base" hangingPunct="0">
              <a:spcBef>
                <a:spcPct val="30000"/>
              </a:spcBef>
              <a:spcAft>
                <a:spcPct val="0"/>
              </a:spcAft>
              <a:defRPr/>
            </a:pPr>
            <a:r>
              <a:rPr lang="en-US" baseline="0"/>
              <a:t>The Foundation Apprenticeship will help you </a:t>
            </a:r>
            <a:r>
              <a:rPr lang="en-GB" baseline="0"/>
              <a:t>in many ways. Here are the main benefits that apprentices receive.</a:t>
            </a:r>
            <a:endParaRPr lang="en-GB" sz="1200" kern="1200">
              <a:solidFill>
                <a:schemeClr val="tx1"/>
              </a:solidFill>
              <a:effectLst/>
              <a:latin typeface="+mn-lt"/>
              <a:ea typeface="+mn-ea"/>
              <a:cs typeface="+mn-cs"/>
            </a:endParaRPr>
          </a:p>
          <a:p>
            <a:pPr marL="171450" marR="0" lvl="0" indent="-171450" algn="l" defTabSz="457200" rtl="0" eaLnBrk="0" fontAlgn="base" latinLnBrk="0" hangingPunct="0">
              <a:lnSpc>
                <a:spcPct val="100000"/>
              </a:lnSpc>
              <a:spcBef>
                <a:spcPct val="30000"/>
              </a:spcBef>
              <a:spcAft>
                <a:spcPct val="0"/>
              </a:spcAft>
              <a:buClrTx/>
              <a:buSzTx/>
              <a:buFontTx/>
              <a:buChar char="-"/>
              <a:tabLst/>
              <a:defRPr/>
            </a:pP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7</a:t>
            </a:fld>
            <a:endParaRPr lang="en-US"/>
          </a:p>
        </p:txBody>
      </p:sp>
    </p:spTree>
    <p:extLst>
      <p:ext uri="{BB962C8B-B14F-4D97-AF65-F5344CB8AC3E}">
        <p14:creationId xmlns:p14="http://schemas.microsoft.com/office/powerpoint/2010/main" val="360461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200" b="0" i="0" kern="1200">
                <a:solidFill>
                  <a:schemeClr val="tx1"/>
                </a:solidFill>
                <a:effectLst/>
                <a:latin typeface="+mn-lt"/>
                <a:ea typeface="+mn-ea"/>
                <a:cs typeface="+mn-cs"/>
              </a:rPr>
              <a:t>Modern Apprentices learn on the job – gaining skills, experience and qualifications to kick-start your career.</a:t>
            </a:r>
          </a:p>
          <a:p>
            <a:pPr fontAlgn="base"/>
            <a:r>
              <a:rPr lang="en-GB" sz="1200" b="0" i="0" kern="1200">
                <a:solidFill>
                  <a:schemeClr val="tx1"/>
                </a:solidFill>
                <a:effectLst/>
                <a:latin typeface="+mn-lt"/>
                <a:ea typeface="+mn-ea"/>
                <a:cs typeface="+mn-cs"/>
              </a:rPr>
              <a:t>You’ll learn real-life industry skills while you work towards a qualification that’s accredited by the SQA.</a:t>
            </a:r>
          </a:p>
          <a:p>
            <a:pPr fontAlgn="base"/>
            <a:r>
              <a:rPr lang="en-GB" sz="1200" b="0" i="0" kern="1200">
                <a:solidFill>
                  <a:schemeClr val="tx1"/>
                </a:solidFill>
                <a:effectLst/>
                <a:latin typeface="+mn-lt"/>
                <a:ea typeface="+mn-ea"/>
                <a:cs typeface="+mn-cs"/>
              </a:rPr>
              <a:t>As long as you’re aged 16 or over, a Modern Apprenticeship could be the right fit for you. </a:t>
            </a:r>
          </a:p>
        </p:txBody>
      </p:sp>
      <p:sp>
        <p:nvSpPr>
          <p:cNvPr id="4" name="Slide Number Placeholder 3"/>
          <p:cNvSpPr>
            <a:spLocks noGrp="1"/>
          </p:cNvSpPr>
          <p:nvPr>
            <p:ph type="sldNum" sz="quarter" idx="10"/>
          </p:nvPr>
        </p:nvSpPr>
        <p:spPr/>
        <p:txBody>
          <a:bodyPr/>
          <a:lstStyle/>
          <a:p>
            <a:fld id="{A68A168A-0AB5-7249-9EA0-71F7DF5A0CDF}" type="slidenum">
              <a:rPr lang="en-US" smtClean="0"/>
              <a:t>8</a:t>
            </a:fld>
            <a:endParaRPr lang="en-US"/>
          </a:p>
        </p:txBody>
      </p:sp>
    </p:spTree>
    <p:extLst>
      <p:ext uri="{BB962C8B-B14F-4D97-AF65-F5344CB8AC3E}">
        <p14:creationId xmlns:p14="http://schemas.microsoft.com/office/powerpoint/2010/main" val="60187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GB">
                <a:solidFill>
                  <a:srgbClr val="FF0000"/>
                </a:solidFill>
              </a:rPr>
              <a:t>Around 12,000 companies offer</a:t>
            </a:r>
            <a:r>
              <a:rPr lang="en-GB" baseline="0">
                <a:solidFill>
                  <a:srgbClr val="FF0000"/>
                </a:solidFill>
              </a:rPr>
              <a:t> Modern Apprenticeships, including many of Scotland’s top employers.</a:t>
            </a:r>
          </a:p>
          <a:p>
            <a:endParaRPr lang="en-GB" baseline="0"/>
          </a:p>
          <a:p>
            <a:r>
              <a:rPr lang="en-GB" baseline="0"/>
              <a:t>All sizes from large national companies, small to medium-sized companies and family firms across Scotland offer apprenticeships.</a:t>
            </a:r>
          </a:p>
          <a:p>
            <a:endParaRPr lang="en-GB" baseline="0"/>
          </a:p>
          <a:p>
            <a:r>
              <a:rPr lang="en-GB" baseline="0"/>
              <a:t>Modern Apprenticeships can be for new or existing employees.</a:t>
            </a:r>
          </a:p>
        </p:txBody>
      </p:sp>
      <p:sp>
        <p:nvSpPr>
          <p:cNvPr id="4" name="Slide Number Placeholder 3"/>
          <p:cNvSpPr>
            <a:spLocks noGrp="1"/>
          </p:cNvSpPr>
          <p:nvPr>
            <p:ph type="sldNum" sz="quarter" idx="10"/>
          </p:nvPr>
        </p:nvSpPr>
        <p:spPr/>
        <p:txBody>
          <a:bodyPr/>
          <a:lstStyle/>
          <a:p>
            <a:pPr>
              <a:defRPr/>
            </a:pPr>
            <a:fld id="{BE9CB6F3-C795-7D49-866F-4A44BB0F0EF8}" type="slidenum">
              <a:rPr lang="en-US" smtClean="0"/>
              <a:pPr>
                <a:defRPr/>
              </a:pPr>
              <a:t>9</a:t>
            </a:fld>
            <a:endParaRPr lang="en-US"/>
          </a:p>
        </p:txBody>
      </p:sp>
    </p:spTree>
    <p:extLst>
      <p:ext uri="{BB962C8B-B14F-4D97-AF65-F5344CB8AC3E}">
        <p14:creationId xmlns:p14="http://schemas.microsoft.com/office/powerpoint/2010/main" val="424834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b="0" i="0">
                <a:solidFill>
                  <a:srgbClr val="25303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94606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b="0" i="0">
                <a:solidFill>
                  <a:srgbClr val="25303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384631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b="0" i="0">
                <a:solidFill>
                  <a:srgbClr val="25303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111498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b="0" i="0">
                <a:solidFill>
                  <a:srgbClr val="25303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19749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9D0503-394C-43E2-89CA-440DFA1BF40E}" type="datetimeFigureOut">
              <a:rPr lang="en-GB" smtClean="0"/>
              <a:pPr/>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7D589-7317-49A9-B911-C562C699BBC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D0503-394C-43E2-89CA-440DFA1BF40E}" type="datetimeFigureOut">
              <a:rPr lang="en-GB" smtClean="0"/>
              <a:pPr/>
              <a:t>26/02/2024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7D589-7317-49A9-B911-C562C699BBC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2.svg"/><Relationship Id="rId5" Type="http://schemas.openxmlformats.org/officeDocument/2006/relationships/image" Target="../media/image27.png"/><Relationship Id="rId4" Type="http://schemas.openxmlformats.org/officeDocument/2006/relationships/image" Target="../media/image30.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5.png"/><Relationship Id="rId7"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45.svg"/><Relationship Id="rId4" Type="http://schemas.openxmlformats.org/officeDocument/2006/relationships/image" Target="../media/image38.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gif"/><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red, lawn mower&#10;&#10;Description automatically generated">
            <a:extLst>
              <a:ext uri="{FF2B5EF4-FFF2-40B4-BE49-F238E27FC236}">
                <a16:creationId xmlns:a16="http://schemas.microsoft.com/office/drawing/2014/main" id="{2E570735-980D-E88D-D5B2-DA3C23BF3F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80" r="16236"/>
          <a:stretch/>
        </p:blipFill>
        <p:spPr>
          <a:xfrm>
            <a:off x="4437246" y="0"/>
            <a:ext cx="7754754" cy="6858000"/>
          </a:xfrm>
          <a:prstGeom prst="rect">
            <a:avLst/>
          </a:prstGeom>
        </p:spPr>
      </p:pic>
      <p:sp>
        <p:nvSpPr>
          <p:cNvPr id="15" name="Rectangle 14">
            <a:extLst>
              <a:ext uri="{FF2B5EF4-FFF2-40B4-BE49-F238E27FC236}">
                <a16:creationId xmlns:a16="http://schemas.microsoft.com/office/drawing/2014/main" id="{525FCE86-486A-0941-98FA-BEFDCD002FD8}"/>
              </a:ext>
            </a:extLst>
          </p:cNvPr>
          <p:cNvSpPr/>
          <p:nvPr/>
        </p:nvSpPr>
        <p:spPr>
          <a:xfrm>
            <a:off x="0" y="0"/>
            <a:ext cx="4437246" cy="6858000"/>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7" descr="Slide heading text: 'Scottish Apprenticeships' and 'apprenticeships.scot'">
            <a:extLst>
              <a:ext uri="{FF2B5EF4-FFF2-40B4-BE49-F238E27FC236}">
                <a16:creationId xmlns:a16="http://schemas.microsoft.com/office/drawing/2014/main" id="{8F97E602-0FDC-4D42-8119-C213AC692DAD}"/>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41350"/>
          <a:stretch/>
        </p:blipFill>
        <p:spPr>
          <a:xfrm>
            <a:off x="0" y="497943"/>
            <a:ext cx="7150608" cy="6858001"/>
          </a:xfrm>
        </p:spPr>
      </p:pic>
      <p:pic>
        <p:nvPicPr>
          <p:cNvPr id="19" name="Picture 18" descr="Logo, company name&#10;&#10;Description automatically generated">
            <a:extLst>
              <a:ext uri="{FF2B5EF4-FFF2-40B4-BE49-F238E27FC236}">
                <a16:creationId xmlns:a16="http://schemas.microsoft.com/office/drawing/2014/main" id="{4A44B280-74D8-B24B-BCA5-BF7B58A97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23" y="402844"/>
            <a:ext cx="1612900" cy="1041400"/>
          </a:xfrm>
          <a:prstGeom prst="rect">
            <a:avLst/>
          </a:prstGeom>
        </p:spPr>
      </p:pic>
    </p:spTree>
    <p:extLst>
      <p:ext uri="{BB962C8B-B14F-4D97-AF65-F5344CB8AC3E}">
        <p14:creationId xmlns:p14="http://schemas.microsoft.com/office/powerpoint/2010/main" val="903022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FBD0C3-7FC3-4D41-BEEA-06DB03D323D8}"/>
              </a:ext>
            </a:extLst>
          </p:cNvPr>
          <p:cNvGrpSpPr/>
          <p:nvPr/>
        </p:nvGrpSpPr>
        <p:grpSpPr>
          <a:xfrm>
            <a:off x="0" y="1558699"/>
            <a:ext cx="12192000" cy="3019152"/>
            <a:chOff x="1523999" y="1588770"/>
            <a:chExt cx="9167258" cy="3019152"/>
          </a:xfrm>
        </p:grpSpPr>
        <p:sp>
          <p:nvSpPr>
            <p:cNvPr id="11" name="Rectangle 10">
              <a:extLst>
                <a:ext uri="{FF2B5EF4-FFF2-40B4-BE49-F238E27FC236}">
                  <a16:creationId xmlns:a16="http://schemas.microsoft.com/office/drawing/2014/main" id="{9DC9C0AF-C3E2-4709-A531-9919BCC1AF45}"/>
                </a:ext>
              </a:extLst>
            </p:cNvPr>
            <p:cNvSpPr/>
            <p:nvPr/>
          </p:nvSpPr>
          <p:spPr>
            <a:xfrm>
              <a:off x="1523999" y="4457731"/>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A166A5C-8A7E-4FCC-A3D3-9DCBC0DDE81A}"/>
                </a:ext>
              </a:extLst>
            </p:cNvPr>
            <p:cNvSpPr/>
            <p:nvPr/>
          </p:nvSpPr>
          <p:spPr>
            <a:xfrm>
              <a:off x="1523999" y="1588770"/>
              <a:ext cx="9144000" cy="2868960"/>
            </a:xfrm>
            <a:prstGeom prst="rect">
              <a:avLst/>
            </a:prstGeom>
            <a:solidFill>
              <a:srgbClr val="1CA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BD13D7-2B5F-4C0D-B430-6C4156FB72F2}"/>
                </a:ext>
              </a:extLst>
            </p:cNvPr>
            <p:cNvSpPr/>
            <p:nvPr/>
          </p:nvSpPr>
          <p:spPr>
            <a:xfrm>
              <a:off x="1523999" y="1588770"/>
              <a:ext cx="9167258" cy="142607"/>
            </a:xfrm>
            <a:prstGeom prst="rect">
              <a:avLst/>
            </a:prstGeom>
            <a:solidFill>
              <a:srgbClr val="253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Content Placeholder 1"/>
          <p:cNvSpPr>
            <a:spLocks noGrp="1"/>
          </p:cNvSpPr>
          <p:nvPr>
            <p:ph idx="1"/>
          </p:nvPr>
        </p:nvSpPr>
        <p:spPr>
          <a:xfrm>
            <a:off x="3995802" y="2301817"/>
            <a:ext cx="4647899" cy="898583"/>
          </a:xfrm>
        </p:spPr>
        <p:txBody>
          <a:bodyPr>
            <a:noAutofit/>
          </a:bodyPr>
          <a:lstStyle/>
          <a:p>
            <a:pPr eaLnBrk="1" hangingPunct="1">
              <a:lnSpc>
                <a:spcPct val="100000"/>
              </a:lnSpc>
            </a:pPr>
            <a:r>
              <a:rPr lang="en-GB" sz="3800" b="1">
                <a:solidFill>
                  <a:schemeClr val="bg1"/>
                </a:solidFill>
                <a:latin typeface="Calibri" pitchFamily="34" charset="0"/>
                <a:cs typeface="Calibri" pitchFamily="34" charset="0"/>
              </a:rPr>
              <a:t>Earn while you learn</a:t>
            </a:r>
          </a:p>
        </p:txBody>
      </p:sp>
      <p:grpSp>
        <p:nvGrpSpPr>
          <p:cNvPr id="7" name="Group 6">
            <a:extLst>
              <a:ext uri="{FF2B5EF4-FFF2-40B4-BE49-F238E27FC236}">
                <a16:creationId xmlns:a16="http://schemas.microsoft.com/office/drawing/2014/main" id="{DB888FDE-3672-4371-A6F0-E2CBA561F76B}"/>
              </a:ext>
            </a:extLst>
          </p:cNvPr>
          <p:cNvGrpSpPr/>
          <p:nvPr/>
        </p:nvGrpSpPr>
        <p:grpSpPr>
          <a:xfrm>
            <a:off x="2557249" y="3453615"/>
            <a:ext cx="2033129" cy="2033129"/>
            <a:chOff x="2557249" y="3453615"/>
            <a:chExt cx="2033129" cy="2033129"/>
          </a:xfrm>
        </p:grpSpPr>
        <p:sp>
          <p:nvSpPr>
            <p:cNvPr id="20" name="Oval 19">
              <a:extLst>
                <a:ext uri="{FF2B5EF4-FFF2-40B4-BE49-F238E27FC236}">
                  <a16:creationId xmlns:a16="http://schemas.microsoft.com/office/drawing/2014/main" id="{29D20683-B06C-4B30-A229-E1ADF94010BC}"/>
                </a:ext>
              </a:extLst>
            </p:cNvPr>
            <p:cNvSpPr/>
            <p:nvPr/>
          </p:nvSpPr>
          <p:spPr>
            <a:xfrm>
              <a:off x="2557249" y="3453615"/>
              <a:ext cx="2033129" cy="20331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89E54D3-FB71-482C-A64E-5C444536691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998220" y="3928548"/>
              <a:ext cx="1185747" cy="1101051"/>
            </a:xfrm>
            <a:prstGeom prst="rect">
              <a:avLst/>
            </a:prstGeom>
          </p:spPr>
        </p:pic>
      </p:grpSp>
      <p:grpSp>
        <p:nvGrpSpPr>
          <p:cNvPr id="8" name="Group 7">
            <a:extLst>
              <a:ext uri="{FF2B5EF4-FFF2-40B4-BE49-F238E27FC236}">
                <a16:creationId xmlns:a16="http://schemas.microsoft.com/office/drawing/2014/main" id="{96663019-DB00-4735-8878-99AB0320AAAE}"/>
              </a:ext>
            </a:extLst>
          </p:cNvPr>
          <p:cNvGrpSpPr/>
          <p:nvPr/>
        </p:nvGrpSpPr>
        <p:grpSpPr>
          <a:xfrm>
            <a:off x="5041619" y="3494196"/>
            <a:ext cx="2033129" cy="2033129"/>
            <a:chOff x="5041619" y="3494196"/>
            <a:chExt cx="2033129" cy="2033129"/>
          </a:xfrm>
        </p:grpSpPr>
        <p:sp>
          <p:nvSpPr>
            <p:cNvPr id="22" name="Oval 21">
              <a:extLst>
                <a:ext uri="{FF2B5EF4-FFF2-40B4-BE49-F238E27FC236}">
                  <a16:creationId xmlns:a16="http://schemas.microsoft.com/office/drawing/2014/main" id="{C522F938-0535-4D20-A673-4D26F0EB99C4}"/>
                </a:ext>
              </a:extLst>
            </p:cNvPr>
            <p:cNvSpPr/>
            <p:nvPr/>
          </p:nvSpPr>
          <p:spPr>
            <a:xfrm>
              <a:off x="5041619" y="3494196"/>
              <a:ext cx="2033129" cy="20331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CFC0B52E-B29A-448C-AC22-958E6203302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506612" y="3791133"/>
              <a:ext cx="1178772" cy="1403300"/>
            </a:xfrm>
            <a:prstGeom prst="rect">
              <a:avLst/>
            </a:prstGeom>
          </p:spPr>
        </p:pic>
      </p:grpSp>
      <p:grpSp>
        <p:nvGrpSpPr>
          <p:cNvPr id="9" name="Group 8">
            <a:extLst>
              <a:ext uri="{FF2B5EF4-FFF2-40B4-BE49-F238E27FC236}">
                <a16:creationId xmlns:a16="http://schemas.microsoft.com/office/drawing/2014/main" id="{337859A2-4308-4862-80F6-780F902DE60A}"/>
              </a:ext>
            </a:extLst>
          </p:cNvPr>
          <p:cNvGrpSpPr/>
          <p:nvPr/>
        </p:nvGrpSpPr>
        <p:grpSpPr>
          <a:xfrm>
            <a:off x="7525989" y="3536941"/>
            <a:ext cx="2033129" cy="2033129"/>
            <a:chOff x="7525989" y="3536941"/>
            <a:chExt cx="2033129" cy="2033129"/>
          </a:xfrm>
        </p:grpSpPr>
        <p:sp>
          <p:nvSpPr>
            <p:cNvPr id="23" name="Oval 22">
              <a:extLst>
                <a:ext uri="{FF2B5EF4-FFF2-40B4-BE49-F238E27FC236}">
                  <a16:creationId xmlns:a16="http://schemas.microsoft.com/office/drawing/2014/main" id="{32610734-8FAD-405B-BE56-75E3315FB9CA}"/>
                </a:ext>
              </a:extLst>
            </p:cNvPr>
            <p:cNvSpPr/>
            <p:nvPr/>
          </p:nvSpPr>
          <p:spPr>
            <a:xfrm>
              <a:off x="7525989" y="3536941"/>
              <a:ext cx="2033129" cy="20331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8C3A6787-7C21-4DBB-875E-E95D5EE61FB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861381" y="3928547"/>
              <a:ext cx="1442515" cy="1384814"/>
            </a:xfrm>
            <a:prstGeom prst="rect">
              <a:avLst/>
            </a:prstGeom>
          </p:spPr>
        </p:pic>
      </p:grpSp>
      <p:pic>
        <p:nvPicPr>
          <p:cNvPr id="17" name="Picture 16" descr="Slide heading text: 'About Modern Apprenticeships'">
            <a:extLst>
              <a:ext uri="{FF2B5EF4-FFF2-40B4-BE49-F238E27FC236}">
                <a16:creationId xmlns:a16="http://schemas.microsoft.com/office/drawing/2014/main" id="{FEE3ABB8-4DAE-584F-91FF-031E21C5140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3741"/>
          <a:stretch/>
        </p:blipFill>
        <p:spPr>
          <a:xfrm>
            <a:off x="0" y="0"/>
            <a:ext cx="12192000" cy="1544639"/>
          </a:xfrm>
          <a:prstGeom prst="rect">
            <a:avLst/>
          </a:prstGeom>
        </p:spPr>
      </p:pic>
    </p:spTree>
    <p:extLst>
      <p:ext uri="{BB962C8B-B14F-4D97-AF65-F5344CB8AC3E}">
        <p14:creationId xmlns:p14="http://schemas.microsoft.com/office/powerpoint/2010/main" val="377684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6964FB-F1D3-427E-99C7-FA174F3D5305}"/>
              </a:ext>
            </a:extLst>
          </p:cNvPr>
          <p:cNvGrpSpPr/>
          <p:nvPr/>
        </p:nvGrpSpPr>
        <p:grpSpPr>
          <a:xfrm>
            <a:off x="6484" y="1588770"/>
            <a:ext cx="12185516" cy="4219238"/>
            <a:chOff x="6484" y="1588770"/>
            <a:chExt cx="9167258" cy="4219238"/>
          </a:xfrm>
        </p:grpSpPr>
        <p:sp>
          <p:nvSpPr>
            <p:cNvPr id="9" name="Rectangle 8">
              <a:extLst>
                <a:ext uri="{FF2B5EF4-FFF2-40B4-BE49-F238E27FC236}">
                  <a16:creationId xmlns:a16="http://schemas.microsoft.com/office/drawing/2014/main" id="{E46115B2-62DC-4E9E-91CB-0829AC4BBC0F}"/>
                </a:ext>
              </a:extLst>
            </p:cNvPr>
            <p:cNvSpPr/>
            <p:nvPr/>
          </p:nvSpPr>
          <p:spPr>
            <a:xfrm>
              <a:off x="6485" y="1657351"/>
              <a:ext cx="9144000" cy="4150657"/>
            </a:xfrm>
            <a:prstGeom prst="rect">
              <a:avLst/>
            </a:prstGeom>
            <a:solidFill>
              <a:srgbClr val="1CA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5EFEAA-4362-4C13-86FD-31AC22BEF4CE}"/>
                </a:ext>
              </a:extLst>
            </p:cNvPr>
            <p:cNvSpPr/>
            <p:nvPr/>
          </p:nvSpPr>
          <p:spPr>
            <a:xfrm>
              <a:off x="6486" y="5657817"/>
              <a:ext cx="9144001" cy="150191"/>
            </a:xfrm>
            <a:prstGeom prst="rect">
              <a:avLst/>
            </a:prstGeom>
            <a:solidFill>
              <a:srgbClr val="253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A875F7-916F-40D0-AC96-31C9E2A6A5B5}"/>
                </a:ext>
              </a:extLst>
            </p:cNvPr>
            <p:cNvSpPr/>
            <p:nvPr/>
          </p:nvSpPr>
          <p:spPr>
            <a:xfrm>
              <a:off x="6484" y="1588770"/>
              <a:ext cx="9167258" cy="142607"/>
            </a:xfrm>
            <a:prstGeom prst="rect">
              <a:avLst/>
            </a:prstGeom>
            <a:solidFill>
              <a:srgbClr val="253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Content Placeholder 1"/>
          <p:cNvSpPr>
            <a:spLocks noGrp="1"/>
          </p:cNvSpPr>
          <p:nvPr>
            <p:ph idx="1"/>
          </p:nvPr>
        </p:nvSpPr>
        <p:spPr>
          <a:xfrm>
            <a:off x="1112781" y="2430532"/>
            <a:ext cx="9224854" cy="2468747"/>
          </a:xfrm>
        </p:spPr>
        <p:txBody>
          <a:bodyPr vert="horz" lIns="91440" tIns="45720" rIns="91440" bIns="45720" rtlCol="0" anchor="t">
            <a:noAutofit/>
          </a:bodyPr>
          <a:lstStyle/>
          <a:p>
            <a:pPr eaLnBrk="1" hangingPunct="1"/>
            <a:r>
              <a:rPr lang="en-GB" b="1">
                <a:solidFill>
                  <a:schemeClr val="bg1"/>
                </a:solidFill>
                <a:latin typeface="Calibri"/>
                <a:cs typeface="Calibri"/>
              </a:rPr>
              <a:t>A Modern Apprenticeship:</a:t>
            </a:r>
          </a:p>
          <a:p>
            <a:pPr marL="571500" indent="-571500">
              <a:buFont typeface="Arial" panose="020B0604020202020204" pitchFamily="34" charset="0"/>
              <a:buChar char="•"/>
            </a:pPr>
            <a:r>
              <a:rPr lang="en-GB">
                <a:solidFill>
                  <a:schemeClr val="bg1"/>
                </a:solidFill>
                <a:latin typeface="Calibri"/>
                <a:cs typeface="Calibri"/>
              </a:rPr>
              <a:t>gives hands-on experience with a real employer</a:t>
            </a:r>
          </a:p>
          <a:p>
            <a:pPr marL="571500" indent="-571500">
              <a:buFont typeface="Arial" panose="020B0604020202020204" pitchFamily="34" charset="0"/>
              <a:buChar char="•"/>
            </a:pPr>
            <a:r>
              <a:rPr lang="en-GB">
                <a:solidFill>
                  <a:schemeClr val="bg1"/>
                </a:solidFill>
                <a:latin typeface="Calibri"/>
                <a:cs typeface="Calibri"/>
              </a:rPr>
              <a:t>is open to you if you’re 16 or over</a:t>
            </a:r>
          </a:p>
          <a:p>
            <a:pPr marL="571500" indent="-571500">
              <a:buFont typeface="Arial" panose="020B0604020202020204" pitchFamily="34" charset="0"/>
              <a:buChar char="•"/>
            </a:pPr>
            <a:r>
              <a:rPr lang="en-GB">
                <a:solidFill>
                  <a:schemeClr val="bg1"/>
                </a:solidFill>
                <a:latin typeface="Calibri"/>
                <a:cs typeface="Calibri"/>
              </a:rPr>
              <a:t>offers an SQA qualification</a:t>
            </a:r>
          </a:p>
        </p:txBody>
      </p:sp>
      <p:pic>
        <p:nvPicPr>
          <p:cNvPr id="10" name="Picture 9" descr="Slide heading text: 'How does it work?'">
            <a:extLst>
              <a:ext uri="{FF2B5EF4-FFF2-40B4-BE49-F238E27FC236}">
                <a16:creationId xmlns:a16="http://schemas.microsoft.com/office/drawing/2014/main" id="{34B0E48A-CA8D-8F42-8B43-3C226408A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593"/>
          <a:stretch/>
        </p:blipFill>
        <p:spPr>
          <a:xfrm>
            <a:off x="0" y="0"/>
            <a:ext cx="12192000" cy="1511467"/>
          </a:xfrm>
          <a:prstGeom prst="rect">
            <a:avLst/>
          </a:prstGeom>
        </p:spPr>
      </p:pic>
    </p:spTree>
    <p:extLst>
      <p:ext uri="{BB962C8B-B14F-4D97-AF65-F5344CB8AC3E}">
        <p14:creationId xmlns:p14="http://schemas.microsoft.com/office/powerpoint/2010/main" val="259581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91956C-D598-4B33-8BFE-B0E2FF8577B9}"/>
              </a:ext>
            </a:extLst>
          </p:cNvPr>
          <p:cNvGrpSpPr/>
          <p:nvPr/>
        </p:nvGrpSpPr>
        <p:grpSpPr>
          <a:xfrm>
            <a:off x="0" y="1556942"/>
            <a:ext cx="12192000" cy="3828498"/>
            <a:chOff x="1523999" y="1588770"/>
            <a:chExt cx="9167258" cy="3828498"/>
          </a:xfrm>
        </p:grpSpPr>
        <p:sp>
          <p:nvSpPr>
            <p:cNvPr id="19" name="Rectangle 18"/>
            <p:cNvSpPr/>
            <p:nvPr/>
          </p:nvSpPr>
          <p:spPr>
            <a:xfrm>
              <a:off x="1524001" y="1731376"/>
              <a:ext cx="9143999" cy="3553216"/>
            </a:xfrm>
            <a:prstGeom prst="rect">
              <a:avLst/>
            </a:prstGeom>
            <a:solidFill>
              <a:srgbClr val="1CA9C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DD31D2-3C6D-4185-8758-DB3D6A7DD64E}"/>
                </a:ext>
              </a:extLst>
            </p:cNvPr>
            <p:cNvSpPr/>
            <p:nvPr/>
          </p:nvSpPr>
          <p:spPr>
            <a:xfrm>
              <a:off x="1523999" y="1588770"/>
              <a:ext cx="9167258" cy="142607"/>
            </a:xfrm>
            <a:prstGeom prst="rect">
              <a:avLst/>
            </a:prstGeom>
            <a:solidFill>
              <a:srgbClr val="253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DF40874-9440-4691-8307-43FC1B2E6282}"/>
                </a:ext>
              </a:extLst>
            </p:cNvPr>
            <p:cNvSpPr/>
            <p:nvPr/>
          </p:nvSpPr>
          <p:spPr>
            <a:xfrm>
              <a:off x="1524000" y="5267077"/>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5058" name="AutoShape 2" descr="Image result for bae systems"/>
          <p:cNvSpPr>
            <a:spLocks noChangeAspect="1" noChangeArrowheads="1"/>
          </p:cNvSpPr>
          <p:nvPr/>
        </p:nvSpPr>
        <p:spPr bwMode="auto">
          <a:xfrm>
            <a:off x="1679575" y="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0" name="AutoShape 4" descr="Image result for bae systems"/>
          <p:cNvSpPr>
            <a:spLocks noChangeAspect="1" noChangeArrowheads="1"/>
          </p:cNvSpPr>
          <p:nvPr/>
        </p:nvSpPr>
        <p:spPr bwMode="auto">
          <a:xfrm>
            <a:off x="1679575" y="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2" name="AutoShape 6" descr="Image result for bae systems"/>
          <p:cNvSpPr>
            <a:spLocks noChangeAspect="1" noChangeArrowheads="1"/>
          </p:cNvSpPr>
          <p:nvPr/>
        </p:nvSpPr>
        <p:spPr bwMode="auto">
          <a:xfrm>
            <a:off x="1679575" y="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4" name="AutoShape 8" descr="Image result for bae systems"/>
          <p:cNvSpPr>
            <a:spLocks noChangeAspect="1" noChangeArrowheads="1"/>
          </p:cNvSpPr>
          <p:nvPr/>
        </p:nvSpPr>
        <p:spPr bwMode="auto">
          <a:xfrm>
            <a:off x="1679575" y="1"/>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2" name="Picture 11" descr="Text: 'Over 100 types of apprenticeship'"/>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5043" y="0"/>
            <a:ext cx="11921061" cy="6705598"/>
          </a:xfrm>
          <a:prstGeom prst="rect">
            <a:avLst/>
          </a:prstGeom>
        </p:spPr>
      </p:pic>
      <p:pic>
        <p:nvPicPr>
          <p:cNvPr id="16" name="Picture 15" descr="Slide heading text: 'What subjects does it cover?'">
            <a:extLst>
              <a:ext uri="{FF2B5EF4-FFF2-40B4-BE49-F238E27FC236}">
                <a16:creationId xmlns:a16="http://schemas.microsoft.com/office/drawing/2014/main" id="{44ED97A3-36E7-472A-859C-A665628A32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093"/>
          <a:stretch/>
        </p:blipFill>
        <p:spPr>
          <a:xfrm>
            <a:off x="0" y="0"/>
            <a:ext cx="12192000" cy="1574165"/>
          </a:xfrm>
          <a:prstGeom prst="rect">
            <a:avLst/>
          </a:prstGeom>
        </p:spPr>
      </p:pic>
    </p:spTree>
    <p:extLst>
      <p:ext uri="{BB962C8B-B14F-4D97-AF65-F5344CB8AC3E}">
        <p14:creationId xmlns:p14="http://schemas.microsoft.com/office/powerpoint/2010/main" val="4073441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3584" y="1868556"/>
            <a:ext cx="9952382" cy="4678017"/>
          </a:xfrm>
        </p:spPr>
        <p:txBody>
          <a:bodyPr/>
          <a:lstStyle/>
          <a:p>
            <a:endParaRPr lang="en-US" sz="3000">
              <a:solidFill>
                <a:schemeClr val="tx1"/>
              </a:solidFill>
              <a:latin typeface="Calibri" pitchFamily="34" charset="0"/>
              <a:cs typeface="Calibri" pitchFamily="34" charset="0"/>
            </a:endParaRPr>
          </a:p>
          <a:p>
            <a:endParaRPr lang="en-US" sz="3000">
              <a:solidFill>
                <a:schemeClr val="tx1"/>
              </a:solidFill>
              <a:latin typeface="Calibri" pitchFamily="34" charset="0"/>
              <a:cs typeface="Calibri" pitchFamily="34" charset="0"/>
            </a:endParaRPr>
          </a:p>
        </p:txBody>
      </p:sp>
      <p:sp>
        <p:nvSpPr>
          <p:cNvPr id="9" name="TextBox 8">
            <a:extLst>
              <a:ext uri="{FF2B5EF4-FFF2-40B4-BE49-F238E27FC236}">
                <a16:creationId xmlns:a16="http://schemas.microsoft.com/office/drawing/2014/main" id="{031140AF-BBF1-44CC-9937-2B94231719DF}"/>
              </a:ext>
            </a:extLst>
          </p:cNvPr>
          <p:cNvSpPr txBox="1"/>
          <p:nvPr/>
        </p:nvSpPr>
        <p:spPr>
          <a:xfrm>
            <a:off x="790901" y="2437849"/>
            <a:ext cx="9377747" cy="3539430"/>
          </a:xfrm>
          <a:prstGeom prst="rect">
            <a:avLst/>
          </a:prstGeom>
          <a:noFill/>
        </p:spPr>
        <p:txBody>
          <a:bodyPr wrap="square" lIns="91440" tIns="45720" rIns="91440" bIns="45720" anchor="t">
            <a:spAutoFit/>
          </a:bodyPr>
          <a:lstStyle/>
          <a:p>
            <a:pPr fontAlgn="base"/>
            <a:r>
              <a:rPr lang="en-GB" sz="2800" b="1"/>
              <a:t>When you do a Modern Apprenticeship, you will:</a:t>
            </a:r>
            <a:br>
              <a:rPr lang="en-GB" sz="2800" b="1"/>
            </a:br>
            <a:endParaRPr lang="en-GB" sz="2800"/>
          </a:p>
          <a:p>
            <a:pPr marL="457200" indent="-457200" fontAlgn="base">
              <a:buFont typeface="Arial" panose="020B0604020202020204" pitchFamily="34" charset="0"/>
              <a:buChar char="•"/>
            </a:pPr>
            <a:r>
              <a:rPr lang="en-GB" sz="2800"/>
              <a:t>get training that is designed for industry and employers</a:t>
            </a:r>
            <a:endParaRPr lang="en-GB" sz="2800">
              <a:ea typeface="Calibri"/>
              <a:cs typeface="Calibri"/>
            </a:endParaRPr>
          </a:p>
          <a:p>
            <a:pPr marL="457200" indent="-457200" fontAlgn="base">
              <a:buFont typeface="Arial" panose="020B0604020202020204" pitchFamily="34" charset="0"/>
              <a:buChar char="•"/>
            </a:pPr>
            <a:r>
              <a:rPr lang="en-GB" sz="2800"/>
              <a:t>choose from over 100 Modern Apprenticeships</a:t>
            </a:r>
            <a:endParaRPr lang="en-GB" sz="2800">
              <a:ea typeface="Calibri"/>
              <a:cs typeface="Calibri"/>
            </a:endParaRPr>
          </a:p>
          <a:p>
            <a:pPr marL="457200" indent="-457200" fontAlgn="base">
              <a:buFont typeface="Arial" panose="020B0604020202020204" pitchFamily="34" charset="0"/>
              <a:buChar char="•"/>
            </a:pPr>
            <a:r>
              <a:rPr lang="en-GB" sz="2800"/>
              <a:t>learn in a real-world environment</a:t>
            </a:r>
            <a:endParaRPr lang="en-GB" sz="2800">
              <a:ea typeface="Calibri"/>
              <a:cs typeface="Calibri"/>
            </a:endParaRPr>
          </a:p>
          <a:p>
            <a:pPr marL="457200" indent="-457200" fontAlgn="base">
              <a:buFont typeface="Arial" panose="020B0604020202020204" pitchFamily="34" charset="0"/>
              <a:buChar char="•"/>
            </a:pPr>
            <a:r>
              <a:rPr lang="en-GB" sz="2800"/>
              <a:t>earn a wage</a:t>
            </a:r>
            <a:endParaRPr lang="en-GB" sz="2800">
              <a:ea typeface="Calibri"/>
              <a:cs typeface="Calibri"/>
            </a:endParaRPr>
          </a:p>
          <a:p>
            <a:pPr marL="457200" indent="-457200" fontAlgn="base">
              <a:buFont typeface="Arial" panose="020B0604020202020204" pitchFamily="34" charset="0"/>
              <a:buChar char="•"/>
            </a:pPr>
            <a:r>
              <a:rPr lang="en-GB" sz="2800"/>
              <a:t>gain experience that helps with your CV and job applications</a:t>
            </a:r>
          </a:p>
          <a:p>
            <a:pPr marL="457200" indent="-457200" fontAlgn="base">
              <a:buFont typeface="Arial" panose="020B0604020202020204" pitchFamily="34" charset="0"/>
              <a:buChar char="•"/>
            </a:pPr>
            <a:r>
              <a:rPr lang="en-GB" sz="2800"/>
              <a:t>get your career moving</a:t>
            </a:r>
            <a:endParaRPr lang="en-GB" sz="2800">
              <a:ea typeface="Calibri"/>
              <a:cs typeface="Calibri"/>
            </a:endParaRPr>
          </a:p>
        </p:txBody>
      </p:sp>
      <p:pic>
        <p:nvPicPr>
          <p:cNvPr id="10" name="Picture 9" descr="Slide heading text: 'What are the benefits?'">
            <a:extLst>
              <a:ext uri="{FF2B5EF4-FFF2-40B4-BE49-F238E27FC236}">
                <a16:creationId xmlns:a16="http://schemas.microsoft.com/office/drawing/2014/main" id="{54CFC8F3-EFF6-2247-9C4C-A73E8B7683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144437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75860" y="2312582"/>
            <a:ext cx="9700591" cy="3838220"/>
          </a:xfrm>
        </p:spPr>
        <p:txBody>
          <a:bodyPr/>
          <a:lstStyle/>
          <a:p>
            <a:pPr>
              <a:tabLst>
                <a:tab pos="901700" algn="l"/>
              </a:tabLst>
            </a:pPr>
            <a:endParaRPr lang="en-US" sz="3200" b="1">
              <a:solidFill>
                <a:schemeClr val="tx1"/>
              </a:solidFill>
              <a:latin typeface="Calibri"/>
              <a:cs typeface="Calibri"/>
            </a:endParaRPr>
          </a:p>
          <a:p>
            <a:pPr>
              <a:tabLst>
                <a:tab pos="901700" algn="l"/>
              </a:tabLst>
            </a:pPr>
            <a:r>
              <a:rPr lang="en-US" sz="3200" b="1">
                <a:solidFill>
                  <a:schemeClr val="tx1"/>
                </a:solidFill>
                <a:latin typeface="Calibri"/>
                <a:cs typeface="Calibri"/>
              </a:rPr>
              <a:t>A Modern Apprenticeship opens up opportunities to: </a:t>
            </a:r>
            <a:endParaRPr lang="en-US" sz="3200" b="1">
              <a:solidFill>
                <a:schemeClr val="tx1"/>
              </a:solidFill>
              <a:latin typeface="Calibri" pitchFamily="34" charset="0"/>
              <a:cs typeface="Calibri" pitchFamily="34" charset="0"/>
            </a:endParaRPr>
          </a:p>
          <a:p>
            <a:pPr>
              <a:tabLst>
                <a:tab pos="901700" algn="l"/>
              </a:tabLst>
            </a:pPr>
            <a:endParaRPr lang="en-US" sz="3200" b="1">
              <a:solidFill>
                <a:schemeClr val="tx1"/>
              </a:solidFill>
              <a:latin typeface="Calibri" pitchFamily="34" charset="0"/>
              <a:cs typeface="Calibri" pitchFamily="34" charset="0"/>
            </a:endParaRPr>
          </a:p>
          <a:p>
            <a:pPr marL="457200" indent="-457200">
              <a:buFont typeface="Arial" panose="020B0604020202020204" pitchFamily="34" charset="0"/>
              <a:buChar char="•"/>
              <a:tabLst>
                <a:tab pos="901700" algn="l"/>
              </a:tabLst>
            </a:pPr>
            <a:r>
              <a:rPr lang="en-US" sz="2800">
                <a:solidFill>
                  <a:schemeClr val="tx1"/>
                </a:solidFill>
                <a:latin typeface="Calibri"/>
                <a:cs typeface="Calibri"/>
              </a:rPr>
              <a:t>progress your career </a:t>
            </a:r>
            <a:endParaRPr lang="en-US" sz="2800">
              <a:solidFill>
                <a:schemeClr val="tx1"/>
              </a:solidFill>
              <a:latin typeface="Calibri" pitchFamily="34" charset="0"/>
              <a:cs typeface="Calibri" pitchFamily="34" charset="0"/>
            </a:endParaRPr>
          </a:p>
          <a:p>
            <a:pPr marL="457200" indent="-457200">
              <a:buFont typeface="Arial" panose="020B0604020202020204" pitchFamily="34" charset="0"/>
              <a:buChar char="•"/>
              <a:tabLst>
                <a:tab pos="901700" algn="l"/>
              </a:tabLst>
            </a:pPr>
            <a:r>
              <a:rPr lang="en-US" sz="2800">
                <a:solidFill>
                  <a:schemeClr val="tx1"/>
                </a:solidFill>
                <a:latin typeface="Calibri"/>
                <a:cs typeface="Calibri"/>
              </a:rPr>
              <a:t>start a Graduate Apprenticeship</a:t>
            </a:r>
            <a:endParaRPr lang="en-US" sz="2800">
              <a:solidFill>
                <a:schemeClr val="tx1"/>
              </a:solidFill>
              <a:latin typeface="Calibri" pitchFamily="34" charset="0"/>
              <a:cs typeface="Calibri" pitchFamily="34" charset="0"/>
            </a:endParaRPr>
          </a:p>
          <a:p>
            <a:pPr marL="457200" indent="-457200">
              <a:buFont typeface="Arial" panose="020B0604020202020204" pitchFamily="34" charset="0"/>
              <a:buChar char="•"/>
              <a:tabLst>
                <a:tab pos="901700" algn="l"/>
              </a:tabLst>
            </a:pPr>
            <a:r>
              <a:rPr lang="en-US" sz="2800">
                <a:solidFill>
                  <a:schemeClr val="tx1"/>
                </a:solidFill>
                <a:latin typeface="Calibri"/>
                <a:cs typeface="Calibri"/>
              </a:rPr>
              <a:t>complete further learning</a:t>
            </a:r>
          </a:p>
          <a:p>
            <a:endParaRPr lang="en-US" sz="3200">
              <a:solidFill>
                <a:schemeClr val="tx1"/>
              </a:solidFill>
              <a:latin typeface="Calibri" pitchFamily="34" charset="0"/>
              <a:cs typeface="Calibri" pitchFamily="34" charset="0"/>
            </a:endParaRPr>
          </a:p>
          <a:p>
            <a:r>
              <a:rPr lang="en-US" sz="3200">
                <a:solidFill>
                  <a:schemeClr val="tx1"/>
                </a:solidFill>
                <a:latin typeface="Calibri"/>
                <a:cs typeface="Calibri"/>
              </a:rPr>
              <a:t>  </a:t>
            </a:r>
            <a:endParaRPr lang="en-US" sz="3200">
              <a:solidFill>
                <a:schemeClr val="tx1"/>
              </a:solidFill>
              <a:latin typeface="Calibri" pitchFamily="34" charset="0"/>
              <a:cs typeface="Calibri" pitchFamily="34" charset="0"/>
            </a:endParaRPr>
          </a:p>
        </p:txBody>
      </p:sp>
      <p:pic>
        <p:nvPicPr>
          <p:cNvPr id="7" name="Picture 6">
            <a:extLst>
              <a:ext uri="{FF2B5EF4-FFF2-40B4-BE49-F238E27FC236}">
                <a16:creationId xmlns:a16="http://schemas.microsoft.com/office/drawing/2014/main" id="{C9984371-BFEC-9647-82FF-A3683430A0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6350"/>
            <a:ext cx="12192000" cy="1778000"/>
          </a:xfrm>
          <a:prstGeom prst="rect">
            <a:avLst/>
          </a:prstGeom>
        </p:spPr>
      </p:pic>
    </p:spTree>
    <p:extLst>
      <p:ext uri="{BB962C8B-B14F-4D97-AF65-F5344CB8AC3E}">
        <p14:creationId xmlns:p14="http://schemas.microsoft.com/office/powerpoint/2010/main" val="20591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a factory&#10;&#10;Description automatically generated with medium confidence">
            <a:extLst>
              <a:ext uri="{FF2B5EF4-FFF2-40B4-BE49-F238E27FC236}">
                <a16:creationId xmlns:a16="http://schemas.microsoft.com/office/drawing/2014/main" id="{1414CA02-E7F8-7550-6490-3E785CBC7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25"/>
          <a:stretch/>
        </p:blipFill>
        <p:spPr>
          <a:xfrm>
            <a:off x="-1" y="-1"/>
            <a:ext cx="12191999" cy="6858001"/>
          </a:xfrm>
          <a:prstGeom prst="rect">
            <a:avLst/>
          </a:prstGeom>
        </p:spPr>
      </p:pic>
      <p:pic>
        <p:nvPicPr>
          <p:cNvPr id="3" name="Picture 2" descr="Smiling apprentice wearing hard hat and high-viz jacket, standing on a traffic bridge. Slide heading text: 'What is a Graduate Apprenticeship?'">
            <a:extLst>
              <a:ext uri="{FF2B5EF4-FFF2-40B4-BE49-F238E27FC236}">
                <a16:creationId xmlns:a16="http://schemas.microsoft.com/office/drawing/2014/main" id="{2B91E1EF-EB6E-CD42-8D38-F002C0D9E9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7157"/>
            <a:ext cx="12192000" cy="6858000"/>
          </a:xfrm>
          <a:prstGeom prst="rect">
            <a:avLst/>
          </a:prstGeom>
        </p:spPr>
      </p:pic>
    </p:spTree>
    <p:extLst>
      <p:ext uri="{BB962C8B-B14F-4D97-AF65-F5344CB8AC3E}">
        <p14:creationId xmlns:p14="http://schemas.microsoft.com/office/powerpoint/2010/main" val="2640656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29260" y="2433944"/>
            <a:ext cx="10933479" cy="3033001"/>
          </a:xfrm>
        </p:spPr>
        <p:txBody>
          <a:bodyPr/>
          <a:lstStyle/>
          <a:p>
            <a:pPr eaLnBrk="1" hangingPunct="1"/>
            <a:r>
              <a:rPr lang="en-GB" sz="3000" b="1">
                <a:solidFill>
                  <a:schemeClr val="tx1"/>
                </a:solidFill>
                <a:latin typeface="Calibri"/>
                <a:cs typeface="Calibri"/>
              </a:rPr>
              <a:t>Graduate Apprenticeships are a way to:</a:t>
            </a:r>
          </a:p>
          <a:p>
            <a:pPr eaLnBrk="1" hangingPunct="1"/>
            <a:endParaRPr lang="en-GB" sz="3000">
              <a:solidFill>
                <a:schemeClr val="tx1"/>
              </a:solidFill>
              <a:latin typeface="Calibri"/>
              <a:cs typeface="Calibri"/>
            </a:endParaRPr>
          </a:p>
          <a:p>
            <a:pPr marL="457200" indent="-457200">
              <a:buFont typeface="Arial" panose="020B0604020202020204" pitchFamily="34" charset="0"/>
              <a:buChar char="•"/>
            </a:pPr>
            <a:r>
              <a:rPr lang="en-GB" sz="3000">
                <a:solidFill>
                  <a:schemeClr val="tx1"/>
                </a:solidFill>
                <a:latin typeface="Calibri"/>
                <a:cs typeface="Calibri"/>
              </a:rPr>
              <a:t>gain qualifications up to Master’s degree level</a:t>
            </a:r>
            <a:endParaRPr lang="en-GB" sz="3000">
              <a:solidFill>
                <a:schemeClr val="tx1"/>
              </a:solidFill>
              <a:latin typeface="Calibri"/>
              <a:ea typeface="Calibri"/>
              <a:cs typeface="Calibri"/>
            </a:endParaRPr>
          </a:p>
          <a:p>
            <a:pPr marL="457200" indent="-457200">
              <a:buFont typeface="Arial" panose="020B0604020202020204" pitchFamily="34" charset="0"/>
              <a:buChar char="•"/>
            </a:pPr>
            <a:r>
              <a:rPr lang="en-GB" sz="3000">
                <a:solidFill>
                  <a:schemeClr val="tx1"/>
                </a:solidFill>
                <a:latin typeface="Calibri"/>
                <a:cs typeface="Calibri"/>
              </a:rPr>
              <a:t>work and earn a wage</a:t>
            </a:r>
            <a:endParaRPr lang="en-GB" sz="3000">
              <a:solidFill>
                <a:schemeClr val="tx1"/>
              </a:solidFill>
              <a:latin typeface="Calibri"/>
              <a:ea typeface="Calibri"/>
              <a:cs typeface="Calibri"/>
            </a:endParaRPr>
          </a:p>
          <a:p>
            <a:pPr marL="457200" indent="-457200">
              <a:buFont typeface="Arial" panose="020B0604020202020204" pitchFamily="34" charset="0"/>
              <a:buChar char="•"/>
            </a:pPr>
            <a:r>
              <a:rPr lang="en-GB" sz="3000">
                <a:solidFill>
                  <a:schemeClr val="tx1"/>
                </a:solidFill>
                <a:latin typeface="Calibri"/>
                <a:cs typeface="Calibri"/>
              </a:rPr>
              <a:t>spend time during your working week</a:t>
            </a:r>
            <a:br>
              <a:rPr lang="en-GB" sz="3000">
                <a:solidFill>
                  <a:schemeClr val="tx1"/>
                </a:solidFill>
                <a:latin typeface="Calibri"/>
                <a:cs typeface="Calibri"/>
              </a:rPr>
            </a:br>
            <a:r>
              <a:rPr lang="en-GB" sz="3000">
                <a:solidFill>
                  <a:schemeClr val="tx1"/>
                </a:solidFill>
                <a:latin typeface="Calibri"/>
                <a:cs typeface="Calibri"/>
              </a:rPr>
              <a:t>with a leading university or college</a:t>
            </a:r>
            <a:endParaRPr lang="en-US" sz="3000">
              <a:solidFill>
                <a:schemeClr val="tx1"/>
              </a:solidFill>
              <a:latin typeface="Calibri" pitchFamily="34" charset="0"/>
              <a:cs typeface="Calibri" pitchFamily="34" charset="0"/>
            </a:endParaRPr>
          </a:p>
        </p:txBody>
      </p:sp>
      <p:pic>
        <p:nvPicPr>
          <p:cNvPr id="9" name="Picture 8" descr="Slide heading text: 'About Graduate Apprenticeships'">
            <a:extLst>
              <a:ext uri="{FF2B5EF4-FFF2-40B4-BE49-F238E27FC236}">
                <a16:creationId xmlns:a16="http://schemas.microsoft.com/office/drawing/2014/main" id="{86A46BDD-50AC-4C42-BBD1-7371E9A59A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275887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EAB18DC-A174-4DF2-BF1C-FE75505B2B4D}"/>
              </a:ext>
            </a:extLst>
          </p:cNvPr>
          <p:cNvGrpSpPr/>
          <p:nvPr/>
        </p:nvGrpSpPr>
        <p:grpSpPr>
          <a:xfrm>
            <a:off x="6486" y="1588770"/>
            <a:ext cx="12185514" cy="4151338"/>
            <a:chOff x="6486" y="1588770"/>
            <a:chExt cx="9167258" cy="4151338"/>
          </a:xfrm>
        </p:grpSpPr>
        <p:sp>
          <p:nvSpPr>
            <p:cNvPr id="17" name="Rectangle 16">
              <a:extLst>
                <a:ext uri="{FF2B5EF4-FFF2-40B4-BE49-F238E27FC236}">
                  <a16:creationId xmlns:a16="http://schemas.microsoft.com/office/drawing/2014/main" id="{68819CD4-4AFE-4044-9DB7-DC4362376FA4}"/>
                </a:ext>
              </a:extLst>
            </p:cNvPr>
            <p:cNvSpPr/>
            <p:nvPr/>
          </p:nvSpPr>
          <p:spPr>
            <a:xfrm>
              <a:off x="6486" y="1682139"/>
              <a:ext cx="9167257" cy="4057969"/>
            </a:xfrm>
            <a:prstGeom prst="rect">
              <a:avLst/>
            </a:prstGeom>
            <a:solidFill>
              <a:srgbClr val="A0B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C469AFC-ABD6-4B1A-ABF5-FF089437B401}"/>
                </a:ext>
              </a:extLst>
            </p:cNvPr>
            <p:cNvSpPr/>
            <p:nvPr/>
          </p:nvSpPr>
          <p:spPr>
            <a:xfrm>
              <a:off x="25941" y="5589917"/>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4192D92-548D-4939-9F02-51B193D1A7D9}"/>
                </a:ext>
              </a:extLst>
            </p:cNvPr>
            <p:cNvSpPr/>
            <p:nvPr/>
          </p:nvSpPr>
          <p:spPr>
            <a:xfrm>
              <a:off x="6486" y="1588770"/>
              <a:ext cx="9167258" cy="142607"/>
            </a:xfrm>
            <a:prstGeom prst="rect">
              <a:avLst/>
            </a:prstGeom>
            <a:solidFill>
              <a:srgbClr val="253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Text Placeholder 3"/>
          <p:cNvSpPr>
            <a:spLocks noGrp="1"/>
          </p:cNvSpPr>
          <p:nvPr>
            <p:ph type="body" sz="quarter" idx="10"/>
          </p:nvPr>
        </p:nvSpPr>
        <p:spPr>
          <a:xfrm>
            <a:off x="1933636" y="2354264"/>
            <a:ext cx="8185725" cy="3432175"/>
          </a:xfrm>
        </p:spPr>
        <p:txBody>
          <a:bodyPr/>
          <a:lstStyle/>
          <a:p>
            <a:endParaRPr lang="en-US" sz="2800">
              <a:latin typeface="Calibri" pitchFamily="34" charset="0"/>
              <a:cs typeface="Calibri" pitchFamily="34" charset="0"/>
            </a:endParaRPr>
          </a:p>
          <a:p>
            <a:endParaRPr lang="en-US">
              <a:latin typeface="Arial" charset="0"/>
            </a:endParaRPr>
          </a:p>
          <a:p>
            <a:endParaRPr lang="en-US">
              <a:latin typeface="Arial" charset="0"/>
            </a:endParaRPr>
          </a:p>
          <a:p>
            <a:endParaRPr lang="en-US">
              <a:latin typeface="Arial" charset="0"/>
            </a:endParaRPr>
          </a:p>
        </p:txBody>
      </p:sp>
      <p:sp>
        <p:nvSpPr>
          <p:cNvPr id="8" name="Rectangle 7">
            <a:extLst>
              <a:ext uri="{FF2B5EF4-FFF2-40B4-BE49-F238E27FC236}">
                <a16:creationId xmlns:a16="http://schemas.microsoft.com/office/drawing/2014/main" id="{12EAF300-CA43-4BD1-B38B-D2D533E86BCE}"/>
              </a:ext>
            </a:extLst>
          </p:cNvPr>
          <p:cNvSpPr/>
          <p:nvPr/>
        </p:nvSpPr>
        <p:spPr>
          <a:xfrm>
            <a:off x="1782094" y="1707427"/>
            <a:ext cx="8655103" cy="39713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800">
                <a:latin typeface="Calibri" pitchFamily="34" charset="0"/>
                <a:cs typeface="Calibri" pitchFamily="34" charset="0"/>
              </a:rPr>
              <a:t>Achieve a nationally recognised degree, gain transferable skills that employers need and earn a wage</a:t>
            </a:r>
          </a:p>
        </p:txBody>
      </p:sp>
      <p:pic>
        <p:nvPicPr>
          <p:cNvPr id="11" name="Picture 10" descr="Slide heading text: 'Get a degree'">
            <a:extLst>
              <a:ext uri="{FF2B5EF4-FFF2-40B4-BE49-F238E27FC236}">
                <a16:creationId xmlns:a16="http://schemas.microsoft.com/office/drawing/2014/main" id="{0C0FCCB9-8D33-2944-AE90-53D251DC84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457409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3921E0D-0740-4FCD-8B82-0D9C5D1A5EDB}"/>
              </a:ext>
            </a:extLst>
          </p:cNvPr>
          <p:cNvSpPr/>
          <p:nvPr/>
        </p:nvSpPr>
        <p:spPr>
          <a:xfrm>
            <a:off x="-1" y="1731377"/>
            <a:ext cx="12192001" cy="4008731"/>
          </a:xfrm>
          <a:prstGeom prst="rect">
            <a:avLst/>
          </a:prstGeom>
          <a:solidFill>
            <a:srgbClr val="A0B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1FE76D-B52A-4001-9E07-2FB341AA4FB6}"/>
              </a:ext>
            </a:extLst>
          </p:cNvPr>
          <p:cNvSpPr/>
          <p:nvPr/>
        </p:nvSpPr>
        <p:spPr>
          <a:xfrm>
            <a:off x="1" y="5615812"/>
            <a:ext cx="12192000"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07E85ED-A69E-4213-8FBA-AC685D4FB190}"/>
              </a:ext>
            </a:extLst>
          </p:cNvPr>
          <p:cNvSpPr/>
          <p:nvPr/>
        </p:nvSpPr>
        <p:spPr>
          <a:xfrm>
            <a:off x="0" y="1581186"/>
            <a:ext cx="12192001" cy="150191"/>
          </a:xfrm>
          <a:prstGeom prst="rect">
            <a:avLst/>
          </a:prstGeom>
          <a:solidFill>
            <a:srgbClr val="2530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Text Placeholder 3">
            <a:extLst>
              <a:ext uri="{FF2B5EF4-FFF2-40B4-BE49-F238E27FC236}">
                <a16:creationId xmlns:a16="http://schemas.microsoft.com/office/drawing/2014/main" id="{3CB4BCE0-A25C-4D3A-866B-27A4C666AE5C}"/>
              </a:ext>
            </a:extLst>
          </p:cNvPr>
          <p:cNvSpPr txBox="1">
            <a:spLocks/>
          </p:cNvSpPr>
          <p:nvPr/>
        </p:nvSpPr>
        <p:spPr>
          <a:xfrm>
            <a:off x="622853" y="1881568"/>
            <a:ext cx="10489152" cy="365655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3000">
              <a:solidFill>
                <a:schemeClr val="bg1"/>
              </a:solidFill>
              <a:latin typeface="Calibri" pitchFamily="34" charset="0"/>
              <a:cs typeface="Calibri" pitchFamily="34" charset="0"/>
            </a:endParaRPr>
          </a:p>
          <a:p>
            <a:pPr marL="457200" indent="-457200">
              <a:buFont typeface="Arial" panose="020B0604020202020204" pitchFamily="34" charset="0"/>
              <a:buChar char="•"/>
            </a:pPr>
            <a:endParaRPr lang="en-GB" sz="3000">
              <a:solidFill>
                <a:schemeClr val="bg1"/>
              </a:solidFill>
              <a:latin typeface="Calibri" pitchFamily="34" charset="0"/>
              <a:cs typeface="Calibri" pitchFamily="34" charset="0"/>
            </a:endParaRPr>
          </a:p>
          <a:p>
            <a:pPr marL="457200" indent="-457200">
              <a:buFont typeface="Arial" panose="020B0604020202020204" pitchFamily="34" charset="0"/>
              <a:buChar char="•"/>
            </a:pPr>
            <a:endParaRPr lang="en-GB" sz="3000">
              <a:solidFill>
                <a:schemeClr val="bg1"/>
              </a:solidFill>
              <a:latin typeface="Calibri" pitchFamily="34" charset="0"/>
              <a:cs typeface="Calibri" pitchFamily="34" charset="0"/>
            </a:endParaRPr>
          </a:p>
          <a:p>
            <a:pPr marL="457200" indent="-457200">
              <a:buFont typeface="Arial" panose="020B0604020202020204" pitchFamily="34" charset="0"/>
              <a:buChar char="•"/>
            </a:pPr>
            <a:r>
              <a:rPr lang="en-GB" sz="3000">
                <a:solidFill>
                  <a:schemeClr val="bg1"/>
                </a:solidFill>
                <a:latin typeface="Calibri"/>
                <a:ea typeface="Calibri"/>
                <a:cs typeface="Calibri"/>
              </a:rPr>
              <a:t>You will be in paid employment while gaining qualifications</a:t>
            </a:r>
            <a:r>
              <a:rPr lang="en-GB" sz="3000">
                <a:latin typeface="Calibri" pitchFamily="34" charset="0"/>
                <a:cs typeface="Calibri" pitchFamily="34" charset="0"/>
              </a:rPr>
              <a:t/>
            </a:r>
            <a:br>
              <a:rPr lang="en-GB" sz="3000">
                <a:latin typeface="Calibri" pitchFamily="34" charset="0"/>
                <a:cs typeface="Calibri" pitchFamily="34" charset="0"/>
              </a:rPr>
            </a:br>
            <a:endParaRPr lang="en-GB" sz="3000">
              <a:solidFill>
                <a:schemeClr val="bg1"/>
              </a:solidFill>
              <a:latin typeface="Calibri" pitchFamily="34" charset="0"/>
              <a:cs typeface="Calibri" pitchFamily="34" charset="0"/>
            </a:endParaRPr>
          </a:p>
          <a:p>
            <a:pPr marL="457200" indent="-457200">
              <a:buFont typeface="Arial" panose="020B0604020202020204" pitchFamily="34" charset="0"/>
              <a:buChar char="•"/>
            </a:pPr>
            <a:r>
              <a:rPr lang="en-GB" sz="3000">
                <a:solidFill>
                  <a:schemeClr val="bg1"/>
                </a:solidFill>
                <a:latin typeface="Calibri"/>
                <a:ea typeface="Calibri"/>
                <a:cs typeface="Calibri"/>
              </a:rPr>
              <a:t>Apprentices are employees – you spend most of your time with the employer</a:t>
            </a:r>
          </a:p>
          <a:p>
            <a:endParaRPr lang="en-GB" sz="3000">
              <a:solidFill>
                <a:schemeClr val="bg1"/>
              </a:solidFill>
              <a:latin typeface="Calibri" pitchFamily="34" charset="0"/>
              <a:cs typeface="Calibri" pitchFamily="34" charset="0"/>
            </a:endParaRPr>
          </a:p>
          <a:p>
            <a:pPr marL="457200" indent="-457200">
              <a:buFont typeface="Arial" panose="020B0604020202020204" pitchFamily="34" charset="0"/>
              <a:buChar char="•"/>
            </a:pPr>
            <a:r>
              <a:rPr lang="en-GB" sz="3000">
                <a:solidFill>
                  <a:schemeClr val="bg1"/>
                </a:solidFill>
                <a:latin typeface="Calibri"/>
                <a:ea typeface="Calibri"/>
                <a:cs typeface="Calibri"/>
              </a:rPr>
              <a:t>Open to new and existing employees</a:t>
            </a:r>
          </a:p>
          <a:p>
            <a:endParaRPr lang="en-GB" sz="3000">
              <a:solidFill>
                <a:schemeClr val="bg1"/>
              </a:solidFill>
              <a:latin typeface="Calibri" pitchFamily="34" charset="0"/>
              <a:cs typeface="Calibri" pitchFamily="34" charset="0"/>
            </a:endParaRPr>
          </a:p>
          <a:p>
            <a:endParaRPr lang="en-GB" sz="3000">
              <a:solidFill>
                <a:schemeClr val="bg1"/>
              </a:solidFill>
              <a:latin typeface="Calibri" pitchFamily="34" charset="0"/>
              <a:cs typeface="Calibri" pitchFamily="34" charset="0"/>
            </a:endParaRPr>
          </a:p>
          <a:p>
            <a:endParaRPr lang="en-GB" sz="3000">
              <a:solidFill>
                <a:schemeClr val="bg1"/>
              </a:solidFill>
              <a:latin typeface="Calibri" pitchFamily="34" charset="0"/>
              <a:cs typeface="Calibri" pitchFamily="34" charset="0"/>
            </a:endParaRPr>
          </a:p>
        </p:txBody>
      </p:sp>
      <p:pic>
        <p:nvPicPr>
          <p:cNvPr id="9" name="Picture 8" descr="Slide heading text: 'How does it work?'">
            <a:extLst>
              <a:ext uri="{FF2B5EF4-FFF2-40B4-BE49-F238E27FC236}">
                <a16:creationId xmlns:a16="http://schemas.microsoft.com/office/drawing/2014/main" id="{BA8DB5D0-73A3-424B-987E-D107C2228F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33988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6AF1084-FD1B-42F6-88DF-05C88B20438B}"/>
              </a:ext>
            </a:extLst>
          </p:cNvPr>
          <p:cNvSpPr/>
          <p:nvPr/>
        </p:nvSpPr>
        <p:spPr>
          <a:xfrm>
            <a:off x="6482" y="1738960"/>
            <a:ext cx="12179036" cy="4293799"/>
          </a:xfrm>
          <a:prstGeom prst="rect">
            <a:avLst/>
          </a:prstGeom>
          <a:solidFill>
            <a:srgbClr val="A0B1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BF7666-6C43-4667-8B2F-CFACF4E42E0D}"/>
              </a:ext>
            </a:extLst>
          </p:cNvPr>
          <p:cNvSpPr/>
          <p:nvPr/>
        </p:nvSpPr>
        <p:spPr>
          <a:xfrm>
            <a:off x="0" y="1588770"/>
            <a:ext cx="12192000" cy="150189"/>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19613D7-2755-4B77-A43C-C85B75CA77EC}"/>
              </a:ext>
            </a:extLst>
          </p:cNvPr>
          <p:cNvSpPr/>
          <p:nvPr/>
        </p:nvSpPr>
        <p:spPr>
          <a:xfrm>
            <a:off x="0" y="5882570"/>
            <a:ext cx="12192000" cy="150190"/>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Content Placeholder 1">
            <a:extLst>
              <a:ext uri="{FF2B5EF4-FFF2-40B4-BE49-F238E27FC236}">
                <a16:creationId xmlns:a16="http://schemas.microsoft.com/office/drawing/2014/main" id="{0B072164-B57A-40CD-8464-0B39307B20BA}"/>
              </a:ext>
            </a:extLst>
          </p:cNvPr>
          <p:cNvSpPr txBox="1">
            <a:spLocks/>
          </p:cNvSpPr>
          <p:nvPr/>
        </p:nvSpPr>
        <p:spPr>
          <a:xfrm>
            <a:off x="524933" y="2333126"/>
            <a:ext cx="9129641" cy="2936104"/>
          </a:xfrm>
          <a:prstGeom prst="rect">
            <a:avLst/>
          </a:prstGeom>
        </p:spPr>
        <p:txBody>
          <a:bodyPr vert="horz" lIns="91440" tIns="45720" rIns="91440" bIns="45720" numCol="2" rtlCol="0" anchor="t">
            <a:noAutofit/>
          </a:bodyPr>
          <a:lstStyle>
            <a:lvl1pPr marL="0" indent="0" algn="l" defTabSz="914400" rtl="0" eaLnBrk="1" latinLnBrk="0" hangingPunct="1">
              <a:spcBef>
                <a:spcPct val="20000"/>
              </a:spcBef>
              <a:buFont typeface="Arial" pitchFamily="34" charset="0"/>
              <a:buNone/>
              <a:defRPr sz="3200" b="0" i="0" kern="1200">
                <a:solidFill>
                  <a:srgbClr val="25303A"/>
                </a:solidFill>
                <a:latin typeface="Arial"/>
                <a:ea typeface="+mn-ea"/>
                <a:cs typeface="Arial"/>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2400" b="1">
                <a:solidFill>
                  <a:schemeClr val="bg1"/>
                </a:solidFill>
                <a:latin typeface="+mj-lt"/>
              </a:rPr>
              <a:t>Accounting  </a:t>
            </a:r>
          </a:p>
          <a:p>
            <a:pPr marL="457200" indent="-457200">
              <a:buFont typeface="Arial" panose="020B0604020202020204" pitchFamily="34" charset="0"/>
              <a:buChar char="•"/>
            </a:pPr>
            <a:r>
              <a:rPr lang="en-GB" sz="2400" b="1">
                <a:solidFill>
                  <a:schemeClr val="bg1"/>
                </a:solidFill>
                <a:latin typeface="+mj-lt"/>
              </a:rPr>
              <a:t>Business Management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Civil Engineering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Construction and the Built Environment  </a:t>
            </a:r>
            <a:endParaRPr lang="en-GB" sz="2400">
              <a:solidFill>
                <a:schemeClr val="bg1"/>
              </a:solidFill>
            </a:endParaRPr>
          </a:p>
          <a:p>
            <a:pPr marL="457200" indent="-457200">
              <a:buFont typeface="Arial" panose="020B0604020202020204" pitchFamily="34" charset="0"/>
              <a:buChar char="•"/>
            </a:pPr>
            <a:r>
              <a:rPr lang="en-GB" sz="2400" b="1">
                <a:solidFill>
                  <a:schemeClr val="bg1"/>
                </a:solidFill>
                <a:latin typeface="+mj-lt"/>
              </a:rPr>
              <a:t>Cyber Security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Data Science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Early Learning and Childcare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Engineering: Design and Manufacture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Engineering: Instrumentation, Measurement and Control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IT: Management for Business </a:t>
            </a:r>
            <a:endParaRPr lang="en-GB" sz="2400" b="1">
              <a:solidFill>
                <a:schemeClr val="bg1"/>
              </a:solidFill>
              <a:latin typeface="+mj-lt"/>
              <a:ea typeface="Calibri"/>
            </a:endParaRPr>
          </a:p>
          <a:p>
            <a:pPr marL="457200" indent="-457200">
              <a:buFont typeface="Arial" panose="020B0604020202020204" pitchFamily="34" charset="0"/>
              <a:buChar char="•"/>
            </a:pPr>
            <a:r>
              <a:rPr lang="en-GB" sz="2400" b="1">
                <a:solidFill>
                  <a:schemeClr val="bg1"/>
                </a:solidFill>
                <a:latin typeface="+mj-lt"/>
              </a:rPr>
              <a:t>IT: Software Development</a:t>
            </a:r>
            <a:endParaRPr lang="en-US" sz="2400" b="1">
              <a:solidFill>
                <a:schemeClr val="bg1"/>
              </a:solidFill>
              <a:latin typeface="+mj-lt"/>
            </a:endParaRPr>
          </a:p>
        </p:txBody>
      </p:sp>
      <p:pic>
        <p:nvPicPr>
          <p:cNvPr id="17" name="Picture 16" descr="Slide heading text: 'What subjects does it cover?'">
            <a:extLst>
              <a:ext uri="{FF2B5EF4-FFF2-40B4-BE49-F238E27FC236}">
                <a16:creationId xmlns:a16="http://schemas.microsoft.com/office/drawing/2014/main" id="{A31CDEB3-814C-B442-BD1E-A94BC1EC34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93"/>
          <a:stretch/>
        </p:blipFill>
        <p:spPr>
          <a:xfrm>
            <a:off x="0" y="0"/>
            <a:ext cx="12192000" cy="1574165"/>
          </a:xfrm>
          <a:prstGeom prst="rect">
            <a:avLst/>
          </a:prstGeom>
        </p:spPr>
      </p:pic>
      <p:grpSp>
        <p:nvGrpSpPr>
          <p:cNvPr id="6" name="Group 5">
            <a:extLst>
              <a:ext uri="{FF2B5EF4-FFF2-40B4-BE49-F238E27FC236}">
                <a16:creationId xmlns:a16="http://schemas.microsoft.com/office/drawing/2014/main" id="{6D358EC8-18BC-4D37-93A1-685D00CD0266}"/>
              </a:ext>
            </a:extLst>
          </p:cNvPr>
          <p:cNvGrpSpPr/>
          <p:nvPr/>
        </p:nvGrpSpPr>
        <p:grpSpPr>
          <a:xfrm>
            <a:off x="9891432" y="1013632"/>
            <a:ext cx="1616522" cy="5299944"/>
            <a:chOff x="9904402" y="868573"/>
            <a:chExt cx="1616522" cy="5299944"/>
          </a:xfrm>
        </p:grpSpPr>
        <p:grpSp>
          <p:nvGrpSpPr>
            <p:cNvPr id="4" name="Group 3">
              <a:extLst>
                <a:ext uri="{FF2B5EF4-FFF2-40B4-BE49-F238E27FC236}">
                  <a16:creationId xmlns:a16="http://schemas.microsoft.com/office/drawing/2014/main" id="{05C936AF-9BDA-4F76-94FC-AE980B7BBC39}"/>
                </a:ext>
              </a:extLst>
            </p:cNvPr>
            <p:cNvGrpSpPr/>
            <p:nvPr/>
          </p:nvGrpSpPr>
          <p:grpSpPr>
            <a:xfrm>
              <a:off x="9930342" y="4581014"/>
              <a:ext cx="1587503" cy="1587503"/>
              <a:chOff x="7632847" y="5110036"/>
              <a:chExt cx="1587503" cy="1587503"/>
            </a:xfrm>
          </p:grpSpPr>
          <p:sp>
            <p:nvSpPr>
              <p:cNvPr id="34" name="Oval 33">
                <a:extLst>
                  <a:ext uri="{FF2B5EF4-FFF2-40B4-BE49-F238E27FC236}">
                    <a16:creationId xmlns:a16="http://schemas.microsoft.com/office/drawing/2014/main" id="{0BC3FDF5-DB1C-4370-AC70-5E485D8B5D41}"/>
                  </a:ext>
                </a:extLst>
              </p:cNvPr>
              <p:cNvSpPr/>
              <p:nvPr/>
            </p:nvSpPr>
            <p:spPr>
              <a:xfrm>
                <a:off x="7632847" y="5110036"/>
                <a:ext cx="1587503" cy="158750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a:extLst>
                  <a:ext uri="{FF2B5EF4-FFF2-40B4-BE49-F238E27FC236}">
                    <a16:creationId xmlns:a16="http://schemas.microsoft.com/office/drawing/2014/main" id="{A27E349E-6605-4986-B454-21F9CACCF3D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984904" y="5411871"/>
                <a:ext cx="838221" cy="1019457"/>
              </a:xfrm>
              <a:prstGeom prst="rect">
                <a:avLst/>
              </a:prstGeom>
            </p:spPr>
          </p:pic>
        </p:grpSp>
        <p:grpSp>
          <p:nvGrpSpPr>
            <p:cNvPr id="3" name="Group 2">
              <a:extLst>
                <a:ext uri="{FF2B5EF4-FFF2-40B4-BE49-F238E27FC236}">
                  <a16:creationId xmlns:a16="http://schemas.microsoft.com/office/drawing/2014/main" id="{F3AE0404-43A8-4619-AE01-0627ACF22D4F}"/>
                </a:ext>
              </a:extLst>
            </p:cNvPr>
            <p:cNvGrpSpPr/>
            <p:nvPr/>
          </p:nvGrpSpPr>
          <p:grpSpPr>
            <a:xfrm>
              <a:off x="9930342" y="2718508"/>
              <a:ext cx="1590582" cy="1590582"/>
              <a:chOff x="5300705" y="5110035"/>
              <a:chExt cx="1590582" cy="1590582"/>
            </a:xfrm>
          </p:grpSpPr>
          <p:sp>
            <p:nvSpPr>
              <p:cNvPr id="31" name="Oval 30">
                <a:extLst>
                  <a:ext uri="{FF2B5EF4-FFF2-40B4-BE49-F238E27FC236}">
                    <a16:creationId xmlns:a16="http://schemas.microsoft.com/office/drawing/2014/main" id="{1E60AF1C-2083-4E9B-AC81-0F9B2642AF06}"/>
                  </a:ext>
                </a:extLst>
              </p:cNvPr>
              <p:cNvSpPr/>
              <p:nvPr/>
            </p:nvSpPr>
            <p:spPr>
              <a:xfrm>
                <a:off x="5300705" y="5110035"/>
                <a:ext cx="1590582" cy="159058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a:extLst>
                  <a:ext uri="{FF2B5EF4-FFF2-40B4-BE49-F238E27FC236}">
                    <a16:creationId xmlns:a16="http://schemas.microsoft.com/office/drawing/2014/main" id="{2B1D16FF-B749-4B0F-9132-11727CCF5FA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615386" y="5380349"/>
                <a:ext cx="1013103" cy="1013103"/>
              </a:xfrm>
              <a:prstGeom prst="rect">
                <a:avLst/>
              </a:prstGeom>
            </p:spPr>
          </p:pic>
        </p:grpSp>
        <p:grpSp>
          <p:nvGrpSpPr>
            <p:cNvPr id="2" name="Group 1">
              <a:extLst>
                <a:ext uri="{FF2B5EF4-FFF2-40B4-BE49-F238E27FC236}">
                  <a16:creationId xmlns:a16="http://schemas.microsoft.com/office/drawing/2014/main" id="{792C818E-7CAC-4E00-8D97-780E52866B0C}"/>
                </a:ext>
              </a:extLst>
            </p:cNvPr>
            <p:cNvGrpSpPr/>
            <p:nvPr/>
          </p:nvGrpSpPr>
          <p:grpSpPr>
            <a:xfrm>
              <a:off x="9904402" y="868573"/>
              <a:ext cx="1590582" cy="1590582"/>
              <a:chOff x="2968564" y="5113114"/>
              <a:chExt cx="1590582" cy="1590582"/>
            </a:xfrm>
          </p:grpSpPr>
          <p:sp>
            <p:nvSpPr>
              <p:cNvPr id="28" name="Oval 27">
                <a:extLst>
                  <a:ext uri="{FF2B5EF4-FFF2-40B4-BE49-F238E27FC236}">
                    <a16:creationId xmlns:a16="http://schemas.microsoft.com/office/drawing/2014/main" id="{ADC80B3A-BF25-4CCD-A78F-374DA0A876BE}"/>
                  </a:ext>
                </a:extLst>
              </p:cNvPr>
              <p:cNvSpPr/>
              <p:nvPr/>
            </p:nvSpPr>
            <p:spPr>
              <a:xfrm>
                <a:off x="2968564" y="5113114"/>
                <a:ext cx="1590582" cy="159058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a:extLst>
                  <a:ext uri="{FF2B5EF4-FFF2-40B4-BE49-F238E27FC236}">
                    <a16:creationId xmlns:a16="http://schemas.microsoft.com/office/drawing/2014/main" id="{5FF40982-0FF5-43EC-9A5C-566BCC97C01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365609" y="5581140"/>
                <a:ext cx="827284" cy="698595"/>
              </a:xfrm>
              <a:prstGeom prst="rect">
                <a:avLst/>
              </a:prstGeom>
            </p:spPr>
          </p:pic>
        </p:grpSp>
      </p:grpSp>
    </p:spTree>
    <p:extLst>
      <p:ext uri="{BB962C8B-B14F-4D97-AF65-F5344CB8AC3E}">
        <p14:creationId xmlns:p14="http://schemas.microsoft.com/office/powerpoint/2010/main" val="18405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n orange vest&#10;&#10;Description automatically generated with medium confidence">
            <a:extLst>
              <a:ext uri="{FF2B5EF4-FFF2-40B4-BE49-F238E27FC236}">
                <a16:creationId xmlns:a16="http://schemas.microsoft.com/office/drawing/2014/main" id="{6BB6160D-019F-CFA2-0959-EACD88B22F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0" r="29517"/>
          <a:stretch/>
        </p:blipFill>
        <p:spPr>
          <a:xfrm>
            <a:off x="0" y="0"/>
            <a:ext cx="4107859" cy="6858000"/>
          </a:xfrm>
          <a:prstGeom prst="rect">
            <a:avLst/>
          </a:prstGeom>
        </p:spPr>
      </p:pic>
      <p:pic>
        <p:nvPicPr>
          <p:cNvPr id="6" name="Picture 5" descr="A person in a blue shirt&#10;&#10;Description automatically generated with low confidence">
            <a:extLst>
              <a:ext uri="{FF2B5EF4-FFF2-40B4-BE49-F238E27FC236}">
                <a16:creationId xmlns:a16="http://schemas.microsoft.com/office/drawing/2014/main" id="{12B01CBA-1241-C57A-C52B-C72516C8D5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008" r="30382"/>
          <a:stretch/>
        </p:blipFill>
        <p:spPr>
          <a:xfrm>
            <a:off x="8117150" y="0"/>
            <a:ext cx="4074850" cy="6858000"/>
          </a:xfrm>
          <a:prstGeom prst="rect">
            <a:avLst/>
          </a:prstGeom>
        </p:spPr>
      </p:pic>
      <p:pic>
        <p:nvPicPr>
          <p:cNvPr id="8" name="Picture 7" descr="A person holding a bottle&#10;&#10;Description automatically generated with medium confidence">
            <a:extLst>
              <a:ext uri="{FF2B5EF4-FFF2-40B4-BE49-F238E27FC236}">
                <a16:creationId xmlns:a16="http://schemas.microsoft.com/office/drawing/2014/main" id="{93B3A36A-442D-FAA0-E835-CB34A58AB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22" r="42578"/>
          <a:stretch/>
        </p:blipFill>
        <p:spPr>
          <a:xfrm>
            <a:off x="4074851" y="0"/>
            <a:ext cx="4042299" cy="6858000"/>
          </a:xfrm>
          <a:prstGeom prst="rect">
            <a:avLst/>
          </a:prstGeom>
        </p:spPr>
      </p:pic>
      <p:pic>
        <p:nvPicPr>
          <p:cNvPr id="3" name="Picture 2" descr="Slide headings text: 'Foundation Apprenticeships', 'Modern Apprenticeships', 'Graduate Apprenticeships'">
            <a:extLst>
              <a:ext uri="{FF2B5EF4-FFF2-40B4-BE49-F238E27FC236}">
                <a16:creationId xmlns:a16="http://schemas.microsoft.com/office/drawing/2014/main" id="{709A47AE-F61F-6042-8D41-01AD5FE9A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6547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41131" y="2108612"/>
            <a:ext cx="10509738" cy="4119010"/>
          </a:xfrm>
        </p:spPr>
        <p:txBody>
          <a:bodyPr/>
          <a:lstStyle/>
          <a:p>
            <a:r>
              <a:rPr lang="en-GB" sz="3000" b="1">
                <a:solidFill>
                  <a:schemeClr val="tx1"/>
                </a:solidFill>
              </a:rPr>
              <a:t>When you do a Graduate Apprenticeship, you will:</a:t>
            </a:r>
            <a:endParaRPr lang="en-GB" sz="3000" b="1">
              <a:solidFill>
                <a:schemeClr val="tx1"/>
              </a:solidFill>
              <a:latin typeface="Calibri"/>
              <a:cs typeface="Calibri"/>
            </a:endParaRPr>
          </a:p>
          <a:p>
            <a:pPr marL="457200" indent="-457200" eaLnBrk="1" hangingPunct="1">
              <a:lnSpc>
                <a:spcPct val="100000"/>
              </a:lnSpc>
              <a:buFont typeface="Arial" panose="020B0604020202020204" pitchFamily="34" charset="0"/>
              <a:buChar char="•"/>
            </a:pPr>
            <a:endParaRPr lang="en-GB" sz="3000">
              <a:solidFill>
                <a:schemeClr val="tx1"/>
              </a:solidFill>
              <a:latin typeface="Calibri"/>
              <a:cs typeface="Calibri"/>
            </a:endParaRPr>
          </a:p>
          <a:p>
            <a:pPr marL="457200" indent="-457200" eaLnBrk="1" hangingPunct="1">
              <a:lnSpc>
                <a:spcPct val="100000"/>
              </a:lnSpc>
              <a:buFont typeface="Arial" panose="020B0604020202020204" pitchFamily="34" charset="0"/>
              <a:buChar char="•"/>
            </a:pPr>
            <a:r>
              <a:rPr lang="en-GB" sz="3000">
                <a:solidFill>
                  <a:schemeClr val="tx1"/>
                </a:solidFill>
                <a:latin typeface="Calibri"/>
                <a:cs typeface="Calibri"/>
              </a:rPr>
              <a:t>get qualified – up to Master’s degree level</a:t>
            </a:r>
            <a:endParaRPr lang="en-US" sz="3000">
              <a:solidFill>
                <a:schemeClr val="tx1"/>
              </a:solidFill>
              <a:latin typeface="Calibri" pitchFamily="34" charset="0"/>
              <a:cs typeface="Calibri" pitchFamily="34" charset="0"/>
            </a:endParaRPr>
          </a:p>
          <a:p>
            <a:pPr marL="457200" indent="-457200" eaLnBrk="1" hangingPunct="1">
              <a:buFont typeface="Arial" panose="020B0604020202020204" pitchFamily="34" charset="0"/>
              <a:buChar char="•"/>
            </a:pPr>
            <a:r>
              <a:rPr lang="en-US" sz="3000">
                <a:solidFill>
                  <a:schemeClr val="tx1"/>
                </a:solidFill>
                <a:latin typeface="Calibri"/>
                <a:cs typeface="Calibri"/>
              </a:rPr>
              <a:t>gain skills</a:t>
            </a:r>
            <a:endParaRPr lang="en-US" sz="3000">
              <a:solidFill>
                <a:schemeClr val="tx1"/>
              </a:solidFill>
              <a:latin typeface="Calibri" pitchFamily="34" charset="0"/>
              <a:cs typeface="Calibri" pitchFamily="34" charset="0"/>
            </a:endParaRPr>
          </a:p>
          <a:p>
            <a:pPr marL="457200" indent="-457200">
              <a:buFont typeface="Arial" panose="020B0604020202020204" pitchFamily="34" charset="0"/>
              <a:buChar char="•"/>
            </a:pPr>
            <a:r>
              <a:rPr lang="en-US" sz="3000">
                <a:solidFill>
                  <a:schemeClr val="tx1"/>
                </a:solidFill>
                <a:latin typeface="Calibri"/>
                <a:cs typeface="Calibri"/>
              </a:rPr>
              <a:t>earn a wage</a:t>
            </a:r>
            <a:endParaRPr lang="en-US" sz="3000">
              <a:solidFill>
                <a:schemeClr val="tx1"/>
              </a:solidFill>
              <a:latin typeface="Calibri"/>
              <a:ea typeface="Calibri"/>
              <a:cs typeface="Calibri"/>
            </a:endParaRPr>
          </a:p>
          <a:p>
            <a:pPr marL="457200" indent="-457200" eaLnBrk="1" hangingPunct="1">
              <a:buFont typeface="Arial" panose="020B0604020202020204" pitchFamily="34" charset="0"/>
              <a:buChar char="•"/>
            </a:pPr>
            <a:r>
              <a:rPr lang="en-US" sz="3000">
                <a:solidFill>
                  <a:schemeClr val="tx1"/>
                </a:solidFill>
                <a:latin typeface="Calibri"/>
                <a:cs typeface="Calibri"/>
              </a:rPr>
              <a:t>learn skills that matter to employers</a:t>
            </a:r>
            <a:endParaRPr lang="en-US" sz="3000">
              <a:solidFill>
                <a:schemeClr val="tx1"/>
              </a:solidFill>
              <a:latin typeface="Calibri" pitchFamily="34" charset="0"/>
              <a:cs typeface="Calibri" pitchFamily="34" charset="0"/>
            </a:endParaRPr>
          </a:p>
          <a:p>
            <a:pPr marL="457200" indent="-457200" eaLnBrk="1" hangingPunct="1">
              <a:buFont typeface="Arial" panose="020B0604020202020204" pitchFamily="34" charset="0"/>
              <a:buChar char="•"/>
            </a:pPr>
            <a:r>
              <a:rPr lang="en-US" sz="3000">
                <a:solidFill>
                  <a:schemeClr val="tx1"/>
                </a:solidFill>
                <a:latin typeface="Calibri"/>
                <a:cs typeface="Calibri"/>
              </a:rPr>
              <a:t>focus on growth industries</a:t>
            </a:r>
            <a:endParaRPr lang="en-US" sz="3000">
              <a:solidFill>
                <a:schemeClr val="tx1"/>
              </a:solidFill>
              <a:latin typeface="Calibri"/>
              <a:ea typeface="Calibri"/>
              <a:cs typeface="Calibri"/>
            </a:endParaRPr>
          </a:p>
        </p:txBody>
      </p:sp>
      <p:pic>
        <p:nvPicPr>
          <p:cNvPr id="8" name="Picture 7" descr="Slide heading text: 'What are the benefits?'">
            <a:extLst>
              <a:ext uri="{FF2B5EF4-FFF2-40B4-BE49-F238E27FC236}">
                <a16:creationId xmlns:a16="http://schemas.microsoft.com/office/drawing/2014/main" id="{7CED89DD-2DCA-B24E-8204-4053294BC8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332126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4536" y="3279453"/>
            <a:ext cx="8393217" cy="2141735"/>
          </a:xfrm>
        </p:spPr>
        <p:txBody>
          <a:bodyPr/>
          <a:lstStyle/>
          <a:p>
            <a:pPr>
              <a:tabLst>
                <a:tab pos="901700" algn="l"/>
              </a:tabLst>
            </a:pPr>
            <a:r>
              <a:rPr lang="en-US" sz="3000" b="1">
                <a:latin typeface="Calibri"/>
                <a:cs typeface="Calibri"/>
              </a:rPr>
              <a:t/>
            </a:r>
            <a:br>
              <a:rPr lang="en-US" sz="3000" b="1">
                <a:latin typeface="Calibri"/>
                <a:cs typeface="Calibri"/>
              </a:rPr>
            </a:br>
            <a:r>
              <a:rPr lang="en-US" sz="3000" b="1">
                <a:latin typeface="Calibri"/>
                <a:cs typeface="Calibri"/>
              </a:rPr>
              <a:t/>
            </a:r>
            <a:br>
              <a:rPr lang="en-US" sz="3000" b="1">
                <a:latin typeface="Calibri"/>
                <a:cs typeface="Calibri"/>
              </a:rPr>
            </a:br>
            <a:r>
              <a:rPr lang="en-US" sz="3000" b="1">
                <a:solidFill>
                  <a:schemeClr val="tx1"/>
                </a:solidFill>
                <a:latin typeface="Calibri"/>
                <a:cs typeface="Calibri"/>
              </a:rPr>
              <a:t>When you complete your Graduate Apprenticeship </a:t>
            </a:r>
            <a:r>
              <a:rPr lang="en-US" sz="3000" b="1">
                <a:latin typeface="Calibri"/>
                <a:cs typeface="Calibri"/>
              </a:rPr>
              <a:t/>
            </a:r>
            <a:br>
              <a:rPr lang="en-US" sz="3000" b="1">
                <a:latin typeface="Calibri"/>
                <a:cs typeface="Calibri"/>
              </a:rPr>
            </a:br>
            <a:r>
              <a:rPr lang="en-US" sz="3000" b="1">
                <a:solidFill>
                  <a:schemeClr val="tx1"/>
                </a:solidFill>
                <a:latin typeface="Calibri"/>
                <a:cs typeface="Calibri"/>
              </a:rPr>
              <a:t>you could:</a:t>
            </a:r>
            <a:endParaRPr lang="en-US" sz="3000">
              <a:solidFill>
                <a:schemeClr val="tx1"/>
              </a:solidFill>
              <a:latin typeface="Calibri"/>
              <a:cs typeface="Calibri"/>
            </a:endParaRPr>
          </a:p>
          <a:p>
            <a:pPr>
              <a:tabLst>
                <a:tab pos="901700" algn="l"/>
              </a:tabLst>
            </a:pPr>
            <a:endParaRPr lang="en-US" sz="3000" b="1">
              <a:solidFill>
                <a:schemeClr val="tx1"/>
              </a:solidFill>
              <a:latin typeface="Calibri" pitchFamily="34" charset="0"/>
              <a:cs typeface="Calibri" pitchFamily="34" charset="0"/>
            </a:endParaRPr>
          </a:p>
          <a:p>
            <a:pPr marL="457200" indent="-457200">
              <a:buFont typeface="Arial" panose="020B0604020202020204" pitchFamily="34" charset="0"/>
              <a:buChar char="•"/>
              <a:tabLst>
                <a:tab pos="901700" algn="l"/>
              </a:tabLst>
            </a:pPr>
            <a:r>
              <a:rPr lang="en-GB" sz="3000">
                <a:solidFill>
                  <a:schemeClr val="tx1"/>
                </a:solidFill>
                <a:latin typeface="Calibri"/>
                <a:ea typeface="Calibri"/>
                <a:cs typeface="Calibri"/>
              </a:rPr>
              <a:t>progress to other levels of the GA</a:t>
            </a:r>
          </a:p>
          <a:p>
            <a:pPr marL="457200" indent="-457200">
              <a:buFont typeface="Arial" panose="020B0604020202020204" pitchFamily="34" charset="0"/>
              <a:buChar char="•"/>
              <a:tabLst>
                <a:tab pos="901700" algn="l"/>
              </a:tabLst>
            </a:pPr>
            <a:r>
              <a:rPr lang="en-GB" sz="3000">
                <a:solidFill>
                  <a:schemeClr val="tx1"/>
                </a:solidFill>
                <a:latin typeface="Calibri"/>
                <a:ea typeface="Calibri"/>
                <a:cs typeface="Calibri"/>
              </a:rPr>
              <a:t>continue further university or college learning</a:t>
            </a:r>
          </a:p>
          <a:p>
            <a:pPr marL="457200" indent="-457200">
              <a:buFont typeface="Arial" panose="020B0604020202020204" pitchFamily="34" charset="0"/>
              <a:buChar char="•"/>
              <a:tabLst>
                <a:tab pos="901700" algn="l"/>
              </a:tabLst>
            </a:pPr>
            <a:r>
              <a:rPr lang="en-GB" sz="3000">
                <a:solidFill>
                  <a:schemeClr val="tx1"/>
                </a:solidFill>
                <a:latin typeface="Calibri"/>
                <a:ea typeface="Calibri"/>
                <a:cs typeface="Calibri"/>
              </a:rPr>
              <a:t>do further on-the-job training</a:t>
            </a:r>
          </a:p>
          <a:p>
            <a:pPr>
              <a:tabLst>
                <a:tab pos="901700" algn="l"/>
              </a:tabLst>
            </a:pPr>
            <a:endParaRPr lang="en-GB" sz="3000">
              <a:solidFill>
                <a:schemeClr val="tx1"/>
              </a:solidFill>
              <a:latin typeface="Calibri" pitchFamily="34" charset="0"/>
              <a:cs typeface="Calibri" pitchFamily="34" charset="0"/>
            </a:endParaRPr>
          </a:p>
          <a:p>
            <a:pPr>
              <a:tabLst>
                <a:tab pos="901700" algn="l"/>
              </a:tabLst>
            </a:pPr>
            <a:r>
              <a:rPr lang="en-US" sz="3000">
                <a:latin typeface="Calibri" pitchFamily="34" charset="0"/>
                <a:cs typeface="Calibri" pitchFamily="34" charset="0"/>
              </a:rPr>
              <a:t/>
            </a:r>
            <a:br>
              <a:rPr lang="en-US" sz="3000">
                <a:latin typeface="Calibri" pitchFamily="34" charset="0"/>
                <a:cs typeface="Calibri" pitchFamily="34" charset="0"/>
              </a:rPr>
            </a:br>
            <a:endParaRPr lang="en-US" sz="3000">
              <a:solidFill>
                <a:schemeClr val="tx1"/>
              </a:solidFill>
              <a:latin typeface="Calibri" pitchFamily="34" charset="0"/>
              <a:cs typeface="Calibri" pitchFamily="34" charset="0"/>
            </a:endParaRPr>
          </a:p>
          <a:p>
            <a:r>
              <a:rPr lang="en-US" sz="3000">
                <a:solidFill>
                  <a:schemeClr val="tx1"/>
                </a:solidFill>
                <a:latin typeface="Calibri"/>
                <a:cs typeface="Calibri"/>
              </a:rPr>
              <a:t>  </a:t>
            </a:r>
            <a:endParaRPr lang="en-US" sz="3000">
              <a:solidFill>
                <a:schemeClr val="tx1"/>
              </a:solidFill>
              <a:latin typeface="Calibri" pitchFamily="34" charset="0"/>
              <a:cs typeface="Calibri" pitchFamily="34" charset="0"/>
            </a:endParaRPr>
          </a:p>
        </p:txBody>
      </p:sp>
      <p:pic>
        <p:nvPicPr>
          <p:cNvPr id="10" name="Picture 9" descr="Slide heading text: 'It's all about the options'">
            <a:extLst>
              <a:ext uri="{FF2B5EF4-FFF2-40B4-BE49-F238E27FC236}">
                <a16:creationId xmlns:a16="http://schemas.microsoft.com/office/drawing/2014/main" id="{E5E2CF27-CA89-9246-B248-37798DAFF3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25529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180D7BF4-A0AA-4211-9E78-216E61EA542F}"/>
              </a:ext>
            </a:extLst>
          </p:cNvPr>
          <p:cNvSpPr txBox="1">
            <a:spLocks/>
          </p:cNvSpPr>
          <p:nvPr/>
        </p:nvSpPr>
        <p:spPr>
          <a:xfrm>
            <a:off x="819198" y="2667566"/>
            <a:ext cx="10458402" cy="2651804"/>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000" b="1">
                <a:latin typeface="Calibri"/>
                <a:ea typeface="Calibri"/>
                <a:cs typeface="Calibri"/>
              </a:rPr>
              <a:t>Find out more: </a:t>
            </a:r>
            <a:r>
              <a:rPr lang="en-GB" sz="3000" b="1">
                <a:latin typeface="Calibri" pitchFamily="34" charset="0"/>
                <a:cs typeface="Calibri" pitchFamily="34" charset="0"/>
              </a:rPr>
              <a:t/>
            </a:r>
            <a:br>
              <a:rPr lang="en-GB" sz="3000" b="1">
                <a:latin typeface="Calibri" pitchFamily="34" charset="0"/>
                <a:cs typeface="Calibri" pitchFamily="34" charset="0"/>
              </a:rPr>
            </a:br>
            <a:r>
              <a:rPr lang="en-GB" sz="3000" b="1">
                <a:latin typeface="Calibri"/>
                <a:ea typeface="Calibri"/>
                <a:cs typeface="Calibri"/>
              </a:rPr>
              <a:t>Visit the </a:t>
            </a:r>
            <a:r>
              <a:rPr lang="en-GB" sz="3000" b="1" err="1">
                <a:solidFill>
                  <a:srgbClr val="009DB5"/>
                </a:solidFill>
                <a:latin typeface="Calibri"/>
                <a:ea typeface="Calibri"/>
                <a:cs typeface="Calibri"/>
              </a:rPr>
              <a:t>Apprenticeships.scot</a:t>
            </a:r>
            <a:r>
              <a:rPr lang="en-GB" sz="3000" b="1">
                <a:solidFill>
                  <a:srgbClr val="009DB5"/>
                </a:solidFill>
                <a:latin typeface="Calibri"/>
                <a:ea typeface="Calibri"/>
                <a:cs typeface="Calibri"/>
              </a:rPr>
              <a:t> </a:t>
            </a:r>
            <a:r>
              <a:rPr lang="en-GB" sz="3000" b="1">
                <a:latin typeface="Calibri"/>
                <a:ea typeface="Calibri"/>
                <a:cs typeface="Calibri"/>
              </a:rPr>
              <a:t>website</a:t>
            </a:r>
            <a:r>
              <a:rPr lang="en-GB" sz="3000" b="1">
                <a:latin typeface="Calibri" pitchFamily="34" charset="0"/>
                <a:cs typeface="Calibri" pitchFamily="34" charset="0"/>
              </a:rPr>
              <a:t/>
            </a:r>
            <a:br>
              <a:rPr lang="en-GB" sz="3000" b="1">
                <a:latin typeface="Calibri" pitchFamily="34" charset="0"/>
                <a:cs typeface="Calibri" pitchFamily="34" charset="0"/>
              </a:rPr>
            </a:br>
            <a:r>
              <a:rPr lang="en-GB" sz="3000" b="1">
                <a:latin typeface="Calibri"/>
                <a:ea typeface="Calibri"/>
                <a:cs typeface="Calibri"/>
              </a:rPr>
              <a:t>Follow</a:t>
            </a:r>
            <a:r>
              <a:rPr lang="en-GB" sz="3000" b="1">
                <a:solidFill>
                  <a:srgbClr val="009DB5"/>
                </a:solidFill>
                <a:latin typeface="Calibri"/>
                <a:ea typeface="Calibri"/>
                <a:cs typeface="Calibri"/>
              </a:rPr>
              <a:t> </a:t>
            </a:r>
            <a:r>
              <a:rPr lang="en-GB" sz="3000" b="1" err="1">
                <a:solidFill>
                  <a:srgbClr val="009DB5"/>
                </a:solidFill>
                <a:latin typeface="Calibri"/>
                <a:ea typeface="Calibri"/>
                <a:cs typeface="Calibri"/>
              </a:rPr>
              <a:t>Apprenticeships.scot</a:t>
            </a:r>
            <a:r>
              <a:rPr lang="en-GB" sz="3000" b="1">
                <a:solidFill>
                  <a:srgbClr val="009DB5"/>
                </a:solidFill>
                <a:latin typeface="Calibri"/>
                <a:ea typeface="Calibri"/>
                <a:cs typeface="Calibri"/>
              </a:rPr>
              <a:t> </a:t>
            </a:r>
            <a:r>
              <a:rPr lang="en-GB" sz="3000" b="1">
                <a:latin typeface="Calibri"/>
                <a:ea typeface="Calibri"/>
                <a:cs typeface="Calibri"/>
              </a:rPr>
              <a:t>on Facebook, Instagram and Twitter</a:t>
            </a:r>
          </a:p>
          <a:p>
            <a:r>
              <a:rPr lang="en-GB" sz="3000" b="1">
                <a:latin typeface="Calibri"/>
                <a:ea typeface="Calibri"/>
                <a:cs typeface="Calibri"/>
              </a:rPr>
              <a:t>Speak to your</a:t>
            </a:r>
            <a:r>
              <a:rPr lang="en-GB" sz="3000" b="1">
                <a:solidFill>
                  <a:srgbClr val="009DB5"/>
                </a:solidFill>
                <a:latin typeface="Calibri"/>
                <a:ea typeface="Calibri"/>
                <a:cs typeface="Calibri"/>
              </a:rPr>
              <a:t> SDS Careers Adviser</a:t>
            </a:r>
          </a:p>
        </p:txBody>
      </p:sp>
      <p:pic>
        <p:nvPicPr>
          <p:cNvPr id="7" name="Picture 6" descr="Slide heading text: 'Find the right apprenticeship for you'">
            <a:extLst>
              <a:ext uri="{FF2B5EF4-FFF2-40B4-BE49-F238E27FC236}">
                <a16:creationId xmlns:a16="http://schemas.microsoft.com/office/drawing/2014/main" id="{581D563B-02BB-A24C-9FA5-EEEC4BA7BD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29789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D4CC-2BFB-41B9-985D-98D5F97454BF}"/>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EF84C800-44FB-433B-B56D-1D3605BB396B}"/>
              </a:ext>
            </a:extLst>
          </p:cNvPr>
          <p:cNvSpPr>
            <a:spLocks noGrp="1"/>
          </p:cNvSpPr>
          <p:nvPr>
            <p:ph idx="1"/>
          </p:nvPr>
        </p:nvSpPr>
        <p:spPr/>
        <p:txBody>
          <a:bodyPr/>
          <a:lstStyle/>
          <a:p>
            <a:endParaRPr lang="en-GB"/>
          </a:p>
        </p:txBody>
      </p:sp>
      <p:pic>
        <p:nvPicPr>
          <p:cNvPr id="6" name="Picture 5" descr="Slide heading text: 'Thank you' and 'Making skills work for Scotland'">
            <a:extLst>
              <a:ext uri="{FF2B5EF4-FFF2-40B4-BE49-F238E27FC236}">
                <a16:creationId xmlns:a16="http://schemas.microsoft.com/office/drawing/2014/main" id="{1CCD995D-3EFB-492C-A550-60DAD86263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5" name="Picture 4" descr="Logo, company name&#10;&#10;Description automatically generated">
            <a:extLst>
              <a:ext uri="{FF2B5EF4-FFF2-40B4-BE49-F238E27FC236}">
                <a16:creationId xmlns:a16="http://schemas.microsoft.com/office/drawing/2014/main" id="{80996523-4D60-0A41-B3BA-351CFC4A9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723" y="402844"/>
            <a:ext cx="1612900" cy="1041400"/>
          </a:xfrm>
          <a:prstGeom prst="rect">
            <a:avLst/>
          </a:prstGeom>
        </p:spPr>
      </p:pic>
    </p:spTree>
    <p:extLst>
      <p:ext uri="{BB962C8B-B14F-4D97-AF65-F5344CB8AC3E}">
        <p14:creationId xmlns:p14="http://schemas.microsoft.com/office/powerpoint/2010/main" val="287768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n orange vest&#10;&#10;Description automatically generated with low confidence">
            <a:extLst>
              <a:ext uri="{FF2B5EF4-FFF2-40B4-BE49-F238E27FC236}">
                <a16:creationId xmlns:a16="http://schemas.microsoft.com/office/drawing/2014/main" id="{37298CD2-545E-21B8-3D57-AF5ECFE641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505" b="22801"/>
          <a:stretch/>
        </p:blipFill>
        <p:spPr>
          <a:xfrm>
            <a:off x="-1" y="-1"/>
            <a:ext cx="12192001" cy="6858001"/>
          </a:xfrm>
          <a:prstGeom prst="rect">
            <a:avLst/>
          </a:prstGeom>
        </p:spPr>
      </p:pic>
      <p:pic>
        <p:nvPicPr>
          <p:cNvPr id="3" name="Picture 2" descr="Smiling apprentice next to scientific instruments in laboratory. Slide heading text: 'What is a Foundation Apprenticeship?'">
            <a:extLst>
              <a:ext uri="{FF2B5EF4-FFF2-40B4-BE49-F238E27FC236}">
                <a16:creationId xmlns:a16="http://schemas.microsoft.com/office/drawing/2014/main" id="{EC01EEB0-0500-EC4C-AF5E-77FEBB50B5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316223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1788" y="2602560"/>
            <a:ext cx="9121490" cy="3328341"/>
          </a:xfrm>
        </p:spPr>
        <p:txBody>
          <a:bodyPr/>
          <a:lstStyle/>
          <a:p>
            <a:r>
              <a:rPr lang="en-US" sz="2800" b="1">
                <a:cs typeface="Calibri"/>
              </a:rPr>
              <a:t/>
            </a:r>
            <a:br>
              <a:rPr lang="en-US" sz="2800" b="1">
                <a:cs typeface="Calibri"/>
              </a:rPr>
            </a:br>
            <a:r>
              <a:rPr lang="en-US" sz="2800" b="1">
                <a:solidFill>
                  <a:schemeClr val="tx1"/>
                </a:solidFill>
                <a:cs typeface="Calibri"/>
              </a:rPr>
              <a:t>You will:</a:t>
            </a:r>
          </a:p>
          <a:p>
            <a:pPr marL="457200" indent="-457200">
              <a:buFont typeface="Arial" panose="020B0604020202020204" pitchFamily="34" charset="0"/>
              <a:buChar char="•"/>
            </a:pPr>
            <a:r>
              <a:rPr lang="en-US" sz="3000">
                <a:solidFill>
                  <a:schemeClr val="tx1"/>
                </a:solidFill>
                <a:cs typeface="Calibri"/>
              </a:rPr>
              <a:t>develop industry knowledge and experience</a:t>
            </a:r>
            <a:endParaRPr lang="en-US">
              <a:solidFill>
                <a:schemeClr val="tx1"/>
              </a:solidFill>
            </a:endParaRPr>
          </a:p>
          <a:p>
            <a:pPr marL="457200" indent="-457200">
              <a:buFont typeface="Arial" panose="020B0604020202020204" pitchFamily="34" charset="0"/>
              <a:buChar char="•"/>
            </a:pPr>
            <a:r>
              <a:rPr lang="en-US" sz="3000">
                <a:solidFill>
                  <a:schemeClr val="tx1"/>
                </a:solidFill>
                <a:cs typeface="Calibri"/>
              </a:rPr>
              <a:t>do industry projects and placements</a:t>
            </a:r>
            <a:endParaRPr lang="en-US">
              <a:solidFill>
                <a:schemeClr val="tx1"/>
              </a:solidFill>
            </a:endParaRPr>
          </a:p>
          <a:p>
            <a:pPr marL="457200" indent="-457200">
              <a:buFont typeface="Arial" panose="020B0604020202020204" pitchFamily="34" charset="0"/>
              <a:buChar char="•"/>
            </a:pPr>
            <a:r>
              <a:rPr lang="en-US" sz="3000">
                <a:solidFill>
                  <a:schemeClr val="tx1"/>
                </a:solidFill>
                <a:cs typeface="Calibri"/>
              </a:rPr>
              <a:t>take part virtually or in person</a:t>
            </a:r>
            <a:endParaRPr lang="en-US" sz="3000" b="1">
              <a:solidFill>
                <a:schemeClr val="tx1"/>
              </a:solidFill>
              <a:cs typeface="Calibri"/>
            </a:endParaRPr>
          </a:p>
          <a:p>
            <a:endParaRPr lang="en-US" sz="3000">
              <a:solidFill>
                <a:schemeClr val="tx1"/>
              </a:solidFill>
              <a:cs typeface="Calibri" pitchFamily="34" charset="0"/>
            </a:endParaRPr>
          </a:p>
          <a:p>
            <a:r>
              <a:rPr lang="en-US" sz="2800" b="1">
                <a:solidFill>
                  <a:schemeClr val="tx1"/>
                </a:solidFill>
                <a:cs typeface="Calibri"/>
              </a:rPr>
              <a:t>You will get:</a:t>
            </a:r>
            <a:endParaRPr lang="en-US">
              <a:solidFill>
                <a:schemeClr val="tx1"/>
              </a:solidFill>
            </a:endParaRPr>
          </a:p>
          <a:p>
            <a:pPr marL="457200" indent="-457200">
              <a:buFont typeface="Arial" panose="020B0604020202020204" pitchFamily="34" charset="0"/>
              <a:buChar char="•"/>
            </a:pPr>
            <a:r>
              <a:rPr lang="en-US" sz="3000">
                <a:solidFill>
                  <a:schemeClr val="tx1"/>
                </a:solidFill>
                <a:cs typeface="Calibri"/>
              </a:rPr>
              <a:t>a qualification at SCQF Level 6 (same level as a Higher)</a:t>
            </a:r>
            <a:endParaRPr lang="en-US">
              <a:solidFill>
                <a:schemeClr val="tx1"/>
              </a:solidFill>
              <a:ea typeface="Calibri"/>
              <a:cs typeface="Calibri"/>
            </a:endParaRPr>
          </a:p>
          <a:p>
            <a:endParaRPr lang="en-US">
              <a:solidFill>
                <a:schemeClr val="tx1"/>
              </a:solidFill>
              <a:latin typeface="Arial" charset="0"/>
              <a:cs typeface="Arial"/>
            </a:endParaRPr>
          </a:p>
          <a:p>
            <a:endParaRPr lang="en-US">
              <a:solidFill>
                <a:schemeClr val="tx1"/>
              </a:solidFill>
              <a:latin typeface="Arial" charset="0"/>
              <a:cs typeface="Arial"/>
            </a:endParaRPr>
          </a:p>
          <a:p>
            <a:endParaRPr lang="en-US">
              <a:solidFill>
                <a:schemeClr val="tx1"/>
              </a:solidFill>
              <a:latin typeface="Arial" charset="0"/>
              <a:cs typeface="Arial"/>
            </a:endParaRPr>
          </a:p>
        </p:txBody>
      </p:sp>
      <p:pic>
        <p:nvPicPr>
          <p:cNvPr id="6" name="Picture 5" descr="Slide heading text: 'About Foundation Apprenticeships'">
            <a:extLst>
              <a:ext uri="{FF2B5EF4-FFF2-40B4-BE49-F238E27FC236}">
                <a16:creationId xmlns:a16="http://schemas.microsoft.com/office/drawing/2014/main" id="{F6986B97-AEC9-E24A-9BD4-15A8159A9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790700"/>
          </a:xfrm>
          <a:prstGeom prst="rect">
            <a:avLst/>
          </a:prstGeom>
        </p:spPr>
      </p:pic>
    </p:spTree>
    <p:extLst>
      <p:ext uri="{BB962C8B-B14F-4D97-AF65-F5344CB8AC3E}">
        <p14:creationId xmlns:p14="http://schemas.microsoft.com/office/powerpoint/2010/main" val="183970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49936" y="1853852"/>
            <a:ext cx="7232156" cy="4943581"/>
          </a:xfrm>
        </p:spPr>
        <p:txBody>
          <a:bodyPr/>
          <a:lstStyle/>
          <a:p>
            <a:endParaRPr lang="en-US" sz="3200" b="1">
              <a:solidFill>
                <a:schemeClr val="tx1"/>
              </a:solidFill>
              <a:latin typeface="Calibri" pitchFamily="34" charset="0"/>
              <a:cs typeface="Calibri" pitchFamily="34" charset="0"/>
            </a:endParaRPr>
          </a:p>
          <a:p>
            <a:endParaRPr lang="en-US" sz="3200" b="1">
              <a:solidFill>
                <a:schemeClr val="tx1"/>
              </a:solidFill>
              <a:latin typeface="Calibri" pitchFamily="34" charset="0"/>
              <a:cs typeface="Calibri" pitchFamily="34" charset="0"/>
            </a:endParaRPr>
          </a:p>
          <a:p>
            <a:endParaRPr lang="en-US" sz="3200">
              <a:solidFill>
                <a:schemeClr val="tx1"/>
              </a:solidFill>
              <a:latin typeface="Calibri" pitchFamily="34" charset="0"/>
              <a:cs typeface="Calibri" pitchFamily="34" charset="0"/>
            </a:endParaRPr>
          </a:p>
          <a:p>
            <a:endParaRPr lang="en-US" sz="3200">
              <a:solidFill>
                <a:schemeClr val="tx1"/>
              </a:solidFill>
              <a:latin typeface="Calibri" pitchFamily="34" charset="0"/>
              <a:cs typeface="Calibri" pitchFamily="34" charset="0"/>
            </a:endParaRPr>
          </a:p>
          <a:p>
            <a:endParaRPr lang="en-US" sz="3200">
              <a:solidFill>
                <a:schemeClr val="tx1"/>
              </a:solidFill>
              <a:latin typeface="Calibri" pitchFamily="34" charset="0"/>
              <a:cs typeface="Calibri" pitchFamily="34" charset="0"/>
            </a:endParaRPr>
          </a:p>
        </p:txBody>
      </p:sp>
      <p:sp>
        <p:nvSpPr>
          <p:cNvPr id="9" name="TextBox 8">
            <a:extLst>
              <a:ext uri="{FF2B5EF4-FFF2-40B4-BE49-F238E27FC236}">
                <a16:creationId xmlns:a16="http://schemas.microsoft.com/office/drawing/2014/main" id="{642DA20B-D6B6-4AC2-A2EF-BF85F1A1A07D}"/>
              </a:ext>
            </a:extLst>
          </p:cNvPr>
          <p:cNvSpPr txBox="1"/>
          <p:nvPr/>
        </p:nvSpPr>
        <p:spPr>
          <a:xfrm>
            <a:off x="905301" y="2758294"/>
            <a:ext cx="9845417" cy="2862322"/>
          </a:xfrm>
          <a:prstGeom prst="rect">
            <a:avLst/>
          </a:prstGeom>
          <a:noFill/>
        </p:spPr>
        <p:txBody>
          <a:bodyPr wrap="square" lIns="91440" tIns="45720" rIns="91440" bIns="45720" anchor="t">
            <a:spAutoFit/>
          </a:bodyPr>
          <a:lstStyle/>
          <a:p>
            <a:pPr eaLnBrk="1" hangingPunct="1"/>
            <a:r>
              <a:rPr lang="en-US" sz="3000" b="1">
                <a:latin typeface="Calibri"/>
                <a:cs typeface="Calibri"/>
              </a:rPr>
              <a:t>A Foundation Apprenticeship:</a:t>
            </a:r>
          </a:p>
          <a:p>
            <a:pPr marL="457200" indent="-457200" eaLnBrk="1" hangingPunct="1">
              <a:buFont typeface="Arial" panose="020B0604020202020204" pitchFamily="34" charset="0"/>
              <a:buChar char="•"/>
            </a:pPr>
            <a:r>
              <a:rPr lang="en-US" sz="3000">
                <a:latin typeface="Calibri"/>
                <a:cs typeface="Calibri"/>
              </a:rPr>
              <a:t>takes up to two years</a:t>
            </a:r>
          </a:p>
          <a:p>
            <a:pPr marL="457200" indent="-457200" eaLnBrk="1" hangingPunct="1">
              <a:buFont typeface="Arial" panose="020B0604020202020204" pitchFamily="34" charset="0"/>
              <a:buChar char="•"/>
            </a:pPr>
            <a:r>
              <a:rPr lang="en-US" sz="3000">
                <a:latin typeface="Calibri"/>
                <a:cs typeface="Calibri"/>
              </a:rPr>
              <a:t>usually starts in S5</a:t>
            </a:r>
          </a:p>
          <a:p>
            <a:pPr marL="457200" indent="-457200" eaLnBrk="1" hangingPunct="1">
              <a:buFont typeface="Arial" panose="020B0604020202020204" pitchFamily="34" charset="0"/>
              <a:buChar char="•"/>
            </a:pPr>
            <a:r>
              <a:rPr lang="en-US" sz="3000">
                <a:latin typeface="Calibri"/>
                <a:cs typeface="Calibri"/>
              </a:rPr>
              <a:t>is a subject choice</a:t>
            </a:r>
          </a:p>
          <a:p>
            <a:pPr marL="457200" indent="-457200">
              <a:buFont typeface="Arial" panose="020B0604020202020204" pitchFamily="34" charset="0"/>
              <a:buChar char="•"/>
            </a:pPr>
            <a:r>
              <a:rPr lang="en-US" sz="3000">
                <a:latin typeface="Calibri"/>
                <a:cs typeface="Calibri"/>
              </a:rPr>
              <a:t>lets you spend time with a learning provider and an employer </a:t>
            </a:r>
            <a:endParaRPr lang="en-US" sz="3000">
              <a:latin typeface="Calibri" pitchFamily="34" charset="0"/>
              <a:cs typeface="Calibri" pitchFamily="34" charset="0"/>
            </a:endParaRPr>
          </a:p>
        </p:txBody>
      </p:sp>
      <p:pic>
        <p:nvPicPr>
          <p:cNvPr id="10" name="Picture 9" descr="Slide heading text: 'How does it work?'">
            <a:extLst>
              <a:ext uri="{FF2B5EF4-FFF2-40B4-BE49-F238E27FC236}">
                <a16:creationId xmlns:a16="http://schemas.microsoft.com/office/drawing/2014/main" id="{DF1A373F-14EA-FC4F-ABFB-D5B19284E0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290493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E108CCA-A115-4DA6-BF15-02E4D06ADA95}"/>
              </a:ext>
            </a:extLst>
          </p:cNvPr>
          <p:cNvGrpSpPr/>
          <p:nvPr/>
        </p:nvGrpSpPr>
        <p:grpSpPr>
          <a:xfrm>
            <a:off x="0" y="1588770"/>
            <a:ext cx="12192000" cy="4589762"/>
            <a:chOff x="1523998" y="1588770"/>
            <a:chExt cx="9146014" cy="4589762"/>
          </a:xfrm>
        </p:grpSpPr>
        <p:sp>
          <p:nvSpPr>
            <p:cNvPr id="15" name="Rectangle 14">
              <a:extLst>
                <a:ext uri="{FF2B5EF4-FFF2-40B4-BE49-F238E27FC236}">
                  <a16:creationId xmlns:a16="http://schemas.microsoft.com/office/drawing/2014/main" id="{7A166A5C-8A7E-4FCC-A3D3-9DCBC0DDE81A}"/>
                </a:ext>
              </a:extLst>
            </p:cNvPr>
            <p:cNvSpPr/>
            <p:nvPr/>
          </p:nvSpPr>
          <p:spPr>
            <a:xfrm>
              <a:off x="1523999" y="1738960"/>
              <a:ext cx="9144000" cy="4293130"/>
            </a:xfrm>
            <a:prstGeom prst="rect">
              <a:avLst/>
            </a:prstGeom>
            <a:solidFill>
              <a:srgbClr val="EF485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CA827BF-04AE-439A-9A18-2019F46DA5C0}"/>
                </a:ext>
              </a:extLst>
            </p:cNvPr>
            <p:cNvSpPr/>
            <p:nvPr/>
          </p:nvSpPr>
          <p:spPr>
            <a:xfrm>
              <a:off x="1523998" y="1588770"/>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98B2ABA-055F-4336-B864-81CF233F2CCB}"/>
                </a:ext>
              </a:extLst>
            </p:cNvPr>
            <p:cNvSpPr/>
            <p:nvPr/>
          </p:nvSpPr>
          <p:spPr>
            <a:xfrm>
              <a:off x="1526011" y="6028341"/>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Content Placeholder 1">
            <a:extLst>
              <a:ext uri="{FF2B5EF4-FFF2-40B4-BE49-F238E27FC236}">
                <a16:creationId xmlns:a16="http://schemas.microsoft.com/office/drawing/2014/main" id="{D2F473DE-6274-4D93-8031-BEE1CC995FD3}"/>
              </a:ext>
            </a:extLst>
          </p:cNvPr>
          <p:cNvSpPr txBox="1">
            <a:spLocks/>
          </p:cNvSpPr>
          <p:nvPr/>
        </p:nvSpPr>
        <p:spPr>
          <a:xfrm>
            <a:off x="410137" y="2355121"/>
            <a:ext cx="8908917" cy="3179573"/>
          </a:xfrm>
          <a:prstGeom prst="rect">
            <a:avLst/>
          </a:prstGeom>
        </p:spPr>
        <p:txBody>
          <a:bodyPr vert="horz" lIns="91440" tIns="45720" rIns="91440" bIns="45720" numCol="2" rtlCol="0" anchor="t">
            <a:noAutofit/>
          </a:bodyPr>
          <a:lstStyle>
            <a:lvl1pPr marL="0" indent="0" algn="l" defTabSz="914400" rtl="0" eaLnBrk="1" latinLnBrk="0" hangingPunct="1">
              <a:spcBef>
                <a:spcPct val="20000"/>
              </a:spcBef>
              <a:buFont typeface="Arial" pitchFamily="34" charset="0"/>
              <a:buNone/>
              <a:defRPr sz="3200" b="0" i="0" kern="1200">
                <a:solidFill>
                  <a:srgbClr val="25303A"/>
                </a:solidFill>
                <a:latin typeface="Arial"/>
                <a:ea typeface="+mn-ea"/>
                <a:cs typeface="Arial"/>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2400" b="1">
                <a:solidFill>
                  <a:schemeClr val="bg1"/>
                </a:solidFill>
                <a:latin typeface="+mj-lt"/>
              </a:rPr>
              <a:t>Accountancy </a:t>
            </a:r>
          </a:p>
          <a:p>
            <a:pPr marL="457200" indent="-457200">
              <a:buFont typeface="Arial" panose="020B0604020202020204" pitchFamily="34" charset="0"/>
              <a:buChar char="•"/>
            </a:pPr>
            <a:r>
              <a:rPr lang="en-GB" sz="2400" b="1">
                <a:solidFill>
                  <a:schemeClr val="bg1"/>
                </a:solidFill>
                <a:latin typeface="+mj-lt"/>
              </a:rPr>
              <a:t>Business Skills </a:t>
            </a:r>
          </a:p>
          <a:p>
            <a:pPr marL="457200" indent="-457200">
              <a:buFont typeface="Arial" panose="020B0604020202020204" pitchFamily="34" charset="0"/>
              <a:buChar char="•"/>
            </a:pPr>
            <a:r>
              <a:rPr lang="en-GB" sz="2400" b="1">
                <a:solidFill>
                  <a:schemeClr val="bg1"/>
                </a:solidFill>
                <a:latin typeface="+mj-lt"/>
              </a:rPr>
              <a:t>Civil Engineering </a:t>
            </a:r>
          </a:p>
          <a:p>
            <a:pPr marL="457200" indent="-457200">
              <a:buFont typeface="Arial" panose="020B0604020202020204" pitchFamily="34" charset="0"/>
              <a:buChar char="•"/>
            </a:pPr>
            <a:r>
              <a:rPr lang="en-GB" sz="2400" b="1">
                <a:solidFill>
                  <a:schemeClr val="bg1"/>
                </a:solidFill>
                <a:latin typeface="+mj-lt"/>
              </a:rPr>
              <a:t>Creative and Digital Media </a:t>
            </a:r>
          </a:p>
          <a:p>
            <a:pPr marL="457200" indent="-457200">
              <a:buFont typeface="Arial" panose="020B0604020202020204" pitchFamily="34" charset="0"/>
              <a:buChar char="•"/>
            </a:pPr>
            <a:r>
              <a:rPr lang="en-GB" sz="2400" b="1">
                <a:solidFill>
                  <a:schemeClr val="bg1"/>
                </a:solidFill>
                <a:latin typeface="+mj-lt"/>
              </a:rPr>
              <a:t>Engineering </a:t>
            </a:r>
          </a:p>
          <a:p>
            <a:pPr marL="457200" indent="-457200">
              <a:buFont typeface="Arial" panose="020B0604020202020204" pitchFamily="34" charset="0"/>
              <a:buChar char="•"/>
            </a:pPr>
            <a:r>
              <a:rPr lang="en-GB" sz="2400" b="1">
                <a:solidFill>
                  <a:schemeClr val="bg1"/>
                </a:solidFill>
                <a:latin typeface="+mj-lt"/>
              </a:rPr>
              <a:t>Financial Services </a:t>
            </a:r>
          </a:p>
          <a:p>
            <a:pPr marL="457200" indent="-457200">
              <a:buFont typeface="Arial" panose="020B0604020202020204" pitchFamily="34" charset="0"/>
              <a:buChar char="•"/>
            </a:pPr>
            <a:r>
              <a:rPr lang="en-GB" sz="2400" b="1">
                <a:solidFill>
                  <a:schemeClr val="bg1"/>
                </a:solidFill>
                <a:latin typeface="+mj-lt"/>
              </a:rPr>
              <a:t>Food and Drink Technologies </a:t>
            </a:r>
          </a:p>
          <a:p>
            <a:pPr marL="457200" indent="-457200">
              <a:buFont typeface="Arial" panose="020B0604020202020204" pitchFamily="34" charset="0"/>
              <a:buChar char="•"/>
            </a:pPr>
            <a:r>
              <a:rPr lang="en-GB" sz="2400" b="1">
                <a:solidFill>
                  <a:schemeClr val="bg1"/>
                </a:solidFill>
                <a:latin typeface="+mj-lt"/>
              </a:rPr>
              <a:t>Hardware and System Support</a:t>
            </a:r>
          </a:p>
          <a:p>
            <a:pPr marL="457200" indent="-457200">
              <a:buFont typeface="Arial" panose="020B0604020202020204" pitchFamily="34" charset="0"/>
              <a:buChar char="•"/>
            </a:pPr>
            <a:r>
              <a:rPr lang="en-GB" sz="2400" b="1">
                <a:solidFill>
                  <a:schemeClr val="bg1"/>
                </a:solidFill>
                <a:latin typeface="+mj-lt"/>
              </a:rPr>
              <a:t>Scientific Technologies </a:t>
            </a:r>
          </a:p>
          <a:p>
            <a:pPr marL="457200" indent="-457200">
              <a:buFont typeface="Arial" panose="020B0604020202020204" pitchFamily="34" charset="0"/>
              <a:buChar char="•"/>
            </a:pPr>
            <a:r>
              <a:rPr lang="en-GB" sz="2400" b="1">
                <a:solidFill>
                  <a:schemeClr val="bg1"/>
                </a:solidFill>
                <a:latin typeface="+mj-lt"/>
              </a:rPr>
              <a:t>Social Services Children </a:t>
            </a:r>
            <a:r>
              <a:rPr lang="en-GB" sz="2400" b="1">
                <a:latin typeface="+mj-lt"/>
              </a:rPr>
              <a:t/>
            </a:r>
            <a:br>
              <a:rPr lang="en-GB" sz="2400" b="1">
                <a:latin typeface="+mj-lt"/>
              </a:rPr>
            </a:br>
            <a:r>
              <a:rPr lang="en-GB" sz="2400" b="1">
                <a:solidFill>
                  <a:schemeClr val="bg1"/>
                </a:solidFill>
                <a:latin typeface="+mj-lt"/>
              </a:rPr>
              <a:t>and Young People </a:t>
            </a:r>
          </a:p>
          <a:p>
            <a:pPr marL="457200" indent="-457200">
              <a:buFont typeface="Arial" panose="020B0604020202020204" pitchFamily="34" charset="0"/>
              <a:buChar char="•"/>
            </a:pPr>
            <a:r>
              <a:rPr lang="en-GB" sz="2400" b="1">
                <a:solidFill>
                  <a:schemeClr val="bg1"/>
                </a:solidFill>
                <a:latin typeface="+mj-lt"/>
              </a:rPr>
              <a:t>Social Services and Healthcare </a:t>
            </a:r>
          </a:p>
          <a:p>
            <a:pPr marL="457200" indent="-457200">
              <a:buFont typeface="Arial" panose="020B0604020202020204" pitchFamily="34" charset="0"/>
              <a:buChar char="•"/>
            </a:pPr>
            <a:r>
              <a:rPr lang="en-GB" sz="2400" b="1">
                <a:solidFill>
                  <a:schemeClr val="bg1"/>
                </a:solidFill>
                <a:latin typeface="+mj-lt"/>
              </a:rPr>
              <a:t>Software Development</a:t>
            </a:r>
            <a:endParaRPr lang="en-US" sz="2400" b="1">
              <a:solidFill>
                <a:schemeClr val="bg1"/>
              </a:solidFill>
              <a:latin typeface="+mj-lt"/>
            </a:endParaRPr>
          </a:p>
        </p:txBody>
      </p:sp>
      <p:grpSp>
        <p:nvGrpSpPr>
          <p:cNvPr id="3" name="Group 2">
            <a:extLst>
              <a:ext uri="{FF2B5EF4-FFF2-40B4-BE49-F238E27FC236}">
                <a16:creationId xmlns:a16="http://schemas.microsoft.com/office/drawing/2014/main" id="{D06A6E69-2D33-4D2A-8CC5-F9A8D469D6D7}"/>
              </a:ext>
            </a:extLst>
          </p:cNvPr>
          <p:cNvGrpSpPr/>
          <p:nvPr/>
        </p:nvGrpSpPr>
        <p:grpSpPr>
          <a:xfrm>
            <a:off x="9760739" y="1243117"/>
            <a:ext cx="1619052" cy="5139845"/>
            <a:chOff x="9803444" y="1280725"/>
            <a:chExt cx="1619052" cy="5139845"/>
          </a:xfrm>
        </p:grpSpPr>
        <p:grpSp>
          <p:nvGrpSpPr>
            <p:cNvPr id="21" name="Group 20">
              <a:extLst>
                <a:ext uri="{FF2B5EF4-FFF2-40B4-BE49-F238E27FC236}">
                  <a16:creationId xmlns:a16="http://schemas.microsoft.com/office/drawing/2014/main" id="{5E742015-4080-4534-98E5-55ABFEAE83BF}"/>
                </a:ext>
              </a:extLst>
            </p:cNvPr>
            <p:cNvGrpSpPr/>
            <p:nvPr/>
          </p:nvGrpSpPr>
          <p:grpSpPr>
            <a:xfrm>
              <a:off x="9803444" y="1280725"/>
              <a:ext cx="1590582" cy="1590582"/>
              <a:chOff x="3517618" y="3494195"/>
              <a:chExt cx="2033129" cy="2033129"/>
            </a:xfrm>
          </p:grpSpPr>
          <p:sp>
            <p:nvSpPr>
              <p:cNvPr id="22" name="Oval 21">
                <a:extLst>
                  <a:ext uri="{FF2B5EF4-FFF2-40B4-BE49-F238E27FC236}">
                    <a16:creationId xmlns:a16="http://schemas.microsoft.com/office/drawing/2014/main" id="{4B7DABD6-23B7-4B58-84EC-BC31CB6D2415}"/>
                  </a:ext>
                </a:extLst>
              </p:cNvPr>
              <p:cNvSpPr/>
              <p:nvPr/>
            </p:nvSpPr>
            <p:spPr>
              <a:xfrm>
                <a:off x="3517618" y="3494195"/>
                <a:ext cx="2033129" cy="20331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a:extLst>
                  <a:ext uri="{FF2B5EF4-FFF2-40B4-BE49-F238E27FC236}">
                    <a16:creationId xmlns:a16="http://schemas.microsoft.com/office/drawing/2014/main" id="{6DF6AA6C-CE8A-4B8F-AC04-96FD1A35B33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73268" y="3924538"/>
                <a:ext cx="1366983" cy="1219201"/>
              </a:xfrm>
              <a:prstGeom prst="rect">
                <a:avLst/>
              </a:prstGeom>
            </p:spPr>
          </p:pic>
        </p:grpSp>
        <p:grpSp>
          <p:nvGrpSpPr>
            <p:cNvPr id="14" name="Group 13">
              <a:extLst>
                <a:ext uri="{FF2B5EF4-FFF2-40B4-BE49-F238E27FC236}">
                  <a16:creationId xmlns:a16="http://schemas.microsoft.com/office/drawing/2014/main" id="{5AB19F7C-6E40-4FF5-8EC6-DBB3ED70D74F}"/>
                </a:ext>
              </a:extLst>
            </p:cNvPr>
            <p:cNvGrpSpPr/>
            <p:nvPr/>
          </p:nvGrpSpPr>
          <p:grpSpPr>
            <a:xfrm>
              <a:off x="9821106" y="3053325"/>
              <a:ext cx="1590582" cy="1590582"/>
              <a:chOff x="1033248" y="3453614"/>
              <a:chExt cx="2033129" cy="2033129"/>
            </a:xfrm>
          </p:grpSpPr>
          <p:sp>
            <p:nvSpPr>
              <p:cNvPr id="16" name="Oval 15">
                <a:extLst>
                  <a:ext uri="{FF2B5EF4-FFF2-40B4-BE49-F238E27FC236}">
                    <a16:creationId xmlns:a16="http://schemas.microsoft.com/office/drawing/2014/main" id="{23D3178D-086A-4F8F-859E-39340DEC10AE}"/>
                  </a:ext>
                </a:extLst>
              </p:cNvPr>
              <p:cNvSpPr/>
              <p:nvPr/>
            </p:nvSpPr>
            <p:spPr>
              <a:xfrm>
                <a:off x="1033248" y="3453614"/>
                <a:ext cx="2033129" cy="20331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a:extLst>
                  <a:ext uri="{FF2B5EF4-FFF2-40B4-BE49-F238E27FC236}">
                    <a16:creationId xmlns:a16="http://schemas.microsoft.com/office/drawing/2014/main" id="{5128568C-81A5-4CB4-BBCC-521EEB55992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433713" y="3950181"/>
                <a:ext cx="1263767" cy="1193558"/>
              </a:xfrm>
              <a:prstGeom prst="rect">
                <a:avLst/>
              </a:prstGeom>
            </p:spPr>
          </p:pic>
        </p:grpSp>
        <p:grpSp>
          <p:nvGrpSpPr>
            <p:cNvPr id="24" name="Group 23">
              <a:extLst>
                <a:ext uri="{FF2B5EF4-FFF2-40B4-BE49-F238E27FC236}">
                  <a16:creationId xmlns:a16="http://schemas.microsoft.com/office/drawing/2014/main" id="{9A07E97A-1E8D-4572-B31B-0B2DA4E5001D}"/>
                </a:ext>
              </a:extLst>
            </p:cNvPr>
            <p:cNvGrpSpPr/>
            <p:nvPr/>
          </p:nvGrpSpPr>
          <p:grpSpPr>
            <a:xfrm>
              <a:off x="9834993" y="4833067"/>
              <a:ext cx="1587503" cy="1587503"/>
              <a:chOff x="6001988" y="3536940"/>
              <a:chExt cx="2033129" cy="2033129"/>
            </a:xfrm>
          </p:grpSpPr>
          <p:sp>
            <p:nvSpPr>
              <p:cNvPr id="25" name="Oval 24">
                <a:extLst>
                  <a:ext uri="{FF2B5EF4-FFF2-40B4-BE49-F238E27FC236}">
                    <a16:creationId xmlns:a16="http://schemas.microsoft.com/office/drawing/2014/main" id="{03B071F7-55F0-4578-9F60-A6CC4046CBDC}"/>
                  </a:ext>
                </a:extLst>
              </p:cNvPr>
              <p:cNvSpPr/>
              <p:nvPr/>
            </p:nvSpPr>
            <p:spPr>
              <a:xfrm>
                <a:off x="6001988" y="3536940"/>
                <a:ext cx="2033129" cy="20331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BD7874D1-AAD2-4C1C-9B1A-93546A508BB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65991" y="3770052"/>
                <a:ext cx="914914" cy="1427266"/>
              </a:xfrm>
              <a:prstGeom prst="rect">
                <a:avLst/>
              </a:prstGeom>
            </p:spPr>
          </p:pic>
        </p:grpSp>
      </p:grpSp>
      <p:pic>
        <p:nvPicPr>
          <p:cNvPr id="29" name="Picture 28" descr="Slide heading text: 'What subjects does it cover?'">
            <a:extLst>
              <a:ext uri="{FF2B5EF4-FFF2-40B4-BE49-F238E27FC236}">
                <a16:creationId xmlns:a16="http://schemas.microsoft.com/office/drawing/2014/main" id="{C21A60F3-97B8-4E1E-9972-D61FFB2969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2093"/>
          <a:stretch/>
        </p:blipFill>
        <p:spPr>
          <a:xfrm>
            <a:off x="0" y="0"/>
            <a:ext cx="12192000" cy="1574165"/>
          </a:xfrm>
          <a:prstGeom prst="rect">
            <a:avLst/>
          </a:prstGeom>
        </p:spPr>
      </p:pic>
    </p:spTree>
    <p:extLst>
      <p:ext uri="{BB962C8B-B14F-4D97-AF65-F5344CB8AC3E}">
        <p14:creationId xmlns:p14="http://schemas.microsoft.com/office/powerpoint/2010/main" val="89586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23674" y="2171819"/>
            <a:ext cx="10308921" cy="4069172"/>
          </a:xfrm>
        </p:spPr>
        <p:txBody>
          <a:bodyPr/>
          <a:lstStyle/>
          <a:p>
            <a:r>
              <a:rPr lang="en-GB" sz="2800" b="1">
                <a:solidFill>
                  <a:schemeClr val="tx1"/>
                </a:solidFill>
                <a:latin typeface="Calibri"/>
                <a:cs typeface="Calibri"/>
              </a:rPr>
              <a:t>When you do a Foundation Apprenticeship, you can:</a:t>
            </a:r>
            <a:r>
              <a:rPr lang="en-GB" sz="2800" b="1">
                <a:latin typeface="Calibri" pitchFamily="34" charset="0"/>
                <a:cs typeface="Calibri" pitchFamily="34" charset="0"/>
              </a:rPr>
              <a:t/>
            </a:r>
            <a:br>
              <a:rPr lang="en-GB" sz="2800" b="1">
                <a:latin typeface="Calibri" pitchFamily="34" charset="0"/>
                <a:cs typeface="Calibri" pitchFamily="34" charset="0"/>
              </a:rPr>
            </a:br>
            <a:endParaRPr lang="en-GB" sz="2800" b="1">
              <a:solidFill>
                <a:schemeClr val="tx1"/>
              </a:solidFill>
              <a:latin typeface="Calibri" pitchFamily="34" charset="0"/>
              <a:cs typeface="Calibri" pitchFamily="34" charset="0"/>
            </a:endParaRPr>
          </a:p>
          <a:p>
            <a:pPr marL="342900" indent="-342900">
              <a:buFont typeface="Arial" panose="020B0604020202020204" pitchFamily="34" charset="0"/>
              <a:buChar char="•"/>
            </a:pPr>
            <a:r>
              <a:rPr lang="en-GB" sz="2800">
                <a:solidFill>
                  <a:schemeClr val="tx1"/>
                </a:solidFill>
                <a:latin typeface="Calibri"/>
                <a:cs typeface="Calibri"/>
              </a:rPr>
              <a:t>get knowledge, skills and experience</a:t>
            </a:r>
          </a:p>
          <a:p>
            <a:pPr marL="342900" indent="-342900">
              <a:buFont typeface="Arial" panose="020B0604020202020204" pitchFamily="34" charset="0"/>
              <a:buChar char="•"/>
            </a:pPr>
            <a:r>
              <a:rPr lang="en-GB" sz="2800">
                <a:solidFill>
                  <a:schemeClr val="tx1"/>
                </a:solidFill>
                <a:latin typeface="Calibri"/>
                <a:cs typeface="Calibri"/>
              </a:rPr>
              <a:t>gain an industry-recognised qualification </a:t>
            </a:r>
          </a:p>
          <a:p>
            <a:pPr marL="342900" indent="-342900">
              <a:buFont typeface="Arial" panose="020B0604020202020204" pitchFamily="34" charset="0"/>
              <a:buChar char="•"/>
            </a:pPr>
            <a:r>
              <a:rPr lang="en-GB" sz="2800">
                <a:solidFill>
                  <a:schemeClr val="tx1"/>
                </a:solidFill>
                <a:latin typeface="Calibri"/>
                <a:cs typeface="Calibri"/>
              </a:rPr>
              <a:t>move on to a Modern or Graduate Apprenticeship</a:t>
            </a:r>
          </a:p>
          <a:p>
            <a:pPr marL="342900" indent="-342900">
              <a:buFont typeface="Arial" panose="020B0604020202020204" pitchFamily="34" charset="0"/>
              <a:buChar char="•"/>
            </a:pPr>
            <a:r>
              <a:rPr lang="en-GB" sz="2800">
                <a:solidFill>
                  <a:schemeClr val="tx1"/>
                </a:solidFill>
                <a:latin typeface="Calibri"/>
                <a:cs typeface="Calibri"/>
              </a:rPr>
              <a:t>enhance your CV and job applications</a:t>
            </a:r>
          </a:p>
          <a:p>
            <a:pPr marL="342900" indent="-342900">
              <a:buFont typeface="Arial" panose="020B0604020202020204" pitchFamily="34" charset="0"/>
              <a:buChar char="•"/>
            </a:pPr>
            <a:r>
              <a:rPr lang="en-GB" sz="2800">
                <a:solidFill>
                  <a:schemeClr val="tx1"/>
                </a:solidFill>
                <a:latin typeface="Calibri"/>
                <a:cs typeface="Calibri"/>
              </a:rPr>
              <a:t>get a qualification recognised by colleges and universities</a:t>
            </a:r>
          </a:p>
          <a:p>
            <a:pPr marL="342900" indent="-342900">
              <a:buFont typeface="Arial" panose="020B0604020202020204" pitchFamily="34" charset="0"/>
              <a:buChar char="•"/>
            </a:pPr>
            <a:r>
              <a:rPr lang="en-GB" sz="2800">
                <a:solidFill>
                  <a:schemeClr val="tx1"/>
                </a:solidFill>
                <a:latin typeface="Calibri"/>
                <a:cs typeface="Calibri"/>
              </a:rPr>
              <a:t>build confidence and develop key skills: creativity, problem-solving and communication</a:t>
            </a:r>
            <a:endParaRPr lang="en-US" sz="2800">
              <a:solidFill>
                <a:schemeClr val="tx1"/>
              </a:solidFill>
              <a:latin typeface="Calibri"/>
              <a:cs typeface="Calibri"/>
            </a:endParaRPr>
          </a:p>
        </p:txBody>
      </p:sp>
      <p:pic>
        <p:nvPicPr>
          <p:cNvPr id="7" name="Picture 6" descr="Slide heading text: 'What are the benefits?'">
            <a:extLst>
              <a:ext uri="{FF2B5EF4-FFF2-40B4-BE49-F238E27FC236}">
                <a16:creationId xmlns:a16="http://schemas.microsoft.com/office/drawing/2014/main" id="{88110E9E-F360-844F-8C22-A18E4211C8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12192000" cy="1790700"/>
          </a:xfrm>
          <a:prstGeom prst="rect">
            <a:avLst/>
          </a:prstGeom>
        </p:spPr>
      </p:pic>
    </p:spTree>
    <p:extLst>
      <p:ext uri="{BB962C8B-B14F-4D97-AF65-F5344CB8AC3E}">
        <p14:creationId xmlns:p14="http://schemas.microsoft.com/office/powerpoint/2010/main" val="36575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 and a keyboard&#10;&#10;Description automatically generated with low confidence">
            <a:extLst>
              <a:ext uri="{FF2B5EF4-FFF2-40B4-BE49-F238E27FC236}">
                <a16:creationId xmlns:a16="http://schemas.microsoft.com/office/drawing/2014/main" id="{9CFEB47A-3473-B938-4368-AB3269FCF6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1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9D19AD4-0533-2E40-AEBC-EA3B60C7C0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4438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7A6F4E-EE3C-44F3-9384-1E9A2B558586}"/>
              </a:ext>
            </a:extLst>
          </p:cNvPr>
          <p:cNvGrpSpPr/>
          <p:nvPr/>
        </p:nvGrpSpPr>
        <p:grpSpPr>
          <a:xfrm>
            <a:off x="0" y="1581447"/>
            <a:ext cx="12192000" cy="3256354"/>
            <a:chOff x="1517990" y="1581447"/>
            <a:chExt cx="9150011" cy="3256354"/>
          </a:xfrm>
        </p:grpSpPr>
        <p:sp>
          <p:nvSpPr>
            <p:cNvPr id="15" name="Rectangle 14"/>
            <p:cNvSpPr/>
            <p:nvPr/>
          </p:nvSpPr>
          <p:spPr>
            <a:xfrm>
              <a:off x="1524001" y="1581447"/>
              <a:ext cx="9144000" cy="3106162"/>
            </a:xfrm>
            <a:prstGeom prst="rect">
              <a:avLst/>
            </a:prstGeom>
            <a:solidFill>
              <a:srgbClr val="1CA9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BC41DFB-891D-4798-966C-0DCF2A5CC163}"/>
                </a:ext>
              </a:extLst>
            </p:cNvPr>
            <p:cNvSpPr/>
            <p:nvPr/>
          </p:nvSpPr>
          <p:spPr>
            <a:xfrm>
              <a:off x="1524000" y="1588770"/>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97060F2-9935-4261-BB87-49B1744E0C8C}"/>
                </a:ext>
              </a:extLst>
            </p:cNvPr>
            <p:cNvSpPr/>
            <p:nvPr/>
          </p:nvSpPr>
          <p:spPr>
            <a:xfrm>
              <a:off x="1517990" y="4687610"/>
              <a:ext cx="9144001" cy="150191"/>
            </a:xfrm>
            <a:prstGeom prst="rect">
              <a:avLst/>
            </a:prstGeom>
            <a:solidFill>
              <a:srgbClr val="25303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Content Placeholder 1"/>
          <p:cNvSpPr>
            <a:spLocks noGrp="1"/>
          </p:cNvSpPr>
          <p:nvPr>
            <p:ph idx="1"/>
          </p:nvPr>
        </p:nvSpPr>
        <p:spPr>
          <a:xfrm>
            <a:off x="2207818" y="2384617"/>
            <a:ext cx="7784371" cy="1708279"/>
          </a:xfrm>
        </p:spPr>
        <p:txBody>
          <a:bodyPr>
            <a:noAutofit/>
          </a:bodyPr>
          <a:lstStyle/>
          <a:p>
            <a:pPr>
              <a:spcBef>
                <a:spcPts val="1013"/>
              </a:spcBef>
            </a:pPr>
            <a:r>
              <a:rPr lang="en-GB" sz="3800" b="1">
                <a:solidFill>
                  <a:schemeClr val="bg1"/>
                </a:solidFill>
                <a:latin typeface="Calibri" pitchFamily="34" charset="0"/>
                <a:cs typeface="Calibri" pitchFamily="34" charset="0"/>
              </a:rPr>
              <a:t>Get a real job with a real employer </a:t>
            </a:r>
            <a:r>
              <a:rPr lang="en-GB" sz="3800">
                <a:solidFill>
                  <a:schemeClr val="bg1"/>
                </a:solidFill>
                <a:latin typeface="Calibri" pitchFamily="34" charset="0"/>
                <a:cs typeface="Calibri" pitchFamily="34" charset="0"/>
              </a:rPr>
              <a:t>– many of Scotland’s biggest and best businesses are involved</a:t>
            </a:r>
          </a:p>
        </p:txBody>
      </p:sp>
      <p:sp>
        <p:nvSpPr>
          <p:cNvPr id="45058" name="AutoShape 2" descr="Image result for bae system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0" name="AutoShape 4" descr="Image result for bae system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2" name="AutoShape 6" descr="Image result for bae system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5064" name="AutoShape 8" descr="Image result for bae systems"/>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6" name="Group 15"/>
          <p:cNvGrpSpPr/>
          <p:nvPr/>
        </p:nvGrpSpPr>
        <p:grpSpPr>
          <a:xfrm>
            <a:off x="1327752" y="5400999"/>
            <a:ext cx="9528487" cy="1010120"/>
            <a:chOff x="449404" y="5334721"/>
            <a:chExt cx="8086476" cy="857251"/>
          </a:xfrm>
        </p:grpSpPr>
        <p:pic>
          <p:nvPicPr>
            <p:cNvPr id="10" name="Picture 2" descr="https://www.apprenticeships.scot/media/1143/standard-life.gif"/>
            <p:cNvPicPr>
              <a:picLocks noChangeAspect="1" noChangeArrowheads="1"/>
            </p:cNvPicPr>
            <p:nvPr/>
          </p:nvPicPr>
          <p:blipFill>
            <a:blip r:embed="rId3" cstate="screen"/>
            <a:srcRect t="30883" b="31022"/>
            <a:stretch>
              <a:fillRect/>
            </a:stretch>
          </p:blipFill>
          <p:spPr bwMode="auto">
            <a:xfrm>
              <a:off x="449404" y="5334721"/>
              <a:ext cx="1238250" cy="762000"/>
            </a:xfrm>
            <a:prstGeom prst="rect">
              <a:avLst/>
            </a:prstGeom>
            <a:noFill/>
          </p:spPr>
        </p:pic>
        <p:pic>
          <p:nvPicPr>
            <p:cNvPr id="11" name="Picture 4" descr="https://www.apprenticeships.scot/media/1136/arnold-clark.png"/>
            <p:cNvPicPr>
              <a:picLocks noChangeAspect="1" noChangeArrowheads="1"/>
            </p:cNvPicPr>
            <p:nvPr/>
          </p:nvPicPr>
          <p:blipFill>
            <a:blip r:embed="rId4" cstate="screen"/>
            <a:srcRect t="30883" b="29524"/>
            <a:stretch>
              <a:fillRect/>
            </a:stretch>
          </p:blipFill>
          <p:spPr bwMode="auto">
            <a:xfrm>
              <a:off x="1906729" y="5334721"/>
              <a:ext cx="1238250" cy="791970"/>
            </a:xfrm>
            <a:prstGeom prst="rect">
              <a:avLst/>
            </a:prstGeom>
            <a:noFill/>
          </p:spPr>
        </p:pic>
        <p:pic>
          <p:nvPicPr>
            <p:cNvPr id="12" name="Picture 6" descr="https://www.apprenticeships.scot/media/1137/diageo.png"/>
            <p:cNvPicPr>
              <a:picLocks noChangeAspect="1" noChangeArrowheads="1"/>
            </p:cNvPicPr>
            <p:nvPr/>
          </p:nvPicPr>
          <p:blipFill>
            <a:blip r:embed="rId5" cstate="screen"/>
            <a:srcRect t="30873" b="29533"/>
            <a:stretch>
              <a:fillRect/>
            </a:stretch>
          </p:blipFill>
          <p:spPr bwMode="auto">
            <a:xfrm>
              <a:off x="3354529" y="5334721"/>
              <a:ext cx="1238250" cy="791970"/>
            </a:xfrm>
            <a:prstGeom prst="rect">
              <a:avLst/>
            </a:prstGeom>
            <a:noFill/>
          </p:spPr>
        </p:pic>
        <p:pic>
          <p:nvPicPr>
            <p:cNvPr id="13" name="Picture 8" descr="https://www.apprenticeships.scot/media/1023/testemployer.jpg"/>
            <p:cNvPicPr>
              <a:picLocks noChangeAspect="1" noChangeArrowheads="1"/>
            </p:cNvPicPr>
            <p:nvPr/>
          </p:nvPicPr>
          <p:blipFill>
            <a:blip r:embed="rId6" cstate="screen"/>
            <a:srcRect t="30883" b="29524"/>
            <a:stretch>
              <a:fillRect/>
            </a:stretch>
          </p:blipFill>
          <p:spPr bwMode="auto">
            <a:xfrm>
              <a:off x="4821379" y="5334721"/>
              <a:ext cx="1238250" cy="791970"/>
            </a:xfrm>
            <a:prstGeom prst="rect">
              <a:avLst/>
            </a:prstGeom>
            <a:noFill/>
          </p:spPr>
        </p:pic>
        <p:pic>
          <p:nvPicPr>
            <p:cNvPr id="14" name="Picture 10" descr="https://www.apprenticeships.scot/media/1139/gsk.png"/>
            <p:cNvPicPr>
              <a:picLocks noChangeAspect="1" noChangeArrowheads="1"/>
            </p:cNvPicPr>
            <p:nvPr/>
          </p:nvPicPr>
          <p:blipFill>
            <a:blip r:embed="rId7" cstate="screen"/>
            <a:srcRect t="30883" b="29524"/>
            <a:stretch>
              <a:fillRect/>
            </a:stretch>
          </p:blipFill>
          <p:spPr bwMode="auto">
            <a:xfrm>
              <a:off x="6202504" y="5334721"/>
              <a:ext cx="1238250" cy="791970"/>
            </a:xfrm>
            <a:prstGeom prst="rect">
              <a:avLst/>
            </a:prstGeom>
            <a:noFill/>
          </p:spPr>
        </p:pic>
        <p:pic>
          <p:nvPicPr>
            <p:cNvPr id="45074" name="Picture 18" descr="MacTaggart + Mickel"/>
            <p:cNvPicPr>
              <a:picLocks noChangeAspect="1" noChangeArrowheads="1"/>
            </p:cNvPicPr>
            <p:nvPr/>
          </p:nvPicPr>
          <p:blipFill>
            <a:blip r:embed="rId8" cstate="screen"/>
            <a:srcRect/>
            <a:stretch>
              <a:fillRect/>
            </a:stretch>
          </p:blipFill>
          <p:spPr bwMode="auto">
            <a:xfrm>
              <a:off x="7678630" y="5334721"/>
              <a:ext cx="857250" cy="857251"/>
            </a:xfrm>
            <a:prstGeom prst="rect">
              <a:avLst/>
            </a:prstGeom>
            <a:noFill/>
          </p:spPr>
        </p:pic>
      </p:grpSp>
      <p:pic>
        <p:nvPicPr>
          <p:cNvPr id="20" name="Picture 19" descr="Slide heading text: 'About Modern Apprenticeships'">
            <a:extLst>
              <a:ext uri="{FF2B5EF4-FFF2-40B4-BE49-F238E27FC236}">
                <a16:creationId xmlns:a16="http://schemas.microsoft.com/office/drawing/2014/main" id="{E957F768-675D-E04F-B26C-56D0A32D62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1686"/>
          <a:stretch/>
        </p:blipFill>
        <p:spPr>
          <a:xfrm>
            <a:off x="0" y="0"/>
            <a:ext cx="12192000" cy="1581446"/>
          </a:xfrm>
          <a:prstGeom prst="rect">
            <a:avLst/>
          </a:prstGeom>
        </p:spPr>
      </p:pic>
    </p:spTree>
    <p:extLst>
      <p:ext uri="{BB962C8B-B14F-4D97-AF65-F5344CB8AC3E}">
        <p14:creationId xmlns:p14="http://schemas.microsoft.com/office/powerpoint/2010/main" val="164701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Share_PermanentPreservation xmlns="184af400-6cf4-4be6-9056-547874e8c8ee">false</IShare_PermanentPreservation>
    <TaxKeywordTaxHTField xmlns="184af400-6cf4-4be6-9056-547874e8c8ee">
      <Terms xmlns="http://schemas.microsoft.com/office/infopath/2007/PartnerControls"/>
    </TaxKeywordTaxHTField>
    <IShare_Region xmlns="184af400-6cf4-4be6-9056-547874e8c8ee" xsi:nil="true"/>
    <IShare_Status xmlns="184af400-6cf4-4be6-9056-547874e8c8ee">Active</IShare_Status>
    <lcf76f155ced4ddcb4097134ff3c332f xmlns="9f835287-a68d-44a0-9340-5be2792894ea">
      <Terms xmlns="http://schemas.microsoft.com/office/infopath/2007/PartnerControls"/>
    </lcf76f155ced4ddcb4097134ff3c332f>
    <IShare_InfoClassification xmlns="184af400-6cf4-4be6-9056-547874e8c8ee">Internal</IShare_InfoClassification>
    <IShare_PersonalData xmlns="184af400-6cf4-4be6-9056-547874e8c8ee">false</IShare_PersonalData>
    <IShare_DispositionDeletion xmlns="184af400-6cf4-4be6-9056-547874e8c8ee" xsi:nil="true"/>
    <TaxCatchAll xmlns="184af400-6cf4-4be6-9056-547874e8c8ee" xsi:nil="true"/>
    <IShare_BusinessOwner xmlns="184af400-6cf4-4be6-9056-547874e8c8e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SDS 3+1" ma:contentTypeID="0x0101002CFD50891A73487FBF1A841208B5DC08020026665448A104EE4995F7F913DAA84DEB" ma:contentTypeVersion="10" ma:contentTypeDescription="" ma:contentTypeScope="" ma:versionID="5373e2a151adb3c04393482b8e305356">
  <xsd:schema xmlns:xsd="http://www.w3.org/2001/XMLSchema" xmlns:xs="http://www.w3.org/2001/XMLSchema" xmlns:p="http://schemas.microsoft.com/office/2006/metadata/properties" xmlns:ns2="184af400-6cf4-4be6-9056-547874e8c8ee" xmlns:ns3="9f835287-a68d-44a0-9340-5be2792894ea" targetNamespace="http://schemas.microsoft.com/office/2006/metadata/properties" ma:root="true" ma:fieldsID="2c90de8685cab2ade6d1be0f2330c583" ns2:_="" ns3:_="">
    <xsd:import namespace="184af400-6cf4-4be6-9056-547874e8c8ee"/>
    <xsd:import namespace="9f835287-a68d-44a0-9340-5be2792894ea"/>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dexed="tru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835287-a68d-44a0-9340-5be2792894ea" elementFormDefault="qualified">
    <xsd:import namespace="http://schemas.microsoft.com/office/2006/documentManagement/types"/>
    <xsd:import namespace="http://schemas.microsoft.com/office/infopath/2007/PartnerControls"/>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6621819-13d1-4a2d-8762-4f615fabf6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7361AF-6F2B-4C90-A182-204B57A955D1}">
  <ds:schemaRefs>
    <ds:schemaRef ds:uri="http://schemas.microsoft.com/sharepoint/v3/contenttype/forms"/>
  </ds:schemaRefs>
</ds:datastoreItem>
</file>

<file path=customXml/itemProps2.xml><?xml version="1.0" encoding="utf-8"?>
<ds:datastoreItem xmlns:ds="http://schemas.openxmlformats.org/officeDocument/2006/customXml" ds:itemID="{EB86C1D9-2BB5-4EB9-BC55-CB808901AF91}">
  <ds:schemaRefs>
    <ds:schemaRef ds:uri="http://purl.org/dc/terms/"/>
    <ds:schemaRef ds:uri="http://schemas.openxmlformats.org/package/2006/metadata/core-properties"/>
    <ds:schemaRef ds:uri="http://schemas.microsoft.com/office/2006/documentManagement/types"/>
    <ds:schemaRef ds:uri="9f835287-a68d-44a0-9340-5be2792894ea"/>
    <ds:schemaRef ds:uri="http://purl.org/dc/elements/1.1/"/>
    <ds:schemaRef ds:uri="http://schemas.microsoft.com/office/2006/metadata/properties"/>
    <ds:schemaRef ds:uri="http://schemas.microsoft.com/office/infopath/2007/PartnerControls"/>
    <ds:schemaRef ds:uri="184af400-6cf4-4be6-9056-547874e8c8ee"/>
    <ds:schemaRef ds:uri="http://www.w3.org/XML/1998/namespace"/>
    <ds:schemaRef ds:uri="http://purl.org/dc/dcmitype/"/>
  </ds:schemaRefs>
</ds:datastoreItem>
</file>

<file path=customXml/itemProps3.xml><?xml version="1.0" encoding="utf-8"?>
<ds:datastoreItem xmlns:ds="http://schemas.openxmlformats.org/officeDocument/2006/customXml" ds:itemID="{DB100F36-CBD5-4CE5-A8FF-AC8969C2E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4af400-6cf4-4be6-9056-547874e8c8ee"/>
    <ds:schemaRef ds:uri="9f835287-a68d-44a0-9340-5be2792894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1836</Words>
  <Application>Microsoft Office PowerPoint</Application>
  <PresentationFormat>Widescreen</PresentationFormat>
  <Paragraphs>227</Paragraphs>
  <Slides>23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ＭＳ Ｐゴシック</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Skills Development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britovsekn</dc:creator>
  <cp:lastModifiedBy>Leanne McIntosh</cp:lastModifiedBy>
  <cp:revision>10</cp:revision>
  <cp:lastPrinted>2022-07-26T11:35:19Z</cp:lastPrinted>
  <dcterms:created xsi:type="dcterms:W3CDTF">2017-11-16T11:27:42Z</dcterms:created>
  <dcterms:modified xsi:type="dcterms:W3CDTF">2024-02-26T13:34:39Z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uthorIds_UIVersion_6">
    <vt:lpwstr>12051</vt:lpwstr>
  </property>
  <property fmtid="{D5CDD505-2E9C-101B-9397-08002B2CF9AE}" pid="4" name="ContentTypeId">
    <vt:lpwstr>0x0101002CFD50891A73487FBF1A841208B5DC08020026665448A104EE4995F7F913DAA84DEB</vt:lpwstr>
  </property>
  <property fmtid="{D5CDD505-2E9C-101B-9397-08002B2CF9AE}" pid="5" name="MediaServiceImageTags">
    <vt:lpwstr/>
  </property>
  <property fmtid="{D5CDD505-2E9C-101B-9397-08002B2CF9AE}" pid="6" name="SharedWithUsers">
    <vt:lpwstr>33170;#Suzanne Steel;#5926;#Linda Smith;#6162;#Sharon Tulloch</vt:lpwstr>
  </property>
</Properties>
</file>