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7.xml" ContentType="application/vnd.openxmlformats-officedocument.presentationml.notesSlide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7" r:id="rId7"/>
    <p:sldId id="296" r:id="rId8"/>
    <p:sldId id="297" r:id="rId9"/>
    <p:sldId id="283" r:id="rId10"/>
    <p:sldId id="274" r:id="rId11"/>
    <p:sldId id="276" r:id="rId12"/>
    <p:sldId id="277" r:id="rId13"/>
    <p:sldId id="287" r:id="rId14"/>
  </p:sldIdLst>
  <p:sldSz cx="9144000" cy="6858000" type="screen4x3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B6D92A-D84C-4836-B0AE-D9E271B19568}" v="1" dt="2023-02-21T11:55:37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2"/>
    <p:restoredTop sz="94665"/>
  </p:normalViewPr>
  <p:slideViewPr>
    <p:cSldViewPr>
      <p:cViewPr varScale="1">
        <p:scale>
          <a:sx n="108" d="100"/>
          <a:sy n="108" d="100"/>
        </p:scale>
        <p:origin x="33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4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73229B-D8A2-4CC9-9DE5-B886E5822F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0FA25-53EF-410F-BEC0-0FBC10BCAE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6A47FD6-8D6C-0F47-8A10-99F6E62F2F29}" type="datetimeFigureOut">
              <a:rPr lang="en-GB"/>
              <a:pPr>
                <a:defRPr/>
              </a:pPr>
              <a:t>21/11/2023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12FF2-C2F6-4D30-AE1A-7A4DFB12DFBB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9431338"/>
            <a:ext cx="6799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hangingPunct="1">
              <a:defRPr sz="11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0DF09-0E32-48AD-A70D-D71F39445E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86F9E42-3B5A-F44E-B427-A0C5200C24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3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375102-3EF5-4B87-B143-B04549BECA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0CCAD-8BB9-4DED-BC1C-950468150F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CAC2F8C-AFD0-DE48-91A9-75E5A33AD788}" type="datetimeFigureOut">
              <a:rPr lang="en-GB"/>
              <a:pPr>
                <a:defRPr/>
              </a:pPr>
              <a:t>21/11/2023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9E437DB-FC42-4D05-9904-DD80F555DD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38B625-CF55-4836-9201-F485D2457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31D15-09D8-4E41-8DD3-063A4A44E56F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431338"/>
            <a:ext cx="6799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hangingPunct="1"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Altrad-PUBLIC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FEABE-9662-4E5F-A3AD-00BABF6647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2E62D08-DBC5-8B46-B7D5-5C681EEFAD0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8767B9A-D5B8-22CB-1BA6-EFEE7B2482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F580AC12-824F-90AA-CA19-E844BFBD90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Header Placeholder 3">
            <a:extLst>
              <a:ext uri="{FF2B5EF4-FFF2-40B4-BE49-F238E27FC236}">
                <a16:creationId xmlns:a16="http://schemas.microsoft.com/office/drawing/2014/main" id="{8644ACAA-E676-1157-99F9-4D3A8073E27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5" name="Footer Placeholder 4">
            <a:extLst>
              <a:ext uri="{FF2B5EF4-FFF2-40B4-BE49-F238E27FC236}">
                <a16:creationId xmlns:a16="http://schemas.microsoft.com/office/drawing/2014/main" id="{C4169AD3-48CC-17E0-09A5-B69CDCDFDF30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 bwMode="auto">
          <a:xfrm>
            <a:off x="0" y="9431338"/>
            <a:ext cx="6799263" cy="496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100">
                <a:solidFill>
                  <a:srgbClr val="000000"/>
                </a:solidFill>
              </a:rPr>
              <a:t>Altrad-</a:t>
            </a:r>
            <a:r>
              <a:rPr lang="en-US" altLang="en-US" sz="1100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5126" name="Slide Number Placeholder 5">
            <a:extLst>
              <a:ext uri="{FF2B5EF4-FFF2-40B4-BE49-F238E27FC236}">
                <a16:creationId xmlns:a16="http://schemas.microsoft.com/office/drawing/2014/main" id="{0BF28CC6-4413-F6BF-7981-AE7584F208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293092-4E6E-6745-B49C-8DDCAC80F7E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C8B772C-B64B-5678-8B31-B47E5C1334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2523F61-AE72-E514-9626-0EF5DC3AE3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Header Placeholder 3">
            <a:extLst>
              <a:ext uri="{FF2B5EF4-FFF2-40B4-BE49-F238E27FC236}">
                <a16:creationId xmlns:a16="http://schemas.microsoft.com/office/drawing/2014/main" id="{AA5D1D1D-C8DB-15BE-8615-0ACDF0C14D1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C79F8858-90B1-8277-4372-5E66B3B99321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 bwMode="auto">
          <a:xfrm>
            <a:off x="0" y="9431338"/>
            <a:ext cx="6799263" cy="496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100">
                <a:solidFill>
                  <a:srgbClr val="000000"/>
                </a:solidFill>
              </a:rPr>
              <a:t>Altrad-</a:t>
            </a:r>
            <a:r>
              <a:rPr lang="en-US" altLang="en-US" sz="1100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3767E06E-21A7-471E-C917-D27AB20794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D9B81-1FC5-F64F-98A9-DAFB257833D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44C15251-8022-830A-5CF4-7B23A8E8A9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F9B77E8E-FFB8-1032-2631-8A941346D9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9940" name="Header Placeholder 3">
            <a:extLst>
              <a:ext uri="{FF2B5EF4-FFF2-40B4-BE49-F238E27FC236}">
                <a16:creationId xmlns:a16="http://schemas.microsoft.com/office/drawing/2014/main" id="{A741FCD1-83D9-2641-D9F6-F315FC04147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9941" name="Footer Placeholder 4">
            <a:extLst>
              <a:ext uri="{FF2B5EF4-FFF2-40B4-BE49-F238E27FC236}">
                <a16:creationId xmlns:a16="http://schemas.microsoft.com/office/drawing/2014/main" id="{610D5957-8E3A-E0DA-BB30-829BF76B70AF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 bwMode="auto">
          <a:xfrm>
            <a:off x="0" y="9431338"/>
            <a:ext cx="6799263" cy="496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100">
                <a:solidFill>
                  <a:srgbClr val="000000"/>
                </a:solidFill>
              </a:rPr>
              <a:t>Altrad-</a:t>
            </a:r>
            <a:r>
              <a:rPr lang="en-US" altLang="en-US" sz="1100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39942" name="Slide Number Placeholder 5">
            <a:extLst>
              <a:ext uri="{FF2B5EF4-FFF2-40B4-BE49-F238E27FC236}">
                <a16:creationId xmlns:a16="http://schemas.microsoft.com/office/drawing/2014/main" id="{35256FBC-A64C-FDA0-C20B-72BEC45343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1C924D-6E7E-CE4F-B8EE-CB027019E54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206BE88F-390C-C57D-1306-1941ED7659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CB6C43FD-483F-4387-241B-06FD9221A8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1988" name="Header Placeholder 3">
            <a:extLst>
              <a:ext uri="{FF2B5EF4-FFF2-40B4-BE49-F238E27FC236}">
                <a16:creationId xmlns:a16="http://schemas.microsoft.com/office/drawing/2014/main" id="{890664FB-9208-6081-BEAD-0808E16EB93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1989" name="Footer Placeholder 4">
            <a:extLst>
              <a:ext uri="{FF2B5EF4-FFF2-40B4-BE49-F238E27FC236}">
                <a16:creationId xmlns:a16="http://schemas.microsoft.com/office/drawing/2014/main" id="{77D5E6C5-2FD6-C9C8-1C82-50E2A2E66436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 bwMode="auto">
          <a:xfrm>
            <a:off x="0" y="9431338"/>
            <a:ext cx="6799263" cy="496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100">
                <a:solidFill>
                  <a:srgbClr val="000000"/>
                </a:solidFill>
              </a:rPr>
              <a:t>Altrad-</a:t>
            </a:r>
            <a:r>
              <a:rPr lang="en-US" altLang="en-US" sz="1100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41990" name="Slide Number Placeholder 5">
            <a:extLst>
              <a:ext uri="{FF2B5EF4-FFF2-40B4-BE49-F238E27FC236}">
                <a16:creationId xmlns:a16="http://schemas.microsoft.com/office/drawing/2014/main" id="{EE06AA37-A2A7-84AF-C23D-0136C1D2FE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127325-611A-AD4C-B0D1-8EEA92CBFCF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45C4980A-2BCC-9084-9D34-DE896AA681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A6D6D7B4-6944-7CEC-F4E9-B144AD12A3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8132" name="Header Placeholder 3">
            <a:extLst>
              <a:ext uri="{FF2B5EF4-FFF2-40B4-BE49-F238E27FC236}">
                <a16:creationId xmlns:a16="http://schemas.microsoft.com/office/drawing/2014/main" id="{3E78FA81-43C5-DF80-C388-F4D482CD86B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8133" name="Footer Placeholder 4">
            <a:extLst>
              <a:ext uri="{FF2B5EF4-FFF2-40B4-BE49-F238E27FC236}">
                <a16:creationId xmlns:a16="http://schemas.microsoft.com/office/drawing/2014/main" id="{ADA7393E-B8E5-6EA2-9E48-A639ACE25C07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 bwMode="auto">
          <a:xfrm>
            <a:off x="0" y="9431338"/>
            <a:ext cx="6799263" cy="496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100">
                <a:solidFill>
                  <a:srgbClr val="000000"/>
                </a:solidFill>
              </a:rPr>
              <a:t>Altrad-</a:t>
            </a:r>
            <a:r>
              <a:rPr lang="en-US" altLang="en-US" sz="1100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48134" name="Slide Number Placeholder 5">
            <a:extLst>
              <a:ext uri="{FF2B5EF4-FFF2-40B4-BE49-F238E27FC236}">
                <a16:creationId xmlns:a16="http://schemas.microsoft.com/office/drawing/2014/main" id="{B4A14F64-A54F-6C41-D48A-21701343CD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D7E430-9E45-E342-BB3E-D762EABCD4F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21BCF236-8850-B1C9-5381-BCAA2E560B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CAF9BD7-1FD5-FE3D-42D3-39EFA1AADD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0180" name="Header Placeholder 3">
            <a:extLst>
              <a:ext uri="{FF2B5EF4-FFF2-40B4-BE49-F238E27FC236}">
                <a16:creationId xmlns:a16="http://schemas.microsoft.com/office/drawing/2014/main" id="{90C931E3-488C-F118-683E-2FBDC353784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0181" name="Footer Placeholder 4">
            <a:extLst>
              <a:ext uri="{FF2B5EF4-FFF2-40B4-BE49-F238E27FC236}">
                <a16:creationId xmlns:a16="http://schemas.microsoft.com/office/drawing/2014/main" id="{C3219ED8-FCF3-036A-DE71-366CE60567C1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 bwMode="auto">
          <a:xfrm>
            <a:off x="0" y="9431338"/>
            <a:ext cx="6799263" cy="496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100">
                <a:solidFill>
                  <a:srgbClr val="000000"/>
                </a:solidFill>
              </a:rPr>
              <a:t>Altrad-</a:t>
            </a:r>
            <a:r>
              <a:rPr lang="en-US" altLang="en-US" sz="1100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50182" name="Slide Number Placeholder 5">
            <a:extLst>
              <a:ext uri="{FF2B5EF4-FFF2-40B4-BE49-F238E27FC236}">
                <a16:creationId xmlns:a16="http://schemas.microsoft.com/office/drawing/2014/main" id="{CFED108D-0964-A6A6-0265-98DD292DD5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C6D795-7D1D-484D-A284-6D94A8292AD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8D09F62E-EE5C-0848-EC5F-7B67889EC7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07856522-6023-2323-6816-44B335A9DC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8372" name="Header Placeholder 3">
            <a:extLst>
              <a:ext uri="{FF2B5EF4-FFF2-40B4-BE49-F238E27FC236}">
                <a16:creationId xmlns:a16="http://schemas.microsoft.com/office/drawing/2014/main" id="{8D9D51AD-1EC0-BA48-B6C4-DDDFED073A9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8373" name="Footer Placeholder 4">
            <a:extLst>
              <a:ext uri="{FF2B5EF4-FFF2-40B4-BE49-F238E27FC236}">
                <a16:creationId xmlns:a16="http://schemas.microsoft.com/office/drawing/2014/main" id="{8E34C491-CDE1-C09B-0B9D-78BBC258F7CE}"/>
              </a:ext>
            </a:extLst>
          </p:cNvPr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 bwMode="auto">
          <a:xfrm>
            <a:off x="0" y="9431338"/>
            <a:ext cx="6799263" cy="496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100">
                <a:solidFill>
                  <a:srgbClr val="000000"/>
                </a:solidFill>
              </a:rPr>
              <a:t>Altrad-</a:t>
            </a:r>
            <a:r>
              <a:rPr lang="en-US" altLang="en-US" sz="1100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58374" name="Slide Number Placeholder 5">
            <a:extLst>
              <a:ext uri="{FF2B5EF4-FFF2-40B4-BE49-F238E27FC236}">
                <a16:creationId xmlns:a16="http://schemas.microsoft.com/office/drawing/2014/main" id="{6106E8C0-190D-8F3F-2BBB-DD13F9CFBE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646D09-B6C4-5047-9A6C-2507A3B87EB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93D9A1-2EA8-D05F-2E0A-CC57AD7A26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0E9D19-ACE1-F6C4-D3EC-00604913416B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EFD4BF-BADC-800B-1397-3CFBED71F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9F59E-4678-5F40-BA6F-07E9823F9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18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12BBEA-EAAF-A96E-63D0-45D0280A7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3775A0-DF07-56C8-2803-C98B6E49447B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89B038-583B-DCE6-547D-027D3948E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9B063-6E9C-4B45-9C67-4559AC3BD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65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595F69-A1B5-0423-E545-D0B74DBBD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F2F05F-F883-657D-55FD-8DBA28C9E1C8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C34492-F469-B1C5-7389-8C6D08D0E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498A6-6F1B-B24F-9756-720101498B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5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C3555A-4E2E-E408-1C53-FD8FA7E1DC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37870B-1815-B15D-E83B-A136B3AF4B5D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9F405C-99A3-66DD-0265-1688C0FF32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4DA2F-BEE5-6E4E-8F20-B427A197C5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56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5A31F6-7048-A116-AA8C-B254095DB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430D80-D23E-D7D4-9088-29D37D44192B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7BAB27-4118-7008-B017-0CA70BB99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47F6A-0E1D-2842-A978-16A2F6A3A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51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ACDD21-4116-E14B-265C-B55BBC304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30345D-04C5-2DC8-924F-524B8B704107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3BBADA-8520-FE0A-F7C9-177B085EC6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437BB-F6D2-6D4A-A4AB-97CB8B60E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27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852465-6C9B-B40D-7619-5A852CE84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7B63E9-4917-367E-B7FB-3B08362F5D99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C42A77A-775F-92E7-63C3-D1695C61F7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5DB9F-078C-F846-B927-349DE42AC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10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BAD22A0-1813-CBAA-3E21-D1FE6CC84E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71DDC1-305B-F595-5E69-31458B1A715D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F2D393-6CAC-3666-6A4C-A559A1FEA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52A2-3C5F-8B4B-95B1-CD671A39C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27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CA6FE6-6BB5-4E12-01D6-93F12E2CCA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A1E6664-6F8F-4C6A-CD17-B6BB55A83E30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EA5CC3-C5D7-3572-748E-DB2B86209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B8609-21FA-2844-895F-C7895A860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95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AA3323-F170-CFE8-381E-592C39287C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0AA67-96CE-CB3F-88DE-B18F42866D18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4168AC-0AA1-A2BC-B19A-600AD7C93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28DED-BC64-B14A-8DC5-A3EC2405B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4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F14443-4F86-1F54-1052-F99EF7E6F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A1507-8956-72C2-07C9-9A8D20CD4DBA}"/>
              </a:ext>
            </a:extLst>
          </p:cNvPr>
          <p:cNvSpPr>
            <a:spLocks noGrp="1" noChangeArrowheads="1"/>
          </p:cNvSpPr>
          <p:nvPr>
            <p:ph type="ftr" sz="quarter" idx="11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8C98DE-1795-E568-22B7-4C9EB14D7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28E8C-98DD-5047-ADA8-D13548825D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48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DC38E5-ADCA-24F0-A8FF-822D8918A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302A2C-B2AC-637F-9059-3C7C96EBB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D3337D-3C0F-4D58-8ABC-C872393442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74CE78-4E4B-446D-95BD-F3568EB21759}"/>
              </a:ext>
            </a:extLst>
          </p:cNvPr>
          <p:cNvSpPr>
            <a:spLocks noGrp="1" noChangeArrowheads="1"/>
          </p:cNvSpPr>
          <p:nvPr>
            <p:ph type="ftr" sz="quarter" idx="3"/>
            <p:custDataLst>
              <p:tags r:id="rId13"/>
            </p:custDataLst>
          </p:nvPr>
        </p:nvSpPr>
        <p:spPr bwMode="auto">
          <a:xfrm>
            <a:off x="0" y="6245225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lang="en-GB" sz="1100" b="0" i="0" u="none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062786-E6B5-4395-AAB9-1B7E23F61F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0398E94-5DB4-C746-AEE8-A4F30D6D08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2D56DC9-D691-46B8-83AB-3858517E97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569325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D8A54C6-004C-4E97-9418-B5BE76E009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5373688"/>
            <a:ext cx="8353425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Bill Miller - Recruitment Programme Manager / STEM Ambassador</a:t>
            </a:r>
          </a:p>
          <a:p>
            <a:pPr eaLnBrk="1" hangingPunct="1">
              <a:defRPr/>
            </a:pPr>
            <a:endParaRPr lang="en-US" u="sng" dirty="0"/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42CF06A-7FBC-08FF-C7E5-1B9EE8115D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71"/>
          <a:stretch/>
        </p:blipFill>
        <p:spPr>
          <a:xfrm>
            <a:off x="1872307" y="1803400"/>
            <a:ext cx="5326360" cy="302222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FE88C5-8DCD-40A7-8A8D-4C539BB3A58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39BE48-2EDD-4877-A536-66913D85B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85B34A2-318E-7130-F059-DBB9FCC7F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124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8800" dirty="0"/>
              <a:t>What is your dream job ? </a:t>
            </a:r>
          </a:p>
        </p:txBody>
      </p:sp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3C71F24-D908-3BA5-7470-3E008F74AA1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71"/>
          <a:stretch/>
        </p:blipFill>
        <p:spPr>
          <a:xfrm>
            <a:off x="7020272" y="5775012"/>
            <a:ext cx="2123728" cy="120502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BE1F0-67E1-45F0-BFDE-C6757660EEDF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731FA-CD28-6543-EE62-F8473C46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B70CF-5DB0-0165-EEBE-02DE6D875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6000" dirty="0"/>
              <a:t>What are the most in demand skill areas at the moment 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97E96-CA4D-3E59-CB8C-69F5D4D1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78180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E0874-A017-260A-42EB-7CA0933A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most in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C2A7F-A659-EE8A-355D-703F6CDBC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Engineers – IT, Cyber Security, Data, Mechanical, Electrical, Civil, Chemical.</a:t>
            </a:r>
          </a:p>
          <a:p>
            <a:pPr marL="0" indent="0">
              <a:buNone/>
            </a:pPr>
            <a:r>
              <a:rPr lang="en-GB" dirty="0"/>
              <a:t>Software Developers, Data Analysts.</a:t>
            </a:r>
          </a:p>
          <a:p>
            <a:pPr marL="0" indent="0">
              <a:buNone/>
            </a:pPr>
            <a:r>
              <a:rPr lang="en-GB" dirty="0"/>
              <a:t>Medical - Nurses, Doctors, Dentists. Pharmacists.</a:t>
            </a:r>
          </a:p>
          <a:p>
            <a:pPr marL="0" indent="0">
              <a:buNone/>
            </a:pPr>
            <a:r>
              <a:rPr lang="en-GB" dirty="0"/>
              <a:t>Teachers, Welders, Chefs, Accountants, Drivers, Architects</a:t>
            </a:r>
            <a:r>
              <a:rPr lang="en-GB"/>
              <a:t>, Psychologists.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E9C94-75D9-2716-BDB4-90267076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924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FC5A5-98D0-4BD8-AC53-73EDEBF96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6600" dirty="0"/>
              <a:t>What is an employer looking for in an Apprentice ?</a:t>
            </a:r>
          </a:p>
        </p:txBody>
      </p:sp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C64943E-F9F6-8BA6-EB01-103C2234478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71"/>
          <a:stretch/>
        </p:blipFill>
        <p:spPr>
          <a:xfrm>
            <a:off x="7020272" y="5775012"/>
            <a:ext cx="2123728" cy="1205024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B2BDDD-B2A0-407E-AFE8-0F0D6E4AB89E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41806C28-0911-8E4A-4E1E-7509FF039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What is an employer looking for in an apprentice ?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F4AE3F65-EAFA-F6D4-F93C-32C475695F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dirty="0"/>
              <a:t>Great communication skills</a:t>
            </a:r>
          </a:p>
          <a:p>
            <a:pPr marL="0" indent="0">
              <a:buFontTx/>
              <a:buNone/>
            </a:pPr>
            <a:r>
              <a:rPr lang="en-GB" altLang="en-US" dirty="0"/>
              <a:t>A genuine desire to learn</a:t>
            </a:r>
          </a:p>
          <a:p>
            <a:pPr marL="0" indent="0">
              <a:buFontTx/>
              <a:buNone/>
            </a:pPr>
            <a:r>
              <a:rPr lang="en-GB" altLang="en-US" dirty="0"/>
              <a:t>Good problem solving skills and new ideas</a:t>
            </a:r>
          </a:p>
          <a:p>
            <a:pPr marL="0" indent="0">
              <a:buFontTx/>
              <a:buNone/>
            </a:pPr>
            <a:r>
              <a:rPr lang="en-GB" altLang="en-US" dirty="0"/>
              <a:t>A great positive attitude</a:t>
            </a:r>
          </a:p>
          <a:p>
            <a:pPr marL="0" indent="0">
              <a:buFontTx/>
              <a:buNone/>
            </a:pPr>
            <a:r>
              <a:rPr lang="en-GB" altLang="en-US" dirty="0"/>
              <a:t>Self motivation</a:t>
            </a:r>
          </a:p>
          <a:p>
            <a:pPr marL="0" indent="0">
              <a:buFontTx/>
              <a:buNone/>
            </a:pPr>
            <a:r>
              <a:rPr lang="en-GB" altLang="en-US" dirty="0"/>
              <a:t>Team working skills</a:t>
            </a:r>
          </a:p>
          <a:p>
            <a:pPr marL="0" indent="0">
              <a:buFontTx/>
              <a:buNone/>
            </a:pPr>
            <a:r>
              <a:rPr lang="en-GB" altLang="en-US" dirty="0"/>
              <a:t>Perseverance</a:t>
            </a:r>
          </a:p>
          <a:p>
            <a:pPr marL="0" indent="0">
              <a:buFontTx/>
              <a:buNone/>
            </a:pPr>
            <a:endParaRPr lang="en-GB" altLang="en-US" dirty="0"/>
          </a:p>
        </p:txBody>
      </p:sp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80B73B3-E0DC-E3FE-D10C-8DC266FD185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71"/>
          <a:stretch/>
        </p:blipFill>
        <p:spPr>
          <a:xfrm>
            <a:off x="7020272" y="5775012"/>
            <a:ext cx="2123728" cy="120502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799BF-2227-43EE-81C7-57B4AAB08F3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241D5B2-9315-22DF-A1A0-EDBC75E28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sz="7200" b="1" dirty="0"/>
              <a:t>What makes a great apprentice ?</a:t>
            </a:r>
          </a:p>
        </p:txBody>
      </p:sp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71632A8-AB44-3FBF-C122-352E9C3893F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71"/>
          <a:stretch/>
        </p:blipFill>
        <p:spPr>
          <a:xfrm>
            <a:off x="7020272" y="5775012"/>
            <a:ext cx="2123728" cy="120502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B86BB8-16F4-493C-902C-E92C097F1FD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F2664555-8D24-AA3A-DEB0-3796C80CA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-1143000"/>
            <a:ext cx="8229600" cy="1143000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1B927-1F4A-4216-864D-786C17F05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1"/>
            <a:ext cx="8229600" cy="5328890"/>
          </a:xfrm>
        </p:spPr>
        <p:txBody>
          <a:bodyPr/>
          <a:lstStyle/>
          <a:p>
            <a:r>
              <a:rPr lang="en-GB" sz="1600" dirty="0"/>
              <a:t>A DRIVE AND A THIRST FOR KNOWLEDGE</a:t>
            </a:r>
          </a:p>
          <a:p>
            <a:r>
              <a:rPr lang="en-GB" sz="1600" dirty="0"/>
              <a:t>A QUESTIONING ATTITUDE</a:t>
            </a:r>
          </a:p>
          <a:p>
            <a:r>
              <a:rPr lang="en-GB" sz="1600" dirty="0"/>
              <a:t>LOGICAL THINKER AND AN EYE FOR DETAIL</a:t>
            </a:r>
          </a:p>
          <a:p>
            <a:r>
              <a:rPr lang="en-GB" sz="1600" dirty="0"/>
              <a:t>SOMEBODY WHO WANTS TO CONTINUALLY DEVELOP THE WAY THEY INTERACT WITH OTHERS</a:t>
            </a:r>
          </a:p>
          <a:p>
            <a:r>
              <a:rPr lang="en-GB" sz="1600" dirty="0"/>
              <a:t>SOMEBODY WHO WANTS TO BE AT WORK</a:t>
            </a:r>
          </a:p>
          <a:p>
            <a:r>
              <a:rPr lang="en-GB" sz="1600" dirty="0"/>
              <a:t>WHO IS MOTIVATED BECAUSE OF THE SUBJECT</a:t>
            </a:r>
          </a:p>
          <a:p>
            <a:r>
              <a:rPr lang="en-GB" sz="1600" dirty="0"/>
              <a:t>SOMEBODY WHO LISTENS</a:t>
            </a:r>
          </a:p>
          <a:p>
            <a:r>
              <a:rPr lang="en-GB" sz="1600" dirty="0"/>
              <a:t>WILLINGNESS TO ACCEPT CONSTRUCTIVE FEEDBACK</a:t>
            </a:r>
          </a:p>
          <a:p>
            <a:r>
              <a:rPr lang="en-GB" sz="1600" dirty="0"/>
              <a:t>SOMEONE WHO IS FLEXIBLE AND ADAPTABLE</a:t>
            </a:r>
          </a:p>
          <a:p>
            <a:r>
              <a:rPr lang="en-GB" sz="1600" dirty="0"/>
              <a:t>WILLINGNESS TO WORK WITH OTHERS</a:t>
            </a:r>
          </a:p>
          <a:p>
            <a:r>
              <a:rPr lang="en-GB" sz="1600" dirty="0"/>
              <a:t>SOMEBODY WHO IS PREPARED TO LEARN FROM THEIR MISTAKES</a:t>
            </a:r>
          </a:p>
          <a:p>
            <a:r>
              <a:rPr lang="en-GB" sz="1600" dirty="0"/>
              <a:t>PREPARED TO BE ACCOUNTABLE ON THEIR OWN AS WELL AS A TEAM</a:t>
            </a:r>
          </a:p>
          <a:p>
            <a:r>
              <a:rPr lang="en-GB" sz="1600" dirty="0"/>
              <a:t>SOMEBODY WHO HATES LETTING OTHERS DOWN</a:t>
            </a:r>
          </a:p>
          <a:p>
            <a:r>
              <a:rPr lang="en-GB" sz="1600" dirty="0"/>
              <a:t>SOMEBODY WHO IS NOT AFRAID TO CHALLENGE BUT OF COURSE CAN BACK IT UP</a:t>
            </a:r>
          </a:p>
          <a:p>
            <a:r>
              <a:rPr lang="en-GB" sz="1600" dirty="0"/>
              <a:t>SOMEBODY WHO IS CREATIVE AND CAN THINK OUTSIDE THE BOX</a:t>
            </a:r>
          </a:p>
          <a:p>
            <a:r>
              <a:rPr lang="en-GB" sz="1600" dirty="0"/>
              <a:t>SOMEBODY WHO CARES ABOUT DOING A GREAT JOB</a:t>
            </a:r>
          </a:p>
          <a:p>
            <a:pPr marL="0" indent="0">
              <a:buNone/>
              <a:defRPr/>
            </a:pPr>
            <a:endParaRPr lang="en-GB" dirty="0"/>
          </a:p>
        </p:txBody>
      </p:sp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2BDB742-45AA-46FE-C086-DB0680384E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71"/>
          <a:stretch/>
        </p:blipFill>
        <p:spPr>
          <a:xfrm>
            <a:off x="7020272" y="5775012"/>
            <a:ext cx="2123728" cy="12050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E2426-5686-4705-96BB-ADF9A9E36AC0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ADA25AEB-802F-7C7D-A447-83670660E2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949950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2400" dirty="0"/>
              <a:t> </a:t>
            </a:r>
          </a:p>
          <a:p>
            <a:pPr marL="0" indent="0" algn="ctr">
              <a:buNone/>
            </a:pPr>
            <a:r>
              <a:rPr lang="en-GB" altLang="en-US" sz="6000" dirty="0"/>
              <a:t>Thank you for listening </a:t>
            </a:r>
          </a:p>
          <a:p>
            <a:pPr marL="0" indent="0" algn="ctr">
              <a:buNone/>
            </a:pPr>
            <a:r>
              <a:rPr lang="en-GB" altLang="en-US" sz="6000" dirty="0"/>
              <a:t>Any questions ?</a:t>
            </a:r>
          </a:p>
        </p:txBody>
      </p:sp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D7E3082-0B2C-9591-2F80-28BD19C6C10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71"/>
          <a:stretch/>
        </p:blipFill>
        <p:spPr>
          <a:xfrm>
            <a:off x="7020272" y="5775012"/>
            <a:ext cx="2123728" cy="120502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A0411-9988-4FCC-B18F-2B0E3869CBE3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Altrad-</a:t>
            </a:r>
            <a:r>
              <a:rPr lang="en-GB">
                <a:solidFill>
                  <a:srgbClr val="C000C0"/>
                </a:solidFill>
              </a:rPr>
              <a:t>PUBLIC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Altrad-PUBL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Altrad-PUBLI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Altrad-PUBL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Altrad-PUBLI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Altrad-PUBLI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Altrad-PUBLI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Altrad-PUBLIC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Doosan-PUBLIC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ce0bc8bb-ffc8-4c57-8b48-2eaf9146d7ad" xsi:nil="true"/>
    <_ip_UnifiedCompliancePolicyProperties xmlns="http://schemas.microsoft.com/sharepoint/v3" xsi:nil="true"/>
  </documentManagement>
</p:properties>
</file>

<file path=customXml/item2.xml><?xml version="1.0" encoding="utf-8"?>
<sisl xmlns:xsi="http://www.w3.org/2001/XMLSchema-instance" xmlns:xsd="http://www.w3.org/2001/XMLSchema" xmlns="http://www.boldonjames.com/2008/01/sie/internal/label" sislVersion="0" policy="4fe128c0-73ee-4dd7-bbf7-b53ed90b24a9" origin="userSelected">
  <element uid="c20c6dc9-d8d1-43c4-9fd0-7e9d06f6d256" value=""/>
  <element uid="c30d30ea-5e5f-49a3-a767-9f9b24162c05" value=""/>
</sisl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9FC9DE6B22734282DB4E6E37E07141" ma:contentTypeVersion="17" ma:contentTypeDescription="Create a new document." ma:contentTypeScope="" ma:versionID="bd39a58254d15c0610b1a92a3cd00174">
  <xsd:schema xmlns:xsd="http://www.w3.org/2001/XMLSchema" xmlns:xs="http://www.w3.org/2001/XMLSchema" xmlns:p="http://schemas.microsoft.com/office/2006/metadata/properties" xmlns:ns1="http://schemas.microsoft.com/sharepoint/v3" xmlns:ns3="ce0bc8bb-ffc8-4c57-8b48-2eaf9146d7ad" xmlns:ns4="44e1fa5c-33c9-4139-92af-cacb374e3dd4" targetNamespace="http://schemas.microsoft.com/office/2006/metadata/properties" ma:root="true" ma:fieldsID="3601e8fd8245d5d6de1f3f0b0a48dff7" ns1:_="" ns3:_="" ns4:_="">
    <xsd:import namespace="http://schemas.microsoft.com/sharepoint/v3"/>
    <xsd:import namespace="ce0bc8bb-ffc8-4c57-8b48-2eaf9146d7ad"/>
    <xsd:import namespace="44e1fa5c-33c9-4139-92af-cacb374e3d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_activity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bc8bb-ffc8-4c57-8b48-2eaf9146d7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e1fa5c-33c9-4139-92af-cacb374e3dd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2E2C4A-35DD-49DF-8DC4-FBAD1ED4C29F}">
  <ds:schemaRefs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44e1fa5c-33c9-4139-92af-cacb374e3dd4"/>
    <ds:schemaRef ds:uri="http://schemas.microsoft.com/office/2006/metadata/properties"/>
    <ds:schemaRef ds:uri="ce0bc8bb-ffc8-4c57-8b48-2eaf9146d7a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7FBD65-0D8F-4F75-91AB-CDD0180A07E7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1A407D1A-4D65-4B33-978D-7417BF107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e0bc8bb-ffc8-4c57-8b48-2eaf9146d7ad"/>
    <ds:schemaRef ds:uri="44e1fa5c-33c9-4139-92af-cacb374e3d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DD3619C-F4A8-49A6-B605-1DFDC117C8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276</Words>
  <Application>Microsoft Office PowerPoint</Application>
  <PresentationFormat>On-screen Show (4:3)</PresentationFormat>
  <Paragraphs>63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Introduction </vt:lpstr>
      <vt:lpstr>PowerPoint Presentation</vt:lpstr>
      <vt:lpstr>PowerPoint Presentation</vt:lpstr>
      <vt:lpstr>The most in demand</vt:lpstr>
      <vt:lpstr>PowerPoint Presentation</vt:lpstr>
      <vt:lpstr>What is an employer looking for in an apprentice ?</vt:lpstr>
      <vt:lpstr>       What makes a great apprentice ?</vt:lpstr>
      <vt:lpstr>PowerPoint Presentation</vt:lpstr>
      <vt:lpstr>PowerPoint Presentation</vt:lpstr>
    </vt:vector>
  </TitlesOfParts>
  <Company>Virtual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Industry Careers</dc:title>
  <dc:creator>Bill Miller</dc:creator>
  <cp:lastModifiedBy>Leanne McIntosh</cp:lastModifiedBy>
  <cp:revision>64</cp:revision>
  <cp:lastPrinted>2018-04-16T12:14:07Z</cp:lastPrinted>
  <dcterms:created xsi:type="dcterms:W3CDTF">2015-11-15T14:21:29Z</dcterms:created>
  <dcterms:modified xsi:type="dcterms:W3CDTF">2023-11-21T14:35:09Z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a3795e11-9d70-422d-80f5-9bf10fb53bbf</vt:lpwstr>
  </property>
  <property fmtid="{D5CDD505-2E9C-101B-9397-08002B2CF9AE}" pid="3" name="bjSaver">
    <vt:lpwstr>wprllbDy0l/RoY3DnySpUTrHGG7ImRer</vt:lpwstr>
  </property>
  <property fmtid="{D5CDD505-2E9C-101B-9397-08002B2CF9AE}" pid="4" name="ContentTypeId">
    <vt:lpwstr>0x010100189FC9DE6B22734282DB4E6E37E07141</vt:lpwstr>
  </property>
  <property fmtid="{D5CDD505-2E9C-101B-9397-08002B2CF9AE}" pid="5" name="_ip_UnifiedCompliancePolicyUIAction">
    <vt:lpwstr/>
  </property>
  <property fmtid="{D5CDD505-2E9C-101B-9397-08002B2CF9AE}" pid="6" name="_ip_UnifiedCompliancePolicyProperties">
    <vt:lpwstr/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policy="4fe128c0-73ee-4dd7-bbf7-b53ed90b24a9" origin="userSelected" xmlns="http://www.boldonj</vt:lpwstr>
  </property>
  <property fmtid="{D5CDD505-2E9C-101B-9397-08002B2CF9AE}" pid="8" name="bjDocumentLabelXML-0">
    <vt:lpwstr>ames.com/2008/01/sie/internal/label"&gt;&lt;element uid="c20c6dc9-d8d1-43c4-9fd0-7e9d06f6d256" value="" /&gt;&lt;element uid="c30d30ea-5e5f-49a3-a767-9f9b24162c05" value="" /&gt;&lt;/sisl&gt;</vt:lpwstr>
  </property>
  <property fmtid="{D5CDD505-2E9C-101B-9397-08002B2CF9AE}" pid="9" name="bjDocumentSecurityLabel">
    <vt:lpwstr>Altrad-PUBLIC</vt:lpwstr>
  </property>
  <property fmtid="{D5CDD505-2E9C-101B-9397-08002B2CF9AE}" pid="10" name="bjSlideMasterFooterText">
    <vt:lpwstr>Altrad-PUBLIC</vt:lpwstr>
  </property>
</Properties>
</file>