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76" r:id="rId2"/>
  </p:sldMasterIdLst>
  <p:sldIdLst>
    <p:sldId id="256" r:id="rId3"/>
    <p:sldId id="257" r:id="rId4"/>
    <p:sldId id="258" r:id="rId5"/>
    <p:sldId id="260" r:id="rId6"/>
    <p:sldId id="277" r:id="rId7"/>
    <p:sldId id="278" r:id="rId8"/>
    <p:sldId id="279" r:id="rId9"/>
    <p:sldId id="261" r:id="rId10"/>
    <p:sldId id="281" r:id="rId11"/>
    <p:sldId id="282" r:id="rId12"/>
    <p:sldId id="262" r:id="rId13"/>
    <p:sldId id="263" r:id="rId14"/>
    <p:sldId id="264" r:id="rId15"/>
    <p:sldId id="265" r:id="rId16"/>
    <p:sldId id="270" r:id="rId17"/>
    <p:sldId id="266" r:id="rId18"/>
    <p:sldId id="271" r:id="rId19"/>
    <p:sldId id="273" r:id="rId20"/>
    <p:sldId id="274" r:id="rId21"/>
    <p:sldId id="276" r:id="rId22"/>
    <p:sldId id="268" r:id="rId23"/>
    <p:sldId id="269"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6D0F569-AC90-44EB-9EF4-4E5C2F5D823C}" type="datetime1">
              <a:rPr lang="en-US" smtClean="0"/>
              <a:t>9/1/2020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a:t>Sample Footer Text</a:t>
            </a:r>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F3450C42-9A0B-4425-92C2-70FCF7C45734}"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856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D8B30-1B71-45A1-8314-D59C86F581E1}" type="datetime1">
              <a:rPr lang="en-US" smtClean="0"/>
              <a:pPr/>
              <a:t>9/1/2020</a:t>
            </a:fld>
            <a:endParaRPr lang="en-US" b="1" dirty="0"/>
          </a:p>
        </p:txBody>
      </p:sp>
      <p:sp>
        <p:nvSpPr>
          <p:cNvPr id="6" name="Footer Placeholder 5"/>
          <p:cNvSpPr>
            <a:spLocks noGrp="1"/>
          </p:cNvSpPr>
          <p:nvPr>
            <p:ph type="ftr" sz="quarter" idx="11"/>
          </p:nvPr>
        </p:nvSpPr>
        <p:spPr/>
        <p:txBody>
          <a:bodyPr/>
          <a:lstStyle/>
          <a:p>
            <a:r>
              <a:rPr lang="en-US"/>
              <a:t>Sample Footer Text</a:t>
            </a:r>
            <a:endParaRPr lang="en-US" b="1" dirty="0"/>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13395122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9/1/2020</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952118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9/1/2020</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48025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9/1/2020</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103739785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9/1/2020</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825296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9/1/2020</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87214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A7D41-E8B7-4A0B-B861-3EC4AE88917D}"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9222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C34823-0B19-4B4E-A643-7A3B0A3D24D6}"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1918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0A09719-4AAF-2A4A-BE08-73BDB058276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2981977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A09719-4AAF-2A4A-BE08-73BDB058276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140266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D79EF-17C8-45D8-9866-DAF5723FC604}"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851816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0A09719-4AAF-2A4A-BE08-73BDB058276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4059181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0A09719-4AAF-2A4A-BE08-73BDB058276F}"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985956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0A09719-4AAF-2A4A-BE08-73BDB058276F}" type="datetimeFigureOut">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4232924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0A09719-4AAF-2A4A-BE08-73BDB058276F}" type="datetimeFigureOut">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3912003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09719-4AAF-2A4A-BE08-73BDB058276F}" type="datetimeFigureOut">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4281642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A09719-4AAF-2A4A-BE08-73BDB058276F}"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1970542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A09719-4AAF-2A4A-BE08-73BDB058276F}"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2575750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A09719-4AAF-2A4A-BE08-73BDB058276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2642023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A09719-4AAF-2A4A-BE08-73BDB058276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EE49-ED46-7941-B669-6E28AC8F328C}" type="slidenum">
              <a:rPr lang="en-US" smtClean="0"/>
              <a:t>‹#›</a:t>
            </a:fld>
            <a:endParaRPr lang="en-US"/>
          </a:p>
        </p:txBody>
      </p:sp>
    </p:spTree>
    <p:extLst>
      <p:ext uri="{BB962C8B-B14F-4D97-AF65-F5344CB8AC3E}">
        <p14:creationId xmlns:p14="http://schemas.microsoft.com/office/powerpoint/2010/main" val="154699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FC2ADC-3680-4013-A757-E4663495DB98}"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2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51BA94-5DCA-4F19-960F-0FB2BD5EE85A}"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31109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BED947-38D9-44AC-8B89-E79758333B77}" type="datetime1">
              <a:rPr lang="en-US" smtClean="0"/>
              <a:t>9/1/2020</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F3450C42-9A0B-4425-92C2-70FCF7C45734}"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69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1E23F-BD3C-4F23-B116-2B758120C8AC}" type="datetime1">
              <a:rPr lang="en-US" smtClean="0"/>
              <a:t>9/1/2020</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F3450C42-9A0B-4425-92C2-70FCF7C45734}"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973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CFAA9-6D59-4D98-869E-ACBDB83B2CA4}" type="datetime1">
              <a:rPr lang="en-US" smtClean="0"/>
              <a:t>9/1/2020</a:t>
            </a:fld>
            <a:endParaRPr lang="en-US"/>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30030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410804-27E3-430A-BB42-B831260DE39A}"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68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22DE3-3D1A-4D53-B9A6-6C7463B8C992}"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88956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CD8B30-1B71-45A1-8314-D59C86F581E1}" type="datetime1">
              <a:rPr lang="en-US" smtClean="0"/>
              <a:pPr/>
              <a:t>9/1/2020</a:t>
            </a:fld>
            <a:endParaRPr lang="en-US" b="1"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Sample Footer Text</a:t>
            </a:r>
            <a:endParaRPr lang="en-US" b="1"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218086916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09719-4AAF-2A4A-BE08-73BDB058276F}" type="datetimeFigureOut">
              <a:rPr lang="en-US" smtClean="0"/>
              <a:t>9/1/2020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9EE49-ED46-7941-B669-6E28AC8F328C}" type="slidenum">
              <a:rPr lang="en-US" smtClean="0"/>
              <a:t>‹#›</a:t>
            </a:fld>
            <a:endParaRPr lang="en-US"/>
          </a:p>
        </p:txBody>
      </p:sp>
    </p:spTree>
    <p:extLst>
      <p:ext uri="{BB962C8B-B14F-4D97-AF65-F5344CB8AC3E}">
        <p14:creationId xmlns:p14="http://schemas.microsoft.com/office/powerpoint/2010/main" val="137448710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9401732C-37EE-4B98-A709-9530173F38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24" name="Group 10">
            <a:extLst>
              <a:ext uri="{FF2B5EF4-FFF2-40B4-BE49-F238E27FC236}">
                <a16:creationId xmlns:a16="http://schemas.microsoft.com/office/drawing/2014/main" id="{654E48C8-2A00-4C54-BC9C-B18EE49E9C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2" name="Picture 11">
              <a:extLst>
                <a:ext uri="{FF2B5EF4-FFF2-40B4-BE49-F238E27FC236}">
                  <a16:creationId xmlns:a16="http://schemas.microsoft.com/office/drawing/2014/main" id="{CE0A0544-8F52-43F0-AC3E-DF683908B568}"/>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12">
              <a:extLst>
                <a:ext uri="{FF2B5EF4-FFF2-40B4-BE49-F238E27FC236}">
                  <a16:creationId xmlns:a16="http://schemas.microsoft.com/office/drawing/2014/main" id="{2F4057D3-A680-4443-9E51-ED920A691E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6" name="Picture 13">
              <a:extLst>
                <a:ext uri="{FF2B5EF4-FFF2-40B4-BE49-F238E27FC236}">
                  <a16:creationId xmlns:a16="http://schemas.microsoft.com/office/drawing/2014/main" id="{2F6853A4-7B38-4FDE-B024-AE8BA71E738C}"/>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86ADF4DB-4290-4441-8F8E-04152FE60631}"/>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9631AD5-BEFB-4DF4-B5AB-9A39921514D1}"/>
              </a:ext>
            </a:extLst>
          </p:cNvPr>
          <p:cNvSpPr>
            <a:spLocks noGrp="1"/>
          </p:cNvSpPr>
          <p:nvPr>
            <p:ph type="ctrTitle"/>
          </p:nvPr>
        </p:nvSpPr>
        <p:spPr>
          <a:xfrm>
            <a:off x="997528" y="982131"/>
            <a:ext cx="10429793" cy="4447997"/>
          </a:xfrm>
        </p:spPr>
        <p:txBody>
          <a:bodyPr>
            <a:normAutofit/>
          </a:bodyPr>
          <a:lstStyle/>
          <a:p>
            <a:r>
              <a:rPr lang="en-US" sz="4800" dirty="0">
                <a:solidFill>
                  <a:srgbClr val="262626"/>
                </a:solidFill>
              </a:rPr>
              <a:t>Primary 1b </a:t>
            </a:r>
            <a:br>
              <a:rPr lang="en-US" sz="4800" dirty="0">
                <a:solidFill>
                  <a:srgbClr val="262626"/>
                </a:solidFill>
              </a:rPr>
            </a:br>
            <a:r>
              <a:rPr lang="en-US" sz="4800" dirty="0">
                <a:solidFill>
                  <a:srgbClr val="262626"/>
                </a:solidFill>
              </a:rPr>
              <a:t>Open afternoon</a:t>
            </a:r>
            <a:endParaRPr lang="en-GB" sz="4800" dirty="0">
              <a:solidFill>
                <a:srgbClr val="262626"/>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173" y="1645587"/>
            <a:ext cx="2116456" cy="2116456"/>
          </a:xfrm>
          <a:prstGeom prst="rect">
            <a:avLst/>
          </a:prstGeom>
        </p:spPr>
      </p:pic>
    </p:spTree>
    <p:extLst>
      <p:ext uri="{BB962C8B-B14F-4D97-AF65-F5344CB8AC3E}">
        <p14:creationId xmlns:p14="http://schemas.microsoft.com/office/powerpoint/2010/main" val="3015701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982132"/>
            <a:ext cx="9601196" cy="4893736"/>
          </a:xfrm>
        </p:spPr>
        <p:txBody>
          <a:bodyPr/>
          <a:lstStyle/>
          <a:p>
            <a:r>
              <a:rPr lang="en-GB" dirty="0"/>
              <a:t>Science Teacher – Mrs </a:t>
            </a:r>
            <a:r>
              <a:rPr lang="en-GB" dirty="0" smtClean="0"/>
              <a:t>Reid                 Senior Management – Mr </a:t>
            </a:r>
            <a:r>
              <a:rPr lang="en-GB" dirty="0" err="1" smtClean="0"/>
              <a:t>Cockbain</a:t>
            </a:r>
            <a:endParaRPr lang="en-GB" dirty="0" smtClean="0"/>
          </a:p>
          <a:p>
            <a:endParaRPr lang="en-GB" dirty="0"/>
          </a:p>
          <a:p>
            <a:endParaRPr lang="en-GB" dirty="0" smtClean="0"/>
          </a:p>
          <a:p>
            <a:endParaRPr lang="en-GB" dirty="0"/>
          </a:p>
        </p:txBody>
      </p:sp>
      <p:pic>
        <p:nvPicPr>
          <p:cNvPr id="4" name="Picture 3"/>
          <p:cNvPicPr>
            <a:picLocks noChangeAspect="1"/>
          </p:cNvPicPr>
          <p:nvPr/>
        </p:nvPicPr>
        <p:blipFill>
          <a:blip r:embed="rId2"/>
          <a:stretch>
            <a:fillRect/>
          </a:stretch>
        </p:blipFill>
        <p:spPr>
          <a:xfrm>
            <a:off x="7184571" y="1700590"/>
            <a:ext cx="2549383" cy="410055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392" t="9802" r="11156" b="617"/>
          <a:stretch/>
        </p:blipFill>
        <p:spPr>
          <a:xfrm>
            <a:off x="2027015" y="1700590"/>
            <a:ext cx="2832368" cy="4113325"/>
          </a:xfrm>
          <a:prstGeom prst="rect">
            <a:avLst/>
          </a:prstGeom>
        </p:spPr>
      </p:pic>
    </p:spTree>
    <p:extLst>
      <p:ext uri="{BB962C8B-B14F-4D97-AF65-F5344CB8AC3E}">
        <p14:creationId xmlns:p14="http://schemas.microsoft.com/office/powerpoint/2010/main" val="486380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27A4F6A-5096-414B-A023-42B1571DC41F}"/>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The Curriculum</a:t>
            </a:r>
            <a:endParaRPr lang="en-GB" dirty="0">
              <a:solidFill>
                <a:srgbClr val="FFFFFF"/>
              </a:solidFill>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411052-B11A-4656-9CBA-870A73E2AA42}"/>
              </a:ext>
            </a:extLst>
          </p:cNvPr>
          <p:cNvSpPr>
            <a:spLocks noGrp="1"/>
          </p:cNvSpPr>
          <p:nvPr>
            <p:ph idx="1"/>
          </p:nvPr>
        </p:nvSpPr>
        <p:spPr>
          <a:xfrm>
            <a:off x="5140934" y="469900"/>
            <a:ext cx="5953630" cy="5405968"/>
          </a:xfrm>
        </p:spPr>
        <p:txBody>
          <a:bodyPr anchor="ctr">
            <a:normAutofit/>
          </a:bodyPr>
          <a:lstStyle/>
          <a:p>
            <a:pPr marL="342900" marR="0" lvl="0" indent="-342900">
              <a:spcBef>
                <a:spcPts val="0"/>
              </a:spcBef>
              <a:spcAft>
                <a:spcPts val="0"/>
              </a:spcAft>
              <a:buFont typeface="Calibri" panose="020F0502020204030204" pitchFamily="34" charset="0"/>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This year in St. Mark’s we are following the recovery curriculum model. All at St Mark’s have a firm commitment to prioritising the physical, mental and emotional wellbeing of our children.</a:t>
            </a:r>
          </a:p>
          <a:p>
            <a:pPr marL="342900" marR="0" lvl="0" indent="-342900">
              <a:spcBef>
                <a:spcPts val="0"/>
              </a:spcBef>
              <a:spcAft>
                <a:spcPts val="800"/>
              </a:spcAft>
              <a:buFont typeface="Calibri" panose="020F0502020204030204" pitchFamily="34" charset="0"/>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We are therefore focusing on Literacy, Numeracy and Health and Wellbeing. </a:t>
            </a:r>
          </a:p>
          <a:p>
            <a:pPr marL="0" indent="0">
              <a:buNone/>
            </a:pPr>
            <a:endParaRPr lang="en-GB" dirty="0"/>
          </a:p>
        </p:txBody>
      </p:sp>
      <p:pic>
        <p:nvPicPr>
          <p:cNvPr id="4" name="New Recording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4865" y="4698438"/>
            <a:ext cx="1475448" cy="1475448"/>
          </a:xfrm>
          <a:prstGeom prst="rect">
            <a:avLst/>
          </a:prstGeom>
        </p:spPr>
      </p:pic>
    </p:spTree>
    <p:extLst>
      <p:ext uri="{BB962C8B-B14F-4D97-AF65-F5344CB8AC3E}">
        <p14:creationId xmlns:p14="http://schemas.microsoft.com/office/powerpoint/2010/main" val="3470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AB8C-35AA-4065-9DAF-0DD09BC3343E}"/>
              </a:ext>
            </a:extLst>
          </p:cNvPr>
          <p:cNvSpPr>
            <a:spLocks noGrp="1"/>
          </p:cNvSpPr>
          <p:nvPr>
            <p:ph type="title"/>
          </p:nvPr>
        </p:nvSpPr>
        <p:spPr/>
        <p:txBody>
          <a:bodyPr/>
          <a:lstStyle/>
          <a:p>
            <a:r>
              <a:rPr lang="en-US" dirty="0"/>
              <a:t>Literacy </a:t>
            </a:r>
            <a:endParaRPr lang="en-GB" dirty="0"/>
          </a:p>
        </p:txBody>
      </p:sp>
      <p:sp>
        <p:nvSpPr>
          <p:cNvPr id="3" name="Content Placeholder 2">
            <a:extLst>
              <a:ext uri="{FF2B5EF4-FFF2-40B4-BE49-F238E27FC236}">
                <a16:creationId xmlns:a16="http://schemas.microsoft.com/office/drawing/2014/main" id="{2C3731ED-39E0-4CFB-8657-6BAB5BF67B30}"/>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0"/>
              </a:spcAft>
              <a:buFont typeface="Calibri" panose="020F0502020204030204" pitchFamily="34" charset="0"/>
              <a:buChar char="-"/>
            </a:pPr>
            <a:r>
              <a:rPr lang="en-GB" sz="2200" dirty="0">
                <a:effectLst/>
                <a:latin typeface="Calibri" panose="020F0502020204030204" pitchFamily="34" charset="0"/>
                <a:ea typeface="Calibri" panose="020F0502020204030204" pitchFamily="34" charset="0"/>
                <a:cs typeface="Times New Roman" panose="02020603050405020304" pitchFamily="18" charset="0"/>
              </a:rPr>
              <a:t>This year in Literacy, we will be using a range of resources to support and guide your child’s learning. </a:t>
            </a:r>
          </a:p>
          <a:p>
            <a:pPr marL="342900" marR="0" lvl="0" indent="-342900">
              <a:lnSpc>
                <a:spcPct val="107000"/>
              </a:lnSpc>
              <a:spcBef>
                <a:spcPts val="0"/>
              </a:spcBef>
              <a:spcAft>
                <a:spcPts val="800"/>
              </a:spcAft>
              <a:buFont typeface="Calibri" panose="020F0502020204030204" pitchFamily="34" charset="0"/>
              <a:buChar char="-"/>
            </a:pPr>
            <a:r>
              <a:rPr lang="en-GB" sz="2200" dirty="0">
                <a:effectLst/>
                <a:latin typeface="Calibri" panose="020F0502020204030204" pitchFamily="34" charset="0"/>
                <a:ea typeface="Calibri" panose="020F0502020204030204" pitchFamily="34" charset="0"/>
                <a:cs typeface="Times New Roman" panose="02020603050405020304" pitchFamily="18" charset="0"/>
              </a:rPr>
              <a:t>To support their learning of phonics, we will be using Jolly Phonics. </a:t>
            </a:r>
          </a:p>
          <a:p>
            <a:pPr marL="342900" marR="0" lvl="0" indent="-342900">
              <a:lnSpc>
                <a:spcPct val="107000"/>
              </a:lnSpc>
              <a:spcBef>
                <a:spcPts val="0"/>
              </a:spcBef>
              <a:spcAft>
                <a:spcPts val="0"/>
              </a:spcAft>
              <a:buFont typeface="Calibri" panose="020F0502020204030204" pitchFamily="34" charset="0"/>
              <a:buChar char="-"/>
            </a:pPr>
            <a:r>
              <a:rPr lang="en-GB" sz="2200" dirty="0">
                <a:effectLst/>
                <a:latin typeface="Calibri" panose="020F0502020204030204" pitchFamily="34" charset="0"/>
                <a:ea typeface="Calibri" panose="020F0502020204030204" pitchFamily="34" charset="0"/>
                <a:cs typeface="Times New Roman" panose="02020603050405020304" pitchFamily="18" charset="0"/>
              </a:rPr>
              <a:t>The 5 basic skills of Jolly phonics are:</a:t>
            </a:r>
          </a:p>
          <a:p>
            <a:pPr marL="457200" marR="0" lvl="0" indent="-457200">
              <a:lnSpc>
                <a:spcPct val="107000"/>
              </a:lnSpc>
              <a:spcBef>
                <a:spcPts val="0"/>
              </a:spcBef>
              <a:spcAft>
                <a:spcPts val="0"/>
              </a:spcAft>
              <a:buFont typeface="+mj-lt"/>
              <a:buAutoNum type="arabicPeriod"/>
            </a:pPr>
            <a:r>
              <a:rPr lang="en-GB" sz="2200" dirty="0">
                <a:effectLst/>
                <a:latin typeface="Calibri" panose="020F0502020204030204" pitchFamily="34" charset="0"/>
                <a:ea typeface="Calibri" panose="020F0502020204030204" pitchFamily="34" charset="0"/>
                <a:cs typeface="Times New Roman" panose="02020603050405020304" pitchFamily="18" charset="0"/>
              </a:rPr>
              <a:t>Learning the letter sounds</a:t>
            </a:r>
          </a:p>
          <a:p>
            <a:pPr marL="457200" marR="0" lvl="0" indent="-457200">
              <a:lnSpc>
                <a:spcPct val="107000"/>
              </a:lnSpc>
              <a:spcBef>
                <a:spcPts val="0"/>
              </a:spcBef>
              <a:spcAft>
                <a:spcPts val="0"/>
              </a:spcAft>
              <a:buFont typeface="+mj-lt"/>
              <a:buAutoNum type="arabicPeriod"/>
            </a:pPr>
            <a:r>
              <a:rPr lang="en-GB" sz="2200" dirty="0">
                <a:effectLst/>
                <a:latin typeface="Calibri" panose="020F0502020204030204" pitchFamily="34" charset="0"/>
                <a:ea typeface="Calibri" panose="020F0502020204030204" pitchFamily="34" charset="0"/>
                <a:cs typeface="Times New Roman" panose="02020603050405020304" pitchFamily="18" charset="0"/>
              </a:rPr>
              <a:t>Learning letter formation</a:t>
            </a:r>
          </a:p>
          <a:p>
            <a:pPr marL="457200" marR="0" lvl="0" indent="-457200">
              <a:lnSpc>
                <a:spcPct val="107000"/>
              </a:lnSpc>
              <a:spcBef>
                <a:spcPts val="0"/>
              </a:spcBef>
              <a:spcAft>
                <a:spcPts val="0"/>
              </a:spcAft>
              <a:buFont typeface="+mj-lt"/>
              <a:buAutoNum type="arabicPeriod"/>
            </a:pPr>
            <a:r>
              <a:rPr lang="en-GB" sz="2200" dirty="0">
                <a:effectLst/>
                <a:latin typeface="Calibri" panose="020F0502020204030204" pitchFamily="34" charset="0"/>
                <a:ea typeface="Calibri" panose="020F0502020204030204" pitchFamily="34" charset="0"/>
                <a:cs typeface="Times New Roman" panose="02020603050405020304" pitchFamily="18" charset="0"/>
              </a:rPr>
              <a:t>Blending</a:t>
            </a:r>
          </a:p>
          <a:p>
            <a:pPr marL="457200" marR="0" lvl="0" indent="-457200">
              <a:lnSpc>
                <a:spcPct val="107000"/>
              </a:lnSpc>
              <a:spcBef>
                <a:spcPts val="0"/>
              </a:spcBef>
              <a:spcAft>
                <a:spcPts val="0"/>
              </a:spcAft>
              <a:buFont typeface="+mj-lt"/>
              <a:buAutoNum type="arabicPeriod"/>
            </a:pPr>
            <a:r>
              <a:rPr lang="en-GB" sz="2200" dirty="0">
                <a:effectLst/>
                <a:latin typeface="Calibri" panose="020F0502020204030204" pitchFamily="34" charset="0"/>
                <a:ea typeface="Calibri" panose="020F0502020204030204" pitchFamily="34" charset="0"/>
                <a:cs typeface="Times New Roman" panose="02020603050405020304" pitchFamily="18" charset="0"/>
              </a:rPr>
              <a:t>Identifying sounds in words</a:t>
            </a:r>
          </a:p>
          <a:p>
            <a:pPr marL="457200" marR="0" lvl="0" indent="-457200">
              <a:lnSpc>
                <a:spcPct val="107000"/>
              </a:lnSpc>
              <a:spcBef>
                <a:spcPts val="0"/>
              </a:spcBef>
              <a:spcAft>
                <a:spcPts val="800"/>
              </a:spcAft>
              <a:buFont typeface="+mj-lt"/>
              <a:buAutoNum type="arabicPeriod"/>
            </a:pPr>
            <a:r>
              <a:rPr lang="en-GB" sz="2200" dirty="0">
                <a:effectLst/>
                <a:latin typeface="Calibri" panose="020F0502020204030204" pitchFamily="34" charset="0"/>
                <a:ea typeface="Calibri" panose="020F0502020204030204" pitchFamily="34" charset="0"/>
                <a:cs typeface="Times New Roman" panose="02020603050405020304" pitchFamily="18" charset="0"/>
              </a:rPr>
              <a:t>Tricky words</a:t>
            </a:r>
          </a:p>
          <a:p>
            <a:pPr marL="342900" marR="0" lvl="0" indent="-342900">
              <a:lnSpc>
                <a:spcPct val="107000"/>
              </a:lnSpc>
              <a:spcBef>
                <a:spcPts val="0"/>
              </a:spcBef>
              <a:spcAft>
                <a:spcPts val="800"/>
              </a:spcAft>
              <a:buFont typeface="Calibri" panose="020F0502020204030204" pitchFamily="34" charset="0"/>
              <a:buChar char="-"/>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Content Placeholder 3"/>
          <p:cNvPicPr>
            <a:picLocks noChangeAspect="1"/>
          </p:cNvPicPr>
          <p:nvPr/>
        </p:nvPicPr>
        <p:blipFill>
          <a:blip r:embed="rId4"/>
          <a:stretch>
            <a:fillRect/>
          </a:stretch>
        </p:blipFill>
        <p:spPr>
          <a:xfrm>
            <a:off x="8073604" y="3593869"/>
            <a:ext cx="2822993" cy="2363166"/>
          </a:xfrm>
          <a:prstGeom prst="rect">
            <a:avLst/>
          </a:prstGeom>
        </p:spPr>
      </p:pic>
      <p:pic>
        <p:nvPicPr>
          <p:cNvPr id="7" name="New Recording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4666" y="982132"/>
            <a:ext cx="1197876" cy="1197876"/>
          </a:xfrm>
          <a:prstGeom prst="rect">
            <a:avLst/>
          </a:prstGeom>
        </p:spPr>
      </p:pic>
    </p:spTree>
    <p:extLst>
      <p:ext uri="{BB962C8B-B14F-4D97-AF65-F5344CB8AC3E}">
        <p14:creationId xmlns:p14="http://schemas.microsoft.com/office/powerpoint/2010/main" val="33624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71EE-BF24-49DE-9963-EE87122B152B}"/>
              </a:ext>
            </a:extLst>
          </p:cNvPr>
          <p:cNvSpPr>
            <a:spLocks noGrp="1"/>
          </p:cNvSpPr>
          <p:nvPr>
            <p:ph type="title"/>
          </p:nvPr>
        </p:nvSpPr>
        <p:spPr/>
        <p:txBody>
          <a:bodyPr/>
          <a:lstStyle/>
          <a:p>
            <a:r>
              <a:rPr lang="en-US" dirty="0"/>
              <a:t>Numeracy </a:t>
            </a:r>
            <a:endParaRPr lang="en-GB" dirty="0"/>
          </a:p>
        </p:txBody>
      </p:sp>
      <p:sp>
        <p:nvSpPr>
          <p:cNvPr id="3" name="Content Placeholder 2">
            <a:extLst>
              <a:ext uri="{FF2B5EF4-FFF2-40B4-BE49-F238E27FC236}">
                <a16:creationId xmlns:a16="http://schemas.microsoft.com/office/drawing/2014/main" id="{CA407DA6-E3D9-4263-8F24-98FBC4012D51}"/>
              </a:ext>
            </a:extLst>
          </p:cNvPr>
          <p:cNvSpPr>
            <a:spLocks noGrp="1"/>
          </p:cNvSpPr>
          <p:nvPr>
            <p:ph idx="1"/>
          </p:nvPr>
        </p:nvSpPr>
        <p:spPr/>
        <p:txBody>
          <a:bodyPr/>
          <a:lstStyle/>
          <a:p>
            <a:r>
              <a:rPr lang="en-US" dirty="0">
                <a:latin typeface="Chalkboard" charset="0"/>
                <a:ea typeface="Chalkboard" charset="0"/>
                <a:cs typeface="Chalkboard" charset="0"/>
              </a:rPr>
              <a:t>Early level experiences and outcomes</a:t>
            </a:r>
          </a:p>
          <a:p>
            <a:r>
              <a:rPr lang="en-US" b="1" dirty="0">
                <a:latin typeface="Chalkboard" charset="0"/>
                <a:ea typeface="Chalkboard" charset="0"/>
                <a:cs typeface="Chalkboard" charset="0"/>
              </a:rPr>
              <a:t>Term 1 – </a:t>
            </a:r>
            <a:r>
              <a:rPr lang="en-US" dirty="0">
                <a:latin typeface="Chalkboard" charset="0"/>
                <a:ea typeface="Chalkboard" charset="0"/>
                <a:cs typeface="Chalkboard" charset="0"/>
              </a:rPr>
              <a:t>exploring numbers, counting on and back, addition, 2D and 3D shape, patterns and relationships.</a:t>
            </a:r>
          </a:p>
          <a:p>
            <a:endParaRPr lang="en-GB" dirty="0"/>
          </a:p>
        </p:txBody>
      </p:sp>
      <p:pic>
        <p:nvPicPr>
          <p:cNvPr id="4" name="Picture 6" descr="hy is mathematical fluency import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409" y="4365187"/>
            <a:ext cx="6302323" cy="1341495"/>
          </a:xfrm>
          <a:prstGeom prst="rect">
            <a:avLst/>
          </a:prstGeom>
          <a:noFill/>
          <a:extLst>
            <a:ext uri="{909E8E84-426E-40DD-AFC4-6F175D3DCCD1}">
              <a14:hiddenFill xmlns:a14="http://schemas.microsoft.com/office/drawing/2010/main">
                <a:solidFill>
                  <a:srgbClr val="FFFFFF"/>
                </a:solidFill>
              </a14:hiddenFill>
            </a:ext>
          </a:extLst>
        </p:spPr>
      </p:pic>
      <p:pic>
        <p:nvPicPr>
          <p:cNvPr id="5" name="New Recording 6">
            <a:hlinkClick r:id="" action="ppaction://media"/>
            <a:extLst>
              <a:ext uri="{FF2B5EF4-FFF2-40B4-BE49-F238E27FC236}">
                <a16:creationId xmlns:a16="http://schemas.microsoft.com/office/drawing/2014/main" id="{D70ACB7A-82CF-4912-825A-94ADE25E3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5148" y="770981"/>
            <a:ext cx="1616765" cy="1616765"/>
          </a:xfrm>
          <a:prstGeom prst="rect">
            <a:avLst/>
          </a:prstGeom>
        </p:spPr>
      </p:pic>
    </p:spTree>
    <p:extLst>
      <p:ext uri="{BB962C8B-B14F-4D97-AF65-F5344CB8AC3E}">
        <p14:creationId xmlns:p14="http://schemas.microsoft.com/office/powerpoint/2010/main" val="41884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CC1-AAC0-4A48-9FC3-19C3258AAB77}"/>
              </a:ext>
            </a:extLst>
          </p:cNvPr>
          <p:cNvSpPr>
            <a:spLocks noGrp="1"/>
          </p:cNvSpPr>
          <p:nvPr>
            <p:ph type="title"/>
          </p:nvPr>
        </p:nvSpPr>
        <p:spPr/>
        <p:txBody>
          <a:bodyPr/>
          <a:lstStyle/>
          <a:p>
            <a:r>
              <a:rPr lang="en-US" dirty="0"/>
              <a:t>Health &amp; Wellbeing </a:t>
            </a:r>
            <a:endParaRPr lang="en-GB" dirty="0"/>
          </a:p>
        </p:txBody>
      </p:sp>
      <p:sp>
        <p:nvSpPr>
          <p:cNvPr id="3" name="Content Placeholder 2">
            <a:extLst>
              <a:ext uri="{FF2B5EF4-FFF2-40B4-BE49-F238E27FC236}">
                <a16:creationId xmlns:a16="http://schemas.microsoft.com/office/drawing/2014/main" id="{9CD0A6F5-6564-4B0A-88CF-1687D4DCEF73}"/>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0"/>
              </a:spcAft>
              <a:buFont typeface="Calibri" panose="020F050202020403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Health and Wellbeing plays a significant role in the recovery curriculum.</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It is vitally important that all children are supported as they return to school and they are settled into learning in a calm learning environment.</a:t>
            </a:r>
          </a:p>
          <a:p>
            <a:pPr marL="342900" marR="0" lvl="0" indent="-342900">
              <a:lnSpc>
                <a:spcPct val="107000"/>
              </a:lnSpc>
              <a:spcBef>
                <a:spcPts val="0"/>
              </a:spcBef>
              <a:spcAft>
                <a:spcPts val="8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Proud Cloud </a:t>
            </a:r>
          </a:p>
          <a:p>
            <a:pPr marL="342900" indent="-342900">
              <a:lnSpc>
                <a:spcPct val="107000"/>
              </a:lnSpc>
              <a:spcBef>
                <a:spcPts val="0"/>
              </a:spcBef>
              <a:spcAft>
                <a:spcPts val="800"/>
              </a:spcAft>
              <a:buFont typeface="Calibri" panose="020F0502020204030204" pitchFamily="34" charset="0"/>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Throughout the school, there are a range of other initiatives offered to children such as Talking Heads and Seasons for Growth. If you are interested in further information, please do not hesitate to contact the school office. </a:t>
            </a:r>
          </a:p>
          <a:p>
            <a:pPr marL="342900" marR="0" lvl="0" indent="-342900">
              <a:lnSpc>
                <a:spcPct val="107000"/>
              </a:lnSpc>
              <a:spcBef>
                <a:spcPts val="0"/>
              </a:spcBef>
              <a:spcAft>
                <a:spcPts val="800"/>
              </a:spcAft>
              <a:buFont typeface="Calibri" panose="020F050202020403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New Recording 7">
            <a:hlinkClick r:id="" action="ppaction://media"/>
            <a:extLst>
              <a:ext uri="{FF2B5EF4-FFF2-40B4-BE49-F238E27FC236}">
                <a16:creationId xmlns:a16="http://schemas.microsoft.com/office/drawing/2014/main" id="{C8ADFF23-74C1-4A93-9D7C-7946A6EAC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2939" y="982132"/>
            <a:ext cx="1391478" cy="1391478"/>
          </a:xfrm>
          <a:prstGeom prst="rect">
            <a:avLst/>
          </a:prstGeom>
        </p:spPr>
      </p:pic>
    </p:spTree>
    <p:extLst>
      <p:ext uri="{BB962C8B-B14F-4D97-AF65-F5344CB8AC3E}">
        <p14:creationId xmlns:p14="http://schemas.microsoft.com/office/powerpoint/2010/main" val="11599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CCC7-EC6C-4A77-8B61-0AB8EB846C3E}"/>
              </a:ext>
            </a:extLst>
          </p:cNvPr>
          <p:cNvSpPr>
            <a:spLocks noGrp="1"/>
          </p:cNvSpPr>
          <p:nvPr>
            <p:ph type="title"/>
          </p:nvPr>
        </p:nvSpPr>
        <p:spPr/>
        <p:txBody>
          <a:bodyPr/>
          <a:lstStyle/>
          <a:p>
            <a:r>
              <a:rPr lang="en-US" dirty="0"/>
              <a:t>Religious Education </a:t>
            </a:r>
            <a:endParaRPr lang="en-GB" dirty="0"/>
          </a:p>
        </p:txBody>
      </p:sp>
      <p:sp>
        <p:nvSpPr>
          <p:cNvPr id="3" name="Content Placeholder 2">
            <a:extLst>
              <a:ext uri="{FF2B5EF4-FFF2-40B4-BE49-F238E27FC236}">
                <a16:creationId xmlns:a16="http://schemas.microsoft.com/office/drawing/2014/main" id="{67F3220B-5597-4A32-909D-F4996E85F654}"/>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0"/>
              </a:spcAft>
              <a:buFont typeface="Calibri" panose="020F0502020204030204" pitchFamily="34" charset="0"/>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In St Mark’s Primary School we nurture every child’s unique God given talents to enable them to flourish in a climate of high expectations, innovation and creativity.</a:t>
            </a:r>
          </a:p>
          <a:p>
            <a:pPr marL="342900" marR="0" lvl="0" indent="-342900">
              <a:lnSpc>
                <a:spcPct val="107000"/>
              </a:lnSpc>
              <a:spcBef>
                <a:spcPts val="0"/>
              </a:spcBef>
              <a:spcAft>
                <a:spcPts val="800"/>
              </a:spcAft>
              <a:buFont typeface="Calibri" panose="020F0502020204030204" pitchFamily="34" charset="0"/>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Our school values of love, faith and understanding will guide all learning and teaching within the classroom. </a:t>
            </a:r>
          </a:p>
          <a:p>
            <a:endParaRPr lang="en-GB" dirty="0"/>
          </a:p>
        </p:txBody>
      </p:sp>
      <p:pic>
        <p:nvPicPr>
          <p:cNvPr id="4" name="New Recording 8">
            <a:hlinkClick r:id="" action="ppaction://media"/>
            <a:extLst>
              <a:ext uri="{FF2B5EF4-FFF2-40B4-BE49-F238E27FC236}">
                <a16:creationId xmlns:a16="http://schemas.microsoft.com/office/drawing/2014/main" id="{85FC7145-0434-4D2C-91DD-6AA5740920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01079" y="1097352"/>
            <a:ext cx="1073426" cy="1073426"/>
          </a:xfrm>
          <a:prstGeom prst="rect">
            <a:avLst/>
          </a:prstGeom>
        </p:spPr>
      </p:pic>
    </p:spTree>
    <p:extLst>
      <p:ext uri="{BB962C8B-B14F-4D97-AF65-F5344CB8AC3E}">
        <p14:creationId xmlns:p14="http://schemas.microsoft.com/office/powerpoint/2010/main" val="161574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1955-206F-46A2-B1CF-C6C18DD1E6BC}"/>
              </a:ext>
            </a:extLst>
          </p:cNvPr>
          <p:cNvSpPr>
            <a:spLocks noGrp="1"/>
          </p:cNvSpPr>
          <p:nvPr>
            <p:ph type="title"/>
          </p:nvPr>
        </p:nvSpPr>
        <p:spPr/>
        <p:txBody>
          <a:bodyPr/>
          <a:lstStyle/>
          <a:p>
            <a:r>
              <a:rPr lang="en-US" dirty="0"/>
              <a:t>Outdoor Learning </a:t>
            </a:r>
            <a:endParaRPr lang="en-GB" dirty="0"/>
          </a:p>
        </p:txBody>
      </p:sp>
      <p:sp>
        <p:nvSpPr>
          <p:cNvPr id="3" name="Content Placeholder 2">
            <a:extLst>
              <a:ext uri="{FF2B5EF4-FFF2-40B4-BE49-F238E27FC236}">
                <a16:creationId xmlns:a16="http://schemas.microsoft.com/office/drawing/2014/main" id="{1AEF03D9-A527-4F63-AE4D-229DCC4593EB}"/>
              </a:ext>
            </a:extLst>
          </p:cNvPr>
          <p:cNvSpPr>
            <a:spLocks noGrp="1"/>
          </p:cNvSpPr>
          <p:nvPr>
            <p:ph idx="1"/>
          </p:nvPr>
        </p:nvSpPr>
        <p:spPr/>
        <p:txBody>
          <a:bodyPr>
            <a:normAutofit lnSpcReduction="10000"/>
          </a:bodyPr>
          <a:lstStyle/>
          <a:p>
            <a:r>
              <a:rPr lang="en-US" dirty="0">
                <a:latin typeface="Chalkboard" charset="0"/>
                <a:ea typeface="Chalkboard" charset="0"/>
                <a:cs typeface="Chalkboard" charset="0"/>
              </a:rPr>
              <a:t>Outdoor clothing can be left in school. It will be sent home regularly to be cleaned.</a:t>
            </a:r>
          </a:p>
          <a:p>
            <a:r>
              <a:rPr lang="en-US" dirty="0">
                <a:latin typeface="Chalkboard" charset="0"/>
                <a:ea typeface="Chalkboard" charset="0"/>
                <a:cs typeface="Chalkboard" charset="0"/>
              </a:rPr>
              <a:t>All items of clothing should be labelled with your child’s name.</a:t>
            </a:r>
          </a:p>
          <a:p>
            <a:r>
              <a:rPr lang="en-US" b="1" dirty="0">
                <a:latin typeface="Chalkboard" charset="0"/>
                <a:ea typeface="Chalkboard" charset="0"/>
                <a:cs typeface="Chalkboard" charset="0"/>
              </a:rPr>
              <a:t>Appropriate clothing:</a:t>
            </a:r>
          </a:p>
          <a:p>
            <a:pPr>
              <a:buFontTx/>
              <a:buChar char="-"/>
            </a:pPr>
            <a:r>
              <a:rPr lang="en-US" dirty="0">
                <a:latin typeface="Chalkboard" charset="0"/>
                <a:ea typeface="Chalkboard" charset="0"/>
                <a:cs typeface="Chalkboard" charset="0"/>
              </a:rPr>
              <a:t>Waterproof clothing, i.e. rain suit, waterproof trousers, jacket with hood </a:t>
            </a:r>
          </a:p>
          <a:p>
            <a:pPr>
              <a:buFontTx/>
              <a:buChar char="-"/>
            </a:pPr>
            <a:r>
              <a:rPr lang="en-US" dirty="0">
                <a:latin typeface="Chalkboard" charset="0"/>
                <a:ea typeface="Chalkboard" charset="0"/>
                <a:cs typeface="Chalkboard" charset="0"/>
              </a:rPr>
              <a:t>Wellie boots preferably or old trainers</a:t>
            </a:r>
          </a:p>
          <a:p>
            <a:endParaRPr lang="en-GB" dirty="0"/>
          </a:p>
        </p:txBody>
      </p:sp>
      <p:pic>
        <p:nvPicPr>
          <p:cNvPr id="4" name="New Recording 9 (1)">
            <a:hlinkClick r:id="" action="ppaction://media"/>
            <a:extLst>
              <a:ext uri="{FF2B5EF4-FFF2-40B4-BE49-F238E27FC236}">
                <a16:creationId xmlns:a16="http://schemas.microsoft.com/office/drawing/2014/main" id="{9161AE2A-2163-4E80-AA53-F7B8E1084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6435" y="1149626"/>
            <a:ext cx="983974" cy="983974"/>
          </a:xfrm>
          <a:prstGeom prst="rect">
            <a:avLst/>
          </a:prstGeom>
        </p:spPr>
      </p:pic>
    </p:spTree>
    <p:extLst>
      <p:ext uri="{BB962C8B-B14F-4D97-AF65-F5344CB8AC3E}">
        <p14:creationId xmlns:p14="http://schemas.microsoft.com/office/powerpoint/2010/main" val="12951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atin typeface="Chalkboard" charset="0"/>
                <a:ea typeface="Chalkboard" charset="0"/>
                <a:cs typeface="Chalkboard" charset="0"/>
              </a:rPr>
              <a:t>Home Learning</a:t>
            </a:r>
          </a:p>
        </p:txBody>
      </p:sp>
      <p:pic>
        <p:nvPicPr>
          <p:cNvPr id="4098" name="Picture 2" descr="eeSaw Support for ES Parents |"/>
          <p:cNvPicPr>
            <a:picLocks noGrp="1" noChangeAspect="1" noChangeArrowheads="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010" t="44087" r="18544" b="-1"/>
          <a:stretch/>
        </p:blipFill>
        <p:spPr bwMode="auto">
          <a:xfrm>
            <a:off x="3484178" y="3783723"/>
            <a:ext cx="4855780" cy="1855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59674" y="2707203"/>
            <a:ext cx="2504788" cy="923330"/>
          </a:xfrm>
          <a:prstGeom prst="rect">
            <a:avLst/>
          </a:prstGeom>
          <a:noFill/>
        </p:spPr>
        <p:txBody>
          <a:bodyPr wrap="none" rtlCol="0">
            <a:spAutoFit/>
          </a:bodyPr>
          <a:lstStyle/>
          <a:p>
            <a:r>
              <a:rPr lang="en-US" sz="5400" dirty="0">
                <a:latin typeface="Chalkboard" charset="0"/>
                <a:ea typeface="Chalkboard" charset="0"/>
                <a:cs typeface="Chalkboard" charset="0"/>
              </a:rPr>
              <a:t>Seesaw</a:t>
            </a:r>
          </a:p>
        </p:txBody>
      </p:sp>
      <p:pic>
        <p:nvPicPr>
          <p:cNvPr id="3" name="New Recording 10">
            <a:hlinkClick r:id="" action="ppaction://media"/>
            <a:extLst>
              <a:ext uri="{FF2B5EF4-FFF2-40B4-BE49-F238E27FC236}">
                <a16:creationId xmlns:a16="http://schemas.microsoft.com/office/drawing/2014/main" id="{11E12AB4-A955-4A42-B0F6-14102AC53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7009" y="982133"/>
            <a:ext cx="1303866" cy="1303866"/>
          </a:xfrm>
          <a:prstGeom prst="rect">
            <a:avLst/>
          </a:prstGeom>
        </p:spPr>
      </p:pic>
    </p:spTree>
    <p:extLst>
      <p:ext uri="{BB962C8B-B14F-4D97-AF65-F5344CB8AC3E}">
        <p14:creationId xmlns:p14="http://schemas.microsoft.com/office/powerpoint/2010/main" val="27422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9269" y="1547539"/>
            <a:ext cx="5268310" cy="1325563"/>
          </a:xfrm>
        </p:spPr>
        <p:txBody>
          <a:bodyPr>
            <a:normAutofit fontScale="90000"/>
          </a:bodyPr>
          <a:lstStyle/>
          <a:p>
            <a:r>
              <a:rPr lang="en-US" dirty="0"/>
              <a:t>This will allow your child to log into the ‘Seesaw Class App’ and complete home learning tasks. </a:t>
            </a:r>
          </a:p>
        </p:txBody>
      </p:sp>
      <p:pic>
        <p:nvPicPr>
          <p:cNvPr id="5122" name="Picture 2" descr="here do I find my Home Learning Codes? – Seesaw Help Cen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4366"/>
            <a:ext cx="5060730" cy="670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85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6845" y="0"/>
            <a:ext cx="9278310" cy="6400774"/>
          </a:xfrm>
        </p:spPr>
      </p:pic>
    </p:spTree>
    <p:extLst>
      <p:ext uri="{BB962C8B-B14F-4D97-AF65-F5344CB8AC3E}">
        <p14:creationId xmlns:p14="http://schemas.microsoft.com/office/powerpoint/2010/main" val="3609944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6B91-AC6F-4C79-BBDE-EC846F923317}"/>
              </a:ext>
            </a:extLst>
          </p:cNvPr>
          <p:cNvSpPr>
            <a:spLocks noGrp="1"/>
          </p:cNvSpPr>
          <p:nvPr>
            <p:ph type="title"/>
          </p:nvPr>
        </p:nvSpPr>
        <p:spPr/>
        <p:txBody>
          <a:bodyPr/>
          <a:lstStyle/>
          <a:p>
            <a:r>
              <a:rPr lang="en-US" dirty="0"/>
              <a:t>Introduction </a:t>
            </a:r>
            <a:endParaRPr lang="en-GB" dirty="0"/>
          </a:p>
        </p:txBody>
      </p:sp>
      <p:sp>
        <p:nvSpPr>
          <p:cNvPr id="3" name="Content Placeholder 2">
            <a:extLst>
              <a:ext uri="{FF2B5EF4-FFF2-40B4-BE49-F238E27FC236}">
                <a16:creationId xmlns:a16="http://schemas.microsoft.com/office/drawing/2014/main" id="{F819F5FD-841C-4CBF-B468-EE60FC9A1562}"/>
              </a:ext>
            </a:extLst>
          </p:cNvPr>
          <p:cNvSpPr>
            <a:spLocks noGrp="1"/>
          </p:cNvSpPr>
          <p:nvPr>
            <p:ph idx="1"/>
          </p:nvPr>
        </p:nvSpPr>
        <p:spPr/>
        <p:txBody>
          <a:bodyPr>
            <a:normAutofit fontScale="92500" lnSpcReduction="10000"/>
          </a:bodyPr>
          <a:lstStyle/>
          <a:p>
            <a:pPr marL="0" indent="0" algn="ctr">
              <a:buNone/>
            </a:pPr>
            <a:r>
              <a:rPr lang="en-US" b="1" dirty="0"/>
              <a:t>Click the speaker button on each slide to hear extra information.</a:t>
            </a:r>
          </a:p>
          <a:p>
            <a:r>
              <a:rPr lang="en-US" dirty="0"/>
              <a:t>Welcome to Primary 1B virtual open afternoon. </a:t>
            </a:r>
          </a:p>
          <a:p>
            <a:endParaRPr lang="en-US" dirty="0"/>
          </a:p>
          <a:p>
            <a:r>
              <a:rPr lang="en-US" dirty="0"/>
              <a:t>This presentation will give you an insight into our year ahead in Primary 1 and hopefully answer any questions you may have. </a:t>
            </a:r>
          </a:p>
          <a:p>
            <a:endParaRPr lang="en-US" dirty="0"/>
          </a:p>
          <a:p>
            <a:r>
              <a:rPr lang="en-US" dirty="0"/>
              <a:t>If there is anything at all not covered within the presentation that you would like to chat about, please get in touch. </a:t>
            </a:r>
          </a:p>
          <a:p>
            <a:pPr marL="0" indent="0">
              <a:buNone/>
            </a:pPr>
            <a:endParaRPr lang="en-US" dirty="0"/>
          </a:p>
        </p:txBody>
      </p:sp>
      <p:pic>
        <p:nvPicPr>
          <p:cNvPr id="4" name="intro recor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10146" y="1107051"/>
            <a:ext cx="1087280" cy="1087280"/>
          </a:xfrm>
          <a:prstGeom prst="rect">
            <a:avLst/>
          </a:prstGeom>
        </p:spPr>
      </p:pic>
    </p:spTree>
    <p:extLst>
      <p:ext uri="{BB962C8B-B14F-4D97-AF65-F5344CB8AC3E}">
        <p14:creationId xmlns:p14="http://schemas.microsoft.com/office/powerpoint/2010/main" val="343749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7380" y="1736725"/>
            <a:ext cx="5016062" cy="1325563"/>
          </a:xfrm>
        </p:spPr>
        <p:txBody>
          <a:bodyPr>
            <a:normAutofit fontScale="90000"/>
          </a:bodyPr>
          <a:lstStyle/>
          <a:p>
            <a:r>
              <a:rPr lang="en-US" dirty="0"/>
              <a:t>Your child will bring a letter like this home today. It will explain how to access the ‘Seesaw Family App’</a:t>
            </a:r>
          </a:p>
        </p:txBody>
      </p:sp>
      <p:pic>
        <p:nvPicPr>
          <p:cNvPr id="6146" name="Picture 2" descr="ow do I invite parents and families? – Seesaw Help Cen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842" y="154970"/>
            <a:ext cx="5360275" cy="650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50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52F2-4258-487D-A029-941EB5855C60}"/>
              </a:ext>
            </a:extLst>
          </p:cNvPr>
          <p:cNvSpPr>
            <a:spLocks noGrp="1"/>
          </p:cNvSpPr>
          <p:nvPr>
            <p:ph type="title"/>
          </p:nvPr>
        </p:nvSpPr>
        <p:spPr/>
        <p:txBody>
          <a:bodyPr/>
          <a:lstStyle/>
          <a:p>
            <a:r>
              <a:rPr lang="en-US" dirty="0"/>
              <a:t>Additional Information</a:t>
            </a:r>
            <a:endParaRPr lang="en-GB" dirty="0"/>
          </a:p>
        </p:txBody>
      </p:sp>
      <p:sp>
        <p:nvSpPr>
          <p:cNvPr id="3" name="Content Placeholder 2">
            <a:extLst>
              <a:ext uri="{FF2B5EF4-FFF2-40B4-BE49-F238E27FC236}">
                <a16:creationId xmlns:a16="http://schemas.microsoft.com/office/drawing/2014/main" id="{7BBC5109-6BF8-45AC-94D4-117D653E75C7}"/>
              </a:ext>
            </a:extLst>
          </p:cNvPr>
          <p:cNvSpPr>
            <a:spLocks noGrp="1"/>
          </p:cNvSpPr>
          <p:nvPr>
            <p:ph idx="1"/>
          </p:nvPr>
        </p:nvSpPr>
        <p:spPr/>
        <p:txBody>
          <a:bodyPr>
            <a:normAutofit/>
          </a:bodyPr>
          <a:lstStyle/>
          <a:p>
            <a:r>
              <a:rPr lang="en-US" dirty="0"/>
              <a:t>Glasses </a:t>
            </a:r>
          </a:p>
          <a:p>
            <a:r>
              <a:rPr lang="en-US" dirty="0"/>
              <a:t>Snacks / Healthy snacks</a:t>
            </a:r>
          </a:p>
          <a:p>
            <a:r>
              <a:rPr lang="en-US" dirty="0"/>
              <a:t>Water </a:t>
            </a:r>
          </a:p>
          <a:p>
            <a:r>
              <a:rPr lang="en-US" dirty="0"/>
              <a:t>Getting ready for PE</a:t>
            </a:r>
          </a:p>
          <a:p>
            <a:r>
              <a:rPr lang="en-US" dirty="0"/>
              <a:t>Clothing clearly labelled </a:t>
            </a:r>
          </a:p>
          <a:p>
            <a:endParaRPr lang="en-US" dirty="0"/>
          </a:p>
        </p:txBody>
      </p:sp>
      <p:pic>
        <p:nvPicPr>
          <p:cNvPr id="4" name="New Recording 11">
            <a:hlinkClick r:id="" action="ppaction://media"/>
            <a:extLst>
              <a:ext uri="{FF2B5EF4-FFF2-40B4-BE49-F238E27FC236}">
                <a16:creationId xmlns:a16="http://schemas.microsoft.com/office/drawing/2014/main" id="{A6F91112-927D-4E6A-8A6A-507EFF7A1D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9286" y="1086123"/>
            <a:ext cx="1095883" cy="1095883"/>
          </a:xfrm>
          <a:prstGeom prst="rect">
            <a:avLst/>
          </a:prstGeom>
        </p:spPr>
      </p:pic>
    </p:spTree>
    <p:extLst>
      <p:ext uri="{BB962C8B-B14F-4D97-AF65-F5344CB8AC3E}">
        <p14:creationId xmlns:p14="http://schemas.microsoft.com/office/powerpoint/2010/main" val="109850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C0D1-BE53-445E-A4CB-4FB873676410}"/>
              </a:ext>
            </a:extLst>
          </p:cNvPr>
          <p:cNvSpPr>
            <a:spLocks noGrp="1"/>
          </p:cNvSpPr>
          <p:nvPr>
            <p:ph type="title"/>
          </p:nvPr>
        </p:nvSpPr>
        <p:spPr/>
        <p:txBody>
          <a:bodyPr/>
          <a:lstStyle/>
          <a:p>
            <a:r>
              <a:rPr lang="en-US" dirty="0"/>
              <a:t>St Mark’s Parent Partnership</a:t>
            </a:r>
            <a:endParaRPr lang="en-GB" dirty="0"/>
          </a:p>
        </p:txBody>
      </p:sp>
      <p:sp>
        <p:nvSpPr>
          <p:cNvPr id="3" name="Content Placeholder 2">
            <a:extLst>
              <a:ext uri="{FF2B5EF4-FFF2-40B4-BE49-F238E27FC236}">
                <a16:creationId xmlns:a16="http://schemas.microsoft.com/office/drawing/2014/main" id="{BD4E7FEC-F152-4962-B949-55AA4DCFD7BE}"/>
              </a:ext>
            </a:extLst>
          </p:cNvPr>
          <p:cNvSpPr>
            <a:spLocks noGrp="1"/>
          </p:cNvSpPr>
          <p:nvPr>
            <p:ph idx="1"/>
          </p:nvPr>
        </p:nvSpPr>
        <p:spPr/>
        <p:txBody>
          <a:bodyPr/>
          <a:lstStyle/>
          <a:p>
            <a:r>
              <a:rPr lang="en-GB" b="0" i="0" dirty="0">
                <a:effectLst/>
                <a:latin typeface="Calibri" panose="020F0502020204030204" pitchFamily="34" charset="0"/>
              </a:rPr>
              <a:t> We are looking for a parent from each class to be a parent representative on the Parent Partnership. </a:t>
            </a:r>
          </a:p>
          <a:p>
            <a:r>
              <a:rPr lang="en-GB" b="0" i="0" dirty="0">
                <a:effectLst/>
                <a:latin typeface="Calibri" panose="020F0502020204030204" pitchFamily="34" charset="0"/>
              </a:rPr>
              <a:t>If you would like to find out more about the Parent Partnership, the AGM will take place via an online meeting on Thursday 3</a:t>
            </a:r>
            <a:r>
              <a:rPr lang="en-GB" b="0" i="0" baseline="30000" dirty="0">
                <a:effectLst/>
                <a:latin typeface="Calibri" panose="020F0502020204030204" pitchFamily="34" charset="0"/>
              </a:rPr>
              <a:t>rd</a:t>
            </a:r>
            <a:r>
              <a:rPr lang="en-GB" b="0" i="0" dirty="0">
                <a:effectLst/>
                <a:latin typeface="Calibri" panose="020F0502020204030204" pitchFamily="34" charset="0"/>
              </a:rPr>
              <a:t> September at 7pm. </a:t>
            </a:r>
          </a:p>
          <a:p>
            <a:r>
              <a:rPr lang="en-GB" b="0" i="0" dirty="0">
                <a:effectLst/>
                <a:latin typeface="Calibri" panose="020F0502020204030204" pitchFamily="34" charset="0"/>
              </a:rPr>
              <a:t>Please check the school website and social media for details of how to join this meeting.</a:t>
            </a:r>
            <a:endParaRPr lang="en-GB" dirty="0"/>
          </a:p>
        </p:txBody>
      </p:sp>
    </p:spTree>
    <p:extLst>
      <p:ext uri="{BB962C8B-B14F-4D97-AF65-F5344CB8AC3E}">
        <p14:creationId xmlns:p14="http://schemas.microsoft.com/office/powerpoint/2010/main" val="3752615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844B-4964-4451-9261-5428F391B914}"/>
              </a:ext>
            </a:extLst>
          </p:cNvPr>
          <p:cNvSpPr>
            <a:spLocks noGrp="1"/>
          </p:cNvSpPr>
          <p:nvPr>
            <p:ph type="title"/>
          </p:nvPr>
        </p:nvSpPr>
        <p:spPr/>
        <p:txBody>
          <a:bodyPr/>
          <a:lstStyle/>
          <a:p>
            <a:r>
              <a:rPr lang="en-US" dirty="0"/>
              <a:t>Thank You </a:t>
            </a:r>
            <a:endParaRPr lang="en-GB" dirty="0"/>
          </a:p>
        </p:txBody>
      </p:sp>
      <p:sp>
        <p:nvSpPr>
          <p:cNvPr id="3" name="Content Placeholder 2">
            <a:extLst>
              <a:ext uri="{FF2B5EF4-FFF2-40B4-BE49-F238E27FC236}">
                <a16:creationId xmlns:a16="http://schemas.microsoft.com/office/drawing/2014/main" id="{96113285-514E-44F1-8B40-C6BA43D84E33}"/>
              </a:ext>
            </a:extLst>
          </p:cNvPr>
          <p:cNvSpPr>
            <a:spLocks noGrp="1"/>
          </p:cNvSpPr>
          <p:nvPr>
            <p:ph idx="1"/>
          </p:nvPr>
        </p:nvSpPr>
        <p:spPr/>
        <p:txBody>
          <a:bodyPr/>
          <a:lstStyle/>
          <a:p>
            <a:pPr marL="0" indent="0" algn="ctr">
              <a:buNone/>
            </a:pPr>
            <a:r>
              <a:rPr lang="en-US" dirty="0"/>
              <a:t>Thank you for taking the time to listen to this presentation today. </a:t>
            </a:r>
          </a:p>
          <a:p>
            <a:pPr algn="ctr"/>
            <a:endParaRPr lang="en-US" dirty="0"/>
          </a:p>
          <a:p>
            <a:pPr marL="0" indent="0" algn="ctr">
              <a:buNone/>
            </a:pPr>
            <a:r>
              <a:rPr lang="en-US" dirty="0"/>
              <a:t>I appreciate your continued support and look forward to working with you this year. </a:t>
            </a:r>
            <a:endParaRPr lang="en-GB" dirty="0"/>
          </a:p>
        </p:txBody>
      </p:sp>
    </p:spTree>
    <p:extLst>
      <p:ext uri="{BB962C8B-B14F-4D97-AF65-F5344CB8AC3E}">
        <p14:creationId xmlns:p14="http://schemas.microsoft.com/office/powerpoint/2010/main" val="2003503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7B58-CE63-4F13-99D3-06DA424A8B76}"/>
              </a:ext>
            </a:extLst>
          </p:cNvPr>
          <p:cNvSpPr>
            <a:spLocks noGrp="1"/>
          </p:cNvSpPr>
          <p:nvPr>
            <p:ph type="title"/>
          </p:nvPr>
        </p:nvSpPr>
        <p:spPr/>
        <p:txBody>
          <a:bodyPr/>
          <a:lstStyle/>
          <a:p>
            <a:r>
              <a:rPr lang="en-US" dirty="0"/>
              <a:t>About the Teacher / Year Ahead </a:t>
            </a:r>
            <a:endParaRPr lang="en-GB" dirty="0"/>
          </a:p>
        </p:txBody>
      </p:sp>
      <p:sp>
        <p:nvSpPr>
          <p:cNvPr id="3" name="Content Placeholder 2">
            <a:extLst>
              <a:ext uri="{FF2B5EF4-FFF2-40B4-BE49-F238E27FC236}">
                <a16:creationId xmlns:a16="http://schemas.microsoft.com/office/drawing/2014/main" id="{1FB76CC0-B36E-4DCF-8BF9-301EBF33997B}"/>
              </a:ext>
            </a:extLst>
          </p:cNvPr>
          <p:cNvSpPr>
            <a:spLocks noGrp="1"/>
          </p:cNvSpPr>
          <p:nvPr>
            <p:ph idx="1"/>
          </p:nvPr>
        </p:nvSpPr>
        <p:spPr/>
        <p:txBody>
          <a:bodyPr>
            <a:normAutofit fontScale="77500" lnSpcReduction="20000"/>
          </a:bodyPr>
          <a:lstStyle/>
          <a:p>
            <a:r>
              <a:rPr lang="en-GB" dirty="0"/>
              <a:t>My name is Miss McAlpine </a:t>
            </a:r>
          </a:p>
          <a:p>
            <a:r>
              <a:rPr lang="en-GB" dirty="0"/>
              <a:t>I am new to St Mark’s this year however I have been teaching for four years now, with this being my third year in Primary 1. </a:t>
            </a:r>
          </a:p>
          <a:p>
            <a:r>
              <a:rPr lang="en-GB" dirty="0"/>
              <a:t>I am really looking forward to working with your children this year.</a:t>
            </a:r>
          </a:p>
          <a:p>
            <a:pPr marL="0" indent="0">
              <a:buNone/>
            </a:pPr>
            <a:endParaRPr lang="en-GB" u="sng" dirty="0"/>
          </a:p>
          <a:p>
            <a:pPr marL="0" indent="0">
              <a:buNone/>
            </a:pPr>
            <a:r>
              <a:rPr lang="en-GB" u="sng" dirty="0"/>
              <a:t>Year Ahead </a:t>
            </a:r>
          </a:p>
          <a:p>
            <a:r>
              <a:rPr lang="en-US" dirty="0">
                <a:latin typeface="Garamond" panose="02020404030301010803" pitchFamily="18" charset="0"/>
                <a:ea typeface="Chalkboard" charset="0"/>
                <a:cs typeface="Chalkboard" charset="0"/>
              </a:rPr>
              <a:t>Playful Pedagogy</a:t>
            </a:r>
          </a:p>
          <a:p>
            <a:r>
              <a:rPr lang="en-US" dirty="0">
                <a:latin typeface="Garamond" panose="02020404030301010803" pitchFamily="18" charset="0"/>
                <a:ea typeface="Chalkboard" charset="0"/>
                <a:cs typeface="Chalkboard" charset="0"/>
              </a:rPr>
              <a:t>Outdoor learning </a:t>
            </a:r>
          </a:p>
          <a:p>
            <a:pPr marL="0" indent="0">
              <a:buNone/>
            </a:pPr>
            <a:r>
              <a:rPr lang="en-GB" dirty="0"/>
              <a:t> </a:t>
            </a:r>
          </a:p>
          <a:p>
            <a:endParaRPr lang="en-GB" dirty="0"/>
          </a:p>
        </p:txBody>
      </p:sp>
      <p:pic>
        <p:nvPicPr>
          <p:cNvPr id="4" name="New Record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0491" y="4165339"/>
            <a:ext cx="1193178" cy="119317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147" t="14095" b="21982"/>
          <a:stretch/>
        </p:blipFill>
        <p:spPr>
          <a:xfrm>
            <a:off x="8927867" y="3541222"/>
            <a:ext cx="2488271" cy="2186247"/>
          </a:xfrm>
          <a:prstGeom prst="rect">
            <a:avLst/>
          </a:prstGeom>
        </p:spPr>
      </p:pic>
    </p:spTree>
    <p:extLst>
      <p:ext uri="{BB962C8B-B14F-4D97-AF65-F5344CB8AC3E}">
        <p14:creationId xmlns:p14="http://schemas.microsoft.com/office/powerpoint/2010/main" val="7685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D93-6816-4CDE-9B1C-4E14BCB1FF55}"/>
              </a:ext>
            </a:extLst>
          </p:cNvPr>
          <p:cNvSpPr>
            <a:spLocks noGrp="1"/>
          </p:cNvSpPr>
          <p:nvPr>
            <p:ph type="title"/>
          </p:nvPr>
        </p:nvSpPr>
        <p:spPr/>
        <p:txBody>
          <a:bodyPr/>
          <a:lstStyle/>
          <a:p>
            <a:r>
              <a:rPr lang="en-US" dirty="0"/>
              <a:t>The Classroom </a:t>
            </a:r>
            <a:endParaRPr lang="en-GB" dirty="0"/>
          </a:p>
        </p:txBody>
      </p:sp>
      <p:sp>
        <p:nvSpPr>
          <p:cNvPr id="3" name="Content Placeholder 2">
            <a:extLst>
              <a:ext uri="{FF2B5EF4-FFF2-40B4-BE49-F238E27FC236}">
                <a16:creationId xmlns:a16="http://schemas.microsoft.com/office/drawing/2014/main" id="{5039E765-7E25-4F30-A5DF-34EDE47BD271}"/>
              </a:ext>
            </a:extLst>
          </p:cNvPr>
          <p:cNvSpPr>
            <a:spLocks noGrp="1"/>
          </p:cNvSpPr>
          <p:nvPr>
            <p:ph idx="1"/>
          </p:nvPr>
        </p:nvSpPr>
        <p:spPr/>
        <p:txBody>
          <a:bodyPr/>
          <a:lstStyle/>
          <a:p>
            <a:r>
              <a:rPr lang="en-US" dirty="0"/>
              <a:t>It is our aim in St. Mark’s to provide </a:t>
            </a:r>
            <a:r>
              <a:rPr lang="en-GB" dirty="0"/>
              <a:t>a quality learning environment which stimulates and motivates pupils.</a:t>
            </a:r>
          </a:p>
          <a:p>
            <a:endParaRPr lang="en-GB" dirty="0"/>
          </a:p>
          <a:p>
            <a:r>
              <a:rPr lang="en-GB" dirty="0"/>
              <a:t>Play based learning across Primary 1.</a:t>
            </a:r>
          </a:p>
          <a:p>
            <a:endParaRPr lang="en-GB" dirty="0"/>
          </a:p>
          <a:p>
            <a:r>
              <a:rPr lang="en-GB" dirty="0"/>
              <a:t>We have several different areas within our classroom that facilitates learning through play. </a:t>
            </a:r>
          </a:p>
        </p:txBody>
      </p:sp>
      <p:pic>
        <p:nvPicPr>
          <p:cNvPr id="4" name="New Recording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2603" y="825682"/>
            <a:ext cx="1324735" cy="1324735"/>
          </a:xfrm>
          <a:prstGeom prst="rect">
            <a:avLst/>
          </a:prstGeom>
        </p:spPr>
      </p:pic>
    </p:spTree>
    <p:extLst>
      <p:ext uri="{BB962C8B-B14F-4D97-AF65-F5344CB8AC3E}">
        <p14:creationId xmlns:p14="http://schemas.microsoft.com/office/powerpoint/2010/main" val="7245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5448F7C4-1197-447A-BE1B-2FDEC49408A2}"/>
              </a:ext>
            </a:extLst>
          </p:cNvPr>
          <p:cNvSpPr>
            <a:spLocks noGrp="1"/>
          </p:cNvSpPr>
          <p:nvPr>
            <p:ph idx="1"/>
          </p:nvPr>
        </p:nvSpPr>
        <p:spPr/>
        <p:txBody>
          <a:bodyPr/>
          <a:lstStyle/>
          <a:p>
            <a:pPr marL="0" indent="0">
              <a:buNone/>
            </a:pPr>
            <a:endParaRPr lang="en-GB" dirty="0"/>
          </a:p>
        </p:txBody>
      </p:sp>
      <p:pic>
        <p:nvPicPr>
          <p:cNvPr id="13" name="Picture 12" descr="A kitchen with a table in a room&#10;&#10;Description automatically generated">
            <a:extLst>
              <a:ext uri="{FF2B5EF4-FFF2-40B4-BE49-F238E27FC236}">
                <a16:creationId xmlns:a16="http://schemas.microsoft.com/office/drawing/2014/main" id="{77DCE31D-D049-4F69-A4A7-1F6B9AB8793E}"/>
              </a:ext>
            </a:extLst>
          </p:cNvPr>
          <p:cNvPicPr>
            <a:picLocks noChangeAspect="1"/>
          </p:cNvPicPr>
          <p:nvPr/>
        </p:nvPicPr>
        <p:blipFill rotWithShape="1">
          <a:blip r:embed="rId2">
            <a:extLst>
              <a:ext uri="{28A0092B-C50C-407E-A947-70E740481C1C}">
                <a14:useLocalDpi xmlns:a14="http://schemas.microsoft.com/office/drawing/2010/main" val="0"/>
              </a:ext>
            </a:extLst>
          </a:blip>
          <a:srcRect t="19264" r="6631" b="16342"/>
          <a:stretch/>
        </p:blipFill>
        <p:spPr>
          <a:xfrm>
            <a:off x="1119866" y="672209"/>
            <a:ext cx="5930290" cy="5453299"/>
          </a:xfrm>
          <a:prstGeom prst="rect">
            <a:avLst/>
          </a:prstGeom>
        </p:spPr>
      </p:pic>
      <p:pic>
        <p:nvPicPr>
          <p:cNvPr id="15" name="Picture 14" descr="Our class charter.&#10;">
            <a:extLst>
              <a:ext uri="{FF2B5EF4-FFF2-40B4-BE49-F238E27FC236}">
                <a16:creationId xmlns:a16="http://schemas.microsoft.com/office/drawing/2014/main" id="{FB42DDE6-48D8-4591-9034-174021CE2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784" y="473427"/>
            <a:ext cx="4326261" cy="5768347"/>
          </a:xfrm>
          <a:prstGeom prst="rect">
            <a:avLst/>
          </a:prstGeom>
        </p:spPr>
      </p:pic>
    </p:spTree>
    <p:extLst>
      <p:ext uri="{BB962C8B-B14F-4D97-AF65-F5344CB8AC3E}">
        <p14:creationId xmlns:p14="http://schemas.microsoft.com/office/powerpoint/2010/main" val="3085784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D5D94A-8254-4249-9753-5A999BDFADC5}"/>
              </a:ext>
            </a:extLst>
          </p:cNvPr>
          <p:cNvPicPr>
            <a:picLocks noGrp="1" noChangeAspect="1"/>
          </p:cNvPicPr>
          <p:nvPr>
            <p:ph idx="1"/>
          </p:nvPr>
        </p:nvPicPr>
        <p:blipFill rotWithShape="1">
          <a:blip r:embed="rId2"/>
          <a:srcRect r="1240" b="11409"/>
          <a:stretch/>
        </p:blipFill>
        <p:spPr>
          <a:xfrm>
            <a:off x="1441901" y="704777"/>
            <a:ext cx="4550936" cy="5448445"/>
          </a:xfrm>
        </p:spPr>
      </p:pic>
      <p:pic>
        <p:nvPicPr>
          <p:cNvPr id="7" name="Picture 6">
            <a:extLst>
              <a:ext uri="{FF2B5EF4-FFF2-40B4-BE49-F238E27FC236}">
                <a16:creationId xmlns:a16="http://schemas.microsoft.com/office/drawing/2014/main" id="{63B3F6E4-9748-44E3-83C9-B3BF8B2B8181}"/>
              </a:ext>
            </a:extLst>
          </p:cNvPr>
          <p:cNvPicPr>
            <a:picLocks noChangeAspect="1"/>
          </p:cNvPicPr>
          <p:nvPr/>
        </p:nvPicPr>
        <p:blipFill>
          <a:blip r:embed="rId3"/>
          <a:stretch>
            <a:fillRect/>
          </a:stretch>
        </p:blipFill>
        <p:spPr>
          <a:xfrm>
            <a:off x="6433725" y="462322"/>
            <a:ext cx="4682134" cy="6242845"/>
          </a:xfrm>
          <a:prstGeom prst="rect">
            <a:avLst/>
          </a:prstGeom>
        </p:spPr>
      </p:pic>
    </p:spTree>
    <p:extLst>
      <p:ext uri="{BB962C8B-B14F-4D97-AF65-F5344CB8AC3E}">
        <p14:creationId xmlns:p14="http://schemas.microsoft.com/office/powerpoint/2010/main" val="4086238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FA4F0-3BB4-4FF6-9FDC-66159160851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EE6705C-DCE1-4FAC-9455-853D1209C1B6}"/>
              </a:ext>
            </a:extLst>
          </p:cNvPr>
          <p:cNvPicPr>
            <a:picLocks noGrp="1" noChangeAspect="1"/>
          </p:cNvPicPr>
          <p:nvPr>
            <p:ph idx="1"/>
          </p:nvPr>
        </p:nvPicPr>
        <p:blipFill>
          <a:blip r:embed="rId2"/>
          <a:stretch>
            <a:fillRect/>
          </a:stretch>
        </p:blipFill>
        <p:spPr>
          <a:xfrm>
            <a:off x="953584" y="774060"/>
            <a:ext cx="6036236" cy="4529460"/>
          </a:xfrm>
        </p:spPr>
      </p:pic>
      <p:pic>
        <p:nvPicPr>
          <p:cNvPr id="7" name="Picture 6">
            <a:extLst>
              <a:ext uri="{FF2B5EF4-FFF2-40B4-BE49-F238E27FC236}">
                <a16:creationId xmlns:a16="http://schemas.microsoft.com/office/drawing/2014/main" id="{DA1D6FDB-B13B-470C-B5D0-96719D333B19}"/>
              </a:ext>
            </a:extLst>
          </p:cNvPr>
          <p:cNvPicPr>
            <a:picLocks noChangeAspect="1"/>
          </p:cNvPicPr>
          <p:nvPr/>
        </p:nvPicPr>
        <p:blipFill>
          <a:blip r:embed="rId3"/>
          <a:stretch>
            <a:fillRect/>
          </a:stretch>
        </p:blipFill>
        <p:spPr>
          <a:xfrm>
            <a:off x="7213750" y="307577"/>
            <a:ext cx="4682134" cy="6242845"/>
          </a:xfrm>
          <a:prstGeom prst="rect">
            <a:avLst/>
          </a:prstGeom>
        </p:spPr>
      </p:pic>
    </p:spTree>
    <p:extLst>
      <p:ext uri="{BB962C8B-B14F-4D97-AF65-F5344CB8AC3E}">
        <p14:creationId xmlns:p14="http://schemas.microsoft.com/office/powerpoint/2010/main" val="3882015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D6E5E839-040E-4D3E-B50A-8D803DFE4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FFF3F4B4-A2E6-47B5-92FB-37BEEAFA4C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57CA7-7E0F-4A30-9C7E-3550E5B9FD67}"/>
              </a:ext>
            </a:extLst>
          </p:cNvPr>
          <p:cNvSpPr>
            <a:spLocks noGrp="1"/>
          </p:cNvSpPr>
          <p:nvPr>
            <p:ph type="title"/>
          </p:nvPr>
        </p:nvSpPr>
        <p:spPr>
          <a:xfrm>
            <a:off x="640080" y="635508"/>
            <a:ext cx="3354470" cy="5586984"/>
          </a:xfrm>
        </p:spPr>
        <p:txBody>
          <a:bodyPr>
            <a:normAutofit/>
          </a:bodyPr>
          <a:lstStyle/>
          <a:p>
            <a:r>
              <a:rPr lang="en-US" sz="4800" dirty="0">
                <a:solidFill>
                  <a:schemeClr val="tx2"/>
                </a:solidFill>
              </a:rPr>
              <a:t>People Who Work With Primary 1B</a:t>
            </a:r>
            <a:endParaRPr lang="en-GB" sz="4800" dirty="0">
              <a:solidFill>
                <a:schemeClr val="tx2"/>
              </a:solidFill>
            </a:endParaRPr>
          </a:p>
        </p:txBody>
      </p:sp>
      <p:sp>
        <p:nvSpPr>
          <p:cNvPr id="21" name="Rectangle 11">
            <a:extLst>
              <a:ext uri="{FF2B5EF4-FFF2-40B4-BE49-F238E27FC236}">
                <a16:creationId xmlns:a16="http://schemas.microsoft.com/office/drawing/2014/main" id="{1D124D17-3A82-47D5-80C1-F990ABB1E4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962D8D09-724B-42FF-990C-EB40A79DF5F8}"/>
              </a:ext>
            </a:extLst>
          </p:cNvPr>
          <p:cNvSpPr>
            <a:spLocks noGrp="1"/>
          </p:cNvSpPr>
          <p:nvPr>
            <p:ph idx="1"/>
          </p:nvPr>
        </p:nvSpPr>
        <p:spPr>
          <a:xfrm>
            <a:off x="5617804" y="954756"/>
            <a:ext cx="5613283" cy="4853888"/>
          </a:xfrm>
        </p:spPr>
        <p:txBody>
          <a:bodyPr anchor="ctr">
            <a:normAutofit/>
          </a:bodyPr>
          <a:lstStyle/>
          <a:p>
            <a:endParaRPr lang="en-US" sz="2200" dirty="0" smtClean="0">
              <a:solidFill>
                <a:schemeClr val="bg1"/>
              </a:solidFill>
            </a:endParaRPr>
          </a:p>
          <a:p>
            <a:endParaRPr lang="en-US" sz="2200" dirty="0">
              <a:solidFill>
                <a:schemeClr val="bg1"/>
              </a:solidFill>
            </a:endParaRPr>
          </a:p>
          <a:p>
            <a:r>
              <a:rPr lang="en-US" sz="2200" dirty="0" smtClean="0">
                <a:solidFill>
                  <a:schemeClr val="bg1"/>
                </a:solidFill>
              </a:rPr>
              <a:t>Problem </a:t>
            </a:r>
            <a:r>
              <a:rPr lang="en-US" sz="2200" dirty="0">
                <a:solidFill>
                  <a:schemeClr val="bg1"/>
                </a:solidFill>
              </a:rPr>
              <a:t>solving teacher </a:t>
            </a:r>
            <a:endParaRPr lang="en-US" sz="2200" dirty="0" smtClean="0">
              <a:solidFill>
                <a:schemeClr val="bg1"/>
              </a:solidFill>
            </a:endParaRPr>
          </a:p>
          <a:p>
            <a:pPr marL="0" indent="0">
              <a:buNone/>
            </a:pPr>
            <a:r>
              <a:rPr lang="en-US" sz="2200" dirty="0" smtClean="0">
                <a:solidFill>
                  <a:schemeClr val="bg1"/>
                </a:solidFill>
              </a:rPr>
              <a:t>    </a:t>
            </a:r>
            <a:r>
              <a:rPr lang="en-US" sz="2200" dirty="0" err="1">
                <a:solidFill>
                  <a:schemeClr val="bg1"/>
                </a:solidFill>
              </a:rPr>
              <a:t>Mrs</a:t>
            </a:r>
            <a:r>
              <a:rPr lang="en-US" sz="2200" dirty="0">
                <a:solidFill>
                  <a:schemeClr val="bg1"/>
                </a:solidFill>
              </a:rPr>
              <a:t> </a:t>
            </a:r>
            <a:r>
              <a:rPr lang="en-US" sz="2200" dirty="0" smtClean="0">
                <a:solidFill>
                  <a:schemeClr val="bg1"/>
                </a:solidFill>
              </a:rPr>
              <a:t>Stephen</a:t>
            </a:r>
          </a:p>
          <a:p>
            <a:pPr marL="0" indent="0">
              <a:buNone/>
            </a:pPr>
            <a:endParaRPr lang="en-US" sz="2200" dirty="0" smtClean="0">
              <a:solidFill>
                <a:schemeClr val="bg1"/>
              </a:solidFill>
            </a:endParaRPr>
          </a:p>
          <a:p>
            <a:endParaRPr lang="en-US" sz="2200" dirty="0">
              <a:solidFill>
                <a:schemeClr val="bg1"/>
              </a:solidFill>
            </a:endParaRPr>
          </a:p>
          <a:p>
            <a:r>
              <a:rPr lang="en-US" sz="2200" dirty="0" smtClean="0">
                <a:solidFill>
                  <a:schemeClr val="bg1"/>
                </a:solidFill>
              </a:rPr>
              <a:t>Classroom </a:t>
            </a:r>
            <a:r>
              <a:rPr lang="en-US" sz="2200" dirty="0">
                <a:solidFill>
                  <a:schemeClr val="bg1"/>
                </a:solidFill>
              </a:rPr>
              <a:t>Support – </a:t>
            </a:r>
            <a:r>
              <a:rPr lang="en-US" sz="2200" dirty="0" err="1">
                <a:solidFill>
                  <a:schemeClr val="bg1"/>
                </a:solidFill>
              </a:rPr>
              <a:t>Mrs</a:t>
            </a:r>
            <a:r>
              <a:rPr lang="en-US" sz="2200" dirty="0">
                <a:solidFill>
                  <a:schemeClr val="bg1"/>
                </a:solidFill>
              </a:rPr>
              <a:t> Muscat </a:t>
            </a:r>
            <a:endParaRPr lang="en-US" sz="2200" dirty="0" smtClean="0">
              <a:solidFill>
                <a:schemeClr val="bg1"/>
              </a:solidFill>
            </a:endParaRPr>
          </a:p>
          <a:p>
            <a:endParaRPr lang="en-US" sz="2200" dirty="0" smtClean="0">
              <a:solidFill>
                <a:schemeClr val="bg1"/>
              </a:solidFill>
            </a:endParaRPr>
          </a:p>
          <a:p>
            <a:endParaRPr lang="en-US" sz="2200" dirty="0" smtClean="0">
              <a:solidFill>
                <a:schemeClr val="bg1"/>
              </a:solidFill>
            </a:endParaRPr>
          </a:p>
          <a:p>
            <a:endParaRPr lang="en-US" sz="2200" dirty="0">
              <a:solidFill>
                <a:schemeClr val="bg1"/>
              </a:solidFill>
            </a:endParaRPr>
          </a:p>
          <a:p>
            <a:endParaRPr lang="en-US" sz="2200" dirty="0" smtClean="0">
              <a:solidFill>
                <a:schemeClr val="bg1"/>
              </a:solidFill>
            </a:endParaRPr>
          </a:p>
        </p:txBody>
      </p:sp>
      <p:sp>
        <p:nvSpPr>
          <p:cNvPr id="23" name="Rectangle 13">
            <a:extLst>
              <a:ext uri="{FF2B5EF4-FFF2-40B4-BE49-F238E27FC236}">
                <a16:creationId xmlns:a16="http://schemas.microsoft.com/office/drawing/2014/main" id="{AB4A78C8-C0E0-45DA-BC2C-2C8D4153BD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7032" y="789148"/>
            <a:ext cx="1922951" cy="25549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122" y="4048501"/>
            <a:ext cx="1905000" cy="2381250"/>
          </a:xfrm>
          <a:prstGeom prst="rect">
            <a:avLst/>
          </a:prstGeom>
        </p:spPr>
      </p:pic>
    </p:spTree>
    <p:extLst>
      <p:ext uri="{BB962C8B-B14F-4D97-AF65-F5344CB8AC3E}">
        <p14:creationId xmlns:p14="http://schemas.microsoft.com/office/powerpoint/2010/main" val="577408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665018"/>
            <a:ext cx="9601196" cy="5210850"/>
          </a:xfrm>
        </p:spPr>
        <p:txBody>
          <a:bodyPr/>
          <a:lstStyle/>
          <a:p>
            <a:r>
              <a:rPr lang="en-GB" dirty="0"/>
              <a:t>Art Teacher – Mrs </a:t>
            </a:r>
            <a:r>
              <a:rPr lang="en-GB" dirty="0"/>
              <a:t>McIntyre               </a:t>
            </a:r>
            <a:r>
              <a:rPr lang="en-GB" dirty="0" smtClean="0"/>
              <a:t>Primary </a:t>
            </a:r>
            <a:r>
              <a:rPr lang="en-GB" dirty="0"/>
              <a:t>1a Teacher – Miss B McFlynn </a:t>
            </a:r>
          </a:p>
          <a:p>
            <a:endParaRPr lang="en-GB" dirty="0" smtClean="0"/>
          </a:p>
          <a:p>
            <a:endParaRPr lang="en-GB" dirty="0"/>
          </a:p>
          <a:p>
            <a:endParaRPr lang="en-GB" dirty="0"/>
          </a:p>
          <a:p>
            <a:endParaRPr lang="en-GB" dirty="0" smtClean="0"/>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234" y="1583333"/>
            <a:ext cx="2969721" cy="37121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937" y="1583334"/>
            <a:ext cx="2675713" cy="3853189"/>
          </a:xfrm>
          <a:prstGeom prst="rect">
            <a:avLst/>
          </a:prstGeom>
        </p:spPr>
      </p:pic>
    </p:spTree>
    <p:extLst>
      <p:ext uri="{BB962C8B-B14F-4D97-AF65-F5344CB8AC3E}">
        <p14:creationId xmlns:p14="http://schemas.microsoft.com/office/powerpoint/2010/main" val="30248228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632</Words>
  <Application>Microsoft Office PowerPoint</Application>
  <PresentationFormat>Widescreen</PresentationFormat>
  <Paragraphs>87</Paragraphs>
  <Slides>23</Slides>
  <Notes>0</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Chalkboard</vt:lpstr>
      <vt:lpstr>Garamond</vt:lpstr>
      <vt:lpstr>Times New Roman</vt:lpstr>
      <vt:lpstr>Organic</vt:lpstr>
      <vt:lpstr>Office Theme</vt:lpstr>
      <vt:lpstr>Primary 1b  Open afternoon</vt:lpstr>
      <vt:lpstr>Introduction </vt:lpstr>
      <vt:lpstr>About the Teacher / Year Ahead </vt:lpstr>
      <vt:lpstr>The Classroom </vt:lpstr>
      <vt:lpstr>PowerPoint Presentation</vt:lpstr>
      <vt:lpstr>PowerPoint Presentation</vt:lpstr>
      <vt:lpstr>PowerPoint Presentation</vt:lpstr>
      <vt:lpstr>People Who Work With Primary 1B</vt:lpstr>
      <vt:lpstr>PowerPoint Presentation</vt:lpstr>
      <vt:lpstr>PowerPoint Presentation</vt:lpstr>
      <vt:lpstr>The Curriculum</vt:lpstr>
      <vt:lpstr>Literacy </vt:lpstr>
      <vt:lpstr>Numeracy </vt:lpstr>
      <vt:lpstr>Health &amp; Wellbeing </vt:lpstr>
      <vt:lpstr>Religious Education </vt:lpstr>
      <vt:lpstr>Outdoor Learning </vt:lpstr>
      <vt:lpstr>Home Learning</vt:lpstr>
      <vt:lpstr>This will allow your child to log into the ‘Seesaw Class App’ and complete home learning tasks. </vt:lpstr>
      <vt:lpstr>PowerPoint Presentation</vt:lpstr>
      <vt:lpstr>Your child will bring a letter like this home today. It will explain how to access the ‘Seesaw Family App’</vt:lpstr>
      <vt:lpstr>Additional Information</vt:lpstr>
      <vt:lpstr>St Mark’s Parent Partnership</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1b  Open afternoon</dc:title>
  <dc:creator>Leanne McAlpine</dc:creator>
  <cp:lastModifiedBy>Miss McAlpine</cp:lastModifiedBy>
  <cp:revision>34</cp:revision>
  <dcterms:created xsi:type="dcterms:W3CDTF">2020-08-30T19:44:38Z</dcterms:created>
  <dcterms:modified xsi:type="dcterms:W3CDTF">2020-09-01T13:42:34Z</dcterms:modified>
</cp:coreProperties>
</file>