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0693400" cy="7556500"/>
  <p:notesSz cx="6858000" cy="9144000"/>
  <p:embeddedFontLst>
    <p:embeddedFont>
      <p:font typeface="Playpen Sans" panose="020B0604020202020204" charset="0"/>
      <p:regular r:id="rId3"/>
    </p:embeddedFont>
    <p:embeddedFont>
      <p:font typeface="Calibri" panose="020F0502020204030204" pitchFamily="34" charset="0"/>
      <p:regular r:id="rId4"/>
      <p:bold r:id="rId5"/>
      <p:italic r:id="rId6"/>
      <p:boldItalic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7" d="100"/>
          <a:sy n="77"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444878" y="5510402"/>
            <a:ext cx="1498197" cy="1392048"/>
          </a:xfrm>
          <a:prstGeom prst="rect">
            <a:avLst/>
          </a:prstGeom>
        </p:spPr>
      </p:pic>
      <p:sp>
        <p:nvSpPr>
          <p:cNvPr id="2" name="Freeform 2"/>
          <p:cNvSpPr/>
          <p:nvPr/>
        </p:nvSpPr>
        <p:spPr>
          <a:xfrm>
            <a:off x="424402" y="128948"/>
            <a:ext cx="9474304" cy="7236000"/>
          </a:xfrm>
          <a:custGeom>
            <a:avLst/>
            <a:gdLst/>
            <a:ahLst/>
            <a:cxnLst/>
            <a:rect l="l" t="t" r="r" b="b"/>
            <a:pathLst>
              <a:path w="9474304" h="7236000">
                <a:moveTo>
                  <a:pt x="0" y="0"/>
                </a:moveTo>
                <a:lnTo>
                  <a:pt x="9474304" y="0"/>
                </a:lnTo>
                <a:lnTo>
                  <a:pt x="9474304" y="7236000"/>
                </a:lnTo>
                <a:lnTo>
                  <a:pt x="0" y="72360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4665875" y="3374645"/>
            <a:ext cx="921888" cy="946581"/>
          </a:xfrm>
          <a:custGeom>
            <a:avLst/>
            <a:gdLst/>
            <a:ahLst/>
            <a:cxnLst/>
            <a:rect l="l" t="t" r="r" b="b"/>
            <a:pathLst>
              <a:path w="921888" h="946581">
                <a:moveTo>
                  <a:pt x="0" y="0"/>
                </a:moveTo>
                <a:lnTo>
                  <a:pt x="921888" y="0"/>
                </a:lnTo>
                <a:lnTo>
                  <a:pt x="921888" y="946582"/>
                </a:lnTo>
                <a:lnTo>
                  <a:pt x="0" y="946582"/>
                </a:lnTo>
                <a:lnTo>
                  <a:pt x="0" y="0"/>
                </a:lnTo>
                <a:close/>
              </a:path>
            </a:pathLst>
          </a:custGeom>
          <a:blipFill>
            <a:blip r:embed="rId5"/>
            <a:stretch>
              <a:fillRect/>
            </a:stretch>
          </a:blipFill>
        </p:spPr>
      </p:sp>
      <p:sp>
        <p:nvSpPr>
          <p:cNvPr id="4" name="TextBox 4"/>
          <p:cNvSpPr txBox="1"/>
          <p:nvPr/>
        </p:nvSpPr>
        <p:spPr>
          <a:xfrm>
            <a:off x="756000" y="313249"/>
            <a:ext cx="2841779" cy="3231654"/>
          </a:xfrm>
          <a:prstGeom prst="rect">
            <a:avLst/>
          </a:prstGeom>
        </p:spPr>
        <p:txBody>
          <a:bodyPr wrap="square" lIns="0" tIns="0" rIns="0" bIns="0" rtlCol="0" anchor="t">
            <a:spAutoFit/>
          </a:bodyPr>
          <a:lstStyle/>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We used books and signs in different languages so everyone felt included and we loved sharing words from home.</a:t>
            </a:r>
          </a:p>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Our teachers kept checking how we got on in </a:t>
            </a:r>
            <a:r>
              <a:rPr lang="en-US" sz="1000" spc="8" dirty="0" err="1">
                <a:solidFill>
                  <a:srgbClr val="000000"/>
                </a:solidFill>
                <a:latin typeface="Playpen Sans"/>
                <a:ea typeface="Playpen Sans"/>
                <a:cs typeface="Playpen Sans"/>
                <a:sym typeface="Playpen Sans"/>
              </a:rPr>
              <a:t>maths</a:t>
            </a:r>
            <a:r>
              <a:rPr lang="en-US" sz="1000" spc="8" dirty="0">
                <a:solidFill>
                  <a:srgbClr val="000000"/>
                </a:solidFill>
                <a:latin typeface="Playpen Sans"/>
                <a:ea typeface="Playpen Sans"/>
                <a:cs typeface="Playpen Sans"/>
                <a:sym typeface="Playpen Sans"/>
              </a:rPr>
              <a:t> to make sure the work was not too easy or too hard and they gave us the right help so we could all keep getting better.</a:t>
            </a:r>
          </a:p>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We learned about friendships, families and growing up in a safe and respectful way and P7 children helped shape the lessons so they felt real and useful for us.</a:t>
            </a:r>
          </a:p>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When we moved to our new class, we got to meet our teacher, see our classroom and even write letters, which helped us feel ready, less worried and more excited about starting a new stage</a:t>
            </a:r>
            <a:r>
              <a:rPr lang="en-US" sz="805" spc="8" dirty="0">
                <a:solidFill>
                  <a:srgbClr val="000000"/>
                </a:solidFill>
                <a:latin typeface="Playpen Sans"/>
                <a:ea typeface="Playpen Sans"/>
                <a:cs typeface="Playpen Sans"/>
                <a:sym typeface="Playpen Sans"/>
              </a:rPr>
              <a:t>.</a:t>
            </a:r>
          </a:p>
        </p:txBody>
      </p:sp>
      <p:sp>
        <p:nvSpPr>
          <p:cNvPr id="5" name="TextBox 5"/>
          <p:cNvSpPr txBox="1"/>
          <p:nvPr/>
        </p:nvSpPr>
        <p:spPr>
          <a:xfrm>
            <a:off x="6661671" y="313249"/>
            <a:ext cx="2843261" cy="3231654"/>
          </a:xfrm>
          <a:prstGeom prst="rect">
            <a:avLst/>
          </a:prstGeom>
        </p:spPr>
        <p:txBody>
          <a:bodyPr wrap="square" lIns="0" tIns="0" rIns="0" bIns="0" rtlCol="0" anchor="t">
            <a:spAutoFit/>
          </a:bodyPr>
          <a:lstStyle/>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Some children learned life skills like shopping, cooking and keeping safe and teachers understood how we learned best so we felt proud and more independent.</a:t>
            </a:r>
          </a:p>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We learned about the Zones of Regulation so we could learn how to understand our feelings, manage tricky emotions and look after each other.</a:t>
            </a:r>
          </a:p>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Our teachers used the Circle Framework to help make our classrooms fair and welcoming for everyone and they listened to our suggestions so we felt included and ready to learn.</a:t>
            </a:r>
          </a:p>
          <a:p>
            <a:pPr marL="173959" lvl="1" indent="-86979" algn="just">
              <a:lnSpc>
                <a:spcPts val="1418"/>
              </a:lnSpc>
              <a:buFont typeface="Arial"/>
              <a:buChar char="•"/>
            </a:pPr>
            <a:r>
              <a:rPr lang="en-US" sz="1000" spc="8" dirty="0">
                <a:solidFill>
                  <a:srgbClr val="000000"/>
                </a:solidFill>
                <a:latin typeface="Playpen Sans"/>
                <a:ea typeface="Playpen Sans"/>
                <a:cs typeface="Playpen Sans"/>
                <a:sym typeface="Playpen Sans"/>
              </a:rPr>
              <a:t>Our </a:t>
            </a:r>
            <a:r>
              <a:rPr lang="en-US" sz="1000" spc="8" dirty="0" smtClean="0">
                <a:solidFill>
                  <a:srgbClr val="000000"/>
                </a:solidFill>
                <a:latin typeface="Playpen Sans"/>
                <a:ea typeface="Playpen Sans"/>
                <a:cs typeface="Playpen Sans"/>
                <a:sym typeface="Playpen Sans"/>
              </a:rPr>
              <a:t>school and nursery </a:t>
            </a:r>
            <a:r>
              <a:rPr lang="en-US" sz="1000" spc="8" dirty="0">
                <a:solidFill>
                  <a:srgbClr val="000000"/>
                </a:solidFill>
                <a:latin typeface="Playpen Sans"/>
                <a:ea typeface="Playpen Sans"/>
                <a:cs typeface="Playpen Sans"/>
                <a:sym typeface="Playpen Sans"/>
              </a:rPr>
              <a:t>worked hard to make sure everyone felt safe and respected. We learned about fairness, kindness and diversity and we know what to do if someone is treated unfairly.</a:t>
            </a:r>
          </a:p>
        </p:txBody>
      </p:sp>
      <p:sp>
        <p:nvSpPr>
          <p:cNvPr id="6" name="TextBox 6"/>
          <p:cNvSpPr txBox="1"/>
          <p:nvPr/>
        </p:nvSpPr>
        <p:spPr>
          <a:xfrm>
            <a:off x="6730652" y="4006042"/>
            <a:ext cx="3035648" cy="3334246"/>
          </a:xfrm>
          <a:prstGeom prst="rect">
            <a:avLst/>
          </a:prstGeom>
        </p:spPr>
        <p:txBody>
          <a:bodyPr wrap="square" lIns="0" tIns="0" rIns="0" bIns="0" rtlCol="0" anchor="t">
            <a:spAutoFit/>
          </a:bodyPr>
          <a:lstStyle/>
          <a:p>
            <a:pPr marL="153486" lvl="1" indent="-76743">
              <a:lnSpc>
                <a:spcPts val="1251"/>
              </a:lnSpc>
              <a:buFont typeface="Arial"/>
              <a:buChar char="•"/>
            </a:pPr>
            <a:r>
              <a:rPr lang="en-US" sz="1000" spc="7" dirty="0">
                <a:solidFill>
                  <a:srgbClr val="000000"/>
                </a:solidFill>
                <a:latin typeface="Playpen Sans"/>
                <a:ea typeface="Playpen Sans"/>
                <a:cs typeface="Playpen Sans"/>
                <a:sym typeface="Playpen Sans"/>
              </a:rPr>
              <a:t>Teachers, parents / </a:t>
            </a:r>
            <a:r>
              <a:rPr lang="en-US" sz="1000" spc="7" dirty="0" err="1">
                <a:solidFill>
                  <a:srgbClr val="000000"/>
                </a:solidFill>
                <a:latin typeface="Playpen Sans"/>
                <a:ea typeface="Playpen Sans"/>
                <a:cs typeface="Playpen Sans"/>
                <a:sym typeface="Playpen Sans"/>
              </a:rPr>
              <a:t>carers</a:t>
            </a:r>
            <a:r>
              <a:rPr lang="en-US" sz="1000" spc="7" dirty="0">
                <a:solidFill>
                  <a:srgbClr val="000000"/>
                </a:solidFill>
                <a:latin typeface="Playpen Sans"/>
                <a:ea typeface="Playpen Sans"/>
                <a:cs typeface="Playpen Sans"/>
                <a:sym typeface="Playpen Sans"/>
              </a:rPr>
              <a:t> and children worked together to </a:t>
            </a:r>
            <a:r>
              <a:rPr lang="en-US" sz="1000" spc="7" dirty="0" smtClean="0">
                <a:solidFill>
                  <a:srgbClr val="000000"/>
                </a:solidFill>
                <a:latin typeface="Playpen Sans"/>
                <a:ea typeface="Playpen Sans"/>
                <a:cs typeface="Playpen Sans"/>
                <a:sym typeface="Playpen Sans"/>
              </a:rPr>
              <a:t>write </a:t>
            </a:r>
            <a:r>
              <a:rPr lang="en-US" sz="1000" spc="7" dirty="0">
                <a:solidFill>
                  <a:srgbClr val="000000"/>
                </a:solidFill>
                <a:latin typeface="Playpen Sans"/>
                <a:ea typeface="Playpen Sans"/>
                <a:cs typeface="Playpen Sans"/>
                <a:sym typeface="Playpen Sans"/>
              </a:rPr>
              <a:t>Wellbeing </a:t>
            </a:r>
            <a:r>
              <a:rPr lang="en-US" sz="1000" spc="7" dirty="0" smtClean="0">
                <a:solidFill>
                  <a:srgbClr val="000000"/>
                </a:solidFill>
                <a:latin typeface="Playpen Sans"/>
                <a:ea typeface="Playpen Sans"/>
                <a:cs typeface="Playpen Sans"/>
                <a:sym typeface="Playpen Sans"/>
              </a:rPr>
              <a:t>Plans and </a:t>
            </a:r>
            <a:r>
              <a:rPr lang="en-US" sz="1000" spc="7" dirty="0">
                <a:solidFill>
                  <a:srgbClr val="000000"/>
                </a:solidFill>
                <a:latin typeface="Playpen Sans"/>
                <a:ea typeface="Playpen Sans"/>
                <a:cs typeface="Playpen Sans"/>
                <a:sym typeface="Playpen Sans"/>
              </a:rPr>
              <a:t>Universal Passports, offering extra support for those who needed it.</a:t>
            </a:r>
          </a:p>
          <a:p>
            <a:pPr marL="153486" lvl="1" indent="-76743">
              <a:lnSpc>
                <a:spcPts val="1251"/>
              </a:lnSpc>
              <a:buFont typeface="Arial"/>
              <a:buChar char="•"/>
            </a:pPr>
            <a:r>
              <a:rPr lang="en-US" sz="1000" spc="7" dirty="0">
                <a:solidFill>
                  <a:srgbClr val="000000"/>
                </a:solidFill>
                <a:latin typeface="Playpen Sans"/>
                <a:ea typeface="Playpen Sans"/>
                <a:cs typeface="Playpen Sans"/>
                <a:sym typeface="Playpen Sans"/>
              </a:rPr>
              <a:t>Special reading and learning support </a:t>
            </a:r>
            <a:r>
              <a:rPr lang="en-US" sz="1000" spc="7" dirty="0" err="1">
                <a:solidFill>
                  <a:srgbClr val="000000"/>
                </a:solidFill>
                <a:latin typeface="Playpen Sans"/>
                <a:ea typeface="Playpen Sans"/>
                <a:cs typeface="Playpen Sans"/>
                <a:sym typeface="Playpen Sans"/>
              </a:rPr>
              <a:t>programmes</a:t>
            </a:r>
            <a:r>
              <a:rPr lang="en-US" sz="1000" spc="7" dirty="0">
                <a:solidFill>
                  <a:srgbClr val="000000"/>
                </a:solidFill>
                <a:latin typeface="Playpen Sans"/>
                <a:ea typeface="Playpen Sans"/>
                <a:cs typeface="Playpen Sans"/>
                <a:sym typeface="Playpen Sans"/>
              </a:rPr>
              <a:t> like SNIP and Together Better Readers helped lots of children to become more confident when reading and understanding stories and parents/</a:t>
            </a:r>
            <a:r>
              <a:rPr lang="en-US" sz="1000" spc="7" dirty="0" err="1">
                <a:solidFill>
                  <a:srgbClr val="000000"/>
                </a:solidFill>
                <a:latin typeface="Playpen Sans"/>
                <a:ea typeface="Playpen Sans"/>
                <a:cs typeface="Playpen Sans"/>
                <a:sym typeface="Playpen Sans"/>
              </a:rPr>
              <a:t>carers</a:t>
            </a:r>
            <a:r>
              <a:rPr lang="en-US" sz="1000" spc="7" dirty="0">
                <a:solidFill>
                  <a:srgbClr val="000000"/>
                </a:solidFill>
                <a:latin typeface="Playpen Sans"/>
                <a:ea typeface="Playpen Sans"/>
                <a:cs typeface="Playpen Sans"/>
                <a:sym typeface="Playpen Sans"/>
              </a:rPr>
              <a:t> said these supports really helped.</a:t>
            </a:r>
          </a:p>
          <a:p>
            <a:pPr marL="153486" lvl="1" indent="-76743">
              <a:lnSpc>
                <a:spcPts val="1251"/>
              </a:lnSpc>
              <a:buFont typeface="Arial"/>
              <a:buChar char="•"/>
            </a:pPr>
            <a:r>
              <a:rPr lang="en-US" sz="1000" spc="7" dirty="0">
                <a:solidFill>
                  <a:srgbClr val="000000"/>
                </a:solidFill>
                <a:latin typeface="Playpen Sans"/>
                <a:ea typeface="Playpen Sans"/>
                <a:cs typeface="Playpen Sans"/>
                <a:sym typeface="Playpen Sans"/>
              </a:rPr>
              <a:t>We got better at learning French because </a:t>
            </a:r>
            <a:r>
              <a:rPr lang="en-US" sz="1000" spc="7" smtClean="0">
                <a:solidFill>
                  <a:srgbClr val="000000"/>
                </a:solidFill>
                <a:latin typeface="Playpen Sans"/>
                <a:ea typeface="Playpen Sans"/>
                <a:cs typeface="Playpen Sans"/>
                <a:sym typeface="Playpen Sans"/>
              </a:rPr>
              <a:t>nursery and teachers </a:t>
            </a:r>
            <a:r>
              <a:rPr lang="en-US" sz="1000" spc="7" dirty="0">
                <a:solidFill>
                  <a:srgbClr val="000000"/>
                </a:solidFill>
                <a:latin typeface="Playpen Sans"/>
                <a:ea typeface="Playpen Sans"/>
                <a:cs typeface="Playpen Sans"/>
                <a:sym typeface="Playpen Sans"/>
              </a:rPr>
              <a:t>worked together, used new resources and planned fun lessons. This helped us to get better at speaking and understanding French.</a:t>
            </a:r>
          </a:p>
          <a:p>
            <a:pPr marL="153486" lvl="1" indent="-76743">
              <a:lnSpc>
                <a:spcPts val="1251"/>
              </a:lnSpc>
              <a:buFont typeface="Arial"/>
              <a:buChar char="•"/>
            </a:pPr>
            <a:r>
              <a:rPr lang="en-US" sz="1000" spc="7" dirty="0">
                <a:solidFill>
                  <a:srgbClr val="000000"/>
                </a:solidFill>
                <a:latin typeface="Playpen Sans"/>
                <a:ea typeface="Playpen Sans"/>
                <a:cs typeface="Playpen Sans"/>
                <a:sym typeface="Playpen Sans"/>
              </a:rPr>
              <a:t>Our school and nursery won lots of awards. We were awarded the We Make Music Gold Award, the Eco Schools Award, the Sport and Physical Activity Award and the </a:t>
            </a:r>
            <a:endParaRPr lang="en-US" sz="1000" spc="7" dirty="0" smtClean="0">
              <a:solidFill>
                <a:srgbClr val="000000"/>
              </a:solidFill>
              <a:latin typeface="Playpen Sans"/>
              <a:ea typeface="Playpen Sans"/>
              <a:cs typeface="Playpen Sans"/>
              <a:sym typeface="Playpen Sans"/>
            </a:endParaRPr>
          </a:p>
          <a:p>
            <a:pPr marL="76743" lvl="1">
              <a:lnSpc>
                <a:spcPts val="1251"/>
              </a:lnSpc>
            </a:pPr>
            <a:r>
              <a:rPr lang="en-US" sz="1000" spc="7" dirty="0">
                <a:solidFill>
                  <a:srgbClr val="000000"/>
                </a:solidFill>
                <a:latin typeface="Playpen Sans"/>
                <a:ea typeface="Playpen Sans"/>
                <a:cs typeface="Playpen Sans"/>
                <a:sym typeface="Playpen Sans"/>
              </a:rPr>
              <a:t> </a:t>
            </a:r>
            <a:r>
              <a:rPr lang="en-US" sz="1000" spc="7" dirty="0" smtClean="0">
                <a:solidFill>
                  <a:srgbClr val="000000"/>
                </a:solidFill>
                <a:latin typeface="Playpen Sans"/>
                <a:ea typeface="Playpen Sans"/>
                <a:cs typeface="Playpen Sans"/>
                <a:sym typeface="Playpen Sans"/>
              </a:rPr>
              <a:t>Digital </a:t>
            </a:r>
            <a:r>
              <a:rPr lang="en-US" sz="1000" spc="7" dirty="0">
                <a:solidFill>
                  <a:srgbClr val="000000"/>
                </a:solidFill>
                <a:latin typeface="Playpen Sans"/>
                <a:ea typeface="Playpen Sans"/>
                <a:cs typeface="Playpen Sans"/>
                <a:sym typeface="Playpen Sans"/>
              </a:rPr>
              <a:t>Wellbeing Award.</a:t>
            </a:r>
          </a:p>
        </p:txBody>
      </p:sp>
      <p:sp>
        <p:nvSpPr>
          <p:cNvPr id="7" name="TextBox 7"/>
          <p:cNvSpPr txBox="1"/>
          <p:nvPr/>
        </p:nvSpPr>
        <p:spPr>
          <a:xfrm>
            <a:off x="740808" y="4064296"/>
            <a:ext cx="2797676" cy="3231654"/>
          </a:xfrm>
          <a:prstGeom prst="rect">
            <a:avLst/>
          </a:prstGeom>
        </p:spPr>
        <p:txBody>
          <a:bodyPr wrap="square" lIns="0" tIns="0" rIns="0" bIns="0" rtlCol="0" anchor="t">
            <a:spAutoFit/>
          </a:bodyPr>
          <a:lstStyle/>
          <a:p>
            <a:pPr marL="150645" lvl="1" indent="-75322" algn="just">
              <a:lnSpc>
                <a:spcPts val="1228"/>
              </a:lnSpc>
              <a:buFont typeface="Arial"/>
              <a:buChar char="•"/>
            </a:pPr>
            <a:r>
              <a:rPr lang="en-US" sz="900" spc="7" dirty="0">
                <a:solidFill>
                  <a:srgbClr val="000000"/>
                </a:solidFill>
                <a:latin typeface="Playpen Sans"/>
                <a:ea typeface="Playpen Sans"/>
                <a:cs typeface="Playpen Sans"/>
                <a:sym typeface="Playpen Sans"/>
              </a:rPr>
              <a:t>We were awarded the Keeping the Promise </a:t>
            </a:r>
            <a:r>
              <a:rPr lang="en-US" sz="900" spc="7" dirty="0" smtClean="0">
                <a:solidFill>
                  <a:srgbClr val="000000"/>
                </a:solidFill>
                <a:latin typeface="Playpen Sans"/>
                <a:ea typeface="Playpen Sans"/>
                <a:cs typeface="Playpen Sans"/>
                <a:sym typeface="Playpen Sans"/>
              </a:rPr>
              <a:t>Award </a:t>
            </a:r>
            <a:r>
              <a:rPr lang="en-US" sz="900" spc="7" dirty="0">
                <a:solidFill>
                  <a:srgbClr val="000000"/>
                </a:solidFill>
                <a:latin typeface="Playpen Sans"/>
                <a:ea typeface="Playpen Sans"/>
                <a:cs typeface="Playpen Sans"/>
                <a:sym typeface="Playpen Sans"/>
              </a:rPr>
              <a:t>because our school and nursery made sure every child felt cared for, safe and respected. Pupils’ attendance was better and teachers </a:t>
            </a:r>
            <a:r>
              <a:rPr lang="en-US" sz="900" spc="7" dirty="0" smtClean="0">
                <a:solidFill>
                  <a:srgbClr val="000000"/>
                </a:solidFill>
                <a:latin typeface="Playpen Sans"/>
                <a:ea typeface="Playpen Sans"/>
                <a:cs typeface="Playpen Sans"/>
                <a:sym typeface="Playpen Sans"/>
              </a:rPr>
              <a:t>saw increased </a:t>
            </a:r>
            <a:r>
              <a:rPr lang="en-US" sz="900" spc="7" dirty="0">
                <a:solidFill>
                  <a:srgbClr val="000000"/>
                </a:solidFill>
                <a:latin typeface="Playpen Sans"/>
                <a:ea typeface="Playpen Sans"/>
                <a:cs typeface="Playpen Sans"/>
                <a:sym typeface="Playpen Sans"/>
              </a:rPr>
              <a:t>engagement and participation.</a:t>
            </a:r>
          </a:p>
          <a:p>
            <a:pPr marL="150645" lvl="1" indent="-75322" algn="just">
              <a:lnSpc>
                <a:spcPts val="1228"/>
              </a:lnSpc>
              <a:buFont typeface="Arial"/>
              <a:buChar char="•"/>
            </a:pPr>
            <a:r>
              <a:rPr lang="en-US" sz="900" spc="7" dirty="0">
                <a:solidFill>
                  <a:srgbClr val="000000"/>
                </a:solidFill>
                <a:latin typeface="Playpen Sans"/>
                <a:ea typeface="Playpen Sans"/>
                <a:cs typeface="Playpen Sans"/>
                <a:sym typeface="Playpen Sans"/>
              </a:rPr>
              <a:t>In nursery, we used Froebel ideas like learning through real activities. We made our own bread, which helped us </a:t>
            </a:r>
            <a:r>
              <a:rPr lang="en-US" sz="900" spc="7" dirty="0" err="1">
                <a:solidFill>
                  <a:srgbClr val="000000"/>
                </a:solidFill>
                <a:latin typeface="Playpen Sans"/>
                <a:ea typeface="Playpen Sans"/>
                <a:cs typeface="Playpen Sans"/>
                <a:sym typeface="Playpen Sans"/>
              </a:rPr>
              <a:t>practise</a:t>
            </a:r>
            <a:r>
              <a:rPr lang="en-US" sz="900" spc="7" dirty="0">
                <a:solidFill>
                  <a:srgbClr val="000000"/>
                </a:solidFill>
                <a:latin typeface="Playpen Sans"/>
                <a:ea typeface="Playpen Sans"/>
                <a:cs typeface="Playpen Sans"/>
                <a:sym typeface="Playpen Sans"/>
              </a:rPr>
              <a:t> </a:t>
            </a:r>
            <a:r>
              <a:rPr lang="en-US" sz="900" spc="7" dirty="0" err="1">
                <a:solidFill>
                  <a:srgbClr val="000000"/>
                </a:solidFill>
                <a:latin typeface="Playpen Sans"/>
                <a:ea typeface="Playpen Sans"/>
                <a:cs typeface="Playpen Sans"/>
                <a:sym typeface="Playpen Sans"/>
              </a:rPr>
              <a:t>maths</a:t>
            </a:r>
            <a:r>
              <a:rPr lang="en-US" sz="900" spc="7" dirty="0">
                <a:solidFill>
                  <a:srgbClr val="000000"/>
                </a:solidFill>
                <a:latin typeface="Playpen Sans"/>
                <a:ea typeface="Playpen Sans"/>
                <a:cs typeface="Playpen Sans"/>
                <a:sym typeface="Playpen Sans"/>
              </a:rPr>
              <a:t>, follow </a:t>
            </a:r>
            <a:r>
              <a:rPr lang="en-US" sz="900" spc="7" dirty="0" smtClean="0">
                <a:solidFill>
                  <a:srgbClr val="000000"/>
                </a:solidFill>
                <a:latin typeface="Playpen Sans"/>
                <a:ea typeface="Playpen Sans"/>
                <a:cs typeface="Playpen Sans"/>
                <a:sym typeface="Playpen Sans"/>
              </a:rPr>
              <a:t>instructions, work together and </a:t>
            </a:r>
            <a:r>
              <a:rPr lang="en-US" sz="900" spc="7" dirty="0">
                <a:solidFill>
                  <a:srgbClr val="000000"/>
                </a:solidFill>
                <a:latin typeface="Playpen Sans"/>
                <a:ea typeface="Playpen Sans"/>
                <a:cs typeface="Playpen Sans"/>
                <a:sym typeface="Playpen Sans"/>
              </a:rPr>
              <a:t>feel proud of what we made.</a:t>
            </a:r>
          </a:p>
          <a:p>
            <a:pPr marL="150645" lvl="1" indent="-75322" algn="just">
              <a:lnSpc>
                <a:spcPts val="1228"/>
              </a:lnSpc>
              <a:buFont typeface="Arial"/>
              <a:buChar char="•"/>
            </a:pPr>
            <a:r>
              <a:rPr lang="en-US" sz="900" spc="7" dirty="0">
                <a:solidFill>
                  <a:srgbClr val="000000"/>
                </a:solidFill>
                <a:latin typeface="Playpen Sans"/>
                <a:ea typeface="Playpen Sans"/>
                <a:cs typeface="Playpen Sans"/>
                <a:sym typeface="Playpen Sans"/>
              </a:rPr>
              <a:t>We looked after our school and nursery gardens with help from our </a:t>
            </a:r>
            <a:r>
              <a:rPr lang="en-US" sz="900" spc="7" dirty="0" smtClean="0">
                <a:solidFill>
                  <a:srgbClr val="000000"/>
                </a:solidFill>
                <a:latin typeface="Playpen Sans"/>
                <a:ea typeface="Playpen Sans"/>
                <a:cs typeface="Playpen Sans"/>
                <a:sym typeface="Playpen Sans"/>
              </a:rPr>
              <a:t>parents / </a:t>
            </a:r>
            <a:r>
              <a:rPr lang="en-US" sz="900" spc="7" dirty="0" err="1" smtClean="0">
                <a:solidFill>
                  <a:srgbClr val="000000"/>
                </a:solidFill>
                <a:latin typeface="Playpen Sans"/>
                <a:ea typeface="Playpen Sans"/>
                <a:cs typeface="Playpen Sans"/>
                <a:sym typeface="Playpen Sans"/>
              </a:rPr>
              <a:t>carers</a:t>
            </a:r>
            <a:r>
              <a:rPr lang="en-US" sz="900" spc="7" dirty="0">
                <a:solidFill>
                  <a:srgbClr val="000000"/>
                </a:solidFill>
                <a:latin typeface="Playpen Sans"/>
                <a:ea typeface="Playpen Sans"/>
                <a:cs typeface="Playpen Sans"/>
                <a:sym typeface="Playpen Sans"/>
              </a:rPr>
              <a:t>, which made learning outside fun. We grew food, learned where it came from and enjoyed looking after our school and nursery environments.</a:t>
            </a:r>
          </a:p>
          <a:p>
            <a:pPr marL="150645" lvl="1" indent="-75322" algn="just">
              <a:lnSpc>
                <a:spcPts val="1228"/>
              </a:lnSpc>
              <a:buFont typeface="Arial"/>
              <a:buChar char="•"/>
            </a:pPr>
            <a:r>
              <a:rPr lang="en-US" sz="900" spc="7" dirty="0">
                <a:solidFill>
                  <a:srgbClr val="000000"/>
                </a:solidFill>
                <a:latin typeface="Playpen Sans"/>
                <a:ea typeface="Playpen Sans"/>
                <a:cs typeface="Playpen Sans"/>
                <a:sym typeface="Playpen Sans"/>
              </a:rPr>
              <a:t>We learned meta-skills like problem-solving, teamwork and creativity. We used a lot of digital tools to help with our learning and felt proud when we solved challenges together.</a:t>
            </a:r>
          </a:p>
        </p:txBody>
      </p:sp>
      <p:sp>
        <p:nvSpPr>
          <p:cNvPr id="8" name="TextBox 8"/>
          <p:cNvSpPr txBox="1"/>
          <p:nvPr/>
        </p:nvSpPr>
        <p:spPr>
          <a:xfrm rot="18631683">
            <a:off x="3380717" y="2610543"/>
            <a:ext cx="1655825" cy="402471"/>
          </a:xfrm>
          <a:prstGeom prst="rect">
            <a:avLst/>
          </a:prstGeom>
        </p:spPr>
        <p:txBody>
          <a:bodyPr lIns="0" tIns="0" rIns="0" bIns="0" rtlCol="0" anchor="t">
            <a:spAutoFit/>
          </a:bodyPr>
          <a:lstStyle/>
          <a:p>
            <a:pPr algn="ctr">
              <a:lnSpc>
                <a:spcPts val="1303"/>
              </a:lnSpc>
              <a:spcBef>
                <a:spcPct val="0"/>
              </a:spcBef>
            </a:pPr>
            <a:r>
              <a:rPr lang="en-US" sz="931" dirty="0">
                <a:solidFill>
                  <a:srgbClr val="FFFFFF"/>
                </a:solidFill>
                <a:latin typeface="Playpen Sans"/>
                <a:ea typeface="Playpen Sans"/>
                <a:cs typeface="Playpen Sans"/>
                <a:sym typeface="Playpen Sans"/>
              </a:rPr>
              <a:t>Leadership and Improvement</a:t>
            </a:r>
          </a:p>
        </p:txBody>
      </p:sp>
      <p:sp>
        <p:nvSpPr>
          <p:cNvPr id="9" name="TextBox 9"/>
          <p:cNvSpPr txBox="1"/>
          <p:nvPr/>
        </p:nvSpPr>
        <p:spPr>
          <a:xfrm>
            <a:off x="4413216" y="3022184"/>
            <a:ext cx="1571264" cy="333425"/>
          </a:xfrm>
          <a:prstGeom prst="rect">
            <a:avLst/>
          </a:prstGeom>
        </p:spPr>
        <p:txBody>
          <a:bodyPr lIns="0" tIns="0" rIns="0" bIns="0" rtlCol="0" anchor="t">
            <a:spAutoFit/>
          </a:bodyPr>
          <a:lstStyle/>
          <a:p>
            <a:pPr algn="ctr">
              <a:lnSpc>
                <a:spcPts val="1335"/>
              </a:lnSpc>
              <a:spcBef>
                <a:spcPct val="0"/>
              </a:spcBef>
            </a:pPr>
            <a:r>
              <a:rPr lang="en-US" sz="953" dirty="0">
                <a:solidFill>
                  <a:srgbClr val="000000"/>
                </a:solidFill>
                <a:latin typeface="Playpen Sans"/>
                <a:ea typeface="Playpen Sans"/>
                <a:cs typeface="Playpen Sans"/>
                <a:sym typeface="Playpen Sans"/>
              </a:rPr>
              <a:t>Netherlee Primary </a:t>
            </a:r>
            <a:r>
              <a:rPr lang="en-US" sz="953" dirty="0" smtClean="0">
                <a:solidFill>
                  <a:srgbClr val="000000"/>
                </a:solidFill>
                <a:latin typeface="Playpen Sans"/>
                <a:ea typeface="Playpen Sans"/>
                <a:cs typeface="Playpen Sans"/>
                <a:sym typeface="Playpen Sans"/>
              </a:rPr>
              <a:t>School and Nursery Class </a:t>
            </a:r>
            <a:endParaRPr lang="en-US" sz="953" dirty="0">
              <a:solidFill>
                <a:srgbClr val="000000"/>
              </a:solidFill>
              <a:latin typeface="Playpen Sans"/>
              <a:ea typeface="Playpen Sans"/>
              <a:cs typeface="Playpen Sans"/>
              <a:sym typeface="Playpen Sans"/>
            </a:endParaRPr>
          </a:p>
        </p:txBody>
      </p:sp>
      <p:sp>
        <p:nvSpPr>
          <p:cNvPr id="10" name="TextBox 10"/>
          <p:cNvSpPr txBox="1"/>
          <p:nvPr/>
        </p:nvSpPr>
        <p:spPr>
          <a:xfrm>
            <a:off x="4498389" y="4291941"/>
            <a:ext cx="1408144" cy="500137"/>
          </a:xfrm>
          <a:prstGeom prst="rect">
            <a:avLst/>
          </a:prstGeom>
        </p:spPr>
        <p:txBody>
          <a:bodyPr lIns="0" tIns="0" rIns="0" bIns="0" rtlCol="0" anchor="t">
            <a:spAutoFit/>
          </a:bodyPr>
          <a:lstStyle/>
          <a:p>
            <a:pPr algn="ctr">
              <a:lnSpc>
                <a:spcPts val="1335"/>
              </a:lnSpc>
            </a:pPr>
            <a:r>
              <a:rPr lang="en-US" sz="953" smtClean="0">
                <a:solidFill>
                  <a:srgbClr val="000000"/>
                </a:solidFill>
                <a:latin typeface="Playpen Sans"/>
                <a:ea typeface="Playpen Sans"/>
                <a:cs typeface="Playpen Sans"/>
                <a:sym typeface="Playpen Sans"/>
              </a:rPr>
              <a:t>Standards </a:t>
            </a:r>
            <a:r>
              <a:rPr lang="en-US" sz="953">
                <a:solidFill>
                  <a:srgbClr val="000000"/>
                </a:solidFill>
                <a:latin typeface="Playpen Sans"/>
                <a:ea typeface="Playpen Sans"/>
                <a:cs typeface="Playpen Sans"/>
                <a:sym typeface="Playpen Sans"/>
              </a:rPr>
              <a:t>and </a:t>
            </a:r>
            <a:r>
              <a:rPr lang="en-US" sz="953" smtClean="0">
                <a:solidFill>
                  <a:srgbClr val="000000"/>
                </a:solidFill>
                <a:latin typeface="Playpen Sans"/>
                <a:ea typeface="Playpen Sans"/>
                <a:cs typeface="Playpen Sans"/>
                <a:sym typeface="Playpen Sans"/>
              </a:rPr>
              <a:t>Quality Report </a:t>
            </a:r>
            <a:endParaRPr lang="en-US" sz="953" dirty="0">
              <a:solidFill>
                <a:srgbClr val="000000"/>
              </a:solidFill>
              <a:latin typeface="Playpen Sans"/>
              <a:ea typeface="Playpen Sans"/>
              <a:cs typeface="Playpen Sans"/>
              <a:sym typeface="Playpen Sans"/>
            </a:endParaRPr>
          </a:p>
          <a:p>
            <a:pPr algn="ctr">
              <a:lnSpc>
                <a:spcPts val="1335"/>
              </a:lnSpc>
              <a:spcBef>
                <a:spcPct val="0"/>
              </a:spcBef>
            </a:pPr>
            <a:r>
              <a:rPr lang="en-US" sz="953" dirty="0">
                <a:solidFill>
                  <a:srgbClr val="000000"/>
                </a:solidFill>
                <a:latin typeface="Playpen Sans"/>
                <a:ea typeface="Playpen Sans"/>
                <a:cs typeface="Playpen Sans"/>
                <a:sym typeface="Playpen Sans"/>
              </a:rPr>
              <a:t>2024/2025</a:t>
            </a:r>
          </a:p>
        </p:txBody>
      </p:sp>
      <p:sp>
        <p:nvSpPr>
          <p:cNvPr id="11" name="TextBox 11"/>
          <p:cNvSpPr txBox="1"/>
          <p:nvPr/>
        </p:nvSpPr>
        <p:spPr>
          <a:xfrm rot="2618863">
            <a:off x="5519593" y="2618810"/>
            <a:ext cx="1145823" cy="339363"/>
          </a:xfrm>
          <a:prstGeom prst="rect">
            <a:avLst/>
          </a:prstGeom>
        </p:spPr>
        <p:txBody>
          <a:bodyPr lIns="0" tIns="0" rIns="0" bIns="0" rtlCol="0" anchor="t">
            <a:spAutoFit/>
          </a:bodyPr>
          <a:lstStyle/>
          <a:p>
            <a:pPr algn="ctr">
              <a:lnSpc>
                <a:spcPts val="1589"/>
              </a:lnSpc>
              <a:spcBef>
                <a:spcPct val="0"/>
              </a:spcBef>
            </a:pPr>
            <a:r>
              <a:rPr lang="en-US" sz="1135" dirty="0">
                <a:solidFill>
                  <a:srgbClr val="FFFFFF"/>
                </a:solidFill>
                <a:latin typeface="Playpen Sans"/>
                <a:ea typeface="Playpen Sans"/>
                <a:cs typeface="Playpen Sans"/>
                <a:sym typeface="Playpen Sans"/>
              </a:rPr>
              <a:t>Quality of Care</a:t>
            </a:r>
          </a:p>
        </p:txBody>
      </p:sp>
      <p:sp>
        <p:nvSpPr>
          <p:cNvPr id="12" name="TextBox 12"/>
          <p:cNvSpPr txBox="1"/>
          <p:nvPr/>
        </p:nvSpPr>
        <p:spPr>
          <a:xfrm rot="2848522">
            <a:off x="3513541" y="4455846"/>
            <a:ext cx="1360872" cy="318853"/>
          </a:xfrm>
          <a:prstGeom prst="rect">
            <a:avLst/>
          </a:prstGeom>
        </p:spPr>
        <p:txBody>
          <a:bodyPr lIns="0" tIns="0" rIns="0" bIns="0" rtlCol="0" anchor="t">
            <a:spAutoFit/>
          </a:bodyPr>
          <a:lstStyle/>
          <a:p>
            <a:pPr algn="ctr">
              <a:lnSpc>
                <a:spcPts val="1303"/>
              </a:lnSpc>
              <a:spcBef>
                <a:spcPct val="0"/>
              </a:spcBef>
            </a:pPr>
            <a:r>
              <a:rPr lang="en-US" sz="931" dirty="0">
                <a:solidFill>
                  <a:srgbClr val="FFFFFF"/>
                </a:solidFill>
                <a:latin typeface="Playpen Sans"/>
                <a:ea typeface="Playpen Sans"/>
                <a:cs typeface="Playpen Sans"/>
                <a:sym typeface="Playpen Sans"/>
              </a:rPr>
              <a:t>Best Possible Outcomes</a:t>
            </a:r>
          </a:p>
        </p:txBody>
      </p:sp>
      <p:sp>
        <p:nvSpPr>
          <p:cNvPr id="13" name="TextBox 13"/>
          <p:cNvSpPr txBox="1"/>
          <p:nvPr/>
        </p:nvSpPr>
        <p:spPr>
          <a:xfrm rot="19164358">
            <a:off x="5446732" y="4491868"/>
            <a:ext cx="1441538" cy="344294"/>
          </a:xfrm>
          <a:prstGeom prst="rect">
            <a:avLst/>
          </a:prstGeom>
        </p:spPr>
        <p:txBody>
          <a:bodyPr lIns="0" tIns="0" rIns="0" bIns="0" rtlCol="0" anchor="t">
            <a:spAutoFit/>
          </a:bodyPr>
          <a:lstStyle/>
          <a:p>
            <a:pPr algn="ctr">
              <a:lnSpc>
                <a:spcPts val="1540"/>
              </a:lnSpc>
              <a:spcBef>
                <a:spcPct val="0"/>
              </a:spcBef>
            </a:pPr>
            <a:r>
              <a:rPr lang="en-US" sz="1100" dirty="0">
                <a:solidFill>
                  <a:srgbClr val="FFFFFF"/>
                </a:solidFill>
                <a:latin typeface="Playpen Sans"/>
                <a:ea typeface="Playpen Sans"/>
                <a:cs typeface="Playpen Sans"/>
                <a:sym typeface="Playpen Sans"/>
              </a:rPr>
              <a:t>Quality of Education</a:t>
            </a:r>
          </a:p>
        </p:txBody>
      </p:sp>
      <p:pic>
        <p:nvPicPr>
          <p:cNvPr id="14" name="Picture 13"/>
          <p:cNvPicPr>
            <a:picLocks noChangeAspect="1"/>
          </p:cNvPicPr>
          <p:nvPr/>
        </p:nvPicPr>
        <p:blipFill>
          <a:blip r:embed="rId6"/>
          <a:stretch>
            <a:fillRect/>
          </a:stretch>
        </p:blipFill>
        <p:spPr>
          <a:xfrm>
            <a:off x="3693771" y="798780"/>
            <a:ext cx="1109818" cy="1186270"/>
          </a:xfrm>
          <a:prstGeom prst="rect">
            <a:avLst/>
          </a:prstGeom>
        </p:spPr>
      </p:pic>
      <p:pic>
        <p:nvPicPr>
          <p:cNvPr id="15" name="Picture 14"/>
          <p:cNvPicPr>
            <a:picLocks noChangeAspect="1"/>
          </p:cNvPicPr>
          <p:nvPr/>
        </p:nvPicPr>
        <p:blipFill>
          <a:blip r:embed="rId7"/>
          <a:stretch>
            <a:fillRect/>
          </a:stretch>
        </p:blipFill>
        <p:spPr>
          <a:xfrm>
            <a:off x="5441674" y="819248"/>
            <a:ext cx="1339452" cy="1174922"/>
          </a:xfrm>
          <a:prstGeom prst="rect">
            <a:avLst/>
          </a:prstGeom>
        </p:spPr>
      </p:pic>
      <p:pic>
        <p:nvPicPr>
          <p:cNvPr id="17" name="Picture 16"/>
          <p:cNvPicPr>
            <a:picLocks noChangeAspect="1"/>
          </p:cNvPicPr>
          <p:nvPr/>
        </p:nvPicPr>
        <p:blipFill>
          <a:blip r:embed="rId8"/>
          <a:stretch>
            <a:fillRect/>
          </a:stretch>
        </p:blipFill>
        <p:spPr>
          <a:xfrm>
            <a:off x="5522320" y="5549633"/>
            <a:ext cx="1244664" cy="12954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547</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Playpen Sans</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(A4 (Landscape))</dc:title>
  <dc:creator>Taylor O'Brien</dc:creator>
  <cp:lastModifiedBy>Lyndsey Gilchrist</cp:lastModifiedBy>
  <cp:revision>8</cp:revision>
  <dcterms:created xsi:type="dcterms:W3CDTF">2006-08-16T00:00:00Z</dcterms:created>
  <dcterms:modified xsi:type="dcterms:W3CDTF">2025-09-15T14:38:11Z</dcterms:modified>
  <dc:identifier>DAGx6Vbfv5I</dc:identifier>
</cp:coreProperties>
</file>