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Lst>
  <p:notesMasterIdLst>
    <p:notesMasterId r:id="rId21"/>
  </p:notesMasterIdLst>
  <p:sldIdLst>
    <p:sldId id="256" r:id="rId5"/>
    <p:sldId id="258" r:id="rId6"/>
    <p:sldId id="259" r:id="rId7"/>
    <p:sldId id="276" r:id="rId8"/>
    <p:sldId id="264" r:id="rId9"/>
    <p:sldId id="265" r:id="rId10"/>
    <p:sldId id="263" r:id="rId11"/>
    <p:sldId id="266" r:id="rId12"/>
    <p:sldId id="275"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099" autoAdjust="0"/>
  </p:normalViewPr>
  <p:slideViewPr>
    <p:cSldViewPr snapToGrid="0">
      <p:cViewPr varScale="1">
        <p:scale>
          <a:sx n="63" d="100"/>
          <a:sy n="63" d="100"/>
        </p:scale>
        <p:origin x="1020" y="72"/>
      </p:cViewPr>
      <p:guideLst/>
    </p:cSldViewPr>
  </p:slid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D63BA2-EC8B-43D0-84E1-D6940A54705F}" type="datetimeFigureOut">
              <a:rPr lang="en-GB" smtClean="0"/>
              <a:t>15/04/2019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40753-630D-4EFD-ACCB-6BA89A2700B0}" type="slidenum">
              <a:rPr lang="en-GB" smtClean="0"/>
              <a:t>‹#›</a:t>
            </a:fld>
            <a:endParaRPr lang="en-GB"/>
          </a:p>
        </p:txBody>
      </p:sp>
    </p:spTree>
    <p:extLst>
      <p:ext uri="{BB962C8B-B14F-4D97-AF65-F5344CB8AC3E}">
        <p14:creationId xmlns:p14="http://schemas.microsoft.com/office/powerpoint/2010/main" val="427433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Phase One and Two were completed at the start and allowed us to create the partnerships.</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Phase Three will have been completed by most of you when you came to plan out your intervention.</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Phase Four was the implementation of the chosen intervention.</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Phase Five is completed once the intervention is completed.</a:t>
            </a:r>
          </a:p>
        </p:txBody>
      </p:sp>
      <p:sp>
        <p:nvSpPr>
          <p:cNvPr id="4" name="Slide Number Placeholder 3"/>
          <p:cNvSpPr>
            <a:spLocks noGrp="1"/>
          </p:cNvSpPr>
          <p:nvPr>
            <p:ph type="sldNum" sz="quarter" idx="10"/>
          </p:nvPr>
        </p:nvSpPr>
        <p:spPr/>
        <p:txBody>
          <a:bodyPr/>
          <a:lstStyle/>
          <a:p>
            <a:pPr>
              <a:defRPr/>
            </a:pPr>
            <a:fld id="{A440D066-8ED8-4C3B-9CFB-ADD71E448FA0}" type="slidenum">
              <a:rPr lang="en-GB" smtClean="0">
                <a:solidFill>
                  <a:srgbClr val="000000"/>
                </a:solidFill>
              </a:rPr>
              <a:pPr>
                <a:defRPr/>
              </a:pPr>
              <a:t>5</a:t>
            </a:fld>
            <a:endParaRPr lang="en-GB">
              <a:solidFill>
                <a:srgbClr val="000000"/>
              </a:solidFill>
            </a:endParaRPr>
          </a:p>
        </p:txBody>
      </p:sp>
    </p:spTree>
    <p:extLst>
      <p:ext uri="{BB962C8B-B14F-4D97-AF65-F5344CB8AC3E}">
        <p14:creationId xmlns:p14="http://schemas.microsoft.com/office/powerpoint/2010/main" val="962586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A440D066-8ED8-4C3B-9CFB-ADD71E448FA0}" type="slidenum">
              <a:rPr lang="en-GB" smtClean="0">
                <a:solidFill>
                  <a:srgbClr val="000000"/>
                </a:solidFill>
              </a:rPr>
              <a:pPr>
                <a:defRPr/>
              </a:pPr>
              <a:t>6</a:t>
            </a:fld>
            <a:endParaRPr lang="en-GB">
              <a:solidFill>
                <a:srgbClr val="000000"/>
              </a:solidFill>
            </a:endParaRPr>
          </a:p>
        </p:txBody>
      </p:sp>
    </p:spTree>
    <p:extLst>
      <p:ext uri="{BB962C8B-B14F-4D97-AF65-F5344CB8AC3E}">
        <p14:creationId xmlns:p14="http://schemas.microsoft.com/office/powerpoint/2010/main" val="71355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Step One: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smtClean="0"/>
              <a:t>What impact has the intervention had?</a:t>
            </a:r>
            <a:r>
              <a:rPr lang="en-GB" baseline="0" dirty="0" smtClean="0"/>
              <a:t> Specify the both the quantitative and qualitative data that you have collated. </a:t>
            </a:r>
            <a:r>
              <a:rPr lang="en-GB" baseline="0" dirty="0" err="1" smtClean="0"/>
              <a:t>E.g</a:t>
            </a:r>
            <a:r>
              <a:rPr lang="en-GB" baseline="0" dirty="0" smtClean="0"/>
              <a:t> if attainment has risen, how do you know this. You need to provide evidence of the impact. This might be test scores, quotes from children, etc.</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smtClean="0"/>
              <a:t>Did you achieve your aims statement? – You may not have used an aims statement, you may have used a research question and in this section we are looking for a yes or no answer in here followed by a little bit of detail. It is also ok if your SIP has not been successful because it is the nature of enquiry that it will not always be successful. You will have still learned from the process, whether it is that you will not use that type of intervention or you would but you would alter it.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smtClean="0"/>
              <a:t>SMART Outcomes – these were decided at Phase One and Phase Two and your focus may have actually shifted from these as your project emerged. Please don’t worry about this, you can note what you feel is appropriate there.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smtClean="0"/>
              <a:t>What have you learned? – What did you take from this process? What would you repeat? What would you not do again? How has this changed your own practice?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smtClean="0"/>
              <a:t>What went well? – List of things that went well for your group. E.g.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smtClean="0"/>
              <a:t>What didn’t work so well? What challenges did you face along the way. How did you overcome them if you could.</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smtClean="0"/>
              <a:t>What changes? Think about the whole process, is there anything that you wish you could have done differently?</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smtClean="0"/>
              <a:t>What are you going to do now? – Will you continue? Will your establishment roll it out further? Would you adapt it? Will you share your findings with colleagues?</a:t>
            </a:r>
            <a:endParaRPr lang="en-GB" dirty="0"/>
          </a:p>
        </p:txBody>
      </p:sp>
      <p:sp>
        <p:nvSpPr>
          <p:cNvPr id="4" name="Slide Number Placeholder 3"/>
          <p:cNvSpPr>
            <a:spLocks noGrp="1"/>
          </p:cNvSpPr>
          <p:nvPr>
            <p:ph type="sldNum" sz="quarter" idx="10"/>
          </p:nvPr>
        </p:nvSpPr>
        <p:spPr/>
        <p:txBody>
          <a:bodyPr/>
          <a:lstStyle/>
          <a:p>
            <a:pPr>
              <a:defRPr/>
            </a:pPr>
            <a:fld id="{A440D066-8ED8-4C3B-9CFB-ADD71E448FA0}" type="slidenum">
              <a:rPr lang="en-GB" smtClean="0">
                <a:solidFill>
                  <a:srgbClr val="000000"/>
                </a:solidFill>
              </a:rPr>
              <a:pPr>
                <a:defRPr/>
              </a:pPr>
              <a:t>7</a:t>
            </a:fld>
            <a:endParaRPr lang="en-GB">
              <a:solidFill>
                <a:srgbClr val="000000"/>
              </a:solidFill>
            </a:endParaRPr>
          </a:p>
        </p:txBody>
      </p:sp>
    </p:spTree>
    <p:extLst>
      <p:ext uri="{BB962C8B-B14F-4D97-AF65-F5344CB8AC3E}">
        <p14:creationId xmlns:p14="http://schemas.microsoft.com/office/powerpoint/2010/main" val="380496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040753-630D-4EFD-ACCB-6BA89A2700B0}" type="slidenum">
              <a:rPr lang="en-GB" smtClean="0"/>
              <a:t>8</a:t>
            </a:fld>
            <a:endParaRPr lang="en-GB"/>
          </a:p>
        </p:txBody>
      </p:sp>
    </p:spTree>
    <p:extLst>
      <p:ext uri="{BB962C8B-B14F-4D97-AF65-F5344CB8AC3E}">
        <p14:creationId xmlns:p14="http://schemas.microsoft.com/office/powerpoint/2010/main" val="2946176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Bullet</a:t>
            </a:r>
            <a:r>
              <a:rPr lang="en-GB" baseline="0" dirty="0" smtClean="0"/>
              <a:t> points are fine</a:t>
            </a:r>
          </a:p>
          <a:p>
            <a:r>
              <a:rPr lang="en-GB" baseline="0" dirty="0" smtClean="0"/>
              <a:t>Want to keep in concise </a:t>
            </a:r>
          </a:p>
          <a:p>
            <a:r>
              <a:rPr lang="en-GB" baseline="0" dirty="0" smtClean="0"/>
              <a:t>Try to keep it formal- statements  </a:t>
            </a:r>
            <a:endParaRPr lang="en-GB" dirty="0"/>
          </a:p>
        </p:txBody>
      </p:sp>
      <p:sp>
        <p:nvSpPr>
          <p:cNvPr id="4" name="Slide Number Placeholder 3"/>
          <p:cNvSpPr>
            <a:spLocks noGrp="1"/>
          </p:cNvSpPr>
          <p:nvPr>
            <p:ph type="sldNum" sz="quarter" idx="10"/>
          </p:nvPr>
        </p:nvSpPr>
        <p:spPr/>
        <p:txBody>
          <a:bodyPr/>
          <a:lstStyle/>
          <a:p>
            <a:fld id="{59040753-630D-4EFD-ACCB-6BA89A2700B0}" type="slidenum">
              <a:rPr lang="en-GB" smtClean="0"/>
              <a:t>11</a:t>
            </a:fld>
            <a:endParaRPr lang="en-GB"/>
          </a:p>
        </p:txBody>
      </p:sp>
    </p:spTree>
    <p:extLst>
      <p:ext uri="{BB962C8B-B14F-4D97-AF65-F5344CB8AC3E}">
        <p14:creationId xmlns:p14="http://schemas.microsoft.com/office/powerpoint/2010/main" val="116530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1200" i="1" dirty="0" smtClean="0">
                <a:latin typeface="Times New Roman" panose="02020603050405020304" pitchFamily="18" charset="0"/>
                <a:cs typeface="Times New Roman" panose="02020603050405020304" pitchFamily="18" charset="0"/>
              </a:rPr>
              <a:t>4 out of the 7 children’s scores improved by 10% using the </a:t>
            </a:r>
            <a:r>
              <a:rPr lang="en-AU" altLang="en-US" sz="1200" i="1" dirty="0" err="1" smtClean="0">
                <a:latin typeface="Times New Roman" panose="02020603050405020304" pitchFamily="18" charset="0"/>
                <a:cs typeface="Times New Roman" panose="02020603050405020304" pitchFamily="18" charset="0"/>
              </a:rPr>
              <a:t>PhAB</a:t>
            </a:r>
            <a:r>
              <a:rPr lang="en-AU" altLang="en-US" sz="1200" i="1" dirty="0" smtClean="0">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1200" i="1" smtClean="0">
                <a:latin typeface="Times New Roman" panose="02020603050405020304" pitchFamily="18" charset="0"/>
                <a:cs typeface="Times New Roman" panose="02020603050405020304" pitchFamily="18" charset="0"/>
              </a:rPr>
              <a:t>Chris- Excel</a:t>
            </a:r>
            <a:endParaRPr lang="en-AU" altLang="en-US" sz="1200" i="1" dirty="0" smtClean="0">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59040753-630D-4EFD-ACCB-6BA89A2700B0}" type="slidenum">
              <a:rPr lang="en-GB" smtClean="0"/>
              <a:t>13</a:t>
            </a:fld>
            <a:endParaRPr lang="en-GB"/>
          </a:p>
        </p:txBody>
      </p:sp>
    </p:spTree>
    <p:extLst>
      <p:ext uri="{BB962C8B-B14F-4D97-AF65-F5344CB8AC3E}">
        <p14:creationId xmlns:p14="http://schemas.microsoft.com/office/powerpoint/2010/main" val="474122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i.e. engagement, number of participants </a:t>
            </a:r>
            <a:r>
              <a:rPr lang="en-GB" sz="1200" dirty="0" err="1" smtClean="0"/>
              <a:t>etc</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What could be a possible next step? Carry it out within a whole class setting? Carry it out with an older age group?</a:t>
            </a:r>
          </a:p>
          <a:p>
            <a:endParaRPr lang="en-GB" dirty="0"/>
          </a:p>
        </p:txBody>
      </p:sp>
      <p:sp>
        <p:nvSpPr>
          <p:cNvPr id="4" name="Slide Number Placeholder 3"/>
          <p:cNvSpPr>
            <a:spLocks noGrp="1"/>
          </p:cNvSpPr>
          <p:nvPr>
            <p:ph type="sldNum" sz="quarter" idx="10"/>
          </p:nvPr>
        </p:nvSpPr>
        <p:spPr/>
        <p:txBody>
          <a:bodyPr/>
          <a:lstStyle/>
          <a:p>
            <a:fld id="{59040753-630D-4EFD-ACCB-6BA89A2700B0}" type="slidenum">
              <a:rPr lang="en-GB" smtClean="0"/>
              <a:t>14</a:t>
            </a:fld>
            <a:endParaRPr lang="en-GB"/>
          </a:p>
        </p:txBody>
      </p:sp>
    </p:spTree>
    <p:extLst>
      <p:ext uri="{BB962C8B-B14F-4D97-AF65-F5344CB8AC3E}">
        <p14:creationId xmlns:p14="http://schemas.microsoft.com/office/powerpoint/2010/main" val="2320828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study concludes… </a:t>
            </a:r>
            <a:endParaRPr lang="en-GB" dirty="0"/>
          </a:p>
        </p:txBody>
      </p:sp>
      <p:sp>
        <p:nvSpPr>
          <p:cNvPr id="4" name="Slide Number Placeholder 3"/>
          <p:cNvSpPr>
            <a:spLocks noGrp="1"/>
          </p:cNvSpPr>
          <p:nvPr>
            <p:ph type="sldNum" sz="quarter" idx="10"/>
          </p:nvPr>
        </p:nvSpPr>
        <p:spPr/>
        <p:txBody>
          <a:bodyPr/>
          <a:lstStyle/>
          <a:p>
            <a:fld id="{59040753-630D-4EFD-ACCB-6BA89A2700B0}" type="slidenum">
              <a:rPr lang="en-GB" smtClean="0"/>
              <a:t>15</a:t>
            </a:fld>
            <a:endParaRPr lang="en-GB"/>
          </a:p>
        </p:txBody>
      </p:sp>
    </p:spTree>
    <p:extLst>
      <p:ext uri="{BB962C8B-B14F-4D97-AF65-F5344CB8AC3E}">
        <p14:creationId xmlns:p14="http://schemas.microsoft.com/office/powerpoint/2010/main" val="3560654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Chris- Microsoft word</a:t>
            </a:r>
            <a:endParaRPr lang="en-GB" dirty="0"/>
          </a:p>
        </p:txBody>
      </p:sp>
      <p:sp>
        <p:nvSpPr>
          <p:cNvPr id="4" name="Slide Number Placeholder 3"/>
          <p:cNvSpPr>
            <a:spLocks noGrp="1"/>
          </p:cNvSpPr>
          <p:nvPr>
            <p:ph type="sldNum" sz="quarter" idx="10"/>
          </p:nvPr>
        </p:nvSpPr>
        <p:spPr/>
        <p:txBody>
          <a:bodyPr/>
          <a:lstStyle/>
          <a:p>
            <a:fld id="{59040753-630D-4EFD-ACCB-6BA89A2700B0}" type="slidenum">
              <a:rPr lang="en-GB" smtClean="0"/>
              <a:t>16</a:t>
            </a:fld>
            <a:endParaRPr lang="en-GB"/>
          </a:p>
        </p:txBody>
      </p:sp>
    </p:spTree>
    <p:extLst>
      <p:ext uri="{BB962C8B-B14F-4D97-AF65-F5344CB8AC3E}">
        <p14:creationId xmlns:p14="http://schemas.microsoft.com/office/powerpoint/2010/main" val="220361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216FF1-3F1B-4C89-B665-F91A0E11ACEF}"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0A4E9-6FBA-4D86-8A09-B1DEB59C902E}" type="slidenum">
              <a:rPr lang="en-GB" smtClean="0"/>
              <a:t>‹#›</a:t>
            </a:fld>
            <a:endParaRPr lang="en-GB"/>
          </a:p>
        </p:txBody>
      </p:sp>
    </p:spTree>
    <p:extLst>
      <p:ext uri="{BB962C8B-B14F-4D97-AF65-F5344CB8AC3E}">
        <p14:creationId xmlns:p14="http://schemas.microsoft.com/office/powerpoint/2010/main" val="102948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6FF1-3F1B-4C89-B665-F91A0E11ACEF}"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0A4E9-6FBA-4D86-8A09-B1DEB59C902E}" type="slidenum">
              <a:rPr lang="en-GB" smtClean="0"/>
              <a:t>‹#›</a:t>
            </a:fld>
            <a:endParaRPr lang="en-GB"/>
          </a:p>
        </p:txBody>
      </p:sp>
    </p:spTree>
    <p:extLst>
      <p:ext uri="{BB962C8B-B14F-4D97-AF65-F5344CB8AC3E}">
        <p14:creationId xmlns:p14="http://schemas.microsoft.com/office/powerpoint/2010/main" val="1703548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6FF1-3F1B-4C89-B665-F91A0E11ACEF}"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0A4E9-6FBA-4D86-8A09-B1DEB59C902E}" type="slidenum">
              <a:rPr lang="en-GB" smtClean="0"/>
              <a:t>‹#›</a:t>
            </a:fld>
            <a:endParaRPr lang="en-GB"/>
          </a:p>
        </p:txBody>
      </p:sp>
    </p:spTree>
    <p:extLst>
      <p:ext uri="{BB962C8B-B14F-4D97-AF65-F5344CB8AC3E}">
        <p14:creationId xmlns:p14="http://schemas.microsoft.com/office/powerpoint/2010/main" val="3907795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778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10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307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274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96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7220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82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88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6FF1-3F1B-4C89-B665-F91A0E11ACEF}"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0A4E9-6FBA-4D86-8A09-B1DEB59C902E}" type="slidenum">
              <a:rPr lang="en-GB" smtClean="0"/>
              <a:t>‹#›</a:t>
            </a:fld>
            <a:endParaRPr lang="en-GB"/>
          </a:p>
        </p:txBody>
      </p:sp>
    </p:spTree>
    <p:extLst>
      <p:ext uri="{BB962C8B-B14F-4D97-AF65-F5344CB8AC3E}">
        <p14:creationId xmlns:p14="http://schemas.microsoft.com/office/powerpoint/2010/main" val="118050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63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16FF1-3F1B-4C89-B665-F91A0E11ACEF}"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0A4E9-6FBA-4D86-8A09-B1DEB59C902E}" type="slidenum">
              <a:rPr lang="en-GB" smtClean="0"/>
              <a:t>‹#›</a:t>
            </a:fld>
            <a:endParaRPr lang="en-GB"/>
          </a:p>
        </p:txBody>
      </p:sp>
    </p:spTree>
    <p:extLst>
      <p:ext uri="{BB962C8B-B14F-4D97-AF65-F5344CB8AC3E}">
        <p14:creationId xmlns:p14="http://schemas.microsoft.com/office/powerpoint/2010/main" val="1626793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216FF1-3F1B-4C89-B665-F91A0E11ACEF}" type="datetimeFigureOut">
              <a:rPr lang="en-GB" smtClean="0"/>
              <a:t>15/04/2019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20A4E9-6FBA-4D86-8A09-B1DEB59C902E}" type="slidenum">
              <a:rPr lang="en-GB" smtClean="0"/>
              <a:t>‹#›</a:t>
            </a:fld>
            <a:endParaRPr lang="en-GB"/>
          </a:p>
        </p:txBody>
      </p:sp>
    </p:spTree>
    <p:extLst>
      <p:ext uri="{BB962C8B-B14F-4D97-AF65-F5344CB8AC3E}">
        <p14:creationId xmlns:p14="http://schemas.microsoft.com/office/powerpoint/2010/main" val="5025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216FF1-3F1B-4C89-B665-F91A0E11ACEF}" type="datetimeFigureOut">
              <a:rPr lang="en-GB" smtClean="0"/>
              <a:t>15/04/2019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20A4E9-6FBA-4D86-8A09-B1DEB59C902E}" type="slidenum">
              <a:rPr lang="en-GB" smtClean="0"/>
              <a:t>‹#›</a:t>
            </a:fld>
            <a:endParaRPr lang="en-GB"/>
          </a:p>
        </p:txBody>
      </p:sp>
    </p:spTree>
    <p:extLst>
      <p:ext uri="{BB962C8B-B14F-4D97-AF65-F5344CB8AC3E}">
        <p14:creationId xmlns:p14="http://schemas.microsoft.com/office/powerpoint/2010/main" val="60969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216FF1-3F1B-4C89-B665-F91A0E11ACEF}" type="datetimeFigureOut">
              <a:rPr lang="en-GB" smtClean="0"/>
              <a:t>15/04/2019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20A4E9-6FBA-4D86-8A09-B1DEB59C902E}" type="slidenum">
              <a:rPr lang="en-GB" smtClean="0"/>
              <a:t>‹#›</a:t>
            </a:fld>
            <a:endParaRPr lang="en-GB"/>
          </a:p>
        </p:txBody>
      </p:sp>
    </p:spTree>
    <p:extLst>
      <p:ext uri="{BB962C8B-B14F-4D97-AF65-F5344CB8AC3E}">
        <p14:creationId xmlns:p14="http://schemas.microsoft.com/office/powerpoint/2010/main" val="113789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16FF1-3F1B-4C89-B665-F91A0E11ACEF}" type="datetimeFigureOut">
              <a:rPr lang="en-GB" smtClean="0"/>
              <a:t>15/04/2019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20A4E9-6FBA-4D86-8A09-B1DEB59C902E}" type="slidenum">
              <a:rPr lang="en-GB" smtClean="0"/>
              <a:t>‹#›</a:t>
            </a:fld>
            <a:endParaRPr lang="en-GB"/>
          </a:p>
        </p:txBody>
      </p:sp>
    </p:spTree>
    <p:extLst>
      <p:ext uri="{BB962C8B-B14F-4D97-AF65-F5344CB8AC3E}">
        <p14:creationId xmlns:p14="http://schemas.microsoft.com/office/powerpoint/2010/main" val="360637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6FF1-3F1B-4C89-B665-F91A0E11ACEF}" type="datetimeFigureOut">
              <a:rPr lang="en-GB" smtClean="0"/>
              <a:t>15/04/2019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20A4E9-6FBA-4D86-8A09-B1DEB59C902E}" type="slidenum">
              <a:rPr lang="en-GB" smtClean="0"/>
              <a:t>‹#›</a:t>
            </a:fld>
            <a:endParaRPr lang="en-GB"/>
          </a:p>
        </p:txBody>
      </p:sp>
    </p:spTree>
    <p:extLst>
      <p:ext uri="{BB962C8B-B14F-4D97-AF65-F5344CB8AC3E}">
        <p14:creationId xmlns:p14="http://schemas.microsoft.com/office/powerpoint/2010/main" val="17216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6FF1-3F1B-4C89-B665-F91A0E11ACEF}" type="datetimeFigureOut">
              <a:rPr lang="en-GB" smtClean="0"/>
              <a:t>15/04/2019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20A4E9-6FBA-4D86-8A09-B1DEB59C902E}" type="slidenum">
              <a:rPr lang="en-GB" smtClean="0"/>
              <a:t>‹#›</a:t>
            </a:fld>
            <a:endParaRPr lang="en-GB"/>
          </a:p>
        </p:txBody>
      </p:sp>
    </p:spTree>
    <p:extLst>
      <p:ext uri="{BB962C8B-B14F-4D97-AF65-F5344CB8AC3E}">
        <p14:creationId xmlns:p14="http://schemas.microsoft.com/office/powerpoint/2010/main" val="2861834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16FF1-3F1B-4C89-B665-F91A0E11ACEF}" type="datetimeFigureOut">
              <a:rPr lang="en-GB" smtClean="0"/>
              <a:t>15/04/2019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0A4E9-6FBA-4D86-8A09-B1DEB59C902E}" type="slidenum">
              <a:rPr lang="en-GB" smtClean="0"/>
              <a:t>‹#›</a:t>
            </a:fld>
            <a:endParaRPr lang="en-GB"/>
          </a:p>
        </p:txBody>
      </p:sp>
    </p:spTree>
    <p:extLst>
      <p:ext uri="{BB962C8B-B14F-4D97-AF65-F5344CB8AC3E}">
        <p14:creationId xmlns:p14="http://schemas.microsoft.com/office/powerpoint/2010/main" val="1453583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8683" y="0"/>
            <a:ext cx="12240684"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362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8683" y="0"/>
            <a:ext cx="12240684"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60201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8683" y="0"/>
            <a:ext cx="12240684"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42527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800" b="1" dirty="0"/>
              <a:t>School </a:t>
            </a:r>
            <a:r>
              <a:rPr lang="en-GB" sz="2800" b="1" dirty="0" smtClean="0"/>
              <a:t>Improvement </a:t>
            </a:r>
            <a:r>
              <a:rPr lang="en-GB" sz="2800" b="1" dirty="0"/>
              <a:t>Partnership Programme (SIPP) </a:t>
            </a:r>
            <a:r>
              <a:rPr lang="en-GB" sz="2800" b="1" dirty="0" smtClean="0"/>
              <a:t/>
            </a:r>
            <a:br>
              <a:rPr lang="en-GB" sz="2800" b="1" dirty="0" smtClean="0"/>
            </a:br>
            <a:r>
              <a:rPr lang="en-GB" sz="2800" dirty="0" smtClean="0"/>
              <a:t>Training Session April 2019</a:t>
            </a:r>
            <a:endParaRPr lang="en-GB" sz="2800" dirty="0"/>
          </a:p>
        </p:txBody>
      </p:sp>
      <p:pic>
        <p:nvPicPr>
          <p:cNvPr id="6" name="Content Placeholder 5" descr="http://www.viccso.org.au/userfiles/images/iStock_000006430106Small(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8946" y="1596982"/>
            <a:ext cx="7031867" cy="1931830"/>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8727255" y="371539"/>
            <a:ext cx="2619375" cy="1323975"/>
          </a:xfrm>
          <a:prstGeom prst="rect">
            <a:avLst/>
          </a:prstGeom>
          <a:noFill/>
        </p:spPr>
      </p:pic>
      <p:sp>
        <p:nvSpPr>
          <p:cNvPr id="8" name="Rectangle 7"/>
          <p:cNvSpPr/>
          <p:nvPr/>
        </p:nvSpPr>
        <p:spPr>
          <a:xfrm>
            <a:off x="940158" y="3818780"/>
            <a:ext cx="8203842" cy="2739211"/>
          </a:xfrm>
          <a:prstGeom prst="rect">
            <a:avLst/>
          </a:prstGeom>
        </p:spPr>
        <p:txBody>
          <a:bodyPr wrap="square">
            <a:spAutoFit/>
          </a:bodyPr>
          <a:lstStyle/>
          <a:p>
            <a:pPr algn="ctr"/>
            <a:r>
              <a:rPr lang="en-GB" sz="2800" b="1" dirty="0" smtClean="0"/>
              <a:t>Agenda</a:t>
            </a:r>
          </a:p>
          <a:p>
            <a:pPr marL="285750" indent="-285750">
              <a:buFont typeface="Arial" panose="020B0604020202020204" pitchFamily="34" charset="0"/>
              <a:buChar char="•"/>
            </a:pPr>
            <a:r>
              <a:rPr lang="en-GB" dirty="0" smtClean="0"/>
              <a:t>Welcome</a:t>
            </a:r>
            <a:endParaRPr lang="en-GB" dirty="0"/>
          </a:p>
          <a:p>
            <a:pPr marL="285750" indent="-285750">
              <a:buFont typeface="Arial" panose="020B0604020202020204" pitchFamily="34" charset="0"/>
              <a:buChar char="•"/>
            </a:pPr>
            <a:r>
              <a:rPr lang="en-GB" dirty="0" smtClean="0"/>
              <a:t>Quick Survey</a:t>
            </a:r>
          </a:p>
          <a:p>
            <a:pPr marL="285750" indent="-285750">
              <a:buFont typeface="Arial" panose="020B0604020202020204" pitchFamily="34" charset="0"/>
              <a:buChar char="•"/>
            </a:pPr>
            <a:r>
              <a:rPr lang="en-GB" dirty="0" smtClean="0"/>
              <a:t>Key information, data &amp; results</a:t>
            </a:r>
          </a:p>
          <a:p>
            <a:pPr marL="285750" indent="-285750">
              <a:buFont typeface="Arial" panose="020B0604020202020204" pitchFamily="34" charset="0"/>
              <a:buChar char="•"/>
            </a:pPr>
            <a:r>
              <a:rPr lang="en-GB" dirty="0" smtClean="0"/>
              <a:t>Blog</a:t>
            </a:r>
          </a:p>
          <a:p>
            <a:pPr marL="285750" indent="-285750">
              <a:buFont typeface="Arial" panose="020B0604020202020204" pitchFamily="34" charset="0"/>
              <a:buChar char="•"/>
            </a:pPr>
            <a:r>
              <a:rPr lang="en-GB" dirty="0" smtClean="0"/>
              <a:t>Documentation</a:t>
            </a:r>
          </a:p>
          <a:p>
            <a:pPr marL="285750" indent="-285750">
              <a:buFont typeface="Arial" panose="020B0604020202020204" pitchFamily="34" charset="0"/>
              <a:buChar char="•"/>
            </a:pPr>
            <a:r>
              <a:rPr lang="en-GB" dirty="0" smtClean="0"/>
              <a:t>Poster</a:t>
            </a:r>
          </a:p>
          <a:p>
            <a:pPr marL="285750" indent="-285750">
              <a:buFont typeface="Arial" panose="020B0604020202020204" pitchFamily="34" charset="0"/>
              <a:buChar char="•"/>
            </a:pPr>
            <a:r>
              <a:rPr lang="en-GB" dirty="0" smtClean="0"/>
              <a:t>Evaluation</a:t>
            </a:r>
          </a:p>
          <a:p>
            <a:endParaRPr lang="en-GB" dirty="0" smtClean="0"/>
          </a:p>
        </p:txBody>
      </p:sp>
    </p:spTree>
    <p:extLst>
      <p:ext uri="{BB962C8B-B14F-4D97-AF65-F5344CB8AC3E}">
        <p14:creationId xmlns:p14="http://schemas.microsoft.com/office/powerpoint/2010/main" val="2476694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297502" y="291128"/>
            <a:ext cx="11037194" cy="864096"/>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4800" b="1" dirty="0" smtClean="0">
                <a:solidFill>
                  <a:srgbClr val="0070C0"/>
                </a:solidFill>
              </a:rPr>
              <a:t>Title:</a:t>
            </a:r>
          </a:p>
          <a:p>
            <a:r>
              <a:rPr lang="en-US" altLang="en-US" sz="2000" dirty="0" smtClean="0"/>
              <a:t>Make </a:t>
            </a:r>
            <a:r>
              <a:rPr lang="en-US" altLang="en-US" sz="2000" dirty="0"/>
              <a:t>it simple but attractive to the readers</a:t>
            </a:r>
            <a:br>
              <a:rPr lang="en-US" altLang="en-US" sz="2000" dirty="0"/>
            </a:br>
            <a:r>
              <a:rPr lang="en-US" altLang="en-US" sz="2000" dirty="0"/>
              <a:t>Include authors below the title</a:t>
            </a:r>
            <a:br>
              <a:rPr lang="en-US" altLang="en-US" sz="2000" dirty="0"/>
            </a:br>
            <a:r>
              <a:rPr lang="en-US" altLang="en-US" sz="2000" dirty="0"/>
              <a:t>Add a footnote for affiliations of the </a:t>
            </a:r>
            <a:r>
              <a:rPr lang="en-US" altLang="en-US" sz="2000" dirty="0" smtClean="0"/>
              <a:t>authors</a:t>
            </a:r>
          </a:p>
          <a:p>
            <a:r>
              <a:rPr lang="en-US" sz="2000" dirty="0" smtClean="0"/>
              <a:t>Add badges </a:t>
            </a:r>
            <a:endParaRPr lang="en-GB" sz="2000" dirty="0"/>
          </a:p>
        </p:txBody>
      </p:sp>
      <p:pic>
        <p:nvPicPr>
          <p:cNvPr id="4" name="Picture 3"/>
          <p:cNvPicPr>
            <a:picLocks noChangeAspect="1"/>
          </p:cNvPicPr>
          <p:nvPr/>
        </p:nvPicPr>
        <p:blipFill rotWithShape="1">
          <a:blip r:embed="rId2"/>
          <a:srcRect l="10626" t="22230" r="9837" b="51461"/>
          <a:stretch/>
        </p:blipFill>
        <p:spPr>
          <a:xfrm>
            <a:off x="951998" y="3357104"/>
            <a:ext cx="9728202" cy="1583382"/>
          </a:xfrm>
          <a:prstGeom prst="rect">
            <a:avLst/>
          </a:prstGeom>
        </p:spPr>
      </p:pic>
    </p:spTree>
    <p:extLst>
      <p:ext uri="{BB962C8B-B14F-4D97-AF65-F5344CB8AC3E}">
        <p14:creationId xmlns:p14="http://schemas.microsoft.com/office/powerpoint/2010/main" val="44296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59280" y="475144"/>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lvl="1">
              <a:lnSpc>
                <a:spcPct val="90000"/>
              </a:lnSpc>
            </a:pPr>
            <a:r>
              <a:rPr lang="en-GB" b="1" kern="0" dirty="0" smtClean="0">
                <a:solidFill>
                  <a:srgbClr val="0070C0"/>
                </a:solidFill>
                <a:latin typeface="+mj-lt"/>
              </a:rPr>
              <a:t>Introduction and Research Aims:</a:t>
            </a:r>
            <a:r>
              <a:rPr lang="en-GB" kern="0" dirty="0" smtClean="0"/>
              <a:t/>
            </a:r>
            <a:br>
              <a:rPr lang="en-GB" kern="0" dirty="0" smtClean="0"/>
            </a:br>
            <a:r>
              <a:rPr lang="en-US" altLang="en-US" sz="2400" kern="0" dirty="0" smtClean="0"/>
              <a:t>Include the rationale and importance of study</a:t>
            </a:r>
            <a:br>
              <a:rPr lang="en-US" altLang="en-US" sz="2400" kern="0" dirty="0" smtClean="0"/>
            </a:br>
            <a:r>
              <a:rPr lang="en-US" altLang="en-US" sz="2400" kern="0" dirty="0" smtClean="0"/>
              <a:t>State the hypothesis or research question that was tested</a:t>
            </a:r>
            <a:r>
              <a:rPr lang="en-GB" kern="0" dirty="0" smtClean="0"/>
              <a:t/>
            </a:r>
            <a:br>
              <a:rPr lang="en-GB" kern="0" dirty="0" smtClean="0"/>
            </a:br>
            <a:endParaRPr lang="en-GB" kern="0" dirty="0"/>
          </a:p>
        </p:txBody>
      </p:sp>
      <p:pic>
        <p:nvPicPr>
          <p:cNvPr id="3" name="Picture 2"/>
          <p:cNvPicPr>
            <a:picLocks noChangeAspect="1"/>
          </p:cNvPicPr>
          <p:nvPr/>
        </p:nvPicPr>
        <p:blipFill rotWithShape="1">
          <a:blip r:embed="rId3"/>
          <a:srcRect l="11413" t="47077" r="5113" b="17846"/>
          <a:stretch/>
        </p:blipFill>
        <p:spPr>
          <a:xfrm>
            <a:off x="0" y="2575560"/>
            <a:ext cx="12192000" cy="3840480"/>
          </a:xfrm>
          <a:prstGeom prst="rect">
            <a:avLst/>
          </a:prstGeom>
        </p:spPr>
      </p:pic>
    </p:spTree>
    <p:extLst>
      <p:ext uri="{BB962C8B-B14F-4D97-AF65-F5344CB8AC3E}">
        <p14:creationId xmlns:p14="http://schemas.microsoft.com/office/powerpoint/2010/main" val="4232961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68680" y="381318"/>
            <a:ext cx="1054608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lnSpc>
                <a:spcPct val="90000"/>
              </a:lnSpc>
            </a:pPr>
            <a:r>
              <a:rPr lang="en-GB" b="1" kern="0" dirty="0" smtClean="0">
                <a:solidFill>
                  <a:srgbClr val="0070C0"/>
                </a:solidFill>
                <a:latin typeface="+mj-lt"/>
              </a:rPr>
              <a:t>Methodology:</a:t>
            </a:r>
            <a:r>
              <a:rPr lang="en-GB" kern="0" dirty="0" smtClean="0"/>
              <a:t/>
            </a:r>
            <a:br>
              <a:rPr lang="en-GB" kern="0" dirty="0" smtClean="0"/>
            </a:br>
            <a:r>
              <a:rPr lang="en-US" altLang="en-US" sz="2000" kern="0" dirty="0" smtClean="0"/>
              <a:t>Provide sufficient information to judge the validity of the study </a:t>
            </a:r>
            <a:br>
              <a:rPr lang="en-US" altLang="en-US" sz="2000" kern="0" dirty="0" smtClean="0"/>
            </a:br>
            <a:r>
              <a:rPr lang="en-US" altLang="en-US" sz="2000" kern="0" dirty="0" smtClean="0"/>
              <a:t>Include sample size, study design, </a:t>
            </a:r>
            <a:r>
              <a:rPr lang="en-US" altLang="en-US" sz="2000" kern="0" dirty="0" err="1" smtClean="0"/>
              <a:t>programme</a:t>
            </a:r>
            <a:r>
              <a:rPr lang="en-US" altLang="en-US" sz="2000" kern="0" dirty="0" smtClean="0"/>
              <a:t> used, method of data collection and analytic methods</a:t>
            </a:r>
            <a:br>
              <a:rPr lang="en-US" altLang="en-US" sz="2000" kern="0" dirty="0" smtClean="0"/>
            </a:br>
            <a:r>
              <a:rPr lang="en-GB" sz="2000" kern="0" dirty="0" smtClean="0"/>
              <a:t> </a:t>
            </a:r>
            <a:endParaRPr lang="en-GB" sz="2000" kern="0" dirty="0"/>
          </a:p>
        </p:txBody>
      </p:sp>
      <p:pic>
        <p:nvPicPr>
          <p:cNvPr id="3" name="Picture 2"/>
          <p:cNvPicPr>
            <a:picLocks noChangeAspect="1"/>
          </p:cNvPicPr>
          <p:nvPr/>
        </p:nvPicPr>
        <p:blipFill rotWithShape="1">
          <a:blip r:embed="rId2"/>
          <a:srcRect l="12201" t="23692" r="5900" b="11999"/>
          <a:stretch/>
        </p:blipFill>
        <p:spPr>
          <a:xfrm>
            <a:off x="-121919" y="1965960"/>
            <a:ext cx="12313920" cy="5120640"/>
          </a:xfrm>
          <a:prstGeom prst="rect">
            <a:avLst/>
          </a:prstGeom>
        </p:spPr>
      </p:pic>
    </p:spTree>
    <p:extLst>
      <p:ext uri="{BB962C8B-B14F-4D97-AF65-F5344CB8AC3E}">
        <p14:creationId xmlns:p14="http://schemas.microsoft.com/office/powerpoint/2010/main" val="2927338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859" y="260648"/>
            <a:ext cx="12203859" cy="864096"/>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4800" b="1" dirty="0" smtClean="0">
                <a:solidFill>
                  <a:srgbClr val="0070C0"/>
                </a:solidFill>
              </a:rPr>
              <a:t>Findings:</a:t>
            </a:r>
          </a:p>
          <a:p>
            <a:pPr lvl="1"/>
            <a:r>
              <a:rPr lang="en-AU" altLang="en-US" sz="2400" dirty="0" smtClean="0">
                <a:latin typeface="Times New Roman" panose="02020603050405020304" pitchFamily="18" charset="0"/>
                <a:cs typeface="Times New Roman" panose="02020603050405020304" pitchFamily="18" charset="0"/>
              </a:rPr>
              <a:t>Try to provide </a:t>
            </a:r>
            <a:r>
              <a:rPr lang="en-AU" altLang="en-US" sz="2400" dirty="0">
                <a:latin typeface="Times New Roman" panose="02020603050405020304" pitchFamily="18" charset="0"/>
                <a:cs typeface="Times New Roman" panose="02020603050405020304" pitchFamily="18" charset="0"/>
              </a:rPr>
              <a:t>a </a:t>
            </a:r>
            <a:r>
              <a:rPr lang="en-AU" altLang="en-US" sz="2400" dirty="0" smtClean="0">
                <a:latin typeface="Times New Roman" panose="02020603050405020304" pitchFamily="18" charset="0"/>
                <a:cs typeface="Times New Roman" panose="02020603050405020304" pitchFamily="18" charset="0"/>
              </a:rPr>
              <a:t>clear statement </a:t>
            </a:r>
            <a:r>
              <a:rPr lang="en-AU" altLang="en-US" sz="2400" dirty="0">
                <a:latin typeface="Times New Roman" panose="02020603050405020304" pitchFamily="18" charset="0"/>
                <a:cs typeface="Times New Roman" panose="02020603050405020304" pitchFamily="18" charset="0"/>
              </a:rPr>
              <a:t>on </a:t>
            </a:r>
            <a:r>
              <a:rPr lang="en-AU" altLang="en-US" sz="2400" dirty="0" smtClean="0">
                <a:latin typeface="Times New Roman" panose="02020603050405020304" pitchFamily="18" charset="0"/>
                <a:cs typeface="Times New Roman" panose="02020603050405020304" pitchFamily="18" charset="0"/>
              </a:rPr>
              <a:t>impact.</a:t>
            </a:r>
          </a:p>
          <a:p>
            <a:pPr lvl="1"/>
            <a:r>
              <a:rPr lang="en-US" altLang="en-US" sz="2400" dirty="0"/>
              <a:t>Keep the results as simple as possible.</a:t>
            </a:r>
          </a:p>
          <a:p>
            <a:pPr lvl="1"/>
            <a:r>
              <a:rPr lang="en-US" altLang="en-US" sz="2400" dirty="0" smtClean="0"/>
              <a:t>Present </a:t>
            </a:r>
            <a:r>
              <a:rPr lang="en-US" altLang="en-US" sz="2400" dirty="0"/>
              <a:t>your key findings using </a:t>
            </a:r>
            <a:r>
              <a:rPr lang="en-US" altLang="en-US" sz="2400" dirty="0" smtClean="0"/>
              <a:t>graphs/tables (always remember to label any graphs/tables)</a:t>
            </a:r>
            <a:endParaRPr lang="en-US" altLang="en-US" sz="2400" dirty="0"/>
          </a:p>
          <a:p>
            <a:pPr lvl="1"/>
            <a:endParaRPr lang="en-US" altLang="en-US" sz="2400" dirty="0"/>
          </a:p>
        </p:txBody>
      </p:sp>
      <p:pic>
        <p:nvPicPr>
          <p:cNvPr id="4" name="Picture 3"/>
          <p:cNvPicPr>
            <a:picLocks noChangeAspect="1"/>
          </p:cNvPicPr>
          <p:nvPr/>
        </p:nvPicPr>
        <p:blipFill rotWithShape="1">
          <a:blip r:embed="rId3"/>
          <a:srcRect l="12500" t="36312" r="6000" b="29120"/>
          <a:stretch/>
        </p:blipFill>
        <p:spPr>
          <a:xfrm>
            <a:off x="198120" y="3002281"/>
            <a:ext cx="11506200" cy="3688080"/>
          </a:xfrm>
          <a:prstGeom prst="rect">
            <a:avLst/>
          </a:prstGeom>
        </p:spPr>
      </p:pic>
    </p:spTree>
    <p:extLst>
      <p:ext uri="{BB962C8B-B14F-4D97-AF65-F5344CB8AC3E}">
        <p14:creationId xmlns:p14="http://schemas.microsoft.com/office/powerpoint/2010/main" val="1877645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19422" y="1373168"/>
            <a:ext cx="11037194" cy="864096"/>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4800" b="1" dirty="0" smtClean="0">
                <a:solidFill>
                  <a:srgbClr val="0070C0"/>
                </a:solidFill>
              </a:rPr>
              <a:t>Key Learning Points:</a:t>
            </a:r>
          </a:p>
          <a:p>
            <a:endParaRPr lang="en-GB" sz="4800" b="1" dirty="0" smtClean="0">
              <a:solidFill>
                <a:srgbClr val="0070C0"/>
              </a:solidFill>
            </a:endParaRPr>
          </a:p>
          <a:p>
            <a:r>
              <a:rPr lang="en-GB" sz="2400" dirty="0" smtClean="0"/>
              <a:t>Limitations </a:t>
            </a:r>
          </a:p>
          <a:p>
            <a:r>
              <a:rPr lang="en-GB" sz="2400" i="1" dirty="0" smtClean="0"/>
              <a:t>i.e. a limitation of the study was that the project was only carried out over 4 weeks due to timetabling constraints within the school day.</a:t>
            </a:r>
          </a:p>
          <a:p>
            <a:endParaRPr lang="en-GB" sz="2400" i="1" dirty="0"/>
          </a:p>
          <a:p>
            <a:r>
              <a:rPr lang="en-GB" sz="2400" dirty="0" smtClean="0"/>
              <a:t>Future directions </a:t>
            </a:r>
          </a:p>
          <a:p>
            <a:r>
              <a:rPr lang="en-GB" sz="2400" dirty="0" smtClean="0"/>
              <a:t>i.e. </a:t>
            </a:r>
            <a:r>
              <a:rPr lang="en-GB" sz="2400" i="1" dirty="0" smtClean="0"/>
              <a:t>The programme could be carried out within a classroom setting over a longer period of time. </a:t>
            </a:r>
          </a:p>
        </p:txBody>
      </p:sp>
    </p:spTree>
    <p:extLst>
      <p:ext uri="{BB962C8B-B14F-4D97-AF65-F5344CB8AC3E}">
        <p14:creationId xmlns:p14="http://schemas.microsoft.com/office/powerpoint/2010/main" val="3243838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67022" y="1190288"/>
            <a:ext cx="11037194" cy="864096"/>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4800" b="1" dirty="0" smtClean="0">
                <a:solidFill>
                  <a:srgbClr val="0070C0"/>
                </a:solidFill>
              </a:rPr>
              <a:t>Conclusion:</a:t>
            </a:r>
          </a:p>
          <a:p>
            <a:endParaRPr lang="en-GB" sz="4800" b="1" dirty="0" smtClean="0">
              <a:solidFill>
                <a:srgbClr val="0070C0"/>
              </a:solidFill>
            </a:endParaRPr>
          </a:p>
          <a:p>
            <a:pPr lvl="1"/>
            <a:r>
              <a:rPr lang="en-US" altLang="en-US" sz="2400" dirty="0"/>
              <a:t>Interpret your results in the context of your study as well as the literature </a:t>
            </a:r>
          </a:p>
          <a:p>
            <a:pPr lvl="1"/>
            <a:r>
              <a:rPr lang="en-US" altLang="en-US" sz="2400" dirty="0"/>
              <a:t>Provide readers with what is new from your </a:t>
            </a:r>
            <a:r>
              <a:rPr lang="en-US" altLang="en-US" sz="2400" dirty="0" smtClean="0"/>
              <a:t>study.</a:t>
            </a:r>
            <a:endParaRPr lang="en-US" altLang="en-US" sz="2400" dirty="0"/>
          </a:p>
          <a:p>
            <a:endParaRPr lang="en-GB" sz="4800" b="1" dirty="0" smtClean="0">
              <a:solidFill>
                <a:srgbClr val="0070C0"/>
              </a:solidFill>
            </a:endParaRPr>
          </a:p>
        </p:txBody>
      </p:sp>
    </p:spTree>
    <p:extLst>
      <p:ext uri="{BB962C8B-B14F-4D97-AF65-F5344CB8AC3E}">
        <p14:creationId xmlns:p14="http://schemas.microsoft.com/office/powerpoint/2010/main" val="3542457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12742" y="855008"/>
            <a:ext cx="11037194" cy="864096"/>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4800" b="1" dirty="0" smtClean="0">
                <a:solidFill>
                  <a:srgbClr val="0070C0"/>
                </a:solidFill>
              </a:rPr>
              <a:t>References/ Resources:</a:t>
            </a:r>
          </a:p>
          <a:p>
            <a:endParaRPr lang="en-GB" sz="4800" b="1" dirty="0">
              <a:solidFill>
                <a:srgbClr val="0070C0"/>
              </a:solidFill>
            </a:endParaRPr>
          </a:p>
          <a:p>
            <a:r>
              <a:rPr lang="en-GB" sz="2400" dirty="0" smtClean="0"/>
              <a:t>Use Harvard Anglia referencing style on Microsoft Word (citations) </a:t>
            </a:r>
          </a:p>
        </p:txBody>
      </p:sp>
      <p:pic>
        <p:nvPicPr>
          <p:cNvPr id="3" name="Picture 2"/>
          <p:cNvPicPr>
            <a:picLocks noChangeAspect="1"/>
          </p:cNvPicPr>
          <p:nvPr/>
        </p:nvPicPr>
        <p:blipFill rotWithShape="1">
          <a:blip r:embed="rId3"/>
          <a:srcRect l="10375" t="38400" r="3125" b="8704"/>
          <a:stretch/>
        </p:blipFill>
        <p:spPr>
          <a:xfrm>
            <a:off x="685800" y="3154679"/>
            <a:ext cx="10546080" cy="3474721"/>
          </a:xfrm>
          <a:prstGeom prst="rect">
            <a:avLst/>
          </a:prstGeom>
        </p:spPr>
      </p:pic>
    </p:spTree>
    <p:extLst>
      <p:ext uri="{BB962C8B-B14F-4D97-AF65-F5344CB8AC3E}">
        <p14:creationId xmlns:p14="http://schemas.microsoft.com/office/powerpoint/2010/main" val="274767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Key information, data &amp; results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6231348"/>
              </p:ext>
            </p:extLst>
          </p:nvPr>
        </p:nvGraphicFramePr>
        <p:xfrm>
          <a:off x="838200" y="1825625"/>
          <a:ext cx="10515600" cy="4582160"/>
        </p:xfrm>
        <a:graphic>
          <a:graphicData uri="http://schemas.openxmlformats.org/drawingml/2006/table">
            <a:tbl>
              <a:tblPr firstRow="1" bandRow="1">
                <a:tableStyleId>{5C22544A-7EE6-4342-B048-85BDC9FD1C3A}</a:tableStyleId>
              </a:tblPr>
              <a:tblGrid>
                <a:gridCol w="5257800"/>
                <a:gridCol w="5257800"/>
              </a:tblGrid>
              <a:tr h="370840">
                <a:tc>
                  <a:txBody>
                    <a:bodyPr/>
                    <a:lstStyle/>
                    <a:p>
                      <a:r>
                        <a:rPr lang="en-GB" dirty="0" smtClean="0"/>
                        <a:t>Title of project &amp; partnership</a:t>
                      </a:r>
                    </a:p>
                    <a:p>
                      <a:endParaRPr lang="en-GB" dirty="0"/>
                    </a:p>
                  </a:txBody>
                  <a:tcPr/>
                </a:tc>
                <a:tc>
                  <a:txBody>
                    <a:bodyPr/>
                    <a:lstStyle/>
                    <a:p>
                      <a:endParaRPr lang="en-GB"/>
                    </a:p>
                  </a:txBody>
                  <a:tcPr/>
                </a:tc>
              </a:tr>
              <a:tr h="370840">
                <a:tc>
                  <a:txBody>
                    <a:bodyPr/>
                    <a:lstStyle/>
                    <a:p>
                      <a:r>
                        <a:rPr lang="en-GB" dirty="0" smtClean="0"/>
                        <a:t>Research question</a:t>
                      </a:r>
                    </a:p>
                    <a:p>
                      <a:endParaRPr lang="en-GB" dirty="0"/>
                    </a:p>
                  </a:txBody>
                  <a:tcPr/>
                </a:tc>
                <a:tc>
                  <a:txBody>
                    <a:bodyPr/>
                    <a:lstStyle/>
                    <a:p>
                      <a:endParaRPr lang="en-GB"/>
                    </a:p>
                  </a:txBody>
                  <a:tcPr/>
                </a:tc>
              </a:tr>
              <a:tr h="370840">
                <a:tc>
                  <a:txBody>
                    <a:bodyPr/>
                    <a:lstStyle/>
                    <a:p>
                      <a:r>
                        <a:rPr lang="en-GB" dirty="0" smtClean="0"/>
                        <a:t>Identify if literacy, numeracy or HWB</a:t>
                      </a:r>
                    </a:p>
                    <a:p>
                      <a:endParaRPr lang="en-GB" dirty="0"/>
                    </a:p>
                  </a:txBody>
                  <a:tcPr/>
                </a:tc>
                <a:tc>
                  <a:txBody>
                    <a:bodyPr/>
                    <a:lstStyle/>
                    <a:p>
                      <a:endParaRPr lang="en-GB"/>
                    </a:p>
                  </a:txBody>
                  <a:tcPr/>
                </a:tc>
              </a:tr>
              <a:tr h="370840">
                <a:tc>
                  <a:txBody>
                    <a:bodyPr/>
                    <a:lstStyle/>
                    <a:p>
                      <a:r>
                        <a:rPr lang="en-GB" dirty="0" smtClean="0"/>
                        <a:t>No. of children involved in project</a:t>
                      </a:r>
                    </a:p>
                    <a:p>
                      <a:endParaRPr lang="en-GB" dirty="0"/>
                    </a:p>
                  </a:txBody>
                  <a:tcPr/>
                </a:tc>
                <a:tc>
                  <a:txBody>
                    <a:bodyPr/>
                    <a:lstStyle/>
                    <a:p>
                      <a:endParaRPr lang="en-GB"/>
                    </a:p>
                  </a:txBody>
                  <a:tcPr/>
                </a:tc>
              </a:tr>
              <a:tr h="370840">
                <a:tc>
                  <a:txBody>
                    <a:bodyPr/>
                    <a:lstStyle/>
                    <a:p>
                      <a:r>
                        <a:rPr lang="en-GB" dirty="0" smtClean="0"/>
                        <a:t>No.</a:t>
                      </a:r>
                      <a:r>
                        <a:rPr lang="en-GB" baseline="0" dirty="0" smtClean="0"/>
                        <a:t> </a:t>
                      </a:r>
                      <a:r>
                        <a:rPr lang="en-GB" dirty="0" smtClean="0"/>
                        <a:t>of children who received the intervention</a:t>
                      </a:r>
                    </a:p>
                    <a:p>
                      <a:endParaRPr lang="en-GB" dirty="0"/>
                    </a:p>
                  </a:txBody>
                  <a:tcPr/>
                </a:tc>
                <a:tc>
                  <a:txBody>
                    <a:bodyPr/>
                    <a:lstStyle/>
                    <a:p>
                      <a:endParaRPr lang="en-GB"/>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No. of children who improved after intervention</a:t>
                      </a:r>
                    </a:p>
                    <a:p>
                      <a:endParaRPr lang="en-GB" dirty="0"/>
                    </a:p>
                  </a:txBody>
                  <a:tcPr/>
                </a:tc>
                <a:tc>
                  <a:txBody>
                    <a:bodyPr/>
                    <a:lstStyle/>
                    <a:p>
                      <a:endParaRPr lang="en-GB"/>
                    </a:p>
                  </a:txBody>
                  <a:tcPr/>
                </a:tc>
              </a:tr>
              <a:tr h="370840">
                <a:tc>
                  <a:txBody>
                    <a:bodyPr/>
                    <a:lstStyle/>
                    <a:p>
                      <a:r>
                        <a:rPr lang="en-GB" dirty="0" smtClean="0"/>
                        <a:t>No. of teachers involved in project</a:t>
                      </a:r>
                      <a:endParaRPr lang="en-GB" dirty="0"/>
                    </a:p>
                  </a:txBody>
                  <a:tcPr/>
                </a:tc>
                <a:tc>
                  <a:txBody>
                    <a:bodyPr/>
                    <a:lstStyle/>
                    <a:p>
                      <a:endParaRPr lang="en-GB" dirty="0"/>
                    </a:p>
                  </a:txBody>
                  <a:tcPr/>
                </a:tc>
              </a:tr>
              <a:tr h="370840">
                <a:tc>
                  <a:txBody>
                    <a:bodyPr/>
                    <a:lstStyle/>
                    <a:p>
                      <a:r>
                        <a:rPr lang="en-GB" dirty="0" smtClean="0"/>
                        <a:t>Did intervention raise attainment? Y / N</a:t>
                      </a:r>
                      <a:endParaRPr lang="en-GB" dirty="0"/>
                    </a:p>
                  </a:txBody>
                  <a:tcPr/>
                </a:tc>
                <a:tc>
                  <a:txBody>
                    <a:bodyPr/>
                    <a:lstStyle/>
                    <a:p>
                      <a:endParaRPr lang="en-GB" dirty="0"/>
                    </a:p>
                  </a:txBody>
                  <a:tcPr/>
                </a:tc>
              </a:tr>
            </a:tbl>
          </a:graphicData>
        </a:graphic>
      </p:graphicFrame>
      <p:pic>
        <p:nvPicPr>
          <p:cNvPr id="5" name="Content Placeholder 5" descr="http://www.viccso.org.au/userfiles/images/iStock_000006430106Small(2).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371268" y="51520"/>
            <a:ext cx="3760638" cy="1774105"/>
          </a:xfrm>
          <a:prstGeom prst="rect">
            <a:avLst/>
          </a:prstGeom>
          <a:noFill/>
          <a:ln>
            <a:noFill/>
          </a:ln>
        </p:spPr>
      </p:pic>
    </p:spTree>
    <p:extLst>
      <p:ext uri="{BB962C8B-B14F-4D97-AF65-F5344CB8AC3E}">
        <p14:creationId xmlns:p14="http://schemas.microsoft.com/office/powerpoint/2010/main" val="461339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SIPP Blog</a:t>
            </a:r>
            <a:endParaRPr lang="en-GB" b="1" dirty="0"/>
          </a:p>
        </p:txBody>
      </p:sp>
      <p:sp>
        <p:nvSpPr>
          <p:cNvPr id="3" name="Content Placeholder 2"/>
          <p:cNvSpPr>
            <a:spLocks noGrp="1"/>
          </p:cNvSpPr>
          <p:nvPr>
            <p:ph idx="1"/>
          </p:nvPr>
        </p:nvSpPr>
        <p:spPr/>
        <p:txBody>
          <a:bodyPr/>
          <a:lstStyle/>
          <a:p>
            <a:pPr marL="0" indent="0">
              <a:buNone/>
            </a:pPr>
            <a:endParaRPr lang="en-GB" dirty="0" smtClean="0"/>
          </a:p>
          <a:p>
            <a:r>
              <a:rPr lang="en-GB" dirty="0" smtClean="0"/>
              <a:t>Previous SIPP projects</a:t>
            </a:r>
          </a:p>
          <a:p>
            <a:r>
              <a:rPr lang="en-GB" dirty="0" smtClean="0"/>
              <a:t>March 2019 newsletter</a:t>
            </a:r>
          </a:p>
          <a:p>
            <a:r>
              <a:rPr lang="en-GB" dirty="0" smtClean="0"/>
              <a:t>Research sites</a:t>
            </a:r>
          </a:p>
          <a:p>
            <a:r>
              <a:rPr lang="en-GB" dirty="0" smtClean="0"/>
              <a:t>Poster section </a:t>
            </a:r>
            <a:endParaRPr lang="en-GB" dirty="0"/>
          </a:p>
        </p:txBody>
      </p:sp>
      <p:pic>
        <p:nvPicPr>
          <p:cNvPr id="4" name="Content Placeholder 5" descr="http://www.viccso.org.au/userfiles/images/iStock_000006430106Small(2).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431362" y="365125"/>
            <a:ext cx="3760638" cy="3392720"/>
          </a:xfrm>
          <a:prstGeom prst="rect">
            <a:avLst/>
          </a:prstGeom>
          <a:noFill/>
          <a:ln>
            <a:noFill/>
          </a:ln>
        </p:spPr>
      </p:pic>
    </p:spTree>
    <p:extLst>
      <p:ext uri="{BB962C8B-B14F-4D97-AF65-F5344CB8AC3E}">
        <p14:creationId xmlns:p14="http://schemas.microsoft.com/office/powerpoint/2010/main" val="310374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39645"/>
            <a:ext cx="10515600" cy="1325563"/>
          </a:xfrm>
        </p:spPr>
        <p:txBody>
          <a:bodyPr/>
          <a:lstStyle/>
          <a:p>
            <a:r>
              <a:rPr lang="en-GB" dirty="0" smtClean="0"/>
              <a:t>SIPP Journal </a:t>
            </a:r>
            <a:endParaRPr lang="en-GB" dirty="0"/>
          </a:p>
        </p:txBody>
      </p:sp>
      <p:pic>
        <p:nvPicPr>
          <p:cNvPr id="4" name="Content Placeholder 5" descr="http://www.viccso.org.au/userfiles/images/iStock_000006430106Small(2).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541267" y="182245"/>
            <a:ext cx="3620253" cy="3642995"/>
          </a:xfrm>
          <a:prstGeom prst="rect">
            <a:avLst/>
          </a:prstGeom>
          <a:noFill/>
          <a:ln>
            <a:noFill/>
          </a:ln>
        </p:spPr>
      </p:pic>
    </p:spTree>
    <p:extLst>
      <p:ext uri="{BB962C8B-B14F-4D97-AF65-F5344CB8AC3E}">
        <p14:creationId xmlns:p14="http://schemas.microsoft.com/office/powerpoint/2010/main" val="353313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332657"/>
            <a:ext cx="8229600" cy="792087"/>
          </a:xfrm>
        </p:spPr>
        <p:txBody>
          <a:bodyPr/>
          <a:lstStyle/>
          <a:p>
            <a:pPr marL="0" indent="0">
              <a:buNone/>
            </a:pPr>
            <a:endParaRPr lang="en-GB" sz="1600" dirty="0"/>
          </a:p>
          <a:p>
            <a:pPr marL="0" indent="0">
              <a:buNone/>
            </a:pPr>
            <a:endParaRPr lang="en-GB" sz="2000" dirty="0"/>
          </a:p>
          <a:p>
            <a:endParaRPr lang="en-GB" sz="2000" dirty="0"/>
          </a:p>
        </p:txBody>
      </p:sp>
      <p:sp>
        <p:nvSpPr>
          <p:cNvPr id="4" name="Title 3"/>
          <p:cNvSpPr>
            <a:spLocks noGrp="1"/>
          </p:cNvSpPr>
          <p:nvPr>
            <p:ph type="title"/>
          </p:nvPr>
        </p:nvSpPr>
        <p:spPr>
          <a:xfrm>
            <a:off x="2063552" y="260648"/>
            <a:ext cx="8229600" cy="1728192"/>
          </a:xfrm>
        </p:spPr>
        <p:txBody>
          <a:bodyPr/>
          <a:lstStyle/>
          <a:p>
            <a:r>
              <a:rPr lang="en-GB" sz="4800" b="1" dirty="0">
                <a:solidFill>
                  <a:srgbClr val="0070C0"/>
                </a:solidFill>
              </a:rPr>
              <a:t>Planning Documentation</a:t>
            </a:r>
            <a:endParaRPr lang="en-GB" sz="2000" b="1" dirty="0">
              <a:solidFill>
                <a:srgbClr val="0070C0"/>
              </a:solidFill>
            </a:endParaRPr>
          </a:p>
        </p:txBody>
      </p:sp>
      <p:pic>
        <p:nvPicPr>
          <p:cNvPr id="5" name="Picture 4"/>
          <p:cNvPicPr/>
          <p:nvPr/>
        </p:nvPicPr>
        <p:blipFill rotWithShape="1">
          <a:blip r:embed="rId3"/>
          <a:srcRect l="7390" t="16950" r="58043" b="6779"/>
          <a:stretch/>
        </p:blipFill>
        <p:spPr bwMode="auto">
          <a:xfrm>
            <a:off x="1847528" y="1268760"/>
            <a:ext cx="8496944" cy="54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9788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332657"/>
            <a:ext cx="8229600" cy="792087"/>
          </a:xfrm>
        </p:spPr>
        <p:txBody>
          <a:bodyPr/>
          <a:lstStyle/>
          <a:p>
            <a:pPr marL="0" indent="0">
              <a:buNone/>
            </a:pPr>
            <a:endParaRPr lang="en-GB" sz="1600" dirty="0"/>
          </a:p>
          <a:p>
            <a:pPr marL="0" indent="0">
              <a:buNone/>
            </a:pPr>
            <a:endParaRPr lang="en-GB" sz="2000" dirty="0"/>
          </a:p>
          <a:p>
            <a:endParaRPr lang="en-GB" sz="2000" dirty="0"/>
          </a:p>
        </p:txBody>
      </p:sp>
      <p:sp>
        <p:nvSpPr>
          <p:cNvPr id="4" name="Title 3"/>
          <p:cNvSpPr>
            <a:spLocks noGrp="1"/>
          </p:cNvSpPr>
          <p:nvPr>
            <p:ph type="title"/>
          </p:nvPr>
        </p:nvSpPr>
        <p:spPr>
          <a:xfrm>
            <a:off x="2063552" y="260648"/>
            <a:ext cx="8229600" cy="1728192"/>
          </a:xfrm>
        </p:spPr>
        <p:txBody>
          <a:bodyPr/>
          <a:lstStyle/>
          <a:p>
            <a:r>
              <a:rPr lang="en-GB" sz="4800" b="1" dirty="0">
                <a:solidFill>
                  <a:srgbClr val="0070C0"/>
                </a:solidFill>
              </a:rPr>
              <a:t>Planning Documentation</a:t>
            </a:r>
            <a:endParaRPr lang="en-GB" sz="2000" b="1" dirty="0">
              <a:solidFill>
                <a:srgbClr val="0070C0"/>
              </a:solidFill>
            </a:endParaRPr>
          </a:p>
        </p:txBody>
      </p:sp>
      <p:pic>
        <p:nvPicPr>
          <p:cNvPr id="6" name="Picture 5"/>
          <p:cNvPicPr/>
          <p:nvPr/>
        </p:nvPicPr>
        <p:blipFill rotWithShape="1">
          <a:blip r:embed="rId3"/>
          <a:srcRect l="7628" t="15255" r="58044" b="7627"/>
          <a:stretch/>
        </p:blipFill>
        <p:spPr bwMode="auto">
          <a:xfrm>
            <a:off x="1775520" y="977065"/>
            <a:ext cx="8604448" cy="5805263"/>
          </a:xfrm>
          <a:prstGeom prst="rect">
            <a:avLst/>
          </a:prstGeom>
          <a:ln>
            <a:noFill/>
          </a:ln>
          <a:extLst>
            <a:ext uri="{53640926-AAD7-44D8-BBD7-CCE9431645EC}">
              <a14:shadowObscured xmlns:a14="http://schemas.microsoft.com/office/drawing/2010/main"/>
            </a:ext>
          </a:extLst>
        </p:spPr>
      </p:pic>
      <p:pic>
        <p:nvPicPr>
          <p:cNvPr id="5" name="Content Placeholder 5" descr="http://www.viccso.org.au/userfiles/images/iStock_000006430106Small(2).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710670" y="51520"/>
            <a:ext cx="2421236" cy="925545"/>
          </a:xfrm>
          <a:prstGeom prst="rect">
            <a:avLst/>
          </a:prstGeom>
          <a:noFill/>
          <a:ln>
            <a:noFill/>
          </a:ln>
        </p:spPr>
      </p:pic>
    </p:spTree>
    <p:extLst>
      <p:ext uri="{BB962C8B-B14F-4D97-AF65-F5344CB8AC3E}">
        <p14:creationId xmlns:p14="http://schemas.microsoft.com/office/powerpoint/2010/main" val="2542404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332657"/>
            <a:ext cx="8229600" cy="792087"/>
          </a:xfrm>
        </p:spPr>
        <p:txBody>
          <a:bodyPr/>
          <a:lstStyle/>
          <a:p>
            <a:pPr marL="0" indent="0">
              <a:buNone/>
            </a:pPr>
            <a:endParaRPr lang="en-GB" sz="1600" dirty="0"/>
          </a:p>
          <a:p>
            <a:pPr marL="0" indent="0">
              <a:buNone/>
            </a:pPr>
            <a:endParaRPr lang="en-GB" sz="2000" dirty="0"/>
          </a:p>
          <a:p>
            <a:endParaRPr lang="en-GB" sz="2000" dirty="0"/>
          </a:p>
        </p:txBody>
      </p:sp>
      <p:sp>
        <p:nvSpPr>
          <p:cNvPr id="4" name="Title 3"/>
          <p:cNvSpPr>
            <a:spLocks noGrp="1"/>
          </p:cNvSpPr>
          <p:nvPr>
            <p:ph type="title"/>
          </p:nvPr>
        </p:nvSpPr>
        <p:spPr>
          <a:xfrm>
            <a:off x="206062" y="260648"/>
            <a:ext cx="11037194" cy="864096"/>
          </a:xfrm>
        </p:spPr>
        <p:txBody>
          <a:bodyPr/>
          <a:lstStyle/>
          <a:p>
            <a:r>
              <a:rPr lang="en-GB" sz="4800" b="1" dirty="0">
                <a:solidFill>
                  <a:srgbClr val="0070C0"/>
                </a:solidFill>
              </a:rPr>
              <a:t>Phase Five</a:t>
            </a:r>
            <a:endParaRPr lang="en-GB" sz="2000" b="1" dirty="0">
              <a:solidFill>
                <a:srgbClr val="0070C0"/>
              </a:solidFill>
            </a:endParaRPr>
          </a:p>
        </p:txBody>
      </p:sp>
      <p:pic>
        <p:nvPicPr>
          <p:cNvPr id="6" name="Picture 5"/>
          <p:cNvPicPr/>
          <p:nvPr/>
        </p:nvPicPr>
        <p:blipFill rotWithShape="1">
          <a:blip r:embed="rId3"/>
          <a:srcRect l="25204" t="26852" r="58044" b="7627"/>
          <a:stretch/>
        </p:blipFill>
        <p:spPr bwMode="auto">
          <a:xfrm>
            <a:off x="3935760" y="980728"/>
            <a:ext cx="4198908" cy="4932262"/>
          </a:xfrm>
          <a:prstGeom prst="rect">
            <a:avLst/>
          </a:prstGeom>
          <a:ln>
            <a:noFill/>
          </a:ln>
          <a:extLst>
            <a:ext uri="{53640926-AAD7-44D8-BBD7-CCE9431645EC}">
              <a14:shadowObscured xmlns:a14="http://schemas.microsoft.com/office/drawing/2010/main"/>
            </a:ext>
          </a:extLst>
        </p:spPr>
      </p:pic>
      <p:pic>
        <p:nvPicPr>
          <p:cNvPr id="5" name="Content Placeholder 5" descr="http://www.viccso.org.au/userfiles/images/iStock_000006430106Small(2).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8371268" y="51521"/>
            <a:ext cx="3760638" cy="1073224"/>
          </a:xfrm>
          <a:prstGeom prst="rect">
            <a:avLst/>
          </a:prstGeom>
          <a:noFill/>
          <a:ln>
            <a:noFill/>
          </a:ln>
        </p:spPr>
      </p:pic>
    </p:spTree>
    <p:extLst>
      <p:ext uri="{BB962C8B-B14F-4D97-AF65-F5344CB8AC3E}">
        <p14:creationId xmlns:p14="http://schemas.microsoft.com/office/powerpoint/2010/main" val="3378450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Poster</a:t>
            </a:r>
            <a:endParaRPr lang="en-GB" dirty="0"/>
          </a:p>
        </p:txBody>
      </p:sp>
      <p:pic>
        <p:nvPicPr>
          <p:cNvPr id="4" name="Content Placeholder 5" descr="http://www.viccso.org.au/userfiles/images/iStock_000006430106Small(2).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371268" y="51520"/>
            <a:ext cx="3760638" cy="1548681"/>
          </a:xfrm>
          <a:prstGeom prst="rect">
            <a:avLst/>
          </a:prstGeom>
          <a:noFill/>
          <a:ln>
            <a:noFill/>
          </a:ln>
        </p:spPr>
      </p:pic>
      <p:pic>
        <p:nvPicPr>
          <p:cNvPr id="7" name="Picture 6"/>
          <p:cNvPicPr>
            <a:picLocks noChangeAspect="1"/>
          </p:cNvPicPr>
          <p:nvPr/>
        </p:nvPicPr>
        <p:blipFill rotWithShape="1">
          <a:blip r:embed="rId4"/>
          <a:srcRect l="32625" t="22393" r="17750" b="12184"/>
          <a:stretch/>
        </p:blipFill>
        <p:spPr>
          <a:xfrm>
            <a:off x="115166" y="1039593"/>
            <a:ext cx="12016740" cy="5818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3026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06062" y="260648"/>
            <a:ext cx="11037194" cy="864096"/>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4800" b="1" dirty="0">
                <a:solidFill>
                  <a:srgbClr val="0070C0"/>
                </a:solidFill>
              </a:rPr>
              <a:t>Personalise your </a:t>
            </a:r>
            <a:r>
              <a:rPr lang="en-GB" sz="4800" b="1" dirty="0" smtClean="0">
                <a:solidFill>
                  <a:srgbClr val="0070C0"/>
                </a:solidFill>
              </a:rPr>
              <a:t>poster:</a:t>
            </a:r>
            <a:endParaRPr lang="en-GB" sz="2400" dirty="0" smtClean="0"/>
          </a:p>
          <a:p>
            <a:r>
              <a:rPr lang="en-GB" sz="2400" dirty="0" smtClean="0"/>
              <a:t>Change the colour</a:t>
            </a:r>
          </a:p>
          <a:p>
            <a:r>
              <a:rPr lang="en-GB" sz="2400" dirty="0" smtClean="0"/>
              <a:t>Add pictures / graphs / flow diagrams </a:t>
            </a:r>
          </a:p>
          <a:p>
            <a:endParaRPr lang="en-GB" sz="2400" dirty="0"/>
          </a:p>
          <a:p>
            <a:endParaRPr lang="en-GB" sz="2400" dirty="0" smtClean="0"/>
          </a:p>
          <a:p>
            <a:r>
              <a:rPr lang="en-GB" sz="2400" b="1" u="sng" dirty="0" smtClean="0"/>
              <a:t>The font and text size should remain consistent:</a:t>
            </a:r>
          </a:p>
          <a:p>
            <a:r>
              <a:rPr lang="en-GB" sz="2400" dirty="0" smtClean="0"/>
              <a:t>Font: Times New Roman</a:t>
            </a:r>
          </a:p>
          <a:p>
            <a:r>
              <a:rPr lang="en-US" altLang="en-US" sz="2400" dirty="0"/>
              <a:t>Title	</a:t>
            </a:r>
            <a:r>
              <a:rPr lang="en-US" altLang="en-US" sz="2400" dirty="0" smtClean="0">
                <a:cs typeface="Arial" panose="020B0604020202020204" pitchFamily="34" charset="0"/>
              </a:rPr>
              <a:t>→  88 point</a:t>
            </a:r>
          </a:p>
          <a:p>
            <a:r>
              <a:rPr lang="en-US" altLang="en-US" sz="2400" dirty="0" smtClean="0">
                <a:cs typeface="Arial" panose="020B0604020202020204" pitchFamily="34" charset="0"/>
              </a:rPr>
              <a:t>Authors → 40 point</a:t>
            </a:r>
            <a:endParaRPr lang="en-US" altLang="en-US" sz="2400" dirty="0">
              <a:cs typeface="Arial" panose="020B0604020202020204" pitchFamily="34" charset="0"/>
            </a:endParaRPr>
          </a:p>
          <a:p>
            <a:r>
              <a:rPr lang="en-US" altLang="en-US" sz="2400" dirty="0">
                <a:cs typeface="Arial" panose="020B0604020202020204" pitchFamily="34" charset="0"/>
              </a:rPr>
              <a:t>Headings </a:t>
            </a:r>
            <a:r>
              <a:rPr lang="en-US" altLang="en-US" sz="2400" dirty="0" smtClean="0">
                <a:cs typeface="Arial" panose="020B0604020202020204" pitchFamily="34" charset="0"/>
              </a:rPr>
              <a:t>→  40 point</a:t>
            </a:r>
            <a:endParaRPr lang="en-US" altLang="en-US" sz="2400" dirty="0">
              <a:cs typeface="Arial" panose="020B0604020202020204" pitchFamily="34" charset="0"/>
            </a:endParaRPr>
          </a:p>
          <a:p>
            <a:r>
              <a:rPr lang="en-US" altLang="en-US" sz="2400" dirty="0" smtClean="0">
                <a:cs typeface="Arial" panose="020B0604020202020204" pitchFamily="34" charset="0"/>
              </a:rPr>
              <a:t>Text →  28 </a:t>
            </a:r>
            <a:r>
              <a:rPr lang="en-US" altLang="en-US" sz="2400" dirty="0">
                <a:cs typeface="Arial" panose="020B0604020202020204" pitchFamily="34" charset="0"/>
              </a:rPr>
              <a:t>point</a:t>
            </a:r>
          </a:p>
          <a:p>
            <a:r>
              <a:rPr lang="en-US" altLang="en-US" sz="2400" dirty="0" smtClean="0">
                <a:cs typeface="Arial" panose="020B0604020202020204" pitchFamily="34" charset="0"/>
              </a:rPr>
              <a:t>Chart labels→  </a:t>
            </a:r>
            <a:r>
              <a:rPr lang="en-US" altLang="en-US" sz="2400" dirty="0">
                <a:cs typeface="Arial" panose="020B0604020202020204" pitchFamily="34" charset="0"/>
              </a:rPr>
              <a:t>24 point</a:t>
            </a:r>
          </a:p>
          <a:p>
            <a:endParaRPr lang="en-GB" sz="2400" dirty="0" smtClean="0"/>
          </a:p>
          <a:p>
            <a:endParaRPr lang="en-GB" sz="2400" dirty="0"/>
          </a:p>
        </p:txBody>
      </p:sp>
    </p:spTree>
    <p:extLst>
      <p:ext uri="{BB962C8B-B14F-4D97-AF65-F5344CB8AC3E}">
        <p14:creationId xmlns:p14="http://schemas.microsoft.com/office/powerpoint/2010/main" val="1334715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742</Words>
  <Application>Microsoft Office PowerPoint</Application>
  <PresentationFormat>Widescreen</PresentationFormat>
  <Paragraphs>98</Paragraphs>
  <Slides>16</Slides>
  <Notes>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16</vt:i4>
      </vt:variant>
    </vt:vector>
  </HeadingPairs>
  <TitlesOfParts>
    <vt:vector size="24" baseType="lpstr">
      <vt:lpstr>Arial</vt:lpstr>
      <vt:lpstr>Calibri</vt:lpstr>
      <vt:lpstr>Calibri Light</vt:lpstr>
      <vt:lpstr>Times New Roman</vt:lpstr>
      <vt:lpstr>Office Theme</vt:lpstr>
      <vt:lpstr>1_Office Theme</vt:lpstr>
      <vt:lpstr>2_Office Theme</vt:lpstr>
      <vt:lpstr>3_Office Theme</vt:lpstr>
      <vt:lpstr>School Improvement Partnership Programme (SIPP)  Training Session April 2019</vt:lpstr>
      <vt:lpstr>Key information, data &amp; results</vt:lpstr>
      <vt:lpstr>SIPP Blog</vt:lpstr>
      <vt:lpstr>SIPP Journal </vt:lpstr>
      <vt:lpstr>Planning Documentation</vt:lpstr>
      <vt:lpstr>Planning Documentation</vt:lpstr>
      <vt:lpstr>Phase Five</vt:lpstr>
      <vt:lpstr>Poster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Improvement Partnership Programme (SIPP)  Training Session April 2019</dc:title>
  <dc:creator>McGee, Eddie</dc:creator>
  <cp:lastModifiedBy>Drummond, Siobhan</cp:lastModifiedBy>
  <cp:revision>36</cp:revision>
  <dcterms:created xsi:type="dcterms:W3CDTF">2019-04-03T08:58:12Z</dcterms:created>
  <dcterms:modified xsi:type="dcterms:W3CDTF">2019-04-15T18:45:34Z</dcterms:modified>
</cp:coreProperties>
</file>