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8" r:id="rId2"/>
  </p:sldMasterIdLst>
  <p:notesMasterIdLst>
    <p:notesMasterId r:id="rId44"/>
  </p:notesMasterIdLst>
  <p:handoutMasterIdLst>
    <p:handoutMasterId r:id="rId45"/>
  </p:handoutMasterIdLst>
  <p:sldIdLst>
    <p:sldId id="508" r:id="rId3"/>
    <p:sldId id="509" r:id="rId4"/>
    <p:sldId id="493" r:id="rId5"/>
    <p:sldId id="494" r:id="rId6"/>
    <p:sldId id="495" r:id="rId7"/>
    <p:sldId id="496" r:id="rId8"/>
    <p:sldId id="511" r:id="rId9"/>
    <p:sldId id="489" r:id="rId10"/>
    <p:sldId id="529" r:id="rId11"/>
    <p:sldId id="491" r:id="rId12"/>
    <p:sldId id="503" r:id="rId13"/>
    <p:sldId id="504" r:id="rId14"/>
    <p:sldId id="505" r:id="rId15"/>
    <p:sldId id="507" r:id="rId16"/>
    <p:sldId id="482" r:id="rId17"/>
    <p:sldId id="497" r:id="rId18"/>
    <p:sldId id="528" r:id="rId19"/>
    <p:sldId id="499" r:id="rId20"/>
    <p:sldId id="501" r:id="rId21"/>
    <p:sldId id="502" r:id="rId22"/>
    <p:sldId id="530" r:id="rId23"/>
    <p:sldId id="492" r:id="rId24"/>
    <p:sldId id="510" r:id="rId25"/>
    <p:sldId id="531" r:id="rId26"/>
    <p:sldId id="516" r:id="rId27"/>
    <p:sldId id="517" r:id="rId28"/>
    <p:sldId id="518" r:id="rId29"/>
    <p:sldId id="519" r:id="rId30"/>
    <p:sldId id="520" r:id="rId31"/>
    <p:sldId id="521" r:id="rId32"/>
    <p:sldId id="522" r:id="rId33"/>
    <p:sldId id="524" r:id="rId34"/>
    <p:sldId id="525" r:id="rId35"/>
    <p:sldId id="526" r:id="rId36"/>
    <p:sldId id="527" r:id="rId37"/>
    <p:sldId id="532" r:id="rId38"/>
    <p:sldId id="512" r:id="rId39"/>
    <p:sldId id="513" r:id="rId40"/>
    <p:sldId id="514" r:id="rId41"/>
    <p:sldId id="515" r:id="rId42"/>
    <p:sldId id="533" r:id="rId43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 autoAdjust="0"/>
    <p:restoredTop sz="27648" autoAdjust="0"/>
  </p:normalViewPr>
  <p:slideViewPr>
    <p:cSldViewPr>
      <p:cViewPr varScale="1">
        <p:scale>
          <a:sx n="20" d="100"/>
          <a:sy n="20" d="100"/>
        </p:scale>
        <p:origin x="29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6FE5E-EAFB-412F-8C04-9D76CCD865CD}" type="doc">
      <dgm:prSet loTypeId="urn:microsoft.com/office/officeart/2005/8/layout/cycle2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17DEB5-9D92-4EA3-9F38-11D2F750711A}">
      <dgm:prSet phldrT="[Text]"/>
      <dgm:spPr>
        <a:xfrm>
          <a:off x="2207556" y="1580"/>
          <a:ext cx="1915069" cy="1758348"/>
        </a:xfr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1</a:t>
          </a:r>
        </a:p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 information analysis and outcome focused planning</a:t>
          </a:r>
        </a:p>
      </dgm:t>
    </dgm:pt>
    <dgm:pt modelId="{26C3C5C1-763B-407B-AFBC-2ECDCD67AF7F}" type="parTrans" cxnId="{B83025A1-94B1-435B-A866-B9504E57888E}">
      <dgm:prSet/>
      <dgm:spPr/>
      <dgm:t>
        <a:bodyPr/>
        <a:lstStyle/>
        <a:p>
          <a:pPr algn="ctr"/>
          <a:endParaRPr lang="en-GB"/>
        </a:p>
      </dgm:t>
    </dgm:pt>
    <dgm:pt modelId="{66C06649-AFE5-4413-BF40-DB6C3F179882}" type="sibTrans" cxnId="{B83025A1-94B1-435B-A866-B9504E57888E}">
      <dgm:prSet/>
      <dgm:spPr>
        <a:xfrm rot="2160000">
          <a:off x="4018044" y="1358021"/>
          <a:ext cx="424701" cy="59344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89E84AC2-7287-4399-ADA4-FF1FC1FFF55D}">
      <dgm:prSet phldrT="[Text]"/>
      <dgm:spPr>
        <a:xfrm>
          <a:off x="4373041" y="1552867"/>
          <a:ext cx="1854424" cy="1758348"/>
        </a:xfrm>
        <a:solidFill>
          <a:srgbClr val="FF5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2</a:t>
          </a:r>
        </a:p>
        <a:p>
          <a:pPr algn="ctr"/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Exploring and understanding the target group's </a:t>
          </a:r>
          <a:r>
            <a:rPr lang="en-GB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</a:t>
          </a:r>
          <a:endParaRPr lang="en-GB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E6223044-C6B5-4119-B4EC-4D808B400554}" type="parTrans" cxnId="{70EC7793-EA6A-4A21-881F-B87EF759E50D}">
      <dgm:prSet/>
      <dgm:spPr/>
      <dgm:t>
        <a:bodyPr/>
        <a:lstStyle/>
        <a:p>
          <a:pPr algn="ctr"/>
          <a:endParaRPr lang="en-GB"/>
        </a:p>
      </dgm:t>
    </dgm:pt>
    <dgm:pt modelId="{DBC7EB4F-B08F-4EA6-BB22-7F2F3576BCEC}" type="sibTrans" cxnId="{70EC7793-EA6A-4A21-881F-B87EF759E50D}">
      <dgm:prSet/>
      <dgm:spPr>
        <a:xfrm rot="6480000">
          <a:off x="4665448" y="3377785"/>
          <a:ext cx="462207" cy="59344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D8824C0-524C-4BD1-98A9-D443E413C6A0}">
      <dgm:prSet phldrT="[Text]"/>
      <dgm:spPr>
        <a:xfrm>
          <a:off x="3554660" y="4062901"/>
          <a:ext cx="1860068" cy="1758348"/>
        </a:xfr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3:</a:t>
          </a:r>
        </a:p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Intervention and Evaluation Planning</a:t>
          </a:r>
        </a:p>
      </dgm:t>
    </dgm:pt>
    <dgm:pt modelId="{5835A1F7-20D4-48DD-868F-B25027EB0560}" type="parTrans" cxnId="{756217CF-4073-48AD-B4D3-1384A0F11155}">
      <dgm:prSet/>
      <dgm:spPr/>
      <dgm:t>
        <a:bodyPr/>
        <a:lstStyle/>
        <a:p>
          <a:pPr algn="ctr"/>
          <a:endParaRPr lang="en-GB"/>
        </a:p>
      </dgm:t>
    </dgm:pt>
    <dgm:pt modelId="{A4A7A8E1-4489-45BA-B863-24E59863C4D3}" type="sibTrans" cxnId="{756217CF-4073-48AD-B4D3-1384A0F11155}">
      <dgm:prSet/>
      <dgm:spPr>
        <a:xfrm rot="10800000">
          <a:off x="2995825" y="4645353"/>
          <a:ext cx="394910" cy="59344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071A350-1CFC-4173-BDAF-E15F18A2D73D}">
      <dgm:prSet phldrT="[Text]"/>
      <dgm:spPr>
        <a:xfrm>
          <a:off x="881430" y="4062901"/>
          <a:ext cx="1928116" cy="1758348"/>
        </a:xfr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4:</a:t>
          </a:r>
        </a:p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                        Action</a:t>
          </a:r>
        </a:p>
      </dgm:t>
    </dgm:pt>
    <dgm:pt modelId="{CBC0E68D-3167-4785-8D9B-FD4CEA01319F}" type="parTrans" cxnId="{58EFFDBE-F7FA-44D5-B3F8-F2394A76BF77}">
      <dgm:prSet/>
      <dgm:spPr/>
      <dgm:t>
        <a:bodyPr/>
        <a:lstStyle/>
        <a:p>
          <a:pPr algn="ctr"/>
          <a:endParaRPr lang="en-GB"/>
        </a:p>
      </dgm:t>
    </dgm:pt>
    <dgm:pt modelId="{95F853E9-8ED0-4F6F-B91E-06452EA863F1}" type="sibTrans" cxnId="{58EFFDBE-F7FA-44D5-B3F8-F2394A76BF77}">
      <dgm:prSet/>
      <dgm:spPr>
        <a:xfrm rot="15120000">
          <a:off x="1212990" y="3403700"/>
          <a:ext cx="458121" cy="59344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633E66C-551C-43B3-9E65-C48E304C40E1}">
      <dgm:prSet phldrT="[Text]"/>
      <dgm:spPr>
        <a:xfrm>
          <a:off x="35310" y="1552867"/>
          <a:ext cx="1989236" cy="1758348"/>
        </a:xfr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5:</a:t>
          </a:r>
        </a:p>
        <a:p>
          <a:pPr algn="ctr"/>
          <a:r>
            <a:rPr lang="en-GB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              Evaluation and Reflection</a:t>
          </a:r>
        </a:p>
      </dgm:t>
    </dgm:pt>
    <dgm:pt modelId="{FDBA64CD-993F-4E81-9CDC-E9451B8CFEBE}" type="parTrans" cxnId="{F586D46B-86F5-4B37-95EA-2CBE6E99C3AC}">
      <dgm:prSet/>
      <dgm:spPr/>
      <dgm:t>
        <a:bodyPr/>
        <a:lstStyle/>
        <a:p>
          <a:pPr algn="ctr"/>
          <a:endParaRPr lang="en-GB"/>
        </a:p>
      </dgm:t>
    </dgm:pt>
    <dgm:pt modelId="{B18C633B-C321-44A4-9657-660161E51006}" type="sibTrans" cxnId="{F586D46B-86F5-4B37-95EA-2CBE6E99C3AC}">
      <dgm:prSet/>
      <dgm:spPr>
        <a:xfrm rot="19440000">
          <a:off x="1895271" y="1360036"/>
          <a:ext cx="403488" cy="593442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pPr algn="ctr"/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EEFE3F8-9386-4FE9-8281-D7FC2185ADCA}" type="pres">
      <dgm:prSet presAssocID="{C5D6FE5E-EAFB-412F-8C04-9D76CCD865C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90294F-171F-42D8-921C-2D86E53140E0}" type="pres">
      <dgm:prSet presAssocID="{A817DEB5-9D92-4EA3-9F38-11D2F750711A}" presName="node" presStyleLbl="node1" presStyleIdx="0" presStyleCnt="5" custScaleX="10370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E3F953EE-2D92-42E4-8B7B-03440CCFCB7D}" type="pres">
      <dgm:prSet presAssocID="{66C06649-AFE5-4413-BF40-DB6C3F179882}" presName="sibTrans" presStyleLbl="sibTrans2D1" presStyleIdx="0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5458572D-8381-4625-BEB0-2171DEE34319}" type="pres">
      <dgm:prSet presAssocID="{66C06649-AFE5-4413-BF40-DB6C3F179882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EE630C83-8BB8-448E-9DD3-E8074E2ADA21}" type="pres">
      <dgm:prSet presAssocID="{89E84AC2-7287-4399-ADA4-FF1FC1FFF55D}" presName="node" presStyleLbl="node1" presStyleIdx="1" presStyleCnt="5" custScaleX="9825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4806B4DA-368E-4701-B647-6C7E206F5BA4}" type="pres">
      <dgm:prSet presAssocID="{DBC7EB4F-B08F-4EA6-BB22-7F2F3576BCEC}" presName="sibTrans" presStyleLbl="sibTrans2D1" presStyleIdx="1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EF893F89-404A-4522-A8CE-F1088A25372D}" type="pres">
      <dgm:prSet presAssocID="{DBC7EB4F-B08F-4EA6-BB22-7F2F3576BCEC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24B7C0BE-3CDB-4657-84EE-63A814127E42}" type="pres">
      <dgm:prSet presAssocID="{5D8824C0-524C-4BD1-98A9-D443E413C6A0}" presName="node" presStyleLbl="node1" presStyleIdx="2" presStyleCnt="5" custScaleX="97939" custRadScaleRad="93756" custRadScaleInc="-1518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F6BCD959-5572-4F0C-BBA4-5FB1E2673816}" type="pres">
      <dgm:prSet presAssocID="{A4A7A8E1-4489-45BA-B863-24E59863C4D3}" presName="sibTrans" presStyleLbl="sibTrans2D1" presStyleIdx="2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FA64844B-4C83-46DD-BDF1-9D4145F5EB99}" type="pres">
      <dgm:prSet presAssocID="{A4A7A8E1-4489-45BA-B863-24E59863C4D3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49934E96-8BC0-47F4-AB50-6EDB727C0D51}" type="pres">
      <dgm:prSet presAssocID="{1071A350-1CFC-4173-BDAF-E15F18A2D73D}" presName="node" presStyleLbl="node1" presStyleIdx="3" presStyleCnt="5" custScaleX="102466" custRadScaleRad="88873" custRadScaleInc="-530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0D555190-9CB0-4EC2-AD73-807454BF9F8C}" type="pres">
      <dgm:prSet presAssocID="{95F853E9-8ED0-4F6F-B91E-06452EA863F1}" presName="sibTrans" presStyleLbl="sibTrans2D1" presStyleIdx="3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79DC5903-4054-4417-BEA6-86EDF7B91F4E}" type="pres">
      <dgm:prSet presAssocID="{95F853E9-8ED0-4F6F-B91E-06452EA863F1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831C974E-FF19-481F-A1F4-7C055FB81DF0}" type="pres">
      <dgm:prSet presAssocID="{3633E66C-551C-43B3-9E65-C48E304C40E1}" presName="node" presStyleLbl="node1" presStyleIdx="4" presStyleCnt="5" custScaleX="10513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GB"/>
        </a:p>
      </dgm:t>
    </dgm:pt>
    <dgm:pt modelId="{728E2233-30C8-4E26-B3B2-279226B65792}" type="pres">
      <dgm:prSet presAssocID="{B18C633B-C321-44A4-9657-660161E51006}" presName="sibTrans" presStyleLbl="sibTrans2D1" presStyleIdx="4" presStyleCnt="5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en-GB"/>
        </a:p>
      </dgm:t>
    </dgm:pt>
    <dgm:pt modelId="{EB29133F-8AD3-4136-B03B-853C65E32BDB}" type="pres">
      <dgm:prSet presAssocID="{B18C633B-C321-44A4-9657-660161E51006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432EB9CE-9824-468F-940C-BD240015F12B}" type="presOf" srcId="{DBC7EB4F-B08F-4EA6-BB22-7F2F3576BCEC}" destId="{EF893F89-404A-4522-A8CE-F1088A25372D}" srcOrd="1" destOrd="0" presId="urn:microsoft.com/office/officeart/2005/8/layout/cycle2"/>
    <dgm:cxn modelId="{70EC7793-EA6A-4A21-881F-B87EF759E50D}" srcId="{C5D6FE5E-EAFB-412F-8C04-9D76CCD865CD}" destId="{89E84AC2-7287-4399-ADA4-FF1FC1FFF55D}" srcOrd="1" destOrd="0" parTransId="{E6223044-C6B5-4119-B4EC-4D808B400554}" sibTransId="{DBC7EB4F-B08F-4EA6-BB22-7F2F3576BCEC}"/>
    <dgm:cxn modelId="{756217CF-4073-48AD-B4D3-1384A0F11155}" srcId="{C5D6FE5E-EAFB-412F-8C04-9D76CCD865CD}" destId="{5D8824C0-524C-4BD1-98A9-D443E413C6A0}" srcOrd="2" destOrd="0" parTransId="{5835A1F7-20D4-48DD-868F-B25027EB0560}" sibTransId="{A4A7A8E1-4489-45BA-B863-24E59863C4D3}"/>
    <dgm:cxn modelId="{B83025A1-94B1-435B-A866-B9504E57888E}" srcId="{C5D6FE5E-EAFB-412F-8C04-9D76CCD865CD}" destId="{A817DEB5-9D92-4EA3-9F38-11D2F750711A}" srcOrd="0" destOrd="0" parTransId="{26C3C5C1-763B-407B-AFBC-2ECDCD67AF7F}" sibTransId="{66C06649-AFE5-4413-BF40-DB6C3F179882}"/>
    <dgm:cxn modelId="{34575727-2F03-4CE3-9752-A19400374FB7}" type="presOf" srcId="{66C06649-AFE5-4413-BF40-DB6C3F179882}" destId="{5458572D-8381-4625-BEB0-2171DEE34319}" srcOrd="1" destOrd="0" presId="urn:microsoft.com/office/officeart/2005/8/layout/cycle2"/>
    <dgm:cxn modelId="{39FD8EAC-55BA-4081-AD20-60E27DDD620B}" type="presOf" srcId="{A4A7A8E1-4489-45BA-B863-24E59863C4D3}" destId="{FA64844B-4C83-46DD-BDF1-9D4145F5EB99}" srcOrd="1" destOrd="0" presId="urn:microsoft.com/office/officeart/2005/8/layout/cycle2"/>
    <dgm:cxn modelId="{BB32054A-B217-4BF2-B765-7AE941A245FD}" type="presOf" srcId="{B18C633B-C321-44A4-9657-660161E51006}" destId="{728E2233-30C8-4E26-B3B2-279226B65792}" srcOrd="0" destOrd="0" presId="urn:microsoft.com/office/officeart/2005/8/layout/cycle2"/>
    <dgm:cxn modelId="{FCEBE502-0807-43A2-BD3D-625507455EEE}" type="presOf" srcId="{5D8824C0-524C-4BD1-98A9-D443E413C6A0}" destId="{24B7C0BE-3CDB-4657-84EE-63A814127E42}" srcOrd="0" destOrd="0" presId="urn:microsoft.com/office/officeart/2005/8/layout/cycle2"/>
    <dgm:cxn modelId="{1F16DE94-7E10-4B35-B115-01E182D09BB4}" type="presOf" srcId="{C5D6FE5E-EAFB-412F-8C04-9D76CCD865CD}" destId="{5EEFE3F8-9386-4FE9-8281-D7FC2185ADCA}" srcOrd="0" destOrd="0" presId="urn:microsoft.com/office/officeart/2005/8/layout/cycle2"/>
    <dgm:cxn modelId="{F586D46B-86F5-4B37-95EA-2CBE6E99C3AC}" srcId="{C5D6FE5E-EAFB-412F-8C04-9D76CCD865CD}" destId="{3633E66C-551C-43B3-9E65-C48E304C40E1}" srcOrd="4" destOrd="0" parTransId="{FDBA64CD-993F-4E81-9CDC-E9451B8CFEBE}" sibTransId="{B18C633B-C321-44A4-9657-660161E51006}"/>
    <dgm:cxn modelId="{58EFFDBE-F7FA-44D5-B3F8-F2394A76BF77}" srcId="{C5D6FE5E-EAFB-412F-8C04-9D76CCD865CD}" destId="{1071A350-1CFC-4173-BDAF-E15F18A2D73D}" srcOrd="3" destOrd="0" parTransId="{CBC0E68D-3167-4785-8D9B-FD4CEA01319F}" sibTransId="{95F853E9-8ED0-4F6F-B91E-06452EA863F1}"/>
    <dgm:cxn modelId="{B19141AD-3CE9-43DE-A5D7-35925F02F361}" type="presOf" srcId="{95F853E9-8ED0-4F6F-B91E-06452EA863F1}" destId="{0D555190-9CB0-4EC2-AD73-807454BF9F8C}" srcOrd="0" destOrd="0" presId="urn:microsoft.com/office/officeart/2005/8/layout/cycle2"/>
    <dgm:cxn modelId="{DEAE7D6C-3103-4D7F-8E02-7E4CEEC49AF4}" type="presOf" srcId="{A817DEB5-9D92-4EA3-9F38-11D2F750711A}" destId="{B690294F-171F-42D8-921C-2D86E53140E0}" srcOrd="0" destOrd="0" presId="urn:microsoft.com/office/officeart/2005/8/layout/cycle2"/>
    <dgm:cxn modelId="{F79A3F87-F816-462F-8192-9F6C83052F6C}" type="presOf" srcId="{1071A350-1CFC-4173-BDAF-E15F18A2D73D}" destId="{49934E96-8BC0-47F4-AB50-6EDB727C0D51}" srcOrd="0" destOrd="0" presId="urn:microsoft.com/office/officeart/2005/8/layout/cycle2"/>
    <dgm:cxn modelId="{D895D11C-F393-4E87-898F-C4B8F50FC97C}" type="presOf" srcId="{3633E66C-551C-43B3-9E65-C48E304C40E1}" destId="{831C974E-FF19-481F-A1F4-7C055FB81DF0}" srcOrd="0" destOrd="0" presId="urn:microsoft.com/office/officeart/2005/8/layout/cycle2"/>
    <dgm:cxn modelId="{A2FBE400-0E16-41DE-9C6C-2F3BB3DBD4D4}" type="presOf" srcId="{A4A7A8E1-4489-45BA-B863-24E59863C4D3}" destId="{F6BCD959-5572-4F0C-BBA4-5FB1E2673816}" srcOrd="0" destOrd="0" presId="urn:microsoft.com/office/officeart/2005/8/layout/cycle2"/>
    <dgm:cxn modelId="{5FE32FE8-4428-41F9-9C4F-D8CEF1E6E988}" type="presOf" srcId="{B18C633B-C321-44A4-9657-660161E51006}" destId="{EB29133F-8AD3-4136-B03B-853C65E32BDB}" srcOrd="1" destOrd="0" presId="urn:microsoft.com/office/officeart/2005/8/layout/cycle2"/>
    <dgm:cxn modelId="{1A21D28D-D5D7-4F05-A376-87F8D6D68C20}" type="presOf" srcId="{66C06649-AFE5-4413-BF40-DB6C3F179882}" destId="{E3F953EE-2D92-42E4-8B7B-03440CCFCB7D}" srcOrd="0" destOrd="0" presId="urn:microsoft.com/office/officeart/2005/8/layout/cycle2"/>
    <dgm:cxn modelId="{15F17A2A-5E9E-4197-8275-AC41812F3730}" type="presOf" srcId="{95F853E9-8ED0-4F6F-B91E-06452EA863F1}" destId="{79DC5903-4054-4417-BEA6-86EDF7B91F4E}" srcOrd="1" destOrd="0" presId="urn:microsoft.com/office/officeart/2005/8/layout/cycle2"/>
    <dgm:cxn modelId="{2E8C1DCB-9254-46B0-8ACF-2EDBC696CF3C}" type="presOf" srcId="{89E84AC2-7287-4399-ADA4-FF1FC1FFF55D}" destId="{EE630C83-8BB8-448E-9DD3-E8074E2ADA21}" srcOrd="0" destOrd="0" presId="urn:microsoft.com/office/officeart/2005/8/layout/cycle2"/>
    <dgm:cxn modelId="{CA519E66-376B-4295-9B7C-EDBF4138166B}" type="presOf" srcId="{DBC7EB4F-B08F-4EA6-BB22-7F2F3576BCEC}" destId="{4806B4DA-368E-4701-B647-6C7E206F5BA4}" srcOrd="0" destOrd="0" presId="urn:microsoft.com/office/officeart/2005/8/layout/cycle2"/>
    <dgm:cxn modelId="{041756AA-372B-4D74-AF7A-E9F8515158B7}" type="presParOf" srcId="{5EEFE3F8-9386-4FE9-8281-D7FC2185ADCA}" destId="{B690294F-171F-42D8-921C-2D86E53140E0}" srcOrd="0" destOrd="0" presId="urn:microsoft.com/office/officeart/2005/8/layout/cycle2"/>
    <dgm:cxn modelId="{102B78F7-760A-4042-B6D8-DC6509F1D827}" type="presParOf" srcId="{5EEFE3F8-9386-4FE9-8281-D7FC2185ADCA}" destId="{E3F953EE-2D92-42E4-8B7B-03440CCFCB7D}" srcOrd="1" destOrd="0" presId="urn:microsoft.com/office/officeart/2005/8/layout/cycle2"/>
    <dgm:cxn modelId="{AD5DEA3F-DFC4-45D1-82CB-B98E19338CB2}" type="presParOf" srcId="{E3F953EE-2D92-42E4-8B7B-03440CCFCB7D}" destId="{5458572D-8381-4625-BEB0-2171DEE34319}" srcOrd="0" destOrd="0" presId="urn:microsoft.com/office/officeart/2005/8/layout/cycle2"/>
    <dgm:cxn modelId="{8BE60E1D-65BF-4229-B132-39E17BA4EA7C}" type="presParOf" srcId="{5EEFE3F8-9386-4FE9-8281-D7FC2185ADCA}" destId="{EE630C83-8BB8-448E-9DD3-E8074E2ADA21}" srcOrd="2" destOrd="0" presId="urn:microsoft.com/office/officeart/2005/8/layout/cycle2"/>
    <dgm:cxn modelId="{61A6FE60-2A01-4368-8E99-D31902B5F34D}" type="presParOf" srcId="{5EEFE3F8-9386-4FE9-8281-D7FC2185ADCA}" destId="{4806B4DA-368E-4701-B647-6C7E206F5BA4}" srcOrd="3" destOrd="0" presId="urn:microsoft.com/office/officeart/2005/8/layout/cycle2"/>
    <dgm:cxn modelId="{E4C75E1B-691A-42BD-BB1D-0D53A322B3B9}" type="presParOf" srcId="{4806B4DA-368E-4701-B647-6C7E206F5BA4}" destId="{EF893F89-404A-4522-A8CE-F1088A25372D}" srcOrd="0" destOrd="0" presId="urn:microsoft.com/office/officeart/2005/8/layout/cycle2"/>
    <dgm:cxn modelId="{4C38F156-9F2F-49C8-A288-789B87701A32}" type="presParOf" srcId="{5EEFE3F8-9386-4FE9-8281-D7FC2185ADCA}" destId="{24B7C0BE-3CDB-4657-84EE-63A814127E42}" srcOrd="4" destOrd="0" presId="urn:microsoft.com/office/officeart/2005/8/layout/cycle2"/>
    <dgm:cxn modelId="{02615C02-628B-4A2E-A3E4-D5EC1116ADA9}" type="presParOf" srcId="{5EEFE3F8-9386-4FE9-8281-D7FC2185ADCA}" destId="{F6BCD959-5572-4F0C-BBA4-5FB1E2673816}" srcOrd="5" destOrd="0" presId="urn:microsoft.com/office/officeart/2005/8/layout/cycle2"/>
    <dgm:cxn modelId="{74F8CC1E-6CAC-4590-8B59-E945BFC6BC77}" type="presParOf" srcId="{F6BCD959-5572-4F0C-BBA4-5FB1E2673816}" destId="{FA64844B-4C83-46DD-BDF1-9D4145F5EB99}" srcOrd="0" destOrd="0" presId="urn:microsoft.com/office/officeart/2005/8/layout/cycle2"/>
    <dgm:cxn modelId="{C9C8A54E-9E49-454A-B501-899766934DE0}" type="presParOf" srcId="{5EEFE3F8-9386-4FE9-8281-D7FC2185ADCA}" destId="{49934E96-8BC0-47F4-AB50-6EDB727C0D51}" srcOrd="6" destOrd="0" presId="urn:microsoft.com/office/officeart/2005/8/layout/cycle2"/>
    <dgm:cxn modelId="{C2C51CE4-12E6-4654-8DA8-A4B385CD193B}" type="presParOf" srcId="{5EEFE3F8-9386-4FE9-8281-D7FC2185ADCA}" destId="{0D555190-9CB0-4EC2-AD73-807454BF9F8C}" srcOrd="7" destOrd="0" presId="urn:microsoft.com/office/officeart/2005/8/layout/cycle2"/>
    <dgm:cxn modelId="{F376CB6C-5671-4FAF-A730-9E9B3C1A6CDE}" type="presParOf" srcId="{0D555190-9CB0-4EC2-AD73-807454BF9F8C}" destId="{79DC5903-4054-4417-BEA6-86EDF7B91F4E}" srcOrd="0" destOrd="0" presId="urn:microsoft.com/office/officeart/2005/8/layout/cycle2"/>
    <dgm:cxn modelId="{D49B91D8-8649-4777-9D24-401781FBBF86}" type="presParOf" srcId="{5EEFE3F8-9386-4FE9-8281-D7FC2185ADCA}" destId="{831C974E-FF19-481F-A1F4-7C055FB81DF0}" srcOrd="8" destOrd="0" presId="urn:microsoft.com/office/officeart/2005/8/layout/cycle2"/>
    <dgm:cxn modelId="{869A49B6-D19D-4D57-B6A6-8B8A513FD125}" type="presParOf" srcId="{5EEFE3F8-9386-4FE9-8281-D7FC2185ADCA}" destId="{728E2233-30C8-4E26-B3B2-279226B65792}" srcOrd="9" destOrd="0" presId="urn:microsoft.com/office/officeart/2005/8/layout/cycle2"/>
    <dgm:cxn modelId="{65C25CCD-53D2-4CAD-9FB6-9836AC4662CB}" type="presParOf" srcId="{728E2233-30C8-4E26-B3B2-279226B65792}" destId="{EB29133F-8AD3-4136-B03B-853C65E32BD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0294F-171F-42D8-921C-2D86E53140E0}">
      <dsp:nvSpPr>
        <dsp:cNvPr id="0" name=""/>
        <dsp:cNvSpPr/>
      </dsp:nvSpPr>
      <dsp:spPr>
        <a:xfrm>
          <a:off x="6328546" y="1253"/>
          <a:ext cx="1646905" cy="1588098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1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 information analysis and outcome focused planning</a:t>
          </a:r>
        </a:p>
      </dsp:txBody>
      <dsp:txXfrm>
        <a:off x="6569730" y="233825"/>
        <a:ext cx="1164537" cy="1122954"/>
      </dsp:txXfrm>
    </dsp:sp>
    <dsp:sp modelId="{E3F953EE-2D92-42E4-8B7B-03440CCFCB7D}">
      <dsp:nvSpPr>
        <dsp:cNvPr id="0" name=""/>
        <dsp:cNvSpPr/>
      </dsp:nvSpPr>
      <dsp:spPr>
        <a:xfrm rot="2160000">
          <a:off x="7909692" y="1228995"/>
          <a:ext cx="416185" cy="535983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7921615" y="1299498"/>
        <a:ext cx="291330" cy="321589"/>
      </dsp:txXfrm>
    </dsp:sp>
    <dsp:sp modelId="{EE630C83-8BB8-448E-9DD3-E8074E2ADA21}">
      <dsp:nvSpPr>
        <dsp:cNvPr id="0" name=""/>
        <dsp:cNvSpPr/>
      </dsp:nvSpPr>
      <dsp:spPr>
        <a:xfrm>
          <a:off x="8299756" y="1401997"/>
          <a:ext cx="1560401" cy="1588098"/>
        </a:xfrm>
        <a:prstGeom prst="ellipse">
          <a:avLst/>
        </a:prstGeom>
        <a:solidFill>
          <a:srgbClr val="FF5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2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Exploring and understanding the target group's </a:t>
          </a:r>
          <a:r>
            <a:rPr lang="en-GB" sz="1100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performance</a:t>
          </a:r>
          <a:endParaRPr lang="en-GB" sz="11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8528271" y="1634569"/>
        <a:ext cx="1103371" cy="1122954"/>
      </dsp:txXfrm>
    </dsp:sp>
    <dsp:sp modelId="{4806B4DA-368E-4701-B647-6C7E206F5BA4}">
      <dsp:nvSpPr>
        <dsp:cNvPr id="0" name=""/>
        <dsp:cNvSpPr/>
      </dsp:nvSpPr>
      <dsp:spPr>
        <a:xfrm rot="6484744">
          <a:off x="8596282" y="2945338"/>
          <a:ext cx="303173" cy="535983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8655871" y="3009304"/>
        <a:ext cx="212221" cy="321589"/>
      </dsp:txXfrm>
    </dsp:sp>
    <dsp:sp modelId="{24B7C0BE-3CDB-4657-84EE-63A814127E42}">
      <dsp:nvSpPr>
        <dsp:cNvPr id="0" name=""/>
        <dsp:cNvSpPr/>
      </dsp:nvSpPr>
      <dsp:spPr>
        <a:xfrm>
          <a:off x="7632851" y="3452634"/>
          <a:ext cx="1555367" cy="158809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3: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Intervention and Evaluation Planning</a:t>
          </a:r>
        </a:p>
      </dsp:txBody>
      <dsp:txXfrm>
        <a:off x="7860629" y="3685206"/>
        <a:ext cx="1099811" cy="1122954"/>
      </dsp:txXfrm>
    </dsp:sp>
    <dsp:sp modelId="{F6BCD959-5572-4F0C-BBA4-5FB1E2673816}">
      <dsp:nvSpPr>
        <dsp:cNvPr id="0" name=""/>
        <dsp:cNvSpPr/>
      </dsp:nvSpPr>
      <dsp:spPr>
        <a:xfrm rot="10697242">
          <a:off x="7124817" y="4011763"/>
          <a:ext cx="359350" cy="535983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7232598" y="4117349"/>
        <a:ext cx="251545" cy="321589"/>
      </dsp:txXfrm>
    </dsp:sp>
    <dsp:sp modelId="{49934E96-8BC0-47F4-AB50-6EDB727C0D51}">
      <dsp:nvSpPr>
        <dsp:cNvPr id="0" name=""/>
        <dsp:cNvSpPr/>
      </dsp:nvSpPr>
      <dsp:spPr>
        <a:xfrm>
          <a:off x="5328589" y="3520457"/>
          <a:ext cx="1627260" cy="1588098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4: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                        Action</a:t>
          </a:r>
        </a:p>
      </dsp:txBody>
      <dsp:txXfrm>
        <a:off x="5566896" y="3753029"/>
        <a:ext cx="1150646" cy="1122954"/>
      </dsp:txXfrm>
    </dsp:sp>
    <dsp:sp modelId="{0D555190-9CB0-4EC2-AD73-807454BF9F8C}">
      <dsp:nvSpPr>
        <dsp:cNvPr id="0" name=""/>
        <dsp:cNvSpPr/>
      </dsp:nvSpPr>
      <dsp:spPr>
        <a:xfrm rot="14794034">
          <a:off x="5499372" y="2998477"/>
          <a:ext cx="377216" cy="535983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5578456" y="3157590"/>
        <a:ext cx="264051" cy="321589"/>
      </dsp:txXfrm>
    </dsp:sp>
    <dsp:sp modelId="{831C974E-FF19-481F-A1F4-7C055FB81DF0}">
      <dsp:nvSpPr>
        <dsp:cNvPr id="0" name=""/>
        <dsp:cNvSpPr/>
      </dsp:nvSpPr>
      <dsp:spPr>
        <a:xfrm>
          <a:off x="4389241" y="1401997"/>
          <a:ext cx="1669599" cy="1588098"/>
        </a:xfrm>
        <a:prstGeom prst="ellipse">
          <a:avLst/>
        </a:prstGeom>
        <a:solidFill>
          <a:srgbClr val="FF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Phase 5: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                     Evaluation and Reflection</a:t>
          </a:r>
        </a:p>
      </dsp:txBody>
      <dsp:txXfrm>
        <a:off x="4633748" y="1634569"/>
        <a:ext cx="1180585" cy="1122954"/>
      </dsp:txXfrm>
    </dsp:sp>
    <dsp:sp modelId="{728E2233-30C8-4E26-B3B2-279226B65792}">
      <dsp:nvSpPr>
        <dsp:cNvPr id="0" name=""/>
        <dsp:cNvSpPr/>
      </dsp:nvSpPr>
      <dsp:spPr>
        <a:xfrm rot="19440000">
          <a:off x="5982999" y="1232212"/>
          <a:ext cx="397573" cy="535983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5994388" y="1374462"/>
        <a:ext cx="278301" cy="321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BEC553-CE8E-4236-AB5D-EC41319750AB}" type="datetimeFigureOut">
              <a:rPr lang="en-GB" altLang="en-US"/>
              <a:pPr/>
              <a:t>29/11/2018</a:t>
            </a:fld>
            <a:endParaRPr lang="en-GB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97461A-1BA9-4A5F-8C93-7BC5D6B8CD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9032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C9AFD0E-1836-47B0-89C9-FFAB9005646F}" type="datetimeFigureOut">
              <a:rPr lang="en-GB"/>
              <a:pPr>
                <a:defRPr/>
              </a:pPr>
              <a:t>29/11/2018</a:t>
            </a:fld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689515"/>
            <a:ext cx="5335270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377316"/>
            <a:ext cx="2889938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440D066-8ED8-4C3B-9CFB-ADD71E448F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594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0456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834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82A4721-F477-423C-8DF4-B1AE73CAE860}" type="slidenum">
              <a:rPr lang="en-GB" altLang="en-US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15</a:t>
            </a:fld>
            <a:endParaRPr lang="en-GB" altLang="en-US" smtClean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ea typeface="Microsoft YaHei" pitchFamily="34" charset="-122"/>
              </a:rPr>
              <a:t>EMIS: August 2013</a:t>
            </a:r>
          </a:p>
        </p:txBody>
      </p:sp>
      <p:sp>
        <p:nvSpPr>
          <p:cNvPr id="73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5188" y="739775"/>
            <a:ext cx="4937125" cy="3703638"/>
          </a:xfrm>
          <a:solidFill>
            <a:srgbClr val="FFFFFF"/>
          </a:solidFill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689475"/>
            <a:ext cx="5334000" cy="4445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</a:pPr>
            <a:endParaRPr lang="en-US" altLang="en-US" dirty="0" smtClean="0"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753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0951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72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346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246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743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139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0350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820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dirty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26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685817" indent="-263776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055103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477145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1899186" indent="-211021" defTabSz="874857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 smtClean="0"/>
              <a:t>EMIS: August 2013</a:t>
            </a: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52204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BEBE05-FBE4-4A32-8353-65DF1C9FDE98}" type="slidenum">
              <a:rPr lang="en-GB" altLang="en-US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8</a:t>
            </a:fld>
            <a:endParaRPr lang="en-GB" altLang="en-US" smtClean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80899" name="Text Box 1"/>
          <p:cNvSpPr txBox="1">
            <a:spLocks noChangeArrowheads="1"/>
          </p:cNvSpPr>
          <p:nvPr/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ea typeface="Microsoft YaHei" pitchFamily="34" charset="-122"/>
              </a:rPr>
              <a:t>EMIS: August 2013</a:t>
            </a: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5188" y="739775"/>
            <a:ext cx="4937125" cy="3703638"/>
          </a:xfrm>
          <a:solidFill>
            <a:srgbClr val="FFFFFF"/>
          </a:solidFill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4689475"/>
            <a:ext cx="5334000" cy="44450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 smtClean="0"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0259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66775" y="739775"/>
            <a:ext cx="4935538" cy="3703638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 smtClean="0">
              <a:latin typeface="Arial" pitchFamily="34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BFC5852-3960-4F8A-B853-B943E7B2ED23}" type="slidenum">
              <a:rPr lang="en-GB" altLang="en-US" sz="1200">
                <a:solidFill>
                  <a:prstClr val="black"/>
                </a:solidFill>
              </a:rPr>
              <a:pPr/>
              <a:t>9</a:t>
            </a:fld>
            <a:endParaRPr lang="en-GB" altLang="en-US" sz="12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0640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80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044F0B-A42D-4659-ADE7-78046361946C}" type="slidenum">
              <a:rPr lang="en-GB" altLang="en-US" smtClean="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rPr>
              <a:pPr eaLnBrk="1" hangingPunct="1">
                <a:spcBef>
                  <a:spcPct val="0"/>
                </a:spcBef>
              </a:pPr>
              <a:t>10</a:t>
            </a:fld>
            <a:endParaRPr lang="en-GB" altLang="en-US" smtClean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82947" name="Text Box 1"/>
          <p:cNvSpPr txBox="1">
            <a:spLocks noChangeArrowheads="1"/>
          </p:cNvSpPr>
          <p:nvPr/>
        </p:nvSpPr>
        <p:spPr bwMode="auto">
          <a:xfrm>
            <a:off x="0" y="9378950"/>
            <a:ext cx="288925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  <a:ea typeface="Microsoft YaHei" pitchFamily="34" charset="-122"/>
              </a:rPr>
              <a:t>EMIS: August 2013</a:t>
            </a: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5188" y="739775"/>
            <a:ext cx="4937125" cy="3703638"/>
          </a:xfrm>
          <a:solidFill>
            <a:srgbClr val="FFFFFF"/>
          </a:solidFill>
          <a:ln/>
        </p:spPr>
      </p:sp>
      <p:sp>
        <p:nvSpPr>
          <p:cNvPr id="9523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66750" y="4689475"/>
            <a:ext cx="5334000" cy="4445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altLang="en-US" dirty="0" smtClean="0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7919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40D066-8ED8-4C3B-9CFB-ADD71E448FA0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28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146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7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7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724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97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2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35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639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3648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/>
          <a:lstStyle/>
          <a:p>
            <a:fld id="{BE9AC756-534C-4E27-96D0-3C6A8B31ABFC}" type="datetimeFigureOut">
              <a:rPr lang="en-GB" smtClean="0"/>
              <a:t>29/11/2018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/>
          <a:lstStyle/>
          <a:p>
            <a:fld id="{4ACF91D5-7D89-434C-BE91-74CC65D174A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0317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09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356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9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622D-1DC6-407E-B9EF-524238EA710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/>
              <a:t>29/11/2018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AAA85-8B76-46A8-BD6D-A26890E626D5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9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689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75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86A622D-1DC6-407E-B9EF-524238EA7106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29/11/2018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8DAAA85-8B76-46A8-BD6D-A26890E626D5}" type="slidenum">
              <a:rPr lang="en-GB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smtClean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956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ttontrust.com/" TargetMode="External"/><Relationship Id="rId3" Type="http://schemas.openxmlformats.org/officeDocument/2006/relationships/hyperlink" Target="https://education.gov.scot/improvement" TargetMode="External"/><Relationship Id="rId7" Type="http://schemas.openxmlformats.org/officeDocument/2006/relationships/hyperlink" Target="http://www.lgiuscotland.org.uk/?s=attainment+gap&amp;post_type=briefing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cation.gov.scot/improvement/Pages/Education-Endowment-Foundation.aspx" TargetMode="External"/><Relationship Id="rId11" Type="http://schemas.openxmlformats.org/officeDocument/2006/relationships/hyperlink" Target="https://education.gov.scot/improvement/Pages/Review-of-Family-Learning.aspx" TargetMode="External"/><Relationship Id="rId5" Type="http://schemas.openxmlformats.org/officeDocument/2006/relationships/hyperlink" Target="https://educationendowmentfoundation.org.uk/toolkit/early-years/" TargetMode="External"/><Relationship Id="rId10" Type="http://schemas.openxmlformats.org/officeDocument/2006/relationships/hyperlink" Target="http://www.interventionsforliteracy.org.uk/" TargetMode="External"/><Relationship Id="rId4" Type="http://schemas.openxmlformats.org/officeDocument/2006/relationships/hyperlink" Target="https://educationendowmentfoundation.org.uk/toolkit/toolkit-a-z" TargetMode="External"/><Relationship Id="rId9" Type="http://schemas.openxmlformats.org/officeDocument/2006/relationships/hyperlink" Target="https://education.gov.scot/improvement/Pages/Interventions-for-Equity.asp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354162"/>
          </a:xfrm>
        </p:spPr>
        <p:txBody>
          <a:bodyPr/>
          <a:lstStyle/>
          <a:p>
            <a:pPr algn="ctr"/>
            <a:r>
              <a:rPr lang="en-GB" b="1" dirty="0" smtClean="0"/>
              <a:t>SIPP 2018/2019 Training Session 1</a:t>
            </a:r>
            <a:br>
              <a:rPr lang="en-GB" b="1" dirty="0" smtClean="0"/>
            </a:br>
            <a:r>
              <a:rPr lang="en-GB" sz="2800" b="1" dirty="0" smtClean="0"/>
              <a:t>29/11/2019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2800" b="1" dirty="0" smtClean="0"/>
              <a:t>East Renfrewshire Educational Psychology Service</a:t>
            </a:r>
          </a:p>
          <a:p>
            <a:pPr marL="0" indent="0" algn="ctr">
              <a:buNone/>
            </a:pPr>
            <a:endParaRPr lang="en-GB" sz="2800" dirty="0" smtClean="0"/>
          </a:p>
          <a:p>
            <a:pPr marL="0" indent="0" algn="ctr">
              <a:buNone/>
            </a:pPr>
            <a:r>
              <a:rPr lang="en-GB" sz="2800" dirty="0" smtClean="0"/>
              <a:t>Eddie McGee, Senior Educational Psychologist</a:t>
            </a:r>
          </a:p>
          <a:p>
            <a:pPr marL="0" indent="0" algn="ctr">
              <a:buNone/>
            </a:pPr>
            <a:r>
              <a:rPr lang="en-GB" sz="2800" dirty="0"/>
              <a:t> </a:t>
            </a:r>
            <a:r>
              <a:rPr lang="en-GB" sz="2800" dirty="0" smtClean="0"/>
              <a:t> Chris </a:t>
            </a:r>
            <a:r>
              <a:rPr lang="en-GB" sz="2800" dirty="0"/>
              <a:t>Atherton, Senior Educational Psychologist</a:t>
            </a:r>
          </a:p>
          <a:p>
            <a:pPr marL="0" indent="0" algn="ctr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32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41789" y="6654801"/>
            <a:ext cx="12192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>
                <a:solidFill>
                  <a:srgbClr val="0070C0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810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08" y="5913438"/>
            <a:ext cx="395654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74" y="5692775"/>
            <a:ext cx="2286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70C0"/>
              </a:solidFill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endParaRPr lang="en-GB" altLang="en-US">
              <a:solidFill>
                <a:srgbClr val="0070C0"/>
              </a:solidFill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GB" altLang="en-US">
              <a:solidFill>
                <a:srgbClr val="0070C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09600" y="1444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0070C0"/>
              </a:solidFill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945174" y="1268413"/>
            <a:ext cx="731080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endParaRPr lang="en-GB" altLang="en-US">
              <a:solidFill>
                <a:srgbClr val="0070C0"/>
              </a:solidFill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GB" altLang="en-US">
              <a:solidFill>
                <a:srgbClr val="0070C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28650" y="125414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4400">
                <a:solidFill>
                  <a:srgbClr val="0070C0"/>
                </a:solidFill>
                <a:cs typeface="Arial" charset="0"/>
              </a:rPr>
              <a:t>		Good Research Questions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1018443" y="1038225"/>
            <a:ext cx="6994280" cy="440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7200" indent="-227013"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44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573087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Clear</a:t>
            </a:r>
            <a:r>
              <a:rPr lang="en-GB" sz="2000" dirty="0" smtClean="0">
                <a:solidFill>
                  <a:srgbClr val="0070C0"/>
                </a:solidFill>
              </a:rPr>
              <a:t> – unambiguous and easily understood</a:t>
            </a: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573087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Specific</a:t>
            </a:r>
            <a:r>
              <a:rPr lang="en-GB" sz="2000" dirty="0" smtClean="0">
                <a:solidFill>
                  <a:srgbClr val="0070C0"/>
                </a:solidFill>
              </a:rPr>
              <a:t> – sufficiently specific to constitute an answer</a:t>
            </a: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573087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Answerable</a:t>
            </a:r>
            <a:r>
              <a:rPr lang="en-GB" sz="2000" dirty="0" smtClean="0">
                <a:solidFill>
                  <a:srgbClr val="0070C0"/>
                </a:solidFill>
              </a:rPr>
              <a:t> – Can see what data are needed to answer them and how those data will be collected</a:t>
            </a: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573087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Interconnected</a:t>
            </a:r>
            <a:r>
              <a:rPr lang="en-GB" sz="2000" dirty="0" smtClean="0">
                <a:solidFill>
                  <a:srgbClr val="0070C0"/>
                </a:solidFill>
              </a:rPr>
              <a:t> – questions related in a meaningful way, forming a coherent whole</a:t>
            </a:r>
          </a:p>
          <a:p>
            <a:pPr marL="230187" indent="0">
              <a:defRPr/>
            </a:pPr>
            <a:endParaRPr lang="en-GB" sz="2400" dirty="0" smtClean="0">
              <a:solidFill>
                <a:srgbClr val="0070C0"/>
              </a:solidFill>
            </a:endParaRPr>
          </a:p>
          <a:p>
            <a:pPr marL="573087" indent="-342900">
              <a:buFont typeface="Arial" panose="020B0604020202020204" pitchFamily="34" charset="0"/>
              <a:buChar char="•"/>
              <a:defRPr/>
            </a:pPr>
            <a:r>
              <a:rPr lang="en-GB" sz="2400" dirty="0" smtClean="0">
                <a:solidFill>
                  <a:srgbClr val="0070C0"/>
                </a:solidFill>
              </a:rPr>
              <a:t>Substantively relevant </a:t>
            </a:r>
            <a:r>
              <a:rPr lang="en-GB" sz="2000" dirty="0" smtClean="0">
                <a:solidFill>
                  <a:srgbClr val="0070C0"/>
                </a:solidFill>
              </a:rPr>
              <a:t>– Worthwhile, not trivial</a:t>
            </a:r>
          </a:p>
          <a:p>
            <a:pPr marL="573087" indent="-342900">
              <a:buFont typeface="Arial" panose="020B0604020202020204" pitchFamily="34" charset="0"/>
              <a:buChar char="•"/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230187" indent="0"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. </a:t>
            </a: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 marL="230187" indent="0">
              <a:defRPr/>
            </a:pPr>
            <a:endParaRPr lang="en-GB" sz="2000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 </a:t>
            </a:r>
          </a:p>
          <a:p>
            <a:pPr>
              <a:defRPr/>
            </a:pPr>
            <a:r>
              <a:rPr lang="en-GB" sz="2000" dirty="0" smtClean="0">
                <a:solidFill>
                  <a:srgbClr val="0070C0"/>
                </a:solidFill>
              </a:rPr>
              <a:t> </a:t>
            </a:r>
          </a:p>
        </p:txBody>
      </p:sp>
      <p:sp>
        <p:nvSpPr>
          <p:cNvPr id="34832" name="Text Box 2"/>
          <p:cNvSpPr txBox="1">
            <a:spLocks noChangeArrowheads="1"/>
          </p:cNvSpPr>
          <p:nvPr/>
        </p:nvSpPr>
        <p:spPr bwMode="auto">
          <a:xfrm>
            <a:off x="382466" y="6807201"/>
            <a:ext cx="12192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>
                <a:solidFill>
                  <a:srgbClr val="0070C0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</a:p>
        </p:txBody>
      </p:sp>
      <p:sp>
        <p:nvSpPr>
          <p:cNvPr id="34842" name="Text Box 12"/>
          <p:cNvSpPr txBox="1">
            <a:spLocks noChangeArrowheads="1"/>
          </p:cNvSpPr>
          <p:nvPr/>
        </p:nvSpPr>
        <p:spPr bwMode="auto">
          <a:xfrm>
            <a:off x="400783" y="393700"/>
            <a:ext cx="82296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4400" dirty="0">
                <a:solidFill>
                  <a:srgbClr val="0070C0"/>
                </a:solidFill>
                <a:cs typeface="Arial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015255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247775"/>
            <a:ext cx="7677150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404664"/>
            <a:ext cx="66967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Aim Statements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877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/>
              <a:t>AIM </a:t>
            </a:r>
            <a:r>
              <a:rPr lang="en-GB" sz="3600" b="1" dirty="0"/>
              <a:t>– What are you trying </a:t>
            </a:r>
            <a:r>
              <a:rPr lang="en-GB" sz="3600" b="1" dirty="0" smtClean="0"/>
              <a:t>to accomplish</a:t>
            </a:r>
            <a:r>
              <a:rPr lang="en-GB" sz="3600" b="1" dirty="0"/>
              <a:t>?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Aim should be </a:t>
            </a:r>
            <a:r>
              <a:rPr lang="en-GB" b="1" dirty="0"/>
              <a:t>unambiguous</a:t>
            </a:r>
            <a:r>
              <a:rPr lang="en-GB" dirty="0"/>
              <a:t>...</a:t>
            </a:r>
            <a:r>
              <a:rPr lang="en-GB" b="1" dirty="0"/>
              <a:t>clear, specific,</a:t>
            </a:r>
          </a:p>
          <a:p>
            <a:pPr marL="0" indent="0">
              <a:buNone/>
            </a:pPr>
            <a:r>
              <a:rPr lang="en-GB" b="1" dirty="0"/>
              <a:t> </a:t>
            </a:r>
            <a:r>
              <a:rPr lang="en-GB" b="1" dirty="0" smtClean="0"/>
              <a:t>   numerical</a:t>
            </a:r>
            <a:r>
              <a:rPr lang="en-GB" b="1" dirty="0"/>
              <a:t>, </a:t>
            </a:r>
            <a:r>
              <a:rPr lang="en-GB" b="1" dirty="0" smtClean="0"/>
              <a:t>measurable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am I trying to improve, for </a:t>
            </a:r>
            <a:r>
              <a:rPr lang="en-GB" b="1" dirty="0" smtClean="0">
                <a:solidFill>
                  <a:srgbClr val="FF0000"/>
                </a:solidFill>
              </a:rPr>
              <a:t>WHOM</a:t>
            </a:r>
            <a:r>
              <a:rPr lang="en-GB" dirty="0" smtClean="0"/>
              <a:t>, by </a:t>
            </a:r>
            <a:r>
              <a:rPr lang="en-GB" b="1" dirty="0" smtClean="0">
                <a:solidFill>
                  <a:srgbClr val="FF0000"/>
                </a:solidFill>
              </a:rPr>
              <a:t>HOW MUCH</a:t>
            </a:r>
            <a:r>
              <a:rPr lang="en-GB" dirty="0" smtClean="0"/>
              <a:t>, by</a:t>
            </a:r>
            <a:r>
              <a:rPr lang="en-GB" b="1" dirty="0" smtClean="0">
                <a:solidFill>
                  <a:srgbClr val="FF0000"/>
                </a:solidFill>
              </a:rPr>
              <a:t> WHEN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69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616624"/>
          </a:xfrm>
        </p:spPr>
        <p:txBody>
          <a:bodyPr/>
          <a:lstStyle/>
          <a:p>
            <a:r>
              <a:rPr lang="en-GB" sz="2000" dirty="0" smtClean="0"/>
              <a:t>Improve </a:t>
            </a:r>
            <a:r>
              <a:rPr lang="en-GB" sz="2000" dirty="0"/>
              <a:t>X by </a:t>
            </a:r>
            <a:r>
              <a:rPr lang="en-GB" sz="2000" dirty="0">
                <a:latin typeface="+mj-lt"/>
              </a:rPr>
              <a:t>Y for Z% of children &amp; young people by June 2017 </a:t>
            </a:r>
            <a:endParaRPr lang="en-GB" sz="2000" dirty="0" smtClean="0">
              <a:latin typeface="+mj-lt"/>
            </a:endParaRPr>
          </a:p>
          <a:p>
            <a:r>
              <a:rPr lang="en-GB" sz="2000" dirty="0">
                <a:solidFill>
                  <a:prstClr val="black"/>
                </a:solidFill>
              </a:rPr>
              <a:t>By June 2018,  the average level of Collaboration between schools is at least </a:t>
            </a:r>
            <a:r>
              <a:rPr lang="en-GB" sz="2000" dirty="0" smtClean="0">
                <a:solidFill>
                  <a:prstClr val="black"/>
                </a:solidFill>
              </a:rPr>
              <a:t>4 </a:t>
            </a:r>
            <a:r>
              <a:rPr lang="en-GB" sz="1800" i="1" dirty="0" smtClean="0">
                <a:solidFill>
                  <a:prstClr val="black"/>
                </a:solidFill>
              </a:rPr>
              <a:t>(because </a:t>
            </a:r>
            <a:r>
              <a:rPr lang="en-GB" sz="1800" i="1" dirty="0">
                <a:solidFill>
                  <a:prstClr val="black"/>
                </a:solidFill>
              </a:rPr>
              <a:t>high levels of  collaboration will improve </a:t>
            </a:r>
            <a:r>
              <a:rPr lang="en-GB" sz="1800" i="1" dirty="0" smtClean="0">
                <a:solidFill>
                  <a:prstClr val="black"/>
                </a:solidFill>
              </a:rPr>
              <a:t>attainment)</a:t>
            </a:r>
            <a:endParaRPr lang="en-GB" sz="2000" dirty="0" smtClean="0">
              <a:latin typeface="+mj-lt"/>
            </a:endParaRPr>
          </a:p>
          <a:p>
            <a:pPr marL="0" indent="0">
              <a:buNone/>
            </a:pPr>
            <a:endParaRPr lang="en-GB" sz="2000" dirty="0" smtClean="0">
              <a:latin typeface="+mj-lt"/>
            </a:endParaRPr>
          </a:p>
          <a:p>
            <a:r>
              <a:rPr lang="en-GB" sz="2000" dirty="0" smtClean="0"/>
              <a:t>By </a:t>
            </a:r>
            <a:r>
              <a:rPr lang="en-GB" sz="2000" dirty="0"/>
              <a:t>Jan </a:t>
            </a:r>
            <a:r>
              <a:rPr lang="en-GB" sz="2000" dirty="0" smtClean="0"/>
              <a:t>2017,  </a:t>
            </a:r>
            <a:r>
              <a:rPr lang="en-GB" sz="2000" dirty="0"/>
              <a:t>85% of children under 12  will be presented to Panel within 12 weeks of their  Plan for Permanence </a:t>
            </a:r>
            <a:endParaRPr lang="en-GB" sz="2000" dirty="0" smtClean="0"/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/>
              <a:t>By June 2015, 90% of patients report feeling welcomed into </a:t>
            </a:r>
            <a:r>
              <a:rPr lang="en-GB" sz="2000" dirty="0" smtClean="0"/>
              <a:t>Station 7</a:t>
            </a:r>
          </a:p>
          <a:p>
            <a:pPr marL="0" indent="0">
              <a:buNone/>
            </a:pPr>
            <a:endParaRPr lang="en-GB" sz="2000" dirty="0" smtClean="0"/>
          </a:p>
          <a:p>
            <a:r>
              <a:rPr lang="en-GB" sz="2000" dirty="0"/>
              <a:t>To increase the number of pregnant women who have a booking visit with a midwife before 10 weeks gestation of pregnancy or less in the Coatbridge locality team to 75% of the team’s caseload for booking appointments by August </a:t>
            </a:r>
            <a:r>
              <a:rPr lang="en-GB" sz="2000" dirty="0" smtClean="0"/>
              <a:t>2015.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3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Activity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800" b="1" dirty="0" smtClean="0"/>
              <a:t>Drafting Research Questions and Aim Statements 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Research Q……………………………………………….</a:t>
            </a:r>
          </a:p>
          <a:p>
            <a:pPr marL="514350" indent="-514350">
              <a:buAutoNum type="arabicPeriod"/>
            </a:pPr>
            <a:r>
              <a:rPr lang="en-GB" dirty="0" smtClean="0"/>
              <a:t>Aim Statement………………………………………….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6984776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993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41789" y="6654801"/>
            <a:ext cx="12192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810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08" y="5913438"/>
            <a:ext cx="395654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504" y="5743576"/>
            <a:ext cx="2286000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1292469" y="260351"/>
            <a:ext cx="5171585" cy="771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0070C0"/>
                </a:solidFill>
                <a:latin typeface="Calibri" pitchFamily="34" charset="0"/>
                <a:ea typeface="Microsoft YaHei" pitchFamily="34" charset="-122"/>
              </a:rPr>
              <a:t>			Nature of enquiry</a:t>
            </a:r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20" y="1773239"/>
            <a:ext cx="8789377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264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3" y="-30276"/>
            <a:ext cx="9144000" cy="691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 dirty="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2207" y="6122082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43" y="5913438"/>
            <a:ext cx="397119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538093" y="476672"/>
            <a:ext cx="4038600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Qualitative research</a:t>
            </a:r>
            <a:endParaRPr lang="en-GB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Content Placeholder 4"/>
          <p:cNvSpPr txBox="1">
            <a:spLocks/>
          </p:cNvSpPr>
          <p:nvPr/>
        </p:nvSpPr>
        <p:spPr>
          <a:xfrm>
            <a:off x="500946" y="1412776"/>
            <a:ext cx="4038600" cy="4500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Type of data: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Case studies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Focus groups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Individual interviews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Observation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Advantages: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Enables the study of more complex aspects of personal experience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Good for exploratory research and hypothesis generation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Fewer restriction or assumptions are placed on the data to be collected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Disadvantages: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More difficult to determine the validity and reliability of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More subjectivity involved in data analysis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Time consuming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Open ended questions can create lots of data and lead to “data overload”</a:t>
            </a:r>
          </a:p>
          <a:p>
            <a:pPr marL="0" indent="0">
              <a:buFont typeface="Arial" charset="0"/>
              <a:buNone/>
            </a:pPr>
            <a:endParaRPr lang="en-GB" sz="20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GB" sz="1200" dirty="0" smtClean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576694" y="1412777"/>
            <a:ext cx="4098274" cy="45006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tx2">
                    <a:lumMod val="50000"/>
                  </a:schemeClr>
                </a:solidFill>
              </a:rPr>
              <a:t>Type of data: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Surveys (personal interviews, questionnaires etc.)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Experiments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Observation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accent5">
                    <a:lumMod val="50000"/>
                  </a:schemeClr>
                </a:solidFill>
              </a:rPr>
              <a:t>Advantages: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Allows to measure and analyse data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More objective than qualitative research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200" dirty="0" smtClean="0"/>
              <a:t>Can be used to test hypotheses in experiments</a:t>
            </a:r>
          </a:p>
          <a:p>
            <a:pPr marL="457200" lvl="1" indent="0">
              <a:buFont typeface="Arial" charset="0"/>
              <a:buNone/>
            </a:pPr>
            <a:endParaRPr lang="en-GB" sz="1200" dirty="0" smtClean="0"/>
          </a:p>
          <a:p>
            <a:pPr marL="400050">
              <a:buFont typeface="Wingdings" panose="05000000000000000000" pitchFamily="2" charset="2"/>
              <a:buChar char="q"/>
            </a:pPr>
            <a:r>
              <a:rPr lang="en-GB" sz="2000" b="1" dirty="0" smtClean="0">
                <a:solidFill>
                  <a:schemeClr val="accent1">
                    <a:lumMod val="75000"/>
                  </a:schemeClr>
                </a:solidFill>
              </a:rPr>
              <a:t>Disadvantages: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GB" sz="1200" dirty="0" smtClean="0"/>
              <a:t>The context is ignored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GB" sz="1200" dirty="0" smtClean="0"/>
              <a:t>Does not take into account differences between individual experience</a:t>
            </a:r>
          </a:p>
          <a:p>
            <a:pPr marL="800100" lvl="1">
              <a:buFont typeface="Wingdings" panose="05000000000000000000" pitchFamily="2" charset="2"/>
              <a:buChar char="ü"/>
            </a:pPr>
            <a:r>
              <a:rPr lang="en-GB" sz="1200" dirty="0" smtClean="0"/>
              <a:t>Accurate results require a large sample of the population to be studied</a:t>
            </a:r>
            <a:endParaRPr lang="en-GB" sz="1200" dirty="0"/>
          </a:p>
        </p:txBody>
      </p:sp>
      <p:sp>
        <p:nvSpPr>
          <p:cNvPr id="15" name="Text Placeholder 3"/>
          <p:cNvSpPr txBox="1">
            <a:spLocks/>
          </p:cNvSpPr>
          <p:nvPr/>
        </p:nvSpPr>
        <p:spPr>
          <a:xfrm>
            <a:off x="4576694" y="476672"/>
            <a:ext cx="4113282" cy="9361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Quantitative research</a:t>
            </a:r>
            <a:endParaRPr lang="en-GB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69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Activity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your partnerships, discuss what type of method – quantitative, qualitative or mixed methods might you use for your SIPP.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406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GB" dirty="0"/>
              <a:t>Researchers should respect the rights and dignity of participants </a:t>
            </a:r>
            <a:r>
              <a:rPr lang="en-GB" dirty="0" smtClean="0"/>
              <a:t>in their </a:t>
            </a:r>
            <a:r>
              <a:rPr lang="en-GB" dirty="0"/>
              <a:t>research and the legitimate interests of stakeholders such </a:t>
            </a:r>
            <a:r>
              <a:rPr lang="en-GB" dirty="0" smtClean="0"/>
              <a:t>as funders</a:t>
            </a:r>
            <a:r>
              <a:rPr lang="en-GB" dirty="0"/>
              <a:t>, institutions, sponsors and society at </a:t>
            </a:r>
            <a:r>
              <a:rPr lang="en-GB" dirty="0" smtClean="0"/>
              <a:t>large.</a:t>
            </a:r>
          </a:p>
          <a:p>
            <a:pPr marL="0" indent="0">
              <a:buNone/>
            </a:pPr>
            <a:r>
              <a:rPr lang="en-GB" sz="2400" b="1" dirty="0" smtClean="0"/>
              <a:t>Code </a:t>
            </a:r>
            <a:r>
              <a:rPr lang="en-GB" sz="2400" b="1" dirty="0"/>
              <a:t>of Human Research </a:t>
            </a:r>
            <a:r>
              <a:rPr lang="en-GB" sz="2400" b="1" dirty="0" smtClean="0"/>
              <a:t>Ethics, BPS (2010)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785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"/>
            <a:ext cx="6982346" cy="652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802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Aims of Training Session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Introduction to research methods</a:t>
            </a:r>
          </a:p>
          <a:p>
            <a:pPr marL="514350" indent="-514350">
              <a:buAutoNum type="arabicPeriod"/>
            </a:pPr>
            <a:r>
              <a:rPr lang="en-GB" dirty="0" smtClean="0"/>
              <a:t>Research  Questions V Aim Statements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GB" dirty="0"/>
              <a:t>Resources to support SIPP (Blog, What’s App, Newsletter, extra EP meeting, future training sessions</a:t>
            </a:r>
            <a:r>
              <a:rPr lang="en-GB" dirty="0" smtClean="0"/>
              <a:t>)</a:t>
            </a:r>
          </a:p>
          <a:p>
            <a:pPr marL="514350" indent="-514350">
              <a:buAutoNum type="arabicPeriod"/>
            </a:pPr>
            <a:r>
              <a:rPr lang="en-GB" dirty="0" smtClean="0"/>
              <a:t>Measuring impact of interventions</a:t>
            </a:r>
          </a:p>
          <a:p>
            <a:pPr marL="514350" indent="-514350">
              <a:buAutoNum type="arabicPeriod"/>
            </a:pPr>
            <a:r>
              <a:rPr lang="en-GB" dirty="0" smtClean="0"/>
              <a:t>Assessment tools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223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3600" b="1" dirty="0" smtClean="0"/>
              <a:t>Ten </a:t>
            </a:r>
            <a:r>
              <a:rPr lang="en-GB" sz="3600" b="1" dirty="0"/>
              <a:t>Questionable Practices in Social Research</a:t>
            </a:r>
            <a:r>
              <a:rPr lang="en-GB" b="1" dirty="0"/>
              <a:t/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Involving </a:t>
            </a:r>
            <a:r>
              <a:rPr lang="en-GB" sz="2000" dirty="0">
                <a:solidFill>
                  <a:srgbClr val="FF0000"/>
                </a:solidFill>
              </a:rPr>
              <a:t>people </a:t>
            </a:r>
            <a:r>
              <a:rPr lang="en-GB" sz="2000" dirty="0" smtClean="0">
                <a:solidFill>
                  <a:srgbClr val="FF0000"/>
                </a:solidFill>
              </a:rPr>
              <a:t>without their consent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Coercing them to participate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Withholding information about the true nature of research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Otherwise deceiving the participant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Inducing participants to commit acts diminishing their self-esteem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Violating rights of self-determination (</a:t>
            </a:r>
            <a:r>
              <a:rPr lang="en-GB" sz="2000" dirty="0" err="1" smtClean="0"/>
              <a:t>eg</a:t>
            </a:r>
            <a:r>
              <a:rPr lang="en-GB" sz="2000" dirty="0" smtClean="0"/>
              <a:t> in studies seeking to promote individual change)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Exposing participants to physical or mental stress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Invading privacy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Withholding benefits from some participants (</a:t>
            </a:r>
            <a:r>
              <a:rPr lang="en-GB" sz="2000" dirty="0" err="1" smtClean="0">
                <a:solidFill>
                  <a:srgbClr val="FF0000"/>
                </a:solidFill>
              </a:rPr>
              <a:t>eg</a:t>
            </a:r>
            <a:r>
              <a:rPr lang="en-GB" sz="2000" dirty="0" smtClean="0">
                <a:solidFill>
                  <a:srgbClr val="FF0000"/>
                </a:solidFill>
              </a:rPr>
              <a:t> in comparison groups)</a:t>
            </a:r>
          </a:p>
          <a:p>
            <a:pPr marL="514350" indent="-514350">
              <a:buAutoNum type="arabicPeriod"/>
            </a:pPr>
            <a:r>
              <a:rPr lang="en-GB" sz="2000" dirty="0" smtClean="0">
                <a:solidFill>
                  <a:srgbClr val="FF0000"/>
                </a:solidFill>
              </a:rPr>
              <a:t>Not treating participants fairly, or with consideration, or with respect.</a:t>
            </a:r>
          </a:p>
          <a:p>
            <a:pPr marL="514350" indent="-514350">
              <a:buAutoNum type="arabicPeriod"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(Robson, 2008, p69, Real World Research 2</a:t>
            </a:r>
            <a:r>
              <a:rPr lang="en-GB" sz="2000" baseline="30000" dirty="0"/>
              <a:t>nd</a:t>
            </a:r>
            <a:r>
              <a:rPr lang="en-GB" sz="2000" dirty="0"/>
              <a:t> edit)</a:t>
            </a:r>
          </a:p>
          <a:p>
            <a:pPr marL="0" indent="0">
              <a:buNone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9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Discuss in your SIPP whether there are any ethical considerations for your project.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u="sng" dirty="0" smtClean="0"/>
              <a:t>Consider</a:t>
            </a:r>
          </a:p>
          <a:p>
            <a:r>
              <a:rPr lang="en-GB" sz="2800" dirty="0" smtClean="0"/>
              <a:t>How will you obtain informed consent from pupil and parents?</a:t>
            </a:r>
          </a:p>
          <a:p>
            <a:r>
              <a:rPr lang="en-GB" sz="2800" dirty="0" smtClean="0"/>
              <a:t>How will you explain the project to the children and parents?</a:t>
            </a:r>
          </a:p>
          <a:p>
            <a:r>
              <a:rPr lang="en-GB" sz="2800" dirty="0" smtClean="0"/>
              <a:t>How will address any confidentiality issues?</a:t>
            </a:r>
          </a:p>
          <a:p>
            <a:r>
              <a:rPr lang="en-GB" sz="2800" dirty="0" smtClean="0"/>
              <a:t>How will you debrief parents and pupils when project completed?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553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2511669" y="-4763"/>
            <a:ext cx="438736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>
                <a:solidFill>
                  <a:srgbClr val="0070C0"/>
                </a:solidFill>
                <a:latin typeface="Calibri" pitchFamily="34" charset="0"/>
              </a:rPr>
              <a:t>Research</a:t>
            </a:r>
            <a:endParaRPr lang="en-GB" altLang="en-US" sz="4400"/>
          </a:p>
        </p:txBody>
      </p:sp>
      <p:sp>
        <p:nvSpPr>
          <p:cNvPr id="35843" name="Rectangle 1"/>
          <p:cNvSpPr>
            <a:spLocks noChangeArrowheads="1"/>
          </p:cNvSpPr>
          <p:nvPr/>
        </p:nvSpPr>
        <p:spPr bwMode="auto">
          <a:xfrm>
            <a:off x="580293" y="908050"/>
            <a:ext cx="73767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dirty="0"/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475656" y="620689"/>
            <a:ext cx="72007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hlinkClick r:id="rId3"/>
              </a:rPr>
              <a:t>Education Scotland Improvement Hub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u="sng" dirty="0" smtClean="0">
                <a:hlinkClick r:id="rId4"/>
              </a:rPr>
              <a:t>Education Endowment Foundation (school age)</a:t>
            </a:r>
            <a:r>
              <a:rPr lang="en-GB" u="sng" dirty="0" smtClean="0"/>
              <a:t>;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u="sng" dirty="0" smtClean="0">
                <a:hlinkClick r:id="rId5"/>
              </a:rPr>
              <a:t>Education Endowment Foundation (early learning)</a:t>
            </a:r>
            <a:r>
              <a:rPr lang="en-GB" u="sng" dirty="0" smtClean="0"/>
              <a:t>; 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US" u="sng" dirty="0" smtClean="0">
                <a:hlinkClick r:id="rId6"/>
              </a:rPr>
              <a:t>Scottish version of the Education Endowment Foundation’s Learning and Teaching Toolkit</a:t>
            </a:r>
            <a:endParaRPr lang="en-GB" dirty="0" smtClean="0"/>
          </a:p>
          <a:p>
            <a:r>
              <a:rPr lang="en-US" dirty="0" smtClean="0"/>
              <a:t> </a:t>
            </a:r>
            <a:endParaRPr lang="en-GB" dirty="0" smtClean="0"/>
          </a:p>
          <a:p>
            <a:r>
              <a:rPr lang="en-GB" u="sng" dirty="0" err="1" smtClean="0">
                <a:hlinkClick r:id="rId7"/>
              </a:rPr>
              <a:t>LGiU</a:t>
            </a:r>
            <a:r>
              <a:rPr lang="en-GB" u="sng" dirty="0" smtClean="0">
                <a:hlinkClick r:id="rId7"/>
              </a:rPr>
              <a:t> Scotland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u="sng" dirty="0" smtClean="0">
                <a:hlinkClick r:id="rId8"/>
              </a:rPr>
              <a:t>The Sutton Trust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US" u="sng" dirty="0" smtClean="0">
                <a:hlinkClick r:id="rId9"/>
              </a:rPr>
              <a:t>Interventions for Equity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GB" u="sng" dirty="0" smtClean="0">
                <a:hlinkClick r:id="rId10"/>
              </a:rPr>
              <a:t>Interventions for Literacy</a:t>
            </a:r>
            <a:endParaRPr lang="en-GB" dirty="0" smtClean="0"/>
          </a:p>
          <a:p>
            <a:r>
              <a:rPr lang="en-GB" dirty="0" smtClean="0"/>
              <a:t> </a:t>
            </a:r>
          </a:p>
          <a:p>
            <a:r>
              <a:rPr lang="en-US" u="sng" dirty="0" smtClean="0">
                <a:hlinkClick r:id="rId11"/>
              </a:rPr>
              <a:t>Review of Family Learning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59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/>
              <a:t>SIPP resources within East Renfrewshire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Blog</a:t>
            </a:r>
          </a:p>
          <a:p>
            <a:r>
              <a:rPr lang="en-GB" dirty="0" smtClean="0"/>
              <a:t>What’s App</a:t>
            </a:r>
          </a:p>
          <a:p>
            <a:r>
              <a:rPr lang="en-GB" dirty="0" smtClean="0"/>
              <a:t>Newsletter</a:t>
            </a:r>
          </a:p>
          <a:p>
            <a:r>
              <a:rPr lang="en-GB" dirty="0" smtClean="0"/>
              <a:t>Request for EP to attend SIPP meeting</a:t>
            </a:r>
          </a:p>
          <a:p>
            <a:r>
              <a:rPr lang="en-GB" dirty="0" smtClean="0"/>
              <a:t>Training sessions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Log on to the Blog and spend a few minutes looking at material that is posted on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00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229600" cy="1828800"/>
          </a:xfrm>
        </p:spPr>
        <p:txBody>
          <a:bodyPr/>
          <a:lstStyle/>
          <a:p>
            <a:r>
              <a:rPr lang="en-GB" dirty="0" smtClean="0">
                <a:effectLst/>
              </a:rPr>
              <a:t>Examples </a:t>
            </a:r>
            <a:r>
              <a:rPr lang="en-GB" dirty="0">
                <a:effectLst/>
              </a:rPr>
              <a:t>of impact measures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400800" cy="1752600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Measures of Impact for ‘Closing the Gap’ Interventions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1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89040"/>
              </p:ext>
            </p:extLst>
          </p:nvPr>
        </p:nvGraphicFramePr>
        <p:xfrm>
          <a:off x="611560" y="473579"/>
          <a:ext cx="8072308" cy="4841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3312368"/>
                <a:gridCol w="3175764"/>
              </a:tblGrid>
              <a:tr h="72903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729031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Attainment Measures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366474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Tracking /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school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reports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SQA attainment</a:t>
                      </a:r>
                    </a:p>
                    <a:p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Standardised</a:t>
                      </a:r>
                    </a:p>
                    <a:p>
                      <a:r>
                        <a:rPr lang="en-GB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Tests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tracking school wide data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an annual basis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Shows improvement over time</a:t>
                      </a:r>
                    </a:p>
                    <a:p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Shows improvement over time</a:t>
                      </a:r>
                    </a:p>
                    <a:p>
                      <a:endParaRPr lang="en-GB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Data already gathered and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Produced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Does not tell you what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intervention has had an impact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why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Does not tell you what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intervention has had an impact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why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45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63440"/>
              </p:ext>
            </p:extLst>
          </p:nvPr>
        </p:nvGraphicFramePr>
        <p:xfrm>
          <a:off x="395536" y="332656"/>
          <a:ext cx="8280920" cy="6347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062"/>
                <a:gridCol w="3151147"/>
                <a:gridCol w="3297711"/>
              </a:tblGrid>
              <a:tr h="37266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354778">
                <a:tc gridSpan="3"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of Social and Emotional Needs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09263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Standardised/ numerical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strengths and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difficulties, self-esteem,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emotional literacy, Social Attitude survey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These are generally rating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scales to be filled in by the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adult or by the pupil to look at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they feel or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 in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terms of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social/emotional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well-being.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used at whole class or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level, to be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administered annually to look at progress over time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Simple measure and easy to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Development of skills is not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generally linear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may show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skill at one point then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seem to regress at more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difficult times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Some measures are not validated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Intrusive and time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consuming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Needs to be a large amount of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time between completing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 as not sensitive to look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changes over short period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time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Some measures are only valid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a larger scale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 for individual pupils or small groups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763573"/>
              </p:ext>
            </p:extLst>
          </p:nvPr>
        </p:nvGraphicFramePr>
        <p:xfrm>
          <a:off x="395536" y="190617"/>
          <a:ext cx="8280920" cy="6262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062"/>
                <a:gridCol w="3151147"/>
                <a:gridCol w="3297711"/>
              </a:tblGrid>
              <a:tr h="2156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211608">
                <a:tc gridSpan="3"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of Pupil Engagement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45199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Attendance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used for whole school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trends or for targeted pupils.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gathered throughout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year (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a monthly or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termly basis) to assess the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impact of interventions rather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than just on an annual basis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Simple to gather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Higher attendance is linked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higher attainment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Simplistic measure of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engagement which doesn’t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indicate reasons for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attendance / non attendance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143961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Exclusions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looked at in terms of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days lost/number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 exclusions/number of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pupils excluded to determine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appropriate interventions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Simple to gather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Fewer exclusions are linked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higher attainment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Simplistic measure of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behaviour and engagement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which doesn’t indicate what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needs to change</a:t>
                      </a:r>
                    </a:p>
                    <a:p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0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633376"/>
              </p:ext>
            </p:extLst>
          </p:nvPr>
        </p:nvGraphicFramePr>
        <p:xfrm>
          <a:off x="395536" y="190617"/>
          <a:ext cx="8280920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168352"/>
                <a:gridCol w="3096344"/>
              </a:tblGrid>
              <a:tr h="21560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211608">
                <a:tc gridSpan="3"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of Pupil Engagement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154935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 / Time sampling looking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on task / off task behaviour</a:t>
                      </a: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Leuven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Scales</a:t>
                      </a:r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-To look at engagement of an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identified sample of pupils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over a period of time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-Identify a slot of time e.g. 30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mins when you can observe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number of times a pupil is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 task (agree what off task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behaviours look like and only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 these). Observe on a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regular basis </a:t>
                      </a:r>
                      <a:r>
                        <a:rPr kumimoji="0"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weekly at the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same time.</a:t>
                      </a: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point 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Detailed picture of child’s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engagement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gather and analyse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Time consuming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Doesn’t tell you why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engagement is increasing/decreasing</a:t>
                      </a: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gather and analyse</a:t>
                      </a:r>
                    </a:p>
                  </a:txBody>
                  <a:tcPr/>
                </a:tc>
              </a:tr>
              <a:tr h="2143961"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pupils attending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non obligatory school activities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offering for responsibility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roles </a:t>
                      </a:r>
                      <a:r>
                        <a:rPr kumimoji="0"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extra-curricular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activities, playground buddies,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analyse trends over time to</a:t>
                      </a:r>
                      <a:r>
                        <a:rPr kumimoji="0" lang="en-GB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areas of focus.</a:t>
                      </a: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at regular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intervals </a:t>
                      </a:r>
                      <a:r>
                        <a:rPr kumimoji="0" lang="en-GB" sz="16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each time the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 occurs.</a:t>
                      </a:r>
                    </a:p>
                    <a:p>
                      <a:endParaRPr lang="en-GB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gather and analyse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Commitment required to</a:t>
                      </a:r>
                    </a:p>
                    <a:p>
                      <a:r>
                        <a:rPr kumimoji="0" lang="en-GB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each time</a:t>
                      </a:r>
                    </a:p>
                    <a:p>
                      <a:endParaRPr kumimoji="0" lang="en-GB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65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-7480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 dirty="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43" y="5913438"/>
            <a:ext cx="397119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89" y="116632"/>
            <a:ext cx="3671783" cy="1782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-57150" y="2068393"/>
            <a:ext cx="4845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0070C0"/>
                </a:solidFill>
                <a:latin typeface="+mj-lt"/>
              </a:rPr>
              <a:t>A brief </a:t>
            </a:r>
            <a:r>
              <a:rPr lang="en-GB" sz="3600" b="1" dirty="0">
                <a:solidFill>
                  <a:srgbClr val="0070C0"/>
                </a:solidFill>
                <a:latin typeface="+mj-lt"/>
              </a:rPr>
              <a:t>introduction </a:t>
            </a:r>
            <a:endParaRPr lang="en-GB" sz="36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GB" sz="3600" b="1" dirty="0" smtClean="0">
                <a:solidFill>
                  <a:srgbClr val="0070C0"/>
                </a:solidFill>
                <a:latin typeface="+mj-lt"/>
              </a:rPr>
              <a:t>to </a:t>
            </a:r>
            <a:r>
              <a:rPr lang="en-GB" sz="3600" b="1" dirty="0">
                <a:solidFill>
                  <a:srgbClr val="0070C0"/>
                </a:solidFill>
                <a:latin typeface="+mj-lt"/>
              </a:rPr>
              <a:t>research </a:t>
            </a:r>
            <a:r>
              <a:rPr lang="en-GB" sz="3600" b="1" dirty="0" smtClean="0">
                <a:solidFill>
                  <a:srgbClr val="0070C0"/>
                </a:solidFill>
                <a:latin typeface="+mj-lt"/>
              </a:rPr>
              <a:t>methods</a:t>
            </a:r>
            <a:endParaRPr lang="en-GB" sz="3600" b="1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-82773"/>
            <a:ext cx="3630070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67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73800"/>
              </p:ext>
            </p:extLst>
          </p:nvPr>
        </p:nvGraphicFramePr>
        <p:xfrm>
          <a:off x="611559" y="620689"/>
          <a:ext cx="7992887" cy="57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565"/>
                <a:gridCol w="2895494"/>
                <a:gridCol w="2382828"/>
              </a:tblGrid>
              <a:tr h="628705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494889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of Parental Engagement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2318523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parents attending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parents’ evenings, information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sessions, school events, shared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starts/finish,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analyse trends over time to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areas of focus.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at regular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intervals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each time the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 occurs.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gather and analyse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Commitment required to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each time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318523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parents offering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 via parent council,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Volunteering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opportunities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(trips,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analyse trends over time to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areas of focus.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at regular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intervals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each time the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event occurs.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gather and analyse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Commitment required to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gather data each time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246374"/>
              </p:ext>
            </p:extLst>
          </p:nvPr>
        </p:nvGraphicFramePr>
        <p:xfrm>
          <a:off x="395536" y="190617"/>
          <a:ext cx="8280920" cy="6380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3168352"/>
                <a:gridCol w="3096344"/>
              </a:tblGrid>
              <a:tr h="62009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Qualitative Measures (people’s views, assessment tools, surveys, questionnaires etc.)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543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to use/What to use for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 and Cons</a:t>
                      </a:r>
                      <a:endParaRPr lang="en-GB" dirty="0"/>
                    </a:p>
                  </a:txBody>
                  <a:tcPr/>
                </a:tc>
              </a:tr>
              <a:tr h="354337">
                <a:tc gridSpan="3"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Attainment Measures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48090">
                <a:tc>
                  <a:txBody>
                    <a:bodyPr/>
                    <a:lstStyle/>
                    <a:p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Mindsets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Questionnaire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Focus Groups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gather pupil reports on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their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mindset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beliefs (which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should relate to an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improvement in attainment)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use at group or whole class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level to look at impact of an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intervention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 administered pre and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 intervention</a:t>
                      </a:r>
                    </a:p>
                    <a:p>
                      <a:endParaRPr lang="en-GB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Usually 8-12 people.</a:t>
                      </a:r>
                      <a:r>
                        <a:rPr lang="en-GB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Need facilitator to focus people on key topic for open ended discussion.</a:t>
                      </a:r>
                      <a:endParaRPr lang="en-GB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Relies on self-report and may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produce socially desirable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responding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Doesn’t directly look at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impact on attainment</a:t>
                      </a: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6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Efficient, inexpensive, flexible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Enjoyed</a:t>
                      </a: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by participants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Group dynamics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 not </a:t>
                      </a:r>
                      <a:r>
                        <a:rPr kumimoji="0" lang="en-GB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generalisable</a:t>
                      </a:r>
                      <a:endParaRPr kumimoji="0" lang="en-GB" sz="18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en-GB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Ltd amount of Qs.</a:t>
                      </a:r>
                      <a:endParaRPr kumimoji="0" lang="en-GB" sz="18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97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027493"/>
              </p:ext>
            </p:extLst>
          </p:nvPr>
        </p:nvGraphicFramePr>
        <p:xfrm>
          <a:off x="467542" y="404664"/>
          <a:ext cx="8280921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278"/>
                <a:gridCol w="3133322"/>
                <a:gridCol w="3133321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of</a:t>
                      </a:r>
                      <a:endParaRPr kumimoji="0" lang="en-GB" sz="2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Spence Anxiety Scale</a:t>
                      </a:r>
                      <a:endParaRPr kumimoji="0" lang="en-GB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 and Emotional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2000" b="1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gaining a picture of where</a:t>
                      </a:r>
                      <a:r>
                        <a:rPr kumimoji="0" lang="en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pupil’s anxiety</a:t>
                      </a:r>
                      <a:r>
                        <a:rPr kumimoji="0" lang="en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originates from and for</a:t>
                      </a:r>
                      <a:r>
                        <a:rPr kumimoji="0" lang="en-GB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informing support planning</a:t>
                      </a: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used for targeted</a:t>
                      </a: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pupils</a:t>
                      </a:r>
                      <a:endParaRPr kumimoji="0" lang="en-GB" sz="1800" b="1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Needs</a:t>
                      </a:r>
                      <a:endParaRPr kumimoji="0" lang="en-GB" sz="20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kumimoji="0" lang="en-GB" sz="1800" b="1" kern="1200" dirty="0" smtClean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</a:t>
                      </a: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Difficult to use at group,</a:t>
                      </a:r>
                    </a:p>
                    <a:p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whole class or school level</a:t>
                      </a:r>
                    </a:p>
                    <a:p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Boxall Profile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looking at behaviour and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 and emotion needs from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 attachment viewpoint.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used with targeted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pupils or to inform needs of a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group of pupils who may take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part in a nurture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Cost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Information can be gathered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by existing means cost free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Reports to be a diagnostic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profile but pupil needs may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change over time depending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care circumstances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Difficult to use at whole class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 school level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18342"/>
              </p:ext>
            </p:extLst>
          </p:nvPr>
        </p:nvGraphicFramePr>
        <p:xfrm>
          <a:off x="467542" y="404664"/>
          <a:ext cx="8280921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4278"/>
                <a:gridCol w="3133322"/>
                <a:gridCol w="3133321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Developed Questionnaires</a:t>
                      </a:r>
                      <a:endParaRPr kumimoji="0" lang="en-GB" sz="18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answering specific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questions </a:t>
                      </a:r>
                      <a:r>
                        <a:rPr kumimoji="0" lang="en-GB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impact of a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 intervention. For use at group, class or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whole school level</a:t>
                      </a:r>
                    </a:p>
                    <a:p>
                      <a:endParaRPr kumimoji="0" lang="en-GB" sz="1800" b="0" kern="1200" dirty="0">
                        <a:solidFill>
                          <a:schemeClr val="l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 and analyse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+Can be tailored to desired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outcomes of an intervention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can inform next steps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-Time consuming to develop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-Need to ensure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questionnaire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uses a valid research design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(questions appropriately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worded, piloted to ensure easy</a:t>
                      </a:r>
                      <a:r>
                        <a:rPr kumimoji="0" lang="en-GB" sz="1800" b="0" kern="1200" baseline="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understand, </a:t>
                      </a:r>
                      <a:r>
                        <a:rPr kumimoji="0" lang="en-GB" sz="1800" b="0" kern="1200" dirty="0" err="1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GB" sz="1800" b="0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endParaRPr lang="en-GB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How Nurturing is our School?</a:t>
                      </a:r>
                    </a:p>
                    <a:p>
                      <a:r>
                        <a:rPr kumimoji="0" lang="en-GB" sz="18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Audit tool</a:t>
                      </a:r>
                      <a:endParaRPr kumimoji="0" lang="en-GB" sz="18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use as an audit and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planning tool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be used to identify areas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development aimed at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supporting pupils’ social and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emotional needs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look at teacher practice at a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class or school level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 and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Supports practice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development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Doesn’t look at impact on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pupils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494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26942"/>
              </p:ext>
            </p:extLst>
          </p:nvPr>
        </p:nvGraphicFramePr>
        <p:xfrm>
          <a:off x="611560" y="548680"/>
          <a:ext cx="7992887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808312"/>
                <a:gridCol w="309634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Measures of Pupil Engagement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developed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questionnaires</a:t>
                      </a:r>
                      <a:endParaRPr kumimoji="0" lang="en-GB" sz="18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answering specific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questions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impact of a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 intervention</a:t>
                      </a:r>
                    </a:p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use at group, class or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whole school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 and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Can be tailored to desired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outcomes of an intervention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can inform next steps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Time consuming to develop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Need to ensure questionnaire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uses a valid research design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(questions appropriately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worded, piloted to ensure easy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understand,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6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596239"/>
              </p:ext>
            </p:extLst>
          </p:nvPr>
        </p:nvGraphicFramePr>
        <p:xfrm>
          <a:off x="539552" y="620688"/>
          <a:ext cx="7992887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808312"/>
                <a:gridCol w="3096343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Measures of Parental Engagement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developed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questionnaires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answering specific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questions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eg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impact of a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specific intervention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use at group or whole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school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Easy to administer and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analyse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+ Can be tailored to desired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outcomes of an intervention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can inform next steps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Time consuming to develop</a:t>
                      </a:r>
                    </a:p>
                    <a:p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Need to ensure questionnaire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uses a valid research design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(questions appropriately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worded, piloted to ensure easy</a:t>
                      </a:r>
                      <a:r>
                        <a:rPr kumimoji="0"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understand, </a:t>
                      </a:r>
                      <a:r>
                        <a:rPr kumimoji="0"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</a:t>
                      </a:r>
                      <a:r>
                        <a:rPr kumimoji="0"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62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Discuss in your SIP, what measures you might use for your project.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931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b="1" dirty="0" smtClean="0"/>
              <a:t>Resources / Assessment Tools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Literacy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GB" sz="2400" dirty="0" smtClean="0"/>
              <a:t>Nara</a:t>
            </a:r>
          </a:p>
          <a:p>
            <a:r>
              <a:rPr lang="en-GB" sz="2400" dirty="0" smtClean="0"/>
              <a:t>York Assessment of Reading for Comprehension (YARC)</a:t>
            </a:r>
          </a:p>
          <a:p>
            <a:r>
              <a:rPr lang="en-GB" sz="2400" dirty="0" err="1" smtClean="0"/>
              <a:t>PhAB</a:t>
            </a:r>
            <a:endParaRPr lang="en-GB" sz="2400" dirty="0" smtClean="0"/>
          </a:p>
          <a:p>
            <a:r>
              <a:rPr lang="en-GB" sz="2400" dirty="0" smtClean="0"/>
              <a:t>Myself as a Learner </a:t>
            </a:r>
          </a:p>
          <a:p>
            <a:r>
              <a:rPr lang="en-GB" sz="2400" dirty="0"/>
              <a:t>Psychology in Education Portfolio </a:t>
            </a:r>
          </a:p>
          <a:p>
            <a:pPr lvl="1"/>
            <a:r>
              <a:rPr lang="en-GB" sz="2400" dirty="0" smtClean="0"/>
              <a:t>Scales within Learning Styles and metacognition; memory and listening comprehension</a:t>
            </a:r>
          </a:p>
          <a:p>
            <a:r>
              <a:rPr lang="en-GB" sz="2400" dirty="0" smtClean="0"/>
              <a:t>Reading Self Concept Scale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65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Numeracy</a:t>
            </a: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Basic Number Screening</a:t>
            </a:r>
          </a:p>
          <a:p>
            <a:r>
              <a:rPr lang="en-GB" dirty="0" smtClean="0"/>
              <a:t>Myself as a Learner</a:t>
            </a:r>
          </a:p>
          <a:p>
            <a:r>
              <a:rPr lang="en-GB" dirty="0"/>
              <a:t>Psychology in Education Portfolio </a:t>
            </a:r>
          </a:p>
          <a:p>
            <a:pPr lvl="1"/>
            <a:r>
              <a:rPr lang="en-GB" dirty="0"/>
              <a:t>Scales within Learning Styles and metacognition; memory and listening comprehension</a:t>
            </a:r>
          </a:p>
          <a:p>
            <a:r>
              <a:rPr lang="en-GB" dirty="0" smtClean="0"/>
              <a:t>A scaling questionnaire assessing staff confidence in numeracy in the early years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6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Wellbeing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en-GB" sz="2000" dirty="0" err="1" smtClean="0"/>
              <a:t>BarOn</a:t>
            </a:r>
            <a:r>
              <a:rPr lang="en-GB" sz="2000" dirty="0" smtClean="0"/>
              <a:t> Emotional Quotient Inventory</a:t>
            </a:r>
          </a:p>
          <a:p>
            <a:r>
              <a:rPr lang="en-GB" sz="2000" dirty="0" smtClean="0"/>
              <a:t>Spence </a:t>
            </a:r>
            <a:r>
              <a:rPr lang="en-GB" sz="2000" dirty="0"/>
              <a:t>A</a:t>
            </a:r>
            <a:r>
              <a:rPr lang="en-GB" sz="2000" dirty="0" smtClean="0"/>
              <a:t>nxiety Scale </a:t>
            </a:r>
          </a:p>
          <a:p>
            <a:r>
              <a:rPr lang="en-GB" sz="2000" dirty="0" smtClean="0"/>
              <a:t>Strengths and Difficulties Questionnaire- teacher, parent and pupil</a:t>
            </a:r>
          </a:p>
          <a:p>
            <a:r>
              <a:rPr lang="en-GB" sz="2000" dirty="0" smtClean="0"/>
              <a:t>Resiliency Scale</a:t>
            </a:r>
          </a:p>
          <a:p>
            <a:r>
              <a:rPr lang="en-GB" sz="2000" dirty="0" smtClean="0"/>
              <a:t>Measure of Children’s mental health and psychological wellbeing portfolio</a:t>
            </a:r>
          </a:p>
          <a:p>
            <a:pPr lvl="1"/>
            <a:r>
              <a:rPr lang="en-GB" sz="2000" dirty="0" smtClean="0"/>
              <a:t>Scales for resilience, enjoyment, distress, belonging, responsiveness, social behaviour and healthy living</a:t>
            </a:r>
          </a:p>
          <a:p>
            <a:r>
              <a:rPr lang="en-GB" sz="2000" dirty="0" smtClean="0"/>
              <a:t>Psychology in Education Portfolio </a:t>
            </a:r>
          </a:p>
          <a:p>
            <a:pPr lvl="1"/>
            <a:r>
              <a:rPr lang="en-GB" sz="2000" dirty="0" smtClean="0"/>
              <a:t>Scales for self regulated learning and behaviour; the learning environment; children’s self perceptions;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7978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0"/>
            <a:ext cx="9144000" cy="691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 dirty="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43" y="5913438"/>
            <a:ext cx="397119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287" y="5743576"/>
            <a:ext cx="22860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3298" y="188640"/>
            <a:ext cx="88649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>
                <a:solidFill>
                  <a:srgbClr val="0070C0"/>
                </a:solidFill>
                <a:latin typeface="+mj-lt"/>
              </a:rPr>
              <a:t>What is research and what is it good for?</a:t>
            </a:r>
            <a:endParaRPr lang="en-GB" sz="40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7" y="1166843"/>
            <a:ext cx="85281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GB" sz="2400" b="1" dirty="0">
                <a:solidFill>
                  <a:srgbClr val="0070C0"/>
                </a:solidFill>
                <a:latin typeface="+mn-lt"/>
              </a:rPr>
              <a:t>RESEARCH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 – the systematic and objective analysis and recording of controlled observations that may lead to the development of generalisations, principles, or theories, resulting in prediction and possible control of events.</a:t>
            </a:r>
          </a:p>
          <a:p>
            <a:pPr algn="just"/>
            <a:endParaRPr lang="en-GB" sz="2400" dirty="0" smtClean="0">
              <a:solidFill>
                <a:srgbClr val="0070C0"/>
              </a:solidFill>
              <a:latin typeface="+mn-lt"/>
            </a:endParaRPr>
          </a:p>
          <a:p>
            <a:pPr algn="just"/>
            <a:endParaRPr lang="en-GB" sz="2400" dirty="0">
              <a:solidFill>
                <a:srgbClr val="0070C0"/>
              </a:solidFill>
              <a:latin typeface="+mn-lt"/>
            </a:endParaRPr>
          </a:p>
          <a:p>
            <a:pPr marL="0" indent="0">
              <a:buNone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Or simply: a scientific way of answering questions and testing </a:t>
            </a:r>
            <a:r>
              <a:rPr lang="en-GB" sz="2400" dirty="0" smtClean="0">
                <a:solidFill>
                  <a:srgbClr val="0070C0"/>
                </a:solidFill>
                <a:latin typeface="+mn-lt"/>
              </a:rPr>
              <a:t>hypothesis</a:t>
            </a:r>
            <a:r>
              <a:rPr lang="en-GB" sz="2400" dirty="0">
                <a:solidFill>
                  <a:srgbClr val="0070C0"/>
                </a:solidFill>
                <a:latin typeface="+mn-lt"/>
              </a:rPr>
              <a:t>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Investigate existing problems and situation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Provide solutions to problems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Construct or create new procedures or systems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Review existing knowledge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0070C0"/>
                </a:solidFill>
                <a:latin typeface="+mn-lt"/>
              </a:rPr>
              <a:t>Generate new knowledge</a:t>
            </a:r>
          </a:p>
        </p:txBody>
      </p:sp>
    </p:spTree>
    <p:extLst>
      <p:ext uri="{BB962C8B-B14F-4D97-AF65-F5344CB8AC3E}">
        <p14:creationId xmlns:p14="http://schemas.microsoft.com/office/powerpoint/2010/main" val="14590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Communication/ Social Skills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6085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Pragmatics Profile of Everyday Communication Skills </a:t>
            </a:r>
          </a:p>
          <a:p>
            <a:r>
              <a:rPr lang="en-GB" dirty="0" smtClean="0"/>
              <a:t>SELF </a:t>
            </a:r>
          </a:p>
          <a:p>
            <a:r>
              <a:rPr lang="en-GB" dirty="0" smtClean="0"/>
              <a:t>Observation profile </a:t>
            </a:r>
            <a:endParaRPr lang="en-GB" dirty="0"/>
          </a:p>
          <a:p>
            <a:r>
              <a:rPr lang="en-GB" dirty="0" smtClean="0"/>
              <a:t>Social Play </a:t>
            </a:r>
            <a:r>
              <a:rPr lang="en-GB" dirty="0"/>
              <a:t>R</a:t>
            </a:r>
            <a:r>
              <a:rPr lang="en-GB" dirty="0" smtClean="0"/>
              <a:t>ecord </a:t>
            </a:r>
          </a:p>
          <a:p>
            <a:r>
              <a:rPr lang="en-GB" dirty="0" smtClean="0"/>
              <a:t>Measure </a:t>
            </a:r>
            <a:r>
              <a:rPr lang="en-GB" dirty="0"/>
              <a:t>of Children’s </a:t>
            </a:r>
            <a:r>
              <a:rPr lang="en-GB" dirty="0" smtClean="0"/>
              <a:t>Mental Health </a:t>
            </a:r>
            <a:r>
              <a:rPr lang="en-GB" dirty="0"/>
              <a:t>and </a:t>
            </a:r>
            <a:r>
              <a:rPr lang="en-GB" dirty="0" smtClean="0"/>
              <a:t>Psychological Wellbeing portfolio</a:t>
            </a:r>
          </a:p>
          <a:p>
            <a:pPr lvl="1"/>
            <a:r>
              <a:rPr lang="en-GB" dirty="0"/>
              <a:t>Social behaviour </a:t>
            </a:r>
            <a:r>
              <a:rPr lang="en-GB" dirty="0" smtClean="0"/>
              <a:t>scales</a:t>
            </a:r>
          </a:p>
          <a:p>
            <a:r>
              <a:rPr lang="en-GB" dirty="0"/>
              <a:t>Psychology in Education Portfolio </a:t>
            </a:r>
          </a:p>
          <a:p>
            <a:pPr lvl="1"/>
            <a:r>
              <a:rPr lang="en-GB" dirty="0"/>
              <a:t>Scales within </a:t>
            </a:r>
            <a:r>
              <a:rPr lang="en-GB" dirty="0" smtClean="0"/>
              <a:t>social skills and emotional intelligence</a:t>
            </a:r>
            <a:endParaRPr lang="en-GB" dirty="0"/>
          </a:p>
          <a:p>
            <a:pPr lvl="1"/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37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Activity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Discuss in your SIP, what </a:t>
            </a:r>
            <a:r>
              <a:rPr lang="en-GB" dirty="0" smtClean="0"/>
              <a:t>assessment tools </a:t>
            </a:r>
            <a:r>
              <a:rPr lang="en-GB" dirty="0"/>
              <a:t>you might use for your project.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3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0"/>
            <a:ext cx="9144000" cy="691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 dirty="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43" y="5913438"/>
            <a:ext cx="397119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287" y="5743576"/>
            <a:ext cx="2286000" cy="110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13585" y="260647"/>
            <a:ext cx="59182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  <a:latin typeface="+mj-lt"/>
              </a:rPr>
              <a:t>Alternatives to research:</a:t>
            </a:r>
            <a:endParaRPr lang="en-GB" sz="4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2402" y="1412776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000" b="1" dirty="0">
                <a:solidFill>
                  <a:srgbClr val="0070C0"/>
                </a:solidFill>
                <a:latin typeface="+mn-lt"/>
              </a:rPr>
              <a:t>Authority</a:t>
            </a:r>
            <a:r>
              <a:rPr lang="en-GB" sz="2000" dirty="0">
                <a:solidFill>
                  <a:srgbClr val="0070C0"/>
                </a:solidFill>
                <a:latin typeface="+mn-lt"/>
              </a:rPr>
              <a:t> – accepting something as true because someone in a position of authority said it is true, using authority as basis of knowledge. </a:t>
            </a:r>
          </a:p>
          <a:p>
            <a:pPr marL="0" indent="0" algn="just">
              <a:buNone/>
            </a:pPr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pPr algn="just"/>
            <a:r>
              <a:rPr lang="en-GB" sz="2000" b="1" dirty="0">
                <a:solidFill>
                  <a:srgbClr val="0070C0"/>
                </a:solidFill>
                <a:latin typeface="+mn-lt"/>
              </a:rPr>
              <a:t>Tradition </a:t>
            </a:r>
            <a:r>
              <a:rPr lang="en-GB" sz="2000" dirty="0">
                <a:solidFill>
                  <a:srgbClr val="0070C0"/>
                </a:solidFill>
                <a:latin typeface="+mn-lt"/>
              </a:rPr>
              <a:t>– accepting something as true because “it’s the way things have always been done”.</a:t>
            </a:r>
          </a:p>
          <a:p>
            <a:pPr marL="0" indent="0" algn="just">
              <a:buNone/>
            </a:pPr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pPr algn="just"/>
            <a:r>
              <a:rPr lang="en-GB" sz="2000" b="1" dirty="0">
                <a:solidFill>
                  <a:srgbClr val="0070C0"/>
                </a:solidFill>
                <a:latin typeface="+mn-lt"/>
              </a:rPr>
              <a:t>Common sense</a:t>
            </a:r>
            <a:r>
              <a:rPr lang="en-GB" sz="2000" dirty="0">
                <a:solidFill>
                  <a:srgbClr val="0070C0"/>
                </a:solidFill>
                <a:latin typeface="+mn-lt"/>
              </a:rPr>
              <a:t> – relying on what everyone knows and what “makes sense”. It can also originate from tradition.</a:t>
            </a:r>
          </a:p>
          <a:p>
            <a:pPr marL="0" indent="0" algn="just">
              <a:buNone/>
            </a:pPr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pPr algn="just"/>
            <a:r>
              <a:rPr lang="en-GB" sz="2000" b="1" dirty="0">
                <a:solidFill>
                  <a:srgbClr val="0070C0"/>
                </a:solidFill>
                <a:latin typeface="+mn-lt"/>
              </a:rPr>
              <a:t>Media myths </a:t>
            </a:r>
            <a:r>
              <a:rPr lang="en-GB" sz="2000" dirty="0">
                <a:solidFill>
                  <a:srgbClr val="0070C0"/>
                </a:solidFill>
                <a:latin typeface="+mn-lt"/>
              </a:rPr>
              <a:t>– following the myths of a culture that are perpetuated in media.</a:t>
            </a:r>
          </a:p>
          <a:p>
            <a:pPr marL="0" indent="0" algn="just">
              <a:buNone/>
            </a:pPr>
            <a:endParaRPr lang="en-GB" sz="2000" dirty="0">
              <a:solidFill>
                <a:srgbClr val="0070C0"/>
              </a:solidFill>
              <a:latin typeface="+mn-lt"/>
            </a:endParaRPr>
          </a:p>
          <a:p>
            <a:pPr algn="just"/>
            <a:r>
              <a:rPr lang="en-GB" sz="2000" b="1" dirty="0">
                <a:solidFill>
                  <a:srgbClr val="0070C0"/>
                </a:solidFill>
                <a:latin typeface="+mn-lt"/>
              </a:rPr>
              <a:t>Personal experience </a:t>
            </a:r>
            <a:r>
              <a:rPr lang="en-GB" sz="2000" dirty="0">
                <a:solidFill>
                  <a:srgbClr val="0070C0"/>
                </a:solidFill>
                <a:latin typeface="+mn-lt"/>
              </a:rPr>
              <a:t>– basing beliefs on personal experience that have happened in the past. </a:t>
            </a:r>
            <a:endParaRPr lang="en-GB" sz="20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90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6" y="0"/>
            <a:ext cx="9144000" cy="691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 dirty="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03441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2759" y="5999957"/>
            <a:ext cx="397119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73898" y="260648"/>
            <a:ext cx="64819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+mj-lt"/>
              </a:rPr>
              <a:t>Some research terminology</a:t>
            </a:r>
            <a:endParaRPr lang="en-GB" sz="4400" dirty="0">
              <a:latin typeface="+mj-lt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70C0"/>
                </a:solidFill>
              </a:rPr>
              <a:t>Subject or participant – the person the data is collected from.</a:t>
            </a:r>
          </a:p>
          <a:p>
            <a:pPr marL="0" indent="0">
              <a:buFont typeface="Arial" charset="0"/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Independent variable (IV) – the variable that is manipulated by the researcher. It can be a different treatment used on individual participants or groups or some inherent characteristic of participants. </a:t>
            </a:r>
          </a:p>
          <a:p>
            <a:pPr marL="0" indent="0">
              <a:buFont typeface="Arial" charset="0"/>
              <a:buNone/>
            </a:pPr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Dependent variable (DV) – the variable that the researcher is interested in measuring. DV is directly affected by researcher’s manipulation of the IV. </a:t>
            </a:r>
          </a:p>
          <a:p>
            <a:endParaRPr lang="en-GB" dirty="0" smtClean="0">
              <a:solidFill>
                <a:srgbClr val="0070C0"/>
              </a:solidFill>
            </a:endParaRPr>
          </a:p>
          <a:p>
            <a:r>
              <a:rPr lang="en-GB" dirty="0" smtClean="0">
                <a:solidFill>
                  <a:srgbClr val="0070C0"/>
                </a:solidFill>
              </a:rPr>
              <a:t>Experimental and control groups – in order to test the effect of the IV, many studies use two or more groups of participants. If we want to see how effective is a class intervention targeting children with behavioural problems, we might want to assess changes in behaviour of a class that has received the intervention (experimental group) and compare the results to a class that did not (control group).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8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pp_slide_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52" y="0"/>
            <a:ext cx="920205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41789" y="6654800"/>
            <a:ext cx="121920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70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  <a:endParaRPr lang="en-US" altLang="en-US" sz="2400">
              <a:solidFill>
                <a:srgbClr val="0764B1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3077" name="Picture 3" descr="Inclus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443" y="5913438"/>
            <a:ext cx="397119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179" y="5623126"/>
            <a:ext cx="2286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052736"/>
            <a:ext cx="885698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+mn-lt"/>
              </a:rPr>
              <a:t>Research question</a:t>
            </a:r>
            <a:r>
              <a:rPr lang="en-GB" sz="3200" dirty="0">
                <a:solidFill>
                  <a:srgbClr val="0070C0"/>
                </a:solidFill>
                <a:latin typeface="+mn-lt"/>
              </a:rPr>
              <a:t>: Are children from bigger families more generous?</a:t>
            </a:r>
          </a:p>
          <a:p>
            <a:r>
              <a:rPr lang="en-GB" sz="3200" dirty="0">
                <a:latin typeface="+mn-lt"/>
              </a:rPr>
              <a:t>Hypothesis: </a:t>
            </a:r>
            <a:r>
              <a:rPr lang="en-GB" sz="3200" dirty="0">
                <a:solidFill>
                  <a:srgbClr val="0070C0"/>
                </a:solidFill>
                <a:latin typeface="+mn-lt"/>
              </a:rPr>
              <a:t>Children who have siblings will be more likely to share their sweets than children with no siblings.</a:t>
            </a:r>
          </a:p>
          <a:p>
            <a:pPr marL="0" indent="0">
              <a:buNone/>
            </a:pPr>
            <a:endParaRPr lang="en-GB" sz="3200" dirty="0">
              <a:solidFill>
                <a:srgbClr val="0070C0"/>
              </a:solidFill>
              <a:latin typeface="+mn-lt"/>
            </a:endParaRPr>
          </a:p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  <a:latin typeface="+mn-lt"/>
              </a:rPr>
              <a:t>How would you set up a study to answer this research question?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76200"/>
            <a:ext cx="8229600" cy="5334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b="1" dirty="0" smtClean="0">
                <a:solidFill>
                  <a:srgbClr val="0070C0"/>
                </a:solidFill>
              </a:rPr>
              <a:t>Study example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531" y="4725144"/>
            <a:ext cx="3744468" cy="215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32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41789" y="6654801"/>
            <a:ext cx="12192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700" dirty="0">
                <a:solidFill>
                  <a:srgbClr val="0764B1"/>
                </a:solidFill>
                <a:latin typeface="Tahoma" pitchFamily="34" charset="0"/>
                <a:ea typeface="ＭＳ Ｐゴシック" pitchFamily="34" charset="-128"/>
              </a:rPr>
              <a:t>Education Department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5058" y="5964239"/>
            <a:ext cx="7810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320" y="6275388"/>
            <a:ext cx="158847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908" y="5913438"/>
            <a:ext cx="395654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174" y="5692775"/>
            <a:ext cx="2286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609600" y="14446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945174" y="1268413"/>
            <a:ext cx="7310803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9725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41313" algn="l"/>
                <a:tab pos="798513" algn="l"/>
                <a:tab pos="1255713" algn="l"/>
                <a:tab pos="1712913" algn="l"/>
                <a:tab pos="2170113" algn="l"/>
                <a:tab pos="2627313" algn="l"/>
                <a:tab pos="3084513" algn="l"/>
                <a:tab pos="3541713" algn="l"/>
                <a:tab pos="3998913" algn="l"/>
                <a:tab pos="4456113" algn="l"/>
                <a:tab pos="4913313" algn="l"/>
                <a:tab pos="5370513" algn="l"/>
                <a:tab pos="5827713" algn="l"/>
                <a:tab pos="6284913" algn="l"/>
                <a:tab pos="6742113" algn="l"/>
                <a:tab pos="7199313" algn="l"/>
                <a:tab pos="7656513" algn="l"/>
                <a:tab pos="8113713" algn="l"/>
                <a:tab pos="8570913" algn="l"/>
                <a:tab pos="9028113" algn="l"/>
                <a:tab pos="9485313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800"/>
              </a:spcBef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  <a:p>
            <a:pPr>
              <a:spcBef>
                <a:spcPts val="800"/>
              </a:spcBef>
              <a:buFontTx/>
              <a:buNone/>
            </a:pPr>
            <a:endParaRPr lang="en-GB" altLang="en-US" dirty="0">
              <a:solidFill>
                <a:srgbClr val="000000"/>
              </a:solidFill>
              <a:latin typeface="Calibri" pitchFamily="34" charset="0"/>
              <a:ea typeface="Microsoft YaHei" pitchFamily="34" charset="-122"/>
            </a:endParaRP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241789" y="485775"/>
            <a:ext cx="8229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sz="4400" dirty="0">
                <a:solidFill>
                  <a:srgbClr val="0070C0"/>
                </a:solidFill>
                <a:cs typeface="Arial" charset="0"/>
              </a:rPr>
              <a:t>					Action Research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261" y="1600201"/>
            <a:ext cx="8827477" cy="4092575"/>
          </a:xfrm>
        </p:spPr>
        <p:txBody>
          <a:bodyPr/>
          <a:lstStyle/>
          <a:p>
            <a:pPr marL="573087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70C0"/>
                </a:solidFill>
              </a:rPr>
              <a:t>Aim - to understand and improve practice. </a:t>
            </a:r>
          </a:p>
          <a:p>
            <a:pPr marL="573087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70C0"/>
                </a:solidFill>
              </a:rPr>
              <a:t>Might involve practitioners as researchers engaging in a process of self-reflective enquiry (e.g. the teacher as researcher movement) or researchers collaborating with practitioners. </a:t>
            </a:r>
          </a:p>
          <a:p>
            <a:pPr marL="230187" indent="0">
              <a:defRPr/>
            </a:pPr>
            <a:endParaRPr lang="en-GB" sz="2000" dirty="0">
              <a:solidFill>
                <a:srgbClr val="0070C0"/>
              </a:solidFill>
            </a:endParaRPr>
          </a:p>
          <a:p>
            <a:pPr marL="573087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rgbClr val="0070C0"/>
                </a:solidFill>
              </a:rPr>
              <a:t>There are a number of models of action research.  </a:t>
            </a:r>
            <a:r>
              <a:rPr lang="en-GB" sz="2000" dirty="0" err="1">
                <a:solidFill>
                  <a:srgbClr val="0070C0"/>
                </a:solidFill>
              </a:rPr>
              <a:t>Kemmis</a:t>
            </a:r>
            <a:r>
              <a:rPr lang="en-GB" sz="2000" dirty="0">
                <a:solidFill>
                  <a:srgbClr val="0070C0"/>
                </a:solidFill>
              </a:rPr>
              <a:t> and Wilkinson (as cited in Robson, 2011) views it as a spiral or cyclical process.  </a:t>
            </a:r>
          </a:p>
          <a:p>
            <a:pPr marL="230187" indent="0">
              <a:defRPr/>
            </a:pPr>
            <a:endParaRPr lang="en-GB" sz="2000" dirty="0">
              <a:solidFill>
                <a:srgbClr val="0070C0"/>
              </a:solidFill>
            </a:endParaRPr>
          </a:p>
          <a:p>
            <a:pPr marL="230187" indent="0">
              <a:defRPr/>
            </a:pPr>
            <a:r>
              <a:rPr lang="en-GB" sz="2000" dirty="0">
                <a:solidFill>
                  <a:srgbClr val="0070C0"/>
                </a:solidFill>
              </a:rPr>
              <a:t>“This involves planning a change; acting and then observing what happens following the change; reflecting on these processes and consequences; and then planning further action and repeating the cycle” (Robson, 2011, p.190)</a:t>
            </a:r>
          </a:p>
          <a:p>
            <a:pPr marL="230187" indent="0">
              <a:buFontTx/>
              <a:buNone/>
              <a:defRPr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endParaRPr lang="en-GB" dirty="0">
              <a:solidFill>
                <a:srgbClr val="0070C0"/>
              </a:solidFill>
            </a:endParaRPr>
          </a:p>
          <a:p>
            <a:pPr marL="0" indent="0">
              <a:buFontTx/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9493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7164" y="29154"/>
            <a:ext cx="8686800" cy="914400"/>
          </a:xfrm>
        </p:spPr>
        <p:txBody>
          <a:bodyPr/>
          <a:lstStyle/>
          <a:p>
            <a:r>
              <a:rPr lang="en-GB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School Improvement Partnership Methodology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456683"/>
              </p:ext>
            </p:extLst>
          </p:nvPr>
        </p:nvGraphicFramePr>
        <p:xfrm>
          <a:off x="-2412776" y="1202741"/>
          <a:ext cx="14249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612" y="6275388"/>
            <a:ext cx="49676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019" y="6317704"/>
            <a:ext cx="397119" cy="540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Inclus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15" y="6080125"/>
            <a:ext cx="77958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4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2708</Words>
  <Application>Microsoft Office PowerPoint</Application>
  <PresentationFormat>On-screen Show (4:3)</PresentationFormat>
  <Paragraphs>520</Paragraphs>
  <Slides>41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Microsoft YaHei</vt:lpstr>
      <vt:lpstr>ＭＳ Ｐゴシック</vt:lpstr>
      <vt:lpstr>Arial</vt:lpstr>
      <vt:lpstr>Book Antiqua</vt:lpstr>
      <vt:lpstr>Calibri</vt:lpstr>
      <vt:lpstr>Tahoma</vt:lpstr>
      <vt:lpstr>Wingdings</vt:lpstr>
      <vt:lpstr>Office Theme</vt:lpstr>
      <vt:lpstr>1_Office Theme</vt:lpstr>
      <vt:lpstr>SIPP 2018/2019 Training Session 1 29/11/2019</vt:lpstr>
      <vt:lpstr>Aims of Training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School Improvement Partnership Methodology</vt:lpstr>
      <vt:lpstr>PowerPoint Presentation</vt:lpstr>
      <vt:lpstr>PowerPoint Presentation</vt:lpstr>
      <vt:lpstr>AIM – What are you trying to accomplish?  </vt:lpstr>
      <vt:lpstr>Examples</vt:lpstr>
      <vt:lpstr>Activity Drafting Research Questions and Aim Statements </vt:lpstr>
      <vt:lpstr>PowerPoint Presentation</vt:lpstr>
      <vt:lpstr>PowerPoint Presentation</vt:lpstr>
      <vt:lpstr>Activity</vt:lpstr>
      <vt:lpstr>Ethics</vt:lpstr>
      <vt:lpstr>PowerPoint Presentation</vt:lpstr>
      <vt:lpstr> Ten Questionable Practices in Social Research </vt:lpstr>
      <vt:lpstr>Activity</vt:lpstr>
      <vt:lpstr>PowerPoint Presentation</vt:lpstr>
      <vt:lpstr>SIPP resources within East Renfrewshire</vt:lpstr>
      <vt:lpstr>Activity</vt:lpstr>
      <vt:lpstr>Examples of impact measures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</vt:lpstr>
      <vt:lpstr>Resources / Assessment Tools</vt:lpstr>
      <vt:lpstr>Numeracy </vt:lpstr>
      <vt:lpstr>Wellbeing </vt:lpstr>
      <vt:lpstr>Communication/ Social Skills</vt:lpstr>
      <vt:lpstr>Activity</vt:lpstr>
    </vt:vector>
  </TitlesOfParts>
  <Company>East Renfrewshire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Joanne Quinn</dc:creator>
  <cp:lastModifiedBy>Atherton, Chris</cp:lastModifiedBy>
  <cp:revision>167</cp:revision>
  <cp:lastPrinted>2016-09-27T10:27:01Z</cp:lastPrinted>
  <dcterms:created xsi:type="dcterms:W3CDTF">2014-03-11T10:11:50Z</dcterms:created>
  <dcterms:modified xsi:type="dcterms:W3CDTF">2018-11-29T12:55:34Z</dcterms:modified>
</cp:coreProperties>
</file>